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06_37DB268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5" r:id="rId4"/>
    <p:sldId id="258" r:id="rId5"/>
    <p:sldId id="277" r:id="rId6"/>
    <p:sldId id="274" r:id="rId7"/>
    <p:sldId id="259" r:id="rId8"/>
    <p:sldId id="273" r:id="rId9"/>
    <p:sldId id="260" r:id="rId10"/>
    <p:sldId id="278" r:id="rId11"/>
    <p:sldId id="279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81" r:id="rId22"/>
    <p:sldId id="282" r:id="rId23"/>
    <p:sldId id="272" r:id="rId24"/>
    <p:sldId id="283" r:id="rId25"/>
    <p:sldId id="280" r:id="rId2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AAD892-F777-3397-2672-B0B921717B4E}" name="Ceol Samuele (Student Com21)" initials="CS(C" userId="S::samceol@unibz.it::e1788db1-afc8-45ab-8b81-e2717f16810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4"/>
    <p:restoredTop sz="82853"/>
  </p:normalViewPr>
  <p:slideViewPr>
    <p:cSldViewPr snapToGrid="0">
      <p:cViewPr>
        <p:scale>
          <a:sx n="104" d="100"/>
          <a:sy n="104" d="100"/>
        </p:scale>
        <p:origin x="-96" y="200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omments/modernComment_106_37DB268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3A1960-B9C9-6E42-BF69-A124C34D22F8}" authorId="{39AAD892-F777-3397-2672-B0B921717B4E}" created="2023-07-08T17:58:19.80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37109123" sldId="262"/>
      <ac:spMk id="3" creationId="{15BB9E1A-FD1D-4D3F-1D85-609848BB83C3}"/>
      <ac:txMk cp="149" len="65">
        <ac:context len="575" hash="1404155858"/>
      </ac:txMk>
    </ac:txMkLst>
    <p188:pos x="7144266" y="1448362"/>
    <p188:txBody>
      <a:bodyPr/>
      <a:lstStyle/>
      <a:p>
        <a:r>
          <a:rPr lang="en-IT"/>
          <a:t>Maybe change this sentence?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F8186-417C-394E-B362-25C068EF17CA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75C29-9E21-0B4B-8D53-E8F0373BC4A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8744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9515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850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480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304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4559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432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Mention why the query is split in two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991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47817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6194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19 journals (and 24 studies)</a:t>
            </a:r>
          </a:p>
          <a:p>
            <a:r>
              <a:rPr lang="en-IT" dirty="0"/>
              <a:t>+1 additional journal (2 studies)</a:t>
            </a:r>
          </a:p>
          <a:p>
            <a:r>
              <a:rPr lang="en-IT" dirty="0"/>
              <a:t>4 conferences (4 studies)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2979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B7C0-C4F1-2506-795F-FCD00DC70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BE5FF-C411-4677-4CE6-CF1B5EF76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B1F5-2EA4-1048-EC48-65A48A0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4C50-A057-1CAC-CF6D-AA329A45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AB8D-F6C8-957C-AE0F-F591F550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44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93D1-3E87-3B1C-CEFD-62C2C878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5B20A-4593-D1E9-2B5A-22979EEAF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0C08-037D-6DFA-18E9-BB2B0AE3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8D9B-B5B6-B641-93BE-AB4FCD90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82C8-4E94-FDA4-5305-FDB73CD9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000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B2E8A-344F-65D5-2ED9-327D5AC6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C0DE5-8127-DA38-B192-11DF2E9F1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2BB9-F617-B128-1D2D-E0E0238B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6382-778B-E966-2330-CD6C13C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28D3-E555-0E5E-C37E-6C1DC8CB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193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C66A-16C1-450E-C10E-E1C73A1E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AC23-9007-6DF6-C937-70C49823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1B28-6BCB-FB05-0917-9C15AC6A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1892-9AF1-96E5-5D36-A51A8EEA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87E3-DAB4-ED25-C600-FD85363F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494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5E22-AED1-FA77-C887-93260B11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5D6D-BDED-092F-A2A0-9D4CD338E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6127-3B84-C20D-621D-FC7B9F4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1F1FB-F775-E4EF-0655-E8F9D125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D72F-8F87-C972-930E-04995EDD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8180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B9F7-417B-0C7B-35DF-8EB8979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BCFF-1120-27B8-A62A-AF11F04A2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58B98-7C62-F825-BE1E-171AFFCF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4FC7-335A-332B-E18C-BBC3AAB8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AF30C-F8B5-478B-DC86-1CF9E5A7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E74E-A855-588A-4147-F6EF6B83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7016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3ECE-C916-A911-5E7D-06C8504A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E36A-6D85-F31A-EAEF-A39FE2EE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E9D9F-7A9F-2A31-DBF3-297F9D40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996D6-4F01-45FB-042A-09826584D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D05B2-200D-9620-D42E-E63F00D9B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BE98-2F81-D14F-441C-4D0C1609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EAF14-9E80-ABCE-A6B3-8625A126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7F22C-88EB-3712-ACB1-F6CB33D7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281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2EFA-BAAD-595E-5235-BDFE068E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0AE2B-A6D9-05D8-2A8E-782C34D0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AFA5F-1B1F-2CC5-DF14-880B834F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0BDC0-5286-D7D9-63BB-23718AB5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99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AAA14-C50E-3073-D345-69E9B02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7C9BA-3136-2620-6F28-971230AF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5F2E0-F913-6A44-2F12-0D1A895B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491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005B-99D2-8435-61E4-832E6BFD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BC85-B82E-C012-F394-6D089B9C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88C20-07FE-D688-BF25-88FE4914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E358-9BD6-42F4-8677-34C6BB0E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77DC7-ED2A-A463-C450-E6873212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CC04-7788-6E4D-924C-E336D605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285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51A-7F48-5BBE-B0D8-8E2B237B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92805-54AC-6EF9-7A4F-BC41C06B7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88B97-3F7E-7222-CB4B-8C7189954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56AEE-E06B-4820-9218-2EBD5932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9EA4C-8E46-E641-9560-42FB6CDC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66308-2273-75CB-F67F-B9B4D3DD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936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2A0FA-3428-F6D1-0E56-902AA54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D35D-9C0A-CBE5-B7D6-277A99B6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13D7-9A8D-FA33-4B77-508078079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137E-043B-8A47-B1F2-92A841EF4C59}" type="datetimeFigureOut">
              <a:rPr lang="en-IT" smtClean="0"/>
              <a:t>08/07/23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802E-E36C-B053-0742-32ECEAB27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B4973-D05D-B43A-EB4F-F4D925B15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31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sv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37DB268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font&#10;&#10;Description automatically generated">
            <a:extLst>
              <a:ext uri="{FF2B5EF4-FFF2-40B4-BE49-F238E27FC236}">
                <a16:creationId xmlns:a16="http://schemas.microsoft.com/office/drawing/2014/main" id="{87F5AB4A-3838-9C0C-27E6-2E24391AD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6"/>
          <a:stretch/>
        </p:blipFill>
        <p:spPr>
          <a:xfrm>
            <a:off x="1353127" y="992287"/>
            <a:ext cx="3516585" cy="1204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C915C-685D-67CF-ABF5-07B11CE31572}"/>
              </a:ext>
            </a:extLst>
          </p:cNvPr>
          <p:cNvSpPr txBox="1"/>
          <p:nvPr/>
        </p:nvSpPr>
        <p:spPr>
          <a:xfrm>
            <a:off x="1353127" y="2763241"/>
            <a:ext cx="948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DINOT" panose="020B0504020101020102" pitchFamily="34" charset="77"/>
              </a:rPr>
              <a:t>Master in Computational Data Science</a:t>
            </a:r>
          </a:p>
          <a:p>
            <a:endParaRPr lang="en-GB" b="1" dirty="0">
              <a:latin typeface="DINOT-Bold" panose="02000503030000020004" pitchFamily="2" charset="77"/>
            </a:endParaRPr>
          </a:p>
          <a:p>
            <a:r>
              <a:rPr lang="en-GB" sz="1800" dirty="0">
                <a:effectLst/>
                <a:latin typeface="DINOT-Bold" panose="02000503030000020004" pitchFamily="2" charset="77"/>
              </a:rPr>
              <a:t>Enhancing the methodological approach to Systematic Literature Reviews:</a:t>
            </a:r>
            <a:br>
              <a:rPr lang="en-GB" sz="1800" dirty="0">
                <a:effectLst/>
                <a:latin typeface="DINOT-Bold" panose="02000503030000020004" pitchFamily="2" charset="77"/>
              </a:rPr>
            </a:br>
            <a:r>
              <a:rPr lang="en-GB" sz="1800" dirty="0">
                <a:effectLst/>
                <a:latin typeface="DINOT-Bold" panose="02000503030000020004" pitchFamily="2" charset="77"/>
              </a:rPr>
              <a:t>A practical application on Topic Labeling research </a:t>
            </a:r>
            <a:endParaRPr lang="en-GB" dirty="0">
              <a:latin typeface="DINOT-Bold" panose="02000503030000020004" pitchFamily="2" charset="77"/>
            </a:endParaRPr>
          </a:p>
          <a:p>
            <a:endParaRPr lang="en-IT" dirty="0">
              <a:latin typeface="DINOT-Bold" panose="02000503030000020004" pitchFamily="2" charset="77"/>
            </a:endParaRPr>
          </a:p>
          <a:p>
            <a:r>
              <a:rPr lang="en-IT" dirty="0">
                <a:latin typeface="DINOT-Bold" panose="02000503030000020004" pitchFamily="2" charset="77"/>
              </a:rPr>
              <a:t>Candidate: </a:t>
            </a:r>
            <a:r>
              <a:rPr lang="en-IT" dirty="0">
                <a:latin typeface="DINOT" panose="020B0504020101020102" pitchFamily="34" charset="77"/>
              </a:rPr>
              <a:t>Samuele Ceol</a:t>
            </a:r>
            <a:endParaRPr lang="en-IT" dirty="0">
              <a:latin typeface="DINOT-Bold" panose="02000503030000020004" pitchFamily="2" charset="77"/>
            </a:endParaRPr>
          </a:p>
          <a:p>
            <a:r>
              <a:rPr lang="en-IT" dirty="0">
                <a:latin typeface="DINOT-Bold" panose="02000503030000020004" pitchFamily="2" charset="77"/>
              </a:rPr>
              <a:t>Supervisor: </a:t>
            </a:r>
            <a:r>
              <a:rPr lang="en-IT" dirty="0">
                <a:latin typeface="DINOT" panose="020B0504020101020102" pitchFamily="34" charset="77"/>
              </a:rPr>
              <a:t>Barbara Russo</a:t>
            </a:r>
            <a:endParaRPr lang="en-IT" dirty="0">
              <a:latin typeface="DINOT-Bold" panose="02000503030000020004" pitchFamily="2" charset="77"/>
            </a:endParaRPr>
          </a:p>
          <a:p>
            <a:endParaRPr lang="en-IT" dirty="0">
              <a:latin typeface="DINOT-Bold" panose="02000503030000020004" pitchFamily="2" charset="77"/>
            </a:endParaRPr>
          </a:p>
          <a:p>
            <a:r>
              <a:rPr lang="en-IT" dirty="0">
                <a:latin typeface="DINOT" panose="020B0504020101020102" pitchFamily="34" charset="77"/>
              </a:rPr>
              <a:t>July 2023</a:t>
            </a:r>
          </a:p>
        </p:txBody>
      </p:sp>
    </p:spTree>
    <p:extLst>
      <p:ext uri="{BB962C8B-B14F-4D97-AF65-F5344CB8AC3E}">
        <p14:creationId xmlns:p14="http://schemas.microsoft.com/office/powerpoint/2010/main" val="273147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Snowballing activities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E6E52EA-87AC-910B-D822-152DED595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2628" y="1821531"/>
            <a:ext cx="4844405" cy="500142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E615-F98E-4EC9-AFEF-A02E5B522335}"/>
              </a:ext>
            </a:extLst>
          </p:cNvPr>
          <p:cNvSpPr txBox="1">
            <a:spLocks/>
          </p:cNvSpPr>
          <p:nvPr/>
        </p:nvSpPr>
        <p:spPr>
          <a:xfrm>
            <a:off x="838199" y="1690254"/>
            <a:ext cx="10827327" cy="513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2000" dirty="0">
                <a:latin typeface="DINOT-Bold" panose="02000503030000020004" pitchFamily="2" charset="77"/>
              </a:rPr>
              <a:t>Quality</a:t>
            </a:r>
            <a:r>
              <a:rPr lang="en-IT" sz="2000" dirty="0">
                <a:latin typeface="DINOT" panose="020B0504020101020102" pitchFamily="34" charset="77"/>
              </a:rPr>
              <a:t> of the snowballing studies needs to be taken into account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T" sz="2000" dirty="0">
                <a:latin typeface="DINOT" panose="020B0504020101020102" pitchFamily="34" charset="77"/>
              </a:rPr>
              <a:t>For B.S., properties of the core collection </a:t>
            </a:r>
            <a:br>
              <a:rPr lang="en-IT" sz="2000" dirty="0">
                <a:latin typeface="DINOT" panose="020B0504020101020102" pitchFamily="34" charset="77"/>
              </a:rPr>
            </a:br>
            <a:r>
              <a:rPr lang="en-IT" sz="2000" dirty="0">
                <a:latin typeface="DINOT" panose="020B0504020101020102" pitchFamily="34" charset="77"/>
              </a:rPr>
              <a:t>are expected to carry over to the referenced work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T" sz="2000" dirty="0">
                <a:latin typeface="DINOT" panose="020B0504020101020102" pitchFamily="34" charset="77"/>
              </a:rPr>
              <a:t>For F.S., no a-priori assumption of quality can </a:t>
            </a:r>
            <a:br>
              <a:rPr lang="en-IT" sz="2000" dirty="0">
                <a:latin typeface="DINOT" panose="020B0504020101020102" pitchFamily="34" charset="77"/>
              </a:rPr>
            </a:br>
            <a:r>
              <a:rPr lang="en-IT" sz="2000" dirty="0">
                <a:latin typeface="DINOT" panose="020B0504020101020102" pitchFamily="34" charset="77"/>
              </a:rPr>
              <a:t>be made for the gathered citations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2000" dirty="0">
                <a:latin typeface="DINOT-Bold" panose="02000503030000020004" pitchFamily="2" charset="77"/>
              </a:rPr>
              <a:t>Solution</a:t>
            </a:r>
            <a:r>
              <a:rPr lang="en-IT" sz="2000" dirty="0">
                <a:latin typeface="DINOT" panose="020B0504020101020102" pitchFamily="34" charset="77"/>
              </a:rPr>
              <a:t> </a:t>
            </a:r>
            <a:br>
              <a:rPr lang="en-IT" sz="2000" dirty="0">
                <a:latin typeface="DINOT" panose="020B0504020101020102" pitchFamily="34" charset="77"/>
              </a:rPr>
            </a:br>
            <a:r>
              <a:rPr lang="en-IT" sz="2000" dirty="0">
                <a:latin typeface="DINOT" panose="020B0504020101020102" pitchFamily="34" charset="77"/>
              </a:rPr>
              <a:t>Exploit the metrics used in the venue selecion process </a:t>
            </a:r>
          </a:p>
          <a:p>
            <a:pPr marL="457200" indent="-457200">
              <a:buFont typeface="+mj-lt"/>
              <a:buAutoNum type="arabicPeriod"/>
            </a:pPr>
            <a:r>
              <a:rPr lang="en-IT" sz="2000" dirty="0">
                <a:latin typeface="DINOT" panose="020B0504020101020102" pitchFamily="34" charset="77"/>
              </a:rPr>
              <a:t>SJR(2) score for journals </a:t>
            </a:r>
          </a:p>
          <a:p>
            <a:pPr lvl="1"/>
            <a:r>
              <a:rPr lang="en-IT" sz="2000" dirty="0">
                <a:latin typeface="DINOT" panose="020B0504020101020102" pitchFamily="34" charset="77"/>
              </a:rPr>
              <a:t>Avg score of 1 and above</a:t>
            </a:r>
          </a:p>
          <a:p>
            <a:pPr lvl="1"/>
            <a:r>
              <a:rPr lang="en-IT" sz="2000" dirty="0">
                <a:latin typeface="DINOT" panose="020B0504020101020102" pitchFamily="34" charset="77"/>
              </a:rPr>
              <a:t>…and one cherrypicked venue (IEEE Access)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</a:pPr>
            <a:r>
              <a:rPr lang="en-IT" sz="2000" dirty="0">
                <a:latin typeface="DINOT" panose="020B0504020101020102" pitchFamily="34" charset="77"/>
              </a:rPr>
              <a:t>CORE/GGS ranking for conferences</a:t>
            </a: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Additionally, check </a:t>
            </a:r>
            <a:r>
              <a:rPr lang="en-IT" sz="2000" dirty="0">
                <a:latin typeface="DINOT-Bold" panose="02000503030000020004" pitchFamily="2" charset="77"/>
              </a:rPr>
              <a:t>for predatory venues</a:t>
            </a: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C3A98E-1DA9-BAC0-B6D2-AF47FDB49E0A}"/>
              </a:ext>
            </a:extLst>
          </p:cNvPr>
          <p:cNvGrpSpPr>
            <a:grpSpLocks noChangeAspect="1"/>
          </p:cNvGrpSpPr>
          <p:nvPr/>
        </p:nvGrpSpPr>
        <p:grpSpPr>
          <a:xfrm>
            <a:off x="7706704" y="3756074"/>
            <a:ext cx="4139576" cy="2564126"/>
            <a:chOff x="7995684" y="2603620"/>
            <a:chExt cx="5549162" cy="3437248"/>
          </a:xfrm>
        </p:grpSpPr>
        <p:pic>
          <p:nvPicPr>
            <p:cNvPr id="7" name="Picture 6" descr="A picture containing text, screenshot, font, number&#10;&#10;Description automatically generated">
              <a:extLst>
                <a:ext uri="{FF2B5EF4-FFF2-40B4-BE49-F238E27FC236}">
                  <a16:creationId xmlns:a16="http://schemas.microsoft.com/office/drawing/2014/main" id="{6DE58D82-C9BD-5F66-41E0-EC62FAB51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5684" y="2603620"/>
              <a:ext cx="5549162" cy="343724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E3DF50-CDEE-BC36-D3B6-92009DA8AF08}"/>
                </a:ext>
              </a:extLst>
            </p:cNvPr>
            <p:cNvSpPr/>
            <p:nvPr/>
          </p:nvSpPr>
          <p:spPr>
            <a:xfrm>
              <a:off x="8122034" y="3072975"/>
              <a:ext cx="5232459" cy="11056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</p:grpSp>
    </p:spTree>
    <p:extLst>
      <p:ext uri="{BB962C8B-B14F-4D97-AF65-F5344CB8AC3E}">
        <p14:creationId xmlns:p14="http://schemas.microsoft.com/office/powerpoint/2010/main" val="97310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(Final) Study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A selection of </a:t>
            </a:r>
            <a:r>
              <a:rPr lang="en-IT" sz="2000" dirty="0">
                <a:latin typeface="DINOT-Bold" panose="02000503030000020004" pitchFamily="2" charset="77"/>
              </a:rPr>
              <a:t>108 papers </a:t>
            </a:r>
            <a:r>
              <a:rPr lang="en-IT" sz="2000" dirty="0">
                <a:latin typeface="DINOT" panose="020B0504020101020102" pitchFamily="34" charset="77"/>
              </a:rPr>
              <a:t>is obtained</a:t>
            </a: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EBAA24-ABFE-8582-C9D9-B73D1D0108C0}"/>
              </a:ext>
            </a:extLst>
          </p:cNvPr>
          <p:cNvGrpSpPr/>
          <p:nvPr/>
        </p:nvGrpSpPr>
        <p:grpSpPr>
          <a:xfrm>
            <a:off x="4010991" y="2692783"/>
            <a:ext cx="1616067" cy="307777"/>
            <a:chOff x="4178595" y="4198252"/>
            <a:chExt cx="1616067" cy="30777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83217D6-517D-8347-69E4-A57BDD9F10A4}"/>
                </a:ext>
              </a:extLst>
            </p:cNvPr>
            <p:cNvCxnSpPr>
              <a:cxnSpLocks/>
              <a:stCxn id="32" idx="1"/>
              <a:endCxn id="36" idx="3"/>
            </p:cNvCxnSpPr>
            <p:nvPr/>
          </p:nvCxnSpPr>
          <p:spPr>
            <a:xfrm flipH="1">
              <a:off x="4178595" y="4506029"/>
              <a:ext cx="16160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747B49-BDBF-725F-F5A5-F65C60CE4BEA}"/>
                </a:ext>
              </a:extLst>
            </p:cNvPr>
            <p:cNvSpPr txBox="1"/>
            <p:nvPr/>
          </p:nvSpPr>
          <p:spPr>
            <a:xfrm>
              <a:off x="4441450" y="4198252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T" sz="1400" dirty="0">
                  <a:latin typeface="DINOT" panose="020B0504020101020102" pitchFamily="34" charset="77"/>
                </a:rPr>
                <a:t>References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2159B6-43CC-413A-A69A-AE6485B18D3C}"/>
              </a:ext>
            </a:extLst>
          </p:cNvPr>
          <p:cNvGrpSpPr/>
          <p:nvPr/>
        </p:nvGrpSpPr>
        <p:grpSpPr>
          <a:xfrm>
            <a:off x="5333050" y="2077228"/>
            <a:ext cx="1449436" cy="1773738"/>
            <a:chOff x="5500654" y="3550798"/>
            <a:chExt cx="1449436" cy="1773738"/>
          </a:xfrm>
        </p:grpSpPr>
        <p:pic>
          <p:nvPicPr>
            <p:cNvPr id="32" name="Graphic 31" descr="Document with solid fill">
              <a:extLst>
                <a:ext uri="{FF2B5EF4-FFF2-40B4-BE49-F238E27FC236}">
                  <a16:creationId xmlns:a16="http://schemas.microsoft.com/office/drawing/2014/main" id="{1BCFF0A8-FBE7-233D-3E16-ED323A232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94662" y="4016930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AD0940-18DA-78B8-D80A-07CAF83B7F56}"/>
                </a:ext>
              </a:extLst>
            </p:cNvPr>
            <p:cNvSpPr txBox="1"/>
            <p:nvPr/>
          </p:nvSpPr>
          <p:spPr>
            <a:xfrm>
              <a:off x="6042510" y="495520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INOT" panose="020B0504020101020102" pitchFamily="34" charset="77"/>
                </a:rPr>
                <a:t>55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5555CF-02BD-6A6F-5526-1888EEF23D60}"/>
                </a:ext>
              </a:extLst>
            </p:cNvPr>
            <p:cNvSpPr txBox="1"/>
            <p:nvPr/>
          </p:nvSpPr>
          <p:spPr>
            <a:xfrm>
              <a:off x="5500654" y="3550798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T" sz="1400" dirty="0">
                  <a:latin typeface="DINOT" panose="020B0504020101020102" pitchFamily="34" charset="77"/>
                </a:rPr>
                <a:t>Initial collection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DBE9F8F-51F4-694B-6DC5-81D59CBEBDE7}"/>
              </a:ext>
            </a:extLst>
          </p:cNvPr>
          <p:cNvGrpSpPr/>
          <p:nvPr/>
        </p:nvGrpSpPr>
        <p:grpSpPr>
          <a:xfrm>
            <a:off x="3096591" y="2077228"/>
            <a:ext cx="914400" cy="1380532"/>
            <a:chOff x="3264195" y="3550798"/>
            <a:chExt cx="914400" cy="1380532"/>
          </a:xfrm>
        </p:grpSpPr>
        <p:pic>
          <p:nvPicPr>
            <p:cNvPr id="36" name="Graphic 35" descr="Document with solid fill">
              <a:extLst>
                <a:ext uri="{FF2B5EF4-FFF2-40B4-BE49-F238E27FC236}">
                  <a16:creationId xmlns:a16="http://schemas.microsoft.com/office/drawing/2014/main" id="{23803D37-1CC0-04DA-162C-2994B3CBE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4195" y="4016930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F9F2E4-941A-9FE0-0DB0-D466952E6363}"/>
                </a:ext>
              </a:extLst>
            </p:cNvPr>
            <p:cNvSpPr txBox="1"/>
            <p:nvPr/>
          </p:nvSpPr>
          <p:spPr>
            <a:xfrm>
              <a:off x="3467960" y="3550798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T" sz="1400" dirty="0">
                  <a:latin typeface="DINOT" panose="020B0504020101020102" pitchFamily="34" charset="77"/>
                </a:rPr>
                <a:t>B.S.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C72EDC-E214-2DF2-837F-656062C07A5D}"/>
              </a:ext>
            </a:extLst>
          </p:cNvPr>
          <p:cNvGrpSpPr/>
          <p:nvPr/>
        </p:nvGrpSpPr>
        <p:grpSpPr>
          <a:xfrm>
            <a:off x="6541458" y="2692783"/>
            <a:ext cx="1555073" cy="307777"/>
            <a:chOff x="3933964" y="2368884"/>
            <a:chExt cx="1555073" cy="307777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56E02AC-1D7D-AAD7-BE1C-88AF9F711467}"/>
                </a:ext>
              </a:extLst>
            </p:cNvPr>
            <p:cNvCxnSpPr>
              <a:cxnSpLocks/>
              <a:stCxn id="43" idx="1"/>
              <a:endCxn id="32" idx="3"/>
            </p:cNvCxnSpPr>
            <p:nvPr/>
          </p:nvCxnSpPr>
          <p:spPr>
            <a:xfrm flipH="1">
              <a:off x="3933964" y="2676661"/>
              <a:ext cx="155507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4FDE7D-73D7-48B4-A231-54D21968FFD9}"/>
                </a:ext>
              </a:extLst>
            </p:cNvPr>
            <p:cNvSpPr txBox="1"/>
            <p:nvPr/>
          </p:nvSpPr>
          <p:spPr>
            <a:xfrm>
              <a:off x="4246844" y="2368884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T" sz="1400" dirty="0">
                  <a:latin typeface="DINOT" panose="020B0504020101020102" pitchFamily="34" charset="77"/>
                </a:rPr>
                <a:t>Citations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75CF9C5-DFDD-76BD-7FD5-44F13E05BA21}"/>
              </a:ext>
            </a:extLst>
          </p:cNvPr>
          <p:cNvGrpSpPr/>
          <p:nvPr/>
        </p:nvGrpSpPr>
        <p:grpSpPr>
          <a:xfrm>
            <a:off x="8096531" y="2077228"/>
            <a:ext cx="914400" cy="1380532"/>
            <a:chOff x="3264195" y="3550798"/>
            <a:chExt cx="914400" cy="1380532"/>
          </a:xfrm>
        </p:grpSpPr>
        <p:pic>
          <p:nvPicPr>
            <p:cNvPr id="43" name="Graphic 42" descr="Document with solid fill">
              <a:extLst>
                <a:ext uri="{FF2B5EF4-FFF2-40B4-BE49-F238E27FC236}">
                  <a16:creationId xmlns:a16="http://schemas.microsoft.com/office/drawing/2014/main" id="{0F477E9C-018D-A079-C652-ACE03B111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4195" y="4016930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1C7DFCB-A434-E077-9F1B-666ABA77CBA2}"/>
                </a:ext>
              </a:extLst>
            </p:cNvPr>
            <p:cNvSpPr txBox="1"/>
            <p:nvPr/>
          </p:nvSpPr>
          <p:spPr>
            <a:xfrm>
              <a:off x="3475975" y="3550798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T" sz="1400" dirty="0">
                  <a:latin typeface="DINOT" panose="020B0504020101020102" pitchFamily="34" charset="77"/>
                </a:rPr>
                <a:t>F.S.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B6A8506-B936-4CB4-EF92-8C528BFA97B7}"/>
              </a:ext>
            </a:extLst>
          </p:cNvPr>
          <p:cNvSpPr txBox="1"/>
          <p:nvPr/>
        </p:nvSpPr>
        <p:spPr>
          <a:xfrm>
            <a:off x="8341173" y="346226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DINOT" panose="020B0504020101020102" pitchFamily="34" charset="77"/>
              </a:rPr>
              <a:t>30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C1FD65-7FA6-D907-9365-07AFF1E8CE8A}"/>
              </a:ext>
            </a:extLst>
          </p:cNvPr>
          <p:cNvSpPr txBox="1"/>
          <p:nvPr/>
        </p:nvSpPr>
        <p:spPr>
          <a:xfrm>
            <a:off x="3349267" y="3458740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DINOT" panose="020B0504020101020102" pitchFamily="34" charset="77"/>
              </a:rPr>
              <a:t>23</a:t>
            </a:r>
          </a:p>
        </p:txBody>
      </p:sp>
      <p:pic>
        <p:nvPicPr>
          <p:cNvPr id="53" name="Picture 52" descr="A table with numbers and a number on it&#10;&#10;Description automatically generated">
            <a:extLst>
              <a:ext uri="{FF2B5EF4-FFF2-40B4-BE49-F238E27FC236}">
                <a16:creationId xmlns:a16="http://schemas.microsoft.com/office/drawing/2014/main" id="{2CA0E2C4-A15F-9C9B-6B41-A63D438EB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240" y="4073315"/>
            <a:ext cx="5447332" cy="231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Data items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16510A53-0075-F2C6-FBA2-5AAF28D78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5"/>
          <a:stretch/>
        </p:blipFill>
        <p:spPr>
          <a:xfrm>
            <a:off x="6485862" y="2615609"/>
            <a:ext cx="5512504" cy="4128204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E35FA-EB19-EAAF-1B58-EB41D45FFA3F}"/>
              </a:ext>
            </a:extLst>
          </p:cNvPr>
          <p:cNvSpPr txBox="1">
            <a:spLocks/>
          </p:cNvSpPr>
          <p:nvPr/>
        </p:nvSpPr>
        <p:spPr>
          <a:xfrm>
            <a:off x="838199" y="1690254"/>
            <a:ext cx="10827327" cy="4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sz="2000" dirty="0">
                <a:latin typeface="DINOT" panose="020B0504020101020102" pitchFamily="34" charset="77"/>
              </a:rPr>
              <a:t>Data collection is centered around a </a:t>
            </a:r>
            <a:r>
              <a:rPr lang="en-IT" sz="2000" dirty="0">
                <a:latin typeface="DINOT-Bold" panose="02000503030000020004" pitchFamily="2" charset="77"/>
              </a:rPr>
              <a:t>data extraction form</a:t>
            </a:r>
          </a:p>
          <a:p>
            <a:r>
              <a:rPr lang="en-IT" sz="2000" dirty="0">
                <a:latin typeface="DINOT" panose="020B0504020101020102" pitchFamily="34" charset="77"/>
              </a:rPr>
              <a:t>Establishes which information is relevant for the review</a:t>
            </a:r>
            <a:br>
              <a:rPr lang="en-IT" sz="2000" dirty="0">
                <a:latin typeface="DINOT" panose="020B0504020101020102" pitchFamily="34" charset="77"/>
              </a:rPr>
            </a:br>
            <a:r>
              <a:rPr lang="en-IT" sz="2000" dirty="0">
                <a:latin typeface="DINOT" panose="020B0504020101020102" pitchFamily="34" charset="77"/>
              </a:rPr>
              <a:t>(what to look for in primary studies)</a:t>
            </a:r>
          </a:p>
          <a:p>
            <a:r>
              <a:rPr lang="en-IT" sz="2000" dirty="0">
                <a:latin typeface="DINOT" panose="020B0504020101020102" pitchFamily="34" charset="77"/>
              </a:rPr>
              <a:t>Made up of 20 </a:t>
            </a:r>
            <a:r>
              <a:rPr lang="en-IT" sz="2000" dirty="0">
                <a:latin typeface="DINOT-Bold" panose="02000503030000020004" pitchFamily="2" charset="77"/>
              </a:rPr>
              <a:t>data items</a:t>
            </a:r>
          </a:p>
          <a:p>
            <a:r>
              <a:rPr lang="en-GB" sz="2000" dirty="0">
                <a:latin typeface="DINOT" panose="020B0504020101020102" pitchFamily="34" charset="77"/>
              </a:rPr>
              <a:t>Ties each group of items to a specific RQ</a:t>
            </a:r>
          </a:p>
          <a:p>
            <a:pPr lvl="1"/>
            <a:r>
              <a:rPr lang="en-GB" sz="1600" dirty="0">
                <a:latin typeface="DINOT" panose="020B0504020101020102" pitchFamily="34" charset="77"/>
              </a:rPr>
              <a:t>(with the exception of items 1-4)</a:t>
            </a:r>
          </a:p>
          <a:p>
            <a:pPr lvl="1"/>
            <a:endParaRPr lang="en-GB" sz="1600" dirty="0">
              <a:latin typeface="DINOT" panose="020B0504020101020102" pitchFamily="34" charset="77"/>
            </a:endParaRPr>
          </a:p>
          <a:p>
            <a:pPr lvl="1"/>
            <a:endParaRPr lang="en-GB" sz="16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A version of this form is manually populated for </a:t>
            </a:r>
            <a:br>
              <a:rPr lang="en-GB" sz="2000" dirty="0">
                <a:latin typeface="DINOT" panose="020B0504020101020102" pitchFamily="34" charset="77"/>
              </a:rPr>
            </a:br>
            <a:r>
              <a:rPr lang="en-GB" sz="2000" dirty="0">
                <a:latin typeface="DINOT" panose="020B0504020101020102" pitchFamily="34" charset="77"/>
              </a:rPr>
              <a:t>each of the included (108) papers</a:t>
            </a: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53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Structure of the analysis and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Collected data is analysed in order to provide:</a:t>
            </a:r>
          </a:p>
          <a:p>
            <a:pPr marL="457200" indent="-457200">
              <a:buAutoNum type="arabicPeriod"/>
            </a:pPr>
            <a:r>
              <a:rPr lang="en-IT" sz="2000" dirty="0">
                <a:latin typeface="DINOT" panose="020B0504020101020102" pitchFamily="34" charset="77"/>
              </a:rPr>
              <a:t>A </a:t>
            </a:r>
            <a:r>
              <a:rPr lang="en-IT" sz="2000" dirty="0">
                <a:latin typeface="DINOT-Bold" panose="02000503030000020004" pitchFamily="2" charset="77"/>
              </a:rPr>
              <a:t>synthesis</a:t>
            </a:r>
            <a:r>
              <a:rPr lang="en-IT" sz="2000" dirty="0">
                <a:latin typeface="DINOT" panose="020B0504020101020102" pitchFamily="34" charset="77"/>
              </a:rPr>
              <a:t> of the evidence found in the </a:t>
            </a:r>
            <a:r>
              <a:rPr lang="en-IT" sz="2000" dirty="0">
                <a:latin typeface="DINOT-Bold" panose="02000503030000020004" pitchFamily="2" charset="77"/>
              </a:rPr>
              <a:t>primary studies </a:t>
            </a:r>
            <a:endParaRPr lang="en-IT" sz="1600" dirty="0">
              <a:latin typeface="DINOT-Bold" panose="02000503030000020004" pitchFamily="2" charset="77"/>
            </a:endParaRP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Conducted following the defined data items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Drawing comparisons between </a:t>
            </a:r>
            <a:r>
              <a:rPr lang="en-GB" sz="1600" dirty="0">
                <a:latin typeface="DINOT" panose="020B0504020101020102" pitchFamily="34" charset="77"/>
              </a:rPr>
              <a:t>methodologies, contents and findings </a:t>
            </a:r>
            <a:endParaRPr lang="en-IT" sz="1600" dirty="0">
              <a:latin typeface="DINOT" panose="020B0504020101020102" pitchFamily="34" charset="77"/>
            </a:endParaRP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Ultimately used to address the posed research questions</a:t>
            </a:r>
          </a:p>
          <a:p>
            <a:pPr marL="457200" indent="-457200">
              <a:buAutoNum type="arabicPeriod"/>
            </a:pPr>
            <a:r>
              <a:rPr lang="en-IT" sz="2000" dirty="0">
                <a:latin typeface="DINOT" panose="020B0504020101020102" pitchFamily="34" charset="77"/>
              </a:rPr>
              <a:t>A description of the identified </a:t>
            </a:r>
            <a:r>
              <a:rPr lang="en-IT" sz="2000" dirty="0">
                <a:latin typeface="DINOT-Bold" panose="02000503030000020004" pitchFamily="2" charset="77"/>
              </a:rPr>
              <a:t>research gaps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Highlighting what is missing or lackluster</a:t>
            </a:r>
          </a:p>
          <a:p>
            <a:pPr marL="457200" indent="-457200">
              <a:buAutoNum type="arabicPeriod"/>
            </a:pPr>
            <a:r>
              <a:rPr lang="en-IT" sz="2000" dirty="0">
                <a:latin typeface="DINOT" panose="020B0504020101020102" pitchFamily="34" charset="77"/>
              </a:rPr>
              <a:t>Selected </a:t>
            </a:r>
            <a:r>
              <a:rPr lang="en-IT" sz="2000" dirty="0">
                <a:latin typeface="DINOT-Bold" panose="02000503030000020004" pitchFamily="2" charset="77"/>
              </a:rPr>
              <a:t>insights from individual studies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Identified on the basis of the </a:t>
            </a:r>
            <a:r>
              <a:rPr lang="en-IT" sz="1600" dirty="0">
                <a:latin typeface="DINOT-Bold" panose="02000503030000020004" pitchFamily="2" charset="77"/>
              </a:rPr>
              <a:t>accessibility</a:t>
            </a:r>
            <a:r>
              <a:rPr lang="en-IT" sz="1600" dirty="0">
                <a:latin typeface="DINOT" panose="020B0504020101020102" pitchFamily="34" charset="77"/>
              </a:rPr>
              <a:t> of the documents…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… and the </a:t>
            </a:r>
            <a:r>
              <a:rPr lang="en-IT" sz="1600" dirty="0">
                <a:latin typeface="DINOT-Bold" panose="02000503030000020004" pitchFamily="2" charset="77"/>
              </a:rPr>
              <a:t>reproducibility</a:t>
            </a:r>
            <a:r>
              <a:rPr lang="en-IT" sz="1600" dirty="0">
                <a:latin typeface="DINOT" panose="020B0504020101020102" pitchFamily="34" charset="77"/>
              </a:rPr>
              <a:t> of the described methodology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Offered to provide guidance to prospective researchers</a:t>
            </a:r>
          </a:p>
        </p:txBody>
      </p:sp>
    </p:spTree>
    <p:extLst>
      <p:ext uri="{BB962C8B-B14F-4D97-AF65-F5344CB8AC3E}">
        <p14:creationId xmlns:p14="http://schemas.microsoft.com/office/powerpoint/2010/main" val="93710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RQ1 – Topic labeling approaches</a:t>
            </a:r>
          </a:p>
        </p:txBody>
      </p:sp>
      <p:pic>
        <p:nvPicPr>
          <p:cNvPr id="7" name="Content Placeholder 6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5A2D5D64-8C75-7C20-B52D-C72CC0B4D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512" y="2570890"/>
            <a:ext cx="3980357" cy="3868009"/>
          </a:xfrm>
        </p:spPr>
      </p:pic>
      <p:pic>
        <p:nvPicPr>
          <p:cNvPr id="5" name="Picture 4" descr="A picture containing screenshot, rectangle, square, graphics&#10;&#10;Description automatically generated">
            <a:extLst>
              <a:ext uri="{FF2B5EF4-FFF2-40B4-BE49-F238E27FC236}">
                <a16:creationId xmlns:a16="http://schemas.microsoft.com/office/drawing/2014/main" id="{87DFA0A4-5F63-44F9-3140-FC7F4006A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16" y="2571293"/>
            <a:ext cx="3964910" cy="38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0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RQ2 – Underlying topic modeling approaches</a:t>
            </a:r>
          </a:p>
        </p:txBody>
      </p:sp>
      <p:pic>
        <p:nvPicPr>
          <p:cNvPr id="5" name="Content Placeholder 4" descr="A picture containing text, diagram, screenshot, rectangle&#10;&#10;Description automatically generated">
            <a:extLst>
              <a:ext uri="{FF2B5EF4-FFF2-40B4-BE49-F238E27FC236}">
                <a16:creationId xmlns:a16="http://schemas.microsoft.com/office/drawing/2014/main" id="{CE84C577-C2B5-D056-07C6-DCFFEE8B5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327" y="1571988"/>
            <a:ext cx="3716474" cy="4748212"/>
          </a:xfrm>
        </p:spPr>
      </p:pic>
    </p:spTree>
    <p:extLst>
      <p:ext uri="{BB962C8B-B14F-4D97-AF65-F5344CB8AC3E}">
        <p14:creationId xmlns:p14="http://schemas.microsoft.com/office/powerpoint/2010/main" val="1286320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RQ3 – Label structures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6292D91B-0AD1-79AC-76E9-782C38880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896" y="3222902"/>
            <a:ext cx="5970551" cy="2575018"/>
          </a:xfrm>
        </p:spPr>
      </p:pic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33378905-4928-FB1E-B764-A558538A2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06" y="0"/>
            <a:ext cx="5767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RQ4 – Categories of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endParaRPr lang="en-IT" sz="2000" dirty="0">
              <a:latin typeface="DINOT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669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Research gap 1 -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endParaRPr lang="en-IT" sz="2000" dirty="0">
              <a:latin typeface="DINOT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340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1235"/>
            <a:ext cx="10515600" cy="715530"/>
          </a:xfrm>
        </p:spPr>
        <p:txBody>
          <a:bodyPr>
            <a:normAutofit/>
          </a:bodyPr>
          <a:lstStyle/>
          <a:p>
            <a:pPr algn="ctr"/>
            <a:r>
              <a:rPr lang="en-IT" sz="3200" dirty="0">
                <a:latin typeface="DINOT-Bold" panose="02000503030000020004" pitchFamily="2" charset="77"/>
              </a:rPr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235305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Rationale &amp;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T" sz="2000" dirty="0">
                <a:latin typeface="DINOT" panose="020B0504020101020102" pitchFamily="34" charset="77"/>
              </a:rPr>
              <a:t>Addressing the </a:t>
            </a:r>
            <a:r>
              <a:rPr lang="en-IT" sz="2000" dirty="0">
                <a:latin typeface="DINOT-Bold" panose="02000503030000020004" pitchFamily="2" charset="77"/>
              </a:rPr>
              <a:t>lack of SLRs </a:t>
            </a:r>
            <a:r>
              <a:rPr lang="en-IT" sz="2000" dirty="0">
                <a:latin typeface="DINOT" panose="020B0504020101020102" pitchFamily="34" charset="77"/>
              </a:rPr>
              <a:t>on topic labeling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Reviewing the relevant primary studies in the period 2017-2022</a:t>
            </a:r>
          </a:p>
          <a:p>
            <a:pPr marL="457200" indent="-457200">
              <a:buFont typeface="+mj-lt"/>
              <a:buAutoNum type="arabicPeriod"/>
            </a:pPr>
            <a:r>
              <a:rPr lang="en-IT" sz="2000" dirty="0">
                <a:latin typeface="DINOT" panose="020B0504020101020102" pitchFamily="34" charset="77"/>
              </a:rPr>
              <a:t>Providing a set of </a:t>
            </a:r>
            <a:r>
              <a:rPr lang="en-IT" sz="2000" dirty="0">
                <a:latin typeface="DINOT-Bold" panose="02000503030000020004" pitchFamily="2" charset="77"/>
              </a:rPr>
              <a:t>methodological contributions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Stemming from observations made throughout the review process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Enhancing (parts of) existing guidelines for secondary studies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Believed to be generally applicable outside of the investigated domain</a:t>
            </a:r>
          </a:p>
          <a:p>
            <a:pPr marL="457200" lvl="1" indent="0">
              <a:buNone/>
            </a:pPr>
            <a:endParaRPr lang="en-IT" sz="16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1800" dirty="0">
                <a:latin typeface="DINOT-Bold" panose="02000503030000020004" pitchFamily="2" charset="77"/>
              </a:rPr>
              <a:t>Research questions </a:t>
            </a:r>
            <a:r>
              <a:rPr lang="en-IT" sz="1800" dirty="0">
                <a:latin typeface="DINOT" panose="020B0504020101020102" pitchFamily="34" charset="77"/>
              </a:rPr>
              <a:t>seek to explore the domain of interest in terms of: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sz="1600" dirty="0">
                <a:latin typeface="DINOT" panose="020B0504020101020102" pitchFamily="34" charset="77"/>
              </a:rPr>
              <a:t>Identified </a:t>
            </a:r>
            <a:r>
              <a:rPr lang="en-IT" sz="1600" dirty="0">
                <a:latin typeface="DINOT-Bold" panose="02000503030000020004" pitchFamily="2" charset="77"/>
              </a:rPr>
              <a:t>cateogories of labeling approaches </a:t>
            </a:r>
            <a:r>
              <a:rPr lang="en-IT" sz="1600" dirty="0">
                <a:latin typeface="DINOT" panose="020B0504020101020102" pitchFamily="34" charset="77"/>
              </a:rPr>
              <a:t>and </a:t>
            </a:r>
            <a:r>
              <a:rPr lang="en-IT" sz="1600" dirty="0">
                <a:latin typeface="DINOT-Bold" panose="02000503030000020004" pitchFamily="2" charset="77"/>
              </a:rPr>
              <a:t>techniques</a:t>
            </a:r>
            <a:r>
              <a:rPr lang="en-IT" sz="1600" dirty="0">
                <a:latin typeface="DINOT" panose="020B0504020101020102" pitchFamily="34" charset="77"/>
              </a:rPr>
              <a:t> by which they are implemented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sz="1600" dirty="0">
                <a:latin typeface="DINOT" panose="020B0504020101020102" pitchFamily="34" charset="77"/>
              </a:rPr>
              <a:t>Topic modeling methods used to generate the distributions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sz="1600" dirty="0">
                <a:latin typeface="DINOT" panose="020B0504020101020102" pitchFamily="34" charset="77"/>
              </a:rPr>
              <a:t>Observed </a:t>
            </a:r>
            <a:r>
              <a:rPr lang="en-IT" sz="1600" dirty="0">
                <a:latin typeface="DINOT-Bold" panose="02000503030000020004" pitchFamily="2" charset="77"/>
              </a:rPr>
              <a:t>label structures</a:t>
            </a:r>
            <a:r>
              <a:rPr lang="en-IT" sz="1600" dirty="0">
                <a:latin typeface="DINOT" panose="020B0504020101020102" pitchFamily="34" charset="77"/>
              </a:rPr>
              <a:t> and conducted </a:t>
            </a:r>
            <a:r>
              <a:rPr lang="en-IT" sz="1600" dirty="0">
                <a:latin typeface="DINOT-Bold" panose="02000503030000020004" pitchFamily="2" charset="77"/>
              </a:rPr>
              <a:t>label selection </a:t>
            </a:r>
            <a:r>
              <a:rPr lang="en-IT" sz="1600" dirty="0">
                <a:latin typeface="DINOT" panose="020B0504020101020102" pitchFamily="34" charset="77"/>
              </a:rPr>
              <a:t>and </a:t>
            </a:r>
            <a:r>
              <a:rPr lang="en-IT" sz="1600" dirty="0">
                <a:latin typeface="DINOT-Bold" panose="02000503030000020004" pitchFamily="2" charset="77"/>
              </a:rPr>
              <a:t>quality evaluation </a:t>
            </a:r>
            <a:r>
              <a:rPr lang="en-IT" sz="1600" dirty="0">
                <a:latin typeface="DINOT" panose="020B0504020101020102" pitchFamily="34" charset="77"/>
              </a:rPr>
              <a:t>procedures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sz="1600" dirty="0">
                <a:latin typeface="DINOT" panose="020B0504020101020102" pitchFamily="34" charset="77"/>
              </a:rPr>
              <a:t>Characteristics of the </a:t>
            </a:r>
            <a:r>
              <a:rPr lang="en-IT" sz="1600" dirty="0">
                <a:latin typeface="DINOT-Bold" panose="02000503030000020004" pitchFamily="2" charset="77"/>
              </a:rPr>
              <a:t>underlying corpora</a:t>
            </a:r>
          </a:p>
        </p:txBody>
      </p:sp>
    </p:spTree>
    <p:extLst>
      <p:ext uri="{BB962C8B-B14F-4D97-AF65-F5344CB8AC3E}">
        <p14:creationId xmlns:p14="http://schemas.microsoft.com/office/powerpoint/2010/main" val="33775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Summary of methodological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endParaRPr lang="en-IT" sz="2000" dirty="0">
              <a:latin typeface="DINOT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948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SLRs vs SMSs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endParaRPr lang="en-IT" sz="2000" dirty="0">
              <a:latin typeface="DINOT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9920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SEGRESS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endParaRPr lang="en-IT" sz="2000" dirty="0">
              <a:latin typeface="DINOT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04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Data collection process</a:t>
            </a:r>
          </a:p>
        </p:txBody>
      </p:sp>
      <p:pic>
        <p:nvPicPr>
          <p:cNvPr id="5" name="Content Placeholder 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12BA72F5-48FE-B2B0-B832-7F60A788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271" y="1571988"/>
            <a:ext cx="6600243" cy="4748212"/>
          </a:xfrm>
        </p:spPr>
      </p:pic>
      <p:pic>
        <p:nvPicPr>
          <p:cNvPr id="7" name="Picture 6" descr="A picture containing font, text, white, calligraphy&#10;&#10;Description automatically generated">
            <a:extLst>
              <a:ext uri="{FF2B5EF4-FFF2-40B4-BE49-F238E27FC236}">
                <a16:creationId xmlns:a16="http://schemas.microsoft.com/office/drawing/2014/main" id="{42070289-0324-5F36-1F70-C1FC7447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83" y="1752453"/>
            <a:ext cx="3223436" cy="4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96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Guidelines for identifying gaps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68169-630E-D214-4B80-E84DD8DB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99531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Future work - Literature networks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68169-630E-D214-4B80-E84DD8DB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8615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000" dirty="0">
                <a:latin typeface="DINOT-Bold" panose="02000503030000020004" pitchFamily="2" charset="77"/>
              </a:rPr>
              <a:t>Topic modeling</a:t>
            </a:r>
            <a:r>
              <a:rPr lang="en-IT" sz="2000" dirty="0">
                <a:latin typeface="DINOT" panose="020B0504020101020102" pitchFamily="34" charset="77"/>
              </a:rPr>
              <a:t>: </a:t>
            </a:r>
            <a:endParaRPr lang="en-IT" sz="2000" dirty="0">
              <a:latin typeface="DINOT-Bold" panose="02000503030000020004" pitchFamily="2" charset="77"/>
            </a:endParaRPr>
          </a:p>
          <a:p>
            <a:pPr marL="0" indent="0">
              <a:buNone/>
            </a:pPr>
            <a:r>
              <a:rPr lang="en-IT" sz="2000" dirty="0">
                <a:latin typeface="DINOT-Bold" panose="02000503030000020004" pitchFamily="2" charset="77"/>
              </a:rPr>
              <a:t>Topic</a:t>
            </a:r>
            <a:r>
              <a:rPr lang="en-IT" sz="2000" dirty="0">
                <a:latin typeface="DINOT" panose="020B0504020101020102" pitchFamily="34" charset="77"/>
              </a:rPr>
              <a:t>:</a:t>
            </a:r>
            <a:endParaRPr lang="en-IT" sz="2000" dirty="0">
              <a:latin typeface="DINOT-Bold" panose="02000503030000020004" pitchFamily="2" charset="77"/>
            </a:endParaRPr>
          </a:p>
          <a:p>
            <a:pPr marL="0" indent="0">
              <a:buNone/>
            </a:pPr>
            <a:r>
              <a:rPr lang="en-IT" sz="2000" dirty="0">
                <a:latin typeface="DINOT-Bold" panose="02000503030000020004" pitchFamily="2" charset="77"/>
              </a:rPr>
              <a:t>Topic labeling</a:t>
            </a:r>
            <a:r>
              <a:rPr lang="en-IT" sz="2000" dirty="0">
                <a:latin typeface="DINOT" panose="020B0504020101020102" pitchFamily="34" charset="77"/>
              </a:rPr>
              <a:t>: Task of pairing each topic with a label capable of concisely summarising its content </a:t>
            </a:r>
          </a:p>
          <a:p>
            <a:pPr marL="0" indent="0">
              <a:buNone/>
            </a:pPr>
            <a:r>
              <a:rPr lang="en-IT" sz="2000" dirty="0">
                <a:latin typeface="DINOT-Bold" panose="02000503030000020004" pitchFamily="2" charset="77"/>
              </a:rPr>
              <a:t>Topic label</a:t>
            </a:r>
            <a:r>
              <a:rPr lang="en-IT" sz="2000" dirty="0">
                <a:latin typeface="DINOT" panose="020B0504020101020102" pitchFamily="34" charset="77"/>
              </a:rPr>
              <a:t>: “</a:t>
            </a:r>
            <a:r>
              <a:rPr lang="en-GB" sz="2000" i="1" dirty="0">
                <a:latin typeface="DINOT-Bold" panose="020B0504020101020102" pitchFamily="34" charset="77"/>
              </a:rPr>
              <a:t>a sequence of words which is semantically meaningful and covers the latent meaning of the topic. Words, phrases, and sentences are all valid labels under this definition</a:t>
            </a:r>
            <a:r>
              <a:rPr lang="en-GB" sz="2000" dirty="0">
                <a:latin typeface="DINOT" panose="020B0504020101020102" pitchFamily="34" charset="77"/>
              </a:rPr>
              <a:t>” - Mei et al. (2007) </a:t>
            </a:r>
          </a:p>
          <a:p>
            <a:pPr marL="0" indent="0">
              <a:buNone/>
            </a:pPr>
            <a:endParaRPr lang="en-GB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Example:</a:t>
            </a:r>
          </a:p>
          <a:p>
            <a:r>
              <a:rPr lang="en-GB" sz="2000" dirty="0">
                <a:latin typeface="DINOT" panose="020B0504020101020102" pitchFamily="34" charset="77"/>
              </a:rPr>
              <a:t>Topic terms: vote, house, election, poll, bill, republican, party, voter, candidate, senate </a:t>
            </a:r>
          </a:p>
          <a:p>
            <a:r>
              <a:rPr lang="en-GB" sz="2000" dirty="0">
                <a:latin typeface="DINOT" panose="020B0504020101020102" pitchFamily="34" charset="77"/>
              </a:rPr>
              <a:t>Label: election</a:t>
            </a:r>
          </a:p>
          <a:p>
            <a:endParaRPr lang="en-GB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GB" sz="2000" dirty="0">
              <a:latin typeface="DINOT" panose="020B0504020101020102" pitchFamily="34" charset="77"/>
            </a:endParaRPr>
          </a:p>
          <a:p>
            <a:endParaRPr lang="en-IT" sz="1400" dirty="0">
              <a:latin typeface="DINOT-Bold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7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Venue selection process</a:t>
            </a:r>
          </a:p>
        </p:txBody>
      </p:sp>
      <p:pic>
        <p:nvPicPr>
          <p:cNvPr id="5" name="Content Placeholder 4" descr="A picture containing screenshot, colorfulness, square, rectangle&#10;&#10;Description automatically generated">
            <a:extLst>
              <a:ext uri="{FF2B5EF4-FFF2-40B4-BE49-F238E27FC236}">
                <a16:creationId xmlns:a16="http://schemas.microsoft.com/office/drawing/2014/main" id="{7B54EB83-B3A1-735D-6114-E9AF849F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914"/>
          <a:stretch/>
        </p:blipFill>
        <p:spPr>
          <a:xfrm>
            <a:off x="5658581" y="3420579"/>
            <a:ext cx="5598424" cy="3331375"/>
          </a:xfrm>
        </p:spPr>
      </p:pic>
      <p:pic>
        <p:nvPicPr>
          <p:cNvPr id="14" name="Content Placeholder 4" descr="A picture containing screenshot, colorfulness, square, rectangle&#10;&#10;Description automatically generated">
            <a:extLst>
              <a:ext uri="{FF2B5EF4-FFF2-40B4-BE49-F238E27FC236}">
                <a16:creationId xmlns:a16="http://schemas.microsoft.com/office/drawing/2014/main" id="{5667E7AE-0F5C-E7DF-F426-A9F9A42B8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5" t="5404" r="46699" b="84931"/>
          <a:stretch/>
        </p:blipFill>
        <p:spPr>
          <a:xfrm>
            <a:off x="1497541" y="3542683"/>
            <a:ext cx="3302444" cy="52209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206110-70FC-DDB7-CF7C-61AEE17AADE5}"/>
              </a:ext>
            </a:extLst>
          </p:cNvPr>
          <p:cNvSpPr txBox="1">
            <a:spLocks/>
          </p:cNvSpPr>
          <p:nvPr/>
        </p:nvSpPr>
        <p:spPr>
          <a:xfrm>
            <a:off x="712381" y="1690254"/>
            <a:ext cx="10953145" cy="4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Exploratory search is conducted on 5 repositories: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IEEE Xplore, ACM Digital Library, SpringerLink, ScienceDirect &amp; ACL Anthology</a:t>
            </a: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Three queries proposed for this purpose</a:t>
            </a: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Ultimately, one is selected to gather the</a:t>
            </a:r>
            <a:br>
              <a:rPr lang="en-IT" sz="2000" dirty="0">
                <a:latin typeface="DINOT" panose="020B0504020101020102" pitchFamily="34" charset="77"/>
              </a:rPr>
            </a:br>
            <a:r>
              <a:rPr lang="en-IT" sz="2000" dirty="0">
                <a:latin typeface="DINOT" panose="020B0504020101020102" pitchFamily="34" charset="77"/>
              </a:rPr>
              <a:t>relevant venues </a:t>
            </a:r>
          </a:p>
          <a:p>
            <a:pPr lvl="1"/>
            <a:endParaRPr lang="en-IT" sz="1600" dirty="0">
              <a:latin typeface="DINOT" panose="020B0504020101020102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32DB0B-57BB-B7D0-3D97-B422CB4AADEC}"/>
              </a:ext>
            </a:extLst>
          </p:cNvPr>
          <p:cNvSpPr/>
          <p:nvPr/>
        </p:nvSpPr>
        <p:spPr>
          <a:xfrm>
            <a:off x="1876926" y="3698571"/>
            <a:ext cx="2923059" cy="185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849B4-1533-A070-9A4F-6418CD259A68}"/>
              </a:ext>
            </a:extLst>
          </p:cNvPr>
          <p:cNvSpPr txBox="1"/>
          <p:nvPr/>
        </p:nvSpPr>
        <p:spPr>
          <a:xfrm>
            <a:off x="5239266" y="2763308"/>
            <a:ext cx="431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IT" sz="1800" dirty="0">
                <a:latin typeface="DINOT" panose="020B0504020101020102" pitchFamily="34" charset="77"/>
              </a:rPr>
              <a:t>, each yielding a set of numerical results</a:t>
            </a:r>
          </a:p>
        </p:txBody>
      </p:sp>
    </p:spTree>
    <p:extLst>
      <p:ext uri="{BB962C8B-B14F-4D97-AF65-F5344CB8AC3E}">
        <p14:creationId xmlns:p14="http://schemas.microsoft.com/office/powerpoint/2010/main" val="34299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Venue selection process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206110-70FC-DDB7-CF7C-61AEE17AADE5}"/>
              </a:ext>
            </a:extLst>
          </p:cNvPr>
          <p:cNvSpPr txBox="1">
            <a:spLocks/>
          </p:cNvSpPr>
          <p:nvPr/>
        </p:nvSpPr>
        <p:spPr>
          <a:xfrm>
            <a:off x="838199" y="1703672"/>
            <a:ext cx="10827327" cy="473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From the selected query:</a:t>
            </a: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IT" sz="2000" dirty="0">
                <a:latin typeface="DINOT" panose="020B0504020101020102" pitchFamily="34" charset="77"/>
              </a:rPr>
              <a:t>A first set of candidate venues is identified based on </a:t>
            </a:r>
            <a:br>
              <a:rPr lang="en-IT" sz="2000" dirty="0">
                <a:latin typeface="DINOT" panose="020B0504020101020102" pitchFamily="34" charset="77"/>
              </a:rPr>
            </a:br>
            <a:r>
              <a:rPr lang="en-IT" sz="2000" dirty="0">
                <a:latin typeface="DINOT" panose="020B0504020101020102" pitchFamily="34" charset="77"/>
              </a:rPr>
              <a:t>the number of </a:t>
            </a:r>
            <a:r>
              <a:rPr lang="en-IT" sz="2000" dirty="0">
                <a:latin typeface="DINOT-Bold" panose="02000503030000020004" pitchFamily="2" charset="77"/>
              </a:rPr>
              <a:t>associated documents. </a:t>
            </a: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Cut-off values set at:</a:t>
            </a:r>
            <a:endParaRPr lang="en-IT" sz="2000" dirty="0">
              <a:latin typeface="DINOT-Bold" panose="02000503030000020004" pitchFamily="2" charset="77"/>
            </a:endParaRP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30 articles for journals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20 articles for conferences…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…10 in the case of ACL</a:t>
            </a:r>
          </a:p>
          <a:p>
            <a:pPr lvl="1"/>
            <a:endParaRPr lang="en-IT" sz="16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Results: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23 candidate journals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11 candidate conferences</a:t>
            </a:r>
            <a:endParaRPr lang="en-GB" sz="1600" dirty="0">
              <a:latin typeface="DINOT" panose="020B0504020101020102" pitchFamily="34" charset="77"/>
            </a:endParaRPr>
          </a:p>
          <a:p>
            <a:pPr lvl="1"/>
            <a:endParaRPr lang="en-IT" sz="1600" dirty="0">
              <a:latin typeface="DINOT" panose="020B0504020101020102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64CCC-D365-1587-D4C5-B3D3BE4D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05" y="2319530"/>
            <a:ext cx="5168079" cy="318901"/>
          </a:xfrm>
          <a:prstGeom prst="rect">
            <a:avLst/>
          </a:prstGeom>
        </p:spPr>
      </p:pic>
      <p:pic>
        <p:nvPicPr>
          <p:cNvPr id="5" name="Picture 4" descr="A chart of data&#10;&#10;Description automatically generated">
            <a:extLst>
              <a:ext uri="{FF2B5EF4-FFF2-40B4-BE49-F238E27FC236}">
                <a16:creationId xmlns:a16="http://schemas.microsoft.com/office/drawing/2014/main" id="{1D514D14-BAB5-0DC1-B1C3-FA7906F1D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181" y="1424763"/>
            <a:ext cx="5174425" cy="5152344"/>
          </a:xfrm>
          <a:prstGeom prst="rect">
            <a:avLst/>
          </a:prstGeom>
        </p:spPr>
      </p:pic>
      <p:pic>
        <p:nvPicPr>
          <p:cNvPr id="7" name="Picture 6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4C5390F2-67E0-D948-054E-6ADCB2FC9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059" y="2230074"/>
            <a:ext cx="3256466" cy="35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Venue selection process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206110-70FC-DDB7-CF7C-61AEE17AADE5}"/>
              </a:ext>
            </a:extLst>
          </p:cNvPr>
          <p:cNvSpPr txBox="1">
            <a:spLocks/>
          </p:cNvSpPr>
          <p:nvPr/>
        </p:nvSpPr>
        <p:spPr>
          <a:xfrm>
            <a:off x="838201" y="1690254"/>
            <a:ext cx="10827325" cy="4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Candidates are filtered based on values tied to </a:t>
            </a:r>
            <a:br>
              <a:rPr lang="en-IT" sz="2000" dirty="0">
                <a:latin typeface="DINOT" panose="020B0504020101020102" pitchFamily="34" charset="77"/>
              </a:rPr>
            </a:br>
            <a:r>
              <a:rPr lang="en-IT" sz="2000" dirty="0">
                <a:latin typeface="DINOT" panose="020B0504020101020102" pitchFamily="34" charset="77"/>
              </a:rPr>
              <a:t>selected </a:t>
            </a:r>
            <a:r>
              <a:rPr lang="en-IT" sz="2000" dirty="0">
                <a:latin typeface="DINOT-Bold" panose="02000503030000020004" pitchFamily="2" charset="77"/>
              </a:rPr>
              <a:t>quality metrics</a:t>
            </a:r>
            <a:r>
              <a:rPr lang="en-IT" sz="2000" dirty="0">
                <a:latin typeface="DINOT" panose="020B0504020101020102" pitchFamily="34" charset="77"/>
              </a:rPr>
              <a:t>:</a:t>
            </a:r>
            <a:endParaRPr lang="en-IT" sz="2000" dirty="0">
              <a:latin typeface="DINOT-Bold" panose="02000503030000020004" pitchFamily="2" charset="77"/>
            </a:endParaRPr>
          </a:p>
          <a:p>
            <a:pPr lvl="1"/>
            <a:r>
              <a:rPr lang="en-GB" sz="1600" dirty="0" err="1">
                <a:latin typeface="DINOT" panose="020B0504020101020102" pitchFamily="34" charset="77"/>
              </a:rPr>
              <a:t>Scimago</a:t>
            </a:r>
            <a:r>
              <a:rPr lang="en-GB" sz="1600" dirty="0">
                <a:latin typeface="DINOT" panose="020B0504020101020102" pitchFamily="34" charset="77"/>
              </a:rPr>
              <a:t> Journal &amp; Country Rank (SJR(2)) score</a:t>
            </a:r>
          </a:p>
          <a:p>
            <a:pPr lvl="1"/>
            <a:r>
              <a:rPr lang="en-GB" sz="1600" dirty="0">
                <a:latin typeface="DINOT" panose="020B0504020101020102" pitchFamily="34" charset="77"/>
              </a:rPr>
              <a:t>Computing Research and Education Association of </a:t>
            </a:r>
            <a:br>
              <a:rPr lang="en-GB" sz="1600" dirty="0">
                <a:latin typeface="DINOT" panose="020B0504020101020102" pitchFamily="34" charset="77"/>
              </a:rPr>
            </a:br>
            <a:r>
              <a:rPr lang="en-GB" sz="1600" dirty="0">
                <a:latin typeface="DINOT" panose="020B0504020101020102" pitchFamily="34" charset="77"/>
              </a:rPr>
              <a:t>Australasia (CORE) rankings</a:t>
            </a:r>
          </a:p>
          <a:p>
            <a:pPr lvl="1"/>
            <a:r>
              <a:rPr lang="en-GB" sz="1600" dirty="0">
                <a:latin typeface="DINOT" panose="020B0504020101020102" pitchFamily="34" charset="77"/>
              </a:rPr>
              <a:t>GII-GRIN-SCIE (GGS) rankings</a:t>
            </a:r>
          </a:p>
          <a:p>
            <a:pPr lvl="1"/>
            <a:endParaRPr lang="en-GB" sz="16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Final venues are obtained by retaining:</a:t>
            </a:r>
          </a:p>
          <a:p>
            <a:pPr lvl="1"/>
            <a:r>
              <a:rPr lang="en-GB" sz="1600" dirty="0">
                <a:latin typeface="DINOT" panose="020B0504020101020102" pitchFamily="34" charset="77"/>
              </a:rPr>
              <a:t>25% of best scoring journals </a:t>
            </a:r>
          </a:p>
          <a:p>
            <a:pPr lvl="1"/>
            <a:r>
              <a:rPr lang="en-GB" sz="1600" dirty="0">
                <a:latin typeface="DINOT" panose="020B0504020101020102" pitchFamily="34" charset="77"/>
              </a:rPr>
              <a:t>All conferences with an “A” rating</a:t>
            </a:r>
          </a:p>
          <a:p>
            <a:pPr marL="0" indent="0">
              <a:buNone/>
            </a:pPr>
            <a:endParaRPr lang="en-GB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(Final) Results: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6 journals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10 conferences</a:t>
            </a:r>
            <a:endParaRPr lang="en-GB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GB" sz="2000" dirty="0">
              <a:latin typeface="DINOT" panose="020B0504020101020102" pitchFamily="34" charset="77"/>
            </a:endParaRPr>
          </a:p>
        </p:txBody>
      </p:sp>
      <p:pic>
        <p:nvPicPr>
          <p:cNvPr id="4" name="Picture 3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D4E6F74F-2DEC-6C6B-C726-88BA7C60F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322" y="1435106"/>
            <a:ext cx="5469658" cy="51103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6FD9AAF-593F-BDB8-6165-8563EC950287}"/>
              </a:ext>
            </a:extLst>
          </p:cNvPr>
          <p:cNvGrpSpPr/>
          <p:nvPr/>
        </p:nvGrpSpPr>
        <p:grpSpPr>
          <a:xfrm>
            <a:off x="7820645" y="2230074"/>
            <a:ext cx="3252879" cy="3520454"/>
            <a:chOff x="522594" y="1733550"/>
            <a:chExt cx="3207608" cy="3390900"/>
          </a:xfrm>
        </p:grpSpPr>
        <p:pic>
          <p:nvPicPr>
            <p:cNvPr id="11" name="Picture 10" descr="A picture containing text, font, screenshot, number&#10;&#10;Description automatically generated">
              <a:extLst>
                <a:ext uri="{FF2B5EF4-FFF2-40B4-BE49-F238E27FC236}">
                  <a16:creationId xmlns:a16="http://schemas.microsoft.com/office/drawing/2014/main" id="{BCC5AD79-E6F2-63DC-6229-C34F21505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594" y="1733550"/>
              <a:ext cx="3207608" cy="33909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631B1D-3D3B-6E1F-25C5-26C415343AFD}"/>
                </a:ext>
              </a:extLst>
            </p:cNvPr>
            <p:cNvSpPr/>
            <p:nvPr/>
          </p:nvSpPr>
          <p:spPr>
            <a:xfrm>
              <a:off x="689894" y="2152072"/>
              <a:ext cx="2893816" cy="2586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218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Search strategy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5BB6-495B-9CDD-FA76-EAA05013DED7}"/>
              </a:ext>
            </a:extLst>
          </p:cNvPr>
          <p:cNvSpPr txBox="1">
            <a:spLocks/>
          </p:cNvSpPr>
          <p:nvPr/>
        </p:nvSpPr>
        <p:spPr>
          <a:xfrm>
            <a:off x="838201" y="1520456"/>
            <a:ext cx="11097125" cy="512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Query used in the venue selection is refined by means of a </a:t>
            </a:r>
            <a:r>
              <a:rPr lang="en-GB" sz="2000" dirty="0">
                <a:latin typeface="DINOT-Bold" panose="02000503030000020004" pitchFamily="2" charset="77"/>
              </a:rPr>
              <a:t>proximity operator</a:t>
            </a:r>
            <a:r>
              <a:rPr lang="en-GB" sz="2000" dirty="0">
                <a:latin typeface="DINOT" panose="020B0504020101020102" pitchFamily="34" charset="77"/>
              </a:rPr>
              <a:t>:</a:t>
            </a:r>
          </a:p>
          <a:p>
            <a:endParaRPr lang="en-GB" sz="2000" dirty="0">
              <a:latin typeface="DINOT" panose="020B0504020101020102" pitchFamily="34" charset="77"/>
            </a:endParaRPr>
          </a:p>
          <a:p>
            <a:endParaRPr lang="en-GB" sz="2000" dirty="0">
              <a:latin typeface="DINOT" panose="020B0504020101020102" pitchFamily="34" charset="77"/>
            </a:endParaRPr>
          </a:p>
          <a:p>
            <a:endParaRPr lang="en-GB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…and used to gather the primary studies</a:t>
            </a:r>
          </a:p>
          <a:p>
            <a:pPr marL="0" indent="0">
              <a:buNone/>
            </a:pPr>
            <a:endParaRPr lang="en-GB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Proximity constraint is set to 20 terms</a:t>
            </a:r>
          </a:p>
          <a:p>
            <a:pPr lvl="1"/>
            <a:r>
              <a:rPr lang="en-GB" sz="1600" dirty="0">
                <a:latin typeface="DINOT" panose="020B0504020101020102" pitchFamily="34" charset="77"/>
              </a:rPr>
              <a:t>“The average length of sentences in scientific writing is only about </a:t>
            </a:r>
            <a:r>
              <a:rPr lang="en-GB" sz="1600" dirty="0">
                <a:latin typeface="DINOT-Bold" panose="02000503030000020004" pitchFamily="2" charset="77"/>
              </a:rPr>
              <a:t>12-17 words</a:t>
            </a:r>
            <a:r>
              <a:rPr lang="en-GB" sz="1600" dirty="0">
                <a:latin typeface="DINOT" panose="020B0504020101020102" pitchFamily="34" charset="77"/>
              </a:rPr>
              <a:t>” - </a:t>
            </a:r>
            <a:r>
              <a:rPr lang="en-GB" sz="1600" dirty="0" err="1">
                <a:latin typeface="DINOT" panose="020B0504020101020102" pitchFamily="34" charset="77"/>
              </a:rPr>
              <a:t>Griffies</a:t>
            </a:r>
            <a:r>
              <a:rPr lang="en-GB" sz="1600" dirty="0">
                <a:latin typeface="DINOT" panose="020B0504020101020102" pitchFamily="34" charset="77"/>
              </a:rPr>
              <a:t> et al. (2013)  </a:t>
            </a:r>
          </a:p>
          <a:p>
            <a:pPr marL="457200" lvl="1" indent="0">
              <a:buNone/>
            </a:pPr>
            <a:endParaRPr lang="en-GB" sz="14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Examples of captured sentences:</a:t>
            </a:r>
          </a:p>
          <a:p>
            <a:pPr lvl="1"/>
            <a:r>
              <a:rPr lang="en-GB" sz="1400" dirty="0">
                <a:latin typeface="DINOT" panose="020B0504020101020102" pitchFamily="34" charset="77"/>
              </a:rPr>
              <a:t>”</a:t>
            </a:r>
            <a:r>
              <a:rPr lang="en-GB" sz="1400" dirty="0">
                <a:latin typeface="DINOT-Bold" panose="02000503030000020004" pitchFamily="2" charset="77"/>
              </a:rPr>
              <a:t>Topics</a:t>
            </a:r>
            <a:r>
              <a:rPr lang="en-GB" sz="1400" dirty="0">
                <a:latin typeface="DINOT" panose="020B0504020101020102" pitchFamily="34" charset="77"/>
              </a:rPr>
              <a:t> can be more readily interpretable when they are assigned semantically meaningful </a:t>
            </a:r>
            <a:r>
              <a:rPr lang="en-GB" sz="1400" dirty="0">
                <a:latin typeface="DINOT-Bold" panose="02000503030000020004" pitchFamily="2" charset="77"/>
              </a:rPr>
              <a:t>labels</a:t>
            </a:r>
            <a:r>
              <a:rPr lang="en-GB" sz="1400" dirty="0">
                <a:latin typeface="DINOT" panose="020B0504020101020102" pitchFamily="34" charset="77"/>
              </a:rPr>
              <a:t>” - </a:t>
            </a:r>
            <a:r>
              <a:rPr lang="en-GB" sz="1400" dirty="0" err="1">
                <a:latin typeface="DINOT" panose="020B0504020101020102" pitchFamily="34" charset="77"/>
              </a:rPr>
              <a:t>Hosseiny</a:t>
            </a:r>
            <a:r>
              <a:rPr lang="en-GB" sz="1400" dirty="0">
                <a:latin typeface="DINOT" panose="020B0504020101020102" pitchFamily="34" charset="77"/>
              </a:rPr>
              <a:t> </a:t>
            </a:r>
            <a:r>
              <a:rPr lang="en-GB" sz="1400" dirty="0" err="1">
                <a:latin typeface="DINOT" panose="020B0504020101020102" pitchFamily="34" charset="77"/>
              </a:rPr>
              <a:t>Marani</a:t>
            </a:r>
            <a:r>
              <a:rPr lang="en-GB" sz="1400" dirty="0">
                <a:latin typeface="DINOT" panose="020B0504020101020102" pitchFamily="34" charset="77"/>
              </a:rPr>
              <a:t> et al., 2022</a:t>
            </a:r>
          </a:p>
          <a:p>
            <a:pPr lvl="1"/>
            <a:r>
              <a:rPr lang="en-GB" sz="1400" dirty="0">
                <a:latin typeface="DINOT" panose="020B0504020101020102" pitchFamily="34" charset="77"/>
              </a:rPr>
              <a:t>“Various methods have been proposed to assign concise </a:t>
            </a:r>
            <a:r>
              <a:rPr lang="en-GB" sz="1400" dirty="0">
                <a:latin typeface="DINOT-Bold" panose="02000503030000020004" pitchFamily="2" charset="77"/>
              </a:rPr>
              <a:t>labels</a:t>
            </a:r>
            <a:r>
              <a:rPr lang="en-GB" sz="1400" dirty="0">
                <a:latin typeface="DINOT" panose="020B0504020101020102" pitchFamily="34" charset="77"/>
              </a:rPr>
              <a:t> to </a:t>
            </a:r>
            <a:r>
              <a:rPr lang="en-GB" sz="1400" dirty="0">
                <a:latin typeface="DINOT-Bold" panose="02000503030000020004" pitchFamily="2" charset="77"/>
              </a:rPr>
              <a:t>topics</a:t>
            </a:r>
            <a:r>
              <a:rPr lang="en-GB" sz="1400" dirty="0">
                <a:latin typeface="DINOT" panose="020B0504020101020102" pitchFamily="34" charset="77"/>
              </a:rPr>
              <a:t> to improve interpretability” - </a:t>
            </a:r>
            <a:r>
              <a:rPr lang="en-GB" sz="1400" dirty="0" err="1">
                <a:latin typeface="DINOT" panose="020B0504020101020102" pitchFamily="34" charset="77"/>
              </a:rPr>
              <a:t>Zosa</a:t>
            </a:r>
            <a:r>
              <a:rPr lang="en-GB" sz="1400" dirty="0">
                <a:latin typeface="DINOT" panose="020B0504020101020102" pitchFamily="34" charset="77"/>
              </a:rPr>
              <a:t> et al., 2022</a:t>
            </a:r>
          </a:p>
          <a:p>
            <a:pPr lvl="1"/>
            <a:r>
              <a:rPr lang="en-GB" sz="1400" dirty="0">
                <a:latin typeface="DINOT" panose="020B0504020101020102" pitchFamily="34" charset="77"/>
              </a:rPr>
              <a:t>“An interpretable </a:t>
            </a:r>
            <a:r>
              <a:rPr lang="en-GB" sz="1400" dirty="0">
                <a:latin typeface="DINOT-Bold" panose="02000503030000020004" pitchFamily="2" charset="77"/>
              </a:rPr>
              <a:t>topic</a:t>
            </a:r>
            <a:r>
              <a:rPr lang="en-GB" sz="1400" dirty="0">
                <a:latin typeface="DINOT" panose="020B0504020101020102" pitchFamily="34" charset="77"/>
              </a:rPr>
              <a:t> is one that can be easily </a:t>
            </a:r>
            <a:r>
              <a:rPr lang="en-GB" sz="1400" dirty="0">
                <a:latin typeface="DINOT-Bold" panose="02000503030000020004" pitchFamily="2" charset="77"/>
              </a:rPr>
              <a:t>labeled</a:t>
            </a:r>
            <a:r>
              <a:rPr lang="en-GB" sz="1400" dirty="0">
                <a:latin typeface="DINOT" panose="020B0504020101020102" pitchFamily="34" charset="77"/>
              </a:rPr>
              <a:t>. How easily a </a:t>
            </a:r>
            <a:r>
              <a:rPr lang="en-GB" sz="1400" dirty="0">
                <a:latin typeface="DINOT-Bold" panose="02000503030000020004" pitchFamily="2" charset="77"/>
              </a:rPr>
              <a:t>topic</a:t>
            </a:r>
            <a:r>
              <a:rPr lang="en-GB" sz="1400" dirty="0">
                <a:latin typeface="DINOT" panose="020B0504020101020102" pitchFamily="34" charset="77"/>
              </a:rPr>
              <a:t> could be </a:t>
            </a:r>
            <a:r>
              <a:rPr lang="en-GB" sz="1400" dirty="0">
                <a:latin typeface="DINOT-Bold" panose="02000503030000020004" pitchFamily="2" charset="77"/>
              </a:rPr>
              <a:t>labeled</a:t>
            </a:r>
            <a:r>
              <a:rPr lang="en-GB" sz="1400" dirty="0">
                <a:latin typeface="DINOT" panose="020B0504020101020102" pitchFamily="34" charset="77"/>
              </a:rPr>
              <a:t> . . .” - </a:t>
            </a:r>
            <a:r>
              <a:rPr lang="en-GB" sz="1400" dirty="0" err="1">
                <a:latin typeface="DINOT" panose="020B0504020101020102" pitchFamily="34" charset="77"/>
              </a:rPr>
              <a:t>Doogan</a:t>
            </a:r>
            <a:r>
              <a:rPr lang="en-GB" sz="1400" dirty="0">
                <a:latin typeface="DINOT" panose="020B0504020101020102" pitchFamily="34" charset="77"/>
              </a:rPr>
              <a:t> and Buntine, 2021</a:t>
            </a:r>
          </a:p>
          <a:p>
            <a:pPr marL="0" indent="0">
              <a:buNone/>
            </a:pPr>
            <a:endParaRPr lang="en-GB" sz="12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GB" sz="1200" dirty="0">
              <a:latin typeface="DINOT" panose="020B0504020101020102" pitchFamily="34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7F0D3-97CE-B29A-B46D-224A0F3CA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8793" y="2092168"/>
            <a:ext cx="5534588" cy="4376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34319-0F9D-BF6B-740E-DA6A7657F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152" y="2627030"/>
            <a:ext cx="7480345" cy="347268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338FAF0B-BBF7-491F-C065-D1F39B2D6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220" y="2129212"/>
            <a:ext cx="2560631" cy="3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(Initial) Study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r>
              <a:rPr lang="en-IT" sz="2000" dirty="0">
                <a:latin typeface="DINOT" panose="020B0504020101020102" pitchFamily="34" charset="77"/>
              </a:rPr>
              <a:t>An initial set of 937 documents is collected</a:t>
            </a:r>
          </a:p>
          <a:p>
            <a:r>
              <a:rPr lang="en-IT" sz="2000" dirty="0">
                <a:latin typeface="DINOT" panose="020B0504020101020102" pitchFamily="34" charset="77"/>
              </a:rPr>
              <a:t>Using the proximity constraint, 424 primary studies are kept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201 conference and 223 journal papers</a:t>
            </a:r>
          </a:p>
          <a:p>
            <a:r>
              <a:rPr lang="en-IT" sz="2000" dirty="0">
                <a:latin typeface="DINOT-Bold" panose="02000503030000020004" pitchFamily="2" charset="77"/>
              </a:rPr>
              <a:t>Inclusion\exclusion criteria </a:t>
            </a:r>
            <a:r>
              <a:rPr lang="en-IT" sz="2000" dirty="0">
                <a:latin typeface="DINOT" panose="020B0504020101020102" pitchFamily="34" charset="77"/>
              </a:rPr>
              <a:t>are applied by means of manual inspection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Only studies actively applying topic labeling techniques are kept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Secondary &amp; tertiary studies are filtered out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…</a:t>
            </a:r>
          </a:p>
          <a:p>
            <a:r>
              <a:rPr lang="en-IT" sz="2000" dirty="0">
                <a:latin typeface="DINOT" panose="020B0504020101020102" pitchFamily="34" charset="77"/>
              </a:rPr>
              <a:t>A core selection of </a:t>
            </a:r>
            <a:r>
              <a:rPr lang="en-IT" sz="2000" dirty="0">
                <a:latin typeface="DINOT-Bold" panose="02000503030000020004" pitchFamily="2" charset="77"/>
              </a:rPr>
              <a:t>55 papers </a:t>
            </a:r>
            <a:r>
              <a:rPr lang="en-IT" sz="2000" dirty="0">
                <a:latin typeface="DINOT" panose="020B0504020101020102" pitchFamily="34" charset="77"/>
              </a:rPr>
              <a:t>is obtained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Represents the first set of studies included in the Review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Is used as a starting point for the snowballing activities</a:t>
            </a:r>
          </a:p>
        </p:txBody>
      </p:sp>
    </p:spTree>
    <p:extLst>
      <p:ext uri="{BB962C8B-B14F-4D97-AF65-F5344CB8AC3E}">
        <p14:creationId xmlns:p14="http://schemas.microsoft.com/office/powerpoint/2010/main" val="41574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Snowballing activities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FCBE54-E8C9-B2A2-8AF5-CB2CFE3F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Core collection is used to extend the scope of the review by extracting:</a:t>
            </a:r>
          </a:p>
          <a:p>
            <a:r>
              <a:rPr lang="en-IT" sz="2000" dirty="0">
                <a:latin typeface="DINOT-Bold" panose="02000503030000020004" pitchFamily="2" charset="77"/>
              </a:rPr>
              <a:t>References</a:t>
            </a:r>
            <a:r>
              <a:rPr lang="en-IT" sz="2000" dirty="0">
                <a:latin typeface="DINOT" panose="020B0504020101020102" pitchFamily="34" charset="77"/>
              </a:rPr>
              <a:t> (backward snowballing)</a:t>
            </a:r>
          </a:p>
          <a:p>
            <a:r>
              <a:rPr lang="en-IT" sz="2000" dirty="0">
                <a:latin typeface="DINOT-Bold" panose="02000503030000020004" pitchFamily="2" charset="77"/>
              </a:rPr>
              <a:t>Citations</a:t>
            </a:r>
            <a:r>
              <a:rPr lang="en-IT" sz="2000" dirty="0">
                <a:latin typeface="DINOT" panose="020B0504020101020102" pitchFamily="34" charset="77"/>
              </a:rPr>
              <a:t> (forward snowballing)</a:t>
            </a: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This additional work is filtered via the query used for the initial collection</a:t>
            </a: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…and the inclusion/exclusion criteria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62AE7C-5CF9-790E-1C78-DF44F2EF5956}"/>
              </a:ext>
            </a:extLst>
          </p:cNvPr>
          <p:cNvGrpSpPr/>
          <p:nvPr/>
        </p:nvGrpSpPr>
        <p:grpSpPr>
          <a:xfrm>
            <a:off x="6701028" y="5013857"/>
            <a:ext cx="1616067" cy="307777"/>
            <a:chOff x="4178595" y="4198252"/>
            <a:chExt cx="1616067" cy="307777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FEDD48-FB4E-8DF3-35A8-A8B62AD63E3B}"/>
                </a:ext>
              </a:extLst>
            </p:cNvPr>
            <p:cNvCxnSpPr>
              <a:cxnSpLocks/>
              <a:stCxn id="11" idx="1"/>
              <a:endCxn id="21" idx="3"/>
            </p:cNvCxnSpPr>
            <p:nvPr/>
          </p:nvCxnSpPr>
          <p:spPr>
            <a:xfrm flipH="1">
              <a:off x="4178595" y="4506029"/>
              <a:ext cx="16160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DBA41E-78CD-36F3-4DE0-39CD2BD0EE2D}"/>
                </a:ext>
              </a:extLst>
            </p:cNvPr>
            <p:cNvSpPr txBox="1"/>
            <p:nvPr/>
          </p:nvSpPr>
          <p:spPr>
            <a:xfrm>
              <a:off x="4441450" y="4198252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T" sz="1400" dirty="0">
                  <a:latin typeface="DINOT" panose="020B0504020101020102" pitchFamily="34" charset="77"/>
                </a:rPr>
                <a:t>References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0F969A-EDB2-B07E-F182-74C61D002B1C}"/>
              </a:ext>
            </a:extLst>
          </p:cNvPr>
          <p:cNvGrpSpPr/>
          <p:nvPr/>
        </p:nvGrpSpPr>
        <p:grpSpPr>
          <a:xfrm>
            <a:off x="8023087" y="4398302"/>
            <a:ext cx="1449436" cy="1773738"/>
            <a:chOff x="5500654" y="3550798"/>
            <a:chExt cx="1449436" cy="1773738"/>
          </a:xfrm>
        </p:grpSpPr>
        <p:pic>
          <p:nvPicPr>
            <p:cNvPr id="11" name="Graphic 10" descr="Document with solid fill">
              <a:extLst>
                <a:ext uri="{FF2B5EF4-FFF2-40B4-BE49-F238E27FC236}">
                  <a16:creationId xmlns:a16="http://schemas.microsoft.com/office/drawing/2014/main" id="{B490FDD4-9364-1981-B0DA-E12CC9F9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94662" y="401693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E04F02-E09A-BD57-624B-B32CB73BE8F7}"/>
                </a:ext>
              </a:extLst>
            </p:cNvPr>
            <p:cNvSpPr txBox="1"/>
            <p:nvPr/>
          </p:nvSpPr>
          <p:spPr>
            <a:xfrm>
              <a:off x="6042510" y="4955204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INOT" panose="020B0504020101020102" pitchFamily="34" charset="77"/>
                </a:rPr>
                <a:t>55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2A94C-24DB-9318-4D14-D9080E3D4F51}"/>
                </a:ext>
              </a:extLst>
            </p:cNvPr>
            <p:cNvSpPr txBox="1"/>
            <p:nvPr/>
          </p:nvSpPr>
          <p:spPr>
            <a:xfrm>
              <a:off x="5500654" y="3550798"/>
              <a:ext cx="1449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T" sz="1400" dirty="0">
                  <a:latin typeface="DINOT" panose="020B0504020101020102" pitchFamily="34" charset="77"/>
                </a:rPr>
                <a:t>Initial collection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B2A032-C835-09E1-EF32-0BB12CA7942D}"/>
              </a:ext>
            </a:extLst>
          </p:cNvPr>
          <p:cNvGrpSpPr/>
          <p:nvPr/>
        </p:nvGrpSpPr>
        <p:grpSpPr>
          <a:xfrm>
            <a:off x="5786628" y="4398302"/>
            <a:ext cx="914400" cy="1773738"/>
            <a:chOff x="3264195" y="3550798"/>
            <a:chExt cx="914400" cy="1773738"/>
          </a:xfrm>
        </p:grpSpPr>
        <p:pic>
          <p:nvPicPr>
            <p:cNvPr id="21" name="Graphic 20" descr="Document with solid fill">
              <a:extLst>
                <a:ext uri="{FF2B5EF4-FFF2-40B4-BE49-F238E27FC236}">
                  <a16:creationId xmlns:a16="http://schemas.microsoft.com/office/drawing/2014/main" id="{6C65966B-620C-2D06-FF09-3A63657E1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4195" y="4016930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9E868F-F069-E27F-EA82-90835135B1CE}"/>
                </a:ext>
              </a:extLst>
            </p:cNvPr>
            <p:cNvSpPr txBox="1"/>
            <p:nvPr/>
          </p:nvSpPr>
          <p:spPr>
            <a:xfrm>
              <a:off x="3467960" y="3550798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T" sz="1400" dirty="0">
                  <a:latin typeface="DINOT" panose="020B0504020101020102" pitchFamily="34" charset="77"/>
                </a:rPr>
                <a:t>B.S.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677114-4EAE-8579-AAB2-BE8E7B99242C}"/>
                </a:ext>
              </a:extLst>
            </p:cNvPr>
            <p:cNvSpPr txBox="1"/>
            <p:nvPr/>
          </p:nvSpPr>
          <p:spPr>
            <a:xfrm>
              <a:off x="3448724" y="495520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INOT" panose="020B0504020101020102" pitchFamily="34" charset="77"/>
                </a:rPr>
                <a:t>738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C37876-43C6-B3A0-B3D8-5AF171CB87B8}"/>
              </a:ext>
            </a:extLst>
          </p:cNvPr>
          <p:cNvGrpSpPr/>
          <p:nvPr/>
        </p:nvGrpSpPr>
        <p:grpSpPr>
          <a:xfrm>
            <a:off x="9231495" y="5013857"/>
            <a:ext cx="1555073" cy="307777"/>
            <a:chOff x="6624001" y="4166353"/>
            <a:chExt cx="1555073" cy="30777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D95E15-0FD2-E5AD-B48A-0027CF879EF2}"/>
                </a:ext>
              </a:extLst>
            </p:cNvPr>
            <p:cNvCxnSpPr>
              <a:cxnSpLocks/>
              <a:stCxn id="32" idx="1"/>
              <a:endCxn id="11" idx="3"/>
            </p:cNvCxnSpPr>
            <p:nvPr/>
          </p:nvCxnSpPr>
          <p:spPr>
            <a:xfrm flipH="1">
              <a:off x="6624001" y="4474130"/>
              <a:ext cx="155507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81CFE3-ED2F-1D68-4267-CDC08FE0F562}"/>
                </a:ext>
              </a:extLst>
            </p:cNvPr>
            <p:cNvSpPr txBox="1"/>
            <p:nvPr/>
          </p:nvSpPr>
          <p:spPr>
            <a:xfrm>
              <a:off x="7024083" y="4166353"/>
              <a:ext cx="886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T" sz="1400" dirty="0">
                  <a:latin typeface="DINOT" panose="020B0504020101020102" pitchFamily="34" charset="77"/>
                </a:rPr>
                <a:t>Citations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4938FF-09E8-A158-3549-6A93FF9F48B5}"/>
              </a:ext>
            </a:extLst>
          </p:cNvPr>
          <p:cNvGrpSpPr/>
          <p:nvPr/>
        </p:nvGrpSpPr>
        <p:grpSpPr>
          <a:xfrm>
            <a:off x="10786568" y="4398302"/>
            <a:ext cx="914400" cy="1773738"/>
            <a:chOff x="3264195" y="3550798"/>
            <a:chExt cx="914400" cy="1773738"/>
          </a:xfrm>
        </p:grpSpPr>
        <p:pic>
          <p:nvPicPr>
            <p:cNvPr id="32" name="Graphic 31" descr="Document with solid fill">
              <a:extLst>
                <a:ext uri="{FF2B5EF4-FFF2-40B4-BE49-F238E27FC236}">
                  <a16:creationId xmlns:a16="http://schemas.microsoft.com/office/drawing/2014/main" id="{CAF2480D-ACAA-BA00-460C-72465800C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64195" y="4016930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140D18-FCEB-3AE6-6173-B2BA85157A99}"/>
                </a:ext>
              </a:extLst>
            </p:cNvPr>
            <p:cNvSpPr txBox="1"/>
            <p:nvPr/>
          </p:nvSpPr>
          <p:spPr>
            <a:xfrm>
              <a:off x="3475975" y="3550798"/>
              <a:ext cx="4908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T" sz="1400" dirty="0">
                  <a:latin typeface="DINOT" panose="020B0504020101020102" pitchFamily="34" charset="77"/>
                </a:rPr>
                <a:t>F.S.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CF8044-1CD1-0D9B-7B8B-DBC26F692294}"/>
                </a:ext>
              </a:extLst>
            </p:cNvPr>
            <p:cNvSpPr txBox="1"/>
            <p:nvPr/>
          </p:nvSpPr>
          <p:spPr>
            <a:xfrm>
              <a:off x="3357919" y="4955204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>
                  <a:latin typeface="DINOT" panose="020B0504020101020102" pitchFamily="34" charset="77"/>
                </a:rPr>
                <a:t>1147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CF18A060-447D-0EAE-540A-DC3E4489F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2178" y="3722557"/>
            <a:ext cx="7480345" cy="347268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36F213-14AD-0CC3-80A5-0263D1DF1BC1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5971157" y="5987374"/>
            <a:ext cx="5453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F24D47-81CF-F4BF-1C92-97B85D0E7DDA}"/>
              </a:ext>
            </a:extLst>
          </p:cNvPr>
          <p:cNvCxnSpPr>
            <a:cxnSpLocks/>
            <a:stCxn id="34" idx="3"/>
            <a:endCxn id="34" idx="1"/>
          </p:cNvCxnSpPr>
          <p:nvPr/>
        </p:nvCxnSpPr>
        <p:spPr>
          <a:xfrm flipH="1">
            <a:off x="10880292" y="5987374"/>
            <a:ext cx="6655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DDA45E-C4AD-D110-A78D-7327A3F1E4CB}"/>
              </a:ext>
            </a:extLst>
          </p:cNvPr>
          <p:cNvSpPr txBox="1"/>
          <p:nvPr/>
        </p:nvSpPr>
        <p:spPr>
          <a:xfrm>
            <a:off x="5963943" y="614914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DINOT" panose="020B0504020101020102" pitchFamily="34" charset="77"/>
              </a:rPr>
              <a:t>160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F00CBA-E2BF-31A1-771B-AE43ABAEEF49}"/>
              </a:ext>
            </a:extLst>
          </p:cNvPr>
          <p:cNvSpPr txBox="1"/>
          <p:nvPr/>
        </p:nvSpPr>
        <p:spPr>
          <a:xfrm>
            <a:off x="10971097" y="614914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DINOT" panose="020B0504020101020102" pitchFamily="34" charset="77"/>
              </a:rPr>
              <a:t>358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325811-172E-4F9A-DB71-387D1E95C676}"/>
              </a:ext>
            </a:extLst>
          </p:cNvPr>
          <p:cNvSpPr txBox="1"/>
          <p:nvPr/>
        </p:nvSpPr>
        <p:spPr>
          <a:xfrm>
            <a:off x="11029519" y="61491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DINOT" panose="020B0504020101020102" pitchFamily="34" charset="77"/>
              </a:rPr>
              <a:t>58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D42B5E-41AC-6DC4-B6BD-4EDF0FBF81D0}"/>
              </a:ext>
            </a:extLst>
          </p:cNvPr>
          <p:cNvSpPr txBox="1"/>
          <p:nvPr/>
        </p:nvSpPr>
        <p:spPr>
          <a:xfrm>
            <a:off x="6031269" y="61516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latin typeface="DINOT" panose="020B0504020101020102" pitchFamily="34" charset="77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4282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1" grpId="0"/>
      <p:bldP spid="51" grpId="1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1058</Words>
  <Application>Microsoft Macintosh PowerPoint</Application>
  <PresentationFormat>Widescreen</PresentationFormat>
  <Paragraphs>184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DINOT</vt:lpstr>
      <vt:lpstr>DINOT-Bold</vt:lpstr>
      <vt:lpstr>Office Theme</vt:lpstr>
      <vt:lpstr>PowerPoint Presentation</vt:lpstr>
      <vt:lpstr>Rationale &amp; Research questions</vt:lpstr>
      <vt:lpstr>Definitions</vt:lpstr>
      <vt:lpstr>Venue selection process</vt:lpstr>
      <vt:lpstr>Venue selection process</vt:lpstr>
      <vt:lpstr>Venue selection process</vt:lpstr>
      <vt:lpstr>Search strategy</vt:lpstr>
      <vt:lpstr>(Initial) Study selection</vt:lpstr>
      <vt:lpstr>Snowballing activities</vt:lpstr>
      <vt:lpstr>Snowballing activities</vt:lpstr>
      <vt:lpstr>(Final) Study selection</vt:lpstr>
      <vt:lpstr>Data items</vt:lpstr>
      <vt:lpstr>Structure of the analysis and synthesis</vt:lpstr>
      <vt:lpstr>RQ1 – Topic labeling approaches</vt:lpstr>
      <vt:lpstr>RQ2 – Underlying topic modeling approaches</vt:lpstr>
      <vt:lpstr>RQ3 – Label structures</vt:lpstr>
      <vt:lpstr>RQ4 – Categories of corpora</vt:lpstr>
      <vt:lpstr>Research gap 1 - </vt:lpstr>
      <vt:lpstr>Additional Slides</vt:lpstr>
      <vt:lpstr>Summary of methodological contributions</vt:lpstr>
      <vt:lpstr>SLRs vs SMSs</vt:lpstr>
      <vt:lpstr>SEGRESS</vt:lpstr>
      <vt:lpstr>Data collection process</vt:lpstr>
      <vt:lpstr>Guidelines for identifying gaps</vt:lpstr>
      <vt:lpstr>Future work - Literature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Ceol Samuele (Student ENG 21)</dc:creator>
  <cp:lastModifiedBy>Ceol Samuele (Student Com21)</cp:lastModifiedBy>
  <cp:revision>7</cp:revision>
  <dcterms:created xsi:type="dcterms:W3CDTF">2023-07-04T10:37:13Z</dcterms:created>
  <dcterms:modified xsi:type="dcterms:W3CDTF">2023-07-08T17:58:33Z</dcterms:modified>
</cp:coreProperties>
</file>