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98F3-D4B1-4E62-B849-C9D480B95372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0935-2143-43CA-89D9-AF9A3DD6FDD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16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EFC-5D5D-44D1-8813-76243396E2B9}" type="datetimeFigureOut">
              <a:rPr lang="ca-ES" smtClean="0"/>
              <a:pPr/>
              <a:t>17/08/2015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5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5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9.xml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slide" Target="slide21.xml"/><Relationship Id="rId4" Type="http://schemas.openxmlformats.org/officeDocument/2006/relationships/image" Target="../media/image8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slide" Target="slide9.xml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slide" Target="slide16.xml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6.xml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7.png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slide" Target="slide18.xml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jpe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9.xml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slide" Target="slide13.xml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3.png"/><Relationship Id="rId7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slide" Target="slide13.xml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slide" Target="slide22.xml"/><Relationship Id="rId4" Type="http://schemas.openxmlformats.org/officeDocument/2006/relationships/image" Target="../media/image24.png"/><Relationship Id="rId9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8.xm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13.xml"/><Relationship Id="rId5" Type="http://schemas.openxmlformats.org/officeDocument/2006/relationships/image" Target="../media/image8.png"/><Relationship Id="rId1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image" Target="../media/image7.png"/><Relationship Id="rId9" Type="http://schemas.openxmlformats.org/officeDocument/2006/relationships/slide" Target="slide12.xm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4098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76872"/>
            <a:ext cx="18573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MOL·LUSCS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8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17202" y="1772816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MOL·LUSCS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Prioritat per àrea (en funció de la localització de l’usuari) i espècie.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5428062" y="5229200"/>
            <a:ext cx="779032" cy="6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148142" y="5070556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M</a:t>
            </a:r>
            <a:r>
              <a:rPr lang="ca-ES" dirty="0" smtClean="0"/>
              <a:t>arcar com a preferit</a:t>
            </a:r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 Menú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35" name="34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36" name="35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37" name="36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38" name="37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39" name="38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529" y="2287505"/>
            <a:ext cx="18478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INSECTES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211960" y="1772816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INSECTES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>
            <a:hlinkClick r:id="rId3" action="ppaction://hlinksldjump"/>
          </p:cNvPr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Prioritat per àrea (en funció de la localització de l’usuari) i espècie.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5428062" y="5229200"/>
            <a:ext cx="779032" cy="6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148142" y="5070556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M</a:t>
            </a:r>
            <a:r>
              <a:rPr lang="ca-ES" dirty="0" smtClean="0"/>
              <a:t>arcar com a preferit</a:t>
            </a:r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/>
          </a:p>
          <a:p>
            <a:r>
              <a:rPr lang="ca-ES" sz="1600" dirty="0" smtClean="0"/>
              <a:t>  </a:t>
            </a:r>
            <a:r>
              <a:rPr lang="ca-ES" sz="1600" dirty="0" smtClean="0"/>
              <a:t>         Menú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35" name="34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36" name="35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37" name="36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38" name="37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39" name="38 Imagen" descr="favoritos_desactiv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LLISTA USUARI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 Menú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IAS Montseny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2247908"/>
            <a:ext cx="1962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>
            <a:hlinkClick r:id="rId3" action="ppaction://hlinksldjump"/>
          </p:cNvPr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7" name="56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59" name="58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61" name="60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  <p:sp>
        <p:nvSpPr>
          <p:cNvPr id="66" name="65 CuadroTexto"/>
          <p:cNvSpPr txBox="1"/>
          <p:nvPr/>
        </p:nvSpPr>
        <p:spPr>
          <a:xfrm>
            <a:off x="6084169" y="1628800"/>
            <a:ext cx="2736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És una llista que ha creat anteriorment l’usuari registrat de la zona on vol anar i no és la seva ubicació actual.</a:t>
            </a:r>
          </a:p>
          <a:p>
            <a:r>
              <a:rPr lang="ca-ES" sz="1400" dirty="0" smtClean="0"/>
              <a:t>Prioritat per àrea (en funció de la localització que ha escollit l’usuari sobre el mapa) i espècie.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/>
          </a:p>
          <a:p>
            <a:r>
              <a:rPr lang="ca-ES" sz="1600" dirty="0" smtClean="0"/>
              <a:t> </a:t>
            </a:r>
            <a:r>
              <a:rPr lang="ca-ES" sz="1600" dirty="0" smtClean="0"/>
              <a:t>         Menú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Seleccionar IAS d’altres zones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L’usuari selecciona una altra zona que no coincideix amb la seva ubicació actual. Aquesta llista es descarregarà al dispositiu i d’aquesta manera podrà veure les espècies </a:t>
            </a:r>
            <a:r>
              <a:rPr lang="ca-ES" sz="1400" dirty="0" err="1" smtClean="0"/>
              <a:t>offline</a:t>
            </a:r>
            <a:r>
              <a:rPr lang="ca-ES" sz="1400" dirty="0" smtClean="0"/>
              <a:t>.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6" name="25 Imagen" descr="Seleccio_per_mapa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2420888"/>
            <a:ext cx="2016224" cy="1737437"/>
          </a:xfrm>
          <a:prstGeom prst="rect">
            <a:avLst/>
          </a:prstGeom>
        </p:spPr>
      </p:pic>
      <p:pic>
        <p:nvPicPr>
          <p:cNvPr id="27" name="26 Imagen" descr="localitzac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7984" y="2852936"/>
            <a:ext cx="360040" cy="36004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356388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Nom de la llista:</a:t>
            </a:r>
            <a:endParaRPr lang="ca-ES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635896" y="4437112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IAS Montseny</a:t>
            </a:r>
            <a:endParaRPr lang="ca-ES" sz="1200" dirty="0"/>
          </a:p>
        </p:txBody>
      </p:sp>
      <p:sp>
        <p:nvSpPr>
          <p:cNvPr id="31" name="30 CuadroTexto">
            <a:hlinkClick r:id="rId8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b="1" dirty="0" smtClean="0"/>
              <a:t>Cancel·lar</a:t>
            </a:r>
            <a:endParaRPr lang="ca-ES" sz="1200" b="1" dirty="0"/>
          </a:p>
        </p:txBody>
      </p:sp>
      <p:sp>
        <p:nvSpPr>
          <p:cNvPr id="33" name="32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b="1" dirty="0" smtClean="0"/>
              <a:t>D’acord</a:t>
            </a:r>
            <a:endParaRPr lang="ca-ES" sz="1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606116" y="4915907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>
            <a:endCxn id="38" idx="3"/>
          </p:cNvCxnSpPr>
          <p:nvPr/>
        </p:nvCxnSpPr>
        <p:spPr>
          <a:xfrm flipH="1" flipV="1">
            <a:off x="2915816" y="5085184"/>
            <a:ext cx="770423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" name="2 Imagen" descr="Logo_no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348880"/>
            <a:ext cx="692492" cy="680082"/>
          </a:xfrm>
          <a:prstGeom prst="rect">
            <a:avLst/>
          </a:prstGeom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9160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869160"/>
            <a:ext cx="799143" cy="405081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043608" y="472514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rebre </a:t>
            </a:r>
            <a:r>
              <a:rPr lang="ca-ES" dirty="0" err="1" smtClean="0"/>
              <a:t>logo</a:t>
            </a:r>
            <a:r>
              <a:rPr lang="ca-ES" dirty="0" smtClean="0"/>
              <a:t> oficial UE</a:t>
            </a:r>
            <a:endParaRPr lang="ca-ES" dirty="0"/>
          </a:p>
        </p:txBody>
      </p:sp>
      <p:cxnSp>
        <p:nvCxnSpPr>
          <p:cNvPr id="9" name="8 Conector recto de flecha"/>
          <p:cNvCxnSpPr>
            <a:stCxn id="5" idx="1"/>
            <a:endCxn id="7" idx="3"/>
          </p:cNvCxnSpPr>
          <p:nvPr/>
        </p:nvCxnSpPr>
        <p:spPr>
          <a:xfrm flipH="1" flipV="1">
            <a:off x="2843808" y="5048310"/>
            <a:ext cx="720080" cy="10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55576" y="1124744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SOBRE IAS TRACKER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17008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Sobre</a:t>
            </a:r>
          </a:p>
          <a:p>
            <a:r>
              <a:rPr lang="ca-ES" dirty="0" smtClean="0"/>
              <a:t>IAS </a:t>
            </a:r>
            <a:r>
              <a:rPr lang="ca-ES" dirty="0" err="1" smtClean="0"/>
              <a:t>Tracker</a:t>
            </a:r>
            <a:endParaRPr lang="ca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211960" y="2420888"/>
            <a:ext cx="12241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Descripció de qui som, qui ens finança, objectius...</a:t>
            </a:r>
          </a:p>
          <a:p>
            <a:r>
              <a:rPr lang="ca-ES" sz="1400" dirty="0" smtClean="0"/>
              <a:t>Aquí també hi aniran les referències </a:t>
            </a:r>
            <a:r>
              <a:rPr lang="ca-ES" sz="1400" dirty="0" err="1" smtClean="0"/>
              <a:t>d’on</a:t>
            </a:r>
            <a:r>
              <a:rPr lang="ca-ES" sz="1400" dirty="0" smtClean="0"/>
              <a:t> hem tret els texts de les fitxes, imatges...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descripció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</a:t>
            </a:r>
            <a:r>
              <a:rPr lang="ca-ES" sz="1600" dirty="0" smtClean="0"/>
              <a:t>          Menú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38 Imagen" descr="menu_boto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CuadroTexto"/>
          <p:cNvSpPr txBox="1"/>
          <p:nvPr/>
        </p:nvSpPr>
        <p:spPr>
          <a:xfrm>
            <a:off x="755576" y="1124744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FITXES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72200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VESPA ASIÀTICA</a:t>
            </a:r>
          </a:p>
          <a:p>
            <a:pPr algn="ctr"/>
            <a:r>
              <a:rPr lang="ca-ES" sz="1400" b="1" i="1" dirty="0" smtClean="0"/>
              <a:t>Vespa </a:t>
            </a:r>
            <a:r>
              <a:rPr lang="ca-ES" sz="1400" b="1" i="1" dirty="0" err="1" smtClean="0"/>
              <a:t>Velutina</a:t>
            </a:r>
            <a:endParaRPr lang="ca-ES" sz="1400" b="1" i="1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915816" y="1700808"/>
            <a:ext cx="698412" cy="217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Possibilitat d’ampliar la foto quan </a:t>
            </a:r>
            <a:r>
              <a:rPr lang="ca-ES" sz="1400" dirty="0" err="1" smtClean="0"/>
              <a:t>clickes</a:t>
            </a:r>
            <a:r>
              <a:rPr lang="ca-ES" sz="1400" dirty="0" smtClean="0"/>
              <a:t> a sobre </a:t>
            </a:r>
            <a:r>
              <a:rPr lang="ca-ES" sz="1400" dirty="0" err="1" smtClean="0"/>
              <a:t>d’ella</a:t>
            </a:r>
            <a:r>
              <a:rPr lang="ca-ES" sz="1400" dirty="0" smtClean="0"/>
              <a:t>, s’hauria de veure la foto en pantalla completa i el peu de foto.</a:t>
            </a:r>
          </a:p>
          <a:p>
            <a:r>
              <a:rPr lang="ca-ES" sz="1400" dirty="0" smtClean="0"/>
              <a:t>La descripció llarga està formada per 5 camps: Descripció curta, mida, informació, habitats i no confondre.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0" name="29 Conector recto de flecha"/>
          <p:cNvCxnSpPr>
            <a:stCxn id="33" idx="3"/>
          </p:cNvCxnSpPr>
          <p:nvPr/>
        </p:nvCxnSpPr>
        <p:spPr>
          <a:xfrm flipV="1">
            <a:off x="5580112" y="1355396"/>
            <a:ext cx="635016" cy="525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156176" y="1196752"/>
            <a:ext cx="25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Desmarcar com a preferit</a:t>
            </a:r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descripció de</a:t>
            </a:r>
          </a:p>
          <a:p>
            <a:r>
              <a:rPr lang="ca-ES" sz="1600" dirty="0" smtClean="0"/>
              <a:t>          la IAS.</a:t>
            </a:r>
          </a:p>
          <a:p>
            <a:endParaRPr lang="ca-ES" sz="1600" dirty="0"/>
          </a:p>
          <a:p>
            <a:r>
              <a:rPr lang="ca-ES" sz="1600" dirty="0" smtClean="0"/>
              <a:t>          Anterior fitxa anterior</a:t>
            </a:r>
          </a:p>
          <a:p>
            <a:r>
              <a:rPr lang="ca-ES" sz="1600" dirty="0" smtClean="0"/>
              <a:t>          Posterior fitxa posterior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772816"/>
            <a:ext cx="216024" cy="216024"/>
          </a:xfrm>
          <a:prstGeom prst="rect">
            <a:avLst/>
          </a:prstGeom>
        </p:spPr>
      </p:pic>
      <p:pic>
        <p:nvPicPr>
          <p:cNvPr id="42" name="41 Imagen" descr="Vespa_velutina_sid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9061" y="2204865"/>
            <a:ext cx="1800200" cy="1164282"/>
          </a:xfrm>
          <a:prstGeom prst="rect">
            <a:avLst/>
          </a:prstGeom>
        </p:spPr>
      </p:pic>
      <p:sp>
        <p:nvSpPr>
          <p:cNvPr id="45" name="44 Triángulo isósceles"/>
          <p:cNvSpPr/>
          <p:nvPr/>
        </p:nvSpPr>
        <p:spPr>
          <a:xfrm rot="5400000" flipH="1">
            <a:off x="5256076" y="2672916"/>
            <a:ext cx="216024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671900" y="2694182"/>
            <a:ext cx="216024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51 Rectángulo">
            <a:hlinkClick r:id="rId7" action="ppaction://hlinksldjump"/>
          </p:cNvPr>
          <p:cNvSpPr/>
          <p:nvPr/>
        </p:nvSpPr>
        <p:spPr>
          <a:xfrm>
            <a:off x="3667795" y="3530484"/>
            <a:ext cx="1800200" cy="432048"/>
          </a:xfrm>
          <a:prstGeom prst="rect">
            <a:avLst/>
          </a:prstGeom>
          <a:solidFill>
            <a:srgbClr val="FFC000"/>
          </a:solidFill>
          <a:ln w="508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9803" y="3530484"/>
            <a:ext cx="360040" cy="4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49 CuadroTexto"/>
          <p:cNvSpPr txBox="1"/>
          <p:nvPr/>
        </p:nvSpPr>
        <p:spPr>
          <a:xfrm>
            <a:off x="4027835" y="3602492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LOCALITZAR IAS</a:t>
            </a:r>
            <a:endParaRPr lang="ca-ES" sz="1400" b="1" i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563888" y="4034541"/>
            <a:ext cx="201622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ca-ES" sz="1000" dirty="0" smtClean="0"/>
              <a:t>La vespa depredadora asiàtica (Vespa </a:t>
            </a:r>
            <a:r>
              <a:rPr lang="ca-ES" sz="1000" dirty="0" err="1" smtClean="0"/>
              <a:t>velutina</a:t>
            </a:r>
            <a:r>
              <a:rPr lang="ca-ES" sz="1000" dirty="0" smtClean="0"/>
              <a:t>) és una espècie depredadora natural de les abelles.</a:t>
            </a:r>
          </a:p>
          <a:p>
            <a:pPr algn="just"/>
            <a:r>
              <a:rPr lang="ca-ES" sz="1000" dirty="0" smtClean="0"/>
              <a:t>    Pot </a:t>
            </a:r>
            <a:r>
              <a:rPr lang="ca-ES" sz="1000" dirty="0" err="1" smtClean="0"/>
              <a:t>medir</a:t>
            </a:r>
            <a:r>
              <a:rPr lang="ca-ES" sz="1000" dirty="0" smtClean="0"/>
              <a:t> fins a X </a:t>
            </a:r>
            <a:r>
              <a:rPr lang="ca-ES" sz="1000" dirty="0" err="1" smtClean="0"/>
              <a:t>cms</a:t>
            </a:r>
            <a:r>
              <a:rPr lang="ca-ES" sz="1000" dirty="0" smtClean="0"/>
              <a:t>.     Té un gran impacte </a:t>
            </a:r>
            <a:r>
              <a:rPr lang="ca-ES" sz="1000" dirty="0" err="1" smtClean="0"/>
              <a:t>xxxxxxxx</a:t>
            </a:r>
            <a:r>
              <a:rPr lang="ca-ES" sz="1000" dirty="0" smtClean="0"/>
              <a:t>  És una espècie de vespa oriünda del sud-est asiàtic que s'està estenent per Europa.</a:t>
            </a:r>
            <a:endParaRPr lang="ca-ES" sz="1000" dirty="0"/>
          </a:p>
        </p:txBody>
      </p:sp>
      <p:pic>
        <p:nvPicPr>
          <p:cNvPr id="53" name="52 Imagen" descr="REGL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25264" y="4548587"/>
            <a:ext cx="144015" cy="144015"/>
          </a:xfrm>
          <a:prstGeom prst="rect">
            <a:avLst/>
          </a:prstGeom>
        </p:spPr>
      </p:pic>
      <p:pic>
        <p:nvPicPr>
          <p:cNvPr id="54" name="53 Imagen" descr="inf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33524" y="4551653"/>
            <a:ext cx="108000" cy="108000"/>
          </a:xfrm>
          <a:prstGeom prst="rect">
            <a:avLst/>
          </a:prstGeom>
        </p:spPr>
      </p:pic>
      <p:pic>
        <p:nvPicPr>
          <p:cNvPr id="55" name="54 Imagen" descr="localitzacio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040" y="4703878"/>
            <a:ext cx="139080" cy="139080"/>
          </a:xfrm>
          <a:prstGeom prst="rect">
            <a:avLst/>
          </a:prstGeom>
        </p:spPr>
      </p:pic>
      <p:sp>
        <p:nvSpPr>
          <p:cNvPr id="56" name="55 CuadroTexto"/>
          <p:cNvSpPr txBox="1"/>
          <p:nvPr/>
        </p:nvSpPr>
        <p:spPr>
          <a:xfrm>
            <a:off x="3614630" y="329804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i="1" dirty="0" smtClean="0"/>
              <a:t>Peu de foto</a:t>
            </a:r>
            <a:endParaRPr lang="ca-ES" sz="1000" i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0" y="1412776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 anirà el menú, serà una fletxa i anirà a la pantalla anterior (llista d’espècies)</a:t>
            </a:r>
            <a:endParaRPr lang="ca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CuadroTexto"/>
          <p:cNvSpPr txBox="1"/>
          <p:nvPr/>
        </p:nvSpPr>
        <p:spPr>
          <a:xfrm>
            <a:off x="755576" y="1124744"/>
            <a:ext cx="191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LOCALITZACIÓ IAS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263691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VESPA ASIÀTICA</a:t>
            </a:r>
          </a:p>
          <a:p>
            <a:pPr algn="ctr"/>
            <a:r>
              <a:rPr lang="ca-ES" sz="1400" b="1" i="1" dirty="0" smtClean="0"/>
              <a:t>Vespa </a:t>
            </a:r>
            <a:r>
              <a:rPr lang="ca-ES" sz="1400" b="1" i="1" dirty="0" err="1" smtClean="0"/>
              <a:t>Velutina</a:t>
            </a:r>
            <a:endParaRPr lang="ca-ES" sz="1400" b="1" i="1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843808" y="1700808"/>
            <a:ext cx="770420" cy="217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27809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Res.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52" name="51 Rectángulo">
            <a:hlinkClick r:id="rId6" action="ppaction://hlinksldjump"/>
          </p:cNvPr>
          <p:cNvSpPr/>
          <p:nvPr/>
        </p:nvSpPr>
        <p:spPr>
          <a:xfrm>
            <a:off x="3667795" y="4797152"/>
            <a:ext cx="1800200" cy="432048"/>
          </a:xfrm>
          <a:prstGeom prst="rect">
            <a:avLst/>
          </a:prstGeom>
          <a:solidFill>
            <a:srgbClr val="FFC000"/>
          </a:solidFill>
          <a:ln w="508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>
            <a:off x="3531988" y="3861048"/>
            <a:ext cx="118402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000" b="1" dirty="0" smtClean="0"/>
              <a:t>Afegeix un comentari</a:t>
            </a:r>
          </a:p>
          <a:p>
            <a:pPr algn="just"/>
            <a:r>
              <a:rPr lang="ca-ES" sz="1000" dirty="0" smtClean="0"/>
              <a:t>..............................................................</a:t>
            </a:r>
            <a:endParaRPr lang="ca-ES" sz="1000" dirty="0"/>
          </a:p>
        </p:txBody>
      </p:sp>
      <p:pic>
        <p:nvPicPr>
          <p:cNvPr id="2050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6005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79912" y="3284984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788024" y="3284984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7590" y="3253085"/>
            <a:ext cx="586498" cy="586498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4139952" y="4869160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ENVIAR IAS</a:t>
            </a:r>
            <a:endParaRPr lang="ca-ES" sz="1400" b="1" i="1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1920" y="4851851"/>
            <a:ext cx="296313" cy="33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CuadroTexto"/>
          <p:cNvSpPr txBox="1"/>
          <p:nvPr/>
        </p:nvSpPr>
        <p:spPr>
          <a:xfrm>
            <a:off x="6228184" y="486916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788024" y="3861048"/>
            <a:ext cx="77324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ca-ES" sz="1000" b="1" dirty="0" smtClean="0"/>
              <a:t>Número d’individus</a:t>
            </a:r>
          </a:p>
          <a:p>
            <a:pPr algn="just">
              <a:buFont typeface="Wingdings" pitchFamily="2" charset="2"/>
              <a:buChar char="q"/>
            </a:pPr>
            <a:r>
              <a:rPr lang="ca-ES" sz="1000" b="1" dirty="0" smtClean="0"/>
              <a:t> Un</a:t>
            </a:r>
          </a:p>
          <a:p>
            <a:pPr algn="just">
              <a:buFont typeface="Wingdings" pitchFamily="2" charset="2"/>
              <a:buChar char="q"/>
            </a:pPr>
            <a:r>
              <a:rPr lang="ca-ES" sz="1000" b="1" dirty="0" smtClean="0"/>
              <a:t> Pocs</a:t>
            </a:r>
          </a:p>
          <a:p>
            <a:pPr algn="just">
              <a:buFont typeface="Wingdings" pitchFamily="2" charset="2"/>
              <a:buChar char="q"/>
            </a:pPr>
            <a:r>
              <a:rPr lang="ca-ES" sz="1000" b="1" dirty="0" smtClean="0"/>
              <a:t> Molts</a:t>
            </a:r>
            <a:endParaRPr lang="ca-ES" sz="1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0" y="1412776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 anirà el menú, serà una fletxa i anirà a la pantalla anterior (fitxa de l’espècie)</a:t>
            </a:r>
            <a:endParaRPr lang="ca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2843808" y="1917954"/>
            <a:ext cx="770422" cy="2303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VESPA ASIÀTICA</a:t>
            </a:r>
          </a:p>
          <a:p>
            <a:pPr algn="ctr"/>
            <a:r>
              <a:rPr lang="ca-ES" sz="1400" b="1" i="1" dirty="0" smtClean="0"/>
              <a:t>Vespa </a:t>
            </a:r>
            <a:r>
              <a:rPr lang="ca-ES" sz="1400" b="1" i="1" dirty="0" err="1" smtClean="0"/>
              <a:t>Velutina</a:t>
            </a:r>
            <a:endParaRPr lang="ca-ES" sz="1400" b="1" i="1" dirty="0"/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0" y="4149080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 anirà el menú, serà una fletxa i anirà a la pantalla anterior (localització IAS)</a:t>
            </a:r>
            <a:endParaRPr lang="ca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SELECCIÓ DE CAPES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3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VESPA ASIÀTICA</a:t>
            </a:r>
          </a:p>
          <a:p>
            <a:pPr algn="ctr"/>
            <a:r>
              <a:rPr lang="ca-ES" sz="1400" b="1" i="1" dirty="0" smtClean="0"/>
              <a:t>Vespa </a:t>
            </a:r>
            <a:r>
              <a:rPr lang="ca-ES" sz="1400" b="1" i="1" dirty="0" err="1" smtClean="0"/>
              <a:t>Velutina</a:t>
            </a:r>
            <a:endParaRPr lang="ca-ES" sz="1400" b="1" i="1" dirty="0"/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8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33 Imagen" descr="menu_boto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5436096" y="335699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6876256" y="314096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Corine</a:t>
            </a:r>
            <a:r>
              <a:rPr lang="ca-ES" dirty="0" smtClean="0"/>
              <a:t> 2006</a:t>
            </a:r>
            <a:endParaRPr lang="ca-ES" dirty="0"/>
          </a:p>
        </p:txBody>
      </p:sp>
      <p:cxnSp>
        <p:nvCxnSpPr>
          <p:cNvPr id="39" name="38 Conector recto de flecha"/>
          <p:cNvCxnSpPr/>
          <p:nvPr/>
        </p:nvCxnSpPr>
        <p:spPr>
          <a:xfrm flipH="1">
            <a:off x="2843808" y="1917954"/>
            <a:ext cx="770422" cy="2303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0" y="4149080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 anirà el menú, serà una fletxa i anirà a la pantalla anterior (localització IAS)</a:t>
            </a:r>
            <a:endParaRPr lang="ca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VESPA ASIÀTICA</a:t>
            </a:r>
          </a:p>
          <a:p>
            <a:pPr algn="ctr"/>
            <a:r>
              <a:rPr lang="ca-ES" sz="1400" b="1" i="1" dirty="0" smtClean="0"/>
              <a:t>Vespa </a:t>
            </a:r>
            <a:r>
              <a:rPr lang="ca-ES" sz="1400" b="1" i="1" dirty="0" err="1" smtClean="0"/>
              <a:t>Velutina</a:t>
            </a:r>
            <a:endParaRPr lang="ca-ES" sz="14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26" name="25 CuadroTexto">
            <a:hlinkClick r:id="rId7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0" name="29 Conector recto de flecha"/>
          <p:cNvCxnSpPr>
            <a:endCxn id="29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30 Imagen" descr="menu_boto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843808" y="1917954"/>
            <a:ext cx="770422" cy="2303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0" y="4149080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 anirà el menú, serà una fletxa i anirà a la pantalla anterior (localització IAS)</a:t>
            </a:r>
            <a:endParaRPr lang="ca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" name="2 Imagen" descr="Logo_no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1476" y="2124075"/>
            <a:ext cx="1988636" cy="1952997"/>
          </a:xfrm>
          <a:prstGeom prst="rect">
            <a:avLst/>
          </a:prstGeom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5197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6064" y="4869160"/>
            <a:ext cx="799143" cy="405081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043608" y="472514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rebre </a:t>
            </a:r>
            <a:r>
              <a:rPr lang="ca-ES" dirty="0" err="1" smtClean="0"/>
              <a:t>logo</a:t>
            </a:r>
            <a:r>
              <a:rPr lang="ca-ES" dirty="0" smtClean="0"/>
              <a:t> oficial UE</a:t>
            </a:r>
            <a:endParaRPr lang="ca-ES" dirty="0"/>
          </a:p>
        </p:txBody>
      </p:sp>
      <p:cxnSp>
        <p:nvCxnSpPr>
          <p:cNvPr id="9" name="8 Conector recto de flecha"/>
          <p:cNvCxnSpPr>
            <a:stCxn id="5" idx="1"/>
            <a:endCxn id="7" idx="3"/>
          </p:cNvCxnSpPr>
          <p:nvPr/>
        </p:nvCxnSpPr>
        <p:spPr>
          <a:xfrm flipH="1" flipV="1">
            <a:off x="2843808" y="5048310"/>
            <a:ext cx="720080" cy="69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11560" y="1124744"/>
            <a:ext cx="14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PRESENTACIÓ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Passa automàticament a la següent pantalla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sz="1600" b="1" dirty="0" smtClean="0"/>
              <a:t>Opció 1: </a:t>
            </a:r>
            <a:r>
              <a:rPr lang="ca-ES" sz="1600" dirty="0" smtClean="0"/>
              <a:t>És el primer cop que l’usuari inicia </a:t>
            </a:r>
            <a:r>
              <a:rPr lang="ca-ES" sz="1600" dirty="0" err="1" smtClean="0"/>
              <a:t>l’app</a:t>
            </a:r>
            <a:endParaRPr lang="ca-ES" sz="1600" dirty="0" smtClean="0"/>
          </a:p>
          <a:p>
            <a:endParaRPr lang="ca-ES" sz="1600" dirty="0" smtClean="0"/>
          </a:p>
          <a:p>
            <a:pPr>
              <a:buFontTx/>
              <a:buChar char="-"/>
            </a:pPr>
            <a:r>
              <a:rPr lang="ca-ES" sz="1600" dirty="0" smtClean="0"/>
              <a:t> </a:t>
            </a:r>
            <a:r>
              <a:rPr lang="ca-ES" sz="1600" b="1" dirty="0" smtClean="0"/>
              <a:t>Opció 2:</a:t>
            </a:r>
            <a:r>
              <a:rPr lang="ca-ES" sz="1600" dirty="0" smtClean="0"/>
              <a:t> No és el primer cop que entra però no està registrat.</a:t>
            </a:r>
          </a:p>
          <a:p>
            <a:pPr>
              <a:buFontTx/>
              <a:buChar char="-"/>
            </a:pPr>
            <a:endParaRPr lang="ca-ES" sz="1600" dirty="0"/>
          </a:p>
          <a:p>
            <a:pPr>
              <a:buFontTx/>
              <a:buChar char="-"/>
            </a:pPr>
            <a:r>
              <a:rPr lang="ca-ES" sz="1600" dirty="0" smtClean="0"/>
              <a:t> </a:t>
            </a:r>
            <a:r>
              <a:rPr lang="ca-ES" sz="1600" b="1" dirty="0" smtClean="0"/>
              <a:t>Opció 3: </a:t>
            </a:r>
            <a:r>
              <a:rPr lang="ca-ES" sz="1600" dirty="0" smtClean="0"/>
              <a:t>No està registrat i en algun moment ha marcat que no es volia registrar mai.</a:t>
            </a:r>
          </a:p>
          <a:p>
            <a:pPr>
              <a:buFontTx/>
              <a:buChar char="-"/>
            </a:pPr>
            <a:endParaRPr lang="ca-ES" sz="1600" dirty="0"/>
          </a:p>
          <a:p>
            <a:pPr>
              <a:buFontTx/>
              <a:buChar char="-"/>
            </a:pPr>
            <a:r>
              <a:rPr lang="ca-ES" sz="1600" dirty="0" smtClean="0"/>
              <a:t> </a:t>
            </a:r>
            <a:r>
              <a:rPr lang="ca-ES" sz="1600" b="1" dirty="0" smtClean="0"/>
              <a:t>Opció 4: </a:t>
            </a:r>
            <a:r>
              <a:rPr lang="ca-ES" sz="1600" dirty="0" smtClean="0"/>
              <a:t>Està registrat però no té preferits.</a:t>
            </a:r>
          </a:p>
          <a:p>
            <a:pPr>
              <a:buFontTx/>
              <a:buChar char="-"/>
            </a:pPr>
            <a:endParaRPr lang="ca-ES" sz="1600" dirty="0"/>
          </a:p>
          <a:p>
            <a:pPr>
              <a:buFontTx/>
              <a:buChar char="-"/>
            </a:pPr>
            <a:r>
              <a:rPr lang="ca-ES" sz="1600" dirty="0" smtClean="0"/>
              <a:t> </a:t>
            </a:r>
            <a:r>
              <a:rPr lang="ca-ES" sz="1600" b="1" dirty="0" smtClean="0"/>
              <a:t>Opció 5: </a:t>
            </a:r>
            <a:r>
              <a:rPr lang="ca-ES" sz="1600" dirty="0" smtClean="0"/>
              <a:t>Està registrat i té preferits.</a:t>
            </a:r>
            <a:endParaRPr lang="ca-ES" sz="1600" dirty="0"/>
          </a:p>
        </p:txBody>
      </p:sp>
      <p:sp>
        <p:nvSpPr>
          <p:cNvPr id="17" name="16 CuadroTexto">
            <a:hlinkClick r:id="rId6" action="ppaction://hlinksldjump"/>
          </p:cNvPr>
          <p:cNvSpPr txBox="1"/>
          <p:nvPr/>
        </p:nvSpPr>
        <p:spPr>
          <a:xfrm>
            <a:off x="8100392" y="227687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740352" y="234888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>
            <a:hlinkClick r:id="rId7" action="ppaction://hlinksldjump"/>
          </p:cNvPr>
          <p:cNvSpPr txBox="1"/>
          <p:nvPr/>
        </p:nvSpPr>
        <p:spPr>
          <a:xfrm>
            <a:off x="7380312" y="328498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7020272" y="335699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>
            <a:hlinkClick r:id="rId8" action="ppaction://hlinksldjump"/>
          </p:cNvPr>
          <p:cNvSpPr txBox="1"/>
          <p:nvPr/>
        </p:nvSpPr>
        <p:spPr>
          <a:xfrm>
            <a:off x="8604448" y="443711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8244408" y="450912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>
            <a:hlinkClick r:id="rId8" action="ppaction://hlinksldjump"/>
          </p:cNvPr>
          <p:cNvSpPr txBox="1"/>
          <p:nvPr/>
        </p:nvSpPr>
        <p:spPr>
          <a:xfrm>
            <a:off x="7812360" y="496265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7452320" y="503466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hlinkClick r:id="rId9" action="ppaction://hlinksldjump"/>
          </p:cNvPr>
          <p:cNvSpPr txBox="1"/>
          <p:nvPr/>
        </p:nvSpPr>
        <p:spPr>
          <a:xfrm>
            <a:off x="7380312" y="573325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020272" y="580526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" name="2 Imagen" descr="Logo_no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916832"/>
            <a:ext cx="692492" cy="680082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AGRAÏMENT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635896" y="2924944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Observació enviada al servidor </a:t>
            </a:r>
            <a:r>
              <a:rPr lang="ca-ES" sz="1400" dirty="0" err="1" smtClean="0"/>
              <a:t>d’IASTracker</a:t>
            </a:r>
            <a:r>
              <a:rPr lang="ca-ES" sz="1400" dirty="0" smtClean="0"/>
              <a:t> correctament!</a:t>
            </a:r>
          </a:p>
          <a:p>
            <a:r>
              <a:rPr lang="ca-ES" sz="1400" dirty="0" smtClean="0"/>
              <a:t>Gràcies per participar....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descripció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38 Imagen" descr="menu_boto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15" name="14 CuadroTexto">
            <a:hlinkClick r:id="rId6" action="ppaction://hlinksldjump"/>
          </p:cNvPr>
          <p:cNvSpPr txBox="1"/>
          <p:nvPr/>
        </p:nvSpPr>
        <p:spPr>
          <a:xfrm>
            <a:off x="6084168" y="3501008"/>
            <a:ext cx="26642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>
                <a:sym typeface="Wingdings 2"/>
              </a:rPr>
              <a:t></a:t>
            </a:r>
            <a:r>
              <a:rPr lang="ca-ES" sz="1200" dirty="0" smtClean="0"/>
              <a:t>  </a:t>
            </a:r>
            <a:r>
              <a:rPr lang="ca-ES" sz="1100" dirty="0" smtClean="0"/>
              <a:t>No ensenyar més aquest missatge</a:t>
            </a:r>
            <a:endParaRPr lang="ca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84168" y="1412776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Comentari:</a:t>
            </a:r>
          </a:p>
          <a:p>
            <a:r>
              <a:rPr lang="ca-ES" sz="1600" dirty="0" smtClean="0"/>
              <a:t>Si posem opció de no ensenyar més el missatge, com sabrà l’usuari que ja ha enviat l’observació?</a:t>
            </a:r>
          </a:p>
          <a:p>
            <a:r>
              <a:rPr lang="ca-ES" sz="16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47" name="46 Imagen" descr="menu_boto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IAS D’ALTRES ZONES</a:t>
            </a:r>
            <a:endParaRPr lang="ca-ES" sz="1400" b="1" i="1" dirty="0"/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0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SELECCIÓ DE CAPES</a:t>
            </a:r>
          </a:p>
          <a:p>
            <a:r>
              <a:rPr lang="ca-ES" b="1" dirty="0" smtClean="0"/>
              <a:t>(altres zones)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IAS D’ALTRES ZONES</a:t>
            </a:r>
            <a:endParaRPr lang="ca-ES" sz="1400" b="1" i="1" dirty="0"/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7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33 Imagen" descr="menu_boto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37" name="36 CuadroTexto">
            <a:hlinkClick r:id="rId10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Res</a:t>
            </a:r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Res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31" name="30 Imagen" descr="menu_boto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dirty="0" smtClean="0"/>
              <a:t>IAS D’ALTRES ZONES</a:t>
            </a:r>
            <a:endParaRPr lang="ca-E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/>
          <p:cNvSpPr txBox="1"/>
          <p:nvPr/>
        </p:nvSpPr>
        <p:spPr>
          <a:xfrm>
            <a:off x="467544" y="4766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GEOPORTAL:</a:t>
            </a:r>
            <a:endParaRPr lang="ca-ES" dirty="0"/>
          </a:p>
        </p:txBody>
      </p:sp>
      <p:pic>
        <p:nvPicPr>
          <p:cNvPr id="27" name="26 Imagen" descr="Geoportal_filtres_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124744"/>
            <a:ext cx="6096000" cy="457200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467544" y="3645024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Que sigui tipus</a:t>
            </a:r>
          </a:p>
          <a:p>
            <a:r>
              <a:rPr lang="ca-ES" dirty="0" smtClean="0"/>
              <a:t>calendari: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1320660" cy="139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39 Conector recto de flecha"/>
          <p:cNvCxnSpPr/>
          <p:nvPr/>
        </p:nvCxnSpPr>
        <p:spPr>
          <a:xfrm flipH="1">
            <a:off x="1763688" y="3933056"/>
            <a:ext cx="648072" cy="72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683568" y="1124744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FILTRES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/>
          <p:cNvSpPr txBox="1"/>
          <p:nvPr/>
        </p:nvSpPr>
        <p:spPr>
          <a:xfrm>
            <a:off x="467544" y="4766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GEOPORTAL:</a:t>
            </a:r>
            <a:endParaRPr lang="ca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07504" y="18448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Afegir  buscador per espècie</a:t>
            </a:r>
            <a:endParaRPr lang="ca-ES" dirty="0"/>
          </a:p>
        </p:txBody>
      </p:sp>
      <p:pic>
        <p:nvPicPr>
          <p:cNvPr id="9" name="8 Imagen" descr="Geoportal_Especies_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268760"/>
            <a:ext cx="6096000" cy="4572000"/>
          </a:xfrm>
          <a:prstGeom prst="rect">
            <a:avLst/>
          </a:prstGeom>
        </p:spPr>
      </p:pic>
      <p:cxnSp>
        <p:nvCxnSpPr>
          <p:cNvPr id="40" name="39 Conector recto de flecha"/>
          <p:cNvCxnSpPr/>
          <p:nvPr/>
        </p:nvCxnSpPr>
        <p:spPr>
          <a:xfrm flipH="1">
            <a:off x="1763688" y="3933056"/>
            <a:ext cx="792088" cy="72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endCxn id="42" idx="3"/>
          </p:cNvCxnSpPr>
          <p:nvPr/>
        </p:nvCxnSpPr>
        <p:spPr>
          <a:xfrm flipH="1" flipV="1">
            <a:off x="1835696" y="2167990"/>
            <a:ext cx="864096" cy="8289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79512" y="371703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S’ordenaran segons ordre  establert en el camp prioritat d’espècie</a:t>
            </a:r>
            <a:endParaRPr lang="ca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83568" y="1124744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FITXES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1619672" y="3212976"/>
            <a:ext cx="23762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0" y="270892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Afegir  botó d’activar tot / desactivar tot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/>
          <p:cNvSpPr txBox="1"/>
          <p:nvPr/>
        </p:nvSpPr>
        <p:spPr>
          <a:xfrm>
            <a:off x="467544" y="4766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GEOPORTAL:</a:t>
            </a:r>
            <a:endParaRPr lang="ca-ES" dirty="0"/>
          </a:p>
        </p:txBody>
      </p:sp>
      <p:pic>
        <p:nvPicPr>
          <p:cNvPr id="8" name="7 Imagen" descr="Geoportal_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340768"/>
            <a:ext cx="6096000" cy="4572000"/>
          </a:xfrm>
          <a:prstGeom prst="rect">
            <a:avLst/>
          </a:prstGeom>
        </p:spPr>
      </p:pic>
      <p:cxnSp>
        <p:nvCxnSpPr>
          <p:cNvPr id="10" name="9 Conector recto de flecha"/>
          <p:cNvCxnSpPr/>
          <p:nvPr/>
        </p:nvCxnSpPr>
        <p:spPr>
          <a:xfrm flipH="1">
            <a:off x="1691680" y="2852936"/>
            <a:ext cx="1080120" cy="72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0" y="242088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Ordre de les pestanyes:</a:t>
            </a:r>
          </a:p>
          <a:p>
            <a:r>
              <a:rPr lang="ca-ES" dirty="0" smtClean="0"/>
              <a:t>1r fitxes</a:t>
            </a:r>
          </a:p>
          <a:p>
            <a:r>
              <a:rPr lang="ca-ES" dirty="0" smtClean="0"/>
              <a:t>2n filtres</a:t>
            </a:r>
          </a:p>
          <a:p>
            <a:r>
              <a:rPr lang="ca-ES" dirty="0" smtClean="0"/>
              <a:t>3r mapes base</a:t>
            </a:r>
            <a:endParaRPr lang="ca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1124744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MAPES BASE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06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PRIVACITAT USUARI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sz="1600" b="1" dirty="0" smtClean="0"/>
              <a:t>Opció 1: </a:t>
            </a:r>
            <a:r>
              <a:rPr lang="ca-ES" sz="1600" dirty="0" smtClean="0"/>
              <a:t>Si l´’usuari accepta passa a la següent pantalla.</a:t>
            </a:r>
          </a:p>
          <a:p>
            <a:endParaRPr lang="ca-ES" sz="1600" dirty="0" smtClean="0"/>
          </a:p>
          <a:p>
            <a:endParaRPr lang="ca-ES" sz="1600" dirty="0" smtClean="0"/>
          </a:p>
          <a:p>
            <a:pPr>
              <a:buFontTx/>
              <a:buChar char="-"/>
            </a:pPr>
            <a:r>
              <a:rPr lang="ca-ES" sz="1600" b="1" dirty="0"/>
              <a:t> </a:t>
            </a:r>
            <a:r>
              <a:rPr lang="ca-ES" sz="1600" b="1" dirty="0" smtClean="0"/>
              <a:t>Opció 2:</a:t>
            </a:r>
            <a:r>
              <a:rPr lang="ca-ES" sz="1600" dirty="0" smtClean="0"/>
              <a:t> Si no accepta se’l fa fora de </a:t>
            </a:r>
            <a:r>
              <a:rPr lang="ca-ES" sz="1600" dirty="0" err="1" smtClean="0"/>
              <a:t>l’app</a:t>
            </a:r>
            <a:r>
              <a:rPr lang="ca-ES" sz="1600" dirty="0" smtClean="0"/>
              <a:t>?</a:t>
            </a:r>
          </a:p>
          <a:p>
            <a:pPr>
              <a:buFontTx/>
              <a:buChar char="-"/>
            </a:pPr>
            <a:endParaRPr lang="ca-ES" sz="1600" dirty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44408" y="24928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884368" y="256490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Acceptació de condicions d’ús.</a:t>
            </a:r>
            <a:endParaRPr lang="ca-ES" dirty="0"/>
          </a:p>
        </p:txBody>
      </p:sp>
      <p:sp>
        <p:nvSpPr>
          <p:cNvPr id="31" name="30 CuadroTexto">
            <a:hlinkClick r:id="rId3" action="ppaction://hlinksldjump"/>
          </p:cNvPr>
          <p:cNvSpPr txBox="1"/>
          <p:nvPr/>
        </p:nvSpPr>
        <p:spPr>
          <a:xfrm>
            <a:off x="4788024" y="4941168"/>
            <a:ext cx="7200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Accepto</a:t>
            </a:r>
            <a:endParaRPr lang="ca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635896" y="4941168"/>
            <a:ext cx="93610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No Accepto</a:t>
            </a:r>
            <a:endParaRPr lang="ca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156176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4" name="33 Conector recto de flecha"/>
          <p:cNvCxnSpPr>
            <a:stCxn id="31" idx="3"/>
            <a:endCxn id="33" idx="1"/>
          </p:cNvCxnSpPr>
          <p:nvPr/>
        </p:nvCxnSpPr>
        <p:spPr>
          <a:xfrm>
            <a:off x="5508104" y="5079668"/>
            <a:ext cx="648072" cy="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AJUDA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L’ajuda només es mostra la primera vegada que s’entra a </a:t>
            </a:r>
            <a:r>
              <a:rPr lang="ca-ES" sz="1400" dirty="0" err="1" smtClean="0"/>
              <a:t>l’app</a:t>
            </a:r>
            <a:r>
              <a:rPr lang="ca-ES" sz="1400" dirty="0" smtClean="0"/>
              <a:t>, a partir de llavors si  hi volen accedir ho faran mitjançant el menú principal.</a:t>
            </a:r>
          </a:p>
          <a:p>
            <a:pPr>
              <a:buFontTx/>
              <a:buChar char="-"/>
            </a:pPr>
            <a:endParaRPr lang="ca-ES" sz="1600" dirty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8691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Ajuda de funcionament de </a:t>
            </a:r>
            <a:r>
              <a:rPr lang="ca-ES" dirty="0" err="1" smtClean="0"/>
              <a:t>l’app</a:t>
            </a:r>
            <a:r>
              <a:rPr lang="ca-ES" dirty="0" smtClean="0"/>
              <a:t>.</a:t>
            </a:r>
            <a:endParaRPr lang="ca-ES" dirty="0"/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4572000" y="4869160"/>
            <a:ext cx="8640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SKIP</a:t>
            </a:r>
            <a:endParaRPr lang="ca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USUARI NO REGISTRAT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299695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4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314096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No estàs registrat. Vols registrar-te?</a:t>
            </a:r>
            <a:endParaRPr lang="ca-ES" dirty="0"/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3635896" y="2996952"/>
            <a:ext cx="8640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Ara no</a:t>
            </a:r>
            <a:endParaRPr lang="ca-ES" sz="1200" dirty="0"/>
          </a:p>
        </p:txBody>
      </p:sp>
      <p:sp>
        <p:nvSpPr>
          <p:cNvPr id="11" name="10 CuadroTexto">
            <a:hlinkClick r:id="rId4" action="ppaction://hlinksldjump"/>
          </p:cNvPr>
          <p:cNvSpPr txBox="1"/>
          <p:nvPr/>
        </p:nvSpPr>
        <p:spPr>
          <a:xfrm>
            <a:off x="4572000" y="2996952"/>
            <a:ext cx="8640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Si</a:t>
            </a:r>
            <a:endParaRPr lang="ca-ES" sz="1200" dirty="0"/>
          </a:p>
        </p:txBody>
      </p:sp>
      <p:sp>
        <p:nvSpPr>
          <p:cNvPr id="12" name="11 CuadroTexto">
            <a:hlinkClick r:id="rId3" action="ppaction://hlinksldjump"/>
          </p:cNvPr>
          <p:cNvSpPr txBox="1"/>
          <p:nvPr/>
        </p:nvSpPr>
        <p:spPr>
          <a:xfrm>
            <a:off x="3614630" y="3429000"/>
            <a:ext cx="187220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No, i no tornar a preguntar</a:t>
            </a:r>
            <a:endParaRPr lang="ca-ES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55776" y="296505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stCxn id="32" idx="1"/>
            <a:endCxn id="18" idx="3"/>
          </p:cNvCxnSpPr>
          <p:nvPr/>
        </p:nvCxnSpPr>
        <p:spPr>
          <a:xfrm flipH="1" flipV="1">
            <a:off x="2865476" y="3134330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555374" y="3403739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>
            <a:endCxn id="23" idx="3"/>
          </p:cNvCxnSpPr>
          <p:nvPr/>
        </p:nvCxnSpPr>
        <p:spPr>
          <a:xfrm flipH="1" flipV="1">
            <a:off x="2865074" y="3573016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62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FORMULARI DE REGISTRE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941168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85154" y="170080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Nom d’usuari </a:t>
            </a:r>
            <a:r>
              <a:rPr lang="ca-ES" sz="1200" b="1" dirty="0" smtClean="0">
                <a:solidFill>
                  <a:srgbClr val="FF0000"/>
                </a:solidFill>
              </a:rPr>
              <a:t>*</a:t>
            </a:r>
            <a:endParaRPr lang="ca-ES" sz="12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57162" y="1916832"/>
            <a:ext cx="86409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err="1" smtClean="0"/>
              <a:t>Pepito</a:t>
            </a:r>
            <a:endParaRPr lang="ca-ES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85154" y="220486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Nom</a:t>
            </a:r>
            <a:endParaRPr lang="ca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57162" y="2420888"/>
            <a:ext cx="86409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Pep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585154" y="27089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Cognoms</a:t>
            </a:r>
            <a:endParaRPr lang="ca-ES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57162" y="2924944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err="1"/>
              <a:t>Itó</a:t>
            </a:r>
            <a:r>
              <a:rPr lang="ca-ES" sz="1200" dirty="0"/>
              <a:t> Garcia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58515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Correu electrònic</a:t>
            </a:r>
            <a:r>
              <a:rPr lang="ca-ES" sz="1200" b="1" dirty="0" smtClean="0">
                <a:solidFill>
                  <a:srgbClr val="FF0000"/>
                </a:solidFill>
              </a:rPr>
              <a:t> *</a:t>
            </a:r>
            <a:endParaRPr lang="ca-ES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657162" y="3440033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err="1" smtClean="0"/>
              <a:t>pepito</a:t>
            </a:r>
            <a:r>
              <a:rPr lang="ca-ES" sz="1200" dirty="0" smtClean="0"/>
              <a:t>@</a:t>
            </a:r>
            <a:r>
              <a:rPr lang="ca-ES" sz="1200" dirty="0" err="1" smtClean="0"/>
              <a:t>fake.com</a:t>
            </a:r>
            <a:endParaRPr lang="ca-ES" sz="1200" dirty="0"/>
          </a:p>
        </p:txBody>
      </p:sp>
      <p:pic>
        <p:nvPicPr>
          <p:cNvPr id="28" name="27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5274" y="1916832"/>
            <a:ext cx="854428" cy="7920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29 CuadroTexto"/>
          <p:cNvSpPr txBox="1"/>
          <p:nvPr/>
        </p:nvSpPr>
        <p:spPr>
          <a:xfrm>
            <a:off x="3585154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Contrasenya</a:t>
            </a:r>
            <a:r>
              <a:rPr lang="ca-ES" sz="1200" b="1" dirty="0" smtClean="0">
                <a:solidFill>
                  <a:srgbClr val="FF0000"/>
                </a:solidFill>
              </a:rPr>
              <a:t> *</a:t>
            </a:r>
            <a:endParaRPr lang="ca-ES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657162" y="3933056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**********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585154" y="424235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Ets un expert?</a:t>
            </a:r>
            <a:endParaRPr lang="ca-ES" sz="1200" dirty="0"/>
          </a:p>
        </p:txBody>
      </p:sp>
      <p:pic>
        <p:nvPicPr>
          <p:cNvPr id="34" name="33 Imagen" descr="O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713" y="4261197"/>
            <a:ext cx="614561" cy="24090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585154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Idioma</a:t>
            </a:r>
            <a:endParaRPr lang="ca-E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377242" y="4559862"/>
            <a:ext cx="108012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Català</a:t>
            </a:r>
            <a:endParaRPr lang="ca-ES" sz="1200" dirty="0"/>
          </a:p>
        </p:txBody>
      </p:sp>
      <p:sp>
        <p:nvSpPr>
          <p:cNvPr id="37" name="36 Triángulo isósceles"/>
          <p:cNvSpPr/>
          <p:nvPr/>
        </p:nvSpPr>
        <p:spPr>
          <a:xfrm flipV="1">
            <a:off x="5241338" y="4631870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37 CuadroTexto">
            <a:hlinkClick r:id="rId5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Cancel·lar</a:t>
            </a:r>
            <a:endParaRPr lang="ca-ES" sz="1200" b="1" dirty="0"/>
          </a:p>
        </p:txBody>
      </p:sp>
      <p:sp>
        <p:nvSpPr>
          <p:cNvPr id="39" name="38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/>
              <a:t>D’acord</a:t>
            </a:r>
            <a:endParaRPr lang="ca-ES" sz="12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Només els camps amb</a:t>
            </a:r>
            <a:r>
              <a:rPr lang="ca-ES" sz="1400" b="1" dirty="0" smtClean="0">
                <a:solidFill>
                  <a:srgbClr val="FF0000"/>
                </a:solidFill>
              </a:rPr>
              <a:t> * </a:t>
            </a:r>
            <a:r>
              <a:rPr lang="ca-ES" sz="1400" dirty="0" smtClean="0"/>
              <a:t>són obligatoris</a:t>
            </a:r>
            <a:endParaRPr lang="ca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4632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2" name="41 Conector recto de flecha"/>
          <p:cNvCxnSpPr>
            <a:stCxn id="38" idx="1"/>
            <a:endCxn id="41" idx="3"/>
          </p:cNvCxnSpPr>
          <p:nvPr/>
        </p:nvCxnSpPr>
        <p:spPr>
          <a:xfrm flipH="1" flipV="1">
            <a:off x="2814332" y="5089179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588224" y="299695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Només a través d’espai d’usuari</a:t>
            </a:r>
          </a:p>
          <a:p>
            <a:r>
              <a:rPr lang="ca-ES" sz="1400" dirty="0" smtClean="0"/>
              <a:t>A l’entrada només et demanaria nom d’usuari i correu.</a:t>
            </a:r>
            <a:endParaRPr lang="ca-ES" sz="1400" dirty="0"/>
          </a:p>
        </p:txBody>
      </p:sp>
      <p:cxnSp>
        <p:nvCxnSpPr>
          <p:cNvPr id="43" name="42 Conector recto de flecha"/>
          <p:cNvCxnSpPr/>
          <p:nvPr/>
        </p:nvCxnSpPr>
        <p:spPr>
          <a:xfrm flipH="1" flipV="1">
            <a:off x="5724128" y="3212976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2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UBICACIÓ ACTUAL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Menú</a:t>
            </a:r>
            <a:endParaRPr lang="ca-ES" sz="1600" dirty="0" smtClean="0"/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61218" y="1628800"/>
            <a:ext cx="149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IAS de la ubicació actual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2247908"/>
            <a:ext cx="1962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7" name="56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59" name="58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61" name="60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  <p:cxnSp>
        <p:nvCxnSpPr>
          <p:cNvPr id="63" name="62 Conector recto de flecha"/>
          <p:cNvCxnSpPr/>
          <p:nvPr/>
        </p:nvCxnSpPr>
        <p:spPr>
          <a:xfrm flipV="1">
            <a:off x="5428062" y="5229200"/>
            <a:ext cx="779032" cy="6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148142" y="5070556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Marcar com a preferit</a:t>
            </a:r>
            <a:endParaRPr lang="ca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084169" y="1628800"/>
            <a:ext cx="2736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Prioritat per àrea (en funció de la localització de l’usuari) i espècie.</a:t>
            </a:r>
          </a:p>
          <a:p>
            <a:r>
              <a:rPr lang="ca-ES" sz="1400" dirty="0" smtClean="0"/>
              <a:t>Aquesta seria la pantalla principal dels usuaris no registrats i els registrats que no tenen preferits.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84984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PREFERITS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61218" y="1628800"/>
            <a:ext cx="149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IAS preferits usuari</a:t>
            </a:r>
            <a:endParaRPr lang="ca-ES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2247908"/>
            <a:ext cx="1962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7" name="56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59" name="58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61" name="60 Imagen" descr="favoritos_desactiv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  <p:sp>
        <p:nvSpPr>
          <p:cNvPr id="66" name="65 CuadroTexto"/>
          <p:cNvSpPr txBox="1"/>
          <p:nvPr/>
        </p:nvSpPr>
        <p:spPr>
          <a:xfrm>
            <a:off x="6084169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Prioritat per espècie.</a:t>
            </a:r>
          </a:p>
          <a:p>
            <a:r>
              <a:rPr lang="ca-ES" sz="1400" dirty="0" smtClean="0"/>
              <a:t>Aquesta seria la pantalla principal dels usuaris registrats que tenen preferits.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5428062" y="5229200"/>
            <a:ext cx="779032" cy="6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148142" y="5070556"/>
            <a:ext cx="25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Desmarcar com a preferit</a:t>
            </a:r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smtClean="0"/>
              <a:t>Continua la llista</a:t>
            </a:r>
          </a:p>
          <a:p>
            <a:r>
              <a:rPr lang="ca-ES" sz="1600" dirty="0" smtClean="0"/>
              <a:t>          d’espècies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smtClean="0"/>
              <a:t> Menú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MENÚ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42371" y="1844824"/>
            <a:ext cx="25922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/>
              <a:t>Si es fa sobre</a:t>
            </a:r>
          </a:p>
          <a:p>
            <a:r>
              <a:rPr lang="ca-ES" sz="1600" dirty="0" smtClean="0"/>
              <a:t>          la primera part   </a:t>
            </a:r>
          </a:p>
          <a:p>
            <a:r>
              <a:rPr lang="ca-ES" sz="1600" dirty="0"/>
              <a:t> </a:t>
            </a:r>
            <a:r>
              <a:rPr lang="ca-ES" sz="1600" dirty="0" smtClean="0"/>
              <a:t>         continua la llista</a:t>
            </a:r>
          </a:p>
          <a:p>
            <a:r>
              <a:rPr lang="ca-ES" sz="1600" dirty="0" smtClean="0"/>
              <a:t>          de taxons</a:t>
            </a:r>
          </a:p>
          <a:p>
            <a:endParaRPr lang="ca-ES" sz="1600" dirty="0"/>
          </a:p>
          <a:p>
            <a:r>
              <a:rPr lang="ca-ES" sz="1600" dirty="0" smtClean="0"/>
              <a:t>          S’amaga </a:t>
            </a:r>
          </a:p>
          <a:p>
            <a:r>
              <a:rPr lang="ca-ES" sz="1600" dirty="0"/>
              <a:t> </a:t>
            </a:r>
            <a:r>
              <a:rPr lang="ca-ES" sz="1600" dirty="0" smtClean="0"/>
              <a:t>         el menú</a:t>
            </a:r>
          </a:p>
          <a:p>
            <a:r>
              <a:rPr lang="ca-ES" sz="1600" dirty="0"/>
              <a:t> </a:t>
            </a:r>
            <a:r>
              <a:rPr lang="ca-ES" sz="1600" dirty="0" smtClean="0"/>
              <a:t>         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161218" y="1628800"/>
            <a:ext cx="149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/>
              <a:t>IAS de la ubicació actual</a:t>
            </a:r>
            <a:endParaRPr lang="ca-ES" sz="1600" b="1" dirty="0"/>
          </a:p>
        </p:txBody>
      </p:sp>
      <p:sp>
        <p:nvSpPr>
          <p:cNvPr id="18" name="17 CuadroTexto">
            <a:hlinkClick r:id="rId3" action="ppaction://hlinksldjump"/>
          </p:cNvPr>
          <p:cNvSpPr txBox="1"/>
          <p:nvPr/>
        </p:nvSpPr>
        <p:spPr>
          <a:xfrm>
            <a:off x="2667491" y="16478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2247908"/>
            <a:ext cx="1962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3635896" y="2276872"/>
            <a:ext cx="1872208" cy="3096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1" name="40 Conector recto"/>
          <p:cNvCxnSpPr>
            <a:stCxn id="32" idx="0"/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635896" y="4322572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636912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7" name="56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59" name="58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6838" y="4098338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pic>
        <p:nvPicPr>
          <p:cNvPr id="61" name="60 Imagen" descr="favoritos_desactiv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5131841"/>
            <a:ext cx="180000" cy="180000"/>
          </a:xfrm>
          <a:prstGeom prst="rect">
            <a:avLst/>
          </a:prstGeom>
        </p:spPr>
      </p:pic>
      <p:sp>
        <p:nvSpPr>
          <p:cNvPr id="66" name="65 CuadroTexto"/>
          <p:cNvSpPr txBox="1"/>
          <p:nvPr/>
        </p:nvSpPr>
        <p:spPr>
          <a:xfrm>
            <a:off x="6372200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Comentaris:</a:t>
            </a:r>
          </a:p>
          <a:p>
            <a:r>
              <a:rPr lang="ca-ES" sz="1400" dirty="0" smtClean="0"/>
              <a:t>El menú només s’hauria de visualitzar quan </a:t>
            </a:r>
            <a:r>
              <a:rPr lang="ca-ES" sz="1400" dirty="0" err="1" smtClean="0"/>
              <a:t>apretes</a:t>
            </a:r>
            <a:r>
              <a:rPr lang="ca-ES" sz="1400" dirty="0" smtClean="0"/>
              <a:t> sobre el botó de menú, sinó perdem el joc de passar pantalles.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645024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smtClean="0"/>
              <a:t>IAS de la ubicació actual</a:t>
            </a:r>
          </a:p>
          <a:p>
            <a:endParaRPr lang="ca-ES" sz="1100" dirty="0"/>
          </a:p>
          <a:p>
            <a:r>
              <a:rPr lang="ca-ES" sz="1100" dirty="0" smtClean="0"/>
              <a:t>IAS preferits usuari</a:t>
            </a:r>
          </a:p>
          <a:p>
            <a:endParaRPr lang="ca-ES" sz="1100" dirty="0"/>
          </a:p>
          <a:p>
            <a:r>
              <a:rPr lang="ca-ES" sz="1100" dirty="0" smtClean="0"/>
              <a:t>Flora</a:t>
            </a:r>
          </a:p>
          <a:p>
            <a:endParaRPr lang="ca-ES" sz="1100" dirty="0"/>
          </a:p>
          <a:p>
            <a:r>
              <a:rPr lang="ca-ES" sz="1100" dirty="0" smtClean="0"/>
              <a:t>Mol·luscs</a:t>
            </a:r>
          </a:p>
          <a:p>
            <a:endParaRPr lang="ca-ES" sz="1100" dirty="0"/>
          </a:p>
          <a:p>
            <a:r>
              <a:rPr lang="ca-ES" sz="1100" dirty="0" smtClean="0"/>
              <a:t>Insectes ...</a:t>
            </a:r>
          </a:p>
          <a:p>
            <a:endParaRPr lang="ca-ES" sz="1100" dirty="0"/>
          </a:p>
          <a:p>
            <a:r>
              <a:rPr lang="ca-ES" sz="1100" dirty="0" smtClean="0"/>
              <a:t>IAS Montseny (últim de la llista)</a:t>
            </a:r>
          </a:p>
          <a:p>
            <a:endParaRPr lang="ca-ES" sz="1100" dirty="0"/>
          </a:p>
          <a:p>
            <a:r>
              <a:rPr lang="ca-ES" sz="1100" dirty="0" smtClean="0"/>
              <a:t>Seleccionar IAS d’altres zones</a:t>
            </a:r>
          </a:p>
          <a:p>
            <a:endParaRPr lang="ca-ES" sz="1100" dirty="0"/>
          </a:p>
          <a:p>
            <a:r>
              <a:rPr lang="ca-ES" sz="1100" dirty="0" smtClean="0"/>
              <a:t>Espai d’usuari</a:t>
            </a:r>
          </a:p>
          <a:p>
            <a:endParaRPr lang="ca-ES" sz="1100" dirty="0"/>
          </a:p>
          <a:p>
            <a:r>
              <a:rPr lang="ca-ES" sz="1100" dirty="0" smtClean="0"/>
              <a:t>Sobre IAS </a:t>
            </a:r>
            <a:r>
              <a:rPr lang="ca-ES" sz="1100" dirty="0" err="1" smtClean="0"/>
              <a:t>Tracker</a:t>
            </a:r>
            <a:endParaRPr lang="ca-ES" sz="1100" dirty="0" smtClean="0"/>
          </a:p>
          <a:p>
            <a:endParaRPr lang="ca-ES" sz="1100" dirty="0"/>
          </a:p>
          <a:p>
            <a:r>
              <a:rPr lang="ca-ES" sz="1100" dirty="0" smtClean="0"/>
              <a:t>Nom científic</a:t>
            </a:r>
          </a:p>
          <a:p>
            <a:endParaRPr lang="ca-ES" sz="1100" dirty="0"/>
          </a:p>
          <a:p>
            <a:r>
              <a:rPr lang="ca-ES" sz="1100" dirty="0" smtClean="0"/>
              <a:t>Ajuda</a:t>
            </a:r>
            <a:endParaRPr lang="ca-ES" sz="1100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>
            <a:off x="2977191" y="1802292"/>
            <a:ext cx="586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>
            <a:hlinkClick r:id="rId7" action="ppaction://hlinksldjump"/>
          </p:cNvPr>
          <p:cNvSpPr txBox="1"/>
          <p:nvPr/>
        </p:nvSpPr>
        <p:spPr>
          <a:xfrm>
            <a:off x="2670316" y="203958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6</a:t>
            </a:r>
          </a:p>
        </p:txBody>
      </p:sp>
      <p:cxnSp>
        <p:nvCxnSpPr>
          <p:cNvPr id="55" name="54 Conector recto de flecha"/>
          <p:cNvCxnSpPr>
            <a:endCxn id="54" idx="3"/>
          </p:cNvCxnSpPr>
          <p:nvPr/>
        </p:nvCxnSpPr>
        <p:spPr>
          <a:xfrm flipH="1">
            <a:off x="2980016" y="2194011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>
            <a:hlinkClick r:id="rId8" action="ppaction://hlinksldjump"/>
          </p:cNvPr>
          <p:cNvSpPr txBox="1"/>
          <p:nvPr/>
        </p:nvSpPr>
        <p:spPr>
          <a:xfrm>
            <a:off x="2667893" y="270892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62" name="61 Conector recto de flecha"/>
          <p:cNvCxnSpPr>
            <a:endCxn id="56" idx="3"/>
          </p:cNvCxnSpPr>
          <p:nvPr/>
        </p:nvCxnSpPr>
        <p:spPr>
          <a:xfrm flipH="1">
            <a:off x="2977593" y="2863349"/>
            <a:ext cx="5867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Flecha arriba y abajo"/>
          <p:cNvSpPr/>
          <p:nvPr/>
        </p:nvSpPr>
        <p:spPr>
          <a:xfrm>
            <a:off x="5940152" y="1668909"/>
            <a:ext cx="360040" cy="20162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8" name="67 Flecha arriba y abajo"/>
          <p:cNvSpPr/>
          <p:nvPr/>
        </p:nvSpPr>
        <p:spPr>
          <a:xfrm>
            <a:off x="5940152" y="3687556"/>
            <a:ext cx="360040" cy="158417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68 CuadroTexto"/>
          <p:cNvSpPr txBox="1"/>
          <p:nvPr/>
        </p:nvSpPr>
        <p:spPr>
          <a:xfrm rot="5400000">
            <a:off x="5626816" y="250420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Movible (</a:t>
            </a:r>
            <a:r>
              <a:rPr lang="ca-ES" sz="1050" dirty="0" err="1" smtClean="0"/>
              <a:t>scroll</a:t>
            </a:r>
            <a:r>
              <a:rPr lang="ca-ES" sz="1050" dirty="0" smtClean="0"/>
              <a:t>)</a:t>
            </a:r>
            <a:endParaRPr lang="ca-ES" sz="1050" dirty="0"/>
          </a:p>
        </p:txBody>
      </p:sp>
      <p:sp>
        <p:nvSpPr>
          <p:cNvPr id="71" name="70 CuadroTexto"/>
          <p:cNvSpPr txBox="1"/>
          <p:nvPr/>
        </p:nvSpPr>
        <p:spPr>
          <a:xfrm rot="5400000">
            <a:off x="5820761" y="432082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Part </a:t>
            </a:r>
            <a:r>
              <a:rPr lang="ca-ES" sz="1050" dirty="0" err="1" smtClean="0"/>
              <a:t>fixe</a:t>
            </a:r>
            <a:endParaRPr lang="ca-ES" sz="1050" dirty="0"/>
          </a:p>
        </p:txBody>
      </p:sp>
      <p:sp>
        <p:nvSpPr>
          <p:cNvPr id="72" name="71 CuadroTexto">
            <a:hlinkClick r:id="rId9" action="ppaction://hlinksldjump"/>
          </p:cNvPr>
          <p:cNvSpPr txBox="1"/>
          <p:nvPr/>
        </p:nvSpPr>
        <p:spPr>
          <a:xfrm>
            <a:off x="2667487" y="335699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3" name="72 Conector recto de flecha"/>
          <p:cNvCxnSpPr>
            <a:endCxn id="72" idx="3"/>
          </p:cNvCxnSpPr>
          <p:nvPr/>
        </p:nvCxnSpPr>
        <p:spPr>
          <a:xfrm flipH="1">
            <a:off x="3102221" y="3511421"/>
            <a:ext cx="461670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>
            <a:hlinkClick r:id="rId10" action="ppaction://hlinksldjump"/>
          </p:cNvPr>
          <p:cNvSpPr txBox="1"/>
          <p:nvPr/>
        </p:nvSpPr>
        <p:spPr>
          <a:xfrm>
            <a:off x="2267744" y="3028851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cxnSp>
        <p:nvCxnSpPr>
          <p:cNvPr id="75" name="74 Conector recto de flecha"/>
          <p:cNvCxnSpPr>
            <a:endCxn id="74" idx="3"/>
          </p:cNvCxnSpPr>
          <p:nvPr/>
        </p:nvCxnSpPr>
        <p:spPr>
          <a:xfrm flipH="1">
            <a:off x="2577444" y="3172867"/>
            <a:ext cx="9864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>
            <a:hlinkClick r:id="rId11" action="ppaction://hlinksldjump"/>
          </p:cNvPr>
          <p:cNvSpPr txBox="1"/>
          <p:nvPr/>
        </p:nvSpPr>
        <p:spPr>
          <a:xfrm>
            <a:off x="2195736" y="371703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8" name="77 Conector recto de flecha"/>
          <p:cNvCxnSpPr>
            <a:endCxn id="77" idx="3"/>
          </p:cNvCxnSpPr>
          <p:nvPr/>
        </p:nvCxnSpPr>
        <p:spPr>
          <a:xfrm flipH="1">
            <a:off x="2630470" y="3861048"/>
            <a:ext cx="9334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>
            <a:hlinkClick r:id="rId12" action="ppaction://hlinksldjump"/>
          </p:cNvPr>
          <p:cNvSpPr txBox="1"/>
          <p:nvPr/>
        </p:nvSpPr>
        <p:spPr>
          <a:xfrm>
            <a:off x="2689159" y="40369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1" name="80 Conector recto de flecha"/>
          <p:cNvCxnSpPr>
            <a:endCxn id="80" idx="3"/>
          </p:cNvCxnSpPr>
          <p:nvPr/>
        </p:nvCxnSpPr>
        <p:spPr>
          <a:xfrm flipH="1">
            <a:off x="2998859" y="4191392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>
            <a:hlinkClick r:id="rId13" action="ppaction://hlinksldjump"/>
          </p:cNvPr>
          <p:cNvSpPr txBox="1"/>
          <p:nvPr/>
        </p:nvSpPr>
        <p:spPr>
          <a:xfrm>
            <a:off x="2670316" y="438637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3" name="82 Conector recto de flecha"/>
          <p:cNvCxnSpPr>
            <a:endCxn id="82" idx="3"/>
          </p:cNvCxnSpPr>
          <p:nvPr/>
        </p:nvCxnSpPr>
        <p:spPr>
          <a:xfrm flipH="1">
            <a:off x="3105050" y="4540799"/>
            <a:ext cx="461668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87" name="86 CuadroTexto">
            <a:hlinkClick r:id="rId15" action="ppaction://hlinksldjump"/>
          </p:cNvPr>
          <p:cNvSpPr txBox="1"/>
          <p:nvPr/>
        </p:nvSpPr>
        <p:spPr>
          <a:xfrm>
            <a:off x="2646627" y="505328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8" name="87 Conector recto de flecha"/>
          <p:cNvCxnSpPr>
            <a:endCxn id="87" idx="3"/>
          </p:cNvCxnSpPr>
          <p:nvPr/>
        </p:nvCxnSpPr>
        <p:spPr>
          <a:xfrm flipH="1">
            <a:off x="2956327" y="5207714"/>
            <a:ext cx="586704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5220072" y="3573016"/>
            <a:ext cx="13681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6732240" y="306896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L’usuari ha de poder eliminar les seves llistes pròpies.</a:t>
            </a:r>
            <a:endParaRPr lang="ca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1203</Words>
  <Application>Microsoft Office PowerPoint</Application>
  <PresentationFormat>Presentación en pantalla (4:3)</PresentationFormat>
  <Paragraphs>401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MASTER</dc:creator>
  <cp:lastModifiedBy>MASTER</cp:lastModifiedBy>
  <cp:revision>94</cp:revision>
  <dcterms:created xsi:type="dcterms:W3CDTF">2015-08-14T11:26:24Z</dcterms:created>
  <dcterms:modified xsi:type="dcterms:W3CDTF">2015-08-17T09:49:22Z</dcterms:modified>
</cp:coreProperties>
</file>