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71" r:id="rId2"/>
    <p:sldId id="530" r:id="rId3"/>
    <p:sldId id="565" r:id="rId4"/>
    <p:sldId id="531" r:id="rId5"/>
    <p:sldId id="532"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19" d="100"/>
          <a:sy n="119" d="100"/>
        </p:scale>
        <p:origin x="1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ACE51-A3D5-48E2-B950-F24654F7A440}"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00D10-C654-4F6D-BB0A-DB652193A476}" type="slidenum">
              <a:rPr lang="en-US" smtClean="0"/>
              <a:t>‹#›</a:t>
            </a:fld>
            <a:endParaRPr lang="en-US"/>
          </a:p>
        </p:txBody>
      </p:sp>
    </p:spTree>
    <p:extLst>
      <p:ext uri="{BB962C8B-B14F-4D97-AF65-F5344CB8AC3E}">
        <p14:creationId xmlns:p14="http://schemas.microsoft.com/office/powerpoint/2010/main" val="3544525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lienbildplatzhalter 1"/>
          <p:cNvSpPr>
            <a:spLocks noGrp="1" noRot="1" noChangeAspect="1" noTextEdit="1"/>
          </p:cNvSpPr>
          <p:nvPr>
            <p:ph type="sldImg"/>
          </p:nvPr>
        </p:nvSpPr>
        <p:spPr bwMode="auto">
          <a:xfrm>
            <a:off x="479425"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a:p>
        </p:txBody>
      </p:sp>
    </p:spTree>
    <p:extLst>
      <p:ext uri="{BB962C8B-B14F-4D97-AF65-F5344CB8AC3E}">
        <p14:creationId xmlns:p14="http://schemas.microsoft.com/office/powerpoint/2010/main" val="120080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lienbildplatzhalter 1"/>
          <p:cNvSpPr>
            <a:spLocks noGrp="1" noRot="1" noChangeAspect="1" noTextEdit="1"/>
          </p:cNvSpPr>
          <p:nvPr>
            <p:ph type="sldImg"/>
          </p:nvPr>
        </p:nvSpPr>
        <p:spPr bwMode="auto">
          <a:xfrm>
            <a:off x="479425"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lnSpc>
                <a:spcPct val="150000"/>
              </a:lnSpc>
              <a:buFont typeface="Arial" panose="020B0604020202020204" pitchFamily="34" charset="0"/>
              <a:buChar char="•"/>
            </a:pPr>
            <a:r>
              <a:rPr lang="en-US" sz="1800" dirty="0"/>
              <a:t>Each trial material properties set is regarded as DNA of a solution. </a:t>
            </a:r>
          </a:p>
          <a:p>
            <a:pPr marL="285750" indent="-285750">
              <a:lnSpc>
                <a:spcPct val="150000"/>
              </a:lnSpc>
              <a:buFont typeface="Arial" panose="020B0604020202020204" pitchFamily="34" charset="0"/>
              <a:buChar char="•"/>
            </a:pPr>
            <a:r>
              <a:rPr lang="en-US" dirty="0"/>
              <a:t>The</a:t>
            </a:r>
            <a:r>
              <a:rPr lang="en-US" sz="1800" dirty="0"/>
              <a:t> performance in the task(minimize the deviation) is evaluated. </a:t>
            </a:r>
            <a:endParaRPr lang="en-US" dirty="0"/>
          </a:p>
          <a:p>
            <a:pPr marL="285750" indent="-285750">
              <a:lnSpc>
                <a:spcPct val="150000"/>
              </a:lnSpc>
              <a:buFont typeface="Arial" panose="020B0604020202020204" pitchFamily="34" charset="0"/>
              <a:buChar char="•"/>
            </a:pPr>
            <a:r>
              <a:rPr lang="en-US" sz="1800" dirty="0"/>
              <a:t>Several best DNAs are selected(</a:t>
            </a:r>
            <a:r>
              <a:rPr lang="en-US" sz="1800" dirty="0">
                <a:solidFill>
                  <a:srgbClr val="00549F"/>
                </a:solidFill>
              </a:rPr>
              <a:t>selection</a:t>
            </a:r>
            <a:r>
              <a:rPr lang="en-US" sz="1800" dirty="0"/>
              <a:t>). </a:t>
            </a:r>
          </a:p>
          <a:p>
            <a:pPr marL="285750" indent="-285750">
              <a:lnSpc>
                <a:spcPct val="150000"/>
              </a:lnSpc>
              <a:buFont typeface="Arial" panose="020B0604020202020204" pitchFamily="34" charset="0"/>
              <a:buChar char="•"/>
            </a:pPr>
            <a:r>
              <a:rPr lang="en-US" sz="1800" dirty="0"/>
              <a:t>Then new “child” DNAs are produced from “parent” DNAs by: </a:t>
            </a:r>
          </a:p>
          <a:p>
            <a:pPr marL="828900" lvl="2" indent="-342900">
              <a:lnSpc>
                <a:spcPct val="150000"/>
              </a:lnSpc>
              <a:buFont typeface="+mj-lt"/>
              <a:buAutoNum type="arabicPeriod"/>
            </a:pPr>
            <a:r>
              <a:rPr lang="en-US" sz="1650" dirty="0">
                <a:solidFill>
                  <a:srgbClr val="00549F"/>
                </a:solidFill>
              </a:rPr>
              <a:t>Mutation</a:t>
            </a:r>
            <a:r>
              <a:rPr lang="en-US" sz="1650" dirty="0"/>
              <a:t>: random vibration of some parameters in trial material properties set.</a:t>
            </a:r>
          </a:p>
          <a:p>
            <a:pPr marL="828900" lvl="2" indent="-342900">
              <a:lnSpc>
                <a:spcPct val="150000"/>
              </a:lnSpc>
              <a:buFont typeface="+mj-lt"/>
              <a:buAutoNum type="arabicPeriod"/>
            </a:pPr>
            <a:r>
              <a:rPr lang="en-US" sz="1650" dirty="0">
                <a:solidFill>
                  <a:srgbClr val="00549F"/>
                </a:solidFill>
              </a:rPr>
              <a:t>Crossover</a:t>
            </a:r>
            <a:r>
              <a:rPr lang="en-US" sz="1650" dirty="0"/>
              <a:t>: recombination of several “parent” material properties set.</a:t>
            </a:r>
          </a:p>
          <a:p>
            <a:pPr>
              <a:spcBef>
                <a:spcPct val="0"/>
              </a:spcBef>
            </a:pPr>
            <a:endParaRPr lang="de-DE" altLang="de-DE" dirty="0"/>
          </a:p>
        </p:txBody>
      </p:sp>
    </p:spTree>
    <p:extLst>
      <p:ext uri="{BB962C8B-B14F-4D97-AF65-F5344CB8AC3E}">
        <p14:creationId xmlns:p14="http://schemas.microsoft.com/office/powerpoint/2010/main" val="241309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sz="1800" dirty="0"/>
              <a:t>Each trial material properties set is regarded as DNA of a solution. </a:t>
            </a:r>
          </a:p>
          <a:p>
            <a:pPr marL="285750" indent="-285750">
              <a:lnSpc>
                <a:spcPct val="150000"/>
              </a:lnSpc>
              <a:buFont typeface="Arial" panose="020B0604020202020204" pitchFamily="34" charset="0"/>
              <a:buChar char="•"/>
            </a:pPr>
            <a:r>
              <a:rPr lang="en-US" dirty="0"/>
              <a:t>The</a:t>
            </a:r>
            <a:r>
              <a:rPr lang="en-US" sz="1800" dirty="0"/>
              <a:t> performance in the task(minimize the deviation) is evaluated. </a:t>
            </a:r>
            <a:endParaRPr lang="en-US" dirty="0"/>
          </a:p>
          <a:p>
            <a:pPr marL="285750" indent="-285750">
              <a:lnSpc>
                <a:spcPct val="150000"/>
              </a:lnSpc>
              <a:buFont typeface="Arial" panose="020B0604020202020204" pitchFamily="34" charset="0"/>
              <a:buChar char="•"/>
            </a:pPr>
            <a:r>
              <a:rPr lang="en-US" sz="1800" dirty="0"/>
              <a:t>Several best DNAs are selected(</a:t>
            </a:r>
            <a:r>
              <a:rPr lang="en-US" sz="1800" dirty="0">
                <a:solidFill>
                  <a:srgbClr val="00549F"/>
                </a:solidFill>
              </a:rPr>
              <a:t>selection</a:t>
            </a:r>
            <a:r>
              <a:rPr lang="en-US" sz="1800" dirty="0"/>
              <a:t>). </a:t>
            </a:r>
          </a:p>
          <a:p>
            <a:pPr marL="285750" indent="-285750">
              <a:lnSpc>
                <a:spcPct val="150000"/>
              </a:lnSpc>
              <a:buFont typeface="Arial" panose="020B0604020202020204" pitchFamily="34" charset="0"/>
              <a:buChar char="•"/>
            </a:pPr>
            <a:r>
              <a:rPr lang="en-US" sz="1800" dirty="0"/>
              <a:t>Then new “child” DNAs are produced from “parent” DNAs by: </a:t>
            </a:r>
          </a:p>
          <a:p>
            <a:pPr marL="828900" lvl="2" indent="-342900">
              <a:lnSpc>
                <a:spcPct val="150000"/>
              </a:lnSpc>
              <a:buFont typeface="+mj-lt"/>
              <a:buAutoNum type="arabicPeriod"/>
            </a:pPr>
            <a:r>
              <a:rPr lang="en-US" sz="1650" dirty="0">
                <a:solidFill>
                  <a:srgbClr val="00549F"/>
                </a:solidFill>
              </a:rPr>
              <a:t>Mutation</a:t>
            </a:r>
            <a:r>
              <a:rPr lang="en-US" sz="1650" dirty="0"/>
              <a:t>: random vibration of some parameters in trial material properties set.</a:t>
            </a:r>
          </a:p>
          <a:p>
            <a:pPr marL="828900" lvl="2" indent="-342900">
              <a:lnSpc>
                <a:spcPct val="150000"/>
              </a:lnSpc>
              <a:buFont typeface="+mj-lt"/>
              <a:buAutoNum type="arabicPeriod"/>
            </a:pPr>
            <a:r>
              <a:rPr lang="en-US" sz="1650" dirty="0">
                <a:solidFill>
                  <a:srgbClr val="00549F"/>
                </a:solidFill>
              </a:rPr>
              <a:t>Crossover</a:t>
            </a:r>
            <a:r>
              <a:rPr lang="en-US" sz="1650" dirty="0"/>
              <a:t>: recombination of several “parent” material properties set.</a:t>
            </a:r>
          </a:p>
          <a:p>
            <a:endParaRPr lang="en-US" dirty="0"/>
          </a:p>
        </p:txBody>
      </p:sp>
    </p:spTree>
    <p:extLst>
      <p:ext uri="{BB962C8B-B14F-4D97-AF65-F5344CB8AC3E}">
        <p14:creationId xmlns:p14="http://schemas.microsoft.com/office/powerpoint/2010/main" val="169141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lienbildplatzhalter 1"/>
          <p:cNvSpPr>
            <a:spLocks noGrp="1" noRot="1" noChangeAspect="1" noTextEdit="1"/>
          </p:cNvSpPr>
          <p:nvPr>
            <p:ph type="sldImg"/>
          </p:nvPr>
        </p:nvSpPr>
        <p:spPr bwMode="auto">
          <a:xfrm>
            <a:off x="479425"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a:p>
        </p:txBody>
      </p:sp>
    </p:spTree>
    <p:extLst>
      <p:ext uri="{BB962C8B-B14F-4D97-AF65-F5344CB8AC3E}">
        <p14:creationId xmlns:p14="http://schemas.microsoft.com/office/powerpoint/2010/main" val="98268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lienbildplatzhalter 1"/>
          <p:cNvSpPr>
            <a:spLocks noGrp="1" noRot="1" noChangeAspect="1" noTextEdit="1"/>
          </p:cNvSpPr>
          <p:nvPr>
            <p:ph type="sldImg"/>
          </p:nvPr>
        </p:nvSpPr>
        <p:spPr bwMode="auto">
          <a:xfrm>
            <a:off x="479425"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de-DE" altLang="de-DE" dirty="0"/>
              <a:t>The </a:t>
            </a:r>
            <a:r>
              <a:rPr lang="de-DE" altLang="de-DE" dirty="0" err="1"/>
              <a:t>calibration</a:t>
            </a:r>
            <a:r>
              <a:rPr lang="de-DE" altLang="de-DE" dirty="0"/>
              <a:t> </a:t>
            </a:r>
            <a:r>
              <a:rPr lang="de-DE" altLang="de-DE" dirty="0" err="1"/>
              <a:t>results</a:t>
            </a:r>
            <a:r>
              <a:rPr lang="de-DE" altLang="de-DE" dirty="0"/>
              <a:t> </a:t>
            </a:r>
            <a:r>
              <a:rPr lang="de-DE" altLang="de-DE" dirty="0" err="1"/>
              <a:t>of</a:t>
            </a:r>
            <a:r>
              <a:rPr lang="de-DE" altLang="de-DE" dirty="0"/>
              <a:t> </a:t>
            </a:r>
            <a:r>
              <a:rPr lang="de-DE" altLang="de-DE" dirty="0" err="1"/>
              <a:t>single</a:t>
            </a:r>
            <a:r>
              <a:rPr lang="de-DE" altLang="de-DE" dirty="0"/>
              <a:t> </a:t>
            </a:r>
            <a:r>
              <a:rPr lang="de-DE" altLang="de-DE" dirty="0" err="1"/>
              <a:t>phase</a:t>
            </a:r>
            <a:r>
              <a:rPr lang="de-DE" altLang="de-DE" dirty="0"/>
              <a:t> and dual </a:t>
            </a:r>
            <a:r>
              <a:rPr lang="de-DE" altLang="de-DE" dirty="0" err="1"/>
              <a:t>phase</a:t>
            </a:r>
            <a:r>
              <a:rPr lang="de-DE" altLang="de-DE" dirty="0"/>
              <a:t> material, </a:t>
            </a:r>
            <a:r>
              <a:rPr lang="de-DE" altLang="de-DE" dirty="0" err="1"/>
              <a:t>the</a:t>
            </a:r>
            <a:r>
              <a:rPr lang="de-DE" altLang="de-DE" dirty="0"/>
              <a:t> </a:t>
            </a:r>
            <a:r>
              <a:rPr lang="de-DE" altLang="de-DE" dirty="0" err="1"/>
              <a:t>simulation</a:t>
            </a:r>
            <a:r>
              <a:rPr lang="de-DE" altLang="de-DE" dirty="0"/>
              <a:t> </a:t>
            </a:r>
            <a:r>
              <a:rPr lang="de-DE" altLang="de-DE" dirty="0" err="1"/>
              <a:t>results</a:t>
            </a:r>
            <a:r>
              <a:rPr lang="de-DE" altLang="de-DE" dirty="0"/>
              <a:t> </a:t>
            </a:r>
            <a:r>
              <a:rPr lang="de-DE" altLang="de-DE" dirty="0" err="1"/>
              <a:t>show</a:t>
            </a:r>
            <a:r>
              <a:rPr lang="de-DE" altLang="de-DE" dirty="0"/>
              <a:t> </a:t>
            </a:r>
            <a:r>
              <a:rPr lang="de-DE" altLang="de-DE" dirty="0" err="1"/>
              <a:t>good</a:t>
            </a:r>
            <a:r>
              <a:rPr lang="de-DE" altLang="de-DE" dirty="0"/>
              <a:t> </a:t>
            </a:r>
            <a:r>
              <a:rPr lang="de-DE" altLang="de-DE" dirty="0" err="1"/>
              <a:t>agreement</a:t>
            </a:r>
            <a:r>
              <a:rPr lang="de-DE" altLang="de-DE" dirty="0"/>
              <a:t> </a:t>
            </a:r>
            <a:r>
              <a:rPr lang="de-DE" altLang="de-DE" dirty="0" err="1"/>
              <a:t>with</a:t>
            </a:r>
            <a:r>
              <a:rPr lang="de-DE" altLang="de-DE" dirty="0"/>
              <a:t> experimental </a:t>
            </a:r>
            <a:r>
              <a:rPr lang="de-DE" altLang="de-DE" dirty="0" err="1"/>
              <a:t>results</a:t>
            </a:r>
            <a:r>
              <a:rPr lang="de-DE" altLang="de-DE" dirty="0"/>
              <a:t>. And </a:t>
            </a:r>
            <a:r>
              <a:rPr lang="de-DE" altLang="de-DE" dirty="0" err="1"/>
              <a:t>it</a:t>
            </a:r>
            <a:r>
              <a:rPr lang="de-DE" altLang="de-DE" dirty="0"/>
              <a:t> </a:t>
            </a:r>
            <a:r>
              <a:rPr lang="de-DE" altLang="de-DE" dirty="0" err="1"/>
              <a:t>only</a:t>
            </a:r>
            <a:r>
              <a:rPr lang="de-DE" altLang="de-DE" dirty="0"/>
              <a:t> </a:t>
            </a:r>
            <a:r>
              <a:rPr lang="de-DE" altLang="de-DE" dirty="0" err="1"/>
              <a:t>costs</a:t>
            </a:r>
            <a:r>
              <a:rPr lang="de-DE" altLang="de-DE" dirty="0"/>
              <a:t> </a:t>
            </a:r>
            <a:r>
              <a:rPr lang="de-DE" altLang="de-DE" dirty="0" err="1"/>
              <a:t>about</a:t>
            </a:r>
            <a:r>
              <a:rPr lang="de-DE" altLang="de-DE" dirty="0"/>
              <a:t> 3 </a:t>
            </a:r>
            <a:r>
              <a:rPr lang="de-DE" altLang="de-DE" dirty="0" err="1"/>
              <a:t>days</a:t>
            </a:r>
            <a:r>
              <a:rPr lang="de-DE" altLang="de-DE" dirty="0"/>
              <a:t> </a:t>
            </a:r>
            <a:r>
              <a:rPr lang="de-DE" altLang="de-DE" dirty="0" err="1"/>
              <a:t>to</a:t>
            </a:r>
            <a:r>
              <a:rPr lang="de-DE" altLang="de-DE" dirty="0"/>
              <a:t> </a:t>
            </a:r>
            <a:r>
              <a:rPr lang="de-DE" altLang="de-DE" dirty="0" err="1"/>
              <a:t>obtain</a:t>
            </a:r>
            <a:r>
              <a:rPr lang="de-DE" altLang="de-DE" dirty="0"/>
              <a:t> such </a:t>
            </a:r>
            <a:r>
              <a:rPr lang="de-DE" altLang="de-DE" dirty="0" err="1"/>
              <a:t>good</a:t>
            </a:r>
            <a:r>
              <a:rPr lang="de-DE" altLang="de-DE" dirty="0"/>
              <a:t> </a:t>
            </a:r>
            <a:r>
              <a:rPr lang="de-DE" altLang="de-DE" dirty="0" err="1"/>
              <a:t>reuslts</a:t>
            </a:r>
            <a:r>
              <a:rPr lang="de-DE" altLang="de-DE" dirty="0"/>
              <a:t>.</a:t>
            </a:r>
          </a:p>
        </p:txBody>
      </p:sp>
    </p:spTree>
    <p:extLst>
      <p:ext uri="{BB962C8B-B14F-4D97-AF65-F5344CB8AC3E}">
        <p14:creationId xmlns:p14="http://schemas.microsoft.com/office/powerpoint/2010/main" val="853800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 Farbe">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7D2DA83C-15B9-C7CB-88E4-1CA34C7AE9A7}"/>
              </a:ext>
            </a:extLst>
          </p:cNvPr>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3852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Grafik 3">
            <a:extLst>
              <a:ext uri="{FF2B5EF4-FFF2-40B4-BE49-F238E27FC236}">
                <a16:creationId xmlns:a16="http://schemas.microsoft.com/office/drawing/2014/main" id="{F35F4037-191B-9349-B373-D48C6736F45D}"/>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130621" y="6043612"/>
            <a:ext cx="2843891" cy="814387"/>
          </a:xfrm>
          <a:prstGeom prst="rect">
            <a:avLst/>
          </a:prstGeom>
        </p:spPr>
      </p:pic>
    </p:spTree>
    <p:extLst>
      <p:ext uri="{BB962C8B-B14F-4D97-AF65-F5344CB8AC3E}">
        <p14:creationId xmlns:p14="http://schemas.microsoft.com/office/powerpoint/2010/main" val="389483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12" name="Textplatzhalter 24"/>
          <p:cNvSpPr>
            <a:spLocks noGrp="1"/>
          </p:cNvSpPr>
          <p:nvPr>
            <p:ph type="body" sz="quarter" idx="11"/>
          </p:nvPr>
        </p:nvSpPr>
        <p:spPr>
          <a:xfrm>
            <a:off x="384000" y="1152000"/>
            <a:ext cx="11484000"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9" name="Diagrammplatzhalter 8"/>
          <p:cNvSpPr>
            <a:spLocks noGrp="1"/>
          </p:cNvSpPr>
          <p:nvPr>
            <p:ph type="chart" sz="quarter" idx="13"/>
          </p:nvPr>
        </p:nvSpPr>
        <p:spPr>
          <a:xfrm>
            <a:off x="383117" y="1684800"/>
            <a:ext cx="11484000" cy="3632200"/>
          </a:xfrm>
          <a:prstGeom prst="rect">
            <a:avLst/>
          </a:prstGeom>
        </p:spPr>
        <p:txBody>
          <a:bodyPr lIns="0" tIns="0" rIns="0" bIns="0"/>
          <a:lstStyle/>
          <a:p>
            <a:pPr lvl="0"/>
            <a:r>
              <a:rPr lang="en-US" noProof="0"/>
              <a:t>Click icon to add chart</a:t>
            </a:r>
            <a:endParaRPr lang="de-DE" noProof="0"/>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43067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F216-A237-5CED-0F79-E46398B214E5}"/>
              </a:ext>
            </a:extLst>
          </p:cNvPr>
          <p:cNvSpPr txBox="1">
            <a:spLocks/>
          </p:cNvSpPr>
          <p:nvPr/>
        </p:nvSpPr>
        <p:spPr>
          <a:xfrm>
            <a:off x="382588"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a:solidFill>
                  <a:schemeClr val="tx2"/>
                </a:solidFill>
              </a:rPr>
              <a:t>Vielen Dank</a:t>
            </a:r>
            <a:br>
              <a:rPr lang="de-DE" altLang="de-DE" sz="3200" b="1">
                <a:solidFill>
                  <a:schemeClr val="tx2"/>
                </a:solidFill>
              </a:rPr>
            </a:br>
            <a:r>
              <a:rPr lang="de-DE" altLang="de-DE" sz="3200" b="1">
                <a:solidFill>
                  <a:schemeClr val="tx2"/>
                </a:solidFill>
              </a:rPr>
              <a:t>für Ihre Aufmerksamkeit</a:t>
            </a:r>
            <a:endParaRPr lang="en-US" altLang="de-DE" sz="3200" b="1">
              <a:solidFill>
                <a:schemeClr val="tx2"/>
              </a:solidFill>
            </a:endParaRPr>
          </a:p>
        </p:txBody>
      </p:sp>
      <p:cxnSp>
        <p:nvCxnSpPr>
          <p:cNvPr id="4" name="Gerader Verbinder 11">
            <a:extLst>
              <a:ext uri="{FF2B5EF4-FFF2-40B4-BE49-F238E27FC236}">
                <a16:creationId xmlns:a16="http://schemas.microsoft.com/office/drawing/2014/main" id="{DAE6C450-A4DD-4CD8-3A51-666C40585470}"/>
              </a:ext>
            </a:extLst>
          </p:cNvPr>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platzhalter 24"/>
          <p:cNvSpPr>
            <a:spLocks noGrp="1"/>
          </p:cNvSpPr>
          <p:nvPr>
            <p:ph type="body" sz="quarter" idx="11"/>
          </p:nvPr>
        </p:nvSpPr>
        <p:spPr>
          <a:xfrm>
            <a:off x="384000" y="3988800"/>
            <a:ext cx="11484000"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pic>
        <p:nvPicPr>
          <p:cNvPr id="5" name="Grafik 4">
            <a:extLst>
              <a:ext uri="{FF2B5EF4-FFF2-40B4-BE49-F238E27FC236}">
                <a16:creationId xmlns:a16="http://schemas.microsoft.com/office/drawing/2014/main" id="{CF730261-44A3-EE6F-B7C9-0E592C7C5CC1}"/>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130621" y="6043612"/>
            <a:ext cx="2843891" cy="814387"/>
          </a:xfrm>
          <a:prstGeom prst="rect">
            <a:avLst/>
          </a:prstGeom>
        </p:spPr>
      </p:pic>
    </p:spTree>
    <p:extLst>
      <p:ext uri="{BB962C8B-B14F-4D97-AF65-F5344CB8AC3E}">
        <p14:creationId xmlns:p14="http://schemas.microsoft.com/office/powerpoint/2010/main" val="3115447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384000" y="1152000"/>
            <a:ext cx="1142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a:t>Formatvorlagen des Textmasters bearbeiten</a:t>
            </a:r>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383118" y="1684801"/>
            <a:ext cx="11425767" cy="3751263"/>
          </a:xfrm>
          <a:prstGeom prst="rect">
            <a:avLst/>
          </a:prstGeom>
        </p:spPr>
        <p:txBody>
          <a:bodyPr lIns="0" tIns="0" rIns="0" bIns="0"/>
          <a:lstStyle>
            <a:lvl1pPr marL="0" indent="0">
              <a:buFontTx/>
              <a:buNone/>
              <a:defRPr/>
            </a:lvl1pPr>
          </a:lstStyle>
          <a:p>
            <a:pPr lvl="0"/>
            <a:r>
              <a:rPr lang="de-DE"/>
              <a:t>Formatvorlagen des Textmasters bearbeiten</a:t>
            </a:r>
          </a:p>
        </p:txBody>
      </p:sp>
      <p:sp>
        <p:nvSpPr>
          <p:cNvPr id="9" name="Textfeld 8"/>
          <p:cNvSpPr txBox="1"/>
          <p:nvPr userDrawn="1"/>
        </p:nvSpPr>
        <p:spPr>
          <a:xfrm>
            <a:off x="-2995747" y="506414"/>
            <a:ext cx="2756564" cy="3785652"/>
          </a:xfrm>
          <a:prstGeom prst="rect">
            <a:avLst/>
          </a:prstGeom>
          <a:noFill/>
        </p:spPr>
        <p:txBody>
          <a:bodyPr wrap="square">
            <a:spAutoFit/>
          </a:bodyPr>
          <a:lstStyle/>
          <a:p>
            <a:pPr eaLnBrk="1" fontAlgn="auto" hangingPunct="1">
              <a:spcBef>
                <a:spcPts val="0"/>
              </a:spcBef>
              <a:spcAft>
                <a:spcPts val="0"/>
              </a:spcAft>
              <a:defRPr/>
            </a:pPr>
            <a:r>
              <a:rPr lang="de-DE" sz="1000" b="1" dirty="0">
                <a:latin typeface="+mn-lt"/>
              </a:rPr>
              <a:t>Seitenzahlen: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Die Seitenanzeige „1 von X“ ist nicht standardmäßig in </a:t>
            </a:r>
            <a:r>
              <a:rPr lang="de-DE" sz="1000" dirty="0" err="1"/>
              <a:t>Powerpoint</a:t>
            </a:r>
            <a:r>
              <a:rPr lang="de-DE" sz="1000" dirty="0"/>
              <a:t> verfügbar; daher benötigen Sie dazu ein Add-In.</a:t>
            </a:r>
            <a:r>
              <a:rPr lang="de-DE" sz="1000" baseline="0" dirty="0"/>
              <a:t> </a:t>
            </a:r>
            <a:r>
              <a:rPr lang="de-DE" sz="1000" dirty="0"/>
              <a:t>Das Add-In</a:t>
            </a:r>
            <a:r>
              <a:rPr lang="de-DE" sz="1000" baseline="0" dirty="0"/>
              <a:t> kann im Vorlagencenter heruntergeladen werden.</a:t>
            </a:r>
            <a:endParaRPr lang="de-DE" sz="1000" dirty="0"/>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p:txBody>
      </p:sp>
      <p:sp>
        <p:nvSpPr>
          <p:cNvPr id="10" name="Textfeld 9"/>
          <p:cNvSpPr txBox="1"/>
          <p:nvPr userDrawn="1"/>
        </p:nvSpPr>
        <p:spPr>
          <a:xfrm>
            <a:off x="12308115" y="506413"/>
            <a:ext cx="2756564" cy="3785652"/>
          </a:xfrm>
          <a:prstGeom prst="rect">
            <a:avLst/>
          </a:prstGeom>
          <a:noFill/>
        </p:spPr>
        <p:txBody>
          <a:bodyPr wrap="square">
            <a:spAutoFit/>
          </a:bodyPr>
          <a:lstStyle/>
          <a:p>
            <a:r>
              <a:rPr lang="de-DE" sz="1000" b="1" kern="1200" dirty="0">
                <a:solidFill>
                  <a:schemeClr val="tx1"/>
                </a:solidFill>
                <a:latin typeface="Arial" panose="020B0604020202020204" pitchFamily="34" charset="0"/>
                <a:ea typeface="+mn-ea"/>
                <a:cs typeface="+mn-cs"/>
              </a:rPr>
              <a:t>Add-In</a:t>
            </a:r>
            <a:r>
              <a:rPr lang="de-DE" sz="1000" b="1" kern="1200" baseline="0" dirty="0">
                <a:solidFill>
                  <a:schemeClr val="tx1"/>
                </a:solidFill>
                <a:latin typeface="Arial" panose="020B0604020202020204" pitchFamily="34" charset="0"/>
                <a:ea typeface="+mn-ea"/>
                <a:cs typeface="+mn-cs"/>
              </a:rPr>
              <a:t> installieren </a:t>
            </a:r>
          </a:p>
          <a:p>
            <a:r>
              <a:rPr lang="de-DE" sz="1000" dirty="0"/>
              <a:t>Wenn Sie das Add-In dauerhaft installieren möchten, damit Sie es nicht immer anklicken müssen, gehen Sie wie folgt vor:</a:t>
            </a:r>
          </a:p>
          <a:p>
            <a:r>
              <a:rPr lang="de-DE" sz="1000" dirty="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Schaltfläche Office</a:t>
            </a:r>
            <a:r>
              <a:rPr lang="de-DE" sz="1000" baseline="0" dirty="0"/>
              <a:t> (für </a:t>
            </a:r>
            <a:r>
              <a:rPr lang="de-DE" sz="1000" b="0" baseline="0" dirty="0"/>
              <a:t>Office 2007-2010</a:t>
            </a:r>
            <a:r>
              <a:rPr lang="de-DE" sz="1000" baseline="0" dirty="0"/>
              <a:t>, runder Button oben links) bzw. auf </a:t>
            </a:r>
            <a:r>
              <a:rPr lang="de-DE" sz="1000" b="1" baseline="0" dirty="0"/>
              <a:t>Datei</a:t>
            </a:r>
            <a:r>
              <a:rPr lang="de-DE" sz="1000" baseline="0" dirty="0"/>
              <a:t> (</a:t>
            </a:r>
            <a:r>
              <a:rPr lang="de-DE" sz="1000" b="0" baseline="0" dirty="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a:t>
            </a:r>
            <a:r>
              <a:rPr lang="de-DE" sz="1000" b="1" baseline="0" dirty="0"/>
              <a:t>PowerPoint-Optionen</a:t>
            </a:r>
            <a:r>
              <a:rPr lang="de-DE" sz="1000" baseline="0" dirty="0"/>
              <a:t>“ (für </a:t>
            </a:r>
            <a:r>
              <a:rPr lang="de-DE" sz="1000" b="0" baseline="0" dirty="0"/>
              <a:t>Office 2007-2010</a:t>
            </a:r>
            <a:r>
              <a:rPr lang="de-DE" sz="1000" baseline="0" dirty="0"/>
              <a:t>, unten rechts) bzw. </a:t>
            </a:r>
            <a:r>
              <a:rPr lang="de-DE" sz="1000" b="1" baseline="0" dirty="0"/>
              <a:t>Optionen</a:t>
            </a:r>
            <a:r>
              <a:rPr lang="de-DE" sz="1000" b="0" baseline="0" dirty="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Add-Ins</a:t>
            </a:r>
            <a:endParaRPr lang="de-DE" sz="1000" baseline="0" dirty="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wählen Sie ganz unten bei </a:t>
            </a:r>
            <a:r>
              <a:rPr lang="de-DE" sz="1000" b="1" baseline="0" dirty="0"/>
              <a:t>Verwalten:</a:t>
            </a:r>
            <a:r>
              <a:rPr lang="de-DE" sz="1000" baseline="0" dirty="0"/>
              <a:t> den Punkt </a:t>
            </a:r>
            <a:r>
              <a:rPr lang="de-DE" sz="1000" b="1" baseline="0" dirty="0"/>
              <a:t>PowerPoint-Add Ins</a:t>
            </a:r>
            <a:r>
              <a:rPr lang="de-DE" sz="1000" baseline="0" dirty="0"/>
              <a:t> und klicken Sie </a:t>
            </a:r>
            <a:r>
              <a:rPr lang="de-DE" sz="1000" b="1" baseline="0" dirty="0"/>
              <a:t>Gehe zu…</a:t>
            </a:r>
            <a:r>
              <a:rPr lang="de-DE" sz="1000" baseline="0" dirty="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Klicken Sie auf </a:t>
            </a:r>
            <a:r>
              <a:rPr lang="de-DE" sz="1000" b="1" kern="1200" baseline="0" dirty="0">
                <a:solidFill>
                  <a:schemeClr val="tx1"/>
                </a:solidFill>
                <a:latin typeface="Arial" panose="020B0604020202020204" pitchFamily="34" charset="0"/>
                <a:ea typeface="+mn-ea"/>
                <a:cs typeface="+mn-cs"/>
              </a:rPr>
              <a:t>Neu Hinzufügen…</a:t>
            </a:r>
            <a:r>
              <a:rPr lang="de-DE" sz="1000" b="0" kern="1200" baseline="0" dirty="0">
                <a:solidFill>
                  <a:schemeClr val="tx1"/>
                </a:solidFill>
                <a:latin typeface="Arial" panose="020B0604020202020204" pitchFamily="34" charset="0"/>
                <a:ea typeface="+mn-ea"/>
                <a:cs typeface="+mn-cs"/>
              </a:rPr>
              <a:t>, suchen Sie das Add-In auf ihrem PC raus und klicken Sie auf </a:t>
            </a:r>
            <a:r>
              <a:rPr lang="de-DE" sz="1000" b="1" kern="1200" baseline="0" dirty="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a:solidFill>
                  <a:schemeClr val="tx1"/>
                </a:solidFill>
                <a:latin typeface="Arial" panose="020B0604020202020204" pitchFamily="34" charset="0"/>
                <a:ea typeface="+mn-ea"/>
                <a:cs typeface="+mn-cs"/>
              </a:rPr>
              <a:t>Mit </a:t>
            </a:r>
            <a:r>
              <a:rPr lang="de-DE" sz="1000" b="1" kern="1200" baseline="0" dirty="0">
                <a:solidFill>
                  <a:schemeClr val="tx1"/>
                </a:solidFill>
                <a:latin typeface="Arial" panose="020B0604020202020204" pitchFamily="34" charset="0"/>
                <a:ea typeface="+mn-ea"/>
                <a:cs typeface="+mn-cs"/>
              </a:rPr>
              <a:t>Schließen </a:t>
            </a:r>
            <a:r>
              <a:rPr lang="de-DE" sz="1000" b="0" kern="1200" baseline="0" dirty="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4249238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Inhalt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4000" y="201600"/>
            <a:ext cx="11424000" cy="543600"/>
          </a:xfrm>
          <a:prstGeom prst="rect">
            <a:avLst/>
          </a:prstGeom>
        </p:spPr>
        <p:txBody>
          <a:bodyPr lIns="0" tIns="0" rIns="0" bIns="0" anchor="b" anchorCtr="0"/>
          <a:lstStyle>
            <a:lvl1pPr algn="l">
              <a:defRPr sz="2400" b="1">
                <a:solidFill>
                  <a:schemeClr val="tx2"/>
                </a:solidFill>
              </a:defRPr>
            </a:lvl1pPr>
          </a:lstStyle>
          <a:p>
            <a:r>
              <a:rPr lang="en-US" noProof="0" dirty="0" err="1"/>
              <a:t>Mastertitelformat</a:t>
            </a:r>
            <a:r>
              <a:rPr lang="en-US" noProof="0" dirty="0"/>
              <a:t> </a:t>
            </a:r>
            <a:r>
              <a:rPr lang="en-US" noProof="0" dirty="0" err="1"/>
              <a:t>bearbeiten</a:t>
            </a:r>
            <a:endParaRPr lang="en-US" noProof="0" dirty="0"/>
          </a:p>
        </p:txBody>
      </p:sp>
      <p:sp>
        <p:nvSpPr>
          <p:cNvPr id="7" name="Textplatzhalter 6"/>
          <p:cNvSpPr>
            <a:spLocks noGrp="1"/>
          </p:cNvSpPr>
          <p:nvPr>
            <p:ph type="body" sz="quarter" idx="12" hasCustomPrompt="1"/>
          </p:nvPr>
        </p:nvSpPr>
        <p:spPr>
          <a:xfrm>
            <a:off x="383119" y="1049867"/>
            <a:ext cx="11425767" cy="4386199"/>
          </a:xfrm>
          <a:prstGeom prst="rect">
            <a:avLst/>
          </a:prstGeom>
        </p:spPr>
        <p:txBody>
          <a:bodyPr lIns="0" tIns="0" rIns="0" bIns="0"/>
          <a:lstStyle>
            <a:lvl1pPr marL="0" indent="0">
              <a:buFontTx/>
              <a:buNone/>
              <a:defRPr/>
            </a:lvl1pPr>
          </a:lstStyle>
          <a:p>
            <a:pPr lvl="0"/>
            <a:r>
              <a:rPr lang="en-US" noProof="0" dirty="0" err="1"/>
              <a:t>Mastertextformat</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2175604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Inhal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08" imgH="408" progId="TCLayout.ActiveDocument.1">
                  <p:embed/>
                </p:oleObj>
              </mc:Choice>
              <mc:Fallback>
                <p:oleObj name="think-cell Folie" r:id="rId4" imgW="408" imgH="408" progId="TCLayout.ActiveDocument.1">
                  <p:embed/>
                  <p:pic>
                    <p:nvPicPr>
                      <p:cNvPr id="6" name="Objek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userDrawn="1">
            <p:custDataLst>
              <p:tags r:id="rId2"/>
            </p:custDataLst>
          </p:nvPr>
        </p:nvSpPr>
        <p:spPr bwMode="auto">
          <a:xfrm>
            <a:off x="0" y="0"/>
            <a:ext cx="158750" cy="15875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40000"/>
              </a:spcAft>
              <a:buClrTx/>
              <a:buSzTx/>
              <a:buFont typeface="Wingdings" pitchFamily="2" charset="2"/>
              <a:buNone/>
              <a:tabLst/>
            </a:pPr>
            <a:endParaRPr kumimoji="0" lang="de-DE" sz="2400" b="1" i="0" u="none" strike="noStrike" cap="none" normalizeH="0" baseline="0" dirty="0">
              <a:ln>
                <a:noFill/>
              </a:ln>
              <a:solidFill>
                <a:schemeClr val="tx1"/>
              </a:solidFill>
              <a:effectLst/>
              <a:latin typeface="Frutiger LT Com 45 Light"/>
              <a:ea typeface="+mj-ea"/>
              <a:cs typeface="+mj-cs"/>
              <a:sym typeface="Frutiger LT Com 45 Light"/>
            </a:endParaRPr>
          </a:p>
        </p:txBody>
      </p:sp>
      <p:sp>
        <p:nvSpPr>
          <p:cNvPr id="2" name="Titel 1"/>
          <p:cNvSpPr>
            <a:spLocks noGrp="1"/>
          </p:cNvSpPr>
          <p:nvPr>
            <p:ph type="title"/>
          </p:nvPr>
        </p:nvSpPr>
        <p:spPr>
          <a:xfrm>
            <a:off x="426048" y="449096"/>
            <a:ext cx="11232000" cy="369332"/>
          </a:xfrm>
        </p:spPr>
        <p:txBody>
          <a:bodyPr wrap="square">
            <a:spAutoFit/>
          </a:bodyPr>
          <a:lstStyle>
            <a:lvl1pPr marL="0" indent="0" defTabSz="504000">
              <a:defRPr sz="2400"/>
            </a:lvl1pPr>
          </a:lstStyle>
          <a:p>
            <a:r>
              <a:rPr lang="de-DE"/>
              <a:t>Mastertitelformat bearbeiten</a:t>
            </a:r>
            <a:endParaRPr lang="de-DE" dirty="0"/>
          </a:p>
        </p:txBody>
      </p:sp>
      <p:sp>
        <p:nvSpPr>
          <p:cNvPr id="3" name="Inhaltsplatzhalter 2"/>
          <p:cNvSpPr>
            <a:spLocks noGrp="1"/>
          </p:cNvSpPr>
          <p:nvPr>
            <p:ph idx="1"/>
          </p:nvPr>
        </p:nvSpPr>
        <p:spPr>
          <a:xfrm>
            <a:off x="478800" y="1773238"/>
            <a:ext cx="11232000" cy="42481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Foliennummernplatzhalter 3"/>
          <p:cNvSpPr>
            <a:spLocks noGrp="1"/>
          </p:cNvSpPr>
          <p:nvPr>
            <p:ph type="sldNum" sz="quarter" idx="10"/>
          </p:nvPr>
        </p:nvSpPr>
        <p:spPr>
          <a:xfrm>
            <a:off x="478800" y="6350400"/>
            <a:ext cx="1800000" cy="122400"/>
          </a:xfrm>
        </p:spPr>
        <p:txBody>
          <a:bodyPr/>
          <a:lstStyle/>
          <a:p>
            <a:r>
              <a:rPr lang="de-DE" dirty="0"/>
              <a:t>Page </a:t>
            </a:r>
            <a:fld id="{78549AC1-7A92-4DAC-A9C1-68AED8CE3219}" type="slidenum">
              <a:rPr lang="de-DE" smtClean="0"/>
              <a:pPr/>
              <a:t>‹#›</a:t>
            </a:fld>
            <a:endParaRPr lang="de-DE" dirty="0"/>
          </a:p>
        </p:txBody>
      </p:sp>
    </p:spTree>
    <p:extLst>
      <p:ext uri="{BB962C8B-B14F-4D97-AF65-F5344CB8AC3E}">
        <p14:creationId xmlns:p14="http://schemas.microsoft.com/office/powerpoint/2010/main" val="40482579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_1/3 Foto">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AEF918-BFE9-2D0D-1C96-8EDD98AFDAD6}"/>
              </a:ext>
            </a:extLst>
          </p:cNvPr>
          <p:cNvSpPr txBox="1"/>
          <p:nvPr/>
        </p:nvSpPr>
        <p:spPr>
          <a:xfrm>
            <a:off x="-1601788" y="515938"/>
            <a:ext cx="1198563" cy="1784350"/>
          </a:xfrm>
          <a:prstGeom prst="rect">
            <a:avLst/>
          </a:prstGeom>
          <a:noFill/>
        </p:spPr>
        <p:txBody>
          <a:bodyPr>
            <a:spAutoFit/>
          </a:bodyPr>
          <a:lstStyle/>
          <a:p>
            <a:pPr eaLnBrk="1" fontAlgn="auto" hangingPunct="1">
              <a:spcBef>
                <a:spcPts val="0"/>
              </a:spcBef>
              <a:spcAft>
                <a:spcPts val="0"/>
              </a:spcAft>
              <a:defRPr/>
            </a:pPr>
            <a:r>
              <a:rPr lang="de-DE" sz="1000" b="1" dirty="0">
                <a:latin typeface="+mn-lt"/>
                <a:ea typeface="+mn-ea"/>
              </a:rPr>
              <a:t>Bild zuschneiden unter:</a:t>
            </a:r>
          </a:p>
          <a:p>
            <a:pPr marL="171450" indent="-171450" eaLnBrk="1" fontAlgn="auto" hangingPunct="1">
              <a:spcBef>
                <a:spcPts val="0"/>
              </a:spcBef>
              <a:spcAft>
                <a:spcPts val="0"/>
              </a:spcAft>
              <a:buFontTx/>
              <a:buChar char="-"/>
              <a:defRPr/>
            </a:pPr>
            <a:r>
              <a:rPr lang="de-DE" sz="1000" dirty="0">
                <a:latin typeface="+mn-lt"/>
                <a:ea typeface="+mn-ea"/>
              </a:rPr>
              <a:t>Format</a:t>
            </a:r>
          </a:p>
          <a:p>
            <a:pPr marL="171450" indent="-171450" eaLnBrk="1" fontAlgn="auto" hangingPunct="1">
              <a:spcBef>
                <a:spcPts val="0"/>
              </a:spcBef>
              <a:spcAft>
                <a:spcPts val="0"/>
              </a:spcAft>
              <a:buFontTx/>
              <a:buChar char="-"/>
              <a:defRPr/>
            </a:pPr>
            <a:r>
              <a:rPr lang="de-DE" sz="1000" dirty="0">
                <a:latin typeface="+mn-lt"/>
                <a:ea typeface="+mn-ea"/>
              </a:rPr>
              <a:t>Zuschneiden</a:t>
            </a:r>
          </a:p>
          <a:p>
            <a:pPr marL="171450" indent="-171450" eaLnBrk="1" fontAlgn="auto" hangingPunct="1">
              <a:spcBef>
                <a:spcPts val="0"/>
              </a:spcBef>
              <a:spcAft>
                <a:spcPts val="0"/>
              </a:spcAft>
              <a:buFontTx/>
              <a:buChar char="-"/>
              <a:defRPr/>
            </a:pPr>
            <a:r>
              <a:rPr lang="de-DE" sz="1000" dirty="0" err="1">
                <a:latin typeface="+mn-lt"/>
                <a:ea typeface="+mn-ea"/>
              </a:rPr>
              <a:t>Zuschneidewerkzeug</a:t>
            </a:r>
            <a:r>
              <a:rPr lang="de-DE" sz="1000" dirty="0">
                <a:latin typeface="+mn-lt"/>
                <a:ea typeface="+mn-ea"/>
              </a:rPr>
              <a:t> horizontal bis zur ersten oder zweiten Linie ziehen</a:t>
            </a:r>
          </a:p>
        </p:txBody>
      </p:sp>
      <p:pic>
        <p:nvPicPr>
          <p:cNvPr id="4" name="Grafik 12">
            <a:extLst>
              <a:ext uri="{FF2B5EF4-FFF2-40B4-BE49-F238E27FC236}">
                <a16:creationId xmlns:a16="http://schemas.microsoft.com/office/drawing/2014/main" id="{53D64B5D-DD99-62FC-19FA-C01D241F85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Grafik 6">
            <a:extLst>
              <a:ext uri="{FF2B5EF4-FFF2-40B4-BE49-F238E27FC236}">
                <a16:creationId xmlns:a16="http://schemas.microsoft.com/office/drawing/2014/main" id="{24B933E2-6C3C-2E39-3449-74FF986C3FB7}"/>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130621" y="6043612"/>
            <a:ext cx="2843891" cy="814387"/>
          </a:xfrm>
          <a:prstGeom prst="rect">
            <a:avLst/>
          </a:prstGeom>
        </p:spPr>
      </p:pic>
    </p:spTree>
    <p:extLst>
      <p:ext uri="{BB962C8B-B14F-4D97-AF65-F5344CB8AC3E}">
        <p14:creationId xmlns:p14="http://schemas.microsoft.com/office/powerpoint/2010/main" val="80957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2/3 Foto">
    <p:spTree>
      <p:nvGrpSpPr>
        <p:cNvPr id="1" name=""/>
        <p:cNvGrpSpPr/>
        <p:nvPr/>
      </p:nvGrpSpPr>
      <p:grpSpPr>
        <a:xfrm>
          <a:off x="0" y="0"/>
          <a:ext cx="0" cy="0"/>
          <a:chOff x="0" y="0"/>
          <a:chExt cx="0" cy="0"/>
        </a:xfrm>
      </p:grpSpPr>
      <p:pic>
        <p:nvPicPr>
          <p:cNvPr id="3" name="Grafik 12">
            <a:extLst>
              <a:ext uri="{FF2B5EF4-FFF2-40B4-BE49-F238E27FC236}">
                <a16:creationId xmlns:a16="http://schemas.microsoft.com/office/drawing/2014/main" id="{45668B12-AC6D-0BDA-7BCC-1B399E7088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feld 3">
            <a:extLst>
              <a:ext uri="{FF2B5EF4-FFF2-40B4-BE49-F238E27FC236}">
                <a16:creationId xmlns:a16="http://schemas.microsoft.com/office/drawing/2014/main" id="{4647256A-8D7B-D164-B6E5-E3B15A03A20A}"/>
              </a:ext>
            </a:extLst>
          </p:cNvPr>
          <p:cNvSpPr txBox="1"/>
          <p:nvPr/>
        </p:nvSpPr>
        <p:spPr>
          <a:xfrm>
            <a:off x="-1601788" y="515938"/>
            <a:ext cx="1198563" cy="1784350"/>
          </a:xfrm>
          <a:prstGeom prst="rect">
            <a:avLst/>
          </a:prstGeom>
          <a:noFill/>
        </p:spPr>
        <p:txBody>
          <a:bodyPr>
            <a:spAutoFit/>
          </a:bodyPr>
          <a:lstStyle/>
          <a:p>
            <a:pPr eaLnBrk="1" fontAlgn="auto" hangingPunct="1">
              <a:spcBef>
                <a:spcPts val="0"/>
              </a:spcBef>
              <a:spcAft>
                <a:spcPts val="0"/>
              </a:spcAft>
              <a:defRPr/>
            </a:pPr>
            <a:r>
              <a:rPr lang="de-DE" sz="1000" b="1" dirty="0">
                <a:latin typeface="+mn-lt"/>
                <a:ea typeface="+mn-ea"/>
              </a:rPr>
              <a:t>Bild zuschneiden unter:</a:t>
            </a:r>
          </a:p>
          <a:p>
            <a:pPr marL="171450" indent="-171450" eaLnBrk="1" fontAlgn="auto" hangingPunct="1">
              <a:spcBef>
                <a:spcPts val="0"/>
              </a:spcBef>
              <a:spcAft>
                <a:spcPts val="0"/>
              </a:spcAft>
              <a:buFontTx/>
              <a:buChar char="-"/>
              <a:defRPr/>
            </a:pPr>
            <a:r>
              <a:rPr lang="de-DE" sz="1000" dirty="0">
                <a:latin typeface="+mn-lt"/>
                <a:ea typeface="+mn-ea"/>
              </a:rPr>
              <a:t>Format</a:t>
            </a:r>
          </a:p>
          <a:p>
            <a:pPr marL="171450" indent="-171450" eaLnBrk="1" fontAlgn="auto" hangingPunct="1">
              <a:spcBef>
                <a:spcPts val="0"/>
              </a:spcBef>
              <a:spcAft>
                <a:spcPts val="0"/>
              </a:spcAft>
              <a:buFontTx/>
              <a:buChar char="-"/>
              <a:defRPr/>
            </a:pPr>
            <a:r>
              <a:rPr lang="de-DE" sz="1000" dirty="0">
                <a:latin typeface="+mn-lt"/>
                <a:ea typeface="+mn-ea"/>
              </a:rPr>
              <a:t>Zuschneiden</a:t>
            </a:r>
          </a:p>
          <a:p>
            <a:pPr marL="171450" indent="-171450" eaLnBrk="1" fontAlgn="auto" hangingPunct="1">
              <a:spcBef>
                <a:spcPts val="0"/>
              </a:spcBef>
              <a:spcAft>
                <a:spcPts val="0"/>
              </a:spcAft>
              <a:buFontTx/>
              <a:buChar char="-"/>
              <a:defRPr/>
            </a:pPr>
            <a:r>
              <a:rPr lang="de-DE" sz="1000" dirty="0" err="1">
                <a:latin typeface="+mn-lt"/>
                <a:ea typeface="+mn-ea"/>
              </a:rPr>
              <a:t>Zuschneidewerkzeug</a:t>
            </a:r>
            <a:r>
              <a:rPr lang="de-DE" sz="1000" dirty="0">
                <a:latin typeface="+mn-lt"/>
                <a:ea typeface="+mn-ea"/>
              </a:rPr>
              <a:t> horizontal bis zur ersten oder zweiten Linie ziehen</a:t>
            </a:r>
          </a:p>
        </p:txBody>
      </p:sp>
      <p:sp>
        <p:nvSpPr>
          <p:cNvPr id="10" name="Title 1"/>
          <p:cNvSpPr>
            <a:spLocks noGrp="1"/>
          </p:cNvSpPr>
          <p:nvPr>
            <p:ph type="ctrTitle"/>
          </p:nvPr>
        </p:nvSpPr>
        <p:spPr>
          <a:xfrm>
            <a:off x="384000" y="473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Subtitle 2"/>
          <p:cNvSpPr>
            <a:spLocks noGrp="1"/>
          </p:cNvSpPr>
          <p:nvPr>
            <p:ph type="subTitle" idx="1"/>
          </p:nvPr>
        </p:nvSpPr>
        <p:spPr>
          <a:xfrm>
            <a:off x="384000" y="5230801"/>
            <a:ext cx="1148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Grafik 4">
            <a:extLst>
              <a:ext uri="{FF2B5EF4-FFF2-40B4-BE49-F238E27FC236}">
                <a16:creationId xmlns:a16="http://schemas.microsoft.com/office/drawing/2014/main" id="{4187C399-CC2A-52DB-38C3-A14F5AF821C9}"/>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130621" y="6043612"/>
            <a:ext cx="2843891" cy="814387"/>
          </a:xfrm>
          <a:prstGeom prst="rect">
            <a:avLst/>
          </a:prstGeom>
        </p:spPr>
      </p:pic>
    </p:spTree>
    <p:extLst>
      <p:ext uri="{BB962C8B-B14F-4D97-AF65-F5344CB8AC3E}">
        <p14:creationId xmlns:p14="http://schemas.microsoft.com/office/powerpoint/2010/main" val="186850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80EC4984-DD65-5FFC-EDD5-4ACE4E6D192E}"/>
              </a:ext>
            </a:extLst>
          </p:cNvPr>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Subtitle 2"/>
          <p:cNvSpPr>
            <a:spLocks noGrp="1"/>
          </p:cNvSpPr>
          <p:nvPr>
            <p:ph type="subTitle" idx="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Grafik 3">
            <a:extLst>
              <a:ext uri="{FF2B5EF4-FFF2-40B4-BE49-F238E27FC236}">
                <a16:creationId xmlns:a16="http://schemas.microsoft.com/office/drawing/2014/main" id="{6ECB3740-59AA-8B20-2506-D82D2AA00712}"/>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130621" y="6043612"/>
            <a:ext cx="2843891" cy="814387"/>
          </a:xfrm>
          <a:prstGeom prst="rect">
            <a:avLst/>
          </a:prstGeom>
        </p:spPr>
      </p:pic>
    </p:spTree>
    <p:extLst>
      <p:ext uri="{BB962C8B-B14F-4D97-AF65-F5344CB8AC3E}">
        <p14:creationId xmlns:p14="http://schemas.microsoft.com/office/powerpoint/2010/main" val="330359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cxnSp>
        <p:nvCxnSpPr>
          <p:cNvPr id="2" name="Gerader Verbinder 1">
            <a:extLst>
              <a:ext uri="{FF2B5EF4-FFF2-40B4-BE49-F238E27FC236}">
                <a16:creationId xmlns:a16="http://schemas.microsoft.com/office/drawing/2014/main" id="{22962EC6-8AF7-00DA-B27F-0697B87C583A}"/>
              </a:ext>
            </a:extLst>
          </p:cNvPr>
          <p:cNvCxnSpPr/>
          <p:nvPr/>
        </p:nvCxnSpPr>
        <p:spPr>
          <a:xfrm>
            <a:off x="392113"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Subtitle 2"/>
          <p:cNvSpPr>
            <a:spLocks noGrp="1"/>
          </p:cNvSpPr>
          <p:nvPr>
            <p:ph type="subTitle" idx="1"/>
          </p:nvPr>
        </p:nvSpPr>
        <p:spPr>
          <a:xfrm>
            <a:off x="384000" y="3196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Grafik 3">
            <a:extLst>
              <a:ext uri="{FF2B5EF4-FFF2-40B4-BE49-F238E27FC236}">
                <a16:creationId xmlns:a16="http://schemas.microsoft.com/office/drawing/2014/main" id="{25173EC2-F2F1-F8A0-53BB-8D492CBC60CA}"/>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130621" y="6043612"/>
            <a:ext cx="2843891" cy="814387"/>
          </a:xfrm>
          <a:prstGeom prst="rect">
            <a:avLst/>
          </a:prstGeom>
        </p:spPr>
      </p:pic>
    </p:spTree>
    <p:extLst>
      <p:ext uri="{BB962C8B-B14F-4D97-AF65-F5344CB8AC3E}">
        <p14:creationId xmlns:p14="http://schemas.microsoft.com/office/powerpoint/2010/main" val="270816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Tree>
    <p:extLst>
      <p:ext uri="{BB962C8B-B14F-4D97-AF65-F5344CB8AC3E}">
        <p14:creationId xmlns:p14="http://schemas.microsoft.com/office/powerpoint/2010/main" val="143377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
        <p:nvSpPr>
          <p:cNvPr id="7" name="Textplatzhalter 6"/>
          <p:cNvSpPr>
            <a:spLocks noGrp="1"/>
          </p:cNvSpPr>
          <p:nvPr>
            <p:ph type="body" sz="quarter" idx="12"/>
          </p:nvPr>
        </p:nvSpPr>
        <p:spPr>
          <a:xfrm>
            <a:off x="383117" y="1684801"/>
            <a:ext cx="11484000" cy="3751263"/>
          </a:xfrm>
          <a:prstGeom prst="rect">
            <a:avLst/>
          </a:prstGeom>
        </p:spPr>
        <p:txBody>
          <a:bodyPr lIns="0" tIns="0" rIns="0" bIns="0"/>
          <a:lstStyle>
            <a:lvl1pPr marL="0" indent="0">
              <a:buFontTx/>
              <a:buNone/>
              <a:defRPr/>
            </a:lvl1pPr>
          </a:lstStyle>
          <a:p>
            <a:pPr lvl="0"/>
            <a:r>
              <a:rPr lang="en-US"/>
              <a:t>Click to edit Master text styles</a:t>
            </a:r>
          </a:p>
        </p:txBody>
      </p:sp>
    </p:spTree>
    <p:extLst>
      <p:ext uri="{BB962C8B-B14F-4D97-AF65-F5344CB8AC3E}">
        <p14:creationId xmlns:p14="http://schemas.microsoft.com/office/powerpoint/2010/main" val="140164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pic>
        <p:nvPicPr>
          <p:cNvPr id="2" name="Grafik 7">
            <a:extLst>
              <a:ext uri="{FF2B5EF4-FFF2-40B4-BE49-F238E27FC236}">
                <a16:creationId xmlns:a16="http://schemas.microsoft.com/office/drawing/2014/main" id="{A6E8B10C-2E06-D0B5-D82C-FE18EDEB43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1684338"/>
            <a:ext cx="3635375"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11"/>
          <p:cNvSpPr>
            <a:spLocks noGrp="1"/>
          </p:cNvSpPr>
          <p:nvPr>
            <p:ph type="body" sz="quarter" idx="14"/>
          </p:nvPr>
        </p:nvSpPr>
        <p:spPr>
          <a:xfrm>
            <a:off x="383117" y="1684800"/>
            <a:ext cx="7560000" cy="3985955"/>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7"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Tree>
    <p:extLst>
      <p:ext uri="{BB962C8B-B14F-4D97-AF65-F5344CB8AC3E}">
        <p14:creationId xmlns:p14="http://schemas.microsoft.com/office/powerpoint/2010/main" val="293869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pic>
        <p:nvPicPr>
          <p:cNvPr id="2" name="Grafik 7">
            <a:extLst>
              <a:ext uri="{FF2B5EF4-FFF2-40B4-BE49-F238E27FC236}">
                <a16:creationId xmlns:a16="http://schemas.microsoft.com/office/drawing/2014/main" id="{DDDB5D94-BECE-A981-A0ED-8DA2B94AEC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152525"/>
            <a:ext cx="114808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platzhalter 9"/>
          <p:cNvSpPr>
            <a:spLocks noGrp="1"/>
          </p:cNvSpPr>
          <p:nvPr>
            <p:ph type="body" sz="quarter" idx="13"/>
          </p:nvPr>
        </p:nvSpPr>
        <p:spPr>
          <a:xfrm>
            <a:off x="383117" y="5359401"/>
            <a:ext cx="11484000" cy="499533"/>
          </a:xfrm>
          <a:prstGeom prst="rect">
            <a:avLst/>
          </a:prstGeom>
        </p:spPr>
        <p:txBody>
          <a:bodyPr>
            <a:normAutofit/>
          </a:bodyPr>
          <a:lstStyle>
            <a:lvl1pPr marL="0" indent="0" algn="r">
              <a:buNone/>
              <a:defRPr sz="900" baseline="0"/>
            </a:lvl1pPr>
          </a:lstStyle>
          <a:p>
            <a:pPr lvl="0"/>
            <a:r>
              <a:rPr lang="en-US"/>
              <a:t>Click to edit Master text styles</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98805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EC35FDB-445A-F216-8910-E626E4EC8C8B}"/>
              </a:ext>
            </a:extLst>
          </p:cNvPr>
          <p:cNvPicPr>
            <a:picLocks noChangeAspect="1"/>
          </p:cNvPicPr>
          <p:nvPr userDrawn="1"/>
        </p:nvPicPr>
        <p:blipFill>
          <a:blip r:embed="rId16" cstate="hqprint">
            <a:extLst>
              <a:ext uri="{28A0092B-C50C-407E-A947-70E740481C1C}">
                <a14:useLocalDpi xmlns:a14="http://schemas.microsoft.com/office/drawing/2010/main" val="0"/>
              </a:ext>
            </a:extLst>
          </a:blip>
          <a:srcRect/>
          <a:stretch/>
        </p:blipFill>
        <p:spPr>
          <a:xfrm>
            <a:off x="9130621" y="6043612"/>
            <a:ext cx="2843891" cy="814387"/>
          </a:xfrm>
          <a:prstGeom prst="rect">
            <a:avLst/>
          </a:prstGeom>
        </p:spPr>
      </p:pic>
      <p:sp>
        <p:nvSpPr>
          <p:cNvPr id="9" name="Slide Number Placeholder 5">
            <a:extLst>
              <a:ext uri="{FF2B5EF4-FFF2-40B4-BE49-F238E27FC236}">
                <a16:creationId xmlns:a16="http://schemas.microsoft.com/office/drawing/2014/main" id="{76CABD75-CBCB-1176-33D0-8BBBD8AB8D10}"/>
              </a:ext>
            </a:extLst>
          </p:cNvPr>
          <p:cNvSpPr txBox="1">
            <a:spLocks/>
          </p:cNvSpPr>
          <p:nvPr/>
        </p:nvSpPr>
        <p:spPr>
          <a:xfrm>
            <a:off x="1195388" y="6227763"/>
            <a:ext cx="7002462"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de-DE" altLang="de-DE" sz="900" dirty="0">
                <a:solidFill>
                  <a:schemeClr val="tx2"/>
                </a:solidFill>
              </a:rPr>
              <a:t>GRS Phasenfeld Project Kickoff Meeting|  Linghao Kong  |  Institute </a:t>
            </a:r>
            <a:r>
              <a:rPr lang="de-DE" altLang="de-DE" sz="900" dirty="0" err="1">
                <a:solidFill>
                  <a:schemeClr val="tx2"/>
                </a:solidFill>
              </a:rPr>
              <a:t>of</a:t>
            </a:r>
            <a:r>
              <a:rPr lang="de-DE" altLang="de-DE" sz="900" dirty="0">
                <a:solidFill>
                  <a:schemeClr val="tx2"/>
                </a:solidFill>
              </a:rPr>
              <a:t> </a:t>
            </a:r>
            <a:r>
              <a:rPr lang="de-DE" altLang="de-DE" sz="900" dirty="0" err="1">
                <a:solidFill>
                  <a:schemeClr val="tx2"/>
                </a:solidFill>
              </a:rPr>
              <a:t>Metal</a:t>
            </a:r>
            <a:r>
              <a:rPr lang="de-DE" altLang="de-DE" sz="900" dirty="0">
                <a:solidFill>
                  <a:schemeClr val="tx2"/>
                </a:solidFill>
              </a:rPr>
              <a:t> </a:t>
            </a:r>
            <a:r>
              <a:rPr lang="de-DE" altLang="de-DE" sz="900" dirty="0" err="1">
                <a:solidFill>
                  <a:schemeClr val="tx2"/>
                </a:solidFill>
              </a:rPr>
              <a:t>Forming</a:t>
            </a:r>
            <a:r>
              <a:rPr lang="de-DE" altLang="de-DE" sz="900" dirty="0">
                <a:solidFill>
                  <a:schemeClr val="tx2"/>
                </a:solidFill>
              </a:rPr>
              <a:t>  |  28.11.2023</a:t>
            </a:r>
          </a:p>
        </p:txBody>
      </p:sp>
      <p:cxnSp>
        <p:nvCxnSpPr>
          <p:cNvPr id="11" name="Gerader Verbinder 10">
            <a:extLst>
              <a:ext uri="{FF2B5EF4-FFF2-40B4-BE49-F238E27FC236}">
                <a16:creationId xmlns:a16="http://schemas.microsoft.com/office/drawing/2014/main" id="{2A1E37FC-5BC2-31DB-1AD1-F3BD2261DFD8}"/>
              </a:ext>
            </a:extLst>
          </p:cNvPr>
          <p:cNvCxnSpPr/>
          <p:nvPr/>
        </p:nvCxnSpPr>
        <p:spPr>
          <a:xfrm>
            <a:off x="360363" y="8143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11ACF09-AF90-0B17-50F3-27FE44D516B1}"/>
              </a:ext>
            </a:extLst>
          </p:cNvPr>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Textfeld 6">
            <a:extLst>
              <a:ext uri="{FF2B5EF4-FFF2-40B4-BE49-F238E27FC236}">
                <a16:creationId xmlns:a16="http://schemas.microsoft.com/office/drawing/2014/main" id="{56F77704-B881-CFDF-1D0E-93D8EB111699}"/>
              </a:ext>
            </a:extLst>
          </p:cNvPr>
          <p:cNvSpPr txBox="1">
            <a:spLocks noChangeArrowheads="1"/>
          </p:cNvSpPr>
          <p:nvPr/>
        </p:nvSpPr>
        <p:spPr bwMode="auto">
          <a:xfrm>
            <a:off x="-1898650" y="5224463"/>
            <a:ext cx="172878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de-DE" altLang="de-DE" sz="1000" b="1"/>
              <a:t>Fußzeile anpassen:</a:t>
            </a:r>
            <a:endParaRPr lang="de-DE" altLang="de-DE" sz="1000"/>
          </a:p>
          <a:p>
            <a:pPr eaLnBrk="1" hangingPunct="1">
              <a:defRPr/>
            </a:pPr>
            <a:r>
              <a:rPr lang="de-DE" altLang="de-DE" sz="1000"/>
              <a:t>Zum Anpassen der Fußzeile unter Karteireiter Ansicht &gt; auf Folienmaster klicken. Links in der Übersicht auf die oberste Folie scrollen und dort in die Fußzeile klicken. So wird der Text automatisch auf allen Seiten angepasst.</a:t>
            </a:r>
            <a:endParaRPr lang="de-DE" altLang="de-DE" sz="1000" b="1"/>
          </a:p>
        </p:txBody>
      </p:sp>
      <p:sp>
        <p:nvSpPr>
          <p:cNvPr id="1031" name="Textfeld 13">
            <a:extLst>
              <a:ext uri="{FF2B5EF4-FFF2-40B4-BE49-F238E27FC236}">
                <a16:creationId xmlns:a16="http://schemas.microsoft.com/office/drawing/2014/main" id="{1393E45A-4A88-B45C-CA06-D0D861BA4AE6}"/>
              </a:ext>
            </a:extLst>
          </p:cNvPr>
          <p:cNvSpPr txBox="1">
            <a:spLocks noChangeArrowheads="1"/>
          </p:cNvSpPr>
          <p:nvPr/>
        </p:nvSpPr>
        <p:spPr bwMode="auto">
          <a:xfrm>
            <a:off x="360363" y="6227763"/>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D3C7980-1641-4468-9025-07F3D6800D5A}" type="slidenum">
              <a:rPr lang="de-DE" altLang="de-DE" sz="900">
                <a:solidFill>
                  <a:schemeClr val="tx2"/>
                </a:solidFill>
              </a:rPr>
              <a:pPr eaLnBrk="1" hangingPunct="1"/>
              <a:t>‹#›</a:t>
            </a:fld>
            <a:endParaRPr lang="de-DE" altLang="de-DE" sz="900">
              <a:solidFill>
                <a:schemeClr val="tx2"/>
              </a:solidFill>
            </a:endParaRPr>
          </a:p>
        </p:txBody>
      </p:sp>
    </p:spTree>
    <p:extLst>
      <p:ext uri="{BB962C8B-B14F-4D97-AF65-F5344CB8AC3E}">
        <p14:creationId xmlns:p14="http://schemas.microsoft.com/office/powerpoint/2010/main" val="654326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3.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a:t>GA-</a:t>
            </a:r>
            <a:r>
              <a:rPr lang="de-DE" altLang="de-DE" dirty="0" err="1"/>
              <a:t>Calibration</a:t>
            </a:r>
            <a:r>
              <a:rPr lang="de-DE" altLang="de-DE" dirty="0"/>
              <a:t> Tool</a:t>
            </a:r>
          </a:p>
        </p:txBody>
      </p:sp>
      <p:sp>
        <p:nvSpPr>
          <p:cNvPr id="3" name="Textplatzhalter 2"/>
          <p:cNvSpPr>
            <a:spLocks noGrp="1"/>
          </p:cNvSpPr>
          <p:nvPr>
            <p:ph type="body" sz="quarter" idx="12"/>
          </p:nvPr>
        </p:nvSpPr>
        <p:spPr>
          <a:xfrm>
            <a:off x="384000" y="1310770"/>
            <a:ext cx="6684312" cy="3785212"/>
          </a:xfrm>
        </p:spPr>
        <p:txBody>
          <a:bodyPr/>
          <a:lstStyle/>
          <a:p>
            <a:pPr marL="285750" indent="-285750">
              <a:lnSpc>
                <a:spcPct val="150000"/>
              </a:lnSpc>
              <a:buFont typeface="Arial" panose="020B0604020202020204" pitchFamily="34" charset="0"/>
              <a:buChar char="•"/>
            </a:pPr>
            <a:r>
              <a:rPr lang="de-DE" sz="1800" dirty="0"/>
              <a:t>After </a:t>
            </a:r>
            <a:r>
              <a:rPr lang="de-DE" sz="1800" dirty="0" err="1"/>
              <a:t>the</a:t>
            </a:r>
            <a:r>
              <a:rPr lang="de-DE" sz="1800" dirty="0"/>
              <a:t> RVE </a:t>
            </a:r>
            <a:r>
              <a:rPr lang="de-DE" sz="1800" dirty="0" err="1"/>
              <a:t>construction</a:t>
            </a:r>
            <a:r>
              <a:rPr lang="de-DE" sz="1800" dirty="0"/>
              <a:t>, m</a:t>
            </a:r>
            <a:r>
              <a:rPr lang="de-DE" altLang="zh-CN" dirty="0"/>
              <a:t>aterial </a:t>
            </a:r>
            <a:r>
              <a:rPr lang="de-DE" altLang="zh-CN" dirty="0" err="1"/>
              <a:t>crystal</a:t>
            </a:r>
            <a:r>
              <a:rPr lang="de-DE" altLang="zh-CN" dirty="0"/>
              <a:t> </a:t>
            </a:r>
            <a:r>
              <a:rPr lang="de-DE" altLang="zh-CN" dirty="0" err="1"/>
              <a:t>plasticity</a:t>
            </a:r>
            <a:r>
              <a:rPr lang="de-DE" altLang="zh-CN" dirty="0"/>
              <a:t> </a:t>
            </a:r>
            <a:r>
              <a:rPr lang="de-DE" altLang="zh-CN" dirty="0" err="1"/>
              <a:t>parameters</a:t>
            </a:r>
            <a:r>
              <a:rPr lang="de-DE" altLang="zh-CN" dirty="0"/>
              <a:t> </a:t>
            </a:r>
            <a:r>
              <a:rPr lang="de-DE" altLang="zh-CN" dirty="0" err="1"/>
              <a:t>calibration</a:t>
            </a:r>
            <a:r>
              <a:rPr lang="de-DE" altLang="zh-CN" dirty="0"/>
              <a:t> </a:t>
            </a:r>
            <a:r>
              <a:rPr lang="de-DE" altLang="zh-CN" dirty="0" err="1"/>
              <a:t>is</a:t>
            </a:r>
            <a:r>
              <a:rPr lang="de-DE" altLang="zh-CN" dirty="0"/>
              <a:t> </a:t>
            </a:r>
            <a:r>
              <a:rPr lang="de-DE" altLang="zh-CN" dirty="0" err="1"/>
              <a:t>necessary</a:t>
            </a:r>
            <a:r>
              <a:rPr lang="de-DE" altLang="zh-CN" dirty="0"/>
              <a:t> </a:t>
            </a:r>
            <a:r>
              <a:rPr lang="de-DE" altLang="zh-CN" dirty="0" err="1"/>
              <a:t>for</a:t>
            </a:r>
            <a:r>
              <a:rPr lang="de-DE" altLang="zh-CN" dirty="0"/>
              <a:t> </a:t>
            </a:r>
            <a:r>
              <a:rPr lang="de-DE" altLang="zh-CN" dirty="0" err="1"/>
              <a:t>accurate</a:t>
            </a:r>
            <a:r>
              <a:rPr lang="de-DE" altLang="zh-CN" dirty="0"/>
              <a:t> </a:t>
            </a:r>
            <a:r>
              <a:rPr lang="de-DE" altLang="zh-CN" dirty="0" err="1"/>
              <a:t>numerical</a:t>
            </a:r>
            <a:r>
              <a:rPr lang="de-DE" altLang="zh-CN" dirty="0"/>
              <a:t> </a:t>
            </a:r>
            <a:r>
              <a:rPr lang="de-DE" altLang="zh-CN" dirty="0" err="1"/>
              <a:t>simulations</a:t>
            </a:r>
            <a:r>
              <a:rPr lang="de-DE" altLang="zh-CN" dirty="0"/>
              <a:t>.</a:t>
            </a:r>
            <a:endParaRPr lang="de-DE" sz="1800" dirty="0"/>
          </a:p>
          <a:p>
            <a:pPr marL="285750" indent="-285750">
              <a:lnSpc>
                <a:spcPct val="150000"/>
              </a:lnSpc>
              <a:buFont typeface="Arial" panose="020B0604020202020204" pitchFamily="34" charset="0"/>
              <a:buChar char="•"/>
            </a:pPr>
            <a:r>
              <a:rPr lang="de-DE" sz="1800" dirty="0" err="1"/>
              <a:t>Objective</a:t>
            </a:r>
            <a:r>
              <a:rPr lang="de-DE" sz="1800" dirty="0"/>
              <a:t>: </a:t>
            </a:r>
            <a:r>
              <a:rPr lang="en-US" sz="1800" dirty="0"/>
              <a:t>To minimize the deviation between simulation-based results and experimental results.</a:t>
            </a:r>
          </a:p>
          <a:p>
            <a:pPr marL="285750" indent="-285750">
              <a:lnSpc>
                <a:spcPct val="150000"/>
              </a:lnSpc>
              <a:buFont typeface="Arial" panose="020B0604020202020204" pitchFamily="34" charset="0"/>
              <a:buChar char="•"/>
            </a:pPr>
            <a:r>
              <a:rPr lang="en-US" dirty="0"/>
              <a:t>Challenges:  Calibration is a complex, multidimensional optimization problem(</a:t>
            </a:r>
            <a:r>
              <a:rPr lang="en-US" dirty="0" err="1"/>
              <a:t>mutli</a:t>
            </a:r>
            <a:r>
              <a:rPr lang="en-US" dirty="0"/>
              <a:t>-phase material, many parameters).</a:t>
            </a:r>
            <a:endParaRPr lang="de-DE" sz="1800" dirty="0"/>
          </a:p>
          <a:p>
            <a:pPr marL="285750" indent="-285750">
              <a:lnSpc>
                <a:spcPct val="150000"/>
              </a:lnSpc>
              <a:buFont typeface="Arial" panose="020B0604020202020204" pitchFamily="34" charset="0"/>
              <a:buChar char="•"/>
            </a:pPr>
            <a:r>
              <a:rPr lang="de-DE" sz="1800" dirty="0" err="1"/>
              <a:t>Methodology</a:t>
            </a:r>
            <a:r>
              <a:rPr lang="de-DE" sz="1800" dirty="0"/>
              <a:t>: </a:t>
            </a:r>
            <a:r>
              <a:rPr lang="de-DE" sz="1800" dirty="0" err="1"/>
              <a:t>Genetical</a:t>
            </a:r>
            <a:r>
              <a:rPr lang="de-DE" sz="1800" dirty="0"/>
              <a:t> </a:t>
            </a:r>
            <a:r>
              <a:rPr lang="de-DE" sz="1800" dirty="0" err="1"/>
              <a:t>algorithm</a:t>
            </a:r>
            <a:r>
              <a:rPr lang="de-DE" sz="1800" dirty="0"/>
              <a:t> </a:t>
            </a:r>
            <a:r>
              <a:rPr lang="de-DE" sz="1800" dirty="0" err="1"/>
              <a:t>is</a:t>
            </a:r>
            <a:r>
              <a:rPr lang="de-DE" sz="1800" dirty="0"/>
              <a:t> a powerful </a:t>
            </a:r>
            <a:r>
              <a:rPr lang="de-DE" sz="1800" dirty="0" err="1"/>
              <a:t>tool</a:t>
            </a:r>
            <a:r>
              <a:rPr lang="de-DE" sz="1800" dirty="0"/>
              <a:t> </a:t>
            </a:r>
            <a:r>
              <a:rPr lang="de-DE" sz="1800" dirty="0" err="1"/>
              <a:t>to</a:t>
            </a:r>
            <a:r>
              <a:rPr lang="de-DE" sz="1800" dirty="0"/>
              <a:t> </a:t>
            </a:r>
            <a:r>
              <a:rPr lang="de-DE" sz="1800" dirty="0" err="1"/>
              <a:t>solve</a:t>
            </a:r>
            <a:r>
              <a:rPr lang="de-DE" sz="1800" dirty="0"/>
              <a:t> such </a:t>
            </a:r>
            <a:r>
              <a:rPr lang="de-DE" sz="1800" dirty="0" err="1"/>
              <a:t>optimization</a:t>
            </a:r>
            <a:r>
              <a:rPr lang="de-DE" sz="1800" dirty="0"/>
              <a:t> </a:t>
            </a:r>
            <a:r>
              <a:rPr lang="de-DE" sz="1800" dirty="0" err="1"/>
              <a:t>problem</a:t>
            </a:r>
            <a:r>
              <a:rPr lang="de-DE" sz="1800" dirty="0"/>
              <a:t>.</a:t>
            </a:r>
            <a:endParaRPr lang="en-US" sz="1800" dirty="0"/>
          </a:p>
        </p:txBody>
      </p:sp>
      <p:grpSp>
        <p:nvGrpSpPr>
          <p:cNvPr id="19" name="Group 18">
            <a:extLst>
              <a:ext uri="{FF2B5EF4-FFF2-40B4-BE49-F238E27FC236}">
                <a16:creationId xmlns:a16="http://schemas.microsoft.com/office/drawing/2014/main" id="{11DCBE76-57F1-91EB-D6DB-26760DD87D78}"/>
              </a:ext>
            </a:extLst>
          </p:cNvPr>
          <p:cNvGrpSpPr/>
          <p:nvPr/>
        </p:nvGrpSpPr>
        <p:grpSpPr>
          <a:xfrm>
            <a:off x="7068312" y="1005755"/>
            <a:ext cx="5450374" cy="3258415"/>
            <a:chOff x="2157745" y="2517957"/>
            <a:chExt cx="5799800" cy="3474266"/>
          </a:xfrm>
        </p:grpSpPr>
        <p:pic>
          <p:nvPicPr>
            <p:cNvPr id="1026" name="Picture 2">
              <a:extLst>
                <a:ext uri="{FF2B5EF4-FFF2-40B4-BE49-F238E27FC236}">
                  <a16:creationId xmlns:a16="http://schemas.microsoft.com/office/drawing/2014/main" id="{9624C632-0EA3-B581-3188-7F0C05ADF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745" y="2517957"/>
              <a:ext cx="4632354" cy="347426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82D76D60-B266-E26C-EA66-F2244063D702}"/>
                </a:ext>
              </a:extLst>
            </p:cNvPr>
            <p:cNvCxnSpPr/>
            <p:nvPr/>
          </p:nvCxnSpPr>
          <p:spPr>
            <a:xfrm>
              <a:off x="6123160" y="3114393"/>
              <a:ext cx="923454" cy="1539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2770D18-81D7-9696-FECE-02B7A2E6F780}"/>
                </a:ext>
              </a:extLst>
            </p:cNvPr>
            <p:cNvSpPr txBox="1"/>
            <p:nvPr/>
          </p:nvSpPr>
          <p:spPr>
            <a:xfrm>
              <a:off x="6445048" y="3191347"/>
              <a:ext cx="1512497" cy="5177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Deviation</a:t>
              </a:r>
            </a:p>
          </p:txBody>
        </p:sp>
      </p:grpSp>
      <p:sp>
        <p:nvSpPr>
          <p:cNvPr id="18" name="TextBox 17">
            <a:extLst>
              <a:ext uri="{FF2B5EF4-FFF2-40B4-BE49-F238E27FC236}">
                <a16:creationId xmlns:a16="http://schemas.microsoft.com/office/drawing/2014/main" id="{5DB4E04C-C8FD-95F0-0517-A8FF548F0CC3}"/>
              </a:ext>
            </a:extLst>
          </p:cNvPr>
          <p:cNvSpPr txBox="1"/>
          <p:nvPr/>
        </p:nvSpPr>
        <p:spPr>
          <a:xfrm>
            <a:off x="7816229" y="4276380"/>
            <a:ext cx="2978590"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Simulation and Experiment Stress-</a:t>
            </a:r>
            <a:r>
              <a:rPr kumimoji="0" lang="de-DE"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Strain</a:t>
            </a: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de-DE"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Curve</a:t>
            </a:r>
            <a:endPar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2912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a:t>GA-</a:t>
            </a:r>
            <a:r>
              <a:rPr lang="de-DE" altLang="de-DE" dirty="0" err="1"/>
              <a:t>Calibration</a:t>
            </a:r>
            <a:r>
              <a:rPr lang="de-DE" altLang="de-DE" dirty="0"/>
              <a:t> Tool</a:t>
            </a:r>
            <a:endParaRPr lang="de-DE" altLang="zh-CN" dirty="0"/>
          </a:p>
        </p:txBody>
      </p:sp>
      <p:sp>
        <p:nvSpPr>
          <p:cNvPr id="3" name="Textplatzhalter 2"/>
          <p:cNvSpPr>
            <a:spLocks noGrp="1"/>
          </p:cNvSpPr>
          <p:nvPr>
            <p:ph type="body" sz="quarter" idx="12"/>
          </p:nvPr>
        </p:nvSpPr>
        <p:spPr>
          <a:xfrm>
            <a:off x="231600" y="1685060"/>
            <a:ext cx="5078337" cy="3487879"/>
          </a:xfrm>
        </p:spPr>
        <p:txBody>
          <a:bodyPr/>
          <a:lstStyle/>
          <a:p>
            <a:pPr marL="285750" indent="-285750">
              <a:lnSpc>
                <a:spcPct val="150000"/>
              </a:lnSpc>
              <a:buFont typeface="Arial" panose="020B0604020202020204" pitchFamily="34" charset="0"/>
              <a:buChar char="•"/>
            </a:pPr>
            <a:r>
              <a:rPr lang="en-US" sz="1800" dirty="0"/>
              <a:t>Genetical Algorithm(GA):  Inspired by the principles of natural evolution. </a:t>
            </a:r>
          </a:p>
          <a:p>
            <a:pPr marL="285750" indent="-285750">
              <a:lnSpc>
                <a:spcPct val="150000"/>
              </a:lnSpc>
              <a:buFont typeface="Arial" panose="020B0604020202020204" pitchFamily="34" charset="0"/>
              <a:buChar char="•"/>
            </a:pPr>
            <a:r>
              <a:rPr lang="en-US" sz="1800" dirty="0"/>
              <a:t>The solution to an </a:t>
            </a:r>
            <a:r>
              <a:rPr lang="en-US" dirty="0"/>
              <a:t>optimization problem is optimized by 3 operations: </a:t>
            </a:r>
            <a:r>
              <a:rPr lang="en-US" dirty="0">
                <a:solidFill>
                  <a:srgbClr val="00549F"/>
                </a:solidFill>
              </a:rPr>
              <a:t>selection, mutation, and crossover</a:t>
            </a:r>
            <a:r>
              <a:rPr lang="en-US" dirty="0"/>
              <a:t>.</a:t>
            </a:r>
          </a:p>
        </p:txBody>
      </p:sp>
      <p:pic>
        <p:nvPicPr>
          <p:cNvPr id="2050" name="Picture 2" descr="Genetic crossover and mutation operation.  ">
            <a:extLst>
              <a:ext uri="{FF2B5EF4-FFF2-40B4-BE49-F238E27FC236}">
                <a16:creationId xmlns:a16="http://schemas.microsoft.com/office/drawing/2014/main" id="{CC9700F7-23FE-62B7-9425-FE8BC2911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826" y="1511753"/>
            <a:ext cx="6393070" cy="2923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7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Grafik 47" descr="Ein Bild, das Screenshot, Diagramm, Reihe, Text enthält.&#10;&#10;Automatisch generierte Beschreibung">
            <a:extLst>
              <a:ext uri="{FF2B5EF4-FFF2-40B4-BE49-F238E27FC236}">
                <a16:creationId xmlns:a16="http://schemas.microsoft.com/office/drawing/2014/main" id="{51E84515-AA13-C11B-F6F5-062A60F54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9600" y="2323600"/>
            <a:ext cx="3281911" cy="2461433"/>
          </a:xfrm>
          <a:prstGeom prst="rect">
            <a:avLst/>
          </a:prstGeom>
        </p:spPr>
      </p:pic>
      <p:sp>
        <p:nvSpPr>
          <p:cNvPr id="41" name="Pfeil: nach oben gebogen 40">
            <a:extLst>
              <a:ext uri="{FF2B5EF4-FFF2-40B4-BE49-F238E27FC236}">
                <a16:creationId xmlns:a16="http://schemas.microsoft.com/office/drawing/2014/main" id="{6B65C150-38C1-0365-0B45-DB888E2D2D45}"/>
              </a:ext>
            </a:extLst>
          </p:cNvPr>
          <p:cNvSpPr/>
          <p:nvPr/>
        </p:nvSpPr>
        <p:spPr>
          <a:xfrm rot="5400000">
            <a:off x="4867343" y="3594910"/>
            <a:ext cx="734751" cy="2822225"/>
          </a:xfrm>
          <a:prstGeom prst="bentUpArrow">
            <a:avLst>
              <a:gd name="adj1" fmla="val 18396"/>
              <a:gd name="adj2" fmla="val 25000"/>
              <a:gd name="adj3" fmla="val 25000"/>
            </a:avLst>
          </a:prstGeom>
          <a:solidFill>
            <a:srgbClr val="00549F"/>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rial"/>
              <a:ea typeface="+mn-ea"/>
              <a:cs typeface="+mn-cs"/>
            </a:endParaRPr>
          </a:p>
        </p:txBody>
      </p:sp>
      <p:sp>
        <p:nvSpPr>
          <p:cNvPr id="40" name="Pfeil: nach rechts 39">
            <a:extLst>
              <a:ext uri="{FF2B5EF4-FFF2-40B4-BE49-F238E27FC236}">
                <a16:creationId xmlns:a16="http://schemas.microsoft.com/office/drawing/2014/main" id="{DFBB0D18-2E6D-3EC5-AA18-C21979046D61}"/>
              </a:ext>
            </a:extLst>
          </p:cNvPr>
          <p:cNvSpPr/>
          <p:nvPr/>
        </p:nvSpPr>
        <p:spPr>
          <a:xfrm>
            <a:off x="2686859" y="1941068"/>
            <a:ext cx="2571660" cy="443908"/>
          </a:xfrm>
          <a:prstGeom prst="rightArrow">
            <a:avLst/>
          </a:prstGeom>
          <a:solidFill>
            <a:srgbClr val="00549F"/>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rial"/>
              <a:ea typeface="+mn-ea"/>
              <a:cs typeface="+mn-cs"/>
            </a:endParaRPr>
          </a:p>
        </p:txBody>
      </p:sp>
      <p:sp>
        <p:nvSpPr>
          <p:cNvPr id="2" name="Titel 1">
            <a:extLst>
              <a:ext uri="{FF2B5EF4-FFF2-40B4-BE49-F238E27FC236}">
                <a16:creationId xmlns:a16="http://schemas.microsoft.com/office/drawing/2014/main" id="{5A9E5826-6D99-4F71-B7A4-AD554D7E00EC}"/>
              </a:ext>
            </a:extLst>
          </p:cNvPr>
          <p:cNvSpPr>
            <a:spLocks noGrp="1"/>
          </p:cNvSpPr>
          <p:nvPr>
            <p:ph type="title"/>
          </p:nvPr>
        </p:nvSpPr>
        <p:spPr>
          <a:xfrm>
            <a:off x="348868" y="408726"/>
            <a:ext cx="11232000" cy="2029968"/>
          </a:xfrm>
        </p:spPr>
        <p:txBody>
          <a:bodyPr/>
          <a:lstStyle/>
          <a:p>
            <a:r>
              <a:rPr lang="de-DE" altLang="de-DE" sz="1800" dirty="0"/>
              <a:t>GA-</a:t>
            </a:r>
            <a:r>
              <a:rPr lang="de-DE" altLang="de-DE" sz="1800" dirty="0" err="1"/>
              <a:t>Calibration</a:t>
            </a:r>
            <a:r>
              <a:rPr lang="de-DE" altLang="de-DE" sz="1800" dirty="0"/>
              <a:t> Tool</a:t>
            </a:r>
            <a:endParaRPr lang="de-DE" dirty="0"/>
          </a:p>
        </p:txBody>
      </p:sp>
      <mc:AlternateContent xmlns:mc="http://schemas.openxmlformats.org/markup-compatibility/2006" xmlns:a14="http://schemas.microsoft.com/office/drawing/2010/main">
        <mc:Choice Requires="a14">
          <p:graphicFrame>
            <p:nvGraphicFramePr>
              <p:cNvPr id="3" name="Tabelle 2">
                <a:extLst>
                  <a:ext uri="{FF2B5EF4-FFF2-40B4-BE49-F238E27FC236}">
                    <a16:creationId xmlns:a16="http://schemas.microsoft.com/office/drawing/2014/main" id="{D2133806-F945-C3CD-1A81-B12D3FDBAFB0}"/>
                  </a:ext>
                </a:extLst>
              </p:cNvPr>
              <p:cNvGraphicFramePr>
                <a:graphicFrameLocks noGrp="1"/>
              </p:cNvGraphicFramePr>
              <p:nvPr/>
            </p:nvGraphicFramePr>
            <p:xfrm>
              <a:off x="477621" y="1428639"/>
              <a:ext cx="2209237" cy="1219200"/>
            </p:xfrm>
            <a:graphic>
              <a:graphicData uri="http://schemas.openxmlformats.org/drawingml/2006/table">
                <a:tbl>
                  <a:tblPr firstRow="1" bandRow="1">
                    <a:tableStyleId>{5202B0CA-FC54-4496-8BCA-5EF66A818D29}</a:tableStyleId>
                  </a:tblPr>
                  <a:tblGrid>
                    <a:gridCol w="357505">
                      <a:extLst>
                        <a:ext uri="{9D8B030D-6E8A-4147-A177-3AD203B41FA5}">
                          <a16:colId xmlns:a16="http://schemas.microsoft.com/office/drawing/2014/main" val="850412693"/>
                        </a:ext>
                      </a:extLst>
                    </a:gridCol>
                    <a:gridCol w="308622">
                      <a:extLst>
                        <a:ext uri="{9D8B030D-6E8A-4147-A177-3AD203B41FA5}">
                          <a16:colId xmlns:a16="http://schemas.microsoft.com/office/drawing/2014/main" val="2689217898"/>
                        </a:ext>
                      </a:extLst>
                    </a:gridCol>
                    <a:gridCol w="308622">
                      <a:extLst>
                        <a:ext uri="{9D8B030D-6E8A-4147-A177-3AD203B41FA5}">
                          <a16:colId xmlns:a16="http://schemas.microsoft.com/office/drawing/2014/main" val="568718653"/>
                        </a:ext>
                      </a:extLst>
                    </a:gridCol>
                    <a:gridCol w="308622">
                      <a:extLst>
                        <a:ext uri="{9D8B030D-6E8A-4147-A177-3AD203B41FA5}">
                          <a16:colId xmlns:a16="http://schemas.microsoft.com/office/drawing/2014/main" val="1664712901"/>
                        </a:ext>
                      </a:extLst>
                    </a:gridCol>
                    <a:gridCol w="308622">
                      <a:extLst>
                        <a:ext uri="{9D8B030D-6E8A-4147-A177-3AD203B41FA5}">
                          <a16:colId xmlns:a16="http://schemas.microsoft.com/office/drawing/2014/main" val="1504067141"/>
                        </a:ext>
                      </a:extLst>
                    </a:gridCol>
                    <a:gridCol w="308622">
                      <a:extLst>
                        <a:ext uri="{9D8B030D-6E8A-4147-A177-3AD203B41FA5}">
                          <a16:colId xmlns:a16="http://schemas.microsoft.com/office/drawing/2014/main" val="272361533"/>
                        </a:ext>
                      </a:extLst>
                    </a:gridCol>
                    <a:gridCol w="308622">
                      <a:extLst>
                        <a:ext uri="{9D8B030D-6E8A-4147-A177-3AD203B41FA5}">
                          <a16:colId xmlns:a16="http://schemas.microsoft.com/office/drawing/2014/main" val="2304769515"/>
                        </a:ext>
                      </a:extLst>
                    </a:gridCol>
                  </a:tblGrid>
                  <a:tr h="214541">
                    <a:tc>
                      <a:txBody>
                        <a:bodyPr/>
                        <a:lstStyle/>
                        <a:p>
                          <a:endParaRPr lang="de-DE" sz="1000" dirty="0"/>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lang="de-DE" sz="1000" b="1" i="1" kern="1200" smtClean="0">
                                        <a:solidFill>
                                          <a:schemeClr val="lt1"/>
                                        </a:solidFill>
                                        <a:latin typeface="Cambria Math" panose="02040503050406030204" pitchFamily="18" charset="0"/>
                                      </a:rPr>
                                    </m:ctrlPr>
                                  </m:sSubPr>
                                  <m:e>
                                    <m:r>
                                      <a:rPr lang="de-DE" sz="1000" b="1" i="1" kern="1200" smtClean="0">
                                        <a:solidFill>
                                          <a:schemeClr val="lt1"/>
                                        </a:solidFill>
                                        <a:latin typeface="Cambria Math" panose="02040503050406030204" pitchFamily="18" charset="0"/>
                                      </a:rPr>
                                      <m:t>𝒉</m:t>
                                    </m:r>
                                  </m:e>
                                  <m:sub>
                                    <m:r>
                                      <a:rPr lang="de-DE" sz="1000" b="1" kern="1200" smtClean="0">
                                        <a:solidFill>
                                          <a:schemeClr val="lt1"/>
                                        </a:solidFill>
                                        <a:latin typeface="Cambria Math" panose="02040503050406030204" pitchFamily="18" charset="0"/>
                                      </a:rPr>
                                      <m:t>0</m:t>
                                    </m:r>
                                  </m:sub>
                                </m:sSub>
                              </m:oMath>
                            </m:oMathPara>
                          </a14:m>
                          <a:endParaRPr lang="de-DE" sz="1000" b="1" kern="1200" dirty="0">
                            <a:solidFill>
                              <a:schemeClr val="lt1"/>
                            </a:solidFill>
                            <a:latin typeface="+mn-lt"/>
                            <a:ea typeface="+mn-ea"/>
                            <a:cs typeface="+mn-cs"/>
                          </a:endParaRPr>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lang="de-DE" sz="1000" b="1" i="1" kern="1200" smtClean="0">
                                        <a:solidFill>
                                          <a:schemeClr val="lt1"/>
                                        </a:solidFill>
                                        <a:latin typeface="Cambria Math" panose="02040503050406030204" pitchFamily="18" charset="0"/>
                                      </a:rPr>
                                    </m:ctrlPr>
                                  </m:sSubPr>
                                  <m:e>
                                    <m:r>
                                      <a:rPr lang="de-DE" sz="1000" b="1" i="0" kern="1200" smtClean="0">
                                        <a:solidFill>
                                          <a:schemeClr val="lt1"/>
                                        </a:solidFill>
                                        <a:latin typeface="Cambria Math" panose="02040503050406030204" pitchFamily="18" charset="0"/>
                                        <a:ea typeface="Cambria Math" panose="02040503050406030204" pitchFamily="18" charset="0"/>
                                      </a:rPr>
                                      <m:t>𝛕</m:t>
                                    </m:r>
                                  </m:e>
                                  <m:sub>
                                    <m:r>
                                      <a:rPr lang="de-DE" sz="1000" b="1" i="0" kern="1200" smtClean="0">
                                        <a:solidFill>
                                          <a:schemeClr val="lt1"/>
                                        </a:solidFill>
                                        <a:latin typeface="Cambria Math" panose="02040503050406030204" pitchFamily="18" charset="0"/>
                                      </a:rPr>
                                      <m:t>𝟎</m:t>
                                    </m:r>
                                  </m:sub>
                                </m:sSub>
                              </m:oMath>
                            </m:oMathPara>
                          </a14:m>
                          <a:endParaRPr lang="de-DE" sz="1000" b="1" kern="1200" dirty="0">
                            <a:solidFill>
                              <a:schemeClr val="lt1"/>
                            </a:solidFill>
                            <a:latin typeface="+mn-lt"/>
                            <a:ea typeface="+mn-ea"/>
                            <a:cs typeface="+mn-cs"/>
                          </a:endParaRPr>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lang="de-DE" sz="1000" b="1" i="1" kern="1200" smtClean="0">
                                        <a:solidFill>
                                          <a:schemeClr val="lt1"/>
                                        </a:solidFill>
                                        <a:latin typeface="Cambria Math" panose="02040503050406030204" pitchFamily="18" charset="0"/>
                                      </a:rPr>
                                    </m:ctrlPr>
                                  </m:sSubPr>
                                  <m:e>
                                    <m:r>
                                      <a:rPr lang="de-DE" sz="1000" b="1" i="0" kern="1200" smtClean="0">
                                        <a:solidFill>
                                          <a:schemeClr val="lt1"/>
                                        </a:solidFill>
                                        <a:latin typeface="Cambria Math" panose="02040503050406030204" pitchFamily="18" charset="0"/>
                                        <a:ea typeface="Cambria Math" panose="02040503050406030204" pitchFamily="18" charset="0"/>
                                      </a:rPr>
                                      <m:t>𝛕</m:t>
                                    </m:r>
                                  </m:e>
                                  <m:sub>
                                    <m:r>
                                      <a:rPr lang="de-DE" sz="1000" b="1" i="1" kern="1200" smtClean="0">
                                        <a:solidFill>
                                          <a:schemeClr val="lt1"/>
                                        </a:solidFill>
                                        <a:latin typeface="Cambria Math" panose="02040503050406030204" pitchFamily="18" charset="0"/>
                                        <a:ea typeface="Cambria Math" panose="02040503050406030204" pitchFamily="18" charset="0"/>
                                      </a:rPr>
                                      <m:t>𝒔</m:t>
                                    </m:r>
                                  </m:sub>
                                </m:sSub>
                              </m:oMath>
                            </m:oMathPara>
                          </a14:m>
                          <a:endParaRPr lang="de-DE" sz="1000" b="1" kern="1200" dirty="0">
                            <a:solidFill>
                              <a:schemeClr val="lt1"/>
                            </a:solidFill>
                            <a:latin typeface="+mn-lt"/>
                            <a:ea typeface="+mn-ea"/>
                            <a:cs typeface="+mn-cs"/>
                          </a:endParaRPr>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r>
                                  <a:rPr lang="de-DE" sz="1000" b="1" i="1" kern="1200" smtClean="0">
                                    <a:solidFill>
                                      <a:schemeClr val="lt1"/>
                                    </a:solidFill>
                                    <a:latin typeface="Cambria Math" panose="02040503050406030204" pitchFamily="18" charset="0"/>
                                    <a:ea typeface="+mn-ea"/>
                                    <a:cs typeface="+mn-cs"/>
                                  </a:rPr>
                                  <m:t>𝒎</m:t>
                                </m:r>
                              </m:oMath>
                            </m:oMathPara>
                          </a14:m>
                          <a:endParaRPr lang="de-DE" sz="1000" b="1" kern="1200" dirty="0">
                            <a:solidFill>
                              <a:schemeClr val="lt1"/>
                            </a:solidFill>
                            <a:latin typeface="+mn-lt"/>
                            <a:ea typeface="+mn-ea"/>
                            <a:cs typeface="+mn-cs"/>
                          </a:endParaRPr>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r>
                                  <a:rPr lang="de-DE" sz="1000" b="1" i="1" kern="1200" smtClean="0">
                                    <a:solidFill>
                                      <a:schemeClr val="lt1"/>
                                    </a:solidFill>
                                    <a:latin typeface="Cambria Math" panose="02040503050406030204" pitchFamily="18" charset="0"/>
                                    <a:ea typeface="+mn-ea"/>
                                    <a:cs typeface="+mn-cs"/>
                                  </a:rPr>
                                  <m:t>𝒂</m:t>
                                </m:r>
                              </m:oMath>
                            </m:oMathPara>
                          </a14:m>
                          <a:endParaRPr lang="de-DE" sz="1000" b="1" kern="1200" dirty="0">
                            <a:solidFill>
                              <a:schemeClr val="lt1"/>
                            </a:solidFill>
                            <a:latin typeface="+mn-lt"/>
                            <a:ea typeface="+mn-ea"/>
                            <a:cs typeface="+mn-cs"/>
                          </a:endParaRPr>
                        </a:p>
                      </a:txBody>
                      <a:tcPr>
                        <a:solidFill>
                          <a:srgbClr val="00549F"/>
                        </a:solidFill>
                      </a:tcPr>
                    </a:tc>
                    <a:tc>
                      <a:txBody>
                        <a:bodyPr/>
                        <a:lstStyle/>
                        <a:p>
                          <a:r>
                            <a:rPr lang="de-DE" sz="1000" dirty="0"/>
                            <a:t>fit</a:t>
                          </a:r>
                        </a:p>
                      </a:txBody>
                      <a:tcPr>
                        <a:solidFill>
                          <a:srgbClr val="00549F"/>
                        </a:solidFill>
                      </a:tcPr>
                    </a:tc>
                    <a:extLst>
                      <a:ext uri="{0D108BD9-81ED-4DB2-BD59-A6C34878D82A}">
                        <a16:rowId xmlns:a16="http://schemas.microsoft.com/office/drawing/2014/main" val="2787726239"/>
                      </a:ext>
                    </a:extLst>
                  </a:tr>
                  <a:tr h="214541">
                    <a:tc>
                      <a:txBody>
                        <a:bodyPr/>
                        <a:lstStyle/>
                        <a:p>
                          <a:r>
                            <a:rPr lang="de-DE" sz="1000" dirty="0"/>
                            <a:t>1</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endParaRPr lang="de-DE" sz="1000" dirty="0"/>
                        </a:p>
                      </a:txBody>
                      <a:tcPr/>
                    </a:tc>
                    <a:extLst>
                      <a:ext uri="{0D108BD9-81ED-4DB2-BD59-A6C34878D82A}">
                        <a16:rowId xmlns:a16="http://schemas.microsoft.com/office/drawing/2014/main" val="3957471314"/>
                      </a:ext>
                    </a:extLst>
                  </a:tr>
                  <a:tr h="214541">
                    <a:tc>
                      <a:txBody>
                        <a:bodyPr/>
                        <a:lstStyle/>
                        <a:p>
                          <a:r>
                            <a:rPr lang="de-DE" sz="1000" dirty="0"/>
                            <a:t>2</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endParaRPr lang="de-DE" sz="1000" dirty="0"/>
                        </a:p>
                      </a:txBody>
                      <a:tcPr/>
                    </a:tc>
                    <a:extLst>
                      <a:ext uri="{0D108BD9-81ED-4DB2-BD59-A6C34878D82A}">
                        <a16:rowId xmlns:a16="http://schemas.microsoft.com/office/drawing/2014/main" val="3473300700"/>
                      </a:ext>
                    </a:extLst>
                  </a:tr>
                  <a:tr h="214541">
                    <a:tc>
                      <a:txBody>
                        <a:bodyPr/>
                        <a:lstStyle/>
                        <a:p>
                          <a:r>
                            <a:rPr lang="de-DE" sz="1000" dirty="0"/>
                            <a:t>…</a:t>
                          </a:r>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extLst>
                      <a:ext uri="{0D108BD9-81ED-4DB2-BD59-A6C34878D82A}">
                        <a16:rowId xmlns:a16="http://schemas.microsoft.com/office/drawing/2014/main" val="1155250530"/>
                      </a:ext>
                    </a:extLst>
                  </a:tr>
                  <a:tr h="214541">
                    <a:tc>
                      <a:txBody>
                        <a:bodyPr/>
                        <a:lstStyle/>
                        <a:p>
                          <a:r>
                            <a:rPr lang="de-DE" sz="1000" dirty="0"/>
                            <a:t>50</a:t>
                          </a:r>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extLst>
                      <a:ext uri="{0D108BD9-81ED-4DB2-BD59-A6C34878D82A}">
                        <a16:rowId xmlns:a16="http://schemas.microsoft.com/office/drawing/2014/main" val="2988162425"/>
                      </a:ext>
                    </a:extLst>
                  </a:tr>
                </a:tbl>
              </a:graphicData>
            </a:graphic>
          </p:graphicFrame>
        </mc:Choice>
        <mc:Fallback xmlns="">
          <p:graphicFrame>
            <p:nvGraphicFramePr>
              <p:cNvPr id="3" name="Tabelle 2">
                <a:extLst>
                  <a:ext uri="{FF2B5EF4-FFF2-40B4-BE49-F238E27FC236}">
                    <a16:creationId xmlns:a16="http://schemas.microsoft.com/office/drawing/2014/main" id="{D2133806-F945-C3CD-1A81-B12D3FDBAFB0}"/>
                  </a:ext>
                </a:extLst>
              </p:cNvPr>
              <p:cNvGraphicFramePr>
                <a:graphicFrameLocks noGrp="1"/>
              </p:cNvGraphicFramePr>
              <p:nvPr>
                <p:extLst>
                  <p:ext uri="{D42A27DB-BD31-4B8C-83A1-F6EECF244321}">
                    <p14:modId xmlns:p14="http://schemas.microsoft.com/office/powerpoint/2010/main" val="1954801270"/>
                  </p:ext>
                </p:extLst>
              </p:nvPr>
            </p:nvGraphicFramePr>
            <p:xfrm>
              <a:off x="477621" y="1428639"/>
              <a:ext cx="2209237" cy="1219200"/>
            </p:xfrm>
            <a:graphic>
              <a:graphicData uri="http://schemas.openxmlformats.org/drawingml/2006/table">
                <a:tbl>
                  <a:tblPr firstRow="1" bandRow="1">
                    <a:tableStyleId>{5202B0CA-FC54-4496-8BCA-5EF66A818D29}</a:tableStyleId>
                  </a:tblPr>
                  <a:tblGrid>
                    <a:gridCol w="357505">
                      <a:extLst>
                        <a:ext uri="{9D8B030D-6E8A-4147-A177-3AD203B41FA5}">
                          <a16:colId xmlns:a16="http://schemas.microsoft.com/office/drawing/2014/main" val="850412693"/>
                        </a:ext>
                      </a:extLst>
                    </a:gridCol>
                    <a:gridCol w="308622">
                      <a:extLst>
                        <a:ext uri="{9D8B030D-6E8A-4147-A177-3AD203B41FA5}">
                          <a16:colId xmlns:a16="http://schemas.microsoft.com/office/drawing/2014/main" val="2689217898"/>
                        </a:ext>
                      </a:extLst>
                    </a:gridCol>
                    <a:gridCol w="308622">
                      <a:extLst>
                        <a:ext uri="{9D8B030D-6E8A-4147-A177-3AD203B41FA5}">
                          <a16:colId xmlns:a16="http://schemas.microsoft.com/office/drawing/2014/main" val="568718653"/>
                        </a:ext>
                      </a:extLst>
                    </a:gridCol>
                    <a:gridCol w="308622">
                      <a:extLst>
                        <a:ext uri="{9D8B030D-6E8A-4147-A177-3AD203B41FA5}">
                          <a16:colId xmlns:a16="http://schemas.microsoft.com/office/drawing/2014/main" val="1664712901"/>
                        </a:ext>
                      </a:extLst>
                    </a:gridCol>
                    <a:gridCol w="308622">
                      <a:extLst>
                        <a:ext uri="{9D8B030D-6E8A-4147-A177-3AD203B41FA5}">
                          <a16:colId xmlns:a16="http://schemas.microsoft.com/office/drawing/2014/main" val="1504067141"/>
                        </a:ext>
                      </a:extLst>
                    </a:gridCol>
                    <a:gridCol w="308622">
                      <a:extLst>
                        <a:ext uri="{9D8B030D-6E8A-4147-A177-3AD203B41FA5}">
                          <a16:colId xmlns:a16="http://schemas.microsoft.com/office/drawing/2014/main" val="272361533"/>
                        </a:ext>
                      </a:extLst>
                    </a:gridCol>
                    <a:gridCol w="308622">
                      <a:extLst>
                        <a:ext uri="{9D8B030D-6E8A-4147-A177-3AD203B41FA5}">
                          <a16:colId xmlns:a16="http://schemas.microsoft.com/office/drawing/2014/main" val="2304769515"/>
                        </a:ext>
                      </a:extLst>
                    </a:gridCol>
                  </a:tblGrid>
                  <a:tr h="243840">
                    <a:tc>
                      <a:txBody>
                        <a:bodyPr/>
                        <a:lstStyle/>
                        <a:p>
                          <a:endParaRPr lang="de-DE" sz="1000" dirty="0"/>
                        </a:p>
                      </a:txBody>
                      <a:tcPr>
                        <a:solidFill>
                          <a:srgbClr val="00549F"/>
                        </a:solidFill>
                      </a:tcPr>
                    </a:tc>
                    <a:tc>
                      <a:txBody>
                        <a:bodyPr/>
                        <a:lstStyle/>
                        <a:p>
                          <a:endParaRPr lang="de-DE"/>
                        </a:p>
                      </a:txBody>
                      <a:tcPr>
                        <a:blipFill>
                          <a:blip r:embed="rId4"/>
                          <a:stretch>
                            <a:fillRect l="-118000" r="-508000" b="-412500"/>
                          </a:stretch>
                        </a:blipFill>
                      </a:tcPr>
                    </a:tc>
                    <a:tc>
                      <a:txBody>
                        <a:bodyPr/>
                        <a:lstStyle/>
                        <a:p>
                          <a:endParaRPr lang="de-DE"/>
                        </a:p>
                      </a:txBody>
                      <a:tcPr>
                        <a:blipFill>
                          <a:blip r:embed="rId4"/>
                          <a:stretch>
                            <a:fillRect l="-213725" r="-398039" b="-412500"/>
                          </a:stretch>
                        </a:blipFill>
                      </a:tcPr>
                    </a:tc>
                    <a:tc>
                      <a:txBody>
                        <a:bodyPr/>
                        <a:lstStyle/>
                        <a:p>
                          <a:endParaRPr lang="de-DE"/>
                        </a:p>
                      </a:txBody>
                      <a:tcPr>
                        <a:blipFill>
                          <a:blip r:embed="rId4"/>
                          <a:stretch>
                            <a:fillRect l="-313725" r="-298039" b="-412500"/>
                          </a:stretch>
                        </a:blipFill>
                      </a:tcPr>
                    </a:tc>
                    <a:tc>
                      <a:txBody>
                        <a:bodyPr/>
                        <a:lstStyle/>
                        <a:p>
                          <a:endParaRPr lang="de-DE"/>
                        </a:p>
                      </a:txBody>
                      <a:tcPr>
                        <a:blipFill>
                          <a:blip r:embed="rId4"/>
                          <a:stretch>
                            <a:fillRect l="-413725" r="-198039" b="-412500"/>
                          </a:stretch>
                        </a:blipFill>
                      </a:tcPr>
                    </a:tc>
                    <a:tc>
                      <a:txBody>
                        <a:bodyPr/>
                        <a:lstStyle/>
                        <a:p>
                          <a:endParaRPr lang="de-DE"/>
                        </a:p>
                      </a:txBody>
                      <a:tcPr>
                        <a:blipFill>
                          <a:blip r:embed="rId4"/>
                          <a:stretch>
                            <a:fillRect l="-524000" r="-102000" b="-412500"/>
                          </a:stretch>
                        </a:blipFill>
                      </a:tcPr>
                    </a:tc>
                    <a:tc>
                      <a:txBody>
                        <a:bodyPr/>
                        <a:lstStyle/>
                        <a:p>
                          <a:r>
                            <a:rPr lang="de-DE" sz="1000" dirty="0"/>
                            <a:t>fit</a:t>
                          </a:r>
                        </a:p>
                      </a:txBody>
                      <a:tcPr>
                        <a:solidFill>
                          <a:srgbClr val="00549F"/>
                        </a:solidFill>
                      </a:tcPr>
                    </a:tc>
                    <a:extLst>
                      <a:ext uri="{0D108BD9-81ED-4DB2-BD59-A6C34878D82A}">
                        <a16:rowId xmlns:a16="http://schemas.microsoft.com/office/drawing/2014/main" val="2787726239"/>
                      </a:ext>
                    </a:extLst>
                  </a:tr>
                  <a:tr h="243840">
                    <a:tc>
                      <a:txBody>
                        <a:bodyPr/>
                        <a:lstStyle/>
                        <a:p>
                          <a:r>
                            <a:rPr lang="de-DE" sz="1000" dirty="0"/>
                            <a:t>1</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endParaRPr lang="de-DE" sz="1000" dirty="0"/>
                        </a:p>
                      </a:txBody>
                      <a:tcPr/>
                    </a:tc>
                    <a:extLst>
                      <a:ext uri="{0D108BD9-81ED-4DB2-BD59-A6C34878D82A}">
                        <a16:rowId xmlns:a16="http://schemas.microsoft.com/office/drawing/2014/main" val="3957471314"/>
                      </a:ext>
                    </a:extLst>
                  </a:tr>
                  <a:tr h="243840">
                    <a:tc>
                      <a:txBody>
                        <a:bodyPr/>
                        <a:lstStyle/>
                        <a:p>
                          <a:r>
                            <a:rPr lang="de-DE" sz="1000" dirty="0"/>
                            <a:t>2</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endParaRPr lang="de-DE" sz="1000" dirty="0"/>
                        </a:p>
                      </a:txBody>
                      <a:tcPr/>
                    </a:tc>
                    <a:extLst>
                      <a:ext uri="{0D108BD9-81ED-4DB2-BD59-A6C34878D82A}">
                        <a16:rowId xmlns:a16="http://schemas.microsoft.com/office/drawing/2014/main" val="3473300700"/>
                      </a:ext>
                    </a:extLst>
                  </a:tr>
                  <a:tr h="243840">
                    <a:tc>
                      <a:txBody>
                        <a:bodyPr/>
                        <a:lstStyle/>
                        <a:p>
                          <a:r>
                            <a:rPr lang="de-DE" sz="1000" dirty="0"/>
                            <a:t>…</a:t>
                          </a:r>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extLst>
                      <a:ext uri="{0D108BD9-81ED-4DB2-BD59-A6C34878D82A}">
                        <a16:rowId xmlns:a16="http://schemas.microsoft.com/office/drawing/2014/main" val="1155250530"/>
                      </a:ext>
                    </a:extLst>
                  </a:tr>
                  <a:tr h="243840">
                    <a:tc>
                      <a:txBody>
                        <a:bodyPr/>
                        <a:lstStyle/>
                        <a:p>
                          <a:r>
                            <a:rPr lang="de-DE" sz="1000" dirty="0"/>
                            <a:t>50</a:t>
                          </a:r>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extLst>
                      <a:ext uri="{0D108BD9-81ED-4DB2-BD59-A6C34878D82A}">
                        <a16:rowId xmlns:a16="http://schemas.microsoft.com/office/drawing/2014/main" val="2988162425"/>
                      </a:ext>
                    </a:extLst>
                  </a:tr>
                </a:tbl>
              </a:graphicData>
            </a:graphic>
          </p:graphicFrame>
        </mc:Fallback>
      </mc:AlternateContent>
      <p:sp>
        <p:nvSpPr>
          <p:cNvPr id="7" name="Rechteck: abgerundete Ecken 6">
            <a:extLst>
              <a:ext uri="{FF2B5EF4-FFF2-40B4-BE49-F238E27FC236}">
                <a16:creationId xmlns:a16="http://schemas.microsoft.com/office/drawing/2014/main" id="{AAC44582-3A51-97ED-F5E9-A31DDC5BAA31}"/>
              </a:ext>
            </a:extLst>
          </p:cNvPr>
          <p:cNvSpPr/>
          <p:nvPr/>
        </p:nvSpPr>
        <p:spPr>
          <a:xfrm>
            <a:off x="1016505" y="1926499"/>
            <a:ext cx="1211541" cy="465315"/>
          </a:xfrm>
          <a:prstGeom prst="roundRect">
            <a:avLst/>
          </a:prstGeom>
          <a:solidFill>
            <a:srgbClr val="93C1ED"/>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400" b="0" i="0" u="none" strike="noStrike" kern="1200" cap="none" spc="0" normalizeH="0" baseline="0" noProof="0" dirty="0">
                <a:ln>
                  <a:noFill/>
                </a:ln>
                <a:solidFill>
                  <a:prstClr val="white"/>
                </a:solidFill>
                <a:effectLst/>
                <a:uLnTx/>
                <a:uFillTx/>
                <a:latin typeface="Arial"/>
                <a:ea typeface="+mn-ea"/>
                <a:cs typeface="+mn-cs"/>
              </a:rPr>
              <a:t>Initial Population</a:t>
            </a:r>
          </a:p>
        </p:txBody>
      </p:sp>
      <p:sp>
        <p:nvSpPr>
          <p:cNvPr id="9" name="Rechteck: abgerundete Ecken 8">
            <a:extLst>
              <a:ext uri="{FF2B5EF4-FFF2-40B4-BE49-F238E27FC236}">
                <a16:creationId xmlns:a16="http://schemas.microsoft.com/office/drawing/2014/main" id="{B2B477F0-B42B-0819-0099-13AFC6F9EF14}"/>
              </a:ext>
            </a:extLst>
          </p:cNvPr>
          <p:cNvSpPr/>
          <p:nvPr/>
        </p:nvSpPr>
        <p:spPr>
          <a:xfrm>
            <a:off x="3311633" y="1919537"/>
            <a:ext cx="1211541" cy="465315"/>
          </a:xfrm>
          <a:prstGeom prst="roundRect">
            <a:avLst/>
          </a:prstGeom>
          <a:solidFill>
            <a:srgbClr val="93C1ED"/>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400" b="0" i="0" u="none" strike="noStrike" kern="1200" cap="none" spc="0" normalizeH="0" baseline="0" noProof="0" dirty="0">
                <a:ln>
                  <a:noFill/>
                </a:ln>
                <a:solidFill>
                  <a:prstClr val="white"/>
                </a:solidFill>
                <a:effectLst/>
                <a:uLnTx/>
                <a:uFillTx/>
                <a:latin typeface="Arial"/>
                <a:ea typeface="+mn-ea"/>
                <a:cs typeface="+mn-cs"/>
              </a:rPr>
              <a:t>Find </a:t>
            </a:r>
            <a:r>
              <a:rPr kumimoji="0" lang="de-DE" sz="1400" b="0" i="0" u="none" strike="noStrike" kern="1200" cap="none" spc="0" normalizeH="0" baseline="0" noProof="0" dirty="0" err="1">
                <a:ln>
                  <a:noFill/>
                </a:ln>
                <a:solidFill>
                  <a:prstClr val="white"/>
                </a:solidFill>
                <a:effectLst/>
                <a:uLnTx/>
                <a:uFillTx/>
                <a:latin typeface="Arial"/>
                <a:ea typeface="+mn-ea"/>
                <a:cs typeface="+mn-cs"/>
              </a:rPr>
              <a:t>best</a:t>
            </a:r>
            <a:r>
              <a:rPr kumimoji="0" lang="de-DE" sz="1400" b="0" i="0" u="none" strike="noStrike" kern="1200" cap="none" spc="0" normalizeH="0" baseline="0" noProof="0" dirty="0">
                <a:ln>
                  <a:noFill/>
                </a:ln>
                <a:solidFill>
                  <a:prstClr val="white"/>
                </a:solidFill>
                <a:effectLst/>
                <a:uLnTx/>
                <a:uFillTx/>
                <a:latin typeface="Arial"/>
                <a:ea typeface="+mn-ea"/>
                <a:cs typeface="+mn-cs"/>
              </a:rPr>
              <a:t> individual</a:t>
            </a:r>
          </a:p>
        </p:txBody>
      </p:sp>
      <p:sp>
        <p:nvSpPr>
          <p:cNvPr id="22" name="Rechteck: abgerundete Ecken 21">
            <a:extLst>
              <a:ext uri="{FF2B5EF4-FFF2-40B4-BE49-F238E27FC236}">
                <a16:creationId xmlns:a16="http://schemas.microsoft.com/office/drawing/2014/main" id="{DD161A4B-EAB1-99DA-36AE-72597F990610}"/>
              </a:ext>
            </a:extLst>
          </p:cNvPr>
          <p:cNvSpPr/>
          <p:nvPr/>
        </p:nvSpPr>
        <p:spPr>
          <a:xfrm>
            <a:off x="5286589" y="1684922"/>
            <a:ext cx="1465965" cy="906770"/>
          </a:xfrm>
          <a:prstGeom prst="roundRect">
            <a:avLst/>
          </a:prstGeom>
          <a:solidFill>
            <a:srgbClr val="93C1ED"/>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400" b="0" i="0" u="none" strike="noStrike" kern="1200" cap="none" spc="0" normalizeH="0" baseline="0" noProof="0" dirty="0">
                <a:ln>
                  <a:noFill/>
                </a:ln>
                <a:solidFill>
                  <a:prstClr val="white"/>
                </a:solidFill>
                <a:effectLst/>
                <a:uLnTx/>
                <a:uFillTx/>
                <a:latin typeface="Arial"/>
                <a:ea typeface="+mn-ea"/>
                <a:cs typeface="+mn-cs"/>
              </a:rPr>
              <a:t>Crossover and </a:t>
            </a:r>
            <a:r>
              <a:rPr kumimoji="0" lang="de-DE" sz="1400" b="0" i="0" u="none" strike="noStrike" kern="1200" cap="none" spc="0" normalizeH="0" baseline="0" noProof="0" dirty="0" err="1">
                <a:ln>
                  <a:noFill/>
                </a:ln>
                <a:solidFill>
                  <a:prstClr val="white"/>
                </a:solidFill>
                <a:effectLst/>
                <a:uLnTx/>
                <a:uFillTx/>
                <a:latin typeface="Arial"/>
                <a:ea typeface="+mn-ea"/>
                <a:cs typeface="+mn-cs"/>
              </a:rPr>
              <a:t>mutation</a:t>
            </a:r>
            <a:r>
              <a:rPr kumimoji="0" lang="de-DE" sz="1400" b="0" i="0" u="none" strike="noStrike" kern="1200" cap="none" spc="0" normalizeH="0" baseline="0" noProof="0" dirty="0">
                <a:ln>
                  <a:noFill/>
                </a:ln>
                <a:solidFill>
                  <a:prstClr val="white"/>
                </a:solidFill>
                <a:effectLst/>
                <a:uLnTx/>
                <a:uFillTx/>
                <a:latin typeface="Arial"/>
                <a:ea typeface="+mn-ea"/>
                <a:cs typeface="+mn-cs"/>
              </a:rPr>
              <a:t> </a:t>
            </a:r>
            <a:r>
              <a:rPr kumimoji="0" lang="de-DE" sz="1400" b="0" i="0" u="none" strike="noStrike" kern="1200" cap="none" spc="0" normalizeH="0" baseline="0" noProof="0" dirty="0" err="1">
                <a:ln>
                  <a:noFill/>
                </a:ln>
                <a:solidFill>
                  <a:prstClr val="white"/>
                </a:solidFill>
                <a:effectLst/>
                <a:uLnTx/>
                <a:uFillTx/>
                <a:latin typeface="Arial"/>
                <a:ea typeface="+mn-ea"/>
                <a:cs typeface="+mn-cs"/>
              </a:rPr>
              <a:t>of</a:t>
            </a:r>
            <a:r>
              <a:rPr kumimoji="0" lang="de-DE" sz="1400" b="0" i="0" u="none" strike="noStrike" kern="1200" cap="none" spc="0" normalizeH="0" baseline="0" noProof="0" dirty="0">
                <a:ln>
                  <a:noFill/>
                </a:ln>
                <a:solidFill>
                  <a:prstClr val="white"/>
                </a:solidFill>
                <a:effectLst/>
                <a:uLnTx/>
                <a:uFillTx/>
                <a:latin typeface="Arial"/>
                <a:ea typeface="+mn-ea"/>
                <a:cs typeface="+mn-cs"/>
              </a:rPr>
              <a:t> DNA</a:t>
            </a:r>
          </a:p>
        </p:txBody>
      </p:sp>
      <p:sp>
        <p:nvSpPr>
          <p:cNvPr id="25" name="Geschweifte Klammer links 24">
            <a:extLst>
              <a:ext uri="{FF2B5EF4-FFF2-40B4-BE49-F238E27FC236}">
                <a16:creationId xmlns:a16="http://schemas.microsoft.com/office/drawing/2014/main" id="{C897CD9E-1305-E19A-E588-2210066AB124}"/>
              </a:ext>
            </a:extLst>
          </p:cNvPr>
          <p:cNvSpPr/>
          <p:nvPr/>
        </p:nvSpPr>
        <p:spPr>
          <a:xfrm rot="5400000">
            <a:off x="1514393" y="649208"/>
            <a:ext cx="215766" cy="1434104"/>
          </a:xfrm>
          <a:prstGeom prst="leftBrace">
            <a:avLst/>
          </a:prstGeom>
          <a:ln>
            <a:solidFill>
              <a:srgbClr val="00549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feld 26">
            <a:extLst>
              <a:ext uri="{FF2B5EF4-FFF2-40B4-BE49-F238E27FC236}">
                <a16:creationId xmlns:a16="http://schemas.microsoft.com/office/drawing/2014/main" id="{F36E74BF-4077-4079-C90C-68210B54ADCA}"/>
              </a:ext>
            </a:extLst>
          </p:cNvPr>
          <p:cNvSpPr txBox="1"/>
          <p:nvPr/>
        </p:nvSpPr>
        <p:spPr>
          <a:xfrm>
            <a:off x="1306265" y="1017507"/>
            <a:ext cx="89191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DNA</a:t>
            </a:r>
          </a:p>
        </p:txBody>
      </p:sp>
      <p:sp>
        <p:nvSpPr>
          <p:cNvPr id="28" name="Geschweifte Klammer links 27">
            <a:extLst>
              <a:ext uri="{FF2B5EF4-FFF2-40B4-BE49-F238E27FC236}">
                <a16:creationId xmlns:a16="http://schemas.microsoft.com/office/drawing/2014/main" id="{20B6945C-77EA-3497-CAF1-BBB4D2E58336}"/>
              </a:ext>
            </a:extLst>
          </p:cNvPr>
          <p:cNvSpPr/>
          <p:nvPr/>
        </p:nvSpPr>
        <p:spPr>
          <a:xfrm>
            <a:off x="261854" y="1713924"/>
            <a:ext cx="215766" cy="890467"/>
          </a:xfrm>
          <a:prstGeom prst="leftBrace">
            <a:avLst/>
          </a:prstGeom>
          <a:ln>
            <a:solidFill>
              <a:srgbClr val="00549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8D304A6E-BA8E-9FB5-9F98-252EC0802164}"/>
              </a:ext>
            </a:extLst>
          </p:cNvPr>
          <p:cNvSpPr txBox="1"/>
          <p:nvPr/>
        </p:nvSpPr>
        <p:spPr>
          <a:xfrm rot="16200000">
            <a:off x="-475011" y="2082180"/>
            <a:ext cx="1299954" cy="369332"/>
          </a:xfrm>
          <a:prstGeom prst="rect">
            <a:avLst/>
          </a:prstGeom>
          <a:noFill/>
        </p:spPr>
        <p:txBody>
          <a:bodyPr vert="horz"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Individual</a:t>
            </a:r>
          </a:p>
        </p:txBody>
      </p:sp>
      <mc:AlternateContent xmlns:mc="http://schemas.openxmlformats.org/markup-compatibility/2006" xmlns:a14="http://schemas.microsoft.com/office/drawing/2010/main">
        <mc:Choice Requires="a14">
          <p:graphicFrame>
            <p:nvGraphicFramePr>
              <p:cNvPr id="31" name="Tabelle 30">
                <a:extLst>
                  <a:ext uri="{FF2B5EF4-FFF2-40B4-BE49-F238E27FC236}">
                    <a16:creationId xmlns:a16="http://schemas.microsoft.com/office/drawing/2014/main" id="{8045DA3D-31AB-9B66-B27C-F1D1159B0A33}"/>
                  </a:ext>
                </a:extLst>
              </p:cNvPr>
              <p:cNvGraphicFramePr>
                <a:graphicFrameLocks noGrp="1"/>
              </p:cNvGraphicFramePr>
              <p:nvPr/>
            </p:nvGraphicFramePr>
            <p:xfrm>
              <a:off x="2751891" y="3427805"/>
              <a:ext cx="2209237" cy="1219200"/>
            </p:xfrm>
            <a:graphic>
              <a:graphicData uri="http://schemas.openxmlformats.org/drawingml/2006/table">
                <a:tbl>
                  <a:tblPr firstRow="1" bandRow="1">
                    <a:tableStyleId>{5202B0CA-FC54-4496-8BCA-5EF66A818D29}</a:tableStyleId>
                  </a:tblPr>
                  <a:tblGrid>
                    <a:gridCol w="357505">
                      <a:extLst>
                        <a:ext uri="{9D8B030D-6E8A-4147-A177-3AD203B41FA5}">
                          <a16:colId xmlns:a16="http://schemas.microsoft.com/office/drawing/2014/main" val="850412693"/>
                        </a:ext>
                      </a:extLst>
                    </a:gridCol>
                    <a:gridCol w="308622">
                      <a:extLst>
                        <a:ext uri="{9D8B030D-6E8A-4147-A177-3AD203B41FA5}">
                          <a16:colId xmlns:a16="http://schemas.microsoft.com/office/drawing/2014/main" val="2689217898"/>
                        </a:ext>
                      </a:extLst>
                    </a:gridCol>
                    <a:gridCol w="308622">
                      <a:extLst>
                        <a:ext uri="{9D8B030D-6E8A-4147-A177-3AD203B41FA5}">
                          <a16:colId xmlns:a16="http://schemas.microsoft.com/office/drawing/2014/main" val="568718653"/>
                        </a:ext>
                      </a:extLst>
                    </a:gridCol>
                    <a:gridCol w="308622">
                      <a:extLst>
                        <a:ext uri="{9D8B030D-6E8A-4147-A177-3AD203B41FA5}">
                          <a16:colId xmlns:a16="http://schemas.microsoft.com/office/drawing/2014/main" val="1664712901"/>
                        </a:ext>
                      </a:extLst>
                    </a:gridCol>
                    <a:gridCol w="308622">
                      <a:extLst>
                        <a:ext uri="{9D8B030D-6E8A-4147-A177-3AD203B41FA5}">
                          <a16:colId xmlns:a16="http://schemas.microsoft.com/office/drawing/2014/main" val="1504067141"/>
                        </a:ext>
                      </a:extLst>
                    </a:gridCol>
                    <a:gridCol w="308622">
                      <a:extLst>
                        <a:ext uri="{9D8B030D-6E8A-4147-A177-3AD203B41FA5}">
                          <a16:colId xmlns:a16="http://schemas.microsoft.com/office/drawing/2014/main" val="272361533"/>
                        </a:ext>
                      </a:extLst>
                    </a:gridCol>
                    <a:gridCol w="308622">
                      <a:extLst>
                        <a:ext uri="{9D8B030D-6E8A-4147-A177-3AD203B41FA5}">
                          <a16:colId xmlns:a16="http://schemas.microsoft.com/office/drawing/2014/main" val="2304769515"/>
                        </a:ext>
                      </a:extLst>
                    </a:gridCol>
                  </a:tblGrid>
                  <a:tr h="214541">
                    <a:tc>
                      <a:txBody>
                        <a:bodyPr/>
                        <a:lstStyle/>
                        <a:p>
                          <a:endParaRPr lang="de-DE" sz="1000" dirty="0"/>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lang="de-DE" sz="1000" b="1" i="1" kern="1200" smtClean="0">
                                        <a:solidFill>
                                          <a:schemeClr val="lt1"/>
                                        </a:solidFill>
                                        <a:latin typeface="Cambria Math" panose="02040503050406030204" pitchFamily="18" charset="0"/>
                                      </a:rPr>
                                    </m:ctrlPr>
                                  </m:sSubPr>
                                  <m:e>
                                    <m:r>
                                      <a:rPr lang="de-DE" sz="1000" b="1" i="1" kern="1200" smtClean="0">
                                        <a:solidFill>
                                          <a:schemeClr val="lt1"/>
                                        </a:solidFill>
                                        <a:latin typeface="Cambria Math" panose="02040503050406030204" pitchFamily="18" charset="0"/>
                                      </a:rPr>
                                      <m:t>𝒉</m:t>
                                    </m:r>
                                  </m:e>
                                  <m:sub>
                                    <m:r>
                                      <a:rPr lang="de-DE" sz="1000" b="1" kern="1200" smtClean="0">
                                        <a:solidFill>
                                          <a:schemeClr val="lt1"/>
                                        </a:solidFill>
                                        <a:latin typeface="Cambria Math" panose="02040503050406030204" pitchFamily="18" charset="0"/>
                                      </a:rPr>
                                      <m:t>0</m:t>
                                    </m:r>
                                  </m:sub>
                                </m:sSub>
                              </m:oMath>
                            </m:oMathPara>
                          </a14:m>
                          <a:endParaRPr lang="de-DE" sz="1000" b="1" kern="1200" dirty="0">
                            <a:solidFill>
                              <a:schemeClr val="lt1"/>
                            </a:solidFill>
                            <a:latin typeface="+mn-lt"/>
                            <a:ea typeface="+mn-ea"/>
                            <a:cs typeface="+mn-cs"/>
                          </a:endParaRPr>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lang="de-DE" sz="1000" b="1" i="1" kern="1200" smtClean="0">
                                        <a:solidFill>
                                          <a:schemeClr val="lt1"/>
                                        </a:solidFill>
                                        <a:latin typeface="Cambria Math" panose="02040503050406030204" pitchFamily="18" charset="0"/>
                                      </a:rPr>
                                    </m:ctrlPr>
                                  </m:sSubPr>
                                  <m:e>
                                    <m:r>
                                      <a:rPr lang="de-DE" sz="1000" b="1" i="0" kern="1200" smtClean="0">
                                        <a:solidFill>
                                          <a:schemeClr val="lt1"/>
                                        </a:solidFill>
                                        <a:latin typeface="Cambria Math" panose="02040503050406030204" pitchFamily="18" charset="0"/>
                                        <a:ea typeface="Cambria Math" panose="02040503050406030204" pitchFamily="18" charset="0"/>
                                      </a:rPr>
                                      <m:t>𝛕</m:t>
                                    </m:r>
                                  </m:e>
                                  <m:sub>
                                    <m:r>
                                      <a:rPr lang="de-DE" sz="1000" b="1" i="0" kern="1200" smtClean="0">
                                        <a:solidFill>
                                          <a:schemeClr val="lt1"/>
                                        </a:solidFill>
                                        <a:latin typeface="Cambria Math" panose="02040503050406030204" pitchFamily="18" charset="0"/>
                                      </a:rPr>
                                      <m:t>𝟎</m:t>
                                    </m:r>
                                  </m:sub>
                                </m:sSub>
                              </m:oMath>
                            </m:oMathPara>
                          </a14:m>
                          <a:endParaRPr lang="de-DE" sz="1000" b="1" kern="1200" dirty="0">
                            <a:solidFill>
                              <a:schemeClr val="lt1"/>
                            </a:solidFill>
                            <a:latin typeface="+mn-lt"/>
                            <a:ea typeface="+mn-ea"/>
                            <a:cs typeface="+mn-cs"/>
                          </a:endParaRPr>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lang="de-DE" sz="1000" b="1" i="1" kern="1200" smtClean="0">
                                        <a:solidFill>
                                          <a:schemeClr val="lt1"/>
                                        </a:solidFill>
                                        <a:latin typeface="Cambria Math" panose="02040503050406030204" pitchFamily="18" charset="0"/>
                                      </a:rPr>
                                    </m:ctrlPr>
                                  </m:sSubPr>
                                  <m:e>
                                    <m:r>
                                      <a:rPr lang="de-DE" sz="1000" b="1" i="0" kern="1200" smtClean="0">
                                        <a:solidFill>
                                          <a:schemeClr val="lt1"/>
                                        </a:solidFill>
                                        <a:latin typeface="Cambria Math" panose="02040503050406030204" pitchFamily="18" charset="0"/>
                                        <a:ea typeface="Cambria Math" panose="02040503050406030204" pitchFamily="18" charset="0"/>
                                      </a:rPr>
                                      <m:t>𝛕</m:t>
                                    </m:r>
                                  </m:e>
                                  <m:sub>
                                    <m:r>
                                      <a:rPr lang="de-DE" sz="1000" b="1" i="1" kern="1200" smtClean="0">
                                        <a:solidFill>
                                          <a:schemeClr val="lt1"/>
                                        </a:solidFill>
                                        <a:latin typeface="Cambria Math" panose="02040503050406030204" pitchFamily="18" charset="0"/>
                                        <a:ea typeface="Cambria Math" panose="02040503050406030204" pitchFamily="18" charset="0"/>
                                      </a:rPr>
                                      <m:t>𝒔</m:t>
                                    </m:r>
                                  </m:sub>
                                </m:sSub>
                              </m:oMath>
                            </m:oMathPara>
                          </a14:m>
                          <a:endParaRPr lang="de-DE" sz="1000" b="1" kern="1200" dirty="0">
                            <a:solidFill>
                              <a:schemeClr val="lt1"/>
                            </a:solidFill>
                            <a:latin typeface="+mn-lt"/>
                            <a:ea typeface="+mn-ea"/>
                            <a:cs typeface="+mn-cs"/>
                          </a:endParaRPr>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r>
                                  <a:rPr lang="de-DE" sz="1000" b="1" i="1" kern="1200" smtClean="0">
                                    <a:solidFill>
                                      <a:schemeClr val="lt1"/>
                                    </a:solidFill>
                                    <a:latin typeface="Cambria Math" panose="02040503050406030204" pitchFamily="18" charset="0"/>
                                    <a:ea typeface="+mn-ea"/>
                                    <a:cs typeface="+mn-cs"/>
                                  </a:rPr>
                                  <m:t>𝒎</m:t>
                                </m:r>
                              </m:oMath>
                            </m:oMathPara>
                          </a14:m>
                          <a:endParaRPr lang="de-DE" sz="1000" b="1" kern="1200" dirty="0">
                            <a:solidFill>
                              <a:schemeClr val="lt1"/>
                            </a:solidFill>
                            <a:latin typeface="+mn-lt"/>
                            <a:ea typeface="+mn-ea"/>
                            <a:cs typeface="+mn-cs"/>
                          </a:endParaRPr>
                        </a:p>
                      </a:txBody>
                      <a:tcPr>
                        <a:solidFill>
                          <a:srgbClr val="00549F"/>
                        </a:solid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r>
                                  <a:rPr lang="de-DE" sz="1000" b="1" i="1" kern="1200" smtClean="0">
                                    <a:solidFill>
                                      <a:schemeClr val="lt1"/>
                                    </a:solidFill>
                                    <a:latin typeface="Cambria Math" panose="02040503050406030204" pitchFamily="18" charset="0"/>
                                    <a:ea typeface="+mn-ea"/>
                                    <a:cs typeface="+mn-cs"/>
                                  </a:rPr>
                                  <m:t>𝒂</m:t>
                                </m:r>
                              </m:oMath>
                            </m:oMathPara>
                          </a14:m>
                          <a:endParaRPr lang="de-DE" sz="1000" b="1" kern="1200" dirty="0">
                            <a:solidFill>
                              <a:schemeClr val="lt1"/>
                            </a:solidFill>
                            <a:latin typeface="+mn-lt"/>
                            <a:ea typeface="+mn-ea"/>
                            <a:cs typeface="+mn-cs"/>
                          </a:endParaRPr>
                        </a:p>
                      </a:txBody>
                      <a:tcPr>
                        <a:solidFill>
                          <a:srgbClr val="00549F"/>
                        </a:solidFill>
                      </a:tcPr>
                    </a:tc>
                    <a:tc>
                      <a:txBody>
                        <a:bodyPr/>
                        <a:lstStyle/>
                        <a:p>
                          <a:r>
                            <a:rPr lang="de-DE" sz="1000" dirty="0"/>
                            <a:t>fit</a:t>
                          </a:r>
                        </a:p>
                      </a:txBody>
                      <a:tcPr>
                        <a:solidFill>
                          <a:srgbClr val="00549F"/>
                        </a:solidFill>
                      </a:tcPr>
                    </a:tc>
                    <a:extLst>
                      <a:ext uri="{0D108BD9-81ED-4DB2-BD59-A6C34878D82A}">
                        <a16:rowId xmlns:a16="http://schemas.microsoft.com/office/drawing/2014/main" val="2787726239"/>
                      </a:ext>
                    </a:extLst>
                  </a:tr>
                  <a:tr h="214541">
                    <a:tc>
                      <a:txBody>
                        <a:bodyPr/>
                        <a:lstStyle/>
                        <a:p>
                          <a:r>
                            <a:rPr lang="de-DE" sz="1000" dirty="0"/>
                            <a:t>1</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endParaRPr lang="de-DE" sz="1000" dirty="0"/>
                        </a:p>
                      </a:txBody>
                      <a:tcPr/>
                    </a:tc>
                    <a:extLst>
                      <a:ext uri="{0D108BD9-81ED-4DB2-BD59-A6C34878D82A}">
                        <a16:rowId xmlns:a16="http://schemas.microsoft.com/office/drawing/2014/main" val="3957471314"/>
                      </a:ext>
                    </a:extLst>
                  </a:tr>
                  <a:tr h="214541">
                    <a:tc>
                      <a:txBody>
                        <a:bodyPr/>
                        <a:lstStyle/>
                        <a:p>
                          <a:r>
                            <a:rPr lang="de-DE" sz="1000" dirty="0"/>
                            <a:t>2</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endParaRPr lang="de-DE" sz="1000" dirty="0"/>
                        </a:p>
                      </a:txBody>
                      <a:tcPr/>
                    </a:tc>
                    <a:extLst>
                      <a:ext uri="{0D108BD9-81ED-4DB2-BD59-A6C34878D82A}">
                        <a16:rowId xmlns:a16="http://schemas.microsoft.com/office/drawing/2014/main" val="3473300700"/>
                      </a:ext>
                    </a:extLst>
                  </a:tr>
                  <a:tr h="214541">
                    <a:tc>
                      <a:txBody>
                        <a:bodyPr/>
                        <a:lstStyle/>
                        <a:p>
                          <a:r>
                            <a:rPr lang="de-DE" sz="1000" dirty="0"/>
                            <a:t>…</a:t>
                          </a:r>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extLst>
                      <a:ext uri="{0D108BD9-81ED-4DB2-BD59-A6C34878D82A}">
                        <a16:rowId xmlns:a16="http://schemas.microsoft.com/office/drawing/2014/main" val="1155250530"/>
                      </a:ext>
                    </a:extLst>
                  </a:tr>
                  <a:tr h="214541">
                    <a:tc>
                      <a:txBody>
                        <a:bodyPr/>
                        <a:lstStyle/>
                        <a:p>
                          <a:r>
                            <a:rPr lang="de-DE" sz="1000" dirty="0"/>
                            <a:t>50</a:t>
                          </a:r>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extLst>
                      <a:ext uri="{0D108BD9-81ED-4DB2-BD59-A6C34878D82A}">
                        <a16:rowId xmlns:a16="http://schemas.microsoft.com/office/drawing/2014/main" val="2988162425"/>
                      </a:ext>
                    </a:extLst>
                  </a:tr>
                </a:tbl>
              </a:graphicData>
            </a:graphic>
          </p:graphicFrame>
        </mc:Choice>
        <mc:Fallback xmlns="">
          <p:graphicFrame>
            <p:nvGraphicFramePr>
              <p:cNvPr id="31" name="Tabelle 30">
                <a:extLst>
                  <a:ext uri="{FF2B5EF4-FFF2-40B4-BE49-F238E27FC236}">
                    <a16:creationId xmlns:a16="http://schemas.microsoft.com/office/drawing/2014/main" id="{8045DA3D-31AB-9B66-B27C-F1D1159B0A33}"/>
                  </a:ext>
                </a:extLst>
              </p:cNvPr>
              <p:cNvGraphicFramePr>
                <a:graphicFrameLocks noGrp="1"/>
              </p:cNvGraphicFramePr>
              <p:nvPr>
                <p:extLst>
                  <p:ext uri="{D42A27DB-BD31-4B8C-83A1-F6EECF244321}">
                    <p14:modId xmlns:p14="http://schemas.microsoft.com/office/powerpoint/2010/main" val="1904435507"/>
                  </p:ext>
                </p:extLst>
              </p:nvPr>
            </p:nvGraphicFramePr>
            <p:xfrm>
              <a:off x="2751891" y="3427805"/>
              <a:ext cx="2209237" cy="1219200"/>
            </p:xfrm>
            <a:graphic>
              <a:graphicData uri="http://schemas.openxmlformats.org/drawingml/2006/table">
                <a:tbl>
                  <a:tblPr firstRow="1" bandRow="1">
                    <a:tableStyleId>{5202B0CA-FC54-4496-8BCA-5EF66A818D29}</a:tableStyleId>
                  </a:tblPr>
                  <a:tblGrid>
                    <a:gridCol w="357505">
                      <a:extLst>
                        <a:ext uri="{9D8B030D-6E8A-4147-A177-3AD203B41FA5}">
                          <a16:colId xmlns:a16="http://schemas.microsoft.com/office/drawing/2014/main" val="850412693"/>
                        </a:ext>
                      </a:extLst>
                    </a:gridCol>
                    <a:gridCol w="308622">
                      <a:extLst>
                        <a:ext uri="{9D8B030D-6E8A-4147-A177-3AD203B41FA5}">
                          <a16:colId xmlns:a16="http://schemas.microsoft.com/office/drawing/2014/main" val="2689217898"/>
                        </a:ext>
                      </a:extLst>
                    </a:gridCol>
                    <a:gridCol w="308622">
                      <a:extLst>
                        <a:ext uri="{9D8B030D-6E8A-4147-A177-3AD203B41FA5}">
                          <a16:colId xmlns:a16="http://schemas.microsoft.com/office/drawing/2014/main" val="568718653"/>
                        </a:ext>
                      </a:extLst>
                    </a:gridCol>
                    <a:gridCol w="308622">
                      <a:extLst>
                        <a:ext uri="{9D8B030D-6E8A-4147-A177-3AD203B41FA5}">
                          <a16:colId xmlns:a16="http://schemas.microsoft.com/office/drawing/2014/main" val="1664712901"/>
                        </a:ext>
                      </a:extLst>
                    </a:gridCol>
                    <a:gridCol w="308622">
                      <a:extLst>
                        <a:ext uri="{9D8B030D-6E8A-4147-A177-3AD203B41FA5}">
                          <a16:colId xmlns:a16="http://schemas.microsoft.com/office/drawing/2014/main" val="1504067141"/>
                        </a:ext>
                      </a:extLst>
                    </a:gridCol>
                    <a:gridCol w="308622">
                      <a:extLst>
                        <a:ext uri="{9D8B030D-6E8A-4147-A177-3AD203B41FA5}">
                          <a16:colId xmlns:a16="http://schemas.microsoft.com/office/drawing/2014/main" val="272361533"/>
                        </a:ext>
                      </a:extLst>
                    </a:gridCol>
                    <a:gridCol w="308622">
                      <a:extLst>
                        <a:ext uri="{9D8B030D-6E8A-4147-A177-3AD203B41FA5}">
                          <a16:colId xmlns:a16="http://schemas.microsoft.com/office/drawing/2014/main" val="2304769515"/>
                        </a:ext>
                      </a:extLst>
                    </a:gridCol>
                  </a:tblGrid>
                  <a:tr h="243840">
                    <a:tc>
                      <a:txBody>
                        <a:bodyPr/>
                        <a:lstStyle/>
                        <a:p>
                          <a:endParaRPr lang="de-DE" sz="1000" dirty="0"/>
                        </a:p>
                      </a:txBody>
                      <a:tcPr>
                        <a:solidFill>
                          <a:srgbClr val="00549F"/>
                        </a:solidFill>
                      </a:tcPr>
                    </a:tc>
                    <a:tc>
                      <a:txBody>
                        <a:bodyPr/>
                        <a:lstStyle/>
                        <a:p>
                          <a:endParaRPr lang="de-DE"/>
                        </a:p>
                      </a:txBody>
                      <a:tcPr>
                        <a:blipFill>
                          <a:blip r:embed="rId4"/>
                          <a:stretch>
                            <a:fillRect l="-118000" r="-508000" b="-412500"/>
                          </a:stretch>
                        </a:blipFill>
                      </a:tcPr>
                    </a:tc>
                    <a:tc>
                      <a:txBody>
                        <a:bodyPr/>
                        <a:lstStyle/>
                        <a:p>
                          <a:endParaRPr lang="de-DE"/>
                        </a:p>
                      </a:txBody>
                      <a:tcPr>
                        <a:blipFill>
                          <a:blip r:embed="rId4"/>
                          <a:stretch>
                            <a:fillRect l="-213725" r="-398039" b="-412500"/>
                          </a:stretch>
                        </a:blipFill>
                      </a:tcPr>
                    </a:tc>
                    <a:tc>
                      <a:txBody>
                        <a:bodyPr/>
                        <a:lstStyle/>
                        <a:p>
                          <a:endParaRPr lang="de-DE"/>
                        </a:p>
                      </a:txBody>
                      <a:tcPr>
                        <a:blipFill>
                          <a:blip r:embed="rId4"/>
                          <a:stretch>
                            <a:fillRect l="-313725" r="-298039" b="-412500"/>
                          </a:stretch>
                        </a:blipFill>
                      </a:tcPr>
                    </a:tc>
                    <a:tc>
                      <a:txBody>
                        <a:bodyPr/>
                        <a:lstStyle/>
                        <a:p>
                          <a:endParaRPr lang="de-DE"/>
                        </a:p>
                      </a:txBody>
                      <a:tcPr>
                        <a:blipFill>
                          <a:blip r:embed="rId4"/>
                          <a:stretch>
                            <a:fillRect l="-413725" r="-198039" b="-412500"/>
                          </a:stretch>
                        </a:blipFill>
                      </a:tcPr>
                    </a:tc>
                    <a:tc>
                      <a:txBody>
                        <a:bodyPr/>
                        <a:lstStyle/>
                        <a:p>
                          <a:endParaRPr lang="de-DE"/>
                        </a:p>
                      </a:txBody>
                      <a:tcPr>
                        <a:blipFill>
                          <a:blip r:embed="rId4"/>
                          <a:stretch>
                            <a:fillRect l="-524000" r="-102000" b="-412500"/>
                          </a:stretch>
                        </a:blipFill>
                      </a:tcPr>
                    </a:tc>
                    <a:tc>
                      <a:txBody>
                        <a:bodyPr/>
                        <a:lstStyle/>
                        <a:p>
                          <a:r>
                            <a:rPr lang="de-DE" sz="1000" dirty="0"/>
                            <a:t>fit</a:t>
                          </a:r>
                        </a:p>
                      </a:txBody>
                      <a:tcPr>
                        <a:solidFill>
                          <a:srgbClr val="00549F"/>
                        </a:solidFill>
                      </a:tcPr>
                    </a:tc>
                    <a:extLst>
                      <a:ext uri="{0D108BD9-81ED-4DB2-BD59-A6C34878D82A}">
                        <a16:rowId xmlns:a16="http://schemas.microsoft.com/office/drawing/2014/main" val="2787726239"/>
                      </a:ext>
                    </a:extLst>
                  </a:tr>
                  <a:tr h="243840">
                    <a:tc>
                      <a:txBody>
                        <a:bodyPr/>
                        <a:lstStyle/>
                        <a:p>
                          <a:r>
                            <a:rPr lang="de-DE" sz="1000" dirty="0"/>
                            <a:t>1</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endParaRPr lang="de-DE" sz="1000" dirty="0"/>
                        </a:p>
                      </a:txBody>
                      <a:tcPr/>
                    </a:tc>
                    <a:extLst>
                      <a:ext uri="{0D108BD9-81ED-4DB2-BD59-A6C34878D82A}">
                        <a16:rowId xmlns:a16="http://schemas.microsoft.com/office/drawing/2014/main" val="3957471314"/>
                      </a:ext>
                    </a:extLst>
                  </a:tr>
                  <a:tr h="243840">
                    <a:tc>
                      <a:txBody>
                        <a:bodyPr/>
                        <a:lstStyle/>
                        <a:p>
                          <a:r>
                            <a:rPr lang="de-DE" sz="1000" dirty="0"/>
                            <a:t>2</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r>
                            <a:rPr lang="de-DE" sz="1000" dirty="0"/>
                            <a:t>…</a:t>
                          </a:r>
                        </a:p>
                      </a:txBody>
                      <a:tcPr/>
                    </a:tc>
                    <a:tc>
                      <a:txBody>
                        <a:bodyPr/>
                        <a:lstStyle/>
                        <a:p>
                          <a:endParaRPr lang="de-DE" sz="1000" dirty="0"/>
                        </a:p>
                      </a:txBody>
                      <a:tcPr/>
                    </a:tc>
                    <a:extLst>
                      <a:ext uri="{0D108BD9-81ED-4DB2-BD59-A6C34878D82A}">
                        <a16:rowId xmlns:a16="http://schemas.microsoft.com/office/drawing/2014/main" val="3473300700"/>
                      </a:ext>
                    </a:extLst>
                  </a:tr>
                  <a:tr h="243840">
                    <a:tc>
                      <a:txBody>
                        <a:bodyPr/>
                        <a:lstStyle/>
                        <a:p>
                          <a:r>
                            <a:rPr lang="de-DE" sz="1000" dirty="0"/>
                            <a:t>…</a:t>
                          </a:r>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extLst>
                      <a:ext uri="{0D108BD9-81ED-4DB2-BD59-A6C34878D82A}">
                        <a16:rowId xmlns:a16="http://schemas.microsoft.com/office/drawing/2014/main" val="1155250530"/>
                      </a:ext>
                    </a:extLst>
                  </a:tr>
                  <a:tr h="243840">
                    <a:tc>
                      <a:txBody>
                        <a:bodyPr/>
                        <a:lstStyle/>
                        <a:p>
                          <a:r>
                            <a:rPr lang="de-DE" sz="1000" dirty="0"/>
                            <a:t>50</a:t>
                          </a:r>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tc>
                      <a:txBody>
                        <a:bodyPr/>
                        <a:lstStyle/>
                        <a:p>
                          <a:endParaRPr lang="de-DE" sz="1000" dirty="0"/>
                        </a:p>
                      </a:txBody>
                      <a:tcPr/>
                    </a:tc>
                    <a:extLst>
                      <a:ext uri="{0D108BD9-81ED-4DB2-BD59-A6C34878D82A}">
                        <a16:rowId xmlns:a16="http://schemas.microsoft.com/office/drawing/2014/main" val="2988162425"/>
                      </a:ext>
                    </a:extLst>
                  </a:tr>
                </a:tbl>
              </a:graphicData>
            </a:graphic>
          </p:graphicFrame>
        </mc:Fallback>
      </mc:AlternateContent>
      <p:sp>
        <p:nvSpPr>
          <p:cNvPr id="32" name="Rechteck: abgerundete Ecken 31">
            <a:extLst>
              <a:ext uri="{FF2B5EF4-FFF2-40B4-BE49-F238E27FC236}">
                <a16:creationId xmlns:a16="http://schemas.microsoft.com/office/drawing/2014/main" id="{B24B1BC7-B255-8018-2E43-2969AF42C158}"/>
              </a:ext>
            </a:extLst>
          </p:cNvPr>
          <p:cNvSpPr/>
          <p:nvPr/>
        </p:nvSpPr>
        <p:spPr>
          <a:xfrm>
            <a:off x="3278821" y="3923344"/>
            <a:ext cx="1211541" cy="465315"/>
          </a:xfrm>
          <a:prstGeom prst="roundRect">
            <a:avLst/>
          </a:prstGeom>
          <a:solidFill>
            <a:srgbClr val="93C1ED"/>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400" b="0" i="0" u="none" strike="noStrike" kern="1200" cap="none" spc="0" normalizeH="0" baseline="0" noProof="0" dirty="0">
                <a:ln>
                  <a:noFill/>
                </a:ln>
                <a:solidFill>
                  <a:prstClr val="white"/>
                </a:solidFill>
                <a:effectLst/>
                <a:uLnTx/>
                <a:uFillTx/>
                <a:latin typeface="Arial"/>
                <a:ea typeface="+mn-ea"/>
                <a:cs typeface="+mn-cs"/>
              </a:rPr>
              <a:t>New </a:t>
            </a:r>
            <a:r>
              <a:rPr kumimoji="0" lang="de-DE" sz="1400" b="0" i="0" u="none" strike="noStrike" kern="1200" cap="none" spc="0" normalizeH="0" baseline="0" noProof="0" dirty="0" err="1">
                <a:ln>
                  <a:noFill/>
                </a:ln>
                <a:solidFill>
                  <a:prstClr val="white"/>
                </a:solidFill>
                <a:effectLst/>
                <a:uLnTx/>
                <a:uFillTx/>
                <a:latin typeface="Arial"/>
                <a:ea typeface="+mn-ea"/>
                <a:cs typeface="+mn-cs"/>
              </a:rPr>
              <a:t>generation</a:t>
            </a:r>
            <a:endParaRPr kumimoji="0" lang="de-DE" sz="1400" b="0" i="0" u="none" strike="noStrike" kern="1200" cap="none" spc="0" normalizeH="0" baseline="0" noProof="0" dirty="0">
              <a:ln>
                <a:noFill/>
              </a:ln>
              <a:solidFill>
                <a:prstClr val="white"/>
              </a:solidFill>
              <a:effectLst/>
              <a:uLnTx/>
              <a:uFillTx/>
              <a:latin typeface="Arial"/>
              <a:ea typeface="+mn-ea"/>
              <a:cs typeface="+mn-cs"/>
            </a:endParaRPr>
          </a:p>
        </p:txBody>
      </p:sp>
      <p:sp>
        <p:nvSpPr>
          <p:cNvPr id="35" name="Geschweifte Klammer links 34">
            <a:extLst>
              <a:ext uri="{FF2B5EF4-FFF2-40B4-BE49-F238E27FC236}">
                <a16:creationId xmlns:a16="http://schemas.microsoft.com/office/drawing/2014/main" id="{512F1C49-010A-0DB2-3DCD-830411C8B25A}"/>
              </a:ext>
            </a:extLst>
          </p:cNvPr>
          <p:cNvSpPr/>
          <p:nvPr/>
        </p:nvSpPr>
        <p:spPr>
          <a:xfrm>
            <a:off x="2566705" y="3710769"/>
            <a:ext cx="215766" cy="890467"/>
          </a:xfrm>
          <a:prstGeom prst="leftBrace">
            <a:avLst/>
          </a:prstGeom>
          <a:ln>
            <a:solidFill>
              <a:srgbClr val="00549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Arial"/>
              <a:ea typeface="+mn-ea"/>
              <a:cs typeface="+mn-cs"/>
            </a:endParaRPr>
          </a:p>
        </p:txBody>
      </p:sp>
      <p:sp>
        <p:nvSpPr>
          <p:cNvPr id="36" name="Textfeld 35">
            <a:extLst>
              <a:ext uri="{FF2B5EF4-FFF2-40B4-BE49-F238E27FC236}">
                <a16:creationId xmlns:a16="http://schemas.microsoft.com/office/drawing/2014/main" id="{74D953B8-6BC0-93FA-54CA-1AEB27136A8D}"/>
              </a:ext>
            </a:extLst>
          </p:cNvPr>
          <p:cNvSpPr txBox="1"/>
          <p:nvPr/>
        </p:nvSpPr>
        <p:spPr>
          <a:xfrm rot="16200000">
            <a:off x="1735941" y="3971336"/>
            <a:ext cx="1299954" cy="369332"/>
          </a:xfrm>
          <a:prstGeom prst="rect">
            <a:avLst/>
          </a:prstGeom>
          <a:noFill/>
        </p:spPr>
        <p:txBody>
          <a:bodyPr vert="horz"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Individuen</a:t>
            </a:r>
          </a:p>
        </p:txBody>
      </p:sp>
      <p:sp>
        <p:nvSpPr>
          <p:cNvPr id="39" name="Pfeil: nach oben gebogen 38">
            <a:extLst>
              <a:ext uri="{FF2B5EF4-FFF2-40B4-BE49-F238E27FC236}">
                <a16:creationId xmlns:a16="http://schemas.microsoft.com/office/drawing/2014/main" id="{70F70ECA-223C-B6BC-A1F5-DDC5E76DD771}"/>
              </a:ext>
            </a:extLst>
          </p:cNvPr>
          <p:cNvSpPr/>
          <p:nvPr/>
        </p:nvSpPr>
        <p:spPr>
          <a:xfrm rot="5400000" flipV="1">
            <a:off x="4670785" y="2911040"/>
            <a:ext cx="1715560" cy="1134869"/>
          </a:xfrm>
          <a:prstGeom prst="bentUpArrow">
            <a:avLst>
              <a:gd name="adj1" fmla="val 18396"/>
              <a:gd name="adj2" fmla="val 25000"/>
              <a:gd name="adj3" fmla="val 25000"/>
            </a:avLst>
          </a:prstGeom>
          <a:solidFill>
            <a:srgbClr val="00549F"/>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rial"/>
              <a:ea typeface="+mn-ea"/>
              <a:cs typeface="+mn-cs"/>
            </a:endParaRPr>
          </a:p>
        </p:txBody>
      </p:sp>
      <p:sp>
        <p:nvSpPr>
          <p:cNvPr id="42" name="Pfeil: nach rechts 41">
            <a:extLst>
              <a:ext uri="{FF2B5EF4-FFF2-40B4-BE49-F238E27FC236}">
                <a16:creationId xmlns:a16="http://schemas.microsoft.com/office/drawing/2014/main" id="{AC32F8E7-7229-FB4F-47BA-36DB9936C830}"/>
              </a:ext>
            </a:extLst>
          </p:cNvPr>
          <p:cNvSpPr/>
          <p:nvPr/>
        </p:nvSpPr>
        <p:spPr>
          <a:xfrm rot="16200000">
            <a:off x="3393588" y="2694870"/>
            <a:ext cx="1033718" cy="443908"/>
          </a:xfrm>
          <a:prstGeom prst="rightArrow">
            <a:avLst/>
          </a:prstGeom>
          <a:solidFill>
            <a:srgbClr val="00549F"/>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rial"/>
              <a:ea typeface="+mn-ea"/>
              <a:cs typeface="+mn-cs"/>
            </a:endParaRPr>
          </a:p>
        </p:txBody>
      </p:sp>
      <p:sp>
        <p:nvSpPr>
          <p:cNvPr id="43" name="Rechteck: abgerundete Ecken 42">
            <a:extLst>
              <a:ext uri="{FF2B5EF4-FFF2-40B4-BE49-F238E27FC236}">
                <a16:creationId xmlns:a16="http://schemas.microsoft.com/office/drawing/2014/main" id="{E2FAD68E-5511-227C-5BC3-11916DA11598}"/>
              </a:ext>
            </a:extLst>
          </p:cNvPr>
          <p:cNvSpPr/>
          <p:nvPr/>
        </p:nvSpPr>
        <p:spPr>
          <a:xfrm>
            <a:off x="4922794" y="4612705"/>
            <a:ext cx="1211541" cy="465315"/>
          </a:xfrm>
          <a:prstGeom prst="roundRect">
            <a:avLst/>
          </a:prstGeom>
          <a:solidFill>
            <a:srgbClr val="93C1ED"/>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400" b="0" i="0" u="none" strike="noStrike" kern="1200" cap="none" spc="0" normalizeH="0" baseline="0" noProof="0" dirty="0">
                <a:ln>
                  <a:noFill/>
                </a:ln>
                <a:solidFill>
                  <a:prstClr val="white"/>
                </a:solidFill>
                <a:effectLst/>
                <a:uLnTx/>
                <a:uFillTx/>
                <a:latin typeface="Arial"/>
                <a:ea typeface="+mn-ea"/>
                <a:cs typeface="+mn-cs"/>
              </a:rPr>
              <a:t>Termination </a:t>
            </a:r>
            <a:r>
              <a:rPr kumimoji="0" lang="de-DE" sz="1400" b="0" i="0" u="none" strike="noStrike" kern="1200" cap="none" spc="0" normalizeH="0" baseline="0" noProof="0" dirty="0" err="1">
                <a:ln>
                  <a:noFill/>
                </a:ln>
                <a:solidFill>
                  <a:prstClr val="white"/>
                </a:solidFill>
                <a:effectLst/>
                <a:uLnTx/>
                <a:uFillTx/>
                <a:latin typeface="Arial"/>
                <a:ea typeface="+mn-ea"/>
                <a:cs typeface="+mn-cs"/>
              </a:rPr>
              <a:t>criterion</a:t>
            </a:r>
            <a:endParaRPr kumimoji="0" lang="de-DE" sz="14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Rechteck: abgerundete Ecken 43">
            <a:extLst>
              <a:ext uri="{FF2B5EF4-FFF2-40B4-BE49-F238E27FC236}">
                <a16:creationId xmlns:a16="http://schemas.microsoft.com/office/drawing/2014/main" id="{6360128E-D8A7-A658-7434-F4B9EC73C606}"/>
              </a:ext>
            </a:extLst>
          </p:cNvPr>
          <p:cNvSpPr/>
          <p:nvPr/>
        </p:nvSpPr>
        <p:spPr>
          <a:xfrm>
            <a:off x="6687311" y="4940420"/>
            <a:ext cx="1211541" cy="465315"/>
          </a:xfrm>
          <a:prstGeom prst="roundRect">
            <a:avLst/>
          </a:prstGeom>
          <a:solidFill>
            <a:srgbClr val="93C1ED"/>
          </a:solidFill>
          <a:ln>
            <a:solidFill>
              <a:srgbClr val="00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400" b="0" i="0" u="none" strike="noStrike" kern="1200" cap="none" spc="0" normalizeH="0" baseline="0" noProof="0" dirty="0">
                <a:ln>
                  <a:noFill/>
                </a:ln>
                <a:solidFill>
                  <a:prstClr val="white"/>
                </a:solidFill>
                <a:effectLst/>
                <a:uLnTx/>
                <a:uFillTx/>
                <a:latin typeface="Arial"/>
                <a:ea typeface="+mn-ea"/>
                <a:cs typeface="+mn-cs"/>
              </a:rPr>
              <a:t>Final Individual</a:t>
            </a:r>
          </a:p>
        </p:txBody>
      </p:sp>
      <mc:AlternateContent xmlns:mc="http://schemas.openxmlformats.org/markup-compatibility/2006" xmlns:a14="http://schemas.microsoft.com/office/drawing/2010/main">
        <mc:Choice Requires="a14">
          <p:graphicFrame>
            <p:nvGraphicFramePr>
              <p:cNvPr id="45" name="Tabelle 44">
                <a:extLst>
                  <a:ext uri="{FF2B5EF4-FFF2-40B4-BE49-F238E27FC236}">
                    <a16:creationId xmlns:a16="http://schemas.microsoft.com/office/drawing/2014/main" id="{0F700C71-3DD1-26A1-76AA-8215D5502BF9}"/>
                  </a:ext>
                </a:extLst>
              </p:cNvPr>
              <p:cNvGraphicFramePr>
                <a:graphicFrameLocks noGrp="1"/>
              </p:cNvGraphicFramePr>
              <p:nvPr/>
            </p:nvGraphicFramePr>
            <p:xfrm>
              <a:off x="7279415" y="1452265"/>
              <a:ext cx="4718008" cy="609600"/>
            </p:xfrm>
            <a:graphic>
              <a:graphicData uri="http://schemas.openxmlformats.org/drawingml/2006/table">
                <a:tbl>
                  <a:tblPr firstRow="1" bandRow="1">
                    <a:tableStyleId>{5202B0CA-FC54-4496-8BCA-5EF66A818D29}</a:tableStyleId>
                  </a:tblPr>
                  <a:tblGrid>
                    <a:gridCol w="666814">
                      <a:extLst>
                        <a:ext uri="{9D8B030D-6E8A-4147-A177-3AD203B41FA5}">
                          <a16:colId xmlns:a16="http://schemas.microsoft.com/office/drawing/2014/main" val="2689217898"/>
                        </a:ext>
                      </a:extLst>
                    </a:gridCol>
                    <a:gridCol w="722312">
                      <a:extLst>
                        <a:ext uri="{9D8B030D-6E8A-4147-A177-3AD203B41FA5}">
                          <a16:colId xmlns:a16="http://schemas.microsoft.com/office/drawing/2014/main" val="568718653"/>
                        </a:ext>
                      </a:extLst>
                    </a:gridCol>
                    <a:gridCol w="522224">
                      <a:extLst>
                        <a:ext uri="{9D8B030D-6E8A-4147-A177-3AD203B41FA5}">
                          <a16:colId xmlns:a16="http://schemas.microsoft.com/office/drawing/2014/main" val="1664712901"/>
                        </a:ext>
                      </a:extLst>
                    </a:gridCol>
                    <a:gridCol w="576262">
                      <a:extLst>
                        <a:ext uri="{9D8B030D-6E8A-4147-A177-3AD203B41FA5}">
                          <a16:colId xmlns:a16="http://schemas.microsoft.com/office/drawing/2014/main" val="1504067141"/>
                        </a:ext>
                      </a:extLst>
                    </a:gridCol>
                    <a:gridCol w="535051">
                      <a:extLst>
                        <a:ext uri="{9D8B030D-6E8A-4147-A177-3AD203B41FA5}">
                          <a16:colId xmlns:a16="http://schemas.microsoft.com/office/drawing/2014/main" val="272361533"/>
                        </a:ext>
                      </a:extLst>
                    </a:gridCol>
                    <a:gridCol w="569912">
                      <a:extLst>
                        <a:ext uri="{9D8B030D-6E8A-4147-A177-3AD203B41FA5}">
                          <a16:colId xmlns:a16="http://schemas.microsoft.com/office/drawing/2014/main" val="3104992645"/>
                        </a:ext>
                      </a:extLst>
                    </a:gridCol>
                    <a:gridCol w="569976">
                      <a:extLst>
                        <a:ext uri="{9D8B030D-6E8A-4147-A177-3AD203B41FA5}">
                          <a16:colId xmlns:a16="http://schemas.microsoft.com/office/drawing/2014/main" val="3742559206"/>
                        </a:ext>
                      </a:extLst>
                    </a:gridCol>
                    <a:gridCol w="555457">
                      <a:extLst>
                        <a:ext uri="{9D8B030D-6E8A-4147-A177-3AD203B41FA5}">
                          <a16:colId xmlns:a16="http://schemas.microsoft.com/office/drawing/2014/main" val="2304769515"/>
                        </a:ext>
                      </a:extLst>
                    </a:gridCol>
                  </a:tblGrid>
                  <a:tr h="344557">
                    <a:tc>
                      <a:txBody>
                        <a:bodyPr/>
                        <a:lstStyle/>
                        <a:p>
                          <a:pPr marL="0" algn="ctr" defTabSz="914400" rtl="0" eaLnBrk="1" latinLnBrk="0" hangingPunct="1"/>
                          <a14:m>
                            <m:oMath xmlns:m="http://schemas.openxmlformats.org/officeDocument/2006/math">
                              <m:sSub>
                                <m:sSubPr>
                                  <m:ctrlPr>
                                    <a:rPr lang="de-DE" sz="1000" b="0" i="1" kern="1200" smtClean="0">
                                      <a:solidFill>
                                        <a:schemeClr val="lt1"/>
                                      </a:solidFill>
                                      <a:latin typeface="Cambria Math" panose="02040503050406030204" pitchFamily="18" charset="0"/>
                                    </a:rPr>
                                  </m:ctrlPr>
                                </m:sSubPr>
                                <m:e>
                                  <m:r>
                                    <a:rPr lang="de-DE" sz="1000" b="0" i="1" kern="1200" smtClean="0">
                                      <a:solidFill>
                                        <a:schemeClr val="lt1"/>
                                      </a:solidFill>
                                      <a:latin typeface="Cambria Math" panose="02040503050406030204" pitchFamily="18" charset="0"/>
                                    </a:rPr>
                                    <m:t>𝜎</m:t>
                                  </m:r>
                                </m:e>
                                <m:sub>
                                  <m:r>
                                    <a:rPr lang="de-DE" sz="1000" b="0" i="1" kern="1200" smtClean="0">
                                      <a:solidFill>
                                        <a:schemeClr val="lt1"/>
                                      </a:solidFill>
                                      <a:latin typeface="Cambria Math" panose="02040503050406030204" pitchFamily="18" charset="0"/>
                                    </a:rPr>
                                    <m:t>0</m:t>
                                  </m:r>
                                </m:sub>
                              </m:sSub>
                            </m:oMath>
                          </a14:m>
                          <a:r>
                            <a:rPr lang="de-DE" sz="1000" b="0" kern="1200" dirty="0">
                              <a:solidFill>
                                <a:schemeClr val="lt1"/>
                              </a:solidFill>
                              <a:latin typeface="+mn-lt"/>
                              <a:ea typeface="+mn-ea"/>
                              <a:cs typeface="+mn-cs"/>
                            </a:rPr>
                            <a:t>(</a:t>
                          </a:r>
                          <a:r>
                            <a:rPr lang="de-DE" sz="1000" b="0" kern="1200" dirty="0" err="1">
                              <a:solidFill>
                                <a:schemeClr val="lt1"/>
                              </a:solidFill>
                              <a:latin typeface="+mn-lt"/>
                              <a:ea typeface="+mn-ea"/>
                              <a:cs typeface="+mn-cs"/>
                            </a:rPr>
                            <a:t>Gpa</a:t>
                          </a:r>
                          <a:r>
                            <a:rPr lang="de-DE" sz="1000" b="0" kern="1200" dirty="0">
                              <a:solidFill>
                                <a:schemeClr val="lt1"/>
                              </a:solidFill>
                              <a:latin typeface="+mn-lt"/>
                              <a:ea typeface="+mn-ea"/>
                              <a:cs typeface="+mn-cs"/>
                            </a:rPr>
                            <a:t>)</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549F"/>
                        </a:solidFill>
                      </a:tcPr>
                    </a:tc>
                    <a:tc>
                      <a:txBody>
                        <a:bodyPr/>
                        <a:lstStyle/>
                        <a:p>
                          <a:pPr marL="0" algn="ctr" defTabSz="914400" rtl="0" eaLnBrk="1" latinLnBrk="0" hangingPunct="1"/>
                          <a14:m>
                            <m:oMath xmlns:m="http://schemas.openxmlformats.org/officeDocument/2006/math">
                              <m:sSub>
                                <m:sSubPr>
                                  <m:ctrlPr>
                                    <a:rPr lang="de-DE" sz="1000" b="0" i="1" kern="1200" smtClean="0">
                                      <a:solidFill>
                                        <a:schemeClr val="lt1"/>
                                      </a:solidFill>
                                      <a:latin typeface="Cambria Math" panose="02040503050406030204" pitchFamily="18" charset="0"/>
                                    </a:rPr>
                                  </m:ctrlPr>
                                </m:sSubPr>
                                <m:e>
                                  <m:r>
                                    <a:rPr lang="de-DE" sz="1000" b="0" i="1" kern="1200" smtClean="0">
                                      <a:solidFill>
                                        <a:schemeClr val="lt1"/>
                                      </a:solidFill>
                                      <a:latin typeface="Cambria Math" panose="02040503050406030204" pitchFamily="18" charset="0"/>
                                    </a:rPr>
                                    <m:t>𝑄</m:t>
                                  </m:r>
                                </m:e>
                                <m:sub>
                                  <m:r>
                                    <a:rPr lang="de-DE" sz="1000" b="0" kern="1200" smtClean="0">
                                      <a:solidFill>
                                        <a:schemeClr val="lt1"/>
                                      </a:solidFill>
                                      <a:latin typeface="Cambria Math" panose="02040503050406030204" pitchFamily="18" charset="0"/>
                                    </a:rPr>
                                    <m:t>∞</m:t>
                                  </m:r>
                                </m:sub>
                              </m:sSub>
                            </m:oMath>
                          </a14:m>
                          <a:r>
                            <a:rPr lang="de-DE" sz="1000" b="0" kern="1200" dirty="0">
                              <a:solidFill>
                                <a:schemeClr val="lt1"/>
                              </a:solidFill>
                              <a:latin typeface="+mn-lt"/>
                              <a:ea typeface="+mn-ea"/>
                              <a:cs typeface="+mn-cs"/>
                            </a:rPr>
                            <a:t>(</a:t>
                          </a:r>
                          <a:r>
                            <a:rPr lang="de-DE" sz="1000" b="0" kern="1200" dirty="0" err="1">
                              <a:solidFill>
                                <a:schemeClr val="lt1"/>
                              </a:solidFill>
                              <a:latin typeface="+mn-lt"/>
                              <a:ea typeface="+mn-ea"/>
                              <a:cs typeface="+mn-cs"/>
                            </a:rPr>
                            <a:t>Mpa</a:t>
                          </a:r>
                          <a:r>
                            <a:rPr lang="de-DE" sz="1000" b="0" kern="1200" dirty="0">
                              <a:solidFill>
                                <a:schemeClr val="lt1"/>
                              </a:solidFill>
                              <a:latin typeface="+mn-lt"/>
                              <a:ea typeface="+mn-ea"/>
                              <a:cs typeface="+mn-cs"/>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549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de-DE" sz="1000" b="0" i="1" kern="1200" smtClean="0">
                                  <a:solidFill>
                                    <a:schemeClr val="lt1"/>
                                  </a:solidFill>
                                  <a:latin typeface="Cambria Math" panose="02040503050406030204" pitchFamily="18" charset="0"/>
                                </a:rPr>
                                <m:t>𝑏</m:t>
                              </m:r>
                            </m:oMath>
                          </a14:m>
                          <a:r>
                            <a:rPr lang="de-DE" sz="1000" b="0" kern="1200" dirty="0">
                              <a:solidFill>
                                <a:schemeClr val="lt1"/>
                              </a:solidFill>
                              <a:latin typeface="+mn-lt"/>
                            </a:rPr>
                            <a:t> </a:t>
                          </a:r>
                          <a:r>
                            <a:rPr lang="de-DE" sz="1000" b="0" kern="1200" dirty="0">
                              <a:solidFill>
                                <a:schemeClr val="lt1"/>
                              </a:solidFill>
                              <a:latin typeface="+mn-lt"/>
                              <a:ea typeface="+mn-ea"/>
                              <a:cs typeface="+mn-cs"/>
                            </a:rPr>
                            <a:t>( -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549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de-DE" sz="1000" b="0" i="1" kern="1200" smtClean="0">
                                      <a:solidFill>
                                        <a:schemeClr val="lt1"/>
                                      </a:solidFill>
                                      <a:latin typeface="Cambria Math" panose="02040503050406030204" pitchFamily="18" charset="0"/>
                                    </a:rPr>
                                  </m:ctrlPr>
                                </m:sSubPr>
                                <m:e>
                                  <m:r>
                                    <a:rPr lang="de-DE" sz="1000" b="0" i="1" kern="1200" smtClean="0">
                                      <a:solidFill>
                                        <a:schemeClr val="lt1"/>
                                      </a:solidFill>
                                      <a:latin typeface="Cambria Math" panose="02040503050406030204" pitchFamily="18" charset="0"/>
                                    </a:rPr>
                                    <m:t>𝐶</m:t>
                                  </m:r>
                                </m:e>
                                <m:sub>
                                  <m:r>
                                    <a:rPr lang="de-DE" sz="1000" b="0" i="0" kern="1200" smtClean="0">
                                      <a:solidFill>
                                        <a:schemeClr val="lt1"/>
                                      </a:solidFill>
                                      <a:latin typeface="Cambria Math" panose="02040503050406030204" pitchFamily="18" charset="0"/>
                                    </a:rPr>
                                    <m:t>1</m:t>
                                  </m:r>
                                </m:sub>
                              </m:sSub>
                            </m:oMath>
                          </a14:m>
                          <a:r>
                            <a:rPr lang="de-DE" sz="1000" b="0" kern="1200" dirty="0">
                              <a:solidFill>
                                <a:schemeClr val="lt1"/>
                              </a:solidFill>
                              <a:latin typeface="+mn-lt"/>
                              <a:ea typeface="+mn-ea"/>
                              <a:cs typeface="+mn-cs"/>
                            </a:rPr>
                            <a:t> ( -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549F"/>
                        </a:solidFill>
                      </a:tcPr>
                    </a:tc>
                    <a:tc>
                      <a:txBody>
                        <a:bodyPr/>
                        <a:lstStyle/>
                        <a:p>
                          <a:pPr marL="0" algn="ctr" defTabSz="914400" rtl="0" eaLnBrk="1" latinLnBrk="0" hangingPunct="1"/>
                          <a14:m>
                            <m:oMath xmlns:m="http://schemas.openxmlformats.org/officeDocument/2006/math">
                              <m:sSub>
                                <m:sSubPr>
                                  <m:ctrlPr>
                                    <a:rPr lang="de-DE" sz="1000" b="0" i="1" kern="1200" smtClean="0">
                                      <a:solidFill>
                                        <a:schemeClr val="lt1"/>
                                      </a:solidFill>
                                      <a:latin typeface="Cambria Math" panose="02040503050406030204" pitchFamily="18" charset="0"/>
                                    </a:rPr>
                                  </m:ctrlPr>
                                </m:sSubPr>
                                <m:e>
                                  <m:r>
                                    <a:rPr lang="de-DE" sz="1000" b="0" i="1" kern="1200" smtClean="0">
                                      <a:solidFill>
                                        <a:schemeClr val="lt1"/>
                                      </a:solidFill>
                                      <a:latin typeface="Cambria Math" panose="02040503050406030204" pitchFamily="18" charset="0"/>
                                    </a:rPr>
                                    <m:t>𝛾</m:t>
                                  </m:r>
                                </m:e>
                                <m:sub>
                                  <m:r>
                                    <a:rPr lang="de-DE" sz="1000" b="0" i="1" kern="1200" smtClean="0">
                                      <a:solidFill>
                                        <a:schemeClr val="lt1"/>
                                      </a:solidFill>
                                      <a:latin typeface="Cambria Math" panose="02040503050406030204" pitchFamily="18" charset="0"/>
                                    </a:rPr>
                                    <m:t>1</m:t>
                                  </m:r>
                                </m:sub>
                              </m:sSub>
                            </m:oMath>
                          </a14:m>
                          <a:r>
                            <a:rPr lang="de-DE" sz="1000" b="0" kern="1200" dirty="0">
                              <a:solidFill>
                                <a:schemeClr val="lt1"/>
                              </a:solidFill>
                              <a:latin typeface="+mn-lt"/>
                              <a:ea typeface="+mn-ea"/>
                              <a:cs typeface="+mn-cs"/>
                            </a:rPr>
                            <a:t>( -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549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de-DE" sz="1000" b="0" i="1" kern="1200" smtClean="0">
                                      <a:solidFill>
                                        <a:schemeClr val="lt1"/>
                                      </a:solidFill>
                                      <a:latin typeface="Cambria Math" panose="02040503050406030204" pitchFamily="18" charset="0"/>
                                    </a:rPr>
                                  </m:ctrlPr>
                                </m:sSubPr>
                                <m:e>
                                  <m:r>
                                    <a:rPr lang="de-DE" sz="1000" b="0" i="1" kern="1200" smtClean="0">
                                      <a:solidFill>
                                        <a:schemeClr val="lt1"/>
                                      </a:solidFill>
                                      <a:latin typeface="Cambria Math" panose="02040503050406030204" pitchFamily="18" charset="0"/>
                                    </a:rPr>
                                    <m:t>𝐶</m:t>
                                  </m:r>
                                </m:e>
                                <m:sub>
                                  <m:r>
                                    <a:rPr lang="de-DE" sz="1000" b="0" i="0" kern="1200" smtClean="0">
                                      <a:solidFill>
                                        <a:schemeClr val="lt1"/>
                                      </a:solidFill>
                                      <a:latin typeface="Cambria Math" panose="02040503050406030204" pitchFamily="18" charset="0"/>
                                    </a:rPr>
                                    <m:t>1</m:t>
                                  </m:r>
                                </m:sub>
                              </m:sSub>
                              <m:r>
                                <a:rPr lang="de-DE" sz="1000" b="0" i="0" kern="1200" smtClean="0">
                                  <a:solidFill>
                                    <a:schemeClr val="lt1"/>
                                  </a:solidFill>
                                  <a:latin typeface="Cambria Math" panose="02040503050406030204" pitchFamily="18" charset="0"/>
                                </a:rPr>
                                <m:t> </m:t>
                              </m:r>
                            </m:oMath>
                          </a14:m>
                          <a:r>
                            <a:rPr lang="de-DE" sz="1000" b="0" kern="1200" dirty="0">
                              <a:solidFill>
                                <a:schemeClr val="lt1"/>
                              </a:solidFill>
                              <a:latin typeface="+mn-lt"/>
                              <a:ea typeface="+mn-ea"/>
                              <a:cs typeface="+mn-cs"/>
                            </a:rPr>
                            <a:t>( -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549F"/>
                        </a:solidFill>
                      </a:tcPr>
                    </a:tc>
                    <a:tc>
                      <a:txBody>
                        <a:bodyPr/>
                        <a:lstStyle/>
                        <a:p>
                          <a:pPr marL="0" algn="ctr" defTabSz="914400" rtl="0" eaLnBrk="1" latinLnBrk="0" hangingPunct="1"/>
                          <a14:m>
                            <m:oMath xmlns:m="http://schemas.openxmlformats.org/officeDocument/2006/math">
                              <m:sSub>
                                <m:sSubPr>
                                  <m:ctrlPr>
                                    <a:rPr lang="de-DE" sz="1000" b="0" i="1" kern="1200" smtClean="0">
                                      <a:solidFill>
                                        <a:schemeClr val="lt1"/>
                                      </a:solidFill>
                                      <a:latin typeface="Cambria Math" panose="02040503050406030204" pitchFamily="18" charset="0"/>
                                    </a:rPr>
                                  </m:ctrlPr>
                                </m:sSubPr>
                                <m:e>
                                  <m:r>
                                    <a:rPr lang="de-DE" sz="1000" b="0" i="1" kern="1200" smtClean="0">
                                      <a:solidFill>
                                        <a:schemeClr val="lt1"/>
                                      </a:solidFill>
                                      <a:latin typeface="Cambria Math" panose="02040503050406030204" pitchFamily="18" charset="0"/>
                                    </a:rPr>
                                    <m:t>𝛾</m:t>
                                  </m:r>
                                </m:e>
                                <m:sub>
                                  <m:r>
                                    <a:rPr lang="de-DE" sz="1000" b="0" i="1" kern="1200" smtClean="0">
                                      <a:solidFill>
                                        <a:schemeClr val="lt1"/>
                                      </a:solidFill>
                                      <a:latin typeface="Cambria Math" panose="02040503050406030204" pitchFamily="18" charset="0"/>
                                    </a:rPr>
                                    <m:t>1</m:t>
                                  </m:r>
                                </m:sub>
                              </m:sSub>
                            </m:oMath>
                          </a14:m>
                          <a:r>
                            <a:rPr lang="de-DE" sz="1000" b="0" kern="1200" dirty="0">
                              <a:solidFill>
                                <a:schemeClr val="lt1"/>
                              </a:solidFill>
                              <a:latin typeface="+mn-lt"/>
                              <a:ea typeface="+mn-ea"/>
                              <a:cs typeface="+mn-cs"/>
                            </a:rPr>
                            <a:t> ( -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549F"/>
                        </a:solidFill>
                      </a:tcPr>
                    </a:tc>
                    <a:tc>
                      <a:txBody>
                        <a:bodyPr/>
                        <a:lstStyle/>
                        <a:p>
                          <a:pPr algn="ctr"/>
                          <a:r>
                            <a:rPr lang="de-DE" sz="1000" b="0" dirty="0"/>
                            <a:t>Fit (N)</a:t>
                          </a: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549F"/>
                        </a:solidFill>
                      </a:tcPr>
                    </a:tc>
                    <a:extLst>
                      <a:ext uri="{0D108BD9-81ED-4DB2-BD59-A6C34878D82A}">
                        <a16:rowId xmlns:a16="http://schemas.microsoft.com/office/drawing/2014/main" val="2787726239"/>
                      </a:ext>
                    </a:extLst>
                  </a:tr>
                  <a:tr h="265043">
                    <a:tc>
                      <a:txBody>
                        <a:bodyPr/>
                        <a:lstStyle/>
                        <a:p>
                          <a:pPr algn="l"/>
                          <a:r>
                            <a:rPr lang="de-DE" sz="1000" dirty="0"/>
                            <a:t>767.46</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49803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0.48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47648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10.41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5.68</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957471314"/>
                      </a:ext>
                    </a:extLst>
                  </a:tr>
                </a:tbl>
              </a:graphicData>
            </a:graphic>
          </p:graphicFrame>
        </mc:Choice>
        <mc:Fallback xmlns="">
          <p:graphicFrame>
            <p:nvGraphicFramePr>
              <p:cNvPr id="45" name="Tabelle 44">
                <a:extLst>
                  <a:ext uri="{FF2B5EF4-FFF2-40B4-BE49-F238E27FC236}">
                    <a16:creationId xmlns:a16="http://schemas.microsoft.com/office/drawing/2014/main" id="{0F700C71-3DD1-26A1-76AA-8215D5502BF9}"/>
                  </a:ext>
                </a:extLst>
              </p:cNvPr>
              <p:cNvGraphicFramePr>
                <a:graphicFrameLocks noGrp="1"/>
              </p:cNvGraphicFramePr>
              <p:nvPr>
                <p:extLst>
                  <p:ext uri="{D42A27DB-BD31-4B8C-83A1-F6EECF244321}">
                    <p14:modId xmlns:p14="http://schemas.microsoft.com/office/powerpoint/2010/main" val="1881113274"/>
                  </p:ext>
                </p:extLst>
              </p:nvPr>
            </p:nvGraphicFramePr>
            <p:xfrm>
              <a:off x="7279415" y="1452265"/>
              <a:ext cx="4718008" cy="609600"/>
            </p:xfrm>
            <a:graphic>
              <a:graphicData uri="http://schemas.openxmlformats.org/drawingml/2006/table">
                <a:tbl>
                  <a:tblPr firstRow="1" bandRow="1">
                    <a:tableStyleId>{5202B0CA-FC54-4496-8BCA-5EF66A818D29}</a:tableStyleId>
                  </a:tblPr>
                  <a:tblGrid>
                    <a:gridCol w="666814">
                      <a:extLst>
                        <a:ext uri="{9D8B030D-6E8A-4147-A177-3AD203B41FA5}">
                          <a16:colId xmlns:a16="http://schemas.microsoft.com/office/drawing/2014/main" val="2689217898"/>
                        </a:ext>
                      </a:extLst>
                    </a:gridCol>
                    <a:gridCol w="722312">
                      <a:extLst>
                        <a:ext uri="{9D8B030D-6E8A-4147-A177-3AD203B41FA5}">
                          <a16:colId xmlns:a16="http://schemas.microsoft.com/office/drawing/2014/main" val="568718653"/>
                        </a:ext>
                      </a:extLst>
                    </a:gridCol>
                    <a:gridCol w="522224">
                      <a:extLst>
                        <a:ext uri="{9D8B030D-6E8A-4147-A177-3AD203B41FA5}">
                          <a16:colId xmlns:a16="http://schemas.microsoft.com/office/drawing/2014/main" val="1664712901"/>
                        </a:ext>
                      </a:extLst>
                    </a:gridCol>
                    <a:gridCol w="576262">
                      <a:extLst>
                        <a:ext uri="{9D8B030D-6E8A-4147-A177-3AD203B41FA5}">
                          <a16:colId xmlns:a16="http://schemas.microsoft.com/office/drawing/2014/main" val="1504067141"/>
                        </a:ext>
                      </a:extLst>
                    </a:gridCol>
                    <a:gridCol w="535051">
                      <a:extLst>
                        <a:ext uri="{9D8B030D-6E8A-4147-A177-3AD203B41FA5}">
                          <a16:colId xmlns:a16="http://schemas.microsoft.com/office/drawing/2014/main" val="272361533"/>
                        </a:ext>
                      </a:extLst>
                    </a:gridCol>
                    <a:gridCol w="569912">
                      <a:extLst>
                        <a:ext uri="{9D8B030D-6E8A-4147-A177-3AD203B41FA5}">
                          <a16:colId xmlns:a16="http://schemas.microsoft.com/office/drawing/2014/main" val="3104992645"/>
                        </a:ext>
                      </a:extLst>
                    </a:gridCol>
                    <a:gridCol w="569976">
                      <a:extLst>
                        <a:ext uri="{9D8B030D-6E8A-4147-A177-3AD203B41FA5}">
                          <a16:colId xmlns:a16="http://schemas.microsoft.com/office/drawing/2014/main" val="3742559206"/>
                        </a:ext>
                      </a:extLst>
                    </a:gridCol>
                    <a:gridCol w="555457">
                      <a:extLst>
                        <a:ext uri="{9D8B030D-6E8A-4147-A177-3AD203B41FA5}">
                          <a16:colId xmlns:a16="http://schemas.microsoft.com/office/drawing/2014/main" val="2304769515"/>
                        </a:ext>
                      </a:extLst>
                    </a:gridCol>
                  </a:tblGrid>
                  <a:tr h="344557">
                    <a:tc>
                      <a:txBody>
                        <a:bodyPr/>
                        <a:lstStyle/>
                        <a:p>
                          <a:endParaRPr lang="de-DE"/>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blipFill>
                          <a:blip r:embed="rId5"/>
                          <a:stretch>
                            <a:fillRect r="-605455" b="-78947"/>
                          </a:stretch>
                        </a:blipFill>
                      </a:tcPr>
                    </a:tc>
                    <a:tc>
                      <a:txBody>
                        <a:bodyPr/>
                        <a:lstStyle/>
                        <a:p>
                          <a:endParaRPr lang="de-DE"/>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blipFill>
                          <a:blip r:embed="rId5"/>
                          <a:stretch>
                            <a:fillRect l="-93220" r="-464407" b="-78947"/>
                          </a:stretch>
                        </a:blipFill>
                      </a:tcPr>
                    </a:tc>
                    <a:tc>
                      <a:txBody>
                        <a:bodyPr/>
                        <a:lstStyle/>
                        <a:p>
                          <a:endParaRPr lang="de-DE"/>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blipFill>
                          <a:blip r:embed="rId5"/>
                          <a:stretch>
                            <a:fillRect l="-265116" r="-537209" b="-78947"/>
                          </a:stretch>
                        </a:blipFill>
                      </a:tcPr>
                    </a:tc>
                    <a:tc>
                      <a:txBody>
                        <a:bodyPr/>
                        <a:lstStyle/>
                        <a:p>
                          <a:endParaRPr lang="de-DE"/>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blipFill>
                          <a:blip r:embed="rId5"/>
                          <a:stretch>
                            <a:fillRect l="-330526" r="-386316" b="-78947"/>
                          </a:stretch>
                        </a:blipFill>
                      </a:tcPr>
                    </a:tc>
                    <a:tc>
                      <a:txBody>
                        <a:bodyPr/>
                        <a:lstStyle/>
                        <a:p>
                          <a:endParaRPr lang="de-DE"/>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blipFill>
                          <a:blip r:embed="rId5"/>
                          <a:stretch>
                            <a:fillRect l="-464773" r="-317045" b="-78947"/>
                          </a:stretch>
                        </a:blipFill>
                      </a:tcPr>
                    </a:tc>
                    <a:tc>
                      <a:txBody>
                        <a:bodyPr/>
                        <a:lstStyle/>
                        <a:p>
                          <a:endParaRPr lang="de-DE"/>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blipFill>
                          <a:blip r:embed="rId5"/>
                          <a:stretch>
                            <a:fillRect l="-534409" r="-200000" b="-78947"/>
                          </a:stretch>
                        </a:blipFill>
                      </a:tcPr>
                    </a:tc>
                    <a:tc>
                      <a:txBody>
                        <a:bodyPr/>
                        <a:lstStyle/>
                        <a:p>
                          <a:endParaRPr lang="de-DE"/>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blipFill>
                          <a:blip r:embed="rId5"/>
                          <a:stretch>
                            <a:fillRect l="-627660" r="-97872" b="-78947"/>
                          </a:stretch>
                        </a:blipFill>
                      </a:tcPr>
                    </a:tc>
                    <a:tc>
                      <a:txBody>
                        <a:bodyPr/>
                        <a:lstStyle/>
                        <a:p>
                          <a:pPr algn="ctr"/>
                          <a:r>
                            <a:rPr lang="de-DE" sz="1000" b="0" dirty="0"/>
                            <a:t>Fit (N)</a:t>
                          </a: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549F"/>
                        </a:solidFill>
                      </a:tcPr>
                    </a:tc>
                    <a:extLst>
                      <a:ext uri="{0D108BD9-81ED-4DB2-BD59-A6C34878D82A}">
                        <a16:rowId xmlns:a16="http://schemas.microsoft.com/office/drawing/2014/main" val="2787726239"/>
                      </a:ext>
                    </a:extLst>
                  </a:tr>
                  <a:tr h="265043">
                    <a:tc>
                      <a:txBody>
                        <a:bodyPr/>
                        <a:lstStyle/>
                        <a:p>
                          <a:pPr algn="l"/>
                          <a:r>
                            <a:rPr lang="de-DE" sz="1000" dirty="0"/>
                            <a:t>767.46</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49803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0.48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47648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10.41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de-DE" sz="1000" dirty="0"/>
                            <a:t>5.68</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957471314"/>
                      </a:ext>
                    </a:extLst>
                  </a:tr>
                </a:tbl>
              </a:graphicData>
            </a:graphic>
          </p:graphicFrame>
        </mc:Fallback>
      </mc:AlternateContent>
    </p:spTree>
    <p:extLst>
      <p:ext uri="{BB962C8B-B14F-4D97-AF65-F5344CB8AC3E}">
        <p14:creationId xmlns:p14="http://schemas.microsoft.com/office/powerpoint/2010/main" val="2774322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9" grpId="0" animBg="1"/>
      <p:bldP spid="22" grpId="0" animBg="1"/>
      <p:bldP spid="32" grpId="0" animBg="1"/>
      <p:bldP spid="35" grpId="0" animBg="1"/>
      <p:bldP spid="36" grpId="0"/>
      <p:bldP spid="39" grpId="0" animBg="1"/>
      <p:bldP spid="42"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a:t>GA-</a:t>
            </a:r>
            <a:r>
              <a:rPr lang="de-DE" altLang="de-DE" dirty="0" err="1"/>
              <a:t>Calibration</a:t>
            </a:r>
            <a:r>
              <a:rPr lang="de-DE" altLang="de-DE" dirty="0"/>
              <a:t> Tool</a:t>
            </a:r>
            <a:endParaRPr lang="de-DE" altLang="zh-CN" dirty="0"/>
          </a:p>
        </p:txBody>
      </p:sp>
      <p:sp>
        <p:nvSpPr>
          <p:cNvPr id="3" name="Textplatzhalter 2"/>
          <p:cNvSpPr>
            <a:spLocks noGrp="1"/>
          </p:cNvSpPr>
          <p:nvPr>
            <p:ph type="body" sz="quarter" idx="12"/>
          </p:nvPr>
        </p:nvSpPr>
        <p:spPr>
          <a:xfrm>
            <a:off x="384000" y="1170817"/>
            <a:ext cx="11424000" cy="1084246"/>
          </a:xfrm>
        </p:spPr>
        <p:txBody>
          <a:bodyPr/>
          <a:lstStyle/>
          <a:p>
            <a:pPr marL="285750" indent="-285750">
              <a:lnSpc>
                <a:spcPct val="150000"/>
              </a:lnSpc>
              <a:buFont typeface="Arial" panose="020B0604020202020204" pitchFamily="34" charset="0"/>
              <a:buChar char="•"/>
            </a:pPr>
            <a:r>
              <a:rPr lang="en-US" sz="1650" dirty="0"/>
              <a:t>GA-Calibration Tool: User-friendly, Efficient, Powerful.</a:t>
            </a:r>
          </a:p>
          <a:p>
            <a:pPr marL="285750" indent="-285750">
              <a:lnSpc>
                <a:spcPct val="150000"/>
              </a:lnSpc>
              <a:buFont typeface="Arial" panose="020B0604020202020204" pitchFamily="34" charset="0"/>
              <a:buChar char="•"/>
            </a:pPr>
            <a:r>
              <a:rPr lang="en-US" sz="1650" dirty="0"/>
              <a:t>The tool is being developed based on RWTH HPC cluster</a:t>
            </a:r>
            <a:r>
              <a:rPr lang="zh-CN" altLang="de-DE" sz="1650" dirty="0"/>
              <a:t>（</a:t>
            </a:r>
            <a:r>
              <a:rPr lang="de-DE" altLang="zh-CN" sz="1650" dirty="0"/>
              <a:t>high </a:t>
            </a:r>
            <a:r>
              <a:rPr lang="de-DE" altLang="zh-CN" sz="1650" dirty="0" err="1"/>
              <a:t>computation</a:t>
            </a:r>
            <a:r>
              <a:rPr lang="de-DE" altLang="zh-CN" sz="1650" dirty="0"/>
              <a:t> time </a:t>
            </a:r>
            <a:r>
              <a:rPr lang="de-DE" altLang="zh-CN" sz="1650" dirty="0" err="1"/>
              <a:t>required</a:t>
            </a:r>
            <a:r>
              <a:rPr lang="de-DE" altLang="zh-CN" sz="1650" dirty="0"/>
              <a:t>).</a:t>
            </a:r>
          </a:p>
          <a:p>
            <a:pPr marL="285750" indent="-285750">
              <a:lnSpc>
                <a:spcPct val="150000"/>
              </a:lnSpc>
              <a:buFont typeface="Arial" panose="020B0604020202020204" pitchFamily="34" charset="0"/>
              <a:buChar char="•"/>
            </a:pPr>
            <a:r>
              <a:rPr lang="de-DE" altLang="zh-CN" sz="1650" dirty="0"/>
              <a:t>This </a:t>
            </a:r>
            <a:r>
              <a:rPr lang="de-DE" altLang="zh-CN" sz="1650" dirty="0" err="1"/>
              <a:t>tool</a:t>
            </a:r>
            <a:r>
              <a:rPr lang="de-DE" altLang="zh-CN" sz="1650" dirty="0"/>
              <a:t> </a:t>
            </a:r>
            <a:r>
              <a:rPr lang="de-DE" altLang="zh-CN" sz="1650" dirty="0" err="1"/>
              <a:t>supports</a:t>
            </a:r>
            <a:r>
              <a:rPr lang="de-DE" altLang="zh-CN" sz="1650" dirty="0"/>
              <a:t>: </a:t>
            </a:r>
          </a:p>
        </p:txBody>
      </p:sp>
      <p:grpSp>
        <p:nvGrpSpPr>
          <p:cNvPr id="10" name="Group 9">
            <a:extLst>
              <a:ext uri="{FF2B5EF4-FFF2-40B4-BE49-F238E27FC236}">
                <a16:creationId xmlns:a16="http://schemas.microsoft.com/office/drawing/2014/main" id="{BAD7DC2A-C2E9-754B-B7D3-0F26B6A1A1BC}"/>
              </a:ext>
            </a:extLst>
          </p:cNvPr>
          <p:cNvGrpSpPr/>
          <p:nvPr/>
        </p:nvGrpSpPr>
        <p:grpSpPr>
          <a:xfrm>
            <a:off x="2184965" y="2490781"/>
            <a:ext cx="8287872" cy="2325636"/>
            <a:chOff x="1722628" y="2863823"/>
            <a:chExt cx="8287872" cy="2325636"/>
          </a:xfrm>
        </p:grpSpPr>
        <p:sp>
          <p:nvSpPr>
            <p:cNvPr id="6" name="Rectangle 6">
              <a:extLst>
                <a:ext uri="{FF2B5EF4-FFF2-40B4-BE49-F238E27FC236}">
                  <a16:creationId xmlns:a16="http://schemas.microsoft.com/office/drawing/2014/main" id="{DA393A17-9C11-459E-632B-4C34A56A4523}"/>
                </a:ext>
              </a:extLst>
            </p:cNvPr>
            <p:cNvSpPr>
              <a:spLocks noChangeArrowheads="1"/>
            </p:cNvSpPr>
            <p:nvPr/>
          </p:nvSpPr>
          <p:spPr bwMode="auto">
            <a:xfrm>
              <a:off x="1722628" y="2863823"/>
              <a:ext cx="8287872" cy="463550"/>
            </a:xfrm>
            <a:prstGeom prst="rect">
              <a:avLst/>
            </a:prstGeom>
            <a:solidFill>
              <a:srgbClr val="00549F"/>
            </a:solidFill>
            <a:ln w="19050">
              <a:solidFill>
                <a:schemeClr val="bg2">
                  <a:lumMod val="20000"/>
                  <a:lumOff val="80000"/>
                </a:schemeClr>
              </a:solidFill>
              <a:miter lim="800000"/>
              <a:headEnd/>
              <a:tailEnd/>
            </a:ln>
          </p:spPr>
          <p:txBody>
            <a:bodyPr anchor="ctr"/>
            <a:lstStyle/>
            <a:p>
              <a:pPr marL="0" marR="0" lvl="0" indent="0" algn="l" defTabSz="914400" rtl="0" eaLnBrk="0" fontAlgn="base" latinLnBrk="0" hangingPunct="0">
                <a:lnSpc>
                  <a:spcPct val="100000"/>
                </a:lnSpc>
                <a:spcBef>
                  <a:spcPct val="50000"/>
                </a:spcBef>
                <a:spcAft>
                  <a:spcPct val="0"/>
                </a:spcAft>
                <a:buClr>
                  <a:srgbClr val="7A6FAC"/>
                </a:buClr>
                <a:buSzTx/>
                <a:buFontTx/>
                <a:buNone/>
                <a:tabLst/>
                <a:defRPr/>
              </a:pP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Automatical and </a:t>
              </a:r>
              <a:r>
                <a:rPr kumimoji="0" lang="de-DE"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cocurrent</a:t>
              </a: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 </a:t>
              </a:r>
              <a:r>
                <a:rPr kumimoji="0" lang="de-DE"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submission</a:t>
              </a: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 </a:t>
              </a:r>
              <a:r>
                <a:rPr kumimoji="0" lang="de-DE"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of</a:t>
              </a: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 </a:t>
              </a:r>
              <a:r>
                <a:rPr kumimoji="0" lang="de-DE"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simulation</a:t>
              </a: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 </a:t>
              </a:r>
              <a:r>
                <a:rPr kumimoji="0" lang="de-DE"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jobs</a:t>
              </a:r>
              <a:endPar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endParaRPr>
            </a:p>
          </p:txBody>
        </p:sp>
        <p:sp>
          <p:nvSpPr>
            <p:cNvPr id="7" name="Rectangle 7">
              <a:extLst>
                <a:ext uri="{FF2B5EF4-FFF2-40B4-BE49-F238E27FC236}">
                  <a16:creationId xmlns:a16="http://schemas.microsoft.com/office/drawing/2014/main" id="{3E448F07-1E5C-3426-9352-2DF388707E5C}"/>
                </a:ext>
              </a:extLst>
            </p:cNvPr>
            <p:cNvSpPr>
              <a:spLocks noChangeArrowheads="1"/>
            </p:cNvSpPr>
            <p:nvPr/>
          </p:nvSpPr>
          <p:spPr bwMode="auto">
            <a:xfrm>
              <a:off x="1722628" y="3484519"/>
              <a:ext cx="8287872" cy="463550"/>
            </a:xfrm>
            <a:prstGeom prst="rect">
              <a:avLst/>
            </a:prstGeom>
            <a:solidFill>
              <a:schemeClr val="tx2"/>
            </a:solidFill>
            <a:ln w="19050">
              <a:solidFill>
                <a:schemeClr val="tx2"/>
              </a:solidFill>
              <a:miter lim="800000"/>
              <a:headEnd/>
              <a:tailEnd/>
            </a:ln>
          </p:spPr>
          <p:txBody>
            <a:bodyPr anchor="ctr"/>
            <a:lstStyle/>
            <a:p>
              <a:pPr marL="0" marR="0" lvl="0" indent="0" algn="l" defTabSz="914400" rtl="0" eaLnBrk="0" fontAlgn="base" latinLnBrk="0" hangingPunct="0">
                <a:lnSpc>
                  <a:spcPct val="100000"/>
                </a:lnSpc>
                <a:spcBef>
                  <a:spcPct val="50000"/>
                </a:spcBef>
                <a:spcAft>
                  <a:spcPct val="0"/>
                </a:spcAft>
                <a:buClr>
                  <a:srgbClr val="7A6FAC"/>
                </a:buClr>
                <a:buSzTx/>
                <a:buFontTx/>
                <a:buNone/>
                <a:tabLst/>
                <a:defRPr/>
              </a:pPr>
              <a:r>
                <a:rPr kumimoji="0" lang="en-US"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Single or dual phase material calibration</a:t>
              </a:r>
            </a:p>
          </p:txBody>
        </p:sp>
        <p:sp>
          <p:nvSpPr>
            <p:cNvPr id="8" name="Rectangle 8">
              <a:extLst>
                <a:ext uri="{FF2B5EF4-FFF2-40B4-BE49-F238E27FC236}">
                  <a16:creationId xmlns:a16="http://schemas.microsoft.com/office/drawing/2014/main" id="{D730F4B0-A49A-6BA6-82EE-7010FD4C65E4}"/>
                </a:ext>
              </a:extLst>
            </p:cNvPr>
            <p:cNvSpPr>
              <a:spLocks noChangeArrowheads="1"/>
            </p:cNvSpPr>
            <p:nvPr/>
          </p:nvSpPr>
          <p:spPr bwMode="auto">
            <a:xfrm>
              <a:off x="1722628" y="4105215"/>
              <a:ext cx="8287872" cy="463549"/>
            </a:xfrm>
            <a:prstGeom prst="rect">
              <a:avLst/>
            </a:prstGeom>
            <a:solidFill>
              <a:srgbClr val="00549F"/>
            </a:solidFill>
            <a:ln w="19050">
              <a:solidFill>
                <a:schemeClr val="bg2">
                  <a:lumMod val="20000"/>
                  <a:lumOff val="80000"/>
                </a:schemeClr>
              </a:solidFill>
              <a:miter lim="800000"/>
              <a:headEnd/>
              <a:tailEnd/>
            </a:ln>
          </p:spPr>
          <p:txBody>
            <a:bodyPr anchor="ctr"/>
            <a:lstStyle/>
            <a:p>
              <a:pPr marL="0" marR="0" lvl="0" indent="0" algn="l" defTabSz="914400" rtl="0" eaLnBrk="0" fontAlgn="base" latinLnBrk="0" hangingPunct="0">
                <a:lnSpc>
                  <a:spcPct val="100000"/>
                </a:lnSpc>
                <a:spcBef>
                  <a:spcPct val="50000"/>
                </a:spcBef>
                <a:spcAft>
                  <a:spcPct val="0"/>
                </a:spcAft>
                <a:buClr>
                  <a:srgbClr val="7A6FAC"/>
                </a:buClr>
                <a:buSzTx/>
                <a:buFontTx/>
                <a:buNone/>
                <a:tabLst/>
                <a:defRPr/>
              </a:pP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Abaqus </a:t>
              </a:r>
              <a:r>
                <a:rPr kumimoji="0" lang="de-DE"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or</a:t>
              </a: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 DAMASK (MOOSE support </a:t>
              </a:r>
              <a:r>
                <a:rPr kumimoji="0" lang="de-DE"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to</a:t>
              </a: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 </a:t>
              </a:r>
              <a:r>
                <a:rPr kumimoji="0" lang="de-DE"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be</a:t>
              </a: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 </a:t>
              </a:r>
              <a:r>
                <a:rPr kumimoji="0" lang="de-DE"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implemented</a:t>
              </a:r>
              <a:r>
                <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a:t>
              </a:r>
            </a:p>
          </p:txBody>
        </p:sp>
        <p:sp>
          <p:nvSpPr>
            <p:cNvPr id="9" name="Rectangle 8">
              <a:extLst>
                <a:ext uri="{FF2B5EF4-FFF2-40B4-BE49-F238E27FC236}">
                  <a16:creationId xmlns:a16="http://schemas.microsoft.com/office/drawing/2014/main" id="{35B69B1B-2DDC-A0A5-56B1-31950377221D}"/>
                </a:ext>
              </a:extLst>
            </p:cNvPr>
            <p:cNvSpPr>
              <a:spLocks noChangeArrowheads="1"/>
            </p:cNvSpPr>
            <p:nvPr/>
          </p:nvSpPr>
          <p:spPr bwMode="auto">
            <a:xfrm>
              <a:off x="1722628" y="4725910"/>
              <a:ext cx="8287872" cy="463549"/>
            </a:xfrm>
            <a:prstGeom prst="rect">
              <a:avLst/>
            </a:prstGeom>
            <a:solidFill>
              <a:srgbClr val="00549F"/>
            </a:solidFill>
            <a:ln w="19050">
              <a:solidFill>
                <a:schemeClr val="bg2">
                  <a:lumMod val="20000"/>
                  <a:lumOff val="80000"/>
                </a:schemeClr>
              </a:solidFill>
              <a:miter lim="800000"/>
              <a:headEnd/>
              <a:tailEnd/>
            </a:ln>
          </p:spPr>
          <p:txBody>
            <a:bodyPr anchor="ctr"/>
            <a:lstStyle/>
            <a:p>
              <a:pPr marL="0" marR="0" lvl="0" indent="0" algn="l" defTabSz="914400" rtl="0" eaLnBrk="0" fontAlgn="base" latinLnBrk="0" hangingPunct="0">
                <a:lnSpc>
                  <a:spcPct val="100000"/>
                </a:lnSpc>
                <a:spcBef>
                  <a:spcPct val="50000"/>
                </a:spcBef>
                <a:spcAft>
                  <a:spcPct val="0"/>
                </a:spcAft>
                <a:buClr>
                  <a:srgbClr val="7A6FAC"/>
                </a:buClr>
                <a:buSzTx/>
                <a:buFontTx/>
                <a:buNone/>
                <a:tabLst/>
                <a:defRPr/>
              </a:pPr>
              <a:r>
                <a:rPr kumimoji="0" lang="en-US"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uniaxial tensile test, cyclic test or </a:t>
              </a:r>
              <a:r>
                <a:rPr kumimoji="0" lang="en-US" sz="1800" b="0" i="0" u="none" strike="noStrike" kern="1200" cap="none" spc="0" normalizeH="0" baseline="0" noProof="0" dirty="0" err="1">
                  <a:ln>
                    <a:noFill/>
                  </a:ln>
                  <a:solidFill>
                    <a:prstClr val="white"/>
                  </a:solidFill>
                  <a:effectLst/>
                  <a:uLnTx/>
                  <a:uFillTx/>
                  <a:latin typeface="Arial" charset="0"/>
                  <a:ea typeface="ヒラギノ角ゴ Pro W3" charset="-128"/>
                  <a:cs typeface="+mn-cs"/>
                </a:rPr>
                <a:t>Chaboche</a:t>
              </a:r>
              <a:r>
                <a:rPr kumimoji="0" lang="en-US" sz="1800" b="0" i="0" u="none" strike="noStrike" kern="1200" cap="none" spc="0" normalizeH="0" baseline="0" noProof="0" dirty="0">
                  <a:ln>
                    <a:noFill/>
                  </a:ln>
                  <a:solidFill>
                    <a:prstClr val="white"/>
                  </a:solidFill>
                  <a:effectLst/>
                  <a:uLnTx/>
                  <a:uFillTx/>
                  <a:latin typeface="Arial" charset="0"/>
                  <a:ea typeface="ヒラギノ角ゴ Pro W3" charset="-128"/>
                  <a:cs typeface="+mn-cs"/>
                </a:rPr>
                <a:t> test</a:t>
              </a:r>
              <a:endParaRPr kumimoji="0" lang="de-DE" sz="1800" b="0" i="0" u="none" strike="noStrike" kern="1200" cap="none" spc="0" normalizeH="0" baseline="0" noProof="0" dirty="0">
                <a:ln>
                  <a:noFill/>
                </a:ln>
                <a:solidFill>
                  <a:prstClr val="white"/>
                </a:solidFill>
                <a:effectLst/>
                <a:uLnTx/>
                <a:uFillTx/>
                <a:latin typeface="Arial" charset="0"/>
                <a:ea typeface="ヒラギノ角ゴ Pro W3" charset="-128"/>
                <a:cs typeface="+mn-cs"/>
              </a:endParaRPr>
            </a:p>
          </p:txBody>
        </p:sp>
      </p:grpSp>
    </p:spTree>
    <p:extLst>
      <p:ext uri="{BB962C8B-B14F-4D97-AF65-F5344CB8AC3E}">
        <p14:creationId xmlns:p14="http://schemas.microsoft.com/office/powerpoint/2010/main" val="147619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a:t>GA-</a:t>
            </a:r>
            <a:r>
              <a:rPr lang="de-DE" altLang="de-DE" dirty="0" err="1"/>
              <a:t>Calibration</a:t>
            </a:r>
            <a:r>
              <a:rPr lang="de-DE" altLang="de-DE"/>
              <a:t> Tool</a:t>
            </a:r>
            <a:endParaRPr lang="de-DE" altLang="zh-CN" dirty="0"/>
          </a:p>
        </p:txBody>
      </p:sp>
      <p:grpSp>
        <p:nvGrpSpPr>
          <p:cNvPr id="10" name="Group 9">
            <a:extLst>
              <a:ext uri="{FF2B5EF4-FFF2-40B4-BE49-F238E27FC236}">
                <a16:creationId xmlns:a16="http://schemas.microsoft.com/office/drawing/2014/main" id="{86FC6FE8-0F66-61AC-B110-89EF6C8BD769}"/>
              </a:ext>
            </a:extLst>
          </p:cNvPr>
          <p:cNvGrpSpPr/>
          <p:nvPr/>
        </p:nvGrpSpPr>
        <p:grpSpPr>
          <a:xfrm>
            <a:off x="1061148" y="934076"/>
            <a:ext cx="9733715" cy="4580846"/>
            <a:chOff x="1061148" y="934076"/>
            <a:chExt cx="9733715" cy="4580846"/>
          </a:xfrm>
        </p:grpSpPr>
        <p:grpSp>
          <p:nvGrpSpPr>
            <p:cNvPr id="3" name="Group 2">
              <a:extLst>
                <a:ext uri="{FF2B5EF4-FFF2-40B4-BE49-F238E27FC236}">
                  <a16:creationId xmlns:a16="http://schemas.microsoft.com/office/drawing/2014/main" id="{6FCA2122-4FF9-D149-AF1C-0B4D657A347E}"/>
                </a:ext>
              </a:extLst>
            </p:cNvPr>
            <p:cNvGrpSpPr/>
            <p:nvPr/>
          </p:nvGrpSpPr>
          <p:grpSpPr>
            <a:xfrm>
              <a:off x="1061148" y="934076"/>
              <a:ext cx="9733715" cy="3934515"/>
              <a:chOff x="849979" y="808895"/>
              <a:chExt cx="9733715" cy="3934515"/>
            </a:xfrm>
          </p:grpSpPr>
          <p:pic>
            <p:nvPicPr>
              <p:cNvPr id="1026" name="Picture 2">
                <a:extLst>
                  <a:ext uri="{FF2B5EF4-FFF2-40B4-BE49-F238E27FC236}">
                    <a16:creationId xmlns:a16="http://schemas.microsoft.com/office/drawing/2014/main" id="{B17E7BAE-A73C-A5CF-449B-42BDA0201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979" y="808895"/>
                <a:ext cx="5246020" cy="39345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B9E79AF-76CF-FCE3-00C0-3222D57EF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909" y="1202401"/>
                <a:ext cx="4610785" cy="3462373"/>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feld 3">
              <a:extLst>
                <a:ext uri="{FF2B5EF4-FFF2-40B4-BE49-F238E27FC236}">
                  <a16:creationId xmlns:a16="http://schemas.microsoft.com/office/drawing/2014/main" id="{DCD74DF1-699F-11A0-CED2-8F4AE6660CA8}"/>
                </a:ext>
              </a:extLst>
            </p:cNvPr>
            <p:cNvSpPr txBox="1"/>
            <p:nvPr/>
          </p:nvSpPr>
          <p:spPr>
            <a:xfrm>
              <a:off x="2077913" y="4868591"/>
              <a:ext cx="7913077"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The comparison of experimental results and simulation results: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Single </a:t>
              </a:r>
              <a:r>
                <a:rPr kumimoji="0" lang="de-DE"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phase</a:t>
              </a: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de-DE"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uniaxial</a:t>
              </a: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de-DE"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tensile</a:t>
              </a: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de-DE"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test,single</a:t>
              </a: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de-DE"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phase</a:t>
              </a: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de-DE"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cyclic</a:t>
              </a:r>
              <a:r>
                <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de-DE"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test</a:t>
              </a:r>
              <a:endParaRPr kumimoji="0" lang="de-DE"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 name="Group 1">
            <a:extLst>
              <a:ext uri="{FF2B5EF4-FFF2-40B4-BE49-F238E27FC236}">
                <a16:creationId xmlns:a16="http://schemas.microsoft.com/office/drawing/2014/main" id="{11E2CFB7-4D79-AA65-E6FF-BC2B3395CB94}"/>
              </a:ext>
            </a:extLst>
          </p:cNvPr>
          <p:cNvGrpSpPr/>
          <p:nvPr/>
        </p:nvGrpSpPr>
        <p:grpSpPr>
          <a:xfrm>
            <a:off x="360000" y="1531113"/>
            <a:ext cx="11471999" cy="3594390"/>
            <a:chOff x="384000" y="1050649"/>
            <a:chExt cx="11471999" cy="3594390"/>
          </a:xfrm>
        </p:grpSpPr>
        <p:sp>
          <p:nvSpPr>
            <p:cNvPr id="5" name="Textfeld 3">
              <a:extLst>
                <a:ext uri="{FF2B5EF4-FFF2-40B4-BE49-F238E27FC236}">
                  <a16:creationId xmlns:a16="http://schemas.microsoft.com/office/drawing/2014/main" id="{21414EB2-A2DC-B564-11F9-447FB039E812}"/>
                </a:ext>
              </a:extLst>
            </p:cNvPr>
            <p:cNvSpPr txBox="1"/>
            <p:nvPr/>
          </p:nvSpPr>
          <p:spPr>
            <a:xfrm>
              <a:off x="2303585" y="3998708"/>
              <a:ext cx="7748952"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The comparison of experimental results and simulation results: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Alpha Phase Brass, Beta Phase Brass, Total Sample</a:t>
              </a:r>
            </a:p>
          </p:txBody>
        </p:sp>
        <p:grpSp>
          <p:nvGrpSpPr>
            <p:cNvPr id="6" name="Group 5">
              <a:extLst>
                <a:ext uri="{FF2B5EF4-FFF2-40B4-BE49-F238E27FC236}">
                  <a16:creationId xmlns:a16="http://schemas.microsoft.com/office/drawing/2014/main" id="{956A10CD-BCF9-D457-E211-593AC17A9360}"/>
                </a:ext>
              </a:extLst>
            </p:cNvPr>
            <p:cNvGrpSpPr/>
            <p:nvPr/>
          </p:nvGrpSpPr>
          <p:grpSpPr>
            <a:xfrm>
              <a:off x="384000" y="1050649"/>
              <a:ext cx="11471999" cy="2880000"/>
              <a:chOff x="384000" y="1296834"/>
              <a:chExt cx="11471999" cy="2880000"/>
            </a:xfrm>
          </p:grpSpPr>
          <p:pic>
            <p:nvPicPr>
              <p:cNvPr id="7" name="Picture 6" descr="A graph of a curve&#10;&#10;Description automatically generated with medium confidence">
                <a:extLst>
                  <a:ext uri="{FF2B5EF4-FFF2-40B4-BE49-F238E27FC236}">
                    <a16:creationId xmlns:a16="http://schemas.microsoft.com/office/drawing/2014/main" id="{1C70A032-341C-E6D7-CBCD-98ED51DCCF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999" y="1296834"/>
                <a:ext cx="3840000" cy="2880000"/>
              </a:xfrm>
              <a:prstGeom prst="rect">
                <a:avLst/>
              </a:prstGeom>
            </p:spPr>
          </p:pic>
          <p:pic>
            <p:nvPicPr>
              <p:cNvPr id="8" name="Picture 7" descr="A graph of a graph&#10;&#10;Description automatically generated with medium confidence">
                <a:extLst>
                  <a:ext uri="{FF2B5EF4-FFF2-40B4-BE49-F238E27FC236}">
                    <a16:creationId xmlns:a16="http://schemas.microsoft.com/office/drawing/2014/main" id="{C23FB80E-0923-C8EA-A2A3-15D7B64DEA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5999" y="1296834"/>
                <a:ext cx="3840000" cy="2880000"/>
              </a:xfrm>
              <a:prstGeom prst="rect">
                <a:avLst/>
              </a:prstGeom>
            </p:spPr>
          </p:pic>
          <p:pic>
            <p:nvPicPr>
              <p:cNvPr id="9" name="Picture 8" descr="A graph of a graph&#10;&#10;Description automatically generated">
                <a:extLst>
                  <a:ext uri="{FF2B5EF4-FFF2-40B4-BE49-F238E27FC236}">
                    <a16:creationId xmlns:a16="http://schemas.microsoft.com/office/drawing/2014/main" id="{12AC00E0-FBB4-8A07-4AC4-EED886AA40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000" y="1296834"/>
                <a:ext cx="3840000" cy="2880000"/>
              </a:xfrm>
              <a:prstGeom prst="rect">
                <a:avLst/>
              </a:prstGeom>
            </p:spPr>
          </p:pic>
        </p:grpSp>
      </p:grpSp>
    </p:spTree>
    <p:extLst>
      <p:ext uri="{BB962C8B-B14F-4D97-AF65-F5344CB8AC3E}">
        <p14:creationId xmlns:p14="http://schemas.microsoft.com/office/powerpoint/2010/main" val="36141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iq8_TDa4KtnLNl2.xaPvxA"/>
</p:tagLst>
</file>

<file path=ppt/theme/theme1.xml><?xml version="1.0" encoding="utf-8"?>
<a:theme xmlns:a="http://schemas.openxmlformats.org/drawingml/2006/main" name="Präsentation_Master_RWTH_Verwaltung_16zu9">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0F57E2E3-023F-4AB7-9756-3C2B3B5CC3D0}" vid="{A32F150A-21CF-4460-B85B-81A7AE41C7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Widescreen</PresentationFormat>
  <Paragraphs>102</Paragraphs>
  <Slides>5</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3" baseType="lpstr">
      <vt:lpstr>Frutiger LT Com 45 Light</vt:lpstr>
      <vt:lpstr>Aptos</vt:lpstr>
      <vt:lpstr>Arial</vt:lpstr>
      <vt:lpstr>Cambria Math</vt:lpstr>
      <vt:lpstr>Symbol</vt:lpstr>
      <vt:lpstr>Wingdings</vt:lpstr>
      <vt:lpstr>Präsentation_Master_RWTH_Verwaltung_16zu9</vt:lpstr>
      <vt:lpstr>think-cell Folie</vt:lpstr>
      <vt:lpstr>GA-Calibration Tool</vt:lpstr>
      <vt:lpstr>GA-Calibration Tool</vt:lpstr>
      <vt:lpstr>GA-Calibration Tool</vt:lpstr>
      <vt:lpstr>GA-Calibration Tool</vt:lpstr>
      <vt:lpstr>GA-Calibration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Kong, Linghao</dc:creator>
  <cp:lastModifiedBy>Kong, Linghao</cp:lastModifiedBy>
  <cp:revision>1</cp:revision>
  <dcterms:created xsi:type="dcterms:W3CDTF">2024-10-14T12:58:31Z</dcterms:created>
  <dcterms:modified xsi:type="dcterms:W3CDTF">2024-10-14T12:59:51Z</dcterms:modified>
</cp:coreProperties>
</file>