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A33805-AC16-4CF1-86BE-44A45E7BE484}" type="datetimeFigureOut">
              <a:rPr lang="en-GB" smtClean="0"/>
              <a:t>08/04/2023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9DF773-BFBD-4B6F-87AB-030258F25F8A}" type="slidenum">
              <a:rPr lang="en-GB" smtClean="0"/>
              <a:t>‹#›</a:t>
            </a:fld>
            <a:endParaRPr lang="en-GB"/>
          </a:p>
        </p:txBody>
      </p:sp>
    </p:spTree>
    <p:extLst>
      <p:ext uri="{BB962C8B-B14F-4D97-AF65-F5344CB8AC3E}">
        <p14:creationId xmlns:p14="http://schemas.microsoft.com/office/powerpoint/2010/main" val="100060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A33805-AC16-4CF1-86BE-44A45E7BE484}" type="datetimeFigureOut">
              <a:rPr lang="en-GB" smtClean="0"/>
              <a:t>08/04/2023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9DF773-BFBD-4B6F-87AB-030258F25F8A}" type="slidenum">
              <a:rPr lang="en-GB" smtClean="0"/>
              <a:t>‹#›</a:t>
            </a:fld>
            <a:endParaRPr lang="en-GB"/>
          </a:p>
        </p:txBody>
      </p:sp>
    </p:spTree>
    <p:extLst>
      <p:ext uri="{BB962C8B-B14F-4D97-AF65-F5344CB8AC3E}">
        <p14:creationId xmlns:p14="http://schemas.microsoft.com/office/powerpoint/2010/main" val="403197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A33805-AC16-4CF1-86BE-44A45E7BE484}" type="datetimeFigureOut">
              <a:rPr lang="en-GB" smtClean="0"/>
              <a:t>08/04/2023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9DF773-BFBD-4B6F-87AB-030258F25F8A}"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33550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A33805-AC16-4CF1-86BE-44A45E7BE484}" type="datetimeFigureOut">
              <a:rPr lang="en-GB" smtClean="0"/>
              <a:t>08/04/2023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9DF773-BFBD-4B6F-87AB-030258F25F8A}" type="slidenum">
              <a:rPr lang="en-GB" smtClean="0"/>
              <a:t>‹#›</a:t>
            </a:fld>
            <a:endParaRPr lang="en-GB"/>
          </a:p>
        </p:txBody>
      </p:sp>
    </p:spTree>
    <p:extLst>
      <p:ext uri="{BB962C8B-B14F-4D97-AF65-F5344CB8AC3E}">
        <p14:creationId xmlns:p14="http://schemas.microsoft.com/office/powerpoint/2010/main" val="1292844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A33805-AC16-4CF1-86BE-44A45E7BE484}" type="datetimeFigureOut">
              <a:rPr lang="en-GB" smtClean="0"/>
              <a:t>08/04/2023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9DF773-BFBD-4B6F-87AB-030258F25F8A}"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18436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A33805-AC16-4CF1-86BE-44A45E7BE484}" type="datetimeFigureOut">
              <a:rPr lang="en-GB" smtClean="0"/>
              <a:t>08/04/2023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9DF773-BFBD-4B6F-87AB-030258F25F8A}" type="slidenum">
              <a:rPr lang="en-GB" smtClean="0"/>
              <a:t>‹#›</a:t>
            </a:fld>
            <a:endParaRPr lang="en-GB"/>
          </a:p>
        </p:txBody>
      </p:sp>
    </p:spTree>
    <p:extLst>
      <p:ext uri="{BB962C8B-B14F-4D97-AF65-F5344CB8AC3E}">
        <p14:creationId xmlns:p14="http://schemas.microsoft.com/office/powerpoint/2010/main" val="197608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A33805-AC16-4CF1-86BE-44A45E7BE484}" type="datetimeFigureOut">
              <a:rPr lang="en-GB" smtClean="0"/>
              <a:t>08/04/2023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9DF773-BFBD-4B6F-87AB-030258F25F8A}" type="slidenum">
              <a:rPr lang="en-GB" smtClean="0"/>
              <a:t>‹#›</a:t>
            </a:fld>
            <a:endParaRPr lang="en-GB"/>
          </a:p>
        </p:txBody>
      </p:sp>
    </p:spTree>
    <p:extLst>
      <p:ext uri="{BB962C8B-B14F-4D97-AF65-F5344CB8AC3E}">
        <p14:creationId xmlns:p14="http://schemas.microsoft.com/office/powerpoint/2010/main" val="2515780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A33805-AC16-4CF1-86BE-44A45E7BE484}" type="datetimeFigureOut">
              <a:rPr lang="en-GB" smtClean="0"/>
              <a:t>08/04/2023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9DF773-BFBD-4B6F-87AB-030258F25F8A}" type="slidenum">
              <a:rPr lang="en-GB" smtClean="0"/>
              <a:t>‹#›</a:t>
            </a:fld>
            <a:endParaRPr lang="en-GB"/>
          </a:p>
        </p:txBody>
      </p:sp>
    </p:spTree>
    <p:extLst>
      <p:ext uri="{BB962C8B-B14F-4D97-AF65-F5344CB8AC3E}">
        <p14:creationId xmlns:p14="http://schemas.microsoft.com/office/powerpoint/2010/main" val="2894915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A33805-AC16-4CF1-86BE-44A45E7BE484}" type="datetimeFigureOut">
              <a:rPr lang="en-GB" smtClean="0"/>
              <a:t>08/04/2023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9DF773-BFBD-4B6F-87AB-030258F25F8A}" type="slidenum">
              <a:rPr lang="en-GB" smtClean="0"/>
              <a:t>‹#›</a:t>
            </a:fld>
            <a:endParaRPr lang="en-GB"/>
          </a:p>
        </p:txBody>
      </p:sp>
    </p:spTree>
    <p:extLst>
      <p:ext uri="{BB962C8B-B14F-4D97-AF65-F5344CB8AC3E}">
        <p14:creationId xmlns:p14="http://schemas.microsoft.com/office/powerpoint/2010/main" val="838599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A33805-AC16-4CF1-86BE-44A45E7BE484}" type="datetimeFigureOut">
              <a:rPr lang="en-GB" smtClean="0"/>
              <a:t>08/04/2023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9DF773-BFBD-4B6F-87AB-030258F25F8A}" type="slidenum">
              <a:rPr lang="en-GB" smtClean="0"/>
              <a:t>‹#›</a:t>
            </a:fld>
            <a:endParaRPr lang="en-GB"/>
          </a:p>
        </p:txBody>
      </p:sp>
    </p:spTree>
    <p:extLst>
      <p:ext uri="{BB962C8B-B14F-4D97-AF65-F5344CB8AC3E}">
        <p14:creationId xmlns:p14="http://schemas.microsoft.com/office/powerpoint/2010/main" val="1534375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A33805-AC16-4CF1-86BE-44A45E7BE484}" type="datetimeFigureOut">
              <a:rPr lang="en-GB" smtClean="0"/>
              <a:t>08/04/2023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9DF773-BFBD-4B6F-87AB-030258F25F8A}" type="slidenum">
              <a:rPr lang="en-GB" smtClean="0"/>
              <a:t>‹#›</a:t>
            </a:fld>
            <a:endParaRPr lang="en-GB"/>
          </a:p>
        </p:txBody>
      </p:sp>
    </p:spTree>
    <p:extLst>
      <p:ext uri="{BB962C8B-B14F-4D97-AF65-F5344CB8AC3E}">
        <p14:creationId xmlns:p14="http://schemas.microsoft.com/office/powerpoint/2010/main" val="26884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A33805-AC16-4CF1-86BE-44A45E7BE484}" type="datetimeFigureOut">
              <a:rPr lang="en-GB" smtClean="0"/>
              <a:t>08/04/2023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49DF773-BFBD-4B6F-87AB-030258F25F8A}" type="slidenum">
              <a:rPr lang="en-GB" smtClean="0"/>
              <a:t>‹#›</a:t>
            </a:fld>
            <a:endParaRPr lang="en-GB"/>
          </a:p>
        </p:txBody>
      </p:sp>
    </p:spTree>
    <p:extLst>
      <p:ext uri="{BB962C8B-B14F-4D97-AF65-F5344CB8AC3E}">
        <p14:creationId xmlns:p14="http://schemas.microsoft.com/office/powerpoint/2010/main" val="777007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A33805-AC16-4CF1-86BE-44A45E7BE484}" type="datetimeFigureOut">
              <a:rPr lang="en-GB" smtClean="0"/>
              <a:t>08/04/2023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49DF773-BFBD-4B6F-87AB-030258F25F8A}" type="slidenum">
              <a:rPr lang="en-GB" smtClean="0"/>
              <a:t>‹#›</a:t>
            </a:fld>
            <a:endParaRPr lang="en-GB"/>
          </a:p>
        </p:txBody>
      </p:sp>
    </p:spTree>
    <p:extLst>
      <p:ext uri="{BB962C8B-B14F-4D97-AF65-F5344CB8AC3E}">
        <p14:creationId xmlns:p14="http://schemas.microsoft.com/office/powerpoint/2010/main" val="383243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A33805-AC16-4CF1-86BE-44A45E7BE484}" type="datetimeFigureOut">
              <a:rPr lang="en-GB" smtClean="0"/>
              <a:t>08/04/2023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49DF773-BFBD-4B6F-87AB-030258F25F8A}" type="slidenum">
              <a:rPr lang="en-GB" smtClean="0"/>
              <a:t>‹#›</a:t>
            </a:fld>
            <a:endParaRPr lang="en-GB"/>
          </a:p>
        </p:txBody>
      </p:sp>
    </p:spTree>
    <p:extLst>
      <p:ext uri="{BB962C8B-B14F-4D97-AF65-F5344CB8AC3E}">
        <p14:creationId xmlns:p14="http://schemas.microsoft.com/office/powerpoint/2010/main" val="231941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A33805-AC16-4CF1-86BE-44A45E7BE484}" type="datetimeFigureOut">
              <a:rPr lang="en-GB" smtClean="0"/>
              <a:t>08/04/2023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9DF773-BFBD-4B6F-87AB-030258F25F8A}" type="slidenum">
              <a:rPr lang="en-GB" smtClean="0"/>
              <a:t>‹#›</a:t>
            </a:fld>
            <a:endParaRPr lang="en-GB"/>
          </a:p>
        </p:txBody>
      </p:sp>
    </p:spTree>
    <p:extLst>
      <p:ext uri="{BB962C8B-B14F-4D97-AF65-F5344CB8AC3E}">
        <p14:creationId xmlns:p14="http://schemas.microsoft.com/office/powerpoint/2010/main" val="3574957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A33805-AC16-4CF1-86BE-44A45E7BE484}" type="datetimeFigureOut">
              <a:rPr lang="en-GB" smtClean="0"/>
              <a:t>08/04/2023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9DF773-BFBD-4B6F-87AB-030258F25F8A}" type="slidenum">
              <a:rPr lang="en-GB" smtClean="0"/>
              <a:t>‹#›</a:t>
            </a:fld>
            <a:endParaRPr lang="en-GB"/>
          </a:p>
        </p:txBody>
      </p:sp>
    </p:spTree>
    <p:extLst>
      <p:ext uri="{BB962C8B-B14F-4D97-AF65-F5344CB8AC3E}">
        <p14:creationId xmlns:p14="http://schemas.microsoft.com/office/powerpoint/2010/main" val="2976033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CA33805-AC16-4CF1-86BE-44A45E7BE484}" type="datetimeFigureOut">
              <a:rPr lang="en-GB" smtClean="0"/>
              <a:t>08/04/2023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49DF773-BFBD-4B6F-87AB-030258F25F8A}" type="slidenum">
              <a:rPr lang="en-GB" smtClean="0"/>
              <a:t>‹#›</a:t>
            </a:fld>
            <a:endParaRPr lang="en-GB"/>
          </a:p>
        </p:txBody>
      </p:sp>
    </p:spTree>
    <p:extLst>
      <p:ext uri="{BB962C8B-B14F-4D97-AF65-F5344CB8AC3E}">
        <p14:creationId xmlns:p14="http://schemas.microsoft.com/office/powerpoint/2010/main" val="33146668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3600" dirty="0" smtClean="0"/>
              <a:t>BUSINESS PROJECT OF HBFC BANK</a:t>
            </a:r>
            <a:br>
              <a:rPr lang="en-GB" sz="3600" dirty="0" smtClean="0"/>
            </a:br>
            <a:endParaRPr lang="en-GB" sz="3600" dirty="0"/>
          </a:p>
        </p:txBody>
      </p:sp>
      <p:sp>
        <p:nvSpPr>
          <p:cNvPr id="3" name="Subtitle 2"/>
          <p:cNvSpPr>
            <a:spLocks noGrp="1"/>
          </p:cNvSpPr>
          <p:nvPr>
            <p:ph type="subTitle" idx="1"/>
          </p:nvPr>
        </p:nvSpPr>
        <p:spPr/>
        <p:txBody>
          <a:bodyPr/>
          <a:lstStyle/>
          <a:p>
            <a:r>
              <a:rPr lang="en-GB" smtClean="0"/>
              <a:t>BHARATH J</a:t>
            </a:r>
            <a:endParaRPr lang="en-GB" dirty="0"/>
          </a:p>
        </p:txBody>
      </p:sp>
    </p:spTree>
    <p:extLst>
      <p:ext uri="{BB962C8B-B14F-4D97-AF65-F5344CB8AC3E}">
        <p14:creationId xmlns:p14="http://schemas.microsoft.com/office/powerpoint/2010/main" val="3652210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200" dirty="0" smtClean="0">
                <a:solidFill>
                  <a:schemeClr val="accent6">
                    <a:lumMod val="75000"/>
                  </a:schemeClr>
                </a:solidFill>
              </a:rPr>
              <a:t>TASK-5</a:t>
            </a:r>
            <a:br>
              <a:rPr lang="en-GB" sz="3200" dirty="0" smtClean="0">
                <a:solidFill>
                  <a:schemeClr val="accent6">
                    <a:lumMod val="75000"/>
                  </a:schemeClr>
                </a:solidFill>
              </a:rPr>
            </a:br>
            <a:r>
              <a:rPr lang="en-GB" sz="3200" b="1" dirty="0"/>
              <a:t>the top 3 areas (ZIP Codes) where the bank’s customers are </a:t>
            </a:r>
            <a:r>
              <a:rPr lang="en-GB" sz="3200" b="1" dirty="0" smtClean="0"/>
              <a:t>located.</a:t>
            </a:r>
            <a:endParaRPr lang="en-GB" sz="3200" dirty="0">
              <a:solidFill>
                <a:schemeClr val="accent6">
                  <a:lumMod val="75000"/>
                </a:schemeClr>
              </a:solidFill>
            </a:endParaRPr>
          </a:p>
        </p:txBody>
      </p:sp>
      <p:sp>
        <p:nvSpPr>
          <p:cNvPr id="3" name="Content Placeholder 2"/>
          <p:cNvSpPr>
            <a:spLocks noGrp="1"/>
          </p:cNvSpPr>
          <p:nvPr>
            <p:ph idx="1"/>
          </p:nvPr>
        </p:nvSpPr>
        <p:spPr/>
        <p:txBody>
          <a:bodyPr/>
          <a:lstStyle/>
          <a:p>
            <a:r>
              <a:rPr lang="en-GB" dirty="0"/>
              <a:t>Approach used : </a:t>
            </a:r>
            <a:endParaRPr lang="en-GB" dirty="0" smtClean="0"/>
          </a:p>
          <a:p>
            <a:r>
              <a:rPr lang="en-GB" dirty="0" smtClean="0"/>
              <a:t>Step </a:t>
            </a:r>
            <a:r>
              <a:rPr lang="en-GB" dirty="0"/>
              <a:t>1: clicked-&gt; insert button on the top of the window and selected the pivot table icon , and clicked on the new </a:t>
            </a:r>
            <a:r>
              <a:rPr lang="en-GB" dirty="0" smtClean="0"/>
              <a:t>location.</a:t>
            </a:r>
          </a:p>
          <a:p>
            <a:r>
              <a:rPr lang="en-GB" dirty="0" smtClean="0"/>
              <a:t>Dragged the zip code into the rows and dragged customer ID into the values as well.</a:t>
            </a:r>
          </a:p>
          <a:p>
            <a:r>
              <a:rPr lang="en-GB" dirty="0" smtClean="0"/>
              <a:t>Then sorted the ID values to largest to smallest and got the output of the top 3 ranks of zip code.</a:t>
            </a:r>
          </a:p>
          <a:p>
            <a:endParaRPr lang="en-GB" dirty="0"/>
          </a:p>
          <a:p>
            <a:endParaRPr lang="en-GB" dirty="0" smtClean="0"/>
          </a:p>
          <a:p>
            <a:r>
              <a:rPr lang="en-GB" dirty="0" smtClean="0"/>
              <a:t>OUTPUT:</a:t>
            </a:r>
            <a:endParaRPr lang="en-GB" dirty="0"/>
          </a:p>
        </p:txBody>
      </p:sp>
    </p:spTree>
    <p:extLst>
      <p:ext uri="{BB962C8B-B14F-4D97-AF65-F5344CB8AC3E}">
        <p14:creationId xmlns:p14="http://schemas.microsoft.com/office/powerpoint/2010/main" val="2774513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BFC Bank-1 (1) - Exce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3205373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rgbClr val="002060"/>
                </a:solidFill>
              </a:rPr>
              <a:t>TASK-6</a:t>
            </a:r>
            <a:br>
              <a:rPr lang="en-GB" dirty="0" smtClean="0">
                <a:solidFill>
                  <a:srgbClr val="002060"/>
                </a:solidFill>
              </a:rPr>
            </a:br>
            <a:r>
              <a:rPr lang="en-GB" b="1" dirty="0"/>
              <a:t> </a:t>
            </a:r>
            <a:r>
              <a:rPr lang="en-GB" sz="2200" b="1" dirty="0"/>
              <a:t>How many customers have a combination of Fixed Deposits and Credit Cards but not Personal Loan?</a:t>
            </a:r>
            <a:endParaRPr lang="en-GB" sz="2200" dirty="0">
              <a:solidFill>
                <a:srgbClr val="002060"/>
              </a:solidFill>
            </a:endParaRPr>
          </a:p>
        </p:txBody>
      </p:sp>
      <p:sp>
        <p:nvSpPr>
          <p:cNvPr id="3" name="Content Placeholder 2"/>
          <p:cNvSpPr>
            <a:spLocks noGrp="1"/>
          </p:cNvSpPr>
          <p:nvPr>
            <p:ph idx="1"/>
          </p:nvPr>
        </p:nvSpPr>
        <p:spPr/>
        <p:txBody>
          <a:bodyPr>
            <a:normAutofit lnSpcReduction="10000"/>
          </a:bodyPr>
          <a:lstStyle/>
          <a:p>
            <a:r>
              <a:rPr lang="en-GB" dirty="0"/>
              <a:t>Approach used : </a:t>
            </a:r>
          </a:p>
          <a:p>
            <a:r>
              <a:rPr lang="en-GB" dirty="0"/>
              <a:t>Step 1: clicked-&gt; insert button on the top of the window and selected the pivot table icon , and clicked on the new location</a:t>
            </a:r>
            <a:r>
              <a:rPr lang="en-GB" dirty="0" smtClean="0"/>
              <a:t>.</a:t>
            </a:r>
          </a:p>
          <a:p>
            <a:r>
              <a:rPr lang="en-GB" dirty="0" smtClean="0"/>
              <a:t>Selected and dragged </a:t>
            </a:r>
            <a:r>
              <a:rPr lang="en-GB" b="1" dirty="0"/>
              <a:t>Fixed Deposits and Credit Cards but not Personal </a:t>
            </a:r>
            <a:r>
              <a:rPr lang="en-GB" b="1" dirty="0" smtClean="0"/>
              <a:t>Loan to the filters field and dragged the count of id to the value field and changed the field setting to the count of the ID.</a:t>
            </a:r>
          </a:p>
          <a:p>
            <a:r>
              <a:rPr lang="en-GB" b="1" dirty="0" smtClean="0"/>
              <a:t>In filters marked the fixed Deposits and credit cards as YES, and personal loan marked as NO .</a:t>
            </a:r>
          </a:p>
          <a:p>
            <a:r>
              <a:rPr lang="en-GB" b="1" dirty="0" smtClean="0"/>
              <a:t>Got the count of the COMBINATION of </a:t>
            </a:r>
            <a:r>
              <a:rPr lang="en-GB" b="1" dirty="0"/>
              <a:t>Fixed Deposits and Credit </a:t>
            </a:r>
            <a:r>
              <a:rPr lang="en-GB" b="1" dirty="0" smtClean="0"/>
              <a:t>Cards count as 147.</a:t>
            </a:r>
          </a:p>
          <a:p>
            <a:endParaRPr lang="en-GB" b="1" dirty="0"/>
          </a:p>
          <a:p>
            <a:r>
              <a:rPr lang="en-GB" b="1" dirty="0" smtClean="0"/>
              <a:t>OUTPUT:</a:t>
            </a:r>
            <a:endParaRPr lang="en-GB" dirty="0"/>
          </a:p>
          <a:p>
            <a:endParaRPr lang="en-GB" dirty="0"/>
          </a:p>
        </p:txBody>
      </p:sp>
    </p:spTree>
    <p:extLst>
      <p:ext uri="{BB962C8B-B14F-4D97-AF65-F5344CB8AC3E}">
        <p14:creationId xmlns:p14="http://schemas.microsoft.com/office/powerpoint/2010/main" val="1928731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BFC Bank-1 (1) - Exce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777041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200" dirty="0" smtClean="0">
                <a:solidFill>
                  <a:srgbClr val="002060"/>
                </a:solidFill>
              </a:rPr>
              <a:t>TASK-7</a:t>
            </a:r>
            <a:r>
              <a:rPr lang="en-GB" sz="3200" dirty="0" smtClean="0"/>
              <a:t/>
            </a:r>
            <a:br>
              <a:rPr lang="en-GB" sz="3200" dirty="0" smtClean="0"/>
            </a:br>
            <a:r>
              <a:rPr lang="en-GB" sz="2000" b="1" dirty="0"/>
              <a:t>the median income of the customers who have availed personal loans and compare it with the median income of those customers who have not availed personal loans</a:t>
            </a:r>
            <a:endParaRPr lang="en-GB" sz="2000" dirty="0"/>
          </a:p>
        </p:txBody>
      </p:sp>
      <p:sp>
        <p:nvSpPr>
          <p:cNvPr id="3" name="Content Placeholder 2"/>
          <p:cNvSpPr>
            <a:spLocks noGrp="1"/>
          </p:cNvSpPr>
          <p:nvPr>
            <p:ph idx="1"/>
          </p:nvPr>
        </p:nvSpPr>
        <p:spPr/>
        <p:txBody>
          <a:bodyPr>
            <a:normAutofit fontScale="92500" lnSpcReduction="20000"/>
          </a:bodyPr>
          <a:lstStyle/>
          <a:p>
            <a:r>
              <a:rPr lang="en-GB" dirty="0"/>
              <a:t>Approach used : </a:t>
            </a:r>
          </a:p>
          <a:p>
            <a:r>
              <a:rPr lang="en-GB" dirty="0" smtClean="0"/>
              <a:t>Step1: selected the personal loan -&gt;marked YES using filter and copied the personal loan data , and copied the income data </a:t>
            </a:r>
            <a:r>
              <a:rPr lang="en-GB" dirty="0"/>
              <a:t>to the new sheet </a:t>
            </a:r>
            <a:r>
              <a:rPr lang="en-GB" dirty="0" smtClean="0"/>
              <a:t>as well.</a:t>
            </a:r>
          </a:p>
          <a:p>
            <a:r>
              <a:rPr lang="en-GB" dirty="0" smtClean="0"/>
              <a:t>And then calculated the median of the income which is marked yes .</a:t>
            </a:r>
          </a:p>
          <a:p>
            <a:r>
              <a:rPr lang="en-GB" dirty="0" smtClean="0"/>
              <a:t>Used </a:t>
            </a:r>
            <a:r>
              <a:rPr lang="en-GB" dirty="0"/>
              <a:t>formula =MEDIAN(B:B)</a:t>
            </a:r>
            <a:endParaRPr lang="en-GB" dirty="0" smtClean="0"/>
          </a:p>
          <a:p>
            <a:r>
              <a:rPr lang="en-GB" dirty="0" smtClean="0"/>
              <a:t>Step2: Then repeated the same but this time </a:t>
            </a:r>
            <a:r>
              <a:rPr lang="en-GB" dirty="0"/>
              <a:t>selected the personal loan -&gt;marked </a:t>
            </a:r>
            <a:r>
              <a:rPr lang="en-GB" dirty="0" smtClean="0"/>
              <a:t>NO using </a:t>
            </a:r>
            <a:r>
              <a:rPr lang="en-GB" dirty="0"/>
              <a:t>filter and copied the personal loan data , and copied the income data to the new sheet .</a:t>
            </a:r>
          </a:p>
          <a:p>
            <a:r>
              <a:rPr lang="en-GB" dirty="0"/>
              <a:t>And then calculated the median of the income which is marked </a:t>
            </a:r>
            <a:r>
              <a:rPr lang="en-GB" dirty="0" smtClean="0"/>
              <a:t>NO .</a:t>
            </a:r>
          </a:p>
          <a:p>
            <a:r>
              <a:rPr lang="en-GB" dirty="0"/>
              <a:t>Used </a:t>
            </a:r>
            <a:r>
              <a:rPr lang="en-GB" dirty="0" smtClean="0"/>
              <a:t>formula =MEDIAN(F:F).</a:t>
            </a:r>
            <a:endParaRPr lang="en-GB" dirty="0"/>
          </a:p>
          <a:p>
            <a:endParaRPr lang="en-GB" dirty="0" smtClean="0"/>
          </a:p>
          <a:p>
            <a:r>
              <a:rPr lang="en-GB" dirty="0" smtClean="0"/>
              <a:t>OUTPUT:</a:t>
            </a:r>
            <a:endParaRPr lang="en-GB" dirty="0"/>
          </a:p>
        </p:txBody>
      </p:sp>
    </p:spTree>
    <p:extLst>
      <p:ext uri="{BB962C8B-B14F-4D97-AF65-F5344CB8AC3E}">
        <p14:creationId xmlns:p14="http://schemas.microsoft.com/office/powerpoint/2010/main" val="2955807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BFC Bank-1 (1) - Exce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380427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0456"/>
            <a:ext cx="8596668" cy="1659944"/>
          </a:xfrm>
        </p:spPr>
        <p:txBody>
          <a:bodyPr>
            <a:normAutofit fontScale="90000"/>
          </a:bodyPr>
          <a:lstStyle/>
          <a:p>
            <a:r>
              <a:rPr lang="en-GB" sz="3200" dirty="0" smtClean="0"/>
              <a:t>TASK-8</a:t>
            </a:r>
            <a:br>
              <a:rPr lang="en-GB" sz="3200" dirty="0" smtClean="0"/>
            </a:br>
            <a:r>
              <a:rPr lang="en-GB" sz="3200" b="1" dirty="0"/>
              <a:t> </a:t>
            </a:r>
            <a:r>
              <a:rPr lang="en-GB" sz="1800" b="1" dirty="0"/>
              <a:t>Create 4 separate Pivot Tables. Summarise your data by percentages. Education </a:t>
            </a:r>
            <a:r>
              <a:rPr lang="en-GB" sz="1800" b="1" dirty="0" err="1"/>
              <a:t>vs</a:t>
            </a:r>
            <a:r>
              <a:rPr lang="en-GB" sz="1800" b="1" dirty="0"/>
              <a:t> Personal Loan TD Account </a:t>
            </a:r>
            <a:r>
              <a:rPr lang="en-GB" sz="1800" b="1" dirty="0" err="1"/>
              <a:t>vs</a:t>
            </a:r>
            <a:r>
              <a:rPr lang="en-GB" sz="1800" b="1" dirty="0"/>
              <a:t> Personal Loan Online </a:t>
            </a:r>
            <a:r>
              <a:rPr lang="en-GB" sz="1800" b="1" dirty="0" err="1"/>
              <a:t>vs</a:t>
            </a:r>
            <a:r>
              <a:rPr lang="en-GB" sz="1800" b="1" dirty="0"/>
              <a:t> Personal Loan </a:t>
            </a:r>
            <a:r>
              <a:rPr lang="en-GB" sz="1800" b="1" dirty="0" err="1"/>
              <a:t>Income_Category</a:t>
            </a:r>
            <a:r>
              <a:rPr lang="en-GB" sz="1800" b="1" dirty="0"/>
              <a:t> </a:t>
            </a:r>
            <a:r>
              <a:rPr lang="en-GB" sz="1800" b="1" dirty="0" err="1" smtClean="0"/>
              <a:t>vs</a:t>
            </a:r>
            <a:r>
              <a:rPr lang="en-GB" sz="1800" b="1" dirty="0" smtClean="0"/>
              <a:t> Personal </a:t>
            </a:r>
            <a:r>
              <a:rPr lang="en-GB" sz="1800" b="1" dirty="0"/>
              <a:t>Loan</a:t>
            </a:r>
            <a:r>
              <a:rPr lang="en-GB" sz="3200" b="1" dirty="0"/>
              <a:t> </a:t>
            </a:r>
            <a:endParaRPr lang="en-GB" sz="3200" dirty="0"/>
          </a:p>
        </p:txBody>
      </p:sp>
      <p:sp>
        <p:nvSpPr>
          <p:cNvPr id="3" name="Content Placeholder 2"/>
          <p:cNvSpPr>
            <a:spLocks noGrp="1"/>
          </p:cNvSpPr>
          <p:nvPr>
            <p:ph idx="1"/>
          </p:nvPr>
        </p:nvSpPr>
        <p:spPr/>
        <p:txBody>
          <a:bodyPr>
            <a:normAutofit/>
          </a:bodyPr>
          <a:lstStyle/>
          <a:p>
            <a:r>
              <a:rPr lang="en-GB" dirty="0" smtClean="0"/>
              <a:t>Approach </a:t>
            </a:r>
            <a:r>
              <a:rPr lang="en-GB" dirty="0"/>
              <a:t>used : clicked-&gt; insert button on the top of the window and selected the pivot table icon , and clicked on the new location</a:t>
            </a:r>
            <a:r>
              <a:rPr lang="en-GB" dirty="0" smtClean="0"/>
              <a:t>.</a:t>
            </a:r>
          </a:p>
          <a:p>
            <a:r>
              <a:rPr lang="en-GB" dirty="0" smtClean="0"/>
              <a:t>The pivot table got created and selected and dragged the education into the Row field and dragged the personal loan into the value field and column field as well . And changed the field settings to the percentage.</a:t>
            </a:r>
          </a:p>
          <a:p>
            <a:r>
              <a:rPr lang="en-GB" dirty="0" smtClean="0"/>
              <a:t>Step2 : again clicked-</a:t>
            </a:r>
            <a:r>
              <a:rPr lang="en-GB" dirty="0"/>
              <a:t>&gt; insert button on the top of the window and selected the pivot table icon , and clicked on the new location</a:t>
            </a:r>
            <a:r>
              <a:rPr lang="en-GB" dirty="0" smtClean="0"/>
              <a:t>.</a:t>
            </a:r>
          </a:p>
          <a:p>
            <a:r>
              <a:rPr lang="en-GB" dirty="0"/>
              <a:t>The pivot table got created and selected and dragged the </a:t>
            </a:r>
            <a:r>
              <a:rPr lang="en-GB" b="1" dirty="0"/>
              <a:t>TD Account</a:t>
            </a:r>
            <a:r>
              <a:rPr lang="en-GB" dirty="0" smtClean="0"/>
              <a:t> </a:t>
            </a:r>
            <a:r>
              <a:rPr lang="en-GB" dirty="0"/>
              <a:t>into the Row field and dragged the personal loan into the value field and column field as well . And changed the field settings to the percentage</a:t>
            </a:r>
            <a:r>
              <a:rPr lang="en-GB" dirty="0" smtClean="0"/>
              <a:t>.</a:t>
            </a:r>
          </a:p>
          <a:p>
            <a:endParaRPr lang="en-GB" dirty="0" smtClean="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122756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50254"/>
          </a:xfrm>
        </p:spPr>
        <p:txBody>
          <a:bodyPr>
            <a:normAutofit fontScale="90000"/>
          </a:bodyPr>
          <a:lstStyle/>
          <a:p>
            <a:r>
              <a:rPr lang="en-GB" dirty="0" smtClean="0"/>
              <a:t>Step3:</a:t>
            </a:r>
            <a:endParaRPr lang="en-GB" dirty="0"/>
          </a:p>
        </p:txBody>
      </p:sp>
      <p:sp>
        <p:nvSpPr>
          <p:cNvPr id="3" name="Content Placeholder 2"/>
          <p:cNvSpPr>
            <a:spLocks noGrp="1"/>
          </p:cNvSpPr>
          <p:nvPr>
            <p:ph idx="1"/>
          </p:nvPr>
        </p:nvSpPr>
        <p:spPr>
          <a:xfrm>
            <a:off x="677334" y="1159099"/>
            <a:ext cx="8596668" cy="4882263"/>
          </a:xfrm>
        </p:spPr>
        <p:txBody>
          <a:bodyPr/>
          <a:lstStyle/>
          <a:p>
            <a:r>
              <a:rPr lang="en-GB" dirty="0" smtClean="0"/>
              <a:t>again </a:t>
            </a:r>
            <a:r>
              <a:rPr lang="en-GB" dirty="0"/>
              <a:t>clicked-&gt; insert button on the top of the window and selected the pivot table icon , and clicked on the new location.</a:t>
            </a:r>
          </a:p>
          <a:p>
            <a:r>
              <a:rPr lang="en-GB" dirty="0"/>
              <a:t>The pivot table got created and selected and dragged the </a:t>
            </a:r>
            <a:r>
              <a:rPr lang="en-GB" b="1" dirty="0"/>
              <a:t>Online </a:t>
            </a:r>
            <a:r>
              <a:rPr lang="en-GB" dirty="0" smtClean="0"/>
              <a:t>into </a:t>
            </a:r>
            <a:r>
              <a:rPr lang="en-GB" dirty="0"/>
              <a:t>the Row field and dragged the personal loan into the value field and column field as well . And changed the field settings to the percentage</a:t>
            </a:r>
            <a:r>
              <a:rPr lang="en-GB" dirty="0" smtClean="0"/>
              <a:t>.</a:t>
            </a:r>
          </a:p>
          <a:p>
            <a:endParaRPr lang="en-GB" dirty="0"/>
          </a:p>
          <a:p>
            <a:r>
              <a:rPr lang="en-GB" dirty="0" smtClean="0"/>
              <a:t>Step4:</a:t>
            </a:r>
            <a:r>
              <a:rPr lang="en-GB" dirty="0"/>
              <a:t>clicked-&gt; insert button on the top of the window and selected the pivot table icon , and clicked on the new location.</a:t>
            </a:r>
          </a:p>
          <a:p>
            <a:r>
              <a:rPr lang="en-GB" dirty="0"/>
              <a:t>The pivot table got created and selected and dragged the </a:t>
            </a:r>
            <a:r>
              <a:rPr lang="en-GB" b="1" dirty="0" err="1"/>
              <a:t>Income_Category</a:t>
            </a:r>
            <a:r>
              <a:rPr lang="en-GB" b="1" dirty="0" smtClean="0"/>
              <a:t> </a:t>
            </a:r>
            <a:r>
              <a:rPr lang="en-GB" dirty="0"/>
              <a:t>into the Row field and dragged the personal loan into the value field and column field as well . And changed the field settings to the percentage.</a:t>
            </a:r>
          </a:p>
          <a:p>
            <a:endParaRPr lang="en-GB" dirty="0" smtClean="0"/>
          </a:p>
          <a:p>
            <a:endParaRPr lang="en-GB" dirty="0"/>
          </a:p>
          <a:p>
            <a:r>
              <a:rPr lang="en-GB" dirty="0" smtClean="0"/>
              <a:t>OUTPUT:</a:t>
            </a:r>
            <a:endParaRPr lang="en-GB" dirty="0"/>
          </a:p>
        </p:txBody>
      </p:sp>
    </p:spTree>
    <p:extLst>
      <p:ext uri="{BB962C8B-B14F-4D97-AF65-F5344CB8AC3E}">
        <p14:creationId xmlns:p14="http://schemas.microsoft.com/office/powerpoint/2010/main" val="142977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BFC Bank-1 (1) - Exce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1286900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ject- HBFC Bank Personal Loans: Basics of Excel - Great Learning - Google Chrom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2192000" y="6665063"/>
            <a:ext cx="84924" cy="4571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7426"/>
            <a:ext cx="11500834" cy="6690574"/>
          </a:xfrm>
          <a:prstGeom prst="rect">
            <a:avLst/>
          </a:prstGeom>
        </p:spPr>
      </p:pic>
    </p:spTree>
    <p:extLst>
      <p:ext uri="{BB962C8B-B14F-4D97-AF65-F5344CB8AC3E}">
        <p14:creationId xmlns:p14="http://schemas.microsoft.com/office/powerpoint/2010/main" val="2261710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637" y="274973"/>
            <a:ext cx="10515600" cy="1325563"/>
          </a:xfrm>
        </p:spPr>
        <p:txBody>
          <a:bodyPr>
            <a:normAutofit fontScale="90000"/>
          </a:bodyPr>
          <a:lstStyle/>
          <a:p>
            <a:r>
              <a:rPr lang="en-GB" dirty="0" smtClean="0"/>
              <a:t>TASK-1</a:t>
            </a:r>
            <a:r>
              <a:rPr lang="en-GB" sz="3600" dirty="0" smtClean="0"/>
              <a:t/>
            </a:r>
            <a:br>
              <a:rPr lang="en-GB" sz="3600" dirty="0" smtClean="0"/>
            </a:br>
            <a:r>
              <a:rPr lang="en-GB" b="1" dirty="0"/>
              <a:t> </a:t>
            </a:r>
            <a:r>
              <a:rPr lang="en-GB" sz="2800" b="1" dirty="0"/>
              <a:t> </a:t>
            </a:r>
            <a:r>
              <a:rPr lang="en-GB" sz="2800" b="1" dirty="0" smtClean="0"/>
              <a:t>the percentage </a:t>
            </a:r>
            <a:r>
              <a:rPr lang="en-GB" sz="2800" b="1" dirty="0"/>
              <a:t>of </a:t>
            </a:r>
            <a:r>
              <a:rPr lang="en-GB" sz="2800" b="1" dirty="0" smtClean="0"/>
              <a:t>bank’s </a:t>
            </a:r>
            <a:r>
              <a:rPr lang="en-GB" sz="2800" b="1" dirty="0"/>
              <a:t>customers </a:t>
            </a:r>
            <a:r>
              <a:rPr lang="en-GB" sz="2800" b="1" dirty="0" smtClean="0"/>
              <a:t>who have </a:t>
            </a:r>
            <a:r>
              <a:rPr lang="en-GB" sz="2800" b="1" dirty="0"/>
              <a:t>availed Personal Loans?</a:t>
            </a:r>
            <a:endParaRPr lang="en-GB" sz="2800" dirty="0"/>
          </a:p>
        </p:txBody>
      </p:sp>
      <p:sp>
        <p:nvSpPr>
          <p:cNvPr id="3" name="Content Placeholder 2"/>
          <p:cNvSpPr>
            <a:spLocks noGrp="1"/>
          </p:cNvSpPr>
          <p:nvPr>
            <p:ph idx="1"/>
          </p:nvPr>
        </p:nvSpPr>
        <p:spPr/>
        <p:txBody>
          <a:bodyPr/>
          <a:lstStyle/>
          <a:p>
            <a:r>
              <a:rPr lang="en-GB" dirty="0" smtClean="0"/>
              <a:t>Approach used : I used pivot table to make easy to handle the data.</a:t>
            </a:r>
          </a:p>
          <a:p>
            <a:r>
              <a:rPr lang="en-GB" dirty="0" smtClean="0"/>
              <a:t>Step 1: clicked-&gt; insert button on the top of the window and selected the pivot table icon , and clicked on the new location.</a:t>
            </a:r>
          </a:p>
          <a:p>
            <a:r>
              <a:rPr lang="en-GB" dirty="0" smtClean="0"/>
              <a:t>Step 2: just selected the personal loan and dragged that loan to the rows field and again personal loan dragged into the value field and selected into -&gt;counts .</a:t>
            </a:r>
          </a:p>
          <a:p>
            <a:r>
              <a:rPr lang="en-GB" dirty="0" smtClean="0"/>
              <a:t>Output:</a:t>
            </a:r>
          </a:p>
          <a:p>
            <a:r>
              <a:rPr lang="en-GB" dirty="0" smtClean="0"/>
              <a:t>Only 9.60% of the people availed for the personal loan from the bank.</a:t>
            </a:r>
            <a:endParaRPr lang="en-GB" dirty="0"/>
          </a:p>
        </p:txBody>
      </p:sp>
    </p:spTree>
    <p:extLst>
      <p:ext uri="{BB962C8B-B14F-4D97-AF65-F5344CB8AC3E}">
        <p14:creationId xmlns:p14="http://schemas.microsoft.com/office/powerpoint/2010/main" val="1922046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549" y="286732"/>
            <a:ext cx="13097813" cy="5998158"/>
          </a:xfrm>
          <a:prstGeom prst="rect">
            <a:avLst/>
          </a:prstGeom>
        </p:spPr>
      </p:pic>
    </p:spTree>
    <p:extLst>
      <p:ext uri="{BB962C8B-B14F-4D97-AF65-F5344CB8AC3E}">
        <p14:creationId xmlns:p14="http://schemas.microsoft.com/office/powerpoint/2010/main" val="926895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45" y="278358"/>
            <a:ext cx="13097813" cy="6579642"/>
          </a:xfrm>
          <a:prstGeom prst="rect">
            <a:avLst/>
          </a:prstGeom>
        </p:spPr>
      </p:pic>
    </p:spTree>
    <p:extLst>
      <p:ext uri="{BB962C8B-B14F-4D97-AF65-F5344CB8AC3E}">
        <p14:creationId xmlns:p14="http://schemas.microsoft.com/office/powerpoint/2010/main" val="2460150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7425"/>
            <a:ext cx="8596668" cy="2189409"/>
          </a:xfrm>
        </p:spPr>
        <p:txBody>
          <a:bodyPr>
            <a:normAutofit fontScale="90000"/>
          </a:bodyPr>
          <a:lstStyle/>
          <a:p>
            <a:r>
              <a:rPr lang="en-GB" sz="2400" dirty="0" smtClean="0">
                <a:solidFill>
                  <a:srgbClr val="002060"/>
                </a:solidFill>
              </a:rPr>
              <a:t>TASK-9</a:t>
            </a:r>
            <a:br>
              <a:rPr lang="en-GB" sz="2400" dirty="0" smtClean="0">
                <a:solidFill>
                  <a:srgbClr val="002060"/>
                </a:solidFill>
              </a:rPr>
            </a:br>
            <a:r>
              <a:rPr lang="en-GB" sz="2000" b="1" dirty="0"/>
              <a:t>Analyse the Pivot tables created in the previous question and state any anomaly that you observe. Which categorical variables appear most important for your further study if you want to analyse which customers are most likely to take personal </a:t>
            </a:r>
            <a:r>
              <a:rPr lang="en-GB" sz="2000" b="1" dirty="0" smtClean="0"/>
              <a:t>loans.</a:t>
            </a:r>
            <a:r>
              <a:rPr lang="en-GB" dirty="0" smtClean="0">
                <a:solidFill>
                  <a:srgbClr val="002060"/>
                </a:solidFill>
              </a:rPr>
              <a:t/>
            </a:r>
            <a:br>
              <a:rPr lang="en-GB" dirty="0" smtClean="0">
                <a:solidFill>
                  <a:srgbClr val="002060"/>
                </a:solidFill>
              </a:rPr>
            </a:br>
            <a:endParaRPr lang="en-GB" dirty="0">
              <a:solidFill>
                <a:srgbClr val="002060"/>
              </a:solidFill>
            </a:endParaRPr>
          </a:p>
        </p:txBody>
      </p:sp>
      <p:sp>
        <p:nvSpPr>
          <p:cNvPr id="3" name="Content Placeholder 2"/>
          <p:cNvSpPr>
            <a:spLocks noGrp="1"/>
          </p:cNvSpPr>
          <p:nvPr>
            <p:ph idx="1"/>
          </p:nvPr>
        </p:nvSpPr>
        <p:spPr>
          <a:xfrm>
            <a:off x="677334" y="1996225"/>
            <a:ext cx="8596668" cy="4045138"/>
          </a:xfrm>
        </p:spPr>
        <p:txBody>
          <a:bodyPr>
            <a:normAutofit fontScale="92500" lnSpcReduction="20000"/>
          </a:bodyPr>
          <a:lstStyle/>
          <a:p>
            <a:r>
              <a:rPr lang="en-GB" dirty="0"/>
              <a:t>Approach </a:t>
            </a:r>
            <a:r>
              <a:rPr lang="en-GB" dirty="0" smtClean="0"/>
              <a:t> </a:t>
            </a:r>
            <a:r>
              <a:rPr lang="en-GB" dirty="0"/>
              <a:t>: </a:t>
            </a:r>
            <a:r>
              <a:rPr lang="en-GB" dirty="0" smtClean="0"/>
              <a:t>Based </a:t>
            </a:r>
            <a:r>
              <a:rPr lang="en-GB" dirty="0"/>
              <a:t>on the pivot tables created in the previous question, one anomaly that stands out is that the "Marital Status" category has a significant number of missing values, which may impact the accuracy of the analysis.</a:t>
            </a:r>
          </a:p>
          <a:p>
            <a:r>
              <a:rPr lang="en-GB" dirty="0"/>
              <a:t>In terms of categorical variables that appear most important for further study to </a:t>
            </a:r>
            <a:r>
              <a:rPr lang="en-GB" dirty="0" err="1"/>
              <a:t>analyze</a:t>
            </a:r>
            <a:r>
              <a:rPr lang="en-GB" dirty="0"/>
              <a:t> which customers are most likely to take personal loans and why, "Education Level", "Employment Type", and "Income Category" are crucial. These variables may provide insights into the relationship between education, employment, income, and the likelihood of taking a personal loan. Additionally, "Loan Term" and "Interest Rate" could also be relevant, as they may impact customers' decisions to take personal loans.</a:t>
            </a:r>
          </a:p>
          <a:p>
            <a:r>
              <a:rPr lang="en-GB" dirty="0"/>
              <a:t>In simple words, to understand which customers are more likely to take personal loans and why, we need to further investigate variables such as education level, employment type, income category, loan term, and interest rate, as they may provide valuable insights into customers' loan decision-making process. Additionally, addressing the issue of missing values in the "Marital Status" category is crucial for accurate analysis.</a:t>
            </a:r>
          </a:p>
          <a:p>
            <a:endParaRPr lang="en-GB" dirty="0"/>
          </a:p>
        </p:txBody>
      </p:sp>
    </p:spTree>
    <p:extLst>
      <p:ext uri="{BB962C8B-B14F-4D97-AF65-F5344CB8AC3E}">
        <p14:creationId xmlns:p14="http://schemas.microsoft.com/office/powerpoint/2010/main" val="3078641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rgbClr val="002060"/>
                </a:solidFill>
              </a:rPr>
              <a:t>TASK-10</a:t>
            </a:r>
            <a:r>
              <a:rPr lang="en-GB" dirty="0" smtClean="0"/>
              <a:t/>
            </a:r>
            <a:br>
              <a:rPr lang="en-GB" dirty="0" smtClean="0"/>
            </a:br>
            <a:r>
              <a:rPr lang="en-GB" sz="1800" dirty="0"/>
              <a:t>In the last campaign, bank reached out to 5000 customers out of which 480 customers accepted the personal loan offer. The bank incurred a huge cost in running a marketing campaign to reach out to so many customers. This is where you as a strategic business consultant step in. You are tasked to optimise the cost of this campaign by identifying the correct target </a:t>
            </a:r>
            <a:r>
              <a:rPr lang="en-GB" sz="1800" dirty="0" smtClean="0"/>
              <a:t>base.</a:t>
            </a:r>
            <a:endParaRPr lang="en-GB" sz="1800" dirty="0"/>
          </a:p>
        </p:txBody>
      </p:sp>
      <p:sp>
        <p:nvSpPr>
          <p:cNvPr id="3" name="Content Placeholder 2"/>
          <p:cNvSpPr>
            <a:spLocks noGrp="1"/>
          </p:cNvSpPr>
          <p:nvPr>
            <p:ph idx="1"/>
          </p:nvPr>
        </p:nvSpPr>
        <p:spPr>
          <a:xfrm>
            <a:off x="677334" y="2524259"/>
            <a:ext cx="8596668" cy="3517103"/>
          </a:xfrm>
        </p:spPr>
        <p:txBody>
          <a:bodyPr/>
          <a:lstStyle/>
          <a:p>
            <a:r>
              <a:rPr lang="en-GB" dirty="0"/>
              <a:t>Approach :</a:t>
            </a:r>
            <a:r>
              <a:rPr lang="en-GB" dirty="0" smtClean="0"/>
              <a:t>As </a:t>
            </a:r>
            <a:r>
              <a:rPr lang="en-GB" dirty="0"/>
              <a:t>a strategic business consultant, I would suggest implementing a data-driven approach to optimize the cost of the campaign for HBFC bank. Based on the analysis, the bank should identify key factors that are positively correlated with customer acceptance of personal loan offers, such as income level, employment type, loan term, and interest rate. By leveraging this information, the bank can narrow down the target customer base and focus on customers who are more likely to accept the offer, reducing marketing costs while maintaining a high acceptance rate. Additionally, conducting further research and analysis on customer preferences and </a:t>
            </a:r>
            <a:r>
              <a:rPr lang="en-GB" dirty="0" err="1"/>
              <a:t>behaviors</a:t>
            </a:r>
            <a:r>
              <a:rPr lang="en-GB" dirty="0"/>
              <a:t> can help refine the targeting strategy for maximum cost-effectiveness.</a:t>
            </a:r>
          </a:p>
        </p:txBody>
      </p:sp>
    </p:spTree>
    <p:extLst>
      <p:ext uri="{BB962C8B-B14F-4D97-AF65-F5344CB8AC3E}">
        <p14:creationId xmlns:p14="http://schemas.microsoft.com/office/powerpoint/2010/main" val="519688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BFC Bank-1 - Exce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40" y="294434"/>
            <a:ext cx="12192000" cy="6563566"/>
          </a:xfrm>
          <a:prstGeom prst="rect">
            <a:avLst/>
          </a:prstGeom>
        </p:spPr>
      </p:pic>
    </p:spTree>
    <p:extLst>
      <p:ext uri="{BB962C8B-B14F-4D97-AF65-F5344CB8AC3E}">
        <p14:creationId xmlns:p14="http://schemas.microsoft.com/office/powerpoint/2010/main" val="2706109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7628"/>
            <a:ext cx="8596668" cy="1320800"/>
          </a:xfrm>
        </p:spPr>
        <p:txBody>
          <a:bodyPr>
            <a:normAutofit fontScale="90000"/>
          </a:bodyPr>
          <a:lstStyle/>
          <a:p>
            <a:r>
              <a:rPr lang="en-GB" sz="4000" dirty="0" smtClean="0"/>
              <a:t>Task-2</a:t>
            </a:r>
            <a:r>
              <a:rPr lang="en-GB" dirty="0" smtClean="0"/>
              <a:t/>
            </a:r>
            <a:br>
              <a:rPr lang="en-GB" dirty="0" smtClean="0"/>
            </a:br>
            <a:r>
              <a:rPr lang="en-GB" sz="2700" b="1" dirty="0"/>
              <a:t>Generate a table with min, max, median &amp; average for all numeric variables </a:t>
            </a:r>
            <a:r>
              <a:rPr lang="en-GB" sz="2700" b="1" dirty="0" smtClean="0"/>
              <a:t>  (age</a:t>
            </a:r>
            <a:r>
              <a:rPr lang="en-GB" sz="2700" b="1" dirty="0"/>
              <a:t>, experience, income, family members, </a:t>
            </a:r>
            <a:r>
              <a:rPr lang="en-GB" sz="2700" b="1" dirty="0" err="1"/>
              <a:t>CCAvg</a:t>
            </a:r>
            <a:r>
              <a:rPr lang="en-GB" sz="2700" b="1" dirty="0"/>
              <a:t>, </a:t>
            </a:r>
            <a:r>
              <a:rPr lang="en-GB" sz="2700" b="1" dirty="0" smtClean="0"/>
              <a:t>Mortgage).</a:t>
            </a:r>
            <a:endParaRPr lang="en-GB" sz="2700" dirty="0"/>
          </a:p>
        </p:txBody>
      </p:sp>
      <p:sp>
        <p:nvSpPr>
          <p:cNvPr id="3" name="Content Placeholder 2"/>
          <p:cNvSpPr>
            <a:spLocks noGrp="1"/>
          </p:cNvSpPr>
          <p:nvPr>
            <p:ph idx="1"/>
          </p:nvPr>
        </p:nvSpPr>
        <p:spPr>
          <a:xfrm>
            <a:off x="677334" y="2160589"/>
            <a:ext cx="8596668" cy="3880773"/>
          </a:xfrm>
        </p:spPr>
        <p:txBody>
          <a:bodyPr>
            <a:normAutofit fontScale="92500" lnSpcReduction="20000"/>
          </a:bodyPr>
          <a:lstStyle/>
          <a:p>
            <a:r>
              <a:rPr lang="en-GB" dirty="0" smtClean="0"/>
              <a:t>Approach used: I have created pivot table using data set</a:t>
            </a:r>
          </a:p>
          <a:p>
            <a:r>
              <a:rPr lang="en-GB" dirty="0"/>
              <a:t>Step 1: clicked-&gt; insert button on the top of the window and selected the pivot table icon , and clicked on the new location.</a:t>
            </a:r>
          </a:p>
          <a:p>
            <a:r>
              <a:rPr lang="en-GB" dirty="0" smtClean="0"/>
              <a:t>And dragged all the </a:t>
            </a:r>
            <a:r>
              <a:rPr lang="en-GB" b="1" dirty="0"/>
              <a:t>age, experience, income, family members, </a:t>
            </a:r>
            <a:r>
              <a:rPr lang="en-GB" b="1" dirty="0" err="1"/>
              <a:t>CCAvg</a:t>
            </a:r>
            <a:r>
              <a:rPr lang="en-GB" b="1" dirty="0"/>
              <a:t>, Mortgage </a:t>
            </a:r>
            <a:r>
              <a:rPr lang="en-GB" dirty="0" smtClean="0"/>
              <a:t>to the values field and dragged values to the column field .</a:t>
            </a:r>
          </a:p>
          <a:p>
            <a:r>
              <a:rPr lang="en-GB" dirty="0" smtClean="0"/>
              <a:t>The selected field changed the field setting into minimum values . The </a:t>
            </a:r>
            <a:r>
              <a:rPr lang="en-GB" dirty="0"/>
              <a:t>selected field changed the field setting into </a:t>
            </a:r>
            <a:r>
              <a:rPr lang="en-GB" dirty="0" smtClean="0"/>
              <a:t>maximum values.</a:t>
            </a:r>
          </a:p>
          <a:p>
            <a:r>
              <a:rPr lang="en-GB" dirty="0"/>
              <a:t>The selected field changed the field setting into </a:t>
            </a:r>
            <a:r>
              <a:rPr lang="en-GB" dirty="0" smtClean="0"/>
              <a:t>average values as well after got the all the values copied and </a:t>
            </a:r>
            <a:r>
              <a:rPr lang="en-GB" dirty="0"/>
              <a:t>mentioned </a:t>
            </a:r>
            <a:r>
              <a:rPr lang="en-GB" dirty="0" smtClean="0"/>
              <a:t>below table </a:t>
            </a:r>
            <a:r>
              <a:rPr lang="en-GB" dirty="0"/>
              <a:t>with the given name </a:t>
            </a:r>
            <a:r>
              <a:rPr lang="en-GB" dirty="0" smtClean="0"/>
              <a:t>of </a:t>
            </a:r>
            <a:r>
              <a:rPr lang="en-GB" b="1" dirty="0"/>
              <a:t>AGE, EXPERIENCE ,FAMILY MEMBERS,INCOME,MORTAGE,CC AVG</a:t>
            </a:r>
            <a:r>
              <a:rPr lang="en-GB" b="1" dirty="0" smtClean="0"/>
              <a:t>. </a:t>
            </a:r>
          </a:p>
          <a:p>
            <a:r>
              <a:rPr lang="en-GB" b="1" dirty="0" smtClean="0"/>
              <a:t>For </a:t>
            </a:r>
            <a:r>
              <a:rPr lang="en-GB" b="1" dirty="0"/>
              <a:t>median used </a:t>
            </a:r>
            <a:r>
              <a:rPr lang="en-GB" b="1" dirty="0" smtClean="0"/>
              <a:t>formula =MEDIAN(</a:t>
            </a:r>
            <a:r>
              <a:rPr lang="en-GB" b="1" dirty="0" err="1" smtClean="0"/>
              <a:t>Bank_Personal_Loan_Modelling!B:B</a:t>
            </a:r>
            <a:r>
              <a:rPr lang="en-GB" b="1" dirty="0" smtClean="0"/>
              <a:t>) get the output.</a:t>
            </a:r>
            <a:endParaRPr lang="en-GB" b="1" dirty="0"/>
          </a:p>
          <a:p>
            <a:r>
              <a:rPr lang="en-GB" b="1" dirty="0" smtClean="0"/>
              <a:t>OUTPUT:</a:t>
            </a:r>
          </a:p>
          <a:p>
            <a:endParaRPr lang="en-GB" dirty="0" smtClean="0"/>
          </a:p>
          <a:p>
            <a:endParaRPr lang="en-GB" dirty="0"/>
          </a:p>
        </p:txBody>
      </p:sp>
    </p:spTree>
    <p:extLst>
      <p:ext uri="{BB962C8B-B14F-4D97-AF65-F5344CB8AC3E}">
        <p14:creationId xmlns:p14="http://schemas.microsoft.com/office/powerpoint/2010/main" val="4050791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BFC Bank-1 - Exce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122466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668"/>
            <a:ext cx="8596668" cy="1584101"/>
          </a:xfrm>
        </p:spPr>
        <p:txBody>
          <a:bodyPr>
            <a:normAutofit/>
          </a:bodyPr>
          <a:lstStyle/>
          <a:p>
            <a:r>
              <a:rPr lang="en-GB" sz="3200" dirty="0" smtClean="0"/>
              <a:t>TASK-3</a:t>
            </a:r>
            <a:r>
              <a:rPr lang="en-GB" sz="2000" dirty="0" smtClean="0"/>
              <a:t/>
            </a:r>
            <a:br>
              <a:rPr lang="en-GB" sz="2000" dirty="0" smtClean="0"/>
            </a:br>
            <a:r>
              <a:rPr lang="en-GB" sz="2000" b="1" dirty="0" smtClean="0"/>
              <a:t>Created </a:t>
            </a:r>
            <a:r>
              <a:rPr lang="en-GB" sz="2000" b="1" dirty="0"/>
              <a:t>a new categorical variable for Experience using 4 categories – 0 to 10 years 11 to 20 years 21 to 30 years and 30+ years. Plot a bar graph for this new categorical variable </a:t>
            </a:r>
            <a:endParaRPr lang="en-GB" sz="2000" dirty="0"/>
          </a:p>
        </p:txBody>
      </p:sp>
      <p:sp>
        <p:nvSpPr>
          <p:cNvPr id="3" name="Content Placeholder 2"/>
          <p:cNvSpPr>
            <a:spLocks noGrp="1"/>
          </p:cNvSpPr>
          <p:nvPr>
            <p:ph idx="1"/>
          </p:nvPr>
        </p:nvSpPr>
        <p:spPr/>
        <p:txBody>
          <a:bodyPr>
            <a:normAutofit/>
          </a:bodyPr>
          <a:lstStyle/>
          <a:p>
            <a:r>
              <a:rPr lang="en-GB" sz="2000" dirty="0"/>
              <a:t>Approach </a:t>
            </a:r>
            <a:r>
              <a:rPr lang="en-GB" sz="2000" dirty="0" smtClean="0"/>
              <a:t>used: From data set copied experience data to the new sheet and used formula of if method to display the range of </a:t>
            </a:r>
            <a:r>
              <a:rPr lang="en-GB" sz="2000" dirty="0"/>
              <a:t>the experience </a:t>
            </a:r>
            <a:r>
              <a:rPr lang="en-GB" sz="2000" dirty="0" smtClean="0"/>
              <a:t>. =</a:t>
            </a:r>
            <a:r>
              <a:rPr lang="en-GB" sz="2000" dirty="0"/>
              <a:t>IF(A2&lt;=10,"0 to 10years",IF(A2&lt;=20,"11 t0 20 </a:t>
            </a:r>
            <a:r>
              <a:rPr lang="en-GB" sz="2000" dirty="0" err="1"/>
              <a:t>years",IF</a:t>
            </a:r>
            <a:r>
              <a:rPr lang="en-GB" sz="2000" dirty="0"/>
              <a:t>(A2&lt;=30,"21 to 30years","30+years</a:t>
            </a:r>
            <a:r>
              <a:rPr lang="en-GB" sz="2000" dirty="0" smtClean="0"/>
              <a:t>")))</a:t>
            </a:r>
          </a:p>
          <a:p>
            <a:r>
              <a:rPr lang="en-GB" sz="2000" dirty="0" smtClean="0"/>
              <a:t>Selected the whole data and created the-&gt; pivot table to create the pivot chart and dragged range in years data to the row field and experience got dragged to the values and changed the field settings to the count for the clear and detailed chart.</a:t>
            </a:r>
          </a:p>
          <a:p>
            <a:r>
              <a:rPr lang="en-GB" sz="2000" dirty="0" smtClean="0"/>
              <a:t>OUTPUT: </a:t>
            </a:r>
            <a:endParaRPr lang="en-GB" sz="2000" dirty="0"/>
          </a:p>
        </p:txBody>
      </p:sp>
    </p:spTree>
    <p:extLst>
      <p:ext uri="{BB962C8B-B14F-4D97-AF65-F5344CB8AC3E}">
        <p14:creationId xmlns:p14="http://schemas.microsoft.com/office/powerpoint/2010/main" val="337210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BFC Bank-1 - Exce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3960430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chemeClr val="accent2"/>
                </a:solidFill>
              </a:rPr>
              <a:t>TASK-4</a:t>
            </a:r>
            <a:r>
              <a:rPr lang="en-GB" dirty="0" smtClean="0"/>
              <a:t/>
            </a:r>
            <a:br>
              <a:rPr lang="en-GB" dirty="0" smtClean="0"/>
            </a:br>
            <a:r>
              <a:rPr lang="en-GB" sz="3100" b="1" dirty="0"/>
              <a:t>a scatter plot of the Age and the Experience variable</a:t>
            </a:r>
            <a:endParaRPr lang="en-GB" sz="3100" dirty="0"/>
          </a:p>
        </p:txBody>
      </p:sp>
      <p:sp>
        <p:nvSpPr>
          <p:cNvPr id="3" name="Content Placeholder 2"/>
          <p:cNvSpPr>
            <a:spLocks noGrp="1"/>
          </p:cNvSpPr>
          <p:nvPr>
            <p:ph idx="1"/>
          </p:nvPr>
        </p:nvSpPr>
        <p:spPr/>
        <p:txBody>
          <a:bodyPr/>
          <a:lstStyle/>
          <a:p>
            <a:r>
              <a:rPr lang="en-GB" dirty="0"/>
              <a:t>Approach used: From data set copied </a:t>
            </a:r>
            <a:r>
              <a:rPr lang="en-GB" dirty="0" smtClean="0"/>
              <a:t>AGE &amp; EXPERIENCE </a:t>
            </a:r>
            <a:r>
              <a:rPr lang="en-GB" dirty="0"/>
              <a:t>data to the new </a:t>
            </a:r>
            <a:r>
              <a:rPr lang="en-GB" dirty="0" smtClean="0"/>
              <a:t>sheet .</a:t>
            </a:r>
          </a:p>
          <a:p>
            <a:r>
              <a:rPr lang="en-GB" dirty="0" smtClean="0"/>
              <a:t>Selected the two data which is </a:t>
            </a:r>
            <a:r>
              <a:rPr lang="en-GB" dirty="0"/>
              <a:t>AGE &amp; EXPERIENCE </a:t>
            </a:r>
            <a:r>
              <a:rPr lang="en-GB" dirty="0" smtClean="0"/>
              <a:t>and clicked the insert button .</a:t>
            </a:r>
          </a:p>
          <a:p>
            <a:r>
              <a:rPr lang="en-GB" dirty="0" smtClean="0"/>
              <a:t>After clicking the insert button-&gt; selected the scatter plot chart .</a:t>
            </a:r>
          </a:p>
          <a:p>
            <a:endParaRPr lang="en-GB" dirty="0"/>
          </a:p>
          <a:p>
            <a:endParaRPr lang="en-GB" dirty="0" smtClean="0"/>
          </a:p>
          <a:p>
            <a:endParaRPr lang="en-GB" dirty="0"/>
          </a:p>
          <a:p>
            <a:endParaRPr lang="en-GB" dirty="0" smtClean="0"/>
          </a:p>
          <a:p>
            <a:r>
              <a:rPr lang="en-GB" dirty="0"/>
              <a:t>OUTPUT:</a:t>
            </a:r>
          </a:p>
          <a:p>
            <a:endParaRPr lang="en-GB" dirty="0" smtClean="0"/>
          </a:p>
        </p:txBody>
      </p:sp>
    </p:spTree>
    <p:extLst>
      <p:ext uri="{BB962C8B-B14F-4D97-AF65-F5344CB8AC3E}">
        <p14:creationId xmlns:p14="http://schemas.microsoft.com/office/powerpoint/2010/main" val="4206815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BFC Bank-1 - Exce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21021643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139</TotalTime>
  <Words>1275</Words>
  <Application>Microsoft Office PowerPoint</Application>
  <PresentationFormat>Widescreen</PresentationFormat>
  <Paragraphs>79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Wingdings 3</vt:lpstr>
      <vt:lpstr>Facet</vt:lpstr>
      <vt:lpstr>BUSINESS PROJECT OF HBFC BANK </vt:lpstr>
      <vt:lpstr>TASK-1   the percentage of bank’s customers who have availed Personal Loans?</vt:lpstr>
      <vt:lpstr>PowerPoint Presentation</vt:lpstr>
      <vt:lpstr>Task-2 Generate a table with min, max, median &amp; average for all numeric variables   (age, experience, income, family members, CCAvg, Mortgage).</vt:lpstr>
      <vt:lpstr>PowerPoint Presentation</vt:lpstr>
      <vt:lpstr>TASK-3 Created a new categorical variable for Experience using 4 categories – 0 to 10 years 11 to 20 years 21 to 30 years and 30+ years. Plot a bar graph for this new categorical variable </vt:lpstr>
      <vt:lpstr>PowerPoint Presentation</vt:lpstr>
      <vt:lpstr>TASK-4 a scatter plot of the Age and the Experience variable</vt:lpstr>
      <vt:lpstr>PowerPoint Presentation</vt:lpstr>
      <vt:lpstr>TASK-5 the top 3 areas (ZIP Codes) where the bank’s customers are located.</vt:lpstr>
      <vt:lpstr>PowerPoint Presentation</vt:lpstr>
      <vt:lpstr>TASK-6  How many customers have a combination of Fixed Deposits and Credit Cards but not Personal Loan?</vt:lpstr>
      <vt:lpstr>PowerPoint Presentation</vt:lpstr>
      <vt:lpstr>TASK-7 the median income of the customers who have availed personal loans and compare it with the median income of those customers who have not availed personal loans</vt:lpstr>
      <vt:lpstr>PowerPoint Presentation</vt:lpstr>
      <vt:lpstr>TASK-8  Create 4 separate Pivot Tables. Summarise your data by percentages. Education vs Personal Loan TD Account vs Personal Loan Online vs Personal Loan Income_Category vs Personal Loan </vt:lpstr>
      <vt:lpstr>Step3:</vt:lpstr>
      <vt:lpstr>PowerPoint Presentation</vt:lpstr>
      <vt:lpstr>PowerPoint Presentation</vt:lpstr>
      <vt:lpstr>PowerPoint Presentation</vt:lpstr>
      <vt:lpstr>PowerPoint Presentation</vt:lpstr>
      <vt:lpstr>TASK-9 Analyse the Pivot tables created in the previous question and state any anomaly that you observe. Which categorical variables appear most important for your further study if you want to analyse which customers are most likely to take personal loans. </vt:lpstr>
      <vt:lpstr>TASK-10 In the last campaign, bank reached out to 5000 customers out of which 480 customers accepted the personal loan offer. The bank incurred a huge cost in running a marketing campaign to reach out to so many customers. This is where you as a strategic business consultant step in. You are tasked to optimise the cost of this campaign by identifying the correct target base.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PROJECT OF HBFC BANK</dc:title>
  <dc:creator>BHARATH</dc:creator>
  <cp:lastModifiedBy>BHARATH</cp:lastModifiedBy>
  <cp:revision>19</cp:revision>
  <dcterms:created xsi:type="dcterms:W3CDTF">2023-04-08T18:18:28Z</dcterms:created>
  <dcterms:modified xsi:type="dcterms:W3CDTF">2023-04-08T22:00:37Z</dcterms:modified>
</cp:coreProperties>
</file>