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58" r:id="rId5"/>
    <p:sldId id="259" r:id="rId6"/>
    <p:sldId id="260" r:id="rId7"/>
    <p:sldId id="275" r:id="rId8"/>
    <p:sldId id="261" r:id="rId9"/>
    <p:sldId id="262" r:id="rId10"/>
    <p:sldId id="276" r:id="rId11"/>
    <p:sldId id="263" r:id="rId12"/>
    <p:sldId id="264" r:id="rId13"/>
    <p:sldId id="277" r:id="rId14"/>
    <p:sldId id="265" r:id="rId15"/>
    <p:sldId id="266" r:id="rId16"/>
    <p:sldId id="267" r:id="rId17"/>
    <p:sldId id="268" r:id="rId18"/>
    <p:sldId id="269" r:id="rId19"/>
    <p:sldId id="278" r:id="rId20"/>
    <p:sldId id="270" r:id="rId21"/>
    <p:sldId id="271" r:id="rId22"/>
    <p:sldId id="279" r:id="rId23"/>
    <p:sldId id="272" r:id="rId24"/>
    <p:sldId id="273" r:id="rId25"/>
    <p:sldId id="280" r:id="rId26"/>
    <p:sldId id="281"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987B8BF-DAC8-4A9A-83C9-3D0A2066A125}" type="datetimeFigureOut">
              <a:rPr lang="en-US" smtClean="0"/>
              <a:pPr/>
              <a:t>4/15/2023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F074058-E647-4B51-926F-6FCBC4A1C58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87B8BF-DAC8-4A9A-83C9-3D0A2066A125}"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74058-E647-4B51-926F-6FCBC4A1C5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87B8BF-DAC8-4A9A-83C9-3D0A2066A125}"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74058-E647-4B51-926F-6FCBC4A1C5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87B8BF-DAC8-4A9A-83C9-3D0A2066A125}"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74058-E647-4B51-926F-6FCBC4A1C5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987B8BF-DAC8-4A9A-83C9-3D0A2066A125}"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74058-E647-4B51-926F-6FCBC4A1C58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987B8BF-DAC8-4A9A-83C9-3D0A2066A125}"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74058-E647-4B51-926F-6FCBC4A1C5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987B8BF-DAC8-4A9A-83C9-3D0A2066A125}" type="datetimeFigureOut">
              <a:rPr lang="en-US" smtClean="0"/>
              <a:pPr/>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074058-E647-4B51-926F-6FCBC4A1C5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87B8BF-DAC8-4A9A-83C9-3D0A2066A125}" type="datetimeFigureOut">
              <a:rPr lang="en-US" smtClean="0"/>
              <a:pPr/>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074058-E647-4B51-926F-6FCBC4A1C5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7B8BF-DAC8-4A9A-83C9-3D0A2066A125}" type="datetimeFigureOut">
              <a:rPr lang="en-US" smtClean="0"/>
              <a:pPr/>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074058-E647-4B51-926F-6FCBC4A1C5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987B8BF-DAC8-4A9A-83C9-3D0A2066A125}"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74058-E647-4B51-926F-6FCBC4A1C58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87B8BF-DAC8-4A9A-83C9-3D0A2066A125}"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F074058-E647-4B51-926F-6FCBC4A1C58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987B8BF-DAC8-4A9A-83C9-3D0A2066A125}" type="datetimeFigureOut">
              <a:rPr lang="en-US" smtClean="0"/>
              <a:pPr/>
              <a:t>4/15/2023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F074058-E647-4B51-926F-6FCBC4A1C58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0175"/>
            <a:ext cx="7772400" cy="2100276"/>
          </a:xfrm>
        </p:spPr>
        <p:txBody>
          <a:bodyPr>
            <a:normAutofit fontScale="90000"/>
          </a:bodyPr>
          <a:lstStyle/>
          <a:p>
            <a:pPr algn="l"/>
            <a:r>
              <a:rPr lang="en-US" sz="5400" b="0" dirty="0" err="1" smtClean="0">
                <a:solidFill>
                  <a:schemeClr val="tx1"/>
                </a:solidFill>
                <a:latin typeface="Bahnschrift SemiBold" pitchFamily="34" charset="0"/>
              </a:rPr>
              <a:t>Terro’s</a:t>
            </a:r>
            <a:r>
              <a:rPr lang="en-US" sz="5400" b="0" dirty="0" smtClean="0">
                <a:solidFill>
                  <a:schemeClr val="tx1"/>
                </a:solidFill>
                <a:latin typeface="Bahnschrift SemiBold" pitchFamily="34" charset="0"/>
              </a:rPr>
              <a:t> </a:t>
            </a:r>
            <a:r>
              <a:rPr lang="en-US" sz="5400" b="0" dirty="0" smtClean="0">
                <a:solidFill>
                  <a:schemeClr val="tx1"/>
                </a:solidFill>
                <a:latin typeface="Bahnschrift SemiBold" pitchFamily="34" charset="0"/>
              </a:rPr>
              <a:t>REAL estate agency </a:t>
            </a:r>
            <a:br>
              <a:rPr lang="en-US" sz="5400" b="0" dirty="0" smtClean="0">
                <a:solidFill>
                  <a:schemeClr val="tx1"/>
                </a:solidFill>
                <a:latin typeface="Bahnschrift SemiBold" pitchFamily="34" charset="0"/>
              </a:rPr>
            </a:br>
            <a:r>
              <a:rPr lang="en-US" sz="5400" b="0" dirty="0" smtClean="0">
                <a:solidFill>
                  <a:schemeClr val="tx1"/>
                </a:solidFill>
                <a:latin typeface="Bahnschrift SemiBold" pitchFamily="34" charset="0"/>
              </a:rPr>
              <a:t> Business report .</a:t>
            </a:r>
            <a:endParaRPr lang="en-US" sz="5400" b="0" dirty="0">
              <a:solidFill>
                <a:schemeClr val="tx1"/>
              </a:solidFill>
              <a:latin typeface="Bahnschrift SemiBold" pitchFamily="34" charset="0"/>
            </a:endParaRPr>
          </a:p>
        </p:txBody>
      </p:sp>
      <p:sp>
        <p:nvSpPr>
          <p:cNvPr id="3" name="Subtitle 2"/>
          <p:cNvSpPr>
            <a:spLocks noGrp="1"/>
          </p:cNvSpPr>
          <p:nvPr>
            <p:ph type="subTitle" idx="1"/>
          </p:nvPr>
        </p:nvSpPr>
        <p:spPr>
          <a:xfrm flipH="1" flipV="1">
            <a:off x="7772399" y="5638799"/>
            <a:ext cx="45719" cy="45719"/>
          </a:xfrm>
        </p:spPr>
        <p:txBody>
          <a:bodyPr>
            <a:normAutofit fontScale="25000" lnSpcReduction="20000"/>
          </a:bodyPr>
          <a:lstStyle/>
          <a:p>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7298"/>
            <a:ext cx="8229600" cy="1000132"/>
          </a:xfrm>
        </p:spPr>
        <p:txBody>
          <a:bodyPr>
            <a:normAutofit/>
          </a:bodyPr>
          <a:lstStyle/>
          <a:p>
            <a:pPr algn="l"/>
            <a:r>
              <a:rPr lang="en-IN" dirty="0" smtClean="0"/>
              <a:t>Covariance with observation:</a:t>
            </a:r>
            <a:endParaRPr lang="en-US" dirty="0"/>
          </a:p>
        </p:txBody>
      </p:sp>
      <p:sp>
        <p:nvSpPr>
          <p:cNvPr id="3" name="Content Placeholder 2"/>
          <p:cNvSpPr>
            <a:spLocks noGrp="1"/>
          </p:cNvSpPr>
          <p:nvPr>
            <p:ph idx="1"/>
          </p:nvPr>
        </p:nvSpPr>
        <p:spPr>
          <a:xfrm>
            <a:off x="457200" y="2214554"/>
            <a:ext cx="8229600" cy="3911609"/>
          </a:xfrm>
        </p:spPr>
        <p:txBody>
          <a:bodyPr>
            <a:normAutofit/>
          </a:bodyPr>
          <a:lstStyle/>
          <a:p>
            <a:pPr algn="just">
              <a:buNone/>
            </a:pPr>
            <a:r>
              <a:rPr lang="en-IN" sz="2400" dirty="0" smtClean="0">
                <a:latin typeface="Söhne"/>
              </a:rPr>
              <a:t>The magnitude of the covariance shows the strength of the relationship between the variables. The positive covariance shows the, the variables vary in same direction and the negative covariance shows that the variables vary in opposite direction.</a:t>
            </a:r>
            <a:endParaRPr lang="en-IN" sz="2400" b="1" dirty="0" smtClean="0">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sk 3.jp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a:t>
            </a:r>
            <a:r>
              <a:rPr lang="en-US" b="1" dirty="0"/>
              <a:t> </a:t>
            </a:r>
            <a:r>
              <a:rPr lang="en-US" b="1" dirty="0" smtClean="0"/>
              <a:t>Creating </a:t>
            </a:r>
            <a:r>
              <a:rPr lang="en-US" b="1" dirty="0"/>
              <a:t>a correlation matrix of all the variables</a:t>
            </a:r>
            <a:endParaRPr lang="en-US" dirty="0"/>
          </a:p>
        </p:txBody>
      </p:sp>
      <p:sp>
        <p:nvSpPr>
          <p:cNvPr id="3" name="Content Placeholder 2"/>
          <p:cNvSpPr>
            <a:spLocks noGrp="1"/>
          </p:cNvSpPr>
          <p:nvPr>
            <p:ph idx="1"/>
          </p:nvPr>
        </p:nvSpPr>
        <p:spPr/>
        <p:txBody>
          <a:bodyPr>
            <a:normAutofit/>
          </a:bodyPr>
          <a:lstStyle/>
          <a:p>
            <a:r>
              <a:rPr lang="en-US" dirty="0" smtClean="0"/>
              <a:t>Approach : I have selected the whole data variable in the table.</a:t>
            </a:r>
          </a:p>
          <a:p>
            <a:r>
              <a:rPr lang="en-US" dirty="0" smtClean="0"/>
              <a:t>Selected -&gt;clicked Data Tab on the menu -&gt;selected data analysis Tab -&gt; selected correlation  and selected the range and clicked -&gt;Ok .</a:t>
            </a:r>
          </a:p>
          <a:p>
            <a:r>
              <a:rPr lang="en-IN" dirty="0" err="1" smtClean="0"/>
              <a:t>Succesfully</a:t>
            </a:r>
            <a:r>
              <a:rPr lang="en-IN" dirty="0" smtClean="0"/>
              <a:t>  generated the correlation matri</a:t>
            </a:r>
            <a:r>
              <a:rPr lang="en-IN" dirty="0"/>
              <a:t>x</a:t>
            </a:r>
            <a:r>
              <a:rPr lang="en-IN" dirty="0" smtClean="0"/>
              <a:t> table </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Clr>
                <a:schemeClr val="tx1"/>
              </a:buClr>
            </a:pPr>
            <a:r>
              <a:rPr lang="en-IN" sz="2400" b="1" dirty="0" smtClean="0">
                <a:latin typeface="Söhne"/>
              </a:rPr>
              <a:t>a</a:t>
            </a:r>
            <a:r>
              <a:rPr lang="en-IN" sz="2400" b="1" dirty="0" smtClean="0">
                <a:latin typeface="Söhne"/>
              </a:rPr>
              <a:t>. The top three positively correlated pairs are</a:t>
            </a:r>
          </a:p>
          <a:p>
            <a:pPr marL="971550" lvl="1" indent="-514350">
              <a:buClr>
                <a:schemeClr val="tx1"/>
              </a:buClr>
              <a:buFont typeface="Arial" panose="020B0604020202020204" pitchFamily="34" charset="0"/>
              <a:buChar char="•"/>
            </a:pPr>
            <a:r>
              <a:rPr lang="en-IN" sz="2400" dirty="0" smtClean="0">
                <a:latin typeface="Söhne"/>
              </a:rPr>
              <a:t>TAX and DISTANCE(0.91023)</a:t>
            </a:r>
          </a:p>
          <a:p>
            <a:pPr marL="971550" lvl="1" indent="-514350">
              <a:buClr>
                <a:schemeClr val="tx1"/>
              </a:buClr>
              <a:buFont typeface="Arial" panose="020B0604020202020204" pitchFamily="34" charset="0"/>
              <a:buChar char="•"/>
            </a:pPr>
            <a:r>
              <a:rPr lang="en-IN" sz="2400" dirty="0" smtClean="0">
                <a:latin typeface="Söhne"/>
              </a:rPr>
              <a:t>INDUS and NOX(</a:t>
            </a:r>
            <a:r>
              <a:rPr lang="en-IN" sz="2400" dirty="0" smtClean="0">
                <a:latin typeface="Calibri" panose="020F0502020204030204" pitchFamily="34" charset="0"/>
              </a:rPr>
              <a:t>0.76365</a:t>
            </a:r>
            <a:r>
              <a:rPr lang="en-IN" sz="2400" dirty="0" smtClean="0"/>
              <a:t> </a:t>
            </a:r>
            <a:r>
              <a:rPr lang="en-IN" sz="2400" dirty="0" smtClean="0">
                <a:latin typeface="Söhne"/>
              </a:rPr>
              <a:t>)</a:t>
            </a:r>
          </a:p>
          <a:p>
            <a:pPr marL="971550" lvl="1" indent="-514350">
              <a:buClr>
                <a:schemeClr val="tx1"/>
              </a:buClr>
              <a:buFont typeface="Arial" panose="020B0604020202020204" pitchFamily="34" charset="0"/>
              <a:buChar char="•"/>
            </a:pPr>
            <a:r>
              <a:rPr lang="en-IN" sz="2400" dirty="0" smtClean="0">
                <a:latin typeface="Söhne"/>
              </a:rPr>
              <a:t>AVG_ROOM and AVG_PRICE(</a:t>
            </a:r>
            <a:r>
              <a:rPr lang="en-IN" sz="2400" dirty="0" smtClean="0">
                <a:latin typeface="Calibri" panose="020F0502020204030204" pitchFamily="34" charset="0"/>
              </a:rPr>
              <a:t>0.69536</a:t>
            </a:r>
            <a:r>
              <a:rPr lang="en-IN" sz="2400" dirty="0" smtClean="0"/>
              <a:t> </a:t>
            </a:r>
            <a:r>
              <a:rPr lang="en-IN" sz="2400" dirty="0" smtClean="0">
                <a:latin typeface="Söhne"/>
              </a:rPr>
              <a:t>)</a:t>
            </a:r>
          </a:p>
          <a:p>
            <a:r>
              <a:rPr lang="en-IN" sz="2400" dirty="0" smtClean="0">
                <a:latin typeface="Söhne"/>
                <a:ea typeface="Calibri" panose="020F0502020204030204" pitchFamily="34" charset="0"/>
                <a:cs typeface="Calibri" panose="020F0502020204030204" pitchFamily="34" charset="0"/>
              </a:rPr>
              <a:t>b</a:t>
            </a:r>
            <a:r>
              <a:rPr lang="en-IN" sz="2400" dirty="0" smtClean="0">
                <a:latin typeface="Söhne"/>
                <a:ea typeface="Calibri" panose="020F0502020204030204" pitchFamily="34" charset="0"/>
                <a:cs typeface="Calibri" panose="020F0502020204030204" pitchFamily="34" charset="0"/>
              </a:rPr>
              <a:t>. Top 3 negatively correlated pair:</a:t>
            </a:r>
            <a:br>
              <a:rPr lang="en-IN" sz="2400" dirty="0" smtClean="0">
                <a:latin typeface="Söhne"/>
                <a:ea typeface="Calibri" panose="020F0502020204030204" pitchFamily="34" charset="0"/>
                <a:cs typeface="Calibri" panose="020F0502020204030204" pitchFamily="34" charset="0"/>
              </a:rPr>
            </a:br>
            <a:r>
              <a:rPr lang="en-IN" sz="2400" dirty="0" smtClean="0">
                <a:latin typeface="Söhne"/>
                <a:ea typeface="Calibri" panose="020F0502020204030204" pitchFamily="34" charset="0"/>
                <a:cs typeface="Calibri" panose="020F0502020204030204" pitchFamily="34" charset="0"/>
              </a:rPr>
              <a:t>	1. CRIME_RATE and INDUS(-0.00551)</a:t>
            </a:r>
            <a:br>
              <a:rPr lang="en-IN" sz="2400" dirty="0" smtClean="0">
                <a:latin typeface="Söhne"/>
                <a:ea typeface="Calibri" panose="020F0502020204030204" pitchFamily="34" charset="0"/>
                <a:cs typeface="Calibri" panose="020F0502020204030204" pitchFamily="34" charset="0"/>
              </a:rPr>
            </a:br>
            <a:r>
              <a:rPr lang="en-IN" sz="2400" dirty="0" smtClean="0">
                <a:latin typeface="Söhne"/>
                <a:ea typeface="Calibri" panose="020F0502020204030204" pitchFamily="34" charset="0"/>
                <a:cs typeface="Calibri" panose="020F0502020204030204" pitchFamily="34" charset="0"/>
              </a:rPr>
              <a:t>	2. CRIME_RATE and DISTANCE(-0.00906)</a:t>
            </a:r>
            <a:br>
              <a:rPr lang="en-IN" sz="2400" dirty="0" smtClean="0">
                <a:latin typeface="Söhne"/>
                <a:ea typeface="Calibri" panose="020F0502020204030204" pitchFamily="34" charset="0"/>
                <a:cs typeface="Calibri" panose="020F0502020204030204" pitchFamily="34" charset="0"/>
              </a:rPr>
            </a:br>
            <a:r>
              <a:rPr lang="en-IN" sz="2400" dirty="0" smtClean="0">
                <a:latin typeface="Söhne"/>
                <a:ea typeface="Calibri" panose="020F0502020204030204" pitchFamily="34" charset="0"/>
                <a:cs typeface="Calibri" panose="020F0502020204030204" pitchFamily="34" charset="0"/>
              </a:rPr>
              <a:t>	3. CRIME_RATE and LSTAT(-0.04240)</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sk4.jp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5.Building </a:t>
            </a:r>
            <a:r>
              <a:rPr lang="en-US" sz="2000" b="1" dirty="0"/>
              <a:t>an initial regression model with AVG_PRICE as ‘y’ (Dependent variable) and LSTAT variable as Independent Variable. </a:t>
            </a:r>
            <a:r>
              <a:rPr lang="en-US" sz="2000" b="1" dirty="0" smtClean="0"/>
              <a:t>Generating </a:t>
            </a:r>
            <a:r>
              <a:rPr lang="en-US" sz="2000" b="1" dirty="0"/>
              <a:t>the residual </a:t>
            </a:r>
            <a:r>
              <a:rPr lang="en-US" sz="2000" b="1" dirty="0" smtClean="0"/>
              <a:t>plot as well.</a:t>
            </a:r>
            <a:endParaRPr lang="en-US" sz="2000" dirty="0"/>
          </a:p>
        </p:txBody>
      </p:sp>
      <p:sp>
        <p:nvSpPr>
          <p:cNvPr id="3" name="Content Placeholder 2"/>
          <p:cNvSpPr>
            <a:spLocks noGrp="1"/>
          </p:cNvSpPr>
          <p:nvPr>
            <p:ph idx="1"/>
          </p:nvPr>
        </p:nvSpPr>
        <p:spPr/>
        <p:txBody>
          <a:bodyPr>
            <a:normAutofit fontScale="77500" lnSpcReduction="20000"/>
          </a:bodyPr>
          <a:lstStyle/>
          <a:p>
            <a:r>
              <a:rPr lang="en-US" sz="2400" dirty="0" smtClean="0"/>
              <a:t>Approach : I have selected AVG_PRICE and LSTAT variable in the table. </a:t>
            </a:r>
          </a:p>
          <a:p>
            <a:r>
              <a:rPr lang="en-US" sz="2400" dirty="0" smtClean="0"/>
              <a:t>Selected -&gt;clicked Data Tab on the menu -&gt;selected data analysis Tab -&gt; selected regression and selected the range AVG_PRICE as ‘</a:t>
            </a:r>
            <a:r>
              <a:rPr lang="en-US" sz="2400" dirty="0" err="1" smtClean="0"/>
              <a:t>y’and</a:t>
            </a:r>
            <a:r>
              <a:rPr lang="en-US" sz="2400" dirty="0" smtClean="0"/>
              <a:t> LSTAT variable as Independent Variable as x in the table and clicked -&gt;Ok .</a:t>
            </a:r>
          </a:p>
          <a:p>
            <a:r>
              <a:rPr lang="en-IN" sz="2400" dirty="0" smtClean="0"/>
              <a:t>Generated the summary output </a:t>
            </a:r>
            <a:r>
              <a:rPr lang="en-IN" sz="2400" dirty="0"/>
              <a:t>,</a:t>
            </a:r>
            <a:r>
              <a:rPr lang="en-IN" sz="2400" dirty="0" smtClean="0"/>
              <a:t>residual plots for LSTAT scatter chart as well</a:t>
            </a:r>
            <a:r>
              <a:rPr lang="en-IN" sz="2400" dirty="0" smtClean="0"/>
              <a:t>.</a:t>
            </a:r>
          </a:p>
          <a:p>
            <a:r>
              <a:rPr lang="en-IN" sz="2400" dirty="0" smtClean="0"/>
              <a:t>Observation:</a:t>
            </a:r>
            <a:endParaRPr lang="en-IN" sz="2400" dirty="0" smtClean="0"/>
          </a:p>
          <a:p>
            <a:r>
              <a:rPr lang="en-US" sz="2400" dirty="0" smtClean="0"/>
              <a:t>The regression summary shows that there is a positive linear relationship between the explanatory variable LSTAT and the response variable.</a:t>
            </a:r>
          </a:p>
          <a:p>
            <a:r>
              <a:rPr lang="en-US" sz="2400" dirty="0" smtClean="0"/>
              <a:t>The coefficient of LSTAT is -0.950, meaning that for every one unit increase in LSTAT, the response variable decreases by 0.950 units.</a:t>
            </a:r>
          </a:p>
          <a:p>
            <a:r>
              <a:rPr lang="en-US" sz="2400" dirty="0" smtClean="0"/>
              <a:t>The intercept of 34.554 represents the mean value of the response variable when LSTAT is zero.</a:t>
            </a:r>
          </a:p>
          <a:p>
            <a:r>
              <a:rPr lang="en-US" sz="2400" dirty="0" smtClean="0"/>
              <a:t>The regression model is significant at a 5% level of significance, indicating that the predictor variable (LSTAT) is important in explaining the variability of the response variable.</a:t>
            </a:r>
          </a:p>
          <a:p>
            <a:endParaRPr lang="en-IN" sz="24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sk5.jp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sk5.1.jp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6.Building </a:t>
            </a:r>
            <a:r>
              <a:rPr lang="en-US" sz="2800" b="1" dirty="0"/>
              <a:t>a new Regression model including LSTAT and AVG_ROOM together as Independent variables and AVG_PRICE as dependent </a:t>
            </a:r>
            <a:r>
              <a:rPr lang="en-US" sz="2800" b="1" dirty="0" smtClean="0"/>
              <a:t>variable.</a:t>
            </a:r>
            <a:endParaRPr lang="en-US" sz="2800" dirty="0"/>
          </a:p>
        </p:txBody>
      </p:sp>
      <p:sp>
        <p:nvSpPr>
          <p:cNvPr id="3" name="Content Placeholder 2"/>
          <p:cNvSpPr>
            <a:spLocks noGrp="1"/>
          </p:cNvSpPr>
          <p:nvPr>
            <p:ph idx="1"/>
          </p:nvPr>
        </p:nvSpPr>
        <p:spPr/>
        <p:txBody>
          <a:bodyPr>
            <a:normAutofit lnSpcReduction="10000"/>
          </a:bodyPr>
          <a:lstStyle/>
          <a:p>
            <a:r>
              <a:rPr lang="en-US" sz="2000" dirty="0" smtClean="0"/>
              <a:t>Approach : I have selected AVG_ROOM and LSTAT, </a:t>
            </a:r>
            <a:r>
              <a:rPr lang="en-US" sz="2000" b="1" dirty="0" smtClean="0"/>
              <a:t> </a:t>
            </a:r>
            <a:r>
              <a:rPr lang="en-US" sz="2000" dirty="0" smtClean="0"/>
              <a:t>AVG_PRICE variable in the table. </a:t>
            </a:r>
          </a:p>
          <a:p>
            <a:r>
              <a:rPr lang="en-US" sz="2000" dirty="0" smtClean="0"/>
              <a:t>Selected -&gt;clicked Data Tab on the menu -&gt;selected data analysis Tab -&gt; selected regression and selected the range AVG_ROOM and LSTAT variable as Independent Variable as x, and</a:t>
            </a:r>
            <a:r>
              <a:rPr lang="en-US" sz="2000" b="1" dirty="0" smtClean="0"/>
              <a:t> </a:t>
            </a:r>
            <a:r>
              <a:rPr lang="en-US" sz="2000" dirty="0" smtClean="0"/>
              <a:t>AVG_PRICE as dependent variable as y</a:t>
            </a:r>
            <a:r>
              <a:rPr lang="en-US" sz="2000" b="1" dirty="0" smtClean="0"/>
              <a:t>.</a:t>
            </a:r>
            <a:r>
              <a:rPr lang="en-US" sz="2000" dirty="0" smtClean="0"/>
              <a:t>  in the table </a:t>
            </a:r>
            <a:r>
              <a:rPr lang="en-US" sz="2000" dirty="0" smtClean="0"/>
              <a:t>.</a:t>
            </a:r>
          </a:p>
          <a:p>
            <a:pPr>
              <a:buClr>
                <a:schemeClr val="tx1"/>
              </a:buClr>
            </a:pPr>
            <a:r>
              <a:rPr lang="en-IN" sz="1800" dirty="0" smtClean="0"/>
              <a:t>The regression equation of the model is:</a:t>
            </a:r>
          </a:p>
          <a:p>
            <a:pPr marL="0" indent="0">
              <a:buClr>
                <a:schemeClr val="tx1"/>
              </a:buClr>
              <a:buNone/>
            </a:pPr>
            <a:r>
              <a:rPr lang="en-US" sz="1800" dirty="0" smtClean="0">
                <a:latin typeface="Söhne"/>
              </a:rPr>
              <a:t>      AVG_PRICE = -1.358 + 5.095 * AVG_ROOM - 0.642 *LSTAT</a:t>
            </a:r>
          </a:p>
          <a:p>
            <a:pPr>
              <a:buClr>
                <a:schemeClr val="tx1"/>
              </a:buClr>
            </a:pPr>
            <a:r>
              <a:rPr lang="en-US" sz="1800" dirty="0" smtClean="0">
                <a:latin typeface="Söhne"/>
              </a:rPr>
              <a:t>To calculate the predicted value of AVG_PRICE for a new house with 7 rooms and an L-STAT value of 20, we substitute these values in the above equation:</a:t>
            </a:r>
          </a:p>
          <a:p>
            <a:pPr marL="0" indent="0">
              <a:buClr>
                <a:schemeClr val="tx1"/>
              </a:buClr>
              <a:buNone/>
            </a:pPr>
            <a:r>
              <a:rPr lang="en-US" sz="1800" dirty="0" smtClean="0">
                <a:latin typeface="Söhne"/>
              </a:rPr>
              <a:t>         AVG_PRICE = -1.358 + 5.095 * 7 - 0.642 * 20 = 25.053</a:t>
            </a:r>
          </a:p>
          <a:p>
            <a:pPr>
              <a:buClr>
                <a:schemeClr val="tx1"/>
              </a:buClr>
            </a:pPr>
            <a:r>
              <a:rPr lang="en-US" sz="1800" dirty="0" smtClean="0">
                <a:latin typeface="Söhne"/>
              </a:rPr>
              <a:t>Therefore, the predicted value of AVG_PRICE for the given input values is 25.053.</a:t>
            </a:r>
            <a:endParaRPr lang="en-IN" sz="1800" dirty="0" smtClean="0"/>
          </a:p>
          <a:p>
            <a:endParaRPr lang="en-US" sz="20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6000792"/>
          </a:xfrm>
        </p:spPr>
        <p:txBody>
          <a:bodyPr>
            <a:normAutofit fontScale="92500" lnSpcReduction="10000"/>
          </a:bodyPr>
          <a:lstStyle/>
          <a:p>
            <a:pPr>
              <a:buClr>
                <a:schemeClr val="tx1"/>
              </a:buClr>
            </a:pPr>
            <a:r>
              <a:rPr lang="en-US" sz="2100" dirty="0" smtClean="0">
                <a:latin typeface="Söhne"/>
              </a:rPr>
              <a:t>Comparing this with the company's quote of 30000 USD, we can say that the company is undercharging as the predicted value of AVG_PRICE is lower than the quoted price. </a:t>
            </a:r>
          </a:p>
          <a:p>
            <a:pPr>
              <a:buClr>
                <a:schemeClr val="tx1"/>
              </a:buClr>
            </a:pPr>
            <a:r>
              <a:rPr lang="en-US" sz="2100" dirty="0" smtClean="0">
                <a:latin typeface="Söhne"/>
              </a:rPr>
              <a:t>However, it is important to note that the regression model is based on historical data and may not capture all factors that can affect house prices. So, the actual price may vary from the predicted value.</a:t>
            </a:r>
          </a:p>
          <a:p>
            <a:r>
              <a:rPr lang="en-IN" dirty="0" smtClean="0"/>
              <a:t>Comparison:</a:t>
            </a:r>
          </a:p>
          <a:p>
            <a:pPr>
              <a:buClr>
                <a:schemeClr val="tx1"/>
              </a:buClr>
            </a:pPr>
            <a:r>
              <a:rPr lang="en-US" sz="2000" dirty="0" smtClean="0">
                <a:latin typeface="Söhne"/>
              </a:rPr>
              <a:t>Yes, the performance of this model is better than the model that is built on the previous question.</a:t>
            </a:r>
          </a:p>
          <a:p>
            <a:pPr>
              <a:buClr>
                <a:schemeClr val="tx1"/>
              </a:buClr>
            </a:pPr>
            <a:r>
              <a:rPr lang="en-US" sz="2000" dirty="0" smtClean="0">
                <a:latin typeface="Söhne"/>
              </a:rPr>
              <a:t>The performance of this model can be evaluated by looking at the R-squared value. In previous model the R-squared value of 0.5441 indicates that 54.41% of the variance in the average price(dependent) can be explained by the LSTAT variable(independent). However, the remaining 45.59% of the variability is unexplained.</a:t>
            </a:r>
          </a:p>
          <a:p>
            <a:pPr>
              <a:buClr>
                <a:schemeClr val="tx1"/>
              </a:buClr>
            </a:pPr>
            <a:r>
              <a:rPr lang="en-US" sz="2000" dirty="0" smtClean="0">
                <a:latin typeface="Söhne"/>
              </a:rPr>
              <a:t>Whereas, The R-squared value of this model is 0.639, indicates 63.9% of the variance in the average price(dependent) is explained by the average room and LSTAT(independent).</a:t>
            </a:r>
          </a:p>
          <a:p>
            <a:pPr>
              <a:buClr>
                <a:schemeClr val="tx1"/>
              </a:buClr>
            </a:pPr>
            <a:r>
              <a:rPr lang="en-US" sz="2000" dirty="0" smtClean="0">
                <a:latin typeface="Söhne"/>
              </a:rPr>
              <a:t>The model seems to perform well that the previous model as both R-squared and adjusted R-squared values are relatively high.</a:t>
            </a:r>
            <a:endParaRPr lang="en-IN" sz="20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229600" cy="2011354"/>
          </a:xfrm>
        </p:spPr>
        <p:txBody>
          <a:bodyPr>
            <a:normAutofit/>
          </a:bodyPr>
          <a:lstStyle/>
          <a:p>
            <a:r>
              <a:rPr lang="en-US" sz="2200" b="1" dirty="0" smtClean="0"/>
              <a:t>1.Generating </a:t>
            </a:r>
            <a:r>
              <a:rPr lang="en-US" sz="2200" b="1" dirty="0"/>
              <a:t>the summary statistics for each variable in the table. (</a:t>
            </a:r>
            <a:r>
              <a:rPr lang="en-US" sz="2200" b="1" dirty="0" smtClean="0"/>
              <a:t>Using </a:t>
            </a:r>
            <a:r>
              <a:rPr lang="en-US" sz="2200" b="1" dirty="0"/>
              <a:t>Data analysis tool pack). </a:t>
            </a:r>
            <a:r>
              <a:rPr lang="en-US" sz="2200" b="1" dirty="0" smtClean="0"/>
              <a:t>With observations</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Approach : particularly I have selected the first data variable in the table which is Crime rate with whole data .</a:t>
            </a:r>
          </a:p>
          <a:p>
            <a:r>
              <a:rPr lang="en-US" sz="2400" dirty="0" smtClean="0"/>
              <a:t>Selected -&gt;clicked Data Tab on the menu -&gt;selected data analysis Tab -&gt; selected descriptive analysis  and selected the range from crime rate and marked the summary statics to  the</a:t>
            </a:r>
          </a:p>
          <a:p>
            <a:r>
              <a:rPr lang="en-US" sz="2400" dirty="0" smtClean="0"/>
              <a:t>Expected result.</a:t>
            </a:r>
          </a:p>
          <a:p>
            <a:r>
              <a:rPr lang="en-US" sz="2400" dirty="0" smtClean="0"/>
              <a:t>After getting the expected result moved to the new sheet named task1.</a:t>
            </a:r>
          </a:p>
          <a:p>
            <a:r>
              <a:rPr lang="en-US" sz="2400" dirty="0" smtClean="0"/>
              <a:t>So same thing done to the every other data variable in the table  inserted in the output page .</a:t>
            </a:r>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sk 6.jp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28"/>
            <a:ext cx="8229600" cy="1143000"/>
          </a:xfrm>
        </p:spPr>
        <p:txBody>
          <a:bodyPr>
            <a:normAutofit fontScale="90000"/>
          </a:bodyPr>
          <a:lstStyle/>
          <a:p>
            <a:r>
              <a:rPr lang="en-US" sz="2700" b="1" dirty="0"/>
              <a:t>7) Build another Regression model with all variables where AVG_PRICE alone be the Dependent Variable and all the other variables are independent</a:t>
            </a:r>
            <a:r>
              <a:rPr lang="en-US" b="1" dirty="0"/>
              <a:t>. </a:t>
            </a:r>
            <a:endParaRPr lang="en-US" dirty="0"/>
          </a:p>
        </p:txBody>
      </p:sp>
      <p:sp>
        <p:nvSpPr>
          <p:cNvPr id="3" name="Content Placeholder 2"/>
          <p:cNvSpPr>
            <a:spLocks noGrp="1"/>
          </p:cNvSpPr>
          <p:nvPr>
            <p:ph idx="1"/>
          </p:nvPr>
        </p:nvSpPr>
        <p:spPr/>
        <p:txBody>
          <a:bodyPr>
            <a:normAutofit/>
          </a:bodyPr>
          <a:lstStyle/>
          <a:p>
            <a:r>
              <a:rPr lang="en-US" dirty="0" smtClean="0"/>
              <a:t>Approach : I have selected </a:t>
            </a:r>
            <a:r>
              <a:rPr lang="en-US" sz="2800" dirty="0" smtClean="0"/>
              <a:t>AVG_PRICE and all the other variable </a:t>
            </a:r>
            <a:r>
              <a:rPr lang="en-US" dirty="0" smtClean="0"/>
              <a:t>in the table. </a:t>
            </a:r>
          </a:p>
          <a:p>
            <a:r>
              <a:rPr lang="en-US" dirty="0" smtClean="0"/>
              <a:t>Selected -&gt;clicked Data Tab on the menu -&gt;selected data analysis Tab -&gt; selected regression and selected the range AVG_PRICE as dependent variable as y</a:t>
            </a:r>
            <a:r>
              <a:rPr lang="en-US" b="1" dirty="0" smtClean="0"/>
              <a:t>. </a:t>
            </a:r>
            <a:r>
              <a:rPr lang="en-US" dirty="0" smtClean="0"/>
              <a:t> And all other data variable as independent as x  in the table and clicked -&gt;Ok . </a:t>
            </a:r>
          </a:p>
          <a:p>
            <a:r>
              <a:rPr lang="en-IN" dirty="0" smtClean="0"/>
              <a:t>Generating the </a:t>
            </a:r>
            <a:r>
              <a:rPr lang="en-US" dirty="0"/>
              <a:t>coefficient and Intercept values. </a:t>
            </a:r>
            <a:endParaRPr lang="en-US" dirty="0" smtClean="0"/>
          </a:p>
          <a:p>
            <a:r>
              <a:rPr lang="en-IN" dirty="0" smtClean="0"/>
              <a:t>Output:</a:t>
            </a: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92500" lnSpcReduction="10000"/>
          </a:bodyPr>
          <a:lstStyle/>
          <a:p>
            <a:r>
              <a:rPr lang="en-US" sz="2000" dirty="0" smtClean="0"/>
              <a:t>The multiple regression model has a good fit, with an adjusted R square of 0.688, indicating that approximately 68.8% of the variance in AVG_PRICE is explained by the independent variables. The coefficients for each independent variable show the impact of a one-unit change in that variable, while keeping other variables constant. The intercept value of 29.24 represents the expected value of AVG_PRICE when all independent variables are zero</a:t>
            </a:r>
            <a:r>
              <a:rPr lang="en-US" sz="2000" dirty="0" smtClean="0"/>
              <a:t>.</a:t>
            </a:r>
          </a:p>
          <a:p>
            <a:r>
              <a:rPr lang="en-US" sz="2000" b="1" dirty="0" smtClean="0">
                <a:latin typeface="Söhne"/>
              </a:rPr>
              <a:t>The coefficients for each independent variable</a:t>
            </a:r>
            <a:r>
              <a:rPr lang="en-US" sz="2000" b="1" dirty="0" smtClean="0">
                <a:latin typeface="Söhne"/>
              </a:rPr>
              <a:t>:</a:t>
            </a:r>
            <a:endParaRPr lang="en-US" sz="2000" b="1" dirty="0" smtClean="0"/>
          </a:p>
          <a:p>
            <a:r>
              <a:rPr lang="en-US" sz="2000" dirty="0" smtClean="0"/>
              <a:t>CRIME_RATE: The coefficient of 0.049 suggests that there is almost no relationship between crime rate and AVG_PRICE, as the variable is not significant in predicting the dependent variable, as indicated by the p-value of 0.535.</a:t>
            </a:r>
          </a:p>
          <a:p>
            <a:r>
              <a:rPr lang="en-US" sz="2000" dirty="0" smtClean="0"/>
              <a:t>AGE: The coefficient of 0.033 indicates that for every one-unit increase in AGE, AVG_PRICE increases by $33. This variable is significant in predicting AVG_PRICE, as indicated by the p-value of 0.013.</a:t>
            </a:r>
          </a:p>
          <a:p>
            <a:r>
              <a:rPr lang="en-US" sz="2000" dirty="0" smtClean="0"/>
              <a:t>INDUS: The coefficient of 0.131 suggests that for every one-unit increase in INDUS, AVG_PRICE increases by $131. This variable is significant in predicting AVG_PRICE, as indicated by the p-value of 0.039.</a:t>
            </a:r>
          </a:p>
          <a:p>
            <a:r>
              <a:rPr lang="en-US" sz="2000" dirty="0" smtClean="0"/>
              <a:t>NOX: The coefficient of -10.321 indicates that for every one-unit increase in NOX, AVG_PRICE decreases by $10,321. This variable is significant in predicting AVG_PRICE, as indicated by the p-value of 0.008.</a:t>
            </a:r>
          </a:p>
          <a:p>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sk 7.jp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8.TASK</a:t>
            </a:r>
            <a:br>
              <a:rPr lang="en-US" dirty="0" smtClean="0"/>
            </a:br>
            <a:endParaRPr lang="en-US" dirty="0"/>
          </a:p>
        </p:txBody>
      </p:sp>
      <p:sp>
        <p:nvSpPr>
          <p:cNvPr id="3" name="Content Placeholder 2"/>
          <p:cNvSpPr>
            <a:spLocks noGrp="1"/>
          </p:cNvSpPr>
          <p:nvPr>
            <p:ph idx="1"/>
          </p:nvPr>
        </p:nvSpPr>
        <p:spPr/>
        <p:txBody>
          <a:bodyPr>
            <a:normAutofit/>
          </a:bodyPr>
          <a:lstStyle/>
          <a:p>
            <a:pPr marL="0" indent="0" algn="ctr">
              <a:buClr>
                <a:schemeClr val="tx1"/>
              </a:buClr>
              <a:buNone/>
            </a:pPr>
            <a:r>
              <a:rPr lang="en-US" sz="2000" dirty="0" smtClean="0">
                <a:latin typeface="Söhne"/>
              </a:rPr>
              <a:t>From </a:t>
            </a:r>
            <a:r>
              <a:rPr lang="en-US" sz="2000" dirty="0" smtClean="0">
                <a:latin typeface="Söhne"/>
              </a:rPr>
              <a:t>the table, we can see that the following variables have P-values less than 0.05:</a:t>
            </a:r>
          </a:p>
          <a:p>
            <a:pPr>
              <a:buClr>
                <a:schemeClr val="tx1"/>
              </a:buClr>
            </a:pPr>
            <a:r>
              <a:rPr lang="en-US" sz="2000" dirty="0" smtClean="0">
                <a:latin typeface="Söhne"/>
              </a:rPr>
              <a:t>Intercept</a:t>
            </a:r>
          </a:p>
          <a:p>
            <a:pPr>
              <a:buClr>
                <a:schemeClr val="tx1"/>
              </a:buClr>
            </a:pPr>
            <a:r>
              <a:rPr lang="en-US" sz="2000" dirty="0" smtClean="0">
                <a:latin typeface="Söhne"/>
              </a:rPr>
              <a:t>AGE</a:t>
            </a:r>
          </a:p>
          <a:p>
            <a:pPr>
              <a:buClr>
                <a:schemeClr val="tx1"/>
              </a:buClr>
            </a:pPr>
            <a:r>
              <a:rPr lang="en-US" sz="2000" dirty="0" smtClean="0">
                <a:latin typeface="Söhne"/>
              </a:rPr>
              <a:t>INDUS</a:t>
            </a:r>
          </a:p>
          <a:p>
            <a:pPr>
              <a:buClr>
                <a:schemeClr val="tx1"/>
              </a:buClr>
            </a:pPr>
            <a:r>
              <a:rPr lang="en-US" sz="2000" dirty="0" smtClean="0">
                <a:latin typeface="Söhne"/>
              </a:rPr>
              <a:t>NOX</a:t>
            </a:r>
          </a:p>
          <a:p>
            <a:pPr>
              <a:buClr>
                <a:schemeClr val="tx1"/>
              </a:buClr>
            </a:pPr>
            <a:r>
              <a:rPr lang="en-US" sz="2000" dirty="0" smtClean="0">
                <a:latin typeface="Söhne"/>
              </a:rPr>
              <a:t>DISTANCE</a:t>
            </a:r>
          </a:p>
          <a:p>
            <a:pPr>
              <a:buClr>
                <a:schemeClr val="tx1"/>
              </a:buClr>
            </a:pPr>
            <a:r>
              <a:rPr lang="en-US" sz="2000" dirty="0" smtClean="0">
                <a:latin typeface="Söhne"/>
              </a:rPr>
              <a:t>tax in 000</a:t>
            </a:r>
          </a:p>
          <a:p>
            <a:pPr>
              <a:buClr>
                <a:schemeClr val="tx1"/>
              </a:buClr>
            </a:pPr>
            <a:r>
              <a:rPr lang="en-US" sz="2000" dirty="0" smtClean="0">
                <a:latin typeface="Söhne"/>
              </a:rPr>
              <a:t>PTRATIO</a:t>
            </a:r>
          </a:p>
          <a:p>
            <a:pPr>
              <a:buClr>
                <a:schemeClr val="tx1"/>
              </a:buClr>
            </a:pPr>
            <a:r>
              <a:rPr lang="en-US" sz="2000" dirty="0" smtClean="0">
                <a:latin typeface="Söhne"/>
              </a:rPr>
              <a:t>AVG_ROOM</a:t>
            </a:r>
          </a:p>
          <a:p>
            <a:pPr>
              <a:buClr>
                <a:schemeClr val="tx1"/>
              </a:buClr>
            </a:pPr>
            <a:r>
              <a:rPr lang="en-US" sz="2000" dirty="0" smtClean="0">
                <a:latin typeface="Söhne"/>
              </a:rPr>
              <a:t>LSTAT</a:t>
            </a:r>
            <a:endParaRPr lang="en-US" sz="2000" dirty="0">
              <a:latin typeface="Söhn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1142984"/>
            <a:ext cx="8229600" cy="4983179"/>
          </a:xfrm>
        </p:spPr>
        <p:txBody>
          <a:bodyPr>
            <a:normAutofit fontScale="97500"/>
          </a:bodyPr>
          <a:lstStyle/>
          <a:p>
            <a:r>
              <a:rPr lang="en-US" sz="2400" dirty="0" smtClean="0"/>
              <a:t>The model explains 69% of the variation in the dependent variable (AVG_PRICE). The significant F-test indicates that at least one independent variable has a significant impact on the dependent variable. The intercept coefficient suggests that the average value of the dependent variable is 29.43 when all independent variables are zero. The negative coefficients for INDUS, NOX, TAX IN 000, and LSTAT indicate that as these variables increase, the dependent variable tends to decrease. On the other hand, the positive coefficients for DISTANCE, PTRATIO, and AVG_ROOM indicate that as these variables increase, the dependent variable tends to increase. This model can be used to predict the dependent variable based on the values of the independent variables.</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lnSpcReduction="10000"/>
          </a:bodyPr>
          <a:lstStyle/>
          <a:p>
            <a:r>
              <a:rPr lang="en-US" dirty="0" smtClean="0"/>
              <a:t>The </a:t>
            </a:r>
            <a:r>
              <a:rPr lang="en-US" dirty="0" smtClean="0"/>
              <a:t>R-squared value of the current model is 0.639, which means that 63.9% of the variance in the average price (dependent variable) is explained by the average room and LSTAT (independent variables). The adjusted R-squared value is 0.6887, indicating that 68.87% of the variance in the housing prices (dependent variable) is explained by the independent variables in the model. However, it's important to note that as the number of predictors increases, the R-squared value may also increase even if the predictors do not actually improve the model's predictive power. Overall, the current model appears to perform well as both the R-squared and adjusted R-squared values are relatively high compared to the previous model.</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285992"/>
            <a:ext cx="8229600" cy="1143000"/>
          </a:xfrm>
        </p:spPr>
        <p:txBody>
          <a:bodyPr>
            <a:noAutofit/>
          </a:bodyPr>
          <a:lstStyle/>
          <a:p>
            <a:pPr algn="ctr"/>
            <a:r>
              <a:rPr lang="en-IN" sz="9600" dirty="0" smtClean="0"/>
              <a:t>END</a:t>
            </a:r>
            <a:endParaRPr lang="en-US" sz="9600" dirty="0"/>
          </a:p>
        </p:txBody>
      </p:sp>
      <p:sp>
        <p:nvSpPr>
          <p:cNvPr id="4" name="TextBox 3"/>
          <p:cNvSpPr txBox="1"/>
          <p:nvPr/>
        </p:nvSpPr>
        <p:spPr>
          <a:xfrm>
            <a:off x="5714976" y="5572140"/>
            <a:ext cx="3429024" cy="584775"/>
          </a:xfrm>
          <a:prstGeom prst="rect">
            <a:avLst/>
          </a:prstGeom>
          <a:noFill/>
        </p:spPr>
        <p:txBody>
          <a:bodyPr wrap="square" rtlCol="0">
            <a:spAutoFit/>
          </a:bodyPr>
          <a:lstStyle/>
          <a:p>
            <a:r>
              <a:rPr lang="en-IN" sz="3200" dirty="0" smtClean="0">
                <a:solidFill>
                  <a:schemeClr val="tx2">
                    <a:lumMod val="20000"/>
                    <a:lumOff val="80000"/>
                  </a:schemeClr>
                </a:solidFill>
              </a:rPr>
              <a:t>BHARATH</a:t>
            </a:r>
            <a:r>
              <a:rPr lang="en-IN" sz="2800" dirty="0" smtClean="0">
                <a:solidFill>
                  <a:schemeClr val="tx2">
                    <a:lumMod val="20000"/>
                    <a:lumOff val="80000"/>
                  </a:schemeClr>
                </a:solidFill>
              </a:rPr>
              <a:t>  .J</a:t>
            </a:r>
            <a:endParaRPr lang="en-US" sz="2800" dirty="0">
              <a:solidFill>
                <a:schemeClr val="tx2">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54098"/>
          </a:xfrm>
        </p:spPr>
        <p:txBody>
          <a:bodyPr/>
          <a:lstStyle/>
          <a:p>
            <a:pPr algn="l"/>
            <a:r>
              <a:rPr lang="en-IN" dirty="0" smtClean="0"/>
              <a:t>Observation:</a:t>
            </a:r>
            <a:endParaRPr lang="en-US" dirty="0"/>
          </a:p>
        </p:txBody>
      </p:sp>
      <p:sp>
        <p:nvSpPr>
          <p:cNvPr id="3" name="Content Placeholder 2"/>
          <p:cNvSpPr>
            <a:spLocks noGrp="1"/>
          </p:cNvSpPr>
          <p:nvPr>
            <p:ph idx="1"/>
          </p:nvPr>
        </p:nvSpPr>
        <p:spPr>
          <a:xfrm>
            <a:off x="457200" y="1600200"/>
            <a:ext cx="8229600" cy="4972072"/>
          </a:xfrm>
        </p:spPr>
        <p:txBody>
          <a:bodyPr>
            <a:normAutofit fontScale="32500" lnSpcReduction="20000"/>
          </a:bodyPr>
          <a:lstStyle/>
          <a:p>
            <a:r>
              <a:rPr lang="en-US" sz="5500" dirty="0" smtClean="0"/>
              <a:t>CRIME_RATE: The average crime rate is 4.87, with values ranging from 0.04 to 9.99. Most values are concentrated towards the lower end, but some higher values exist, indicating moderate variability</a:t>
            </a:r>
            <a:r>
              <a:rPr lang="en-US" sz="5500" dirty="0" smtClean="0"/>
              <a:t>.</a:t>
            </a:r>
            <a:endParaRPr lang="en-US" sz="5500" dirty="0" smtClean="0"/>
          </a:p>
          <a:p>
            <a:r>
              <a:rPr lang="en-US" sz="5500" dirty="0" smtClean="0"/>
              <a:t>AGE: The average age of houses is 68.57, with houses ranging from 2.90 to 100. This suggests that there are mostly older houses in the area, with considerable age variation.</a:t>
            </a:r>
          </a:p>
          <a:p>
            <a:r>
              <a:rPr lang="en-US" sz="5500" dirty="0" smtClean="0"/>
              <a:t>INDUS: The proportion of non-retail business acres ranges from 0.46 to 27.74, with an average of 11.14. The data shows moderate variability, indicating variations in non-retail business acreage.</a:t>
            </a:r>
          </a:p>
          <a:p>
            <a:r>
              <a:rPr lang="en-US" sz="5500" dirty="0" smtClean="0"/>
              <a:t>DISTANCE: The distance to employment centers ranges from 1 to 24 miles, with an average of 9.55. This indicates houses are located at varying distances from employment centers.</a:t>
            </a:r>
          </a:p>
          <a:p>
            <a:r>
              <a:rPr lang="en-US" sz="5500" dirty="0" smtClean="0"/>
              <a:t>ROOMS: The average number of rooms in houses ranges from 3.56 to 8.78, with an average of 6.28. This suggests variation in house sizes based on the number of rooms.</a:t>
            </a:r>
          </a:p>
          <a:p>
            <a:r>
              <a:rPr lang="en-US" sz="5500" dirty="0" smtClean="0"/>
              <a:t>Data distribution: The values of each variable have wide ranges, indicating significant differences. Some variables have non-normal distribution with high </a:t>
            </a:r>
            <a:r>
              <a:rPr lang="en-US" sz="5500" dirty="0" err="1" smtClean="0"/>
              <a:t>skewness</a:t>
            </a:r>
            <a:r>
              <a:rPr lang="en-US" sz="5500" dirty="0" smtClean="0"/>
              <a:t> and kurtosis values, suggesting non-uniformity. High standard deviation values indicate high variability in the data, further supporting the presence of variations in the variables</a:t>
            </a:r>
            <a:r>
              <a:rPr lang="en-US" sz="5500" dirty="0" smtClean="0"/>
              <a:t>.</a:t>
            </a:r>
          </a:p>
          <a:p>
            <a:endParaRPr lang="en-US" sz="55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sk1.png"/>
          <p:cNvPicPr>
            <a:picLocks noChangeAspect="1"/>
          </p:cNvPicPr>
          <p:nvPr/>
        </p:nvPicPr>
        <p:blipFill>
          <a:blip r:embed="rId2"/>
          <a:stretch>
            <a:fillRect/>
          </a:stretch>
        </p:blipFill>
        <p:spPr>
          <a:xfrm>
            <a:off x="0" y="785794"/>
            <a:ext cx="9144000" cy="43577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sk1.1.jpg"/>
          <p:cNvPicPr>
            <a:picLocks noChangeAspect="1"/>
          </p:cNvPicPr>
          <p:nvPr/>
        </p:nvPicPr>
        <p:blipFill>
          <a:blip r:embed="rId2"/>
          <a:stretch>
            <a:fillRect/>
          </a:stretch>
        </p:blipFill>
        <p:spPr>
          <a:xfrm>
            <a:off x="0" y="1015627"/>
            <a:ext cx="9144000" cy="48267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2.Plot a </a:t>
            </a:r>
            <a:r>
              <a:rPr lang="en-US" sz="3200" b="1" dirty="0"/>
              <a:t>histogram of the </a:t>
            </a:r>
            <a:r>
              <a:rPr lang="en-US" sz="3200" b="1" dirty="0" err="1"/>
              <a:t>Avg_Price</a:t>
            </a:r>
            <a:r>
              <a:rPr lang="en-US" sz="3200" b="1" dirty="0"/>
              <a:t> variable.</a:t>
            </a:r>
            <a:endParaRPr lang="en-US" sz="3200" dirty="0"/>
          </a:p>
        </p:txBody>
      </p:sp>
      <p:sp>
        <p:nvSpPr>
          <p:cNvPr id="3" name="Content Placeholder 2"/>
          <p:cNvSpPr>
            <a:spLocks noGrp="1"/>
          </p:cNvSpPr>
          <p:nvPr>
            <p:ph idx="1"/>
          </p:nvPr>
        </p:nvSpPr>
        <p:spPr/>
        <p:txBody>
          <a:bodyPr>
            <a:normAutofit/>
          </a:bodyPr>
          <a:lstStyle/>
          <a:p>
            <a:r>
              <a:rPr lang="en-US" dirty="0" smtClean="0"/>
              <a:t>Approach : I have selected the </a:t>
            </a:r>
            <a:r>
              <a:rPr lang="en-US" dirty="0" err="1" smtClean="0"/>
              <a:t>Avg_price</a:t>
            </a:r>
            <a:r>
              <a:rPr lang="en-US" dirty="0" smtClean="0"/>
              <a:t> data variable in the table with whole data .</a:t>
            </a:r>
          </a:p>
          <a:p>
            <a:r>
              <a:rPr lang="en-US" dirty="0" smtClean="0"/>
              <a:t>Selected -&gt;clicked Data Tab on the menu -&gt;selected data analysis Tab -&gt; selected histogram  and selected the range and clicked -&gt;Ok .</a:t>
            </a:r>
          </a:p>
          <a:p>
            <a:r>
              <a:rPr lang="en-US" dirty="0" smtClean="0"/>
              <a:t>After generating the frequency and bin selected the both variables using that created the chart.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29642" cy="868346"/>
          </a:xfrm>
        </p:spPr>
        <p:txBody>
          <a:bodyPr>
            <a:normAutofit/>
          </a:bodyPr>
          <a:lstStyle/>
          <a:p>
            <a:pPr algn="l"/>
            <a:r>
              <a:rPr lang="en-IN" sz="4000" dirty="0" smtClean="0"/>
              <a:t>Infer:</a:t>
            </a:r>
            <a:endParaRPr lang="en-US" sz="4000" dirty="0"/>
          </a:p>
        </p:txBody>
      </p:sp>
      <p:sp>
        <p:nvSpPr>
          <p:cNvPr id="3" name="Content Placeholder 2"/>
          <p:cNvSpPr>
            <a:spLocks noGrp="1"/>
          </p:cNvSpPr>
          <p:nvPr>
            <p:ph idx="1"/>
          </p:nvPr>
        </p:nvSpPr>
        <p:spPr/>
        <p:txBody>
          <a:bodyPr>
            <a:normAutofit/>
          </a:bodyPr>
          <a:lstStyle/>
          <a:p>
            <a:r>
              <a:rPr lang="en-US" sz="2600" dirty="0" smtClean="0"/>
              <a:t>The data in the table ranges from 5 to 50.</a:t>
            </a:r>
          </a:p>
          <a:p>
            <a:r>
              <a:rPr lang="en-US" sz="2600" dirty="0" smtClean="0"/>
              <a:t>There are two peaks in the histogram at values 70 and 77, with corresponding bin values of 23.4 and 21.3, suggesting the presence of two subpopulations.</a:t>
            </a:r>
          </a:p>
          <a:p>
            <a:r>
              <a:rPr lang="en-US" sz="2600" dirty="0" smtClean="0"/>
              <a:t>The histogram shows a slight skew towards the right, as most values have the highest frequency.</a:t>
            </a:r>
          </a:p>
          <a:p>
            <a:r>
              <a:rPr lang="en-US" sz="2600" dirty="0" smtClean="0"/>
              <a:t>There are some low frequency values, indicating possible outliers in the data.</a:t>
            </a:r>
          </a:p>
          <a:p>
            <a:r>
              <a:rPr lang="en-US" sz="2600" dirty="0" smtClean="0"/>
              <a:t>The graph displays the frequency values on both axes.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sk2.jpg"/>
          <p:cNvPicPr>
            <a:picLocks noChangeAspect="1"/>
          </p:cNvPicPr>
          <p:nvPr/>
        </p:nvPicPr>
        <p:blipFill>
          <a:blip r:embed="rId2"/>
          <a:stretch>
            <a:fillRect/>
          </a:stretch>
        </p:blipFill>
        <p:spPr>
          <a:xfrm>
            <a:off x="0" y="985460"/>
            <a:ext cx="9144000" cy="48870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3.Computing the </a:t>
            </a:r>
            <a:r>
              <a:rPr lang="en-US" sz="3600" b="1" dirty="0"/>
              <a:t>covariance matrix. </a:t>
            </a:r>
            <a:endParaRPr lang="en-US" sz="3600" dirty="0"/>
          </a:p>
        </p:txBody>
      </p:sp>
      <p:sp>
        <p:nvSpPr>
          <p:cNvPr id="3" name="Content Placeholder 2"/>
          <p:cNvSpPr>
            <a:spLocks noGrp="1"/>
          </p:cNvSpPr>
          <p:nvPr>
            <p:ph idx="1"/>
          </p:nvPr>
        </p:nvSpPr>
        <p:spPr/>
        <p:txBody>
          <a:bodyPr>
            <a:normAutofit/>
          </a:bodyPr>
          <a:lstStyle/>
          <a:p>
            <a:r>
              <a:rPr lang="en-US" dirty="0" smtClean="0"/>
              <a:t>Approach : I have selected the whole data variable in the table.</a:t>
            </a:r>
          </a:p>
          <a:p>
            <a:r>
              <a:rPr lang="en-US" dirty="0" smtClean="0"/>
              <a:t>Selected -&gt;clicked Data Tab on the menu -&gt;selected data analysis Tab -&gt; selected covariance  and selected the range and clicked -&gt;Ok .</a:t>
            </a:r>
          </a:p>
          <a:p>
            <a:r>
              <a:rPr lang="en-IN" dirty="0" err="1" smtClean="0"/>
              <a:t>Succesfully</a:t>
            </a:r>
            <a:r>
              <a:rPr lang="en-IN" dirty="0" smtClean="0"/>
              <a:t>  generated the covariance </a:t>
            </a:r>
            <a:r>
              <a:rPr lang="en-IN" dirty="0" err="1" smtClean="0"/>
              <a:t>matri</a:t>
            </a:r>
            <a:r>
              <a:rPr lang="en-IN" dirty="0" smtClean="0"/>
              <a:t>  table </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216</TotalTime>
  <Words>1819</Words>
  <Application>Microsoft Office PowerPoint</Application>
  <PresentationFormat>On-screen Show (4:3)</PresentationFormat>
  <Paragraphs>89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Terro’s REAL estate agency   Business report .</vt:lpstr>
      <vt:lpstr>1.Generating the summary statistics for each variable in the table. (Using Data analysis tool pack). With observations.</vt:lpstr>
      <vt:lpstr>Observation:</vt:lpstr>
      <vt:lpstr>Slide 4</vt:lpstr>
      <vt:lpstr>Slide 5</vt:lpstr>
      <vt:lpstr>2.Plot a histogram of the Avg_Price variable.</vt:lpstr>
      <vt:lpstr>Infer:</vt:lpstr>
      <vt:lpstr>Slide 8</vt:lpstr>
      <vt:lpstr>3.Computing the covariance matrix. </vt:lpstr>
      <vt:lpstr>Covariance with observation:</vt:lpstr>
      <vt:lpstr>Slide 11</vt:lpstr>
      <vt:lpstr>4. Creating a correlation matrix of all the variables</vt:lpstr>
      <vt:lpstr>Slide 13</vt:lpstr>
      <vt:lpstr>Slide 14</vt:lpstr>
      <vt:lpstr>5.Building an initial regression model with AVG_PRICE as ‘y’ (Dependent variable) and LSTAT variable as Independent Variable. Generating the residual plot as well.</vt:lpstr>
      <vt:lpstr>Slide 16</vt:lpstr>
      <vt:lpstr>Slide 17</vt:lpstr>
      <vt:lpstr>6.Building a new Regression model including LSTAT and AVG_ROOM together as Independent variables and AVG_PRICE as dependent variable.</vt:lpstr>
      <vt:lpstr>Slide 19</vt:lpstr>
      <vt:lpstr>Slide 20</vt:lpstr>
      <vt:lpstr>7) Build another Regression model with all variables where AVG_PRICE alone be the Dependent Variable and all the other variables are independent. </vt:lpstr>
      <vt:lpstr>Slide 22</vt:lpstr>
      <vt:lpstr>Slide 23</vt:lpstr>
      <vt:lpstr>8.TASK </vt:lpstr>
      <vt:lpstr>Slide 25</vt:lpstr>
      <vt:lpstr>Slide 26</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Terro’s REA</dc:title>
  <dc:creator>Bharath</dc:creator>
  <cp:lastModifiedBy>Bharath</cp:lastModifiedBy>
  <cp:revision>46</cp:revision>
  <dcterms:created xsi:type="dcterms:W3CDTF">2023-04-15T09:30:36Z</dcterms:created>
  <dcterms:modified xsi:type="dcterms:W3CDTF">2023-04-15T19:37:04Z</dcterms:modified>
</cp:coreProperties>
</file>