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8" r:id="rId25"/>
    <p:sldId id="289" r:id="rId26"/>
    <p:sldId id="279" r:id="rId27"/>
    <p:sldId id="280" r:id="rId28"/>
    <p:sldId id="281" r:id="rId29"/>
    <p:sldId id="282" r:id="rId30"/>
    <p:sldId id="283" r:id="rId31"/>
    <p:sldId id="286" r:id="rId32"/>
    <p:sldId id="284" r:id="rId33"/>
    <p:sldId id="285"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3A6A758-51C8-45D1-857C-4D3C27CACDB2}" type="datetimeFigureOut">
              <a:rPr lang="en-US" smtClean="0"/>
              <a:pPr/>
              <a:t>4/23/2023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2B86E6D-8837-4F27-BB89-C6D06186B1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A6A758-51C8-45D1-857C-4D3C27CACDB2}"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A6A758-51C8-45D1-857C-4D3C27CACDB2}"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A6A758-51C8-45D1-857C-4D3C27CACDB2}"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A6A758-51C8-45D1-857C-4D3C27CACDB2}"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A6A758-51C8-45D1-857C-4D3C27CACDB2}"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A6A758-51C8-45D1-857C-4D3C27CACDB2}"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A6A758-51C8-45D1-857C-4D3C27CACDB2}"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6A758-51C8-45D1-857C-4D3C27CACDB2}"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A6A758-51C8-45D1-857C-4D3C27CACDB2}"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6E6D-8837-4F27-BB89-C6D06186B1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A6A758-51C8-45D1-857C-4D3C27CACDB2}"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2B86E6D-8837-4F27-BB89-C6D06186B14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3A6A758-51C8-45D1-857C-4D3C27CACDB2}" type="datetimeFigureOut">
              <a:rPr lang="en-US" smtClean="0"/>
              <a:pPr/>
              <a:t>4/23/2023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B86E6D-8837-4F27-BB89-C6D06186B14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Insurance claim</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t>Excel project-3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2.jpg"/>
          <p:cNvPicPr>
            <a:picLocks noChangeAspect="1"/>
          </p:cNvPicPr>
          <p:nvPr/>
        </p:nvPicPr>
        <p:blipFill>
          <a:blip r:embed="rId2"/>
          <a:stretch>
            <a:fillRect/>
          </a:stretch>
        </p:blipFill>
        <p:spPr>
          <a:xfrm>
            <a:off x="0" y="1322983"/>
            <a:ext cx="9144000" cy="42120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3.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4.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 Region-wise smokers </a:t>
            </a:r>
            <a:r>
              <a:rPr lang="en-US" sz="2800" dirty="0" err="1" smtClean="0"/>
              <a:t>vs</a:t>
            </a:r>
            <a:r>
              <a:rPr lang="en-US" sz="2800" dirty="0" smtClean="0"/>
              <a:t> Non-smokers analysis with one or more pivot table and charts</a:t>
            </a:r>
            <a:endParaRPr lang="en-US" sz="2800" dirty="0"/>
          </a:p>
        </p:txBody>
      </p:sp>
      <p:sp>
        <p:nvSpPr>
          <p:cNvPr id="3" name="Content Placeholder 2"/>
          <p:cNvSpPr>
            <a:spLocks noGrp="1"/>
          </p:cNvSpPr>
          <p:nvPr>
            <p:ph idx="1"/>
          </p:nvPr>
        </p:nvSpPr>
        <p:spPr/>
        <p:txBody>
          <a:bodyPr/>
          <a:lstStyle/>
          <a:p>
            <a:r>
              <a:rPr lang="en-IN" sz="3200" dirty="0" smtClean="0">
                <a:latin typeface="Söhne"/>
                <a:ea typeface="Calibri" panose="020F0502020204030204" pitchFamily="34" charset="0"/>
                <a:cs typeface="Calibri" panose="020F0502020204030204" pitchFamily="34" charset="0"/>
              </a:rPr>
              <a:t>Approach used: created the pivot table for the entire data and selecting </a:t>
            </a:r>
            <a:r>
              <a:rPr lang="en-US" sz="3200" dirty="0" smtClean="0"/>
              <a:t>Region-wise smokers </a:t>
            </a:r>
            <a:r>
              <a:rPr lang="en-US" sz="3200" dirty="0" err="1" smtClean="0"/>
              <a:t>vs</a:t>
            </a:r>
            <a:r>
              <a:rPr lang="en-US" sz="3200" dirty="0" smtClean="0"/>
              <a:t> Non-smokers  and dragged into the values and filters field to get the required output  and also created the  pivot chart as well.</a:t>
            </a:r>
          </a:p>
          <a:p>
            <a:endParaRPr lang="en-US" sz="2400" dirty="0" smtClean="0"/>
          </a:p>
          <a:p>
            <a:r>
              <a:rPr lang="en-US" sz="2400" dirty="0" smtClean="0"/>
              <a:t>Output: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jpg"/>
          <p:cNvPicPr>
            <a:picLocks noChangeAspect="1"/>
          </p:cNvPicPr>
          <p:nvPr/>
        </p:nvPicPr>
        <p:blipFill>
          <a:blip r:embed="rId2"/>
          <a:stretch>
            <a:fillRect/>
          </a:stretch>
        </p:blipFill>
        <p:spPr>
          <a:xfrm>
            <a:off x="0" y="1151252"/>
            <a:ext cx="9144000" cy="4555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e.Region</a:t>
            </a:r>
            <a:r>
              <a:rPr lang="en-US" sz="3600" dirty="0" smtClean="0"/>
              <a:t>-wise charges for smokers </a:t>
            </a:r>
            <a:r>
              <a:rPr lang="en-US" sz="3600" dirty="0" err="1" smtClean="0"/>
              <a:t>vs</a:t>
            </a:r>
            <a:r>
              <a:rPr lang="en-US" sz="3600" dirty="0" smtClean="0"/>
              <a:t> non-smokers</a:t>
            </a:r>
            <a:endParaRPr lang="en-US" sz="3600" dirty="0"/>
          </a:p>
        </p:txBody>
      </p:sp>
      <p:sp>
        <p:nvSpPr>
          <p:cNvPr id="3" name="Content Placeholder 2"/>
          <p:cNvSpPr>
            <a:spLocks noGrp="1"/>
          </p:cNvSpPr>
          <p:nvPr>
            <p:ph idx="1"/>
          </p:nvPr>
        </p:nvSpPr>
        <p:spPr/>
        <p:txBody>
          <a:bodyPr>
            <a:normAutofit lnSpcReduction="10000"/>
          </a:bodyPr>
          <a:lstStyle/>
          <a:p>
            <a:r>
              <a:rPr lang="en-IN" sz="4000" dirty="0" smtClean="0">
                <a:latin typeface="Söhne"/>
                <a:ea typeface="Calibri" panose="020F0502020204030204" pitchFamily="34" charset="0"/>
                <a:cs typeface="Calibri" panose="020F0502020204030204" pitchFamily="34" charset="0"/>
              </a:rPr>
              <a:t>Approach used: created the pivot table for the entire data </a:t>
            </a:r>
            <a:r>
              <a:rPr lang="en-US" sz="4000" dirty="0" smtClean="0"/>
              <a:t>Region ,smokers ,</a:t>
            </a:r>
            <a:r>
              <a:rPr lang="en-IN" sz="4000" dirty="0" smtClean="0">
                <a:latin typeface="Söhne"/>
                <a:ea typeface="Calibri" panose="020F0502020204030204" pitchFamily="34" charset="0"/>
                <a:cs typeface="Calibri" panose="020F0502020204030204" pitchFamily="34" charset="0"/>
              </a:rPr>
              <a:t> </a:t>
            </a:r>
            <a:r>
              <a:rPr lang="en-US" sz="4000" dirty="0" smtClean="0"/>
              <a:t>dragged into the values and filters field to get the required output </a:t>
            </a:r>
          </a:p>
          <a:p>
            <a:endParaRPr lang="en-US" sz="4000" dirty="0" smtClean="0"/>
          </a:p>
          <a:p>
            <a:r>
              <a:rPr lang="en-US" sz="4000" dirty="0" smtClean="0"/>
              <a:t>Output:</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charges got something to do with the number of dependents</a:t>
            </a:r>
            <a:endParaRPr lang="en-US" sz="3600" dirty="0"/>
          </a:p>
        </p:txBody>
      </p:sp>
      <p:sp>
        <p:nvSpPr>
          <p:cNvPr id="3" name="Content Placeholder 2"/>
          <p:cNvSpPr>
            <a:spLocks noGrp="1"/>
          </p:cNvSpPr>
          <p:nvPr>
            <p:ph idx="1"/>
          </p:nvPr>
        </p:nvSpPr>
        <p:spPr/>
        <p:txBody>
          <a:bodyPr/>
          <a:lstStyle/>
          <a:p>
            <a:r>
              <a:rPr lang="en-IN" sz="2800" dirty="0" smtClean="0">
                <a:latin typeface="Söhne"/>
                <a:ea typeface="Calibri" panose="020F0502020204030204" pitchFamily="34" charset="0"/>
                <a:cs typeface="Calibri" panose="020F0502020204030204" pitchFamily="34" charset="0"/>
              </a:rPr>
              <a:t>Approach used: created the pivot table for the entire data </a:t>
            </a:r>
            <a:r>
              <a:rPr lang="en-US" sz="2800" dirty="0" err="1" smtClean="0"/>
              <a:t>childrens</a:t>
            </a:r>
            <a:r>
              <a:rPr lang="en-US" sz="2800" dirty="0" smtClean="0"/>
              <a:t> and charges ,</a:t>
            </a:r>
            <a:r>
              <a:rPr lang="en-IN" sz="2800" dirty="0" smtClean="0">
                <a:latin typeface="Söhne"/>
                <a:ea typeface="Calibri" panose="020F0502020204030204" pitchFamily="34" charset="0"/>
                <a:cs typeface="Calibri" panose="020F0502020204030204" pitchFamily="34" charset="0"/>
              </a:rPr>
              <a:t> </a:t>
            </a:r>
            <a:r>
              <a:rPr lang="en-US" sz="2800" dirty="0" smtClean="0"/>
              <a:t>dragged into the values and filters field to get the result to display total values of charges and </a:t>
            </a:r>
            <a:r>
              <a:rPr lang="en-US" sz="2800" dirty="0" err="1" smtClean="0"/>
              <a:t>childrens</a:t>
            </a:r>
            <a:r>
              <a:rPr lang="en-US" sz="2800" dirty="0" smtClean="0"/>
              <a:t> count as well</a:t>
            </a:r>
          </a:p>
          <a:p>
            <a:endParaRPr lang="en-US" sz="2800" dirty="0" smtClean="0"/>
          </a:p>
          <a:p>
            <a:r>
              <a:rPr lang="en-US" sz="2800" dirty="0" smtClean="0"/>
              <a:t>Output:</a:t>
            </a:r>
          </a:p>
          <a:p>
            <a:endParaRPr lang="en-US" sz="28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g.Do</a:t>
            </a:r>
            <a:r>
              <a:rPr lang="en-US" sz="3200" dirty="0" smtClean="0"/>
              <a:t> a similar dependants-charges analysis, Region-wise</a:t>
            </a:r>
            <a:endParaRPr lang="en-US" sz="3200" dirty="0"/>
          </a:p>
        </p:txBody>
      </p:sp>
      <p:sp>
        <p:nvSpPr>
          <p:cNvPr id="3" name="Content Placeholder 2"/>
          <p:cNvSpPr>
            <a:spLocks noGrp="1"/>
          </p:cNvSpPr>
          <p:nvPr>
            <p:ph idx="1"/>
          </p:nvPr>
        </p:nvSpPr>
        <p:spPr/>
        <p:txBody>
          <a:bodyPr>
            <a:normAutofit lnSpcReduction="10000"/>
          </a:bodyPr>
          <a:lstStyle/>
          <a:p>
            <a:r>
              <a:rPr lang="en-IN" sz="4000" dirty="0" smtClean="0">
                <a:latin typeface="Söhne"/>
                <a:ea typeface="Calibri" panose="020F0502020204030204" pitchFamily="34" charset="0"/>
                <a:cs typeface="Calibri" panose="020F0502020204030204" pitchFamily="34" charset="0"/>
              </a:rPr>
              <a:t>Approach used: created the pivot table for the entire data </a:t>
            </a:r>
            <a:r>
              <a:rPr lang="en-US" sz="4000" dirty="0" err="1" smtClean="0"/>
              <a:t>childrens</a:t>
            </a:r>
            <a:r>
              <a:rPr lang="en-US" sz="4000" dirty="0" smtClean="0"/>
              <a:t> </a:t>
            </a:r>
            <a:r>
              <a:rPr lang="en-US" sz="4000" dirty="0" err="1" smtClean="0"/>
              <a:t>smoker,region</a:t>
            </a:r>
            <a:r>
              <a:rPr lang="en-US" sz="4000" dirty="0" smtClean="0"/>
              <a:t> &amp; charges ,</a:t>
            </a:r>
            <a:r>
              <a:rPr lang="en-IN" sz="4000" dirty="0" smtClean="0">
                <a:latin typeface="Söhne"/>
                <a:ea typeface="Calibri" panose="020F0502020204030204" pitchFamily="34" charset="0"/>
                <a:cs typeface="Calibri" panose="020F0502020204030204" pitchFamily="34" charset="0"/>
              </a:rPr>
              <a:t> </a:t>
            </a:r>
            <a:r>
              <a:rPr lang="en-US" sz="4000" dirty="0" smtClean="0"/>
              <a:t>dragged into the values and filters field to get the result to display total values of charges and </a:t>
            </a:r>
            <a:r>
              <a:rPr lang="en-US" sz="4000" dirty="0" err="1" smtClean="0"/>
              <a:t>childrens</a:t>
            </a:r>
            <a:r>
              <a:rPr lang="en-US" sz="4000" dirty="0" smtClean="0"/>
              <a:t> count.</a:t>
            </a:r>
          </a:p>
          <a:p>
            <a:r>
              <a:rPr lang="en-US" sz="4000" dirty="0" smtClean="0"/>
              <a:t>Output: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 A . Identify the categorical and continuous variables</a:t>
            </a:r>
            <a:endParaRPr lang="en-US" sz="3600" dirty="0"/>
          </a:p>
        </p:txBody>
      </p:sp>
      <p:sp>
        <p:nvSpPr>
          <p:cNvPr id="3" name="Content Placeholder 2"/>
          <p:cNvSpPr>
            <a:spLocks noGrp="1"/>
          </p:cNvSpPr>
          <p:nvPr>
            <p:ph idx="1"/>
          </p:nvPr>
        </p:nvSpPr>
        <p:spPr/>
        <p:txBody>
          <a:bodyPr/>
          <a:lstStyle/>
          <a:p>
            <a:r>
              <a:rPr lang="en-US" dirty="0" smtClean="0"/>
              <a:t>Categorical variable</a:t>
            </a:r>
          </a:p>
          <a:p>
            <a:pPr>
              <a:buNone/>
            </a:pPr>
            <a:r>
              <a:rPr lang="en-US" dirty="0" smtClean="0"/>
              <a:t>1.Sex</a:t>
            </a:r>
          </a:p>
          <a:p>
            <a:pPr>
              <a:buNone/>
            </a:pPr>
            <a:r>
              <a:rPr lang="en-US" dirty="0" smtClean="0"/>
              <a:t>2.Smoker</a:t>
            </a:r>
          </a:p>
          <a:p>
            <a:pPr>
              <a:buNone/>
            </a:pPr>
            <a:r>
              <a:rPr lang="en-US" dirty="0" smtClean="0"/>
              <a:t>3.Region</a:t>
            </a:r>
          </a:p>
          <a:p>
            <a:pPr>
              <a:buNone/>
            </a:pPr>
            <a:r>
              <a:rPr lang="en-US" dirty="0" smtClean="0"/>
              <a:t>4.Continous variable</a:t>
            </a:r>
          </a:p>
          <a:p>
            <a:pPr>
              <a:buNone/>
            </a:pPr>
            <a:r>
              <a:rPr lang="en-US" dirty="0" smtClean="0"/>
              <a:t>5.Age</a:t>
            </a:r>
          </a:p>
          <a:p>
            <a:pPr>
              <a:buNone/>
            </a:pPr>
            <a:r>
              <a:rPr lang="en-US" dirty="0" smtClean="0"/>
              <a:t>6.Bmi</a:t>
            </a:r>
          </a:p>
          <a:p>
            <a:pPr>
              <a:buNone/>
            </a:pPr>
            <a:r>
              <a:rPr lang="en-US" dirty="0" smtClean="0"/>
              <a:t>7.Children</a:t>
            </a:r>
          </a:p>
          <a:p>
            <a:pPr>
              <a:buNone/>
            </a:pPr>
            <a:r>
              <a:rPr lang="en-US" dirty="0" smtClean="0"/>
              <a:t>8.charges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h.Creating</a:t>
            </a:r>
            <a:r>
              <a:rPr lang="en-US" dirty="0" smtClean="0"/>
              <a:t> pivot table and chart  by own:</a:t>
            </a:r>
            <a:endParaRPr lang="en-US" dirty="0"/>
          </a:p>
        </p:txBody>
      </p:sp>
      <p:sp>
        <p:nvSpPr>
          <p:cNvPr id="3" name="Content Placeholder 2"/>
          <p:cNvSpPr>
            <a:spLocks noGrp="1"/>
          </p:cNvSpPr>
          <p:nvPr>
            <p:ph idx="1"/>
          </p:nvPr>
        </p:nvSpPr>
        <p:spPr/>
        <p:txBody>
          <a:bodyPr/>
          <a:lstStyle/>
          <a:p>
            <a:r>
              <a:rPr lang="en-IN" sz="3600" dirty="0" smtClean="0">
                <a:latin typeface="Söhne"/>
                <a:ea typeface="Calibri" panose="020F0502020204030204" pitchFamily="34" charset="0"/>
                <a:cs typeface="Calibri" panose="020F0502020204030204" pitchFamily="34" charset="0"/>
              </a:rPr>
              <a:t>Approach used: created the pivot table for the entire data </a:t>
            </a:r>
            <a:r>
              <a:rPr lang="en-US" sz="3600" dirty="0" smtClean="0"/>
              <a:t>sex, smoker , region dragged into the values and filters field to get the result to display expected result with created pivot chart using the pivot table . </a:t>
            </a:r>
          </a:p>
          <a:p>
            <a:r>
              <a:rPr lang="en-US" sz="2800" dirty="0" smtClean="0"/>
              <a:t>Output: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t>b.understanding</a:t>
            </a:r>
            <a:r>
              <a:rPr lang="en-US" sz="4000" dirty="0" smtClean="0"/>
              <a:t> </a:t>
            </a:r>
            <a:r>
              <a:rPr lang="en-US" sz="4000" dirty="0" smtClean="0"/>
              <a:t>from the patterns observed in point</a:t>
            </a:r>
            <a:endParaRPr lang="en-US" sz="4000" dirty="0"/>
          </a:p>
        </p:txBody>
      </p:sp>
      <p:sp>
        <p:nvSpPr>
          <p:cNvPr id="3" name="Content Placeholder 2"/>
          <p:cNvSpPr>
            <a:spLocks noGrp="1"/>
          </p:cNvSpPr>
          <p:nvPr>
            <p:ph idx="1"/>
          </p:nvPr>
        </p:nvSpPr>
        <p:spPr/>
        <p:txBody>
          <a:bodyPr>
            <a:normAutofit fontScale="70000" lnSpcReduction="20000"/>
          </a:bodyPr>
          <a:lstStyle/>
          <a:p>
            <a:pPr marL="0" indent="0">
              <a:buNone/>
            </a:pPr>
            <a:r>
              <a:rPr lang="en-IN" sz="2800" b="1" i="1" dirty="0" smtClean="0"/>
              <a:t>Insights for histogram of age:</a:t>
            </a:r>
          </a:p>
          <a:p>
            <a:pPr marL="0" indent="0">
              <a:buNone/>
            </a:pPr>
            <a:r>
              <a:rPr lang="en-IN" sz="2800" dirty="0" smtClean="0"/>
              <a:t>	 </a:t>
            </a:r>
            <a:r>
              <a:rPr lang="en-US" sz="2800" dirty="0" smtClean="0">
                <a:latin typeface="Söhne"/>
              </a:rPr>
              <a:t>The frequencies vary widely across the different bins, ranging from as low as 23 to as high as 69. The highest frequencies appear to occur in the bins around 18, 23, 28, 32, 37, 41, 46, 51, and 55, which may suggest some sort of clustering or concentration of the data. </a:t>
            </a:r>
            <a:endParaRPr lang="en-IN" sz="2800" dirty="0" smtClean="0"/>
          </a:p>
          <a:p>
            <a:pPr marL="0" indent="0">
              <a:buNone/>
            </a:pPr>
            <a:r>
              <a:rPr lang="en-IN" sz="2800" b="1" i="1" dirty="0" smtClean="0"/>
              <a:t>Insights for histogram of BMI:	</a:t>
            </a:r>
          </a:p>
          <a:p>
            <a:pPr marL="0" indent="0">
              <a:buNone/>
            </a:pPr>
            <a:r>
              <a:rPr lang="en-IN" sz="2800" dirty="0" smtClean="0">
                <a:latin typeface="Söhne"/>
              </a:rPr>
              <a:t>	</a:t>
            </a:r>
            <a:r>
              <a:rPr lang="en-US" sz="2800" dirty="0" smtClean="0">
                <a:latin typeface="Söhne"/>
              </a:rPr>
              <a:t>The histogram shows that the frequencies increase gradually until around the mid-20s, and then sharply increase until around the mid-30s, after which they gradually decrease. This suggests that the variable may have some sort of bell-shaped or normal distribution, with the highest concentration of values around the mid-20s to mid-30s.</a:t>
            </a:r>
            <a:r>
              <a:rPr lang="en-IN" sz="2800" dirty="0" smtClean="0">
                <a:latin typeface="Söhne"/>
              </a:rPr>
              <a:t> </a:t>
            </a:r>
            <a:r>
              <a:rPr lang="en-US" sz="2800" dirty="0" smtClean="0">
                <a:latin typeface="Söhne"/>
              </a:rPr>
              <a:t>There are also a few bins with low frequencies that are separated from the main group of bins, particularly around 16-18 and 42-45. These may represent outliers or values that are significantly different from the rest of the data.</a:t>
            </a:r>
            <a:endParaRPr lang="en-IN" sz="2800"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interpretation for observations made in point (c)</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latin typeface="Söhne"/>
              </a:rPr>
              <a:t>The histogram for the children variable shows that the majority of the observations have either 0 or 1 children, with 574 and 324 observations respectively. There are also a considerable number of observations with 2 children (240) and 3 children (157), while the frequency of observations with 4 or more children gradually decreases. </a:t>
            </a:r>
          </a:p>
          <a:p>
            <a:r>
              <a:rPr lang="en-US" sz="2800" dirty="0" smtClean="0">
                <a:latin typeface="Söhne"/>
              </a:rPr>
              <a:t>There are 18 observations that fall into the "More" category, indicating that there are a few cases where the number of children is much larger than the average. </a:t>
            </a:r>
          </a:p>
          <a:p>
            <a:r>
              <a:rPr lang="en-US" sz="2800" dirty="0" smtClean="0">
                <a:latin typeface="Söhne"/>
              </a:rPr>
              <a:t>Overall, the histogram suggests that the data is skewed towards smaller numbers of children and that the distribution has a long tail towards larger numbers of children.</a:t>
            </a:r>
            <a:endParaRPr lang="en-IN" sz="28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normAutofit fontScale="85000" lnSpcReduction="10000"/>
          </a:bodyPr>
          <a:lstStyle/>
          <a:p>
            <a:r>
              <a:rPr lang="en-IN" sz="4000" dirty="0" smtClean="0"/>
              <a:t>Insights for histogram of charges:</a:t>
            </a:r>
            <a:endParaRPr lang="en-US" sz="2800" dirty="0" smtClean="0">
              <a:latin typeface="Söhne"/>
            </a:endParaRPr>
          </a:p>
          <a:p>
            <a:r>
              <a:rPr lang="en-US" sz="2800" dirty="0" smtClean="0">
                <a:latin typeface="Söhne"/>
              </a:rPr>
              <a:t>The histogram of charges variable shows the distribution of the medical charges paid by patients. The majority of patients (around 60%) had charges between 0 and 15,000 dollars, with the highest frequency occurring between 2,500 and 10,000 dollars. </a:t>
            </a:r>
          </a:p>
          <a:p>
            <a:r>
              <a:rPr lang="en-US" sz="2800" dirty="0" smtClean="0">
                <a:latin typeface="Söhne"/>
              </a:rPr>
              <a:t>There is a significant drop in the number of patients with charges over 15,000 dollars, with only a small percentage of patients having charges above 30,000 dollars. This suggests that most patients have relatively low charges, while a few patients have very high charges. </a:t>
            </a:r>
          </a:p>
          <a:p>
            <a:r>
              <a:rPr lang="en-US" sz="2800" dirty="0" smtClean="0">
                <a:latin typeface="Söhne"/>
              </a:rPr>
              <a:t>The distribution appears to be skewed to the right, with a long tail on the higher end, indicating that a few patients had exceptionally high charges compared to the majority of patients.</a:t>
            </a:r>
            <a:endParaRPr lang="en-IN" sz="2800"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dirty="0" smtClean="0">
                <a:solidFill>
                  <a:schemeClr val="tx1"/>
                </a:solidFill>
              </a:rPr>
              <a:t>TASK 2</a:t>
            </a:r>
            <a:r>
              <a:rPr lang="en-US" sz="2800" dirty="0" smtClean="0"/>
              <a:t>.Edit </a:t>
            </a:r>
            <a:r>
              <a:rPr lang="en-US" sz="2800" dirty="0" smtClean="0"/>
              <a:t>the data as </a:t>
            </a:r>
            <a:r>
              <a:rPr lang="en-US" sz="2800" dirty="0" err="1" smtClean="0"/>
              <a:t>foll</a:t>
            </a:r>
            <a:r>
              <a:rPr lang="en-US" sz="2800" dirty="0" smtClean="0"/>
              <a:t/>
            </a:r>
            <a:br>
              <a:rPr lang="en-US" sz="2800" dirty="0" smtClean="0"/>
            </a:br>
            <a:r>
              <a:rPr lang="en-US" sz="2800" dirty="0" smtClean="0"/>
              <a:t>owing, to obtain dummy variables:</a:t>
            </a:r>
            <a:br>
              <a:rPr lang="en-US" sz="2800" dirty="0" smtClean="0"/>
            </a:br>
            <a:r>
              <a:rPr lang="en-US" sz="2800" dirty="0" err="1" smtClean="0"/>
              <a:t>a.replace</a:t>
            </a:r>
            <a:r>
              <a:rPr lang="en-US" sz="2800" dirty="0" smtClean="0"/>
              <a:t>  male with 1 and </a:t>
            </a:r>
            <a:r>
              <a:rPr lang="en-US" sz="2800" dirty="0" err="1" smtClean="0"/>
              <a:t>feale</a:t>
            </a:r>
            <a:r>
              <a:rPr lang="en-US" sz="2800" dirty="0" smtClean="0"/>
              <a:t> with 0</a:t>
            </a:r>
            <a:endParaRPr lang="en-US" sz="2800" dirty="0"/>
          </a:p>
        </p:txBody>
      </p:sp>
      <p:sp>
        <p:nvSpPr>
          <p:cNvPr id="3" name="Content Placeholder 2"/>
          <p:cNvSpPr>
            <a:spLocks noGrp="1"/>
          </p:cNvSpPr>
          <p:nvPr>
            <p:ph idx="1"/>
          </p:nvPr>
        </p:nvSpPr>
        <p:spPr/>
        <p:txBody>
          <a:bodyPr/>
          <a:lstStyle/>
          <a:p>
            <a:r>
              <a:rPr lang="en-IN" sz="2800" dirty="0" smtClean="0">
                <a:latin typeface="Söhne"/>
                <a:ea typeface="Calibri" panose="020F0502020204030204" pitchFamily="34" charset="0"/>
                <a:cs typeface="Calibri" panose="020F0502020204030204" pitchFamily="34" charset="0"/>
              </a:rPr>
              <a:t>Approach used: </a:t>
            </a:r>
            <a:r>
              <a:rPr lang="en-IN" sz="2400" dirty="0" err="1" smtClean="0">
                <a:latin typeface="Söhne"/>
                <a:ea typeface="Calibri" panose="020F0502020204030204" pitchFamily="34" charset="0"/>
                <a:cs typeface="Calibri" panose="020F0502020204030204" pitchFamily="34" charset="0"/>
              </a:rPr>
              <a:t>a.done</a:t>
            </a:r>
            <a:r>
              <a:rPr lang="en-IN" sz="2400" dirty="0" smtClean="0">
                <a:latin typeface="Söhne"/>
                <a:ea typeface="Calibri" panose="020F0502020204030204" pitchFamily="34" charset="0"/>
                <a:cs typeface="Calibri" panose="020F0502020204030204" pitchFamily="34" charset="0"/>
              </a:rPr>
              <a:t> replacing</a:t>
            </a:r>
            <a:r>
              <a:rPr lang="en-US" sz="2400" dirty="0" smtClean="0"/>
              <a:t> </a:t>
            </a:r>
            <a:r>
              <a:rPr lang="en-US" dirty="0" smtClean="0"/>
              <a:t>all the “Males” with “1” and “Females” with “0”, creating numerical entries for  gender using  find and replace option got used. .</a:t>
            </a:r>
          </a:p>
          <a:p>
            <a:r>
              <a:rPr lang="en-US" dirty="0" smtClean="0"/>
              <a:t>B. Smoker: done Replacing all the “Smokers” with “1” and “Non-smokers” with “0” using find and replace option got used.</a:t>
            </a:r>
          </a:p>
          <a:p>
            <a:r>
              <a:rPr lang="en-US" dirty="0" smtClean="0"/>
              <a:t>C. Region: for  region also same  thing has been done with numeric values but if else method got used for expected result.</a:t>
            </a:r>
          </a:p>
          <a:p>
            <a:r>
              <a:rPr lang="en-US" dirty="0" smtClean="0"/>
              <a:t>Output: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18"/>
          </a:xfrm>
        </p:spPr>
        <p:txBody>
          <a:bodyPr>
            <a:normAutofit fontScale="90000"/>
          </a:bodyPr>
          <a:lstStyle/>
          <a:p>
            <a:r>
              <a:rPr lang="en-US" dirty="0" smtClean="0"/>
              <a:t>2.A.</a:t>
            </a:r>
            <a:endParaRPr lang="en-US" dirty="0"/>
          </a:p>
        </p:txBody>
      </p:sp>
      <p:pic>
        <p:nvPicPr>
          <p:cNvPr id="4" name="Content Placeholder 3" descr="2a.jpg"/>
          <p:cNvPicPr>
            <a:picLocks noGrp="1" noChangeAspect="1"/>
          </p:cNvPicPr>
          <p:nvPr>
            <p:ph idx="1"/>
          </p:nvPr>
        </p:nvPicPr>
        <p:blipFill>
          <a:blip r:embed="rId2"/>
          <a:stretch>
            <a:fillRect/>
          </a:stretch>
        </p:blipFill>
        <p:spPr>
          <a:xfrm>
            <a:off x="668373" y="857232"/>
            <a:ext cx="7807254" cy="6000767"/>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smtClean="0">
                <a:solidFill>
                  <a:schemeClr val="tx1"/>
                </a:solidFill>
              </a:rPr>
              <a:t>2.B</a:t>
            </a:r>
            <a:endParaRPr lang="en-US" dirty="0">
              <a:solidFill>
                <a:schemeClr val="tx1"/>
              </a:solidFill>
            </a:endParaRPr>
          </a:p>
        </p:txBody>
      </p:sp>
      <p:pic>
        <p:nvPicPr>
          <p:cNvPr id="4" name="Content Placeholder 3" descr="2b.jpg"/>
          <p:cNvPicPr>
            <a:picLocks noGrp="1" noChangeAspect="1"/>
          </p:cNvPicPr>
          <p:nvPr>
            <p:ph idx="1"/>
          </p:nvPr>
        </p:nvPicPr>
        <p:blipFill>
          <a:blip r:embed="rId2"/>
          <a:stretch>
            <a:fillRect/>
          </a:stretch>
        </p:blipFill>
        <p:spPr>
          <a:xfrm>
            <a:off x="457200" y="571480"/>
            <a:ext cx="8229600" cy="592935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18"/>
          </a:xfrm>
        </p:spPr>
        <p:txBody>
          <a:bodyPr>
            <a:normAutofit fontScale="90000"/>
          </a:bodyPr>
          <a:lstStyle/>
          <a:p>
            <a:r>
              <a:rPr lang="en-US" dirty="0" smtClean="0"/>
              <a:t>2.c</a:t>
            </a:r>
            <a:endParaRPr lang="en-US" dirty="0"/>
          </a:p>
        </p:txBody>
      </p:sp>
      <p:pic>
        <p:nvPicPr>
          <p:cNvPr id="4" name="Content Placeholder 3" descr="2c.jpg"/>
          <p:cNvPicPr>
            <a:picLocks noGrp="1" noChangeAspect="1"/>
          </p:cNvPicPr>
          <p:nvPr>
            <p:ph idx="1"/>
          </p:nvPr>
        </p:nvPicPr>
        <p:blipFill>
          <a:blip r:embed="rId2"/>
          <a:stretch>
            <a:fillRect/>
          </a:stretch>
        </p:blipFill>
        <p:spPr>
          <a:xfrm>
            <a:off x="457200" y="1071546"/>
            <a:ext cx="8229600" cy="55007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1.b. Histograms and box plot with correlation</a:t>
            </a:r>
            <a:endParaRPr lang="en-US" sz="3600" dirty="0"/>
          </a:p>
        </p:txBody>
      </p:sp>
      <p:sp>
        <p:nvSpPr>
          <p:cNvPr id="3" name="Content Placeholder 2"/>
          <p:cNvSpPr>
            <a:spLocks noGrp="1"/>
          </p:cNvSpPr>
          <p:nvPr>
            <p:ph idx="1"/>
          </p:nvPr>
        </p:nvSpPr>
        <p:spPr/>
        <p:txBody>
          <a:bodyPr/>
          <a:lstStyle/>
          <a:p>
            <a:r>
              <a:rPr lang="en-IN" sz="2800" dirty="0" smtClean="0">
                <a:latin typeface="Söhne"/>
                <a:ea typeface="Calibri" panose="020F0502020204030204" pitchFamily="34" charset="0"/>
                <a:cs typeface="Calibri" panose="020F0502020204030204" pitchFamily="34" charset="0"/>
              </a:rPr>
              <a:t>Approach used: By selecting age in the given insurance data -&gt; creating histogram analysis using data analysis tab in menu with bin frequency &amp; chart as well.</a:t>
            </a:r>
          </a:p>
          <a:p>
            <a:r>
              <a:rPr lang="en-IN" sz="2800" dirty="0" smtClean="0">
                <a:latin typeface="Söhne"/>
                <a:cs typeface="Calibri" panose="020F0502020204030204" pitchFamily="34" charset="0"/>
              </a:rPr>
              <a:t>And same approach used for all other data which is present in the </a:t>
            </a:r>
            <a:r>
              <a:rPr lang="en-IN" sz="2800" dirty="0" smtClean="0">
                <a:latin typeface="Söhne"/>
                <a:ea typeface="Calibri" panose="020F0502020204030204" pitchFamily="34" charset="0"/>
                <a:cs typeface="Calibri" panose="020F0502020204030204" pitchFamily="34" charset="0"/>
              </a:rPr>
              <a:t>insurance data</a:t>
            </a:r>
            <a:r>
              <a:rPr lang="en-IN" sz="2800" dirty="0" smtClean="0">
                <a:latin typeface="Söhne"/>
                <a:cs typeface="Calibri" panose="020F0502020204030204" pitchFamily="34" charset="0"/>
              </a:rPr>
              <a:t> for BMI, Children &amp; charges .</a:t>
            </a:r>
          </a:p>
          <a:p>
            <a:endParaRPr lang="en-IN" sz="2800" dirty="0" smtClean="0">
              <a:latin typeface="Söhne"/>
              <a:cs typeface="Calibri" panose="020F0502020204030204" pitchFamily="34" charset="0"/>
            </a:endParaRPr>
          </a:p>
          <a:p>
            <a:r>
              <a:rPr lang="en-IN" sz="2800" dirty="0" smtClean="0">
                <a:latin typeface="Söhne"/>
                <a:cs typeface="Calibri" panose="020F0502020204030204" pitchFamily="34" charset="0"/>
              </a:rPr>
              <a:t>Output: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TASK</a:t>
            </a:r>
            <a:r>
              <a:rPr lang="en-US" sz="2800" dirty="0" smtClean="0"/>
              <a:t> </a:t>
            </a:r>
            <a:r>
              <a:rPr lang="en-US" sz="2800" dirty="0" smtClean="0">
                <a:solidFill>
                  <a:schemeClr val="tx1"/>
                </a:solidFill>
              </a:rPr>
              <a:t>3</a:t>
            </a:r>
            <a:r>
              <a:rPr lang="en-US" sz="2800" dirty="0" smtClean="0"/>
              <a:t>.descriptive </a:t>
            </a:r>
            <a:r>
              <a:rPr lang="en-US" sz="2800" dirty="0" smtClean="0"/>
              <a:t>summary analysis for the edited data  and regression analysis data</a:t>
            </a:r>
            <a:endParaRPr lang="en-US" sz="2800" dirty="0"/>
          </a:p>
        </p:txBody>
      </p:sp>
      <p:sp>
        <p:nvSpPr>
          <p:cNvPr id="3" name="Content Placeholder 2"/>
          <p:cNvSpPr>
            <a:spLocks noGrp="1"/>
          </p:cNvSpPr>
          <p:nvPr>
            <p:ph idx="1"/>
          </p:nvPr>
        </p:nvSpPr>
        <p:spPr/>
        <p:txBody>
          <a:bodyPr>
            <a:normAutofit fontScale="77500" lnSpcReduction="20000"/>
          </a:bodyPr>
          <a:lstStyle/>
          <a:p>
            <a:r>
              <a:rPr lang="en-US" sz="2800" dirty="0" smtClean="0"/>
              <a:t>Interpretation for the regression analysis of the edited data:</a:t>
            </a:r>
          </a:p>
          <a:p>
            <a:r>
              <a:rPr lang="en-US" sz="2800" dirty="0" smtClean="0"/>
              <a:t>﻿﻿Age: As the age increases, the insurance charges also increase</a:t>
            </a:r>
          </a:p>
          <a:p>
            <a:r>
              <a:rPr lang="en-US" sz="2800" dirty="0" smtClean="0"/>
              <a:t>﻿BMI: As BMI increases, the insurance charges also increase.</a:t>
            </a:r>
            <a:br>
              <a:rPr lang="en-US" sz="2800" dirty="0" smtClean="0"/>
            </a:br>
            <a:r>
              <a:rPr lang="en-US" sz="2800" dirty="0" smtClean="0"/>
              <a:t>Children: The number of children leads to higher insurance charges.</a:t>
            </a:r>
          </a:p>
          <a:p>
            <a:r>
              <a:rPr lang="en-US" sz="2800" dirty="0" smtClean="0"/>
              <a:t>﻿﻿Smoker: The increase in number of smokers leads to significantly higher insurance charges compared to non-smokers.</a:t>
            </a:r>
          </a:p>
          <a:p>
            <a:r>
              <a:rPr lang="en-US" sz="2800" dirty="0" smtClean="0"/>
              <a:t>﻿Region: The Southeast and Southwest regions are associated with significantly lower insurance charges compared to the Northwest region</a:t>
            </a:r>
          </a:p>
          <a:p>
            <a:r>
              <a:rPr lang="en-US" sz="2800" dirty="0" smtClean="0"/>
              <a:t>﻿﻿Sex: As sex increase, the insurance charges decrease. The variable "sex" does not significantly influence the insurance charges.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stretch>
            <a:fillRect/>
          </a:stretch>
        </p:blipFill>
        <p:spPr>
          <a:xfrm>
            <a:off x="0" y="1318532"/>
            <a:ext cx="9144000" cy="422093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stretch>
            <a:fillRect/>
          </a:stretch>
        </p:blipFill>
        <p:spPr>
          <a:xfrm>
            <a:off x="0" y="1293449"/>
            <a:ext cx="9144000" cy="427110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1.jpg"/>
          <p:cNvPicPr>
            <a:picLocks noChangeAspect="1"/>
          </p:cNvPicPr>
          <p:nvPr/>
        </p:nvPicPr>
        <p:blipFill>
          <a:blip r:embed="rId2"/>
          <a:stretch>
            <a:fillRect/>
          </a:stretch>
        </p:blipFill>
        <p:spPr>
          <a:xfrm>
            <a:off x="0" y="1319161"/>
            <a:ext cx="9144000" cy="421967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14810" y="3643314"/>
            <a:ext cx="6072230" cy="646331"/>
          </a:xfrm>
          <a:prstGeom prst="rect">
            <a:avLst/>
          </a:prstGeom>
          <a:noFill/>
        </p:spPr>
        <p:txBody>
          <a:bodyPr wrap="square" rtlCol="0">
            <a:spAutoFit/>
          </a:bodyPr>
          <a:lstStyle/>
          <a:p>
            <a:r>
              <a:rPr lang="en-US" sz="3600" dirty="0" smtClean="0"/>
              <a:t>END</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1.jpg"/>
          <p:cNvPicPr>
            <a:picLocks noChangeAspect="1"/>
          </p:cNvPicPr>
          <p:nvPr/>
        </p:nvPicPr>
        <p:blipFill>
          <a:blip r:embed="rId2"/>
          <a:stretch>
            <a:fillRect/>
          </a:stretch>
        </p:blipFill>
        <p:spPr>
          <a:xfrm>
            <a:off x="0" y="1174897"/>
            <a:ext cx="9144000" cy="4508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3.jpg"/>
          <p:cNvPicPr>
            <a:picLocks noChangeAspect="1"/>
          </p:cNvPicPr>
          <p:nvPr/>
        </p:nvPicPr>
        <p:blipFill>
          <a:blip r:embed="rId2"/>
          <a:stretch>
            <a:fillRect/>
          </a:stretch>
        </p:blipFill>
        <p:spPr>
          <a:xfrm>
            <a:off x="0" y="1337771"/>
            <a:ext cx="9144000" cy="41824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7.jpg"/>
          <p:cNvPicPr>
            <a:picLocks noChangeAspect="1"/>
          </p:cNvPicPr>
          <p:nvPr/>
        </p:nvPicPr>
        <p:blipFill>
          <a:blip r:embed="rId2"/>
          <a:stretch>
            <a:fillRect/>
          </a:stretch>
        </p:blipFill>
        <p:spPr>
          <a:xfrm>
            <a:off x="0" y="1347472"/>
            <a:ext cx="9144000" cy="4163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4.jpg"/>
          <p:cNvPicPr>
            <a:picLocks noChangeAspect="1"/>
          </p:cNvPicPr>
          <p:nvPr/>
        </p:nvPicPr>
        <p:blipFill>
          <a:blip r:embed="rId2"/>
          <a:stretch>
            <a:fillRect/>
          </a:stretch>
        </p:blipFill>
        <p:spPr>
          <a:xfrm>
            <a:off x="0" y="1262880"/>
            <a:ext cx="9144000" cy="43322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775542"/>
          </a:xfrm>
        </p:spPr>
        <p:txBody>
          <a:bodyPr>
            <a:normAutofit fontScale="90000"/>
          </a:bodyPr>
          <a:lstStyle/>
          <a:p>
            <a:r>
              <a:rPr lang="en-US" sz="3200" dirty="0" smtClean="0">
                <a:solidFill>
                  <a:schemeClr val="tx1"/>
                </a:solidFill>
              </a:rPr>
              <a:t>Make relevant Pivot tables and charts for:</a:t>
            </a:r>
            <a:br>
              <a:rPr lang="en-US" sz="3200" dirty="0" smtClean="0">
                <a:solidFill>
                  <a:schemeClr val="tx1"/>
                </a:solidFill>
              </a:rPr>
            </a:br>
            <a:r>
              <a:rPr lang="en-US" sz="3200" dirty="0" smtClean="0">
                <a:solidFill>
                  <a:schemeClr val="tx1"/>
                </a:solidFill>
              </a:rPr>
              <a:t>Male/Female ratio and share information on which gender has more smokers.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92500" lnSpcReduction="20000"/>
          </a:bodyPr>
          <a:lstStyle/>
          <a:p>
            <a:r>
              <a:rPr lang="en-IN" sz="2800" dirty="0" smtClean="0">
                <a:latin typeface="Söhne"/>
                <a:ea typeface="Calibri" panose="020F0502020204030204" pitchFamily="34" charset="0"/>
                <a:cs typeface="Calibri" panose="020F0502020204030204" pitchFamily="34" charset="0"/>
              </a:rPr>
              <a:t>Approach used: created the pivot table for the entire data and selecting the </a:t>
            </a:r>
            <a:r>
              <a:rPr lang="en-US" sz="2800" dirty="0" smtClean="0"/>
              <a:t>Male/Female got dragged into the values and filters  to  get the count of the smokers from male and female and also created the pivot chart as well.</a:t>
            </a:r>
          </a:p>
          <a:p>
            <a:r>
              <a:rPr lang="en-US" sz="2800" dirty="0" smtClean="0"/>
              <a:t>So approach used for below mentioned  :</a:t>
            </a:r>
          </a:p>
          <a:p>
            <a:r>
              <a:rPr lang="en-US" sz="2800" dirty="0" smtClean="0"/>
              <a:t>ii. Charges </a:t>
            </a:r>
            <a:r>
              <a:rPr lang="en-US" sz="2800" dirty="0" err="1" smtClean="0"/>
              <a:t>vs</a:t>
            </a:r>
            <a:r>
              <a:rPr lang="en-US" sz="2800" dirty="0" smtClean="0"/>
              <a:t> Age </a:t>
            </a:r>
          </a:p>
          <a:p>
            <a:r>
              <a:rPr lang="en-US" sz="2800" dirty="0" smtClean="0"/>
              <a:t>iii. Charges </a:t>
            </a:r>
            <a:r>
              <a:rPr lang="en-US" sz="2800" dirty="0" err="1" smtClean="0"/>
              <a:t>vs</a:t>
            </a:r>
            <a:r>
              <a:rPr lang="en-US" sz="2800" dirty="0" smtClean="0"/>
              <a:t> BMI </a:t>
            </a:r>
          </a:p>
          <a:p>
            <a:r>
              <a:rPr lang="en-US" sz="2800" dirty="0" smtClean="0"/>
              <a:t>iv. Charges for Smokers </a:t>
            </a:r>
            <a:r>
              <a:rPr lang="en-US" sz="2800" dirty="0" err="1" smtClean="0"/>
              <a:t>vs</a:t>
            </a:r>
            <a:r>
              <a:rPr lang="en-US" sz="2800" dirty="0" smtClean="0"/>
              <a:t> Non-smokers</a:t>
            </a:r>
          </a:p>
          <a:p>
            <a:endParaRPr lang="en-US" sz="2800" dirty="0" smtClean="0"/>
          </a:p>
          <a:p>
            <a:r>
              <a:rPr lang="en-US" sz="2800" dirty="0" smtClean="0"/>
              <a:t>Output: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1.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107</TotalTime>
  <Words>800</Words>
  <Application>Microsoft Office PowerPoint</Application>
  <PresentationFormat>On-screen Show (4:3)</PresentationFormat>
  <Paragraphs>72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Insurance claim</vt:lpstr>
      <vt:lpstr>1. A . Identify the categorical and continuous variables</vt:lpstr>
      <vt:lpstr>1.b. Histograms and box plot with correlation</vt:lpstr>
      <vt:lpstr>Slide 4</vt:lpstr>
      <vt:lpstr>Slide 5</vt:lpstr>
      <vt:lpstr>Slide 6</vt:lpstr>
      <vt:lpstr>Slide 7</vt:lpstr>
      <vt:lpstr>Make relevant Pivot tables and charts for: Male/Female ratio and share information on which gender has more smokers.  </vt:lpstr>
      <vt:lpstr>Slide 9</vt:lpstr>
      <vt:lpstr>Slide 10</vt:lpstr>
      <vt:lpstr>Slide 11</vt:lpstr>
      <vt:lpstr>Slide 12</vt:lpstr>
      <vt:lpstr>D. Region-wise smokers vs Non-smokers analysis with one or more pivot table and charts</vt:lpstr>
      <vt:lpstr>Slide 14</vt:lpstr>
      <vt:lpstr>e.Region-wise charges for smokers vs non-smokers</vt:lpstr>
      <vt:lpstr>Slide 16</vt:lpstr>
      <vt:lpstr>charges got something to do with the number of dependents</vt:lpstr>
      <vt:lpstr>Slide 18</vt:lpstr>
      <vt:lpstr>g.Do a similar dependants-charges analysis, Region-wise</vt:lpstr>
      <vt:lpstr>Slide 20</vt:lpstr>
      <vt:lpstr>h.Creating pivot table and chart  by own:</vt:lpstr>
      <vt:lpstr>Slide 22</vt:lpstr>
      <vt:lpstr>b.understanding from the patterns observed in point</vt:lpstr>
      <vt:lpstr>interpretation for observations made in point (c)</vt:lpstr>
      <vt:lpstr>Slide 25</vt:lpstr>
      <vt:lpstr>TASK 2.Edit the data as foll owing, to obtain dummy variables: a.replace  male with 1 and feale with 0</vt:lpstr>
      <vt:lpstr>2.A.</vt:lpstr>
      <vt:lpstr>2.B</vt:lpstr>
      <vt:lpstr>2.c</vt:lpstr>
      <vt:lpstr>TASK 3.descriptive summary analysis for the edited data  and regression analysis data</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Bharath</dc:creator>
  <cp:lastModifiedBy>Bharath</cp:lastModifiedBy>
  <cp:revision>22</cp:revision>
  <dcterms:created xsi:type="dcterms:W3CDTF">2023-04-22T18:50:16Z</dcterms:created>
  <dcterms:modified xsi:type="dcterms:W3CDTF">2023-04-23T16:07:38Z</dcterms:modified>
</cp:coreProperties>
</file>