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63" r:id="rId9"/>
    <p:sldId id="265" r:id="rId10"/>
    <p:sldId id="264" r:id="rId11"/>
    <p:sldId id="292" r:id="rId12"/>
    <p:sldId id="286" r:id="rId13"/>
    <p:sldId id="267" r:id="rId14"/>
    <p:sldId id="287" r:id="rId15"/>
    <p:sldId id="279" r:id="rId16"/>
    <p:sldId id="289" r:id="rId17"/>
    <p:sldId id="272" r:id="rId18"/>
    <p:sldId id="290" r:id="rId19"/>
    <p:sldId id="277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2"/>
    <p:restoredTop sz="86036"/>
  </p:normalViewPr>
  <p:slideViewPr>
    <p:cSldViewPr snapToGrid="0" snapToObjects="1">
      <p:cViewPr>
        <p:scale>
          <a:sx n="123" d="100"/>
          <a:sy n="123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2F67-287C-9145-9FAC-BD54143A39B3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6526-6870-A64A-91F0-AFD65F4BD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3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Sasha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4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Tyler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~2054.7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 err="1" smtClean="0"/>
              <a:t>Extrapolate</a:t>
            </a:r>
            <a:r>
              <a:rPr lang="fr-FR" sz="2000" baseline="0" dirty="0" smtClean="0"/>
              <a:t> </a:t>
            </a:r>
            <a:r>
              <a:rPr lang="fr-FR" sz="2000" baseline="0" dirty="0" err="1" smtClean="0"/>
              <a:t>Algorithm</a:t>
            </a:r>
            <a:r>
              <a:rPr lang="fr-FR" sz="2000" baseline="0" dirty="0" smtClean="0"/>
              <a:t> I  </a:t>
            </a:r>
            <a:r>
              <a:rPr lang="fr-FR" sz="2000" baseline="0" dirty="0" err="1" smtClean="0"/>
              <a:t>Runtimes</a:t>
            </a:r>
            <a:r>
              <a:rPr lang="fr-FR" sz="2000" baseline="0" dirty="0" smtClean="0"/>
              <a:t>: for 800 mil </a:t>
            </a:r>
            <a:r>
              <a:rPr lang="fr-FR" sz="2000" baseline="0" dirty="0" err="1" smtClean="0"/>
              <a:t>rows</a:t>
            </a:r>
            <a:r>
              <a:rPr lang="fr-FR" sz="2000" baseline="0" dirty="0" smtClean="0"/>
              <a:t> -&gt; ~767.2 </a:t>
            </a:r>
            <a:r>
              <a:rPr lang="fr-FR" sz="2000" baseline="0" dirty="0" err="1" smtClean="0"/>
              <a:t>hours</a:t>
            </a:r>
            <a:endParaRPr lang="fr-FR" sz="2000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endParaRPr lang="fr-FR" dirty="0" smtClean="0"/>
          </a:p>
          <a:p>
            <a:r>
              <a:rPr lang="fr-FR" dirty="0" smtClean="0"/>
              <a:t>- A </a:t>
            </a:r>
            <a:r>
              <a:rPr lang="fr-FR" dirty="0" err="1" smtClean="0"/>
              <a:t>whole</a:t>
            </a:r>
            <a:r>
              <a:rPr lang="fr-FR" dirty="0" smtClean="0"/>
              <a:t> lot of data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good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all</a:t>
            </a:r>
          </a:p>
          <a:p>
            <a:r>
              <a:rPr lang="fr-FR" baseline="0" dirty="0" smtClean="0"/>
              <a:t>-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unsolved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endParaRPr lang="fr-FR" baseline="0" dirty="0" smtClean="0"/>
          </a:p>
          <a:p>
            <a:r>
              <a:rPr lang="fr-FR" baseline="0" dirty="0" smtClean="0"/>
              <a:t>- And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goals...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</a:p>
          <a:p>
            <a:r>
              <a:rPr lang="fr-FR" dirty="0" smtClean="0"/>
              <a:t>- Young </a:t>
            </a:r>
            <a:r>
              <a:rPr lang="fr-FR" dirty="0" err="1" smtClean="0"/>
              <a:t>Stellar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: stars in </a:t>
            </a:r>
            <a:r>
              <a:rPr lang="fr-FR" dirty="0" err="1" smtClean="0"/>
              <a:t>early</a:t>
            </a:r>
            <a:r>
              <a:rPr lang="fr-FR" dirty="0" smtClean="0"/>
              <a:t> stages of </a:t>
            </a:r>
            <a:r>
              <a:rPr lang="fr-FR" dirty="0" err="1" smtClean="0"/>
              <a:t>evolution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protostars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pre</a:t>
            </a:r>
            <a:r>
              <a:rPr lang="fr-FR" baseline="0" dirty="0" smtClean="0"/>
              <a:t>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stars. (For </a:t>
            </a:r>
            <a:r>
              <a:rPr lang="fr-FR" baseline="0" dirty="0" err="1" smtClean="0"/>
              <a:t>reference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Sun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main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star) -&gt; </a:t>
            </a:r>
            <a:r>
              <a:rPr lang="fr-FR" baseline="0" dirty="0" err="1" smtClean="0"/>
              <a:t>infrared</a:t>
            </a:r>
            <a:r>
              <a:rPr lang="fr-FR" baseline="0" dirty="0" smtClean="0"/>
              <a:t> light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younger</a:t>
            </a:r>
            <a:r>
              <a:rPr lang="fr-FR" baseline="0" dirty="0" smtClean="0"/>
              <a:t> star</a:t>
            </a:r>
          </a:p>
          <a:p>
            <a:endParaRPr lang="fr-FR" baseline="0" dirty="0" smtClean="0"/>
          </a:p>
          <a:p>
            <a:r>
              <a:rPr lang="fr-FR" baseline="0" dirty="0" smtClean="0"/>
              <a:t>- Active </a:t>
            </a:r>
            <a:r>
              <a:rPr lang="fr-FR" baseline="0" dirty="0" err="1" smtClean="0"/>
              <a:t>Galactic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Nucleii</a:t>
            </a:r>
            <a:r>
              <a:rPr lang="fr-FR" baseline="0" dirty="0" smtClean="0"/>
              <a:t> - </a:t>
            </a:r>
            <a:r>
              <a:rPr lang="fr-FR" baseline="0" dirty="0" err="1" smtClean="0"/>
              <a:t>region</a:t>
            </a:r>
            <a:r>
              <a:rPr lang="fr-FR" baseline="0" dirty="0" smtClean="0"/>
              <a:t> at center of </a:t>
            </a:r>
            <a:r>
              <a:rPr lang="fr-FR" baseline="0" dirty="0" err="1" smtClean="0"/>
              <a:t>galaxy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higher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normal </a:t>
            </a:r>
            <a:r>
              <a:rPr lang="fr-FR" baseline="0" dirty="0" err="1" smtClean="0"/>
              <a:t>luminosity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Kevin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7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6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Ishaan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8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9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Tyler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6526-6870-A64A-91F0-AFD65F4BD2F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3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02BA-2643-9E49-B890-4923799755BC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B9C-D304-1049-810E-4FF6048CF1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0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otham" charset="0"/>
                <a:ea typeface="Gotham" charset="0"/>
                <a:cs typeface="Gotham" charset="0"/>
              </a:rPr>
              <a:t>Identifying Notable Objects from Spitzer Enhanced Imaging Astronomical Observations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IBhojwani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AlexanderTyan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, Sun-Kev,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tamos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June 1, 2018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CMSC 12300</a:t>
            </a:r>
          </a:p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The University of Chicago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I: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Distance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Density with Fitted Spline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3C411BC-B6B5-E048-9C85-DA3F22C4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7042" y="1702118"/>
            <a:ext cx="7097916" cy="4731944"/>
          </a:xfrm>
        </p:spPr>
      </p:pic>
    </p:spTree>
    <p:extLst>
      <p:ext uri="{BB962C8B-B14F-4D97-AF65-F5344CB8AC3E}">
        <p14:creationId xmlns:p14="http://schemas.microsoft.com/office/powerpoint/2010/main" val="12976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6555"/>
            <a:ext cx="10515600" cy="1325563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I: Results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951" y="1900338"/>
            <a:ext cx="3471947" cy="3471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1" y="1900338"/>
            <a:ext cx="3471947" cy="3471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900338"/>
            <a:ext cx="3469178" cy="34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latin typeface="Gotham" charset="0"/>
                <a:ea typeface="Gotham" charset="0"/>
                <a:cs typeface="Gotham" charset="0"/>
              </a:rPr>
              <a:t>Algorithm II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II (MapReduce)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8A269-3FF4-1242-9D39-5E598D1B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Step 1: Split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grids of the entire sky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Create graphs of each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9" y="3016253"/>
            <a:ext cx="5531965" cy="31088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1589"/>
              </p:ext>
            </p:extLst>
          </p:nvPr>
        </p:nvGraphicFramePr>
        <p:xfrm>
          <a:off x="3283529" y="3016251"/>
          <a:ext cx="5531966" cy="310885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  <a:gridCol w="502906"/>
              </a:tblGrid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42"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6142" marR="86142" marT="43071" marB="4307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AE448-D75D-1746-B986-D68E978C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II (MapReduce)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48A269-3FF4-1242-9D39-5E598D1B3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1: Split Sky (</a:t>
            </a:r>
            <a:r>
              <a:rPr lang="en-US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 Implementation in Progress)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grids of the entire sky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Create graphs of each grid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Walk </a:t>
            </a: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in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Progress)</a:t>
            </a:r>
            <a:endParaRPr lang="en-US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Step 3: Find Probabilistic Clusters (Coding In Progress)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7" r="14141"/>
          <a:stretch/>
        </p:blipFill>
        <p:spPr>
          <a:xfrm>
            <a:off x="7377546" y="1690688"/>
            <a:ext cx="4270664" cy="40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FB3ED5-2512-B34A-821B-E62AD1FDD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85 min. 51 sec.</a:t>
            </a:r>
          </a:p>
          <a:p>
            <a:pPr lvl="1"/>
            <a:r>
              <a:rPr lang="en-US" sz="2000">
                <a:latin typeface="Gotham" charset="0"/>
                <a:ea typeface="Gotham" charset="0"/>
                <a:cs typeface="Gotham" charset="0"/>
              </a:rPr>
              <a:t>365,601 </a:t>
            </a:r>
            <a:r>
              <a:rPr lang="en-US" sz="2000" smtClean="0">
                <a:latin typeface="Gotham" charset="0"/>
                <a:ea typeface="Gotham" charset="0"/>
                <a:cs typeface="Gotham" charset="0"/>
              </a:rPr>
              <a:t>rows</a:t>
            </a:r>
            <a:endParaRPr lang="en-US" sz="2000" dirty="0" smtClean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2000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:</a:t>
            </a:r>
            <a:endParaRPr lang="en-US" sz="2000" dirty="0" smtClean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8 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min. 44 sec.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25 workers with n1-standard-4 specs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358,169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Local: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16 min. 9 sec.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365,601 rows</a:t>
            </a:r>
          </a:p>
          <a:p>
            <a:r>
              <a:rPr lang="en-US" sz="2000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en-US" sz="2000" dirty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sz="2000" dirty="0" smtClean="0">
                <a:latin typeface="Gotham" charset="0"/>
                <a:ea typeface="Gotham" charset="0"/>
                <a:cs typeface="Gotham" charset="0"/>
              </a:rPr>
              <a:t>In Progress</a:t>
            </a:r>
            <a:endParaRPr lang="en-US" sz="20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54907-488D-BD4C-8497-918EBD3F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Runtime Comparison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 I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69527" cy="82391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Gotham" charset="0"/>
                <a:ea typeface="Gotham" charset="0"/>
                <a:cs typeface="Gotham" charset="0"/>
              </a:rPr>
              <a:t>Algorithm</a:t>
            </a:r>
            <a:r>
              <a:rPr lang="fr-FR" sz="2800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II (</a:t>
            </a:r>
            <a:r>
              <a:rPr lang="fr-FR" sz="2800" dirty="0" err="1" smtClean="0">
                <a:latin typeface="Gotham" charset="0"/>
                <a:ea typeface="Gotham" charset="0"/>
                <a:cs typeface="Gotham" charset="0"/>
              </a:rPr>
              <a:t>RandomWalk</a:t>
            </a:r>
            <a:r>
              <a:rPr lang="fr-FR" sz="2800" dirty="0" smtClean="0">
                <a:latin typeface="Gotham" charset="0"/>
                <a:ea typeface="Gotham" charset="0"/>
                <a:cs typeface="Gotham" charset="0"/>
              </a:rPr>
              <a:t>)</a:t>
            </a:r>
            <a:endParaRPr lang="fr-FR" sz="2800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7" y="2805546"/>
            <a:ext cx="4909704" cy="3273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81" y="2805546"/>
            <a:ext cx="4734791" cy="31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41192-4643-1044-99B7-2B8ED46F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B5A31-4A3D-3446-BCD8-0AFCC493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Problems: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Graph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algorithms without all data in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memory (sky is too large)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omplexity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too great for a fully connected graph</a:t>
            </a:r>
          </a:p>
          <a:p>
            <a:r>
              <a:rPr lang="en-US" b="1" dirty="0" smtClean="0">
                <a:latin typeface="Gotham" charset="0"/>
                <a:ea typeface="Gotham" charset="0"/>
                <a:cs typeface="Gotham" charset="0"/>
              </a:rPr>
              <a:t>Solutions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:</a:t>
            </a: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Running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random sample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(Algorithm 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Grids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and streaming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processing (Algorithm II)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8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E627F-1086-9646-BA63-11B41BD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DA7F8F-9904-3F41-8916-F4502ADD7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 dirty="0"/>
              <a:t>Initialize a node list (Map 1)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b="1" dirty="0"/>
              <a:t>for each object: (Map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add the object to our node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node list is too large: remove nodes at random until the list is size N(P):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007518-14F4-DA4D-B379-F12A916A5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If the node list is </a:t>
            </a:r>
            <a:r>
              <a:rPr lang="en-US" b="1" dirty="0" err="1"/>
              <a:t>sufficently</a:t>
            </a:r>
            <a:r>
              <a:rPr lang="en-US" b="1" dirty="0"/>
              <a:t> full (size N(P)):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yield the object's id and distance to each node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For each object (Reduce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K edges (the closest K)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Goals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Identify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and locate notable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objects (outliers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) within the sky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Define </a:t>
            </a: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an area of interest around that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object</a:t>
            </a:r>
          </a:p>
          <a:p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Narrow down search area for manual analysis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FFF85-DFFB-A940-A038-A979F3F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2D251-FE20-3848-B314-94317D553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For each object (Map 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density function of distances from the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Fit a spline function along this density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first saddle point in this spline, usually a local minimum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 first saddle point is less than 1 return the object and its saddle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E5CA4-E913-034B-9C8D-6C1E29A9A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Grids: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 x c grids -&gt; bite-sized chunks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Output key: grid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BB199-F59D-5340-8956-A3D17A9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810C3-B172-924A-AFCB-B9568E68F3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Random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Fully connected graphs w/ distance$^{-1}$ as edge weight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walks on graph -&gt; gradient of re-visit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C0F224-816F-DE41-ADA3-AE9FDCF9E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64C2B-2CAB-EC4D-912E-8F87F92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 Implementation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D582FC-3419-2547-B180-B594681DD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Watershed Algorithm: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Segmentation of the "image" - </a:t>
            </a:r>
            <a:r>
              <a:rPr lang="en-US" dirty="0" err="1"/>
              <a:t>i.e</a:t>
            </a:r>
            <a:r>
              <a:rPr lang="en-US" dirty="0"/>
              <a:t>, gradient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20558D-32DD-7C42-BE19-31AC0BB7A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84975-F0BA-4846-A9FC-A0A7528A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ibhojwani</a:t>
            </a:r>
            <a:r>
              <a:rPr lang="en-US" dirty="0"/>
              <a:t>/</a:t>
            </a:r>
            <a:r>
              <a:rPr lang="en-US" dirty="0" err="1"/>
              <a:t>seip_big_data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517008-F17A-8F43-93CF-C4004667C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89BED8-162F-3747-9535-650A4BB8E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Approach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Excess infrared light could mean: </a:t>
            </a:r>
          </a:p>
          <a:p>
            <a:r>
              <a:rPr lang="en-US" sz="3200" b="1" dirty="0">
                <a:latin typeface="Gotham" charset="0"/>
                <a:ea typeface="Gotham" charset="0"/>
                <a:cs typeface="Gotham" charset="0"/>
              </a:rPr>
              <a:t>Young Stellar Objects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Active Galactic </a:t>
            </a:r>
            <a:r>
              <a:rPr lang="en-US" sz="3200" dirty="0" err="1">
                <a:latin typeface="Gotham" charset="0"/>
                <a:ea typeface="Gotham" charset="0"/>
                <a:cs typeface="Gotham" charset="0"/>
              </a:rPr>
              <a:t>Nucleii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Colliding Galaxies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   </a:t>
            </a: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Hypotheses: Young Stellar Objects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Notable objects can be identified as extrema in terms of infrared light</a:t>
            </a:r>
          </a:p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Some notable objects are grouped into interesting structures </a:t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3200" dirty="0">
                <a:latin typeface="Gotham" charset="0"/>
                <a:ea typeface="Gotham" charset="0"/>
                <a:cs typeface="Gotham" charset="0"/>
              </a:rPr>
            </a:br>
            <a:endParaRPr lang="fr-FR" sz="3200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Data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Gotham" charset="0"/>
                <a:ea typeface="Gotham" charset="0"/>
                <a:cs typeface="Gotham" charset="0"/>
              </a:rPr>
              <a:t>NASA/IPAC Infrared Science </a:t>
            </a:r>
            <a:r>
              <a:rPr lang="en-US" sz="3200" dirty="0" smtClean="0">
                <a:latin typeface="Gotham" charset="0"/>
                <a:ea typeface="Gotham" charset="0"/>
                <a:cs typeface="Gotham" charset="0"/>
              </a:rPr>
              <a:t>Archive:</a:t>
            </a:r>
            <a:endParaRPr lang="en-US" sz="3200" dirty="0">
              <a:latin typeface="Gotham" charset="0"/>
              <a:ea typeface="Gotham" charset="0"/>
              <a:cs typeface="Gotham" charset="0"/>
            </a:endParaRP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Wide-field Infrared Survey Explorer (WISE)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Identifies objects, and readings on the energies they emit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800m objects (records),  815 GB</a:t>
            </a:r>
          </a:p>
          <a:p>
            <a:pPr lvl="1"/>
            <a:r>
              <a:rPr lang="en-US" dirty="0">
                <a:latin typeface="Gotham" charset="0"/>
                <a:ea typeface="Gotham" charset="0"/>
                <a:cs typeface="Gotham" charset="0"/>
              </a:rPr>
              <a:t>Contains: 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Location (right ascension, declination)</a:t>
            </a: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Movement</a:t>
            </a:r>
          </a:p>
          <a:p>
            <a:pPr lvl="2"/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Colour</a:t>
            </a:r>
            <a:endParaRPr lang="en-US" dirty="0">
              <a:latin typeface="Gotham" charset="0"/>
              <a:ea typeface="Gotham" charset="0"/>
              <a:cs typeface="Gotham" charset="0"/>
            </a:endParaRPr>
          </a:p>
          <a:p>
            <a:pPr lvl="2"/>
            <a:r>
              <a:rPr lang="en-US" dirty="0">
                <a:latin typeface="Gotham" charset="0"/>
                <a:ea typeface="Gotham" charset="0"/>
                <a:cs typeface="Gotham" charset="0"/>
              </a:rPr>
              <a:t>Readings across a number of bands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Unexpected </a:t>
            </a:r>
            <a:r>
              <a:rPr lang="en-US" sz="4000" dirty="0" err="1">
                <a:latin typeface="Gotham" charset="0"/>
                <a:ea typeface="Gotham" charset="0"/>
                <a:cs typeface="Gotham" charset="0"/>
              </a:rPr>
              <a:t>Colour</a:t>
            </a:r>
            <a:r>
              <a:rPr lang="en-US" sz="4000" dirty="0">
                <a:latin typeface="Gotham" charset="0"/>
                <a:ea typeface="Gotham" charset="0"/>
                <a:cs typeface="Gotham" charset="0"/>
              </a:rPr>
              <a:t>      Interesting Object</a:t>
            </a:r>
            <a:endParaRPr lang="fr-FR" sz="40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991564" y="829978"/>
            <a:ext cx="595668" cy="4059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357064" y="6042069"/>
            <a:ext cx="25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Source: </a:t>
            </a:r>
            <a:r>
              <a:rPr lang="en-US" dirty="0" err="1">
                <a:latin typeface="Gotham" charset="0"/>
                <a:ea typeface="Gotham" charset="0"/>
                <a:cs typeface="Gotham" charset="0"/>
              </a:rPr>
              <a:t>Gorjian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 et al.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1720" r="2013" b="3108"/>
          <a:stretch/>
        </p:blipFill>
        <p:spPr>
          <a:xfrm>
            <a:off x="2705183" y="1579418"/>
            <a:ext cx="6307282" cy="511683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0521"/>
            <a:ext cx="10515600" cy="179199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mtClean="0">
                <a:latin typeface="Gotham" charset="0"/>
                <a:ea typeface="Gotham" charset="0"/>
                <a:cs typeface="Gotham" charset="0"/>
              </a:rPr>
              <a:t>Algorithm I</a:t>
            </a:r>
            <a:endParaRPr lang="fr-FR" sz="4400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Algorithm I, Step 1: Preprocessing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with </a:t>
            </a:r>
            <a:br>
              <a:rPr lang="en-US" dirty="0" smtClean="0">
                <a:latin typeface="Gotham" charset="0"/>
                <a:ea typeface="Gotham" charset="0"/>
                <a:cs typeface="Gotham" charset="0"/>
              </a:rPr>
            </a:b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K-Means Classification</a:t>
            </a:r>
            <a:endParaRPr lang="fr-FR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Gotham" charset="0"/>
                <a:ea typeface="Gotham" charset="0"/>
                <a:cs typeface="Gotham" charset="0"/>
              </a:rPr>
              <a:t>Canned K-</a:t>
            </a:r>
            <a:r>
              <a:rPr lang="fr-FR" dirty="0" err="1">
                <a:latin typeface="Gotham" charset="0"/>
                <a:ea typeface="Gotham" charset="0"/>
                <a:cs typeface="Gotham" charset="0"/>
              </a:rPr>
              <a:t>Means</a:t>
            </a:r>
            <a:r>
              <a:rPr lang="fr-FR" dirty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(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Dataproc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Pending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)</a:t>
            </a:r>
          </a:p>
          <a:p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Split points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into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two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groups, ~ N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within</a:t>
            </a:r>
            <a:r>
              <a:rPr lang="fr-FR" dirty="0" smtClean="0">
                <a:latin typeface="Gotham" charset="0"/>
                <a:ea typeface="Gotham" charset="0"/>
                <a:cs typeface="Gotham" charset="0"/>
              </a:rPr>
              <a:t> </a:t>
            </a:r>
            <a:r>
              <a:rPr lang="fr-FR" dirty="0" err="1" smtClean="0">
                <a:latin typeface="Gotham" charset="0"/>
                <a:ea typeface="Gotham" charset="0"/>
                <a:cs typeface="Gotham" charset="0"/>
              </a:rPr>
              <a:t>each</a:t>
            </a:r>
            <a:endParaRPr lang="fr-FR" dirty="0" smtClean="0">
              <a:latin typeface="Gotham" charset="0"/>
              <a:ea typeface="Gotham" charset="0"/>
              <a:cs typeface="Goth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4B4BA-BEC6-CD47-BA25-270CC3A4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tham" charset="0"/>
                <a:ea typeface="Gotham" charset="0"/>
                <a:cs typeface="Gotham" charset="0"/>
              </a:rPr>
              <a:t>Algorithm </a:t>
            </a:r>
            <a:r>
              <a:rPr lang="en-US" dirty="0" smtClean="0">
                <a:latin typeface="Gotham" charset="0"/>
                <a:ea typeface="Gotham" charset="0"/>
                <a:cs typeface="Gotham" charset="0"/>
              </a:rPr>
              <a:t>I, Step 2: </a:t>
            </a:r>
            <a:r>
              <a:rPr lang="en-US" dirty="0">
                <a:latin typeface="Gotham" charset="0"/>
                <a:ea typeface="Gotham" charset="0"/>
                <a:cs typeface="Gotham" charset="0"/>
              </a:rPr>
              <a:t>Outliers as Nodes, Distances as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82AD1A-31D6-3848-B142-230EAA22F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MRJob</a:t>
                </a:r>
                <a:endParaRPr lang="fr-FR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fr-FR" sz="3200" dirty="0" err="1" smtClean="0">
                    <a:latin typeface="Gotham" charset="0"/>
                    <a:ea typeface="Gotham" charset="0"/>
                    <a:cs typeface="Gotham" charset="0"/>
                  </a:rPr>
                  <a:t>Within</a:t>
                </a:r>
                <a:r>
                  <a:rPr lang="fr-FR" sz="3200" dirty="0" smtClean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each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group,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take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 </a:t>
                </a:r>
                <a:r>
                  <a:rPr lang="fr-FR" sz="3200" dirty="0" err="1">
                    <a:latin typeface="Gotham" charset="0"/>
                    <a:ea typeface="Gotham" charset="0"/>
                    <a:cs typeface="Gotham" charset="0"/>
                  </a:rPr>
                  <a:t>outliers</a:t>
                </a:r>
                <a:r>
                  <a:rPr lang="fr-FR" sz="3200" dirty="0">
                    <a:latin typeface="Gotham" charset="0"/>
                    <a:ea typeface="Gotham" charset="0"/>
                    <a:cs typeface="Gotham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 smtClean="0">
                  <a:latin typeface="Gotham" charset="0"/>
                  <a:ea typeface="Gotham" charset="0"/>
                  <a:cs typeface="Gotham" charset="0"/>
                </a:endParaRPr>
              </a:p>
              <a:p>
                <a:r>
                  <a:rPr lang="en-US" sz="3200" dirty="0" smtClean="0">
                    <a:latin typeface="Gotham" charset="0"/>
                    <a:ea typeface="Gotham" charset="0"/>
                    <a:cs typeface="Gotham" charset="0"/>
                  </a:rPr>
                  <a:t>Developed </a:t>
                </a:r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algorithm with parameters N, P, K.</a:t>
                </a:r>
              </a:p>
              <a:p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Complexity: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If number of cases &lt; N(P): Does not run</a:t>
                </a: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Otherwise, approximately:</a:t>
                </a:r>
              </a:p>
              <a:p>
                <a:pPr lvl="2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sz="3200" i="1">
                            <a:latin typeface="Gotham" charset="0"/>
                            <a:ea typeface="Gotham" charset="0"/>
                            <a:cs typeface="Gotham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𝑖</m:t>
                        </m:r>
                        <m:r>
                          <a:rPr lang="mr-IN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=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(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−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𝑁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∗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𝑃</m:t>
                        </m:r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)</m:t>
                        </m:r>
                      </m:sup>
                      <m:e>
                        <m:d>
                          <m:dPr>
                            <m:ctrlPr>
                              <a:rPr lang="mr-IN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∗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)∗</m:t>
                        </m:r>
                        <m:f>
                          <m:fPr>
                            <m:ctrlPr>
                              <a:rPr lang="mr-IN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𝑠𝑖𝑧𝑒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−(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 ∗ 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Gotham" charset="0"/>
                                <a:ea typeface="Gotham" charset="0"/>
                                <a:cs typeface="Gotham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fr-FR" sz="3200" dirty="0">
                  <a:latin typeface="Gotham" charset="0"/>
                  <a:ea typeface="Gotham" charset="0"/>
                  <a:cs typeface="Gotham" charset="0"/>
                </a:endParaRPr>
              </a:p>
              <a:p>
                <a:pPr lvl="1"/>
                <a:r>
                  <a:rPr lang="en-US" sz="3200" dirty="0">
                    <a:latin typeface="Gotham" charset="0"/>
                    <a:ea typeface="Gotham" charset="0"/>
                    <a:cs typeface="Gotham" charset="0"/>
                  </a:rPr>
                  <a:t>Compare to: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Gotham" charset="0"/>
                            <a:ea typeface="Gotham" charset="0"/>
                            <a:cs typeface="Gotham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𝑠𝑖𝑧𝑒</m:t>
                        </m:r>
                      </m:e>
                      <m:sup>
                        <m:r>
                          <a:rPr lang="en-US" sz="3200" i="1">
                            <a:latin typeface="Gotham" charset="0"/>
                            <a:ea typeface="Gotham" charset="0"/>
                            <a:cs typeface="Gotham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1" i="1" dirty="0">
                  <a:latin typeface="Gotham" charset="0"/>
                  <a:ea typeface="Gotham" charset="0"/>
                  <a:cs typeface="Gotham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82AD1A-31D6-3848-B142-230EAA22F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49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810</Words>
  <Application>Microsoft Macintosh PowerPoint</Application>
  <PresentationFormat>Widescreen</PresentationFormat>
  <Paragraphs>151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Gotham</vt:lpstr>
      <vt:lpstr>Arial</vt:lpstr>
      <vt:lpstr>Office Theme</vt:lpstr>
      <vt:lpstr>Identifying Notable Objects from Spitzer Enhanced Imaging Astronomical Observations</vt:lpstr>
      <vt:lpstr>Goals</vt:lpstr>
      <vt:lpstr>Approach</vt:lpstr>
      <vt:lpstr>Hypotheses: Young Stellar Objects</vt:lpstr>
      <vt:lpstr>Data</vt:lpstr>
      <vt:lpstr>Unexpected Colour      Interesting Object</vt:lpstr>
      <vt:lpstr>Algorithm I</vt:lpstr>
      <vt:lpstr>Algorithm I, Step 1: Preprocessing with  K-Means Classification</vt:lpstr>
      <vt:lpstr>Algorithm I, Step 2: Outliers as Nodes, Distances as Edges</vt:lpstr>
      <vt:lpstr>Algorithm I:  Distance Density with Fitted Spline</vt:lpstr>
      <vt:lpstr>Algorithm I: Results</vt:lpstr>
      <vt:lpstr>Algorithm II</vt:lpstr>
      <vt:lpstr>Algorithm II (MapReduce)</vt:lpstr>
      <vt:lpstr>Algorithm II (MapReduce)</vt:lpstr>
      <vt:lpstr>Runtime Comparison</vt:lpstr>
      <vt:lpstr>Runtime Comparison</vt:lpstr>
      <vt:lpstr>Challenges</vt:lpstr>
      <vt:lpstr>PowerPoint Presentation</vt:lpstr>
      <vt:lpstr>Algorithm 1 Implementation</vt:lpstr>
      <vt:lpstr>Algorithm 1 Implementation (Cont'd)</vt:lpstr>
      <vt:lpstr>Algorithm 2 Implementation</vt:lpstr>
      <vt:lpstr>Algorithm 2 Implementation (Cont'd)</vt:lpstr>
      <vt:lpstr>Algorithm 2 Implementation (Cont'd)</vt:lpstr>
      <vt:lpstr>Code: https://github.com/ibhojwani/seip_big_data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Notable Objects from Spitzer Enhanced Imaging Astronomical Observations</dc:title>
  <dc:creator>Alexander Tyan</dc:creator>
  <cp:lastModifiedBy>Alexander Tyan</cp:lastModifiedBy>
  <cp:revision>167</cp:revision>
  <cp:lastPrinted>2018-06-01T16:58:12Z</cp:lastPrinted>
  <dcterms:created xsi:type="dcterms:W3CDTF">2018-06-01T04:32:24Z</dcterms:created>
  <dcterms:modified xsi:type="dcterms:W3CDTF">2018-06-01T16:59:54Z</dcterms:modified>
</cp:coreProperties>
</file>