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62" r:id="rId7"/>
    <p:sldId id="285" r:id="rId8"/>
    <p:sldId id="263" r:id="rId9"/>
    <p:sldId id="265" r:id="rId10"/>
    <p:sldId id="264" r:id="rId11"/>
    <p:sldId id="286" r:id="rId12"/>
    <p:sldId id="267" r:id="rId13"/>
    <p:sldId id="287" r:id="rId14"/>
    <p:sldId id="279" r:id="rId15"/>
    <p:sldId id="289" r:id="rId16"/>
    <p:sldId id="272" r:id="rId17"/>
    <p:sldId id="290" r:id="rId18"/>
    <p:sldId id="277" r:id="rId19"/>
    <p:sldId id="278" r:id="rId20"/>
    <p:sldId id="280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82"/>
    <p:restoredTop sz="86036"/>
  </p:normalViewPr>
  <p:slideViewPr>
    <p:cSldViewPr snapToGrid="0" snapToObjects="1">
      <p:cViewPr>
        <p:scale>
          <a:sx n="123" d="100"/>
          <a:sy n="123" d="100"/>
        </p:scale>
        <p:origin x="20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E2F67-287C-9145-9FAC-BD54143A39B3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B6526-6870-A64A-91F0-AFD65F4BD2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84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Kevin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6526-6870-A64A-91F0-AFD65F4BD2F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84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Sasha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6526-6870-A64A-91F0-AFD65F4BD2F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234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Sasha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6526-6870-A64A-91F0-AFD65F4BD2F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246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Tyler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6526-6870-A64A-91F0-AFD65F4BD2F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52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 smtClean="0"/>
              <a:t>Tyler</a:t>
            </a:r>
          </a:p>
          <a:p>
            <a:endParaRPr lang="fr-FR" sz="2000" dirty="0" smtClean="0"/>
          </a:p>
          <a:p>
            <a:r>
              <a:rPr lang="fr-FR" sz="2000" dirty="0" err="1" smtClean="0"/>
              <a:t>Extrapolate</a:t>
            </a:r>
            <a:r>
              <a:rPr lang="fr-FR" sz="2000" baseline="0" dirty="0" smtClean="0"/>
              <a:t> </a:t>
            </a:r>
            <a:r>
              <a:rPr lang="fr-FR" sz="2000" baseline="0" dirty="0" err="1" smtClean="0"/>
              <a:t>Algorithm</a:t>
            </a:r>
            <a:r>
              <a:rPr lang="fr-FR" sz="2000" baseline="0" dirty="0" smtClean="0"/>
              <a:t> I  </a:t>
            </a:r>
            <a:r>
              <a:rPr lang="fr-FR" sz="2000" baseline="0" dirty="0" err="1" smtClean="0"/>
              <a:t>Runtimes</a:t>
            </a:r>
            <a:r>
              <a:rPr lang="fr-FR" sz="2000" baseline="0" dirty="0" smtClean="0"/>
              <a:t>: for 800 mil </a:t>
            </a:r>
            <a:r>
              <a:rPr lang="fr-FR" sz="2000" baseline="0" dirty="0" err="1" smtClean="0"/>
              <a:t>rows</a:t>
            </a:r>
            <a:r>
              <a:rPr lang="fr-FR" sz="2000" baseline="0" dirty="0" smtClean="0"/>
              <a:t> -&gt; ~2054.7 </a:t>
            </a:r>
            <a:r>
              <a:rPr lang="fr-FR" sz="2000" baseline="0" dirty="0" err="1" smtClean="0"/>
              <a:t>hours</a:t>
            </a:r>
            <a:endParaRPr lang="fr-FR" sz="20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dirty="0" err="1" smtClean="0"/>
              <a:t>Extrapolate</a:t>
            </a:r>
            <a:r>
              <a:rPr lang="fr-FR" sz="2000" baseline="0" dirty="0" smtClean="0"/>
              <a:t> </a:t>
            </a:r>
            <a:r>
              <a:rPr lang="fr-FR" sz="2000" baseline="0" dirty="0" err="1" smtClean="0"/>
              <a:t>Algorithm</a:t>
            </a:r>
            <a:r>
              <a:rPr lang="fr-FR" sz="2000" baseline="0" dirty="0" smtClean="0"/>
              <a:t> I  </a:t>
            </a:r>
            <a:r>
              <a:rPr lang="fr-FR" sz="2000" baseline="0" dirty="0" err="1" smtClean="0"/>
              <a:t>Runtimes</a:t>
            </a:r>
            <a:r>
              <a:rPr lang="fr-FR" sz="2000" baseline="0" dirty="0" smtClean="0"/>
              <a:t>: for 800 mil </a:t>
            </a:r>
            <a:r>
              <a:rPr lang="fr-FR" sz="2000" baseline="0" dirty="0" err="1" smtClean="0"/>
              <a:t>rows</a:t>
            </a:r>
            <a:r>
              <a:rPr lang="fr-FR" sz="2000" baseline="0" dirty="0" smtClean="0"/>
              <a:t> -&gt; ~767.2 </a:t>
            </a:r>
            <a:r>
              <a:rPr lang="fr-FR" sz="2000" baseline="0" dirty="0" err="1" smtClean="0"/>
              <a:t>hours</a:t>
            </a:r>
            <a:endParaRPr lang="fr-FR" sz="2000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6526-6870-A64A-91F0-AFD65F4BD2F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227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Tyler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6526-6870-A64A-91F0-AFD65F4BD2FC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35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Kevin</a:t>
            </a:r>
          </a:p>
          <a:p>
            <a:endParaRPr lang="fr-FR" dirty="0" smtClean="0"/>
          </a:p>
          <a:p>
            <a:r>
              <a:rPr lang="fr-FR" dirty="0" smtClean="0"/>
              <a:t>- A </a:t>
            </a:r>
            <a:r>
              <a:rPr lang="fr-FR" dirty="0" err="1" smtClean="0"/>
              <a:t>whole</a:t>
            </a:r>
            <a:r>
              <a:rPr lang="fr-FR" dirty="0" smtClean="0"/>
              <a:t> lot of data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without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any</a:t>
            </a:r>
            <a:r>
              <a:rPr lang="fr-FR" baseline="0" dirty="0" smtClean="0"/>
              <a:t> good </a:t>
            </a:r>
            <a:r>
              <a:rPr lang="fr-FR" baseline="0" dirty="0" err="1" smtClean="0"/>
              <a:t>way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parsing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through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all</a:t>
            </a:r>
          </a:p>
          <a:p>
            <a:r>
              <a:rPr lang="fr-FR" baseline="0" dirty="0" smtClean="0"/>
              <a:t>- </a:t>
            </a:r>
            <a:r>
              <a:rPr lang="fr-FR" baseline="0" dirty="0" err="1" smtClean="0"/>
              <a:t>Currently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unsolved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problem</a:t>
            </a:r>
            <a:endParaRPr lang="fr-FR" baseline="0" dirty="0" smtClean="0"/>
          </a:p>
          <a:p>
            <a:r>
              <a:rPr lang="fr-FR" baseline="0" dirty="0" smtClean="0"/>
              <a:t>- And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have the </a:t>
            </a:r>
            <a:r>
              <a:rPr lang="fr-FR" baseline="0" dirty="0" err="1" smtClean="0"/>
              <a:t>following</a:t>
            </a:r>
            <a:r>
              <a:rPr lang="fr-FR" baseline="0" dirty="0" smtClean="0"/>
              <a:t> goals...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6526-6870-A64A-91F0-AFD65F4BD2F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035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Kevin</a:t>
            </a:r>
          </a:p>
          <a:p>
            <a:r>
              <a:rPr lang="fr-FR" dirty="0" smtClean="0"/>
              <a:t>- Young </a:t>
            </a:r>
            <a:r>
              <a:rPr lang="fr-FR" dirty="0" err="1" smtClean="0"/>
              <a:t>Stellar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r>
              <a:rPr lang="fr-FR" dirty="0" smtClean="0"/>
              <a:t>: stars in </a:t>
            </a:r>
            <a:r>
              <a:rPr lang="fr-FR" dirty="0" err="1" smtClean="0"/>
              <a:t>early</a:t>
            </a:r>
            <a:r>
              <a:rPr lang="fr-FR" dirty="0" smtClean="0"/>
              <a:t> stages of </a:t>
            </a:r>
            <a:r>
              <a:rPr lang="fr-FR" dirty="0" err="1" smtClean="0"/>
              <a:t>evolution</a:t>
            </a:r>
            <a:r>
              <a:rPr lang="fr-FR" dirty="0" smtClean="0"/>
              <a:t>,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protostars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pre</a:t>
            </a:r>
            <a:r>
              <a:rPr lang="fr-FR" baseline="0" dirty="0" smtClean="0"/>
              <a:t> main </a:t>
            </a:r>
            <a:r>
              <a:rPr lang="fr-FR" baseline="0" dirty="0" err="1" smtClean="0"/>
              <a:t>sequence</a:t>
            </a:r>
            <a:r>
              <a:rPr lang="fr-FR" baseline="0" dirty="0" smtClean="0"/>
              <a:t> stars. (For </a:t>
            </a:r>
            <a:r>
              <a:rPr lang="fr-FR" baseline="0" dirty="0" err="1" smtClean="0"/>
              <a:t>reference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our</a:t>
            </a:r>
            <a:r>
              <a:rPr lang="fr-FR" baseline="0" dirty="0" smtClean="0"/>
              <a:t> Sun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main </a:t>
            </a:r>
            <a:r>
              <a:rPr lang="fr-FR" baseline="0" dirty="0" err="1" smtClean="0"/>
              <a:t>sequence</a:t>
            </a:r>
            <a:r>
              <a:rPr lang="fr-FR" baseline="0" dirty="0" smtClean="0"/>
              <a:t> star) -&gt; </a:t>
            </a:r>
            <a:r>
              <a:rPr lang="fr-FR" baseline="0" dirty="0" err="1" smtClean="0"/>
              <a:t>infrared</a:t>
            </a:r>
            <a:r>
              <a:rPr lang="fr-FR" baseline="0" dirty="0" smtClean="0"/>
              <a:t> light </a:t>
            </a:r>
            <a:r>
              <a:rPr lang="fr-FR" baseline="0" dirty="0" err="1" smtClean="0"/>
              <a:t>means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younger</a:t>
            </a:r>
            <a:r>
              <a:rPr lang="fr-FR" baseline="0" dirty="0" smtClean="0"/>
              <a:t> star</a:t>
            </a:r>
          </a:p>
          <a:p>
            <a:endParaRPr lang="fr-FR" baseline="0" dirty="0" smtClean="0"/>
          </a:p>
          <a:p>
            <a:r>
              <a:rPr lang="fr-FR" baseline="0" dirty="0" smtClean="0"/>
              <a:t>- Active </a:t>
            </a:r>
            <a:r>
              <a:rPr lang="fr-FR" baseline="0" dirty="0" err="1" smtClean="0"/>
              <a:t>Galactic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Nucleii</a:t>
            </a:r>
            <a:r>
              <a:rPr lang="fr-FR" baseline="0" dirty="0" smtClean="0"/>
              <a:t> - </a:t>
            </a:r>
            <a:r>
              <a:rPr lang="fr-FR" baseline="0" dirty="0" err="1" smtClean="0"/>
              <a:t>region</a:t>
            </a:r>
            <a:r>
              <a:rPr lang="fr-FR" baseline="0" dirty="0" smtClean="0"/>
              <a:t> at center of </a:t>
            </a:r>
            <a:r>
              <a:rPr lang="fr-FR" baseline="0" dirty="0" err="1" smtClean="0"/>
              <a:t>galaxy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has </a:t>
            </a:r>
            <a:r>
              <a:rPr lang="fr-FR" baseline="0" dirty="0" err="1" smtClean="0"/>
              <a:t>much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higher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than</a:t>
            </a:r>
            <a:r>
              <a:rPr lang="fr-FR" baseline="0" dirty="0" smtClean="0"/>
              <a:t> normal </a:t>
            </a:r>
            <a:r>
              <a:rPr lang="fr-FR" baseline="0" dirty="0" err="1" smtClean="0"/>
              <a:t>luminosity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6526-6870-A64A-91F0-AFD65F4BD2F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808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Kevin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6526-6870-A64A-91F0-AFD65F4BD2F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075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Ishaan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6526-6870-A64A-91F0-AFD65F4BD2F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42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Ishaan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6526-6870-A64A-91F0-AFD65F4BD2F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465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Ishaan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6526-6870-A64A-91F0-AFD65F4BD2F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186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Tyler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6526-6870-A64A-91F0-AFD65F4BD2F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999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Tyler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6526-6870-A64A-91F0-AFD65F4BD2F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933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79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63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26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59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67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25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07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59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6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80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40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76134"/>
            <a:ext cx="9144000" cy="2387600"/>
          </a:xfrm>
        </p:spPr>
        <p:txBody>
          <a:bodyPr>
            <a:noAutofit/>
          </a:bodyPr>
          <a:lstStyle/>
          <a:p>
            <a:r>
              <a:rPr lang="en-US" sz="4400" dirty="0">
                <a:latin typeface="Gotham" charset="0"/>
                <a:ea typeface="Gotham" charset="0"/>
                <a:cs typeface="Gotham" charset="0"/>
              </a:rPr>
              <a:t>Identifying Notable Objects from Spitzer Enhanced Imaging Astronomical Observations</a:t>
            </a:r>
            <a:endParaRPr lang="fr-FR" sz="4400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Gotham" charset="0"/>
                <a:ea typeface="Gotham" charset="0"/>
                <a:cs typeface="Gotham" charset="0"/>
              </a:rPr>
              <a:t>IBhojwani</a:t>
            </a:r>
            <a:r>
              <a:rPr lang="en-US" dirty="0">
                <a:latin typeface="Gotham" charset="0"/>
                <a:ea typeface="Gotham" charset="0"/>
                <a:cs typeface="Gotham" charset="0"/>
              </a:rPr>
              <a:t>, </a:t>
            </a:r>
            <a:r>
              <a:rPr lang="en-US" dirty="0" err="1">
                <a:latin typeface="Gotham" charset="0"/>
                <a:ea typeface="Gotham" charset="0"/>
                <a:cs typeface="Gotham" charset="0"/>
              </a:rPr>
              <a:t>AlexanderTyan</a:t>
            </a:r>
            <a:r>
              <a:rPr lang="en-US" dirty="0">
                <a:latin typeface="Gotham" charset="0"/>
                <a:ea typeface="Gotham" charset="0"/>
                <a:cs typeface="Gotham" charset="0"/>
              </a:rPr>
              <a:t>, Sun-Kev, </a:t>
            </a:r>
            <a:r>
              <a:rPr lang="en-US" dirty="0" err="1">
                <a:latin typeface="Gotham" charset="0"/>
                <a:ea typeface="Gotham" charset="0"/>
                <a:cs typeface="Gotham" charset="0"/>
              </a:rPr>
              <a:t>tamos</a:t>
            </a:r>
            <a:endParaRPr lang="en-US" dirty="0">
              <a:latin typeface="Gotham" charset="0"/>
              <a:ea typeface="Gotham" charset="0"/>
              <a:cs typeface="Gotham" charset="0"/>
            </a:endParaRPr>
          </a:p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June 1, 2018</a:t>
            </a:r>
          </a:p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CMSC 12300</a:t>
            </a:r>
          </a:p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The University of Chicago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12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376555"/>
            <a:ext cx="10515600" cy="1325563"/>
          </a:xfrm>
        </p:spPr>
        <p:txBody>
          <a:bodyPr/>
          <a:lstStyle/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Algorithm 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I: </a:t>
            </a:r>
            <a:br>
              <a:rPr lang="en-US" dirty="0" smtClean="0">
                <a:latin typeface="Gotham" charset="0"/>
                <a:ea typeface="Gotham" charset="0"/>
                <a:cs typeface="Gotham" charset="0"/>
              </a:rPr>
            </a:b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Distance </a:t>
            </a:r>
            <a:r>
              <a:rPr lang="en-US" dirty="0">
                <a:latin typeface="Gotham" charset="0"/>
                <a:ea typeface="Gotham" charset="0"/>
                <a:cs typeface="Gotham" charset="0"/>
              </a:rPr>
              <a:t>Density with Fitted Spline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23C411BC-B6B5-E048-9C85-DA3F22C40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7042" y="1702118"/>
            <a:ext cx="7097916" cy="4731944"/>
          </a:xfrm>
        </p:spPr>
      </p:pic>
    </p:spTree>
    <p:extLst>
      <p:ext uri="{BB962C8B-B14F-4D97-AF65-F5344CB8AC3E}">
        <p14:creationId xmlns:p14="http://schemas.microsoft.com/office/powerpoint/2010/main" val="129766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30521"/>
            <a:ext cx="10515600" cy="1791998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latin typeface="Gotham" charset="0"/>
                <a:ea typeface="Gotham" charset="0"/>
                <a:cs typeface="Gotham" charset="0"/>
              </a:rPr>
              <a:t>Algorithm II</a:t>
            </a:r>
            <a:endParaRPr lang="fr-FR" sz="4400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84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9AE448-D75D-1746-B986-D68E978C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Algorithm </a:t>
            </a:r>
            <a:r>
              <a:rPr lang="en-US" dirty="0">
                <a:latin typeface="Gotham" charset="0"/>
                <a:ea typeface="Gotham" charset="0"/>
                <a:cs typeface="Gotham" charset="0"/>
              </a:rPr>
              <a:t>II (MapReduce)</a:t>
            </a:r>
            <a:endParaRPr lang="en-US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48A269-3FF4-1242-9D39-5E598D1B3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Step 1: Split 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Sky (</a:t>
            </a:r>
            <a:r>
              <a:rPr lang="en-US" dirty="0" err="1" smtClean="0">
                <a:latin typeface="Gotham" charset="0"/>
                <a:ea typeface="Gotham" charset="0"/>
                <a:cs typeface="Gotham" charset="0"/>
              </a:rPr>
              <a:t>Dataproc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 Implementation in Progress)</a:t>
            </a:r>
            <a:endParaRPr lang="en-US" dirty="0">
              <a:latin typeface="Gotham" charset="0"/>
              <a:ea typeface="Gotham" charset="0"/>
              <a:cs typeface="Gotham" charset="0"/>
            </a:endParaRPr>
          </a:p>
          <a:p>
            <a:pPr lvl="1"/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Create </a:t>
            </a:r>
            <a:r>
              <a:rPr lang="en-US" dirty="0">
                <a:latin typeface="Gotham" charset="0"/>
                <a:ea typeface="Gotham" charset="0"/>
                <a:cs typeface="Gotham" charset="0"/>
              </a:rPr>
              <a:t>grids of the entire sky</a:t>
            </a:r>
          </a:p>
          <a:p>
            <a:pPr lvl="1"/>
            <a:r>
              <a:rPr lang="en-US" dirty="0">
                <a:latin typeface="Gotham" charset="0"/>
                <a:ea typeface="Gotham" charset="0"/>
                <a:cs typeface="Gotham" charset="0"/>
              </a:rPr>
              <a:t>Create graphs of each 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grid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529" y="3016253"/>
            <a:ext cx="5531965" cy="310884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91589"/>
              </p:ext>
            </p:extLst>
          </p:nvPr>
        </p:nvGraphicFramePr>
        <p:xfrm>
          <a:off x="3283529" y="3016251"/>
          <a:ext cx="5531966" cy="3108852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502906"/>
                <a:gridCol w="502906"/>
                <a:gridCol w="502906"/>
                <a:gridCol w="502906"/>
                <a:gridCol w="502906"/>
                <a:gridCol w="502906"/>
                <a:gridCol w="502906"/>
                <a:gridCol w="502906"/>
                <a:gridCol w="502906"/>
                <a:gridCol w="502906"/>
                <a:gridCol w="502906"/>
              </a:tblGrid>
              <a:tr h="518142"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42"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42"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42"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42"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42"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00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9AE448-D75D-1746-B986-D68E978C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Algorithm 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II (MapReduce)</a:t>
            </a:r>
            <a:endParaRPr lang="en-US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48A269-3FF4-1242-9D39-5E598D1B3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84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Step 1: Split Sky (</a:t>
            </a:r>
            <a:r>
              <a:rPr lang="en-US" dirty="0" err="1" smtClean="0">
                <a:latin typeface="Gotham" charset="0"/>
                <a:ea typeface="Gotham" charset="0"/>
                <a:cs typeface="Gotham" charset="0"/>
              </a:rPr>
              <a:t>Dataproc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 Implementation in Progress)</a:t>
            </a:r>
          </a:p>
          <a:p>
            <a:pPr lvl="1"/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Create grids of the entire sky</a:t>
            </a:r>
          </a:p>
          <a:p>
            <a:pPr lvl="1"/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Create graphs of each grid</a:t>
            </a:r>
          </a:p>
          <a:p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Step 2: </a:t>
            </a:r>
            <a:r>
              <a:rPr lang="en-US" dirty="0">
                <a:latin typeface="Gotham" charset="0"/>
                <a:ea typeface="Gotham" charset="0"/>
                <a:cs typeface="Gotham" charset="0"/>
              </a:rPr>
              <a:t>Random 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Walk </a:t>
            </a:r>
          </a:p>
          <a:p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(</a:t>
            </a:r>
            <a:r>
              <a:rPr lang="en-US" dirty="0" err="1">
                <a:latin typeface="Gotham" charset="0"/>
                <a:ea typeface="Gotham" charset="0"/>
                <a:cs typeface="Gotham" charset="0"/>
              </a:rPr>
              <a:t>Dataproc</a:t>
            </a:r>
            <a:r>
              <a:rPr lang="en-US" dirty="0">
                <a:latin typeface="Gotham" charset="0"/>
                <a:ea typeface="Gotham" charset="0"/>
                <a:cs typeface="Gotham" charset="0"/>
              </a:rPr>
              <a:t> 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in </a:t>
            </a:r>
            <a:r>
              <a:rPr lang="en-US" dirty="0">
                <a:latin typeface="Gotham" charset="0"/>
                <a:ea typeface="Gotham" charset="0"/>
                <a:cs typeface="Gotham" charset="0"/>
              </a:rPr>
              <a:t>Progress)</a:t>
            </a:r>
            <a:endParaRPr lang="en-US" dirty="0" smtClean="0">
              <a:latin typeface="Gotham" charset="0"/>
              <a:ea typeface="Gotham" charset="0"/>
              <a:cs typeface="Gotham" charset="0"/>
            </a:endParaRPr>
          </a:p>
          <a:p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Step 3: Find Probabilistic Clusters (Coding In Progress)</a:t>
            </a:r>
            <a:endParaRPr lang="en-US" dirty="0">
              <a:latin typeface="Gotham" charset="0"/>
              <a:ea typeface="Gotham" charset="0"/>
              <a:cs typeface="Gotham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7" r="14141"/>
          <a:stretch/>
        </p:blipFill>
        <p:spPr>
          <a:xfrm>
            <a:off x="7377546" y="1690688"/>
            <a:ext cx="4270664" cy="405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1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954907-488D-BD4C-8497-918EBD3F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Runtime Comparison</a:t>
            </a:r>
            <a:endParaRPr lang="en-US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2800" dirty="0" err="1" smtClean="0">
                <a:latin typeface="Gotham" charset="0"/>
                <a:ea typeface="Gotham" charset="0"/>
                <a:cs typeface="Gotham" charset="0"/>
              </a:rPr>
              <a:t>Algorithm</a:t>
            </a:r>
            <a:r>
              <a:rPr lang="fr-FR" sz="2800" dirty="0" smtClean="0">
                <a:latin typeface="Gotham" charset="0"/>
                <a:ea typeface="Gotham" charset="0"/>
                <a:cs typeface="Gotham" charset="0"/>
              </a:rPr>
              <a:t> I</a:t>
            </a:r>
            <a:endParaRPr lang="fr-FR" sz="2800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4FB3ED5-2512-B34A-821B-E62AD1FDDA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Gotham" charset="0"/>
                <a:ea typeface="Gotham" charset="0"/>
                <a:cs typeface="Gotham" charset="0"/>
              </a:rPr>
              <a:t>Local:</a:t>
            </a:r>
          </a:p>
          <a:p>
            <a:endParaRPr lang="en-US" sz="2000" dirty="0" smtClean="0">
              <a:latin typeface="Gotham" charset="0"/>
              <a:ea typeface="Gotham" charset="0"/>
              <a:cs typeface="Gotham" charset="0"/>
            </a:endParaRPr>
          </a:p>
          <a:p>
            <a:r>
              <a:rPr lang="en-US" sz="2000" dirty="0" err="1" smtClean="0">
                <a:latin typeface="Gotham" charset="0"/>
                <a:ea typeface="Gotham" charset="0"/>
                <a:cs typeface="Gotham" charset="0"/>
              </a:rPr>
              <a:t>Dataproc</a:t>
            </a:r>
            <a:r>
              <a:rPr lang="en-US" sz="2000" dirty="0" smtClean="0">
                <a:latin typeface="Gotham" charset="0"/>
                <a:ea typeface="Gotham" charset="0"/>
                <a:cs typeface="Gotham" charset="0"/>
              </a:rPr>
              <a:t>:</a:t>
            </a:r>
            <a:endParaRPr lang="en-US" sz="2000" dirty="0" smtClean="0">
              <a:latin typeface="Gotham" charset="0"/>
              <a:ea typeface="Gotham" charset="0"/>
              <a:cs typeface="Gotham" charset="0"/>
            </a:endParaRPr>
          </a:p>
          <a:p>
            <a:pPr lvl="1"/>
            <a:r>
              <a:rPr lang="en-US" sz="2000" dirty="0" smtClean="0">
                <a:latin typeface="Gotham" charset="0"/>
                <a:ea typeface="Gotham" charset="0"/>
                <a:cs typeface="Gotham" charset="0"/>
              </a:rPr>
              <a:t>8 </a:t>
            </a:r>
            <a:r>
              <a:rPr lang="en-US" sz="2000" dirty="0">
                <a:latin typeface="Gotham" charset="0"/>
                <a:ea typeface="Gotham" charset="0"/>
                <a:cs typeface="Gotham" charset="0"/>
              </a:rPr>
              <a:t>min. 44 sec.</a:t>
            </a:r>
          </a:p>
          <a:p>
            <a:pPr lvl="2"/>
            <a:r>
              <a:rPr lang="en-US" dirty="0">
                <a:latin typeface="Gotham" charset="0"/>
                <a:ea typeface="Gotham" charset="0"/>
                <a:cs typeface="Gotham" charset="0"/>
              </a:rPr>
              <a:t>25 workers with n1-standard-4 specs</a:t>
            </a:r>
          </a:p>
          <a:p>
            <a:pPr lvl="2"/>
            <a:r>
              <a:rPr lang="en-US" dirty="0">
                <a:latin typeface="Gotham" charset="0"/>
                <a:ea typeface="Gotham" charset="0"/>
                <a:cs typeface="Gotham" charset="0"/>
              </a:rPr>
              <a:t>358,169 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rows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69527" cy="823912"/>
          </a:xfrm>
        </p:spPr>
        <p:txBody>
          <a:bodyPr>
            <a:normAutofit/>
          </a:bodyPr>
          <a:lstStyle/>
          <a:p>
            <a:r>
              <a:rPr lang="fr-FR" sz="2800" dirty="0" err="1">
                <a:latin typeface="Gotham" charset="0"/>
                <a:ea typeface="Gotham" charset="0"/>
                <a:cs typeface="Gotham" charset="0"/>
              </a:rPr>
              <a:t>Algorithm</a:t>
            </a:r>
            <a:r>
              <a:rPr lang="fr-FR" sz="2800" dirty="0">
                <a:latin typeface="Gotham" charset="0"/>
                <a:ea typeface="Gotham" charset="0"/>
                <a:cs typeface="Gotham" charset="0"/>
              </a:rPr>
              <a:t> </a:t>
            </a:r>
            <a:r>
              <a:rPr lang="fr-FR" sz="2800" dirty="0" smtClean="0">
                <a:latin typeface="Gotham" charset="0"/>
                <a:ea typeface="Gotham" charset="0"/>
                <a:cs typeface="Gotham" charset="0"/>
              </a:rPr>
              <a:t>II (</a:t>
            </a:r>
            <a:r>
              <a:rPr lang="fr-FR" sz="2800" dirty="0" err="1" smtClean="0">
                <a:latin typeface="Gotham" charset="0"/>
                <a:ea typeface="Gotham" charset="0"/>
                <a:cs typeface="Gotham" charset="0"/>
              </a:rPr>
              <a:t>RandomWalk</a:t>
            </a:r>
            <a:r>
              <a:rPr lang="fr-FR" sz="2800" dirty="0" smtClean="0">
                <a:latin typeface="Gotham" charset="0"/>
                <a:ea typeface="Gotham" charset="0"/>
                <a:cs typeface="Gotham" charset="0"/>
              </a:rPr>
              <a:t>)</a:t>
            </a:r>
            <a:endParaRPr lang="fr-FR" sz="2800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Gotham" charset="0"/>
                <a:ea typeface="Gotham" charset="0"/>
                <a:cs typeface="Gotham" charset="0"/>
              </a:rPr>
              <a:t>Local:</a:t>
            </a:r>
          </a:p>
          <a:p>
            <a:pPr lvl="1"/>
            <a:r>
              <a:rPr lang="en-US" sz="2000" dirty="0" smtClean="0">
                <a:latin typeface="Gotham" charset="0"/>
                <a:ea typeface="Gotham" charset="0"/>
                <a:cs typeface="Gotham" charset="0"/>
              </a:rPr>
              <a:t>16 min. 9 sec.</a:t>
            </a:r>
          </a:p>
          <a:p>
            <a:pPr lvl="1"/>
            <a:r>
              <a:rPr lang="en-US" sz="2000" dirty="0" smtClean="0">
                <a:latin typeface="Gotham" charset="0"/>
                <a:ea typeface="Gotham" charset="0"/>
                <a:cs typeface="Gotham" charset="0"/>
              </a:rPr>
              <a:t>365,601 rows</a:t>
            </a:r>
            <a:endParaRPr lang="en-US" sz="2000" dirty="0">
              <a:latin typeface="Gotham" charset="0"/>
              <a:ea typeface="Gotham" charset="0"/>
              <a:cs typeface="Gotham" charset="0"/>
            </a:endParaRPr>
          </a:p>
          <a:p>
            <a:r>
              <a:rPr lang="en-US" sz="2000" dirty="0" err="1">
                <a:latin typeface="Gotham" charset="0"/>
                <a:ea typeface="Gotham" charset="0"/>
                <a:cs typeface="Gotham" charset="0"/>
              </a:rPr>
              <a:t>Dataproc</a:t>
            </a:r>
            <a:r>
              <a:rPr lang="en-US" sz="2000" dirty="0">
                <a:latin typeface="Gotham" charset="0"/>
                <a:ea typeface="Gotham" charset="0"/>
                <a:cs typeface="Gotham" charset="0"/>
              </a:rPr>
              <a:t>:</a:t>
            </a:r>
          </a:p>
          <a:p>
            <a:pPr lvl="1"/>
            <a:r>
              <a:rPr lang="en-US" sz="2000" dirty="0" smtClean="0">
                <a:latin typeface="Gotham" charset="0"/>
                <a:ea typeface="Gotham" charset="0"/>
                <a:cs typeface="Gotham" charset="0"/>
              </a:rPr>
              <a:t>In Progress</a:t>
            </a:r>
            <a:endParaRPr lang="en-US" sz="2000" dirty="0">
              <a:latin typeface="Gotham" charset="0"/>
              <a:ea typeface="Gotham" charset="0"/>
              <a:cs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48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954907-488D-BD4C-8497-918EBD3F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Runtime Comparison</a:t>
            </a:r>
            <a:endParaRPr lang="en-US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2800" dirty="0" err="1" smtClean="0">
                <a:latin typeface="Gotham" charset="0"/>
                <a:ea typeface="Gotham" charset="0"/>
                <a:cs typeface="Gotham" charset="0"/>
              </a:rPr>
              <a:t>Algorithm</a:t>
            </a:r>
            <a:r>
              <a:rPr lang="fr-FR" sz="2800" dirty="0" smtClean="0">
                <a:latin typeface="Gotham" charset="0"/>
                <a:ea typeface="Gotham" charset="0"/>
                <a:cs typeface="Gotham" charset="0"/>
              </a:rPr>
              <a:t> I</a:t>
            </a:r>
            <a:endParaRPr lang="fr-FR" sz="2800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69527" cy="823912"/>
          </a:xfrm>
        </p:spPr>
        <p:txBody>
          <a:bodyPr>
            <a:normAutofit/>
          </a:bodyPr>
          <a:lstStyle/>
          <a:p>
            <a:r>
              <a:rPr lang="fr-FR" sz="2800" dirty="0" err="1">
                <a:latin typeface="Gotham" charset="0"/>
                <a:ea typeface="Gotham" charset="0"/>
                <a:cs typeface="Gotham" charset="0"/>
              </a:rPr>
              <a:t>Algorithm</a:t>
            </a:r>
            <a:r>
              <a:rPr lang="fr-FR" sz="2800" dirty="0">
                <a:latin typeface="Gotham" charset="0"/>
                <a:ea typeface="Gotham" charset="0"/>
                <a:cs typeface="Gotham" charset="0"/>
              </a:rPr>
              <a:t> </a:t>
            </a:r>
            <a:r>
              <a:rPr lang="fr-FR" sz="2800" dirty="0" smtClean="0">
                <a:latin typeface="Gotham" charset="0"/>
                <a:ea typeface="Gotham" charset="0"/>
                <a:cs typeface="Gotham" charset="0"/>
              </a:rPr>
              <a:t>II (</a:t>
            </a:r>
            <a:r>
              <a:rPr lang="fr-FR" sz="2800" dirty="0" err="1" smtClean="0">
                <a:latin typeface="Gotham" charset="0"/>
                <a:ea typeface="Gotham" charset="0"/>
                <a:cs typeface="Gotham" charset="0"/>
              </a:rPr>
              <a:t>RandomWalk</a:t>
            </a:r>
            <a:r>
              <a:rPr lang="fr-FR" sz="2800" dirty="0" smtClean="0">
                <a:latin typeface="Gotham" charset="0"/>
                <a:ea typeface="Gotham" charset="0"/>
                <a:cs typeface="Gotham" charset="0"/>
              </a:rPr>
              <a:t>)</a:t>
            </a:r>
            <a:endParaRPr lang="fr-FR" sz="2800" dirty="0">
              <a:latin typeface="Gotham" charset="0"/>
              <a:ea typeface="Gotham" charset="0"/>
              <a:cs typeface="Gotham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27" y="2805546"/>
            <a:ext cx="4909704" cy="32731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581" y="2805546"/>
            <a:ext cx="4734791" cy="315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B41192-4643-1044-99B7-2B8ED46F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8B5A31-4A3D-3446-BCD8-0AFCC4934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b="1" dirty="0" smtClean="0">
                <a:latin typeface="Gotham" charset="0"/>
                <a:ea typeface="Gotham" charset="0"/>
                <a:cs typeface="Gotham" charset="0"/>
              </a:rPr>
              <a:t>Problems:</a:t>
            </a:r>
          </a:p>
          <a:p>
            <a:pPr lvl="1"/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Graph </a:t>
            </a:r>
            <a:r>
              <a:rPr lang="en-US" dirty="0">
                <a:latin typeface="Gotham" charset="0"/>
                <a:ea typeface="Gotham" charset="0"/>
                <a:cs typeface="Gotham" charset="0"/>
              </a:rPr>
              <a:t>algorithms without all data in 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memory (sky is too large)</a:t>
            </a:r>
          </a:p>
          <a:p>
            <a:pPr lvl="1"/>
            <a:r>
              <a:rPr lang="en-US" dirty="0">
                <a:latin typeface="Gotham" charset="0"/>
                <a:ea typeface="Gotham" charset="0"/>
                <a:cs typeface="Gotham" charset="0"/>
              </a:rPr>
              <a:t>C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omplexity </a:t>
            </a:r>
            <a:r>
              <a:rPr lang="en-US" dirty="0">
                <a:latin typeface="Gotham" charset="0"/>
                <a:ea typeface="Gotham" charset="0"/>
                <a:cs typeface="Gotham" charset="0"/>
              </a:rPr>
              <a:t>too great for a fully connected graph</a:t>
            </a:r>
          </a:p>
          <a:p>
            <a:r>
              <a:rPr lang="en-US" b="1" dirty="0" smtClean="0">
                <a:latin typeface="Gotham" charset="0"/>
                <a:ea typeface="Gotham" charset="0"/>
                <a:cs typeface="Gotham" charset="0"/>
              </a:rPr>
              <a:t>Solutions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:</a:t>
            </a:r>
          </a:p>
          <a:p>
            <a:pPr lvl="1"/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Running </a:t>
            </a:r>
            <a:r>
              <a:rPr lang="en-US" dirty="0">
                <a:latin typeface="Gotham" charset="0"/>
                <a:ea typeface="Gotham" charset="0"/>
                <a:cs typeface="Gotham" charset="0"/>
              </a:rPr>
              <a:t>random sample 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(Algorithm I)</a:t>
            </a:r>
            <a:endParaRPr lang="en-US" dirty="0">
              <a:latin typeface="Gotham" charset="0"/>
              <a:ea typeface="Gotham" charset="0"/>
              <a:cs typeface="Gotham" charset="0"/>
            </a:endParaRPr>
          </a:p>
          <a:p>
            <a:pPr lvl="1"/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Grids </a:t>
            </a:r>
            <a:r>
              <a:rPr lang="en-US" dirty="0">
                <a:latin typeface="Gotham" charset="0"/>
                <a:ea typeface="Gotham" charset="0"/>
                <a:cs typeface="Gotham" charset="0"/>
              </a:rPr>
              <a:t>and streaming 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processing (Algorithm II)</a:t>
            </a:r>
            <a:endParaRPr lang="en-US" dirty="0">
              <a:latin typeface="Gotham" charset="0"/>
              <a:ea typeface="Gotham" charset="0"/>
              <a:cs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2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86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8E627F-1086-9646-BA63-11B41BDA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1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DA7F8F-9904-3F41-8916-F4502ADD76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en-US" b="1" dirty="0"/>
              <a:t>Initialize a node list (Map 1)</a:t>
            </a:r>
          </a:p>
          <a:p>
            <a:pPr marL="571500" indent="-571500">
              <a:buFont typeface="+mj-lt"/>
              <a:buAutoNum type="arabicPeriod"/>
            </a:pPr>
            <a:endParaRPr lang="en-US" dirty="0"/>
          </a:p>
          <a:p>
            <a:pPr marL="571500" indent="-571500">
              <a:buFont typeface="+mj-lt"/>
              <a:buAutoNum type="arabicPeriod"/>
            </a:pPr>
            <a:r>
              <a:rPr lang="en-US" b="1" dirty="0"/>
              <a:t>for each object: (Map 1)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add the object to our node list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 node list is too large: remove nodes at random until the list is size N(P):</a:t>
            </a:r>
          </a:p>
          <a:p>
            <a:pPr marL="571500" indent="-5715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9007518-14F4-DA4D-B379-F12A916A5C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If the node list is </a:t>
            </a:r>
            <a:r>
              <a:rPr lang="en-US" b="1" dirty="0" err="1"/>
              <a:t>sufficently</a:t>
            </a:r>
            <a:r>
              <a:rPr lang="en-US" b="1" dirty="0"/>
              <a:t> full (size N(P)):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yield the object's id and distance to each node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For each object (Reduce 1)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take K edges (the closest K)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9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0FFF85-DFFB-A940-A038-A979F3FF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1 Implementation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32D251-FE20-3848-B314-94317D5531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b="1" dirty="0"/>
              <a:t>For each object (Map 2)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density function of distances from the object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Fit a spline function along this density curve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the first saddle point in this spline, usually a local minimum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the first saddle point is less than 1 return the object and its saddle point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7E5CA4-E913-034B-9C8D-6C1E29A9AD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0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Goals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>Identify </a:t>
            </a:r>
            <a:r>
              <a:rPr lang="en-US" sz="3200" dirty="0" smtClean="0">
                <a:latin typeface="Gotham" charset="0"/>
                <a:ea typeface="Gotham" charset="0"/>
                <a:cs typeface="Gotham" charset="0"/>
              </a:rPr>
              <a:t>and locate notable </a:t>
            </a:r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>objects (outliers</a:t>
            </a:r>
            <a:r>
              <a:rPr lang="en-US" sz="3200" dirty="0" smtClean="0">
                <a:latin typeface="Gotham" charset="0"/>
                <a:ea typeface="Gotham" charset="0"/>
                <a:cs typeface="Gotham" charset="0"/>
              </a:rPr>
              <a:t>) within the sky</a:t>
            </a:r>
            <a:endParaRPr lang="en-US" sz="3200" dirty="0">
              <a:latin typeface="Gotham" charset="0"/>
              <a:ea typeface="Gotham" charset="0"/>
              <a:cs typeface="Gotham" charset="0"/>
            </a:endParaRPr>
          </a:p>
          <a:p>
            <a:r>
              <a:rPr lang="en-US" sz="3200" dirty="0" smtClean="0">
                <a:latin typeface="Gotham" charset="0"/>
                <a:ea typeface="Gotham" charset="0"/>
                <a:cs typeface="Gotham" charset="0"/>
              </a:rPr>
              <a:t>Define </a:t>
            </a:r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>an area of interest around that </a:t>
            </a:r>
            <a:r>
              <a:rPr lang="en-US" sz="3200" dirty="0" smtClean="0">
                <a:latin typeface="Gotham" charset="0"/>
                <a:ea typeface="Gotham" charset="0"/>
                <a:cs typeface="Gotham" charset="0"/>
              </a:rPr>
              <a:t>object</a:t>
            </a:r>
          </a:p>
          <a:p>
            <a:r>
              <a:rPr lang="en-US" sz="3200" dirty="0" smtClean="0">
                <a:latin typeface="Gotham" charset="0"/>
                <a:ea typeface="Gotham" charset="0"/>
                <a:cs typeface="Gotham" charset="0"/>
              </a:rPr>
              <a:t>Narrow down search area for manual analysis</a:t>
            </a:r>
            <a:endParaRPr lang="fr-FR" sz="3200" dirty="0">
              <a:latin typeface="Gotham" charset="0"/>
              <a:ea typeface="Gotham" charset="0"/>
              <a:cs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0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FBB199-F59D-5340-8956-A3D17A95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2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5810C3-B172-924A-AFCB-B9568E68F3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Grids: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 x c grids -&gt; bite-sized chunks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Output key: grid id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BC0F224-816F-DE41-ADA3-AE9FDCF9EC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09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FBB199-F59D-5340-8956-A3D17A95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2 Implementation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5810C3-B172-924A-AFCB-B9568E68F3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Random Walk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Fully connected graphs w/ distance$^{-1}$ as edge weight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Random walks on graph -&gt; gradient of re-visit frequency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BC0F224-816F-DE41-ADA3-AE9FDCF9EC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1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664C2B-2CAB-EC4D-912E-8F87F92B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2 Implementation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D582FC-3419-2547-B180-B594681DD0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/>
              <a:t>Watershed Algorithm:</a:t>
            </a:r>
          </a:p>
          <a:p>
            <a:pPr marL="971550" lvl="1" indent="-514350">
              <a:buFont typeface="+mj-lt"/>
              <a:buAutoNum type="arabicPeriod" startAt="4"/>
            </a:pPr>
            <a:r>
              <a:rPr lang="en-US" dirty="0"/>
              <a:t>Segmentation of the "image" - </a:t>
            </a:r>
            <a:r>
              <a:rPr lang="en-US" dirty="0" err="1"/>
              <a:t>i.e</a:t>
            </a:r>
            <a:r>
              <a:rPr lang="en-US" dirty="0"/>
              <a:t>, gradient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820558D-32DD-7C42-BE19-31AC0BB7A2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24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84975-F0BA-4846-A9FC-A0A7528A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ibhojwani</a:t>
            </a:r>
            <a:r>
              <a:rPr lang="en-US" dirty="0"/>
              <a:t>/</a:t>
            </a:r>
            <a:r>
              <a:rPr lang="en-US" dirty="0" err="1"/>
              <a:t>seip_big_data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517008-F17A-8F43-93CF-C4004667C4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789BED8-162F-3747-9535-650A4BB8E1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2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Approach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>Excess infrared light could mean: </a:t>
            </a:r>
          </a:p>
          <a:p>
            <a:r>
              <a:rPr lang="en-US" sz="3200" b="1" dirty="0">
                <a:latin typeface="Gotham" charset="0"/>
                <a:ea typeface="Gotham" charset="0"/>
                <a:cs typeface="Gotham" charset="0"/>
              </a:rPr>
              <a:t>Young Stellar Objects</a:t>
            </a:r>
          </a:p>
          <a:p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>Active Galactic </a:t>
            </a:r>
            <a:r>
              <a:rPr lang="en-US" sz="3200" dirty="0" err="1">
                <a:latin typeface="Gotham" charset="0"/>
                <a:ea typeface="Gotham" charset="0"/>
                <a:cs typeface="Gotham" charset="0"/>
              </a:rPr>
              <a:t>Nucleii</a:t>
            </a:r>
            <a:endParaRPr lang="en-US" sz="3200" dirty="0">
              <a:latin typeface="Gotham" charset="0"/>
              <a:ea typeface="Gotham" charset="0"/>
              <a:cs typeface="Gotham" charset="0"/>
            </a:endParaRPr>
          </a:p>
          <a:p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>Colliding Galaxies</a:t>
            </a:r>
            <a:br>
              <a:rPr lang="en-US" sz="3200" dirty="0">
                <a:latin typeface="Gotham" charset="0"/>
                <a:ea typeface="Gotham" charset="0"/>
                <a:cs typeface="Gotham" charset="0"/>
              </a:rPr>
            </a:br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>   </a:t>
            </a:r>
            <a:endParaRPr lang="fr-FR" sz="3200" dirty="0">
              <a:latin typeface="Gotham" charset="0"/>
              <a:ea typeface="Gotham" charset="0"/>
              <a:cs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58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Hypotheses: Young Stellar Objects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>Notable objects can be identified as extrema in terms of infrared light</a:t>
            </a:r>
          </a:p>
          <a:p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>Some notable objects are grouped into interesting structures </a:t>
            </a:r>
            <a:br>
              <a:rPr lang="en-US" sz="3200" dirty="0">
                <a:latin typeface="Gotham" charset="0"/>
                <a:ea typeface="Gotham" charset="0"/>
                <a:cs typeface="Gotham" charset="0"/>
              </a:rPr>
            </a:br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/>
            </a:r>
            <a:br>
              <a:rPr lang="en-US" sz="3200" dirty="0">
                <a:latin typeface="Gotham" charset="0"/>
                <a:ea typeface="Gotham" charset="0"/>
                <a:cs typeface="Gotham" charset="0"/>
              </a:rPr>
            </a:br>
            <a:endParaRPr lang="fr-FR" sz="3200" dirty="0">
              <a:latin typeface="Gotham" charset="0"/>
              <a:ea typeface="Gotham" charset="0"/>
              <a:cs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4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Data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>NASA/IPAC Infrared Science </a:t>
            </a:r>
            <a:r>
              <a:rPr lang="en-US" sz="3200" dirty="0" smtClean="0">
                <a:latin typeface="Gotham" charset="0"/>
                <a:ea typeface="Gotham" charset="0"/>
                <a:cs typeface="Gotham" charset="0"/>
              </a:rPr>
              <a:t>Archive:</a:t>
            </a:r>
            <a:endParaRPr lang="en-US" sz="3200" dirty="0">
              <a:latin typeface="Gotham" charset="0"/>
              <a:ea typeface="Gotham" charset="0"/>
              <a:cs typeface="Gotham" charset="0"/>
            </a:endParaRPr>
          </a:p>
          <a:p>
            <a:pPr lvl="1"/>
            <a:r>
              <a:rPr lang="en-US" dirty="0">
                <a:latin typeface="Gotham" charset="0"/>
                <a:ea typeface="Gotham" charset="0"/>
                <a:cs typeface="Gotham" charset="0"/>
              </a:rPr>
              <a:t>Wide-field Infrared Survey Explorer (WISE)</a:t>
            </a:r>
          </a:p>
          <a:p>
            <a:pPr lvl="2"/>
            <a:r>
              <a:rPr lang="en-US" dirty="0">
                <a:latin typeface="Gotham" charset="0"/>
                <a:ea typeface="Gotham" charset="0"/>
                <a:cs typeface="Gotham" charset="0"/>
              </a:rPr>
              <a:t>Identifies objects, and readings on the energies they emit</a:t>
            </a:r>
          </a:p>
          <a:p>
            <a:pPr lvl="1"/>
            <a:r>
              <a:rPr lang="en-US" dirty="0">
                <a:latin typeface="Gotham" charset="0"/>
                <a:ea typeface="Gotham" charset="0"/>
                <a:cs typeface="Gotham" charset="0"/>
              </a:rPr>
              <a:t>800m objects (records),  815 GB</a:t>
            </a:r>
          </a:p>
          <a:p>
            <a:pPr lvl="1"/>
            <a:r>
              <a:rPr lang="en-US" dirty="0">
                <a:latin typeface="Gotham" charset="0"/>
                <a:ea typeface="Gotham" charset="0"/>
                <a:cs typeface="Gotham" charset="0"/>
              </a:rPr>
              <a:t>Contains: </a:t>
            </a:r>
          </a:p>
          <a:p>
            <a:pPr lvl="2"/>
            <a:r>
              <a:rPr lang="en-US" dirty="0">
                <a:latin typeface="Gotham" charset="0"/>
                <a:ea typeface="Gotham" charset="0"/>
                <a:cs typeface="Gotham" charset="0"/>
              </a:rPr>
              <a:t>Location (right ascension, declination)</a:t>
            </a:r>
          </a:p>
          <a:p>
            <a:pPr lvl="2"/>
            <a:r>
              <a:rPr lang="en-US" dirty="0">
                <a:latin typeface="Gotham" charset="0"/>
                <a:ea typeface="Gotham" charset="0"/>
                <a:cs typeface="Gotham" charset="0"/>
              </a:rPr>
              <a:t>Movement</a:t>
            </a:r>
          </a:p>
          <a:p>
            <a:pPr lvl="2"/>
            <a:r>
              <a:rPr lang="en-US" dirty="0" err="1">
                <a:latin typeface="Gotham" charset="0"/>
                <a:ea typeface="Gotham" charset="0"/>
                <a:cs typeface="Gotham" charset="0"/>
              </a:rPr>
              <a:t>Colour</a:t>
            </a:r>
            <a:endParaRPr lang="en-US" dirty="0">
              <a:latin typeface="Gotham" charset="0"/>
              <a:ea typeface="Gotham" charset="0"/>
              <a:cs typeface="Gotham" charset="0"/>
            </a:endParaRPr>
          </a:p>
          <a:p>
            <a:pPr lvl="2"/>
            <a:r>
              <a:rPr lang="en-US" dirty="0">
                <a:latin typeface="Gotham" charset="0"/>
                <a:ea typeface="Gotham" charset="0"/>
                <a:cs typeface="Gotham" charset="0"/>
              </a:rPr>
              <a:t>Readings across a number of bands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6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otham" charset="0"/>
                <a:ea typeface="Gotham" charset="0"/>
                <a:cs typeface="Gotham" charset="0"/>
              </a:rPr>
              <a:t>Unexpected </a:t>
            </a:r>
            <a:r>
              <a:rPr lang="en-US" sz="4000" dirty="0" err="1">
                <a:latin typeface="Gotham" charset="0"/>
                <a:ea typeface="Gotham" charset="0"/>
                <a:cs typeface="Gotham" charset="0"/>
              </a:rPr>
              <a:t>Colour</a:t>
            </a:r>
            <a:r>
              <a:rPr lang="en-US" sz="4000" dirty="0">
                <a:latin typeface="Gotham" charset="0"/>
                <a:ea typeface="Gotham" charset="0"/>
                <a:cs typeface="Gotham" charset="0"/>
              </a:rPr>
              <a:t>      Interesting Object</a:t>
            </a:r>
            <a:endParaRPr lang="fr-FR" sz="4000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991564" y="829978"/>
            <a:ext cx="595668" cy="405975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9357064" y="6042069"/>
            <a:ext cx="253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Source: </a:t>
            </a:r>
            <a:r>
              <a:rPr lang="en-US" dirty="0" err="1">
                <a:latin typeface="Gotham" charset="0"/>
                <a:ea typeface="Gotham" charset="0"/>
                <a:cs typeface="Gotham" charset="0"/>
              </a:rPr>
              <a:t>Gorjian</a:t>
            </a:r>
            <a:r>
              <a:rPr lang="en-US" dirty="0">
                <a:latin typeface="Gotham" charset="0"/>
                <a:ea typeface="Gotham" charset="0"/>
                <a:cs typeface="Gotham" charset="0"/>
              </a:rPr>
              <a:t> et al.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2" t="1720" r="2013" b="3108"/>
          <a:stretch/>
        </p:blipFill>
        <p:spPr>
          <a:xfrm>
            <a:off x="2705183" y="1579418"/>
            <a:ext cx="6307282" cy="511683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346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30521"/>
            <a:ext cx="10515600" cy="1791998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smtClean="0">
                <a:latin typeface="Gotham" charset="0"/>
                <a:ea typeface="Gotham" charset="0"/>
                <a:cs typeface="Gotham" charset="0"/>
              </a:rPr>
              <a:t>Algorithm I</a:t>
            </a:r>
            <a:endParaRPr lang="fr-FR" sz="4400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79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Algorithm I, Step 1: Preprocessing 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with </a:t>
            </a:r>
            <a:br>
              <a:rPr lang="en-US" dirty="0" smtClean="0">
                <a:latin typeface="Gotham" charset="0"/>
                <a:ea typeface="Gotham" charset="0"/>
                <a:cs typeface="Gotham" charset="0"/>
              </a:rPr>
            </a:b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K-Means Classification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dirty="0">
                <a:latin typeface="Gotham" charset="0"/>
                <a:ea typeface="Gotham" charset="0"/>
                <a:cs typeface="Gotham" charset="0"/>
              </a:rPr>
              <a:t>Canned K-</a:t>
            </a:r>
            <a:r>
              <a:rPr lang="fr-FR" dirty="0" err="1">
                <a:latin typeface="Gotham" charset="0"/>
                <a:ea typeface="Gotham" charset="0"/>
                <a:cs typeface="Gotham" charset="0"/>
              </a:rPr>
              <a:t>Means</a:t>
            </a:r>
            <a:r>
              <a:rPr lang="fr-FR" dirty="0">
                <a:latin typeface="Gotham" charset="0"/>
                <a:ea typeface="Gotham" charset="0"/>
                <a:cs typeface="Gotham" charset="0"/>
              </a:rPr>
              <a:t> in </a:t>
            </a:r>
            <a:r>
              <a:rPr lang="fr-FR" dirty="0" err="1" smtClean="0">
                <a:latin typeface="Gotham" charset="0"/>
                <a:ea typeface="Gotham" charset="0"/>
                <a:cs typeface="Gotham" charset="0"/>
              </a:rPr>
              <a:t>Spark</a:t>
            </a:r>
            <a:r>
              <a:rPr lang="fr-FR" dirty="0" smtClean="0">
                <a:latin typeface="Gotham" charset="0"/>
                <a:ea typeface="Gotham" charset="0"/>
                <a:cs typeface="Gotham" charset="0"/>
              </a:rPr>
              <a:t> (</a:t>
            </a:r>
            <a:r>
              <a:rPr lang="fr-FR" dirty="0" err="1" smtClean="0">
                <a:latin typeface="Gotham" charset="0"/>
                <a:ea typeface="Gotham" charset="0"/>
                <a:cs typeface="Gotham" charset="0"/>
              </a:rPr>
              <a:t>Dataproc</a:t>
            </a:r>
            <a:r>
              <a:rPr lang="fr-FR" dirty="0" smtClean="0">
                <a:latin typeface="Gotham" charset="0"/>
                <a:ea typeface="Gotham" charset="0"/>
                <a:cs typeface="Gotham" charset="0"/>
              </a:rPr>
              <a:t> </a:t>
            </a:r>
            <a:r>
              <a:rPr lang="fr-FR" dirty="0" err="1" smtClean="0">
                <a:latin typeface="Gotham" charset="0"/>
                <a:ea typeface="Gotham" charset="0"/>
                <a:cs typeface="Gotham" charset="0"/>
              </a:rPr>
              <a:t>Pending</a:t>
            </a:r>
            <a:r>
              <a:rPr lang="fr-FR" dirty="0" smtClean="0">
                <a:latin typeface="Gotham" charset="0"/>
                <a:ea typeface="Gotham" charset="0"/>
                <a:cs typeface="Gotham" charset="0"/>
              </a:rPr>
              <a:t>)</a:t>
            </a:r>
          </a:p>
          <a:p>
            <a:r>
              <a:rPr lang="fr-FR" dirty="0" smtClean="0">
                <a:latin typeface="Gotham" charset="0"/>
                <a:ea typeface="Gotham" charset="0"/>
                <a:cs typeface="Gotham" charset="0"/>
              </a:rPr>
              <a:t>Split points </a:t>
            </a:r>
            <a:r>
              <a:rPr lang="fr-FR" dirty="0" err="1" smtClean="0">
                <a:latin typeface="Gotham" charset="0"/>
                <a:ea typeface="Gotham" charset="0"/>
                <a:cs typeface="Gotham" charset="0"/>
              </a:rPr>
              <a:t>into</a:t>
            </a:r>
            <a:r>
              <a:rPr lang="fr-FR" dirty="0" smtClean="0">
                <a:latin typeface="Gotham" charset="0"/>
                <a:ea typeface="Gotham" charset="0"/>
                <a:cs typeface="Gotham" charset="0"/>
              </a:rPr>
              <a:t> </a:t>
            </a:r>
            <a:r>
              <a:rPr lang="fr-FR" dirty="0" err="1" smtClean="0">
                <a:latin typeface="Gotham" charset="0"/>
                <a:ea typeface="Gotham" charset="0"/>
                <a:cs typeface="Gotham" charset="0"/>
              </a:rPr>
              <a:t>two</a:t>
            </a:r>
            <a:r>
              <a:rPr lang="fr-FR" dirty="0" smtClean="0">
                <a:latin typeface="Gotham" charset="0"/>
                <a:ea typeface="Gotham" charset="0"/>
                <a:cs typeface="Gotham" charset="0"/>
              </a:rPr>
              <a:t> groups, ~ N </a:t>
            </a:r>
            <a:r>
              <a:rPr lang="fr-FR" dirty="0" err="1" smtClean="0">
                <a:latin typeface="Gotham" charset="0"/>
                <a:ea typeface="Gotham" charset="0"/>
                <a:cs typeface="Gotham" charset="0"/>
              </a:rPr>
              <a:t>within</a:t>
            </a:r>
            <a:r>
              <a:rPr lang="fr-FR" dirty="0" smtClean="0">
                <a:latin typeface="Gotham" charset="0"/>
                <a:ea typeface="Gotham" charset="0"/>
                <a:cs typeface="Gotham" charset="0"/>
              </a:rPr>
              <a:t> </a:t>
            </a:r>
            <a:r>
              <a:rPr lang="fr-FR" dirty="0" err="1" smtClean="0">
                <a:latin typeface="Gotham" charset="0"/>
                <a:ea typeface="Gotham" charset="0"/>
                <a:cs typeface="Gotham" charset="0"/>
              </a:rPr>
              <a:t>each</a:t>
            </a:r>
            <a:endParaRPr lang="fr-FR" dirty="0" smtClean="0">
              <a:latin typeface="Gotham" charset="0"/>
              <a:ea typeface="Gotham" charset="0"/>
              <a:cs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66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F4B4BA-BEC6-CD47-BA25-270CC3A4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Algorithm 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I, Step 2: </a:t>
            </a:r>
            <a:r>
              <a:rPr lang="en-US" dirty="0">
                <a:latin typeface="Gotham" charset="0"/>
                <a:ea typeface="Gotham" charset="0"/>
                <a:cs typeface="Gotham" charset="0"/>
              </a:rPr>
              <a:t>Outliers as Nodes, Distances as Edges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582AD1A-31D6-3848-B142-230EAA22F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fr-FR" sz="3200" dirty="0" err="1" smtClean="0">
                    <a:latin typeface="Gotham" charset="0"/>
                    <a:ea typeface="Gotham" charset="0"/>
                    <a:cs typeface="Gotham" charset="0"/>
                  </a:rPr>
                  <a:t>MRJob</a:t>
                </a:r>
                <a:endParaRPr lang="fr-FR" sz="3200" dirty="0" smtClean="0">
                  <a:latin typeface="Gotham" charset="0"/>
                  <a:ea typeface="Gotham" charset="0"/>
                  <a:cs typeface="Gotham" charset="0"/>
                </a:endParaRPr>
              </a:p>
              <a:p>
                <a:r>
                  <a:rPr lang="fr-FR" sz="3200" dirty="0" err="1" smtClean="0">
                    <a:latin typeface="Gotham" charset="0"/>
                    <a:ea typeface="Gotham" charset="0"/>
                    <a:cs typeface="Gotham" charset="0"/>
                  </a:rPr>
                  <a:t>Within</a:t>
                </a:r>
                <a:r>
                  <a:rPr lang="fr-FR" sz="3200" dirty="0" smtClean="0">
                    <a:latin typeface="Gotham" charset="0"/>
                    <a:ea typeface="Gotham" charset="0"/>
                    <a:cs typeface="Gotham" charset="0"/>
                  </a:rPr>
                  <a:t> </a:t>
                </a:r>
                <a:r>
                  <a:rPr lang="fr-FR" sz="3200" dirty="0" err="1">
                    <a:latin typeface="Gotham" charset="0"/>
                    <a:ea typeface="Gotham" charset="0"/>
                    <a:cs typeface="Gotham" charset="0"/>
                  </a:rPr>
                  <a:t>each</a:t>
                </a:r>
                <a:r>
                  <a:rPr lang="fr-FR" sz="3200" dirty="0">
                    <a:latin typeface="Gotham" charset="0"/>
                    <a:ea typeface="Gotham" charset="0"/>
                    <a:cs typeface="Gotham" charset="0"/>
                  </a:rPr>
                  <a:t> group, </a:t>
                </a:r>
                <a:r>
                  <a:rPr lang="fr-FR" sz="3200" dirty="0" err="1">
                    <a:latin typeface="Gotham" charset="0"/>
                    <a:ea typeface="Gotham" charset="0"/>
                    <a:cs typeface="Gotham" charset="0"/>
                  </a:rPr>
                  <a:t>take</a:t>
                </a:r>
                <a:r>
                  <a:rPr lang="fr-FR" sz="3200" dirty="0">
                    <a:latin typeface="Gotham" charset="0"/>
                    <a:ea typeface="Gotham" charset="0"/>
                    <a:cs typeface="Gotham" charset="0"/>
                  </a:rPr>
                  <a:t> </a:t>
                </a:r>
                <a:r>
                  <a:rPr lang="fr-FR" sz="3200" dirty="0" err="1">
                    <a:latin typeface="Gotham" charset="0"/>
                    <a:ea typeface="Gotham" charset="0"/>
                    <a:cs typeface="Gotham" charset="0"/>
                  </a:rPr>
                  <a:t>outliers</a:t>
                </a:r>
                <a:r>
                  <a:rPr lang="fr-FR" sz="3200" dirty="0">
                    <a:latin typeface="Gotham" charset="0"/>
                    <a:ea typeface="Gotham" charset="0"/>
                    <a:cs typeface="Gotham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±2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3200" dirty="0" smtClean="0">
                  <a:latin typeface="Gotham" charset="0"/>
                  <a:ea typeface="Gotham" charset="0"/>
                  <a:cs typeface="Gotham" charset="0"/>
                </a:endParaRPr>
              </a:p>
              <a:p>
                <a:r>
                  <a:rPr lang="en-US" sz="3200" dirty="0" smtClean="0">
                    <a:latin typeface="Gotham" charset="0"/>
                    <a:ea typeface="Gotham" charset="0"/>
                    <a:cs typeface="Gotham" charset="0"/>
                  </a:rPr>
                  <a:t>Developed </a:t>
                </a:r>
                <a:r>
                  <a:rPr lang="en-US" sz="3200" dirty="0">
                    <a:latin typeface="Gotham" charset="0"/>
                    <a:ea typeface="Gotham" charset="0"/>
                    <a:cs typeface="Gotham" charset="0"/>
                  </a:rPr>
                  <a:t>algorithm with parameters N, P, K.</a:t>
                </a:r>
              </a:p>
              <a:p>
                <a:r>
                  <a:rPr lang="en-US" sz="3200" dirty="0">
                    <a:latin typeface="Gotham" charset="0"/>
                    <a:ea typeface="Gotham" charset="0"/>
                    <a:cs typeface="Gotham" charset="0"/>
                  </a:rPr>
                  <a:t>Complexity:</a:t>
                </a:r>
              </a:p>
              <a:p>
                <a:pPr lvl="1"/>
                <a:r>
                  <a:rPr lang="en-US" sz="3200" dirty="0">
                    <a:latin typeface="Gotham" charset="0"/>
                    <a:ea typeface="Gotham" charset="0"/>
                    <a:cs typeface="Gotham" charset="0"/>
                  </a:rPr>
                  <a:t>If number of cases &lt; N(P): Does not run</a:t>
                </a:r>
              </a:p>
              <a:p>
                <a:pPr lvl="1"/>
                <a:r>
                  <a:rPr lang="en-US" sz="3200" dirty="0">
                    <a:latin typeface="Gotham" charset="0"/>
                    <a:ea typeface="Gotham" charset="0"/>
                    <a:cs typeface="Gotham" charset="0"/>
                  </a:rPr>
                  <a:t>Otherwise, approximately:</a:t>
                </a:r>
              </a:p>
              <a:p>
                <a:pPr lvl="2"/>
                <a:r>
                  <a:rPr lang="en-US" sz="3200" dirty="0">
                    <a:latin typeface="Gotham" charset="0"/>
                    <a:ea typeface="Gotham" charset="0"/>
                    <a:cs typeface="Gotham" charset="0"/>
                  </a:rPr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mr-IN" sz="3200" i="1">
                            <a:latin typeface="Gotham" charset="0"/>
                            <a:ea typeface="Gotham" charset="0"/>
                            <a:cs typeface="Gotham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Gotham" charset="0"/>
                            <a:ea typeface="Gotham" charset="0"/>
                            <a:cs typeface="Gotham" charset="0"/>
                          </a:rPr>
                          <m:t>𝑖</m:t>
                        </m:r>
                        <m:r>
                          <a:rPr lang="mr-IN" sz="3200" i="1">
                            <a:latin typeface="Gotham" charset="0"/>
                            <a:ea typeface="Gotham" charset="0"/>
                            <a:cs typeface="Gotham" charset="0"/>
                          </a:rPr>
                          <m:t>=</m:t>
                        </m:r>
                        <m:r>
                          <a:rPr lang="en-US" sz="3200" i="1">
                            <a:latin typeface="Gotham" charset="0"/>
                            <a:ea typeface="Gotham" charset="0"/>
                            <a:cs typeface="Gotham" charset="0"/>
                          </a:rPr>
                          <m:t>1</m:t>
                        </m:r>
                      </m:sub>
                      <m:sup>
                        <m:r>
                          <a:rPr lang="en-US" sz="3200" i="1">
                            <a:latin typeface="Gotham" charset="0"/>
                            <a:ea typeface="Gotham" charset="0"/>
                            <a:cs typeface="Gotham" charset="0"/>
                          </a:rPr>
                          <m:t>(</m:t>
                        </m:r>
                        <m:r>
                          <a:rPr lang="en-US" sz="3200" i="1">
                            <a:latin typeface="Gotham" charset="0"/>
                            <a:ea typeface="Gotham" charset="0"/>
                            <a:cs typeface="Gotham" charset="0"/>
                          </a:rPr>
                          <m:t>𝑁</m:t>
                        </m:r>
                        <m:r>
                          <a:rPr lang="en-US" sz="3200" i="1">
                            <a:latin typeface="Gotham" charset="0"/>
                            <a:ea typeface="Gotham" charset="0"/>
                            <a:cs typeface="Gotham" charset="0"/>
                          </a:rPr>
                          <m:t>−</m:t>
                        </m:r>
                        <m:r>
                          <a:rPr lang="en-US" sz="3200" i="1">
                            <a:latin typeface="Gotham" charset="0"/>
                            <a:ea typeface="Gotham" charset="0"/>
                            <a:cs typeface="Gotham" charset="0"/>
                          </a:rPr>
                          <m:t>𝑁</m:t>
                        </m:r>
                        <m:r>
                          <a:rPr lang="en-US" sz="3200" i="1">
                            <a:latin typeface="Gotham" charset="0"/>
                            <a:ea typeface="Gotham" charset="0"/>
                            <a:cs typeface="Gotham" charset="0"/>
                          </a:rPr>
                          <m:t>∗</m:t>
                        </m:r>
                        <m:r>
                          <a:rPr lang="en-US" sz="3200" i="1">
                            <a:latin typeface="Gotham" charset="0"/>
                            <a:ea typeface="Gotham" charset="0"/>
                            <a:cs typeface="Gotham" charset="0"/>
                          </a:rPr>
                          <m:t>𝑃</m:t>
                        </m:r>
                        <m:r>
                          <a:rPr lang="en-US" sz="3200" i="1">
                            <a:latin typeface="Gotham" charset="0"/>
                            <a:ea typeface="Gotham" charset="0"/>
                            <a:cs typeface="Gotham" charset="0"/>
                          </a:rPr>
                          <m:t>)</m:t>
                        </m:r>
                      </m:sup>
                      <m:e>
                        <m:d>
                          <m:dPr>
                            <m:ctrlPr>
                              <a:rPr lang="mr-IN" sz="3200" i="1">
                                <a:latin typeface="Gotham" charset="0"/>
                                <a:ea typeface="Gotham" charset="0"/>
                                <a:cs typeface="Gotham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Gotham" charset="0"/>
                                <a:ea typeface="Gotham" charset="0"/>
                                <a:cs typeface="Gotham" charset="0"/>
                              </a:rPr>
                              <m:t>𝑁</m:t>
                            </m:r>
                            <m:r>
                              <a:rPr lang="en-US" sz="3200" i="1">
                                <a:latin typeface="Gotham" charset="0"/>
                                <a:ea typeface="Gotham" charset="0"/>
                                <a:cs typeface="Gotham" charset="0"/>
                              </a:rPr>
                              <m:t>∗</m:t>
                            </m:r>
                            <m:r>
                              <a:rPr lang="en-US" sz="3200" i="1">
                                <a:latin typeface="Gotham" charset="0"/>
                                <a:ea typeface="Gotham" charset="0"/>
                                <a:cs typeface="Gotham" charset="0"/>
                              </a:rPr>
                              <m:t>𝑃</m:t>
                            </m:r>
                            <m:r>
                              <a:rPr lang="en-US" sz="3200" i="1">
                                <a:latin typeface="Gotham" charset="0"/>
                                <a:ea typeface="Gotham" charset="0"/>
                                <a:cs typeface="Gotham" charset="0"/>
                              </a:rPr>
                              <m:t>+</m:t>
                            </m:r>
                            <m:r>
                              <a:rPr lang="en-US" sz="3200" i="1">
                                <a:latin typeface="Gotham" charset="0"/>
                                <a:ea typeface="Gotham" charset="0"/>
                                <a:cs typeface="Gotham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3200" i="1">
                            <a:latin typeface="Gotham" charset="0"/>
                            <a:ea typeface="Gotham" charset="0"/>
                            <a:cs typeface="Gotham" charset="0"/>
                          </a:rPr>
                          <m:t>)∗</m:t>
                        </m:r>
                        <m:f>
                          <m:fPr>
                            <m:ctrlPr>
                              <a:rPr lang="mr-IN" sz="3200" i="1">
                                <a:latin typeface="Gotham" charset="0"/>
                                <a:ea typeface="Gotham" charset="0"/>
                                <a:cs typeface="Gotham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Gotham" charset="0"/>
                                <a:ea typeface="Gotham" charset="0"/>
                                <a:cs typeface="Gotham" charset="0"/>
                              </a:rPr>
                              <m:t>𝑠𝑖𝑧𝑒</m:t>
                            </m:r>
                            <m:r>
                              <a:rPr lang="en-US" sz="3200" i="1">
                                <a:latin typeface="Gotham" charset="0"/>
                                <a:ea typeface="Gotham" charset="0"/>
                                <a:cs typeface="Gotham" charset="0"/>
                              </a:rPr>
                              <m:t> −(</m:t>
                            </m:r>
                            <m:r>
                              <a:rPr lang="en-US" sz="3200" i="1">
                                <a:latin typeface="Gotham" charset="0"/>
                                <a:ea typeface="Gotham" charset="0"/>
                                <a:cs typeface="Gotham" charset="0"/>
                              </a:rPr>
                              <m:t>𝑁</m:t>
                            </m:r>
                            <m:r>
                              <a:rPr lang="en-US" sz="3200" i="1">
                                <a:latin typeface="Gotham" charset="0"/>
                                <a:ea typeface="Gotham" charset="0"/>
                                <a:cs typeface="Gotham" charset="0"/>
                              </a:rPr>
                              <m:t> ∗ </m:t>
                            </m:r>
                            <m:r>
                              <a:rPr lang="en-US" sz="3200" i="1">
                                <a:latin typeface="Gotham" charset="0"/>
                                <a:ea typeface="Gotham" charset="0"/>
                                <a:cs typeface="Gotham" charset="0"/>
                              </a:rPr>
                              <m:t>𝑃</m:t>
                            </m:r>
                            <m:r>
                              <a:rPr lang="en-US" sz="3200" i="1">
                                <a:latin typeface="Gotham" charset="0"/>
                                <a:ea typeface="Gotham" charset="0"/>
                                <a:cs typeface="Gotham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3200" i="1">
                                <a:latin typeface="Gotham" charset="0"/>
                                <a:ea typeface="Gotham" charset="0"/>
                                <a:cs typeface="Gotham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Gotham" charset="0"/>
                                <a:ea typeface="Gotham" charset="0"/>
                                <a:cs typeface="Gotham" charset="0"/>
                              </a:rPr>
                              <m:t>𝑁</m:t>
                            </m:r>
                            <m:r>
                              <a:rPr lang="en-US" sz="3200" i="1">
                                <a:latin typeface="Gotham" charset="0"/>
                                <a:ea typeface="Gotham" charset="0"/>
                                <a:cs typeface="Gotham" charset="0"/>
                              </a:rPr>
                              <m:t> ∗ </m:t>
                            </m:r>
                            <m:r>
                              <a:rPr lang="en-US" sz="3200" i="1">
                                <a:latin typeface="Gotham" charset="0"/>
                                <a:ea typeface="Gotham" charset="0"/>
                                <a:cs typeface="Gotham" charset="0"/>
                              </a:rPr>
                              <m:t>𝑃</m:t>
                            </m:r>
                            <m:r>
                              <a:rPr lang="en-US" sz="3200" i="1">
                                <a:latin typeface="Gotham" charset="0"/>
                                <a:ea typeface="Gotham" charset="0"/>
                                <a:cs typeface="Gotham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fr-FR" sz="3200" dirty="0">
                  <a:latin typeface="Gotham" charset="0"/>
                  <a:ea typeface="Gotham" charset="0"/>
                  <a:cs typeface="Gotham" charset="0"/>
                </a:endParaRPr>
              </a:p>
              <a:p>
                <a:pPr lvl="1"/>
                <a:r>
                  <a:rPr lang="en-US" sz="3200" dirty="0">
                    <a:latin typeface="Gotham" charset="0"/>
                    <a:ea typeface="Gotham" charset="0"/>
                    <a:cs typeface="Gotham" charset="0"/>
                  </a:rPr>
                  <a:t>Compare to: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fr-FR" sz="3200" i="1">
                            <a:latin typeface="Gotham" charset="0"/>
                            <a:ea typeface="Gotham" charset="0"/>
                            <a:cs typeface="Gotham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Gotham" charset="0"/>
                            <a:ea typeface="Gotham" charset="0"/>
                            <a:cs typeface="Gotham" charset="0"/>
                          </a:rPr>
                          <m:t>𝑠𝑖𝑧𝑒</m:t>
                        </m:r>
                      </m:e>
                      <m:sup>
                        <m:r>
                          <a:rPr lang="en-US" sz="3200" i="1">
                            <a:latin typeface="Gotham" charset="0"/>
                            <a:ea typeface="Gotham" charset="0"/>
                            <a:cs typeface="Gotham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b="1" i="1" dirty="0">
                  <a:latin typeface="Gotham" charset="0"/>
                  <a:ea typeface="Gotham" charset="0"/>
                  <a:cs typeface="Gotham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582AD1A-31D6-3848-B142-230EAA22F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49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91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798</Words>
  <Application>Microsoft Macintosh PowerPoint</Application>
  <PresentationFormat>Widescreen</PresentationFormat>
  <Paragraphs>147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Calibri Light</vt:lpstr>
      <vt:lpstr>Cambria Math</vt:lpstr>
      <vt:lpstr>Gotham</vt:lpstr>
      <vt:lpstr>Arial</vt:lpstr>
      <vt:lpstr>Office Theme</vt:lpstr>
      <vt:lpstr>Identifying Notable Objects from Spitzer Enhanced Imaging Astronomical Observations</vt:lpstr>
      <vt:lpstr>Goals</vt:lpstr>
      <vt:lpstr>Approach</vt:lpstr>
      <vt:lpstr>Hypotheses: Young Stellar Objects</vt:lpstr>
      <vt:lpstr>Data</vt:lpstr>
      <vt:lpstr>Unexpected Colour      Interesting Object</vt:lpstr>
      <vt:lpstr>Algorithm I</vt:lpstr>
      <vt:lpstr>Algorithm I, Step 1: Preprocessing with  K-Means Classification</vt:lpstr>
      <vt:lpstr>Algorithm I, Step 2: Outliers as Nodes, Distances as Edges</vt:lpstr>
      <vt:lpstr>Algorithm I:  Distance Density with Fitted Spline</vt:lpstr>
      <vt:lpstr>Algorithm II</vt:lpstr>
      <vt:lpstr>Algorithm II (MapReduce)</vt:lpstr>
      <vt:lpstr>Algorithm II (MapReduce)</vt:lpstr>
      <vt:lpstr>Runtime Comparison</vt:lpstr>
      <vt:lpstr>Runtime Comparison</vt:lpstr>
      <vt:lpstr>Challenges</vt:lpstr>
      <vt:lpstr>PowerPoint Presentation</vt:lpstr>
      <vt:lpstr>Algorithm 1 Implementation</vt:lpstr>
      <vt:lpstr>Algorithm 1 Implementation (Cont'd)</vt:lpstr>
      <vt:lpstr>Algorithm 2 Implementation</vt:lpstr>
      <vt:lpstr>Algorithm 2 Implementation (Cont'd)</vt:lpstr>
      <vt:lpstr>Algorithm 2 Implementation (Cont'd)</vt:lpstr>
      <vt:lpstr>Code: https://github.com/ibhojwani/seip_big_data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Notable Objects from Spitzer Enhanced Imaging Astronomical Observations</dc:title>
  <dc:creator>Alexander Tyan</dc:creator>
  <cp:lastModifiedBy>Alexander Tyan</cp:lastModifiedBy>
  <cp:revision>157</cp:revision>
  <dcterms:created xsi:type="dcterms:W3CDTF">2018-06-01T04:32:24Z</dcterms:created>
  <dcterms:modified xsi:type="dcterms:W3CDTF">2018-06-01T16:31:19Z</dcterms:modified>
</cp:coreProperties>
</file>