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8" r:id="rId22"/>
    <p:sldId id="279" r:id="rId23"/>
    <p:sldId id="280" r:id="rId24"/>
    <p:sldId id="281" r:id="rId25"/>
    <p:sldId id="282" r:id="rId26"/>
    <p:sldId id="28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83"/>
    <p:restoredTop sz="94679"/>
  </p:normalViewPr>
  <p:slideViewPr>
    <p:cSldViewPr snapToGrid="0" snapToObjects="1">
      <p:cViewPr>
        <p:scale>
          <a:sx n="90" d="100"/>
          <a:sy n="90" d="100"/>
        </p:scale>
        <p:origin x="1240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6E2F67-287C-9145-9FAC-BD54143A39B3}" type="datetimeFigureOut">
              <a:rPr lang="fr-FR" smtClean="0"/>
              <a:t>01/06/2018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B6526-6870-A64A-91F0-AFD65F4BD2F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784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02BA-2643-9E49-B890-4923799755BC}" type="datetimeFigureOut">
              <a:rPr lang="fr-FR" smtClean="0"/>
              <a:t>01/06/2018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FB9C-D304-1049-810E-4FF6048CF1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792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02BA-2643-9E49-B890-4923799755BC}" type="datetimeFigureOut">
              <a:rPr lang="fr-FR" smtClean="0"/>
              <a:t>01/06/2018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FB9C-D304-1049-810E-4FF6048CF1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863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02BA-2643-9E49-B890-4923799755BC}" type="datetimeFigureOut">
              <a:rPr lang="fr-FR" smtClean="0"/>
              <a:t>01/06/2018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FB9C-D304-1049-810E-4FF6048CF1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4263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02BA-2643-9E49-B890-4923799755BC}" type="datetimeFigureOut">
              <a:rPr lang="fr-FR" smtClean="0"/>
              <a:t>01/06/2018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FB9C-D304-1049-810E-4FF6048CF1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1594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02BA-2643-9E49-B890-4923799755BC}" type="datetimeFigureOut">
              <a:rPr lang="fr-FR" smtClean="0"/>
              <a:t>01/06/2018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FB9C-D304-1049-810E-4FF6048CF1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6670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02BA-2643-9E49-B890-4923799755BC}" type="datetimeFigureOut">
              <a:rPr lang="fr-FR" smtClean="0"/>
              <a:t>01/06/2018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FB9C-D304-1049-810E-4FF6048CF1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9250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02BA-2643-9E49-B890-4923799755BC}" type="datetimeFigureOut">
              <a:rPr lang="fr-FR" smtClean="0"/>
              <a:t>01/06/2018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FB9C-D304-1049-810E-4FF6048CF1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3072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02BA-2643-9E49-B890-4923799755BC}" type="datetimeFigureOut">
              <a:rPr lang="fr-FR" smtClean="0"/>
              <a:t>01/06/2018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FB9C-D304-1049-810E-4FF6048CF1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45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02BA-2643-9E49-B890-4923799755BC}" type="datetimeFigureOut">
              <a:rPr lang="fr-FR" smtClean="0"/>
              <a:t>01/06/2018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FB9C-D304-1049-810E-4FF6048CF1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4595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02BA-2643-9E49-B890-4923799755BC}" type="datetimeFigureOut">
              <a:rPr lang="fr-FR" smtClean="0"/>
              <a:t>01/06/2018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FB9C-D304-1049-810E-4FF6048CF1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56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02BA-2643-9E49-B890-4923799755BC}" type="datetimeFigureOut">
              <a:rPr lang="fr-FR" smtClean="0"/>
              <a:t>01/06/2018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FB9C-D304-1049-810E-4FF6048CF1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3806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702BA-2643-9E49-B890-4923799755BC}" type="datetimeFigureOut">
              <a:rPr lang="fr-FR" smtClean="0"/>
              <a:t>01/06/2018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6FB9C-D304-1049-810E-4FF6048CF1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3406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76134"/>
            <a:ext cx="9144000" cy="2387600"/>
          </a:xfrm>
        </p:spPr>
        <p:txBody>
          <a:bodyPr>
            <a:noAutofit/>
          </a:bodyPr>
          <a:lstStyle/>
          <a:p>
            <a:r>
              <a:rPr lang="en-US" sz="4400" dirty="0">
                <a:latin typeface="Gotham" charset="0"/>
                <a:ea typeface="Gotham" charset="0"/>
                <a:cs typeface="Gotham" charset="0"/>
              </a:rPr>
              <a:t>Identifying Notable Objects from Spitzer Enhanced Imaging Astronomical Observations</a:t>
            </a:r>
            <a:endParaRPr lang="fr-FR" sz="4400" dirty="0">
              <a:latin typeface="Gotham" charset="0"/>
              <a:ea typeface="Gotham" charset="0"/>
              <a:cs typeface="Gotham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latin typeface="Gotham" charset="0"/>
                <a:ea typeface="Gotham" charset="0"/>
                <a:cs typeface="Gotham" charset="0"/>
              </a:rPr>
              <a:t>IBhojwani</a:t>
            </a:r>
            <a:r>
              <a:rPr lang="en-US" dirty="0">
                <a:latin typeface="Gotham" charset="0"/>
                <a:ea typeface="Gotham" charset="0"/>
                <a:cs typeface="Gotham" charset="0"/>
              </a:rPr>
              <a:t>, </a:t>
            </a:r>
            <a:r>
              <a:rPr lang="en-US" dirty="0" err="1">
                <a:latin typeface="Gotham" charset="0"/>
                <a:ea typeface="Gotham" charset="0"/>
                <a:cs typeface="Gotham" charset="0"/>
              </a:rPr>
              <a:t>AlexanderTyan</a:t>
            </a:r>
            <a:r>
              <a:rPr lang="en-US" dirty="0">
                <a:latin typeface="Gotham" charset="0"/>
                <a:ea typeface="Gotham" charset="0"/>
                <a:cs typeface="Gotham" charset="0"/>
              </a:rPr>
              <a:t>, Sun-Kev, </a:t>
            </a:r>
            <a:r>
              <a:rPr lang="en-US" dirty="0" err="1">
                <a:latin typeface="Gotham" charset="0"/>
                <a:ea typeface="Gotham" charset="0"/>
                <a:cs typeface="Gotham" charset="0"/>
              </a:rPr>
              <a:t>tamos</a:t>
            </a:r>
            <a:endParaRPr lang="en-US" dirty="0">
              <a:latin typeface="Gotham" charset="0"/>
              <a:ea typeface="Gotham" charset="0"/>
              <a:cs typeface="Gotham" charset="0"/>
            </a:endParaRPr>
          </a:p>
          <a:p>
            <a:r>
              <a:rPr lang="en-US" dirty="0">
                <a:latin typeface="Gotham" charset="0"/>
                <a:ea typeface="Gotham" charset="0"/>
                <a:cs typeface="Gotham" charset="0"/>
              </a:rPr>
              <a:t>June 1, 2018</a:t>
            </a:r>
          </a:p>
          <a:p>
            <a:r>
              <a:rPr lang="en-US" dirty="0">
                <a:latin typeface="Gotham" charset="0"/>
                <a:ea typeface="Gotham" charset="0"/>
                <a:cs typeface="Gotham" charset="0"/>
              </a:rPr>
              <a:t>CMSC 12300</a:t>
            </a:r>
          </a:p>
          <a:p>
            <a:r>
              <a:rPr lang="en-US" dirty="0">
                <a:latin typeface="Gotham" charset="0"/>
                <a:ea typeface="Gotham" charset="0"/>
                <a:cs typeface="Gotham" charset="0"/>
              </a:rPr>
              <a:t>The University of Chicago</a:t>
            </a:r>
            <a:endParaRPr lang="fr-FR" dirty="0">
              <a:latin typeface="Gotham" charset="0"/>
              <a:ea typeface="Gotham" charset="0"/>
              <a:cs typeface="Gotha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125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760" y="3765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Gotham" charset="0"/>
                <a:ea typeface="Gotham" charset="0"/>
                <a:cs typeface="Gotham" charset="0"/>
              </a:rPr>
              <a:t>Algorithm 2: Split Sky, Random Walk, Watershed</a:t>
            </a:r>
            <a:endParaRPr lang="fr-FR" sz="4000" dirty="0">
              <a:latin typeface="Gotham" charset="0"/>
              <a:ea typeface="Gotham" charset="0"/>
              <a:cs typeface="Gotham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27B13F-75E1-E447-86D8-63B35E4FAE2F}"/>
              </a:ext>
            </a:extLst>
          </p:cNvPr>
          <p:cNvSpPr/>
          <p:nvPr/>
        </p:nvSpPr>
        <p:spPr>
          <a:xfrm>
            <a:off x="5108005" y="3244334"/>
            <a:ext cx="1975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Algorithm 1 Details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7FE272-2039-BF46-974A-1C7770F03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29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AE448-D75D-1746-B986-D68E978C9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2: Part I: Split Sky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8A269-3FF4-1242-9D39-5E598D1B3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Create grids of the entire sky</a:t>
            </a:r>
          </a:p>
          <a:p>
            <a:r>
              <a:rPr lang="en-US" dirty="0"/>
              <a:t>Create graphs of each grid</a:t>
            </a:r>
          </a:p>
        </p:txBody>
      </p:sp>
    </p:spTree>
    <p:extLst>
      <p:ext uri="{BB962C8B-B14F-4D97-AF65-F5344CB8AC3E}">
        <p14:creationId xmlns:p14="http://schemas.microsoft.com/office/powerpoint/2010/main" val="2461008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2EBEA-5D8C-1C4F-8A61-2E33BCB75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2: Part II: Random Walk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E85EC-8D55-5043-B524-4AFDDBD74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walks on graph to produce gradient</a:t>
            </a:r>
          </a:p>
        </p:txBody>
      </p:sp>
    </p:spTree>
    <p:extLst>
      <p:ext uri="{BB962C8B-B14F-4D97-AF65-F5344CB8AC3E}">
        <p14:creationId xmlns:p14="http://schemas.microsoft.com/office/powerpoint/2010/main" val="2795810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441A8-58F5-2843-B3D4-A7975E19C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2: Part III: Watershed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C37E5-B605-E04D-A48E-EC15F1182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Watershed algorithm to define dividing lines on gradient</a:t>
            </a:r>
          </a:p>
        </p:txBody>
      </p:sp>
    </p:spTree>
    <p:extLst>
      <p:ext uri="{BB962C8B-B14F-4D97-AF65-F5344CB8AC3E}">
        <p14:creationId xmlns:p14="http://schemas.microsoft.com/office/powerpoint/2010/main" val="1159738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29BAF-3F0B-9346-ABD0-66C0ED5BF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and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B3805-7A9B-3F4E-A2A7-86DA09953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(clustering)</a:t>
            </a:r>
          </a:p>
          <a:p>
            <a:r>
              <a:rPr lang="en-US" dirty="0"/>
              <a:t>MapReduce (</a:t>
            </a:r>
            <a:r>
              <a:rPr lang="en-US" dirty="0" err="1"/>
              <a:t>mrjob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2993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EE87-9495-2D4D-A589-A914D9E6A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592A2-392C-E547-AF96-23E692BD2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how slow it would be without parallelism</a:t>
            </a:r>
          </a:p>
          <a:p>
            <a:r>
              <a:rPr lang="en-US" dirty="0"/>
              <a:t>look how fast it would be</a:t>
            </a:r>
          </a:p>
        </p:txBody>
      </p:sp>
    </p:spTree>
    <p:extLst>
      <p:ext uri="{BB962C8B-B14F-4D97-AF65-F5344CB8AC3E}">
        <p14:creationId xmlns:p14="http://schemas.microsoft.com/office/powerpoint/2010/main" val="865616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41192-4643-1044-99B7-2B8ED46F0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B5A31-4A3D-3446-BCD8-0AFCC4934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u="sng" dirty="0"/>
              <a:t>Problem</a:t>
            </a:r>
            <a:r>
              <a:rPr lang="en-US" dirty="0"/>
              <a:t>: Graph algorithms without all data in memory; complexity too great for a fully connected graph</a:t>
            </a:r>
          </a:p>
          <a:p>
            <a:r>
              <a:rPr lang="en-US" b="1" dirty="0"/>
              <a:t>Solution: </a:t>
            </a:r>
            <a:r>
              <a:rPr lang="en-US" dirty="0"/>
              <a:t>Running random sample (Algorithm 1)</a:t>
            </a:r>
          </a:p>
          <a:p>
            <a:endParaRPr lang="en-US" dirty="0"/>
          </a:p>
          <a:p>
            <a:r>
              <a:rPr lang="en-US" u="sng" dirty="0"/>
              <a:t>Problem</a:t>
            </a:r>
            <a:r>
              <a:rPr lang="en-US" dirty="0"/>
              <a:t>: Entire sky too large for Algorithm 2</a:t>
            </a:r>
          </a:p>
          <a:p>
            <a:r>
              <a:rPr lang="en-US" b="1" dirty="0"/>
              <a:t>Solution</a:t>
            </a:r>
            <a:r>
              <a:rPr lang="en-US" dirty="0"/>
              <a:t>: Grids and streaming processing</a:t>
            </a:r>
          </a:p>
        </p:txBody>
      </p:sp>
    </p:spTree>
    <p:extLst>
      <p:ext uri="{BB962C8B-B14F-4D97-AF65-F5344CB8AC3E}">
        <p14:creationId xmlns:p14="http://schemas.microsoft.com/office/powerpoint/2010/main" val="999213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4526B-B5B0-8F44-8F93-8C79542D7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1FFB2-220D-AA4B-8DF9-028A215E6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315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B847E-58ED-FC4B-B1B7-D36A76954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83172-A7BC-6544-B07C-574722DB4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74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72063-4287-F742-8DA4-21A807AC5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B193C-6DEB-6743-9367-90B70EC0F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916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otham" charset="0"/>
                <a:ea typeface="Gotham" charset="0"/>
                <a:cs typeface="Gotham" charset="0"/>
              </a:rPr>
              <a:t>Goals</a:t>
            </a:r>
            <a:endParaRPr lang="fr-FR" dirty="0">
              <a:latin typeface="Gotham" charset="0"/>
              <a:ea typeface="Gotham" charset="0"/>
              <a:cs typeface="Gotham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Gotham" charset="0"/>
                <a:ea typeface="Gotham" charset="0"/>
                <a:cs typeface="Gotham" charset="0"/>
              </a:rPr>
              <a:t>Identify notable objects (outliers)</a:t>
            </a:r>
          </a:p>
          <a:p>
            <a:r>
              <a:rPr lang="en-US" sz="3200" dirty="0">
                <a:latin typeface="Gotham" charset="0"/>
                <a:ea typeface="Gotham" charset="0"/>
                <a:cs typeface="Gotham" charset="0"/>
              </a:rPr>
              <a:t>Locate notable objects within the sky</a:t>
            </a:r>
          </a:p>
          <a:p>
            <a:r>
              <a:rPr lang="en-US" sz="3200" dirty="0">
                <a:latin typeface="Gotham" charset="0"/>
                <a:ea typeface="Gotham" charset="0"/>
                <a:cs typeface="Gotham" charset="0"/>
              </a:rPr>
              <a:t>Define an area of interest around that object</a:t>
            </a:r>
            <a:endParaRPr lang="fr-FR" sz="3200" dirty="0">
              <a:latin typeface="Gotham" charset="0"/>
              <a:ea typeface="Gotham" charset="0"/>
              <a:cs typeface="Gotha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09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E627F-1086-9646-BA63-11B41BDA2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1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7F8F-9904-3F41-8916-F4502ADD769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+mj-lt"/>
              <a:buAutoNum type="arabicPeriod"/>
            </a:pPr>
            <a:r>
              <a:rPr lang="en-US" b="1" dirty="0"/>
              <a:t>Initialize a node list (Map 1)</a:t>
            </a:r>
          </a:p>
          <a:p>
            <a:pPr marL="571500" indent="-571500">
              <a:buFont typeface="+mj-lt"/>
              <a:buAutoNum type="arabicPeriod"/>
            </a:pPr>
            <a:endParaRPr lang="en-US" dirty="0"/>
          </a:p>
          <a:p>
            <a:pPr marL="571500" indent="-571500">
              <a:buFont typeface="+mj-lt"/>
              <a:buAutoNum type="arabicPeriod"/>
            </a:pPr>
            <a:r>
              <a:rPr lang="en-US" b="1" dirty="0"/>
              <a:t>for each object: (Map 1)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add the object to our node list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if the node list is too large: remove nodes at random until the list is size N(P):</a:t>
            </a:r>
          </a:p>
          <a:p>
            <a:pPr marL="571500" indent="-5715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007518-14F4-DA4D-B379-F12A916A5CD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b="1" dirty="0"/>
              <a:t>If the node list is </a:t>
            </a:r>
            <a:r>
              <a:rPr lang="en-US" b="1" dirty="0" err="1"/>
              <a:t>sufficently</a:t>
            </a:r>
            <a:r>
              <a:rPr lang="en-US" b="1" dirty="0"/>
              <a:t> full (size N(P)):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yield the object's id and distance to each node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pPr marL="514350" indent="-514350">
              <a:buFont typeface="+mj-lt"/>
              <a:buAutoNum type="arabicPeriod" startAt="3"/>
            </a:pPr>
            <a:r>
              <a:rPr lang="en-US" b="1" dirty="0"/>
              <a:t>For each object (Reduce 1)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take K edges (the closest K)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493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FFF85-DFFB-A940-A038-A979F3FF4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1 Implementation (Cont'd)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2D251-FE20-3848-B314-94317D5531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b="1" dirty="0"/>
              <a:t>For each object (Map 2)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Create a density function of distances from the object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Fit a spline function along this density curve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Find the first saddle point in this spline, usually a local minimum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If the first saddle point is less than 1 return the object and its saddle point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7E5CA4-E913-034B-9C8D-6C1E29A9ADE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084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54907-488D-BD4C-8497-918EBD3FD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1 Runtime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FB3ED5-2512-B34A-821B-E62AD1FDD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1338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8 min. 44 sec.</a:t>
            </a:r>
          </a:p>
          <a:p>
            <a:pPr lvl="1"/>
            <a:r>
              <a:rPr lang="en-US" sz="2800" dirty="0"/>
              <a:t>25 workers with n1-standard-4 specs</a:t>
            </a:r>
          </a:p>
          <a:p>
            <a:pPr lvl="1"/>
            <a:r>
              <a:rPr lang="en-US" sz="2800" dirty="0"/>
              <a:t>358,169 rows</a:t>
            </a:r>
          </a:p>
        </p:txBody>
      </p:sp>
    </p:spTree>
    <p:extLst>
      <p:ext uri="{BB962C8B-B14F-4D97-AF65-F5344CB8AC3E}">
        <p14:creationId xmlns:p14="http://schemas.microsoft.com/office/powerpoint/2010/main" val="38604876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BB199-F59D-5340-8956-A3D17A951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2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810C3-B172-924A-AFCB-B9568E68F3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Grids: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 x c grids -&gt; bite-sized chunks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Output key: grid id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C0F224-816F-DE41-ADA3-AE9FDCF9EC1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093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BB199-F59D-5340-8956-A3D17A951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2 Implementation (Cont'd)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810C3-B172-924A-AFCB-B9568E68F3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b="1" dirty="0"/>
              <a:t>Random Walk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Fully connected graphs w/ distance$^{-1}$ as edge weight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Random walks on graph -&gt; gradient of re-visit frequency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C0F224-816F-DE41-ADA3-AE9FDCF9EC1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818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64C2B-2CAB-EC4D-912E-8F87F92B1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2 Implementation (Cont'd)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582FC-3419-2547-B180-B594681DD0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b="1" dirty="0"/>
              <a:t>Watershed Algorithm:</a:t>
            </a:r>
          </a:p>
          <a:p>
            <a:pPr marL="971550" lvl="1" indent="-514350">
              <a:buFont typeface="+mj-lt"/>
              <a:buAutoNum type="arabicPeriod" startAt="4"/>
            </a:pPr>
            <a:r>
              <a:rPr lang="en-US" dirty="0"/>
              <a:t>Segmentation of the "image" - </a:t>
            </a:r>
            <a:r>
              <a:rPr lang="en-US" dirty="0" err="1"/>
              <a:t>i.e</a:t>
            </a:r>
            <a:r>
              <a:rPr lang="en-US" dirty="0"/>
              <a:t>, gradient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20558D-32DD-7C42-BE19-31AC0BB7A2D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245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84975-F0BA-4846-A9FC-A0A7528A8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Code: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ibhojwani</a:t>
            </a:r>
            <a:r>
              <a:rPr lang="en-US" dirty="0"/>
              <a:t>/</a:t>
            </a:r>
            <a:r>
              <a:rPr lang="en-US" dirty="0" err="1"/>
              <a:t>seip_big_data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17008-F17A-8F43-93CF-C4004667C49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9BED8-162F-3747-9535-650A4BB8E1E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629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otham" charset="0"/>
                <a:ea typeface="Gotham" charset="0"/>
                <a:cs typeface="Gotham" charset="0"/>
              </a:rPr>
              <a:t>Approach</a:t>
            </a:r>
            <a:endParaRPr lang="fr-FR" dirty="0">
              <a:latin typeface="Gotham" charset="0"/>
              <a:ea typeface="Gotham" charset="0"/>
              <a:cs typeface="Gotham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latin typeface="Gotham" charset="0"/>
                <a:ea typeface="Gotham" charset="0"/>
                <a:cs typeface="Gotham" charset="0"/>
              </a:rPr>
              <a:t>Excess infrared light could mean: </a:t>
            </a:r>
          </a:p>
          <a:p>
            <a:r>
              <a:rPr lang="en-US" sz="3200" dirty="0">
                <a:latin typeface="Gotham" charset="0"/>
                <a:ea typeface="Gotham" charset="0"/>
                <a:cs typeface="Gotham" charset="0"/>
              </a:rPr>
              <a:t>Young Stellar Objects</a:t>
            </a:r>
          </a:p>
          <a:p>
            <a:r>
              <a:rPr lang="en-US" sz="3200" dirty="0">
                <a:latin typeface="Gotham" charset="0"/>
                <a:ea typeface="Gotham" charset="0"/>
                <a:cs typeface="Gotham" charset="0"/>
              </a:rPr>
              <a:t>Active Galactic </a:t>
            </a:r>
            <a:r>
              <a:rPr lang="en-US" sz="3200" dirty="0" err="1">
                <a:latin typeface="Gotham" charset="0"/>
                <a:ea typeface="Gotham" charset="0"/>
                <a:cs typeface="Gotham" charset="0"/>
              </a:rPr>
              <a:t>Nucleii</a:t>
            </a:r>
            <a:endParaRPr lang="en-US" sz="3200" dirty="0">
              <a:latin typeface="Gotham" charset="0"/>
              <a:ea typeface="Gotham" charset="0"/>
              <a:cs typeface="Gotham" charset="0"/>
            </a:endParaRPr>
          </a:p>
          <a:p>
            <a:r>
              <a:rPr lang="en-US" sz="3200" dirty="0">
                <a:latin typeface="Gotham" charset="0"/>
                <a:ea typeface="Gotham" charset="0"/>
                <a:cs typeface="Gotham" charset="0"/>
              </a:rPr>
              <a:t>Colliding Galaxies</a:t>
            </a:r>
            <a:br>
              <a:rPr lang="en-US" sz="3200" dirty="0">
                <a:latin typeface="Gotham" charset="0"/>
                <a:ea typeface="Gotham" charset="0"/>
                <a:cs typeface="Gotham" charset="0"/>
              </a:rPr>
            </a:br>
            <a:r>
              <a:rPr lang="en-US" sz="3200" dirty="0">
                <a:latin typeface="Gotham" charset="0"/>
                <a:ea typeface="Gotham" charset="0"/>
                <a:cs typeface="Gotham" charset="0"/>
              </a:rPr>
              <a:t>   </a:t>
            </a:r>
            <a:endParaRPr lang="fr-FR" sz="3200" dirty="0">
              <a:latin typeface="Gotham" charset="0"/>
              <a:ea typeface="Gotham" charset="0"/>
              <a:cs typeface="Gotha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580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otham" charset="0"/>
                <a:ea typeface="Gotham" charset="0"/>
                <a:cs typeface="Gotham" charset="0"/>
              </a:rPr>
              <a:t>Hypotheses: Young Stellar Objects</a:t>
            </a:r>
            <a:endParaRPr lang="fr-FR" dirty="0">
              <a:latin typeface="Gotham" charset="0"/>
              <a:ea typeface="Gotham" charset="0"/>
              <a:cs typeface="Gotham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Gotham" charset="0"/>
                <a:ea typeface="Gotham" charset="0"/>
                <a:cs typeface="Gotham" charset="0"/>
              </a:rPr>
              <a:t>Notable objects can be identified as extrema in terms of infrared light</a:t>
            </a:r>
          </a:p>
          <a:p>
            <a:r>
              <a:rPr lang="en-US" sz="3200" dirty="0">
                <a:latin typeface="Gotham" charset="0"/>
                <a:ea typeface="Gotham" charset="0"/>
                <a:cs typeface="Gotham" charset="0"/>
              </a:rPr>
              <a:t>Some notable objects are grouped into interesting structures </a:t>
            </a:r>
            <a:br>
              <a:rPr lang="en-US" sz="3200" dirty="0">
                <a:latin typeface="Gotham" charset="0"/>
                <a:ea typeface="Gotham" charset="0"/>
                <a:cs typeface="Gotham" charset="0"/>
              </a:rPr>
            </a:br>
            <a:br>
              <a:rPr lang="en-US" sz="3200" dirty="0">
                <a:latin typeface="Gotham" charset="0"/>
                <a:ea typeface="Gotham" charset="0"/>
                <a:cs typeface="Gotham" charset="0"/>
              </a:rPr>
            </a:br>
            <a:endParaRPr lang="fr-FR" sz="3200" dirty="0">
              <a:latin typeface="Gotham" charset="0"/>
              <a:ea typeface="Gotham" charset="0"/>
              <a:cs typeface="Gotha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48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otham" charset="0"/>
                <a:ea typeface="Gotham" charset="0"/>
                <a:cs typeface="Gotham" charset="0"/>
              </a:rPr>
              <a:t>Data</a:t>
            </a:r>
            <a:endParaRPr lang="fr-FR" dirty="0">
              <a:latin typeface="Gotham" charset="0"/>
              <a:ea typeface="Gotham" charset="0"/>
              <a:cs typeface="Gotham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latin typeface="Gotham" charset="0"/>
                <a:ea typeface="Gotham" charset="0"/>
                <a:cs typeface="Gotham" charset="0"/>
              </a:rPr>
              <a:t>NASA/IPAC Infrared Science Archive</a:t>
            </a:r>
          </a:p>
          <a:p>
            <a:r>
              <a:rPr lang="en-US" sz="3200" dirty="0">
                <a:latin typeface="Gotham" charset="0"/>
                <a:ea typeface="Gotham" charset="0"/>
                <a:cs typeface="Gotham" charset="0"/>
              </a:rPr>
              <a:t>Wide-field Infrared Survey Explorer (WISE)</a:t>
            </a:r>
          </a:p>
          <a:p>
            <a:pPr lvl="1"/>
            <a:r>
              <a:rPr lang="en-US" dirty="0">
                <a:latin typeface="Gotham" charset="0"/>
                <a:ea typeface="Gotham" charset="0"/>
                <a:cs typeface="Gotham" charset="0"/>
              </a:rPr>
              <a:t>Identifies objects, and readings on the energies they emit</a:t>
            </a:r>
          </a:p>
          <a:p>
            <a:r>
              <a:rPr lang="en-US" sz="3200" dirty="0">
                <a:latin typeface="Gotham" charset="0"/>
                <a:ea typeface="Gotham" charset="0"/>
                <a:cs typeface="Gotham" charset="0"/>
              </a:rPr>
              <a:t>800m objects (records),  815 GB</a:t>
            </a:r>
          </a:p>
          <a:p>
            <a:r>
              <a:rPr lang="en-US" sz="3200" dirty="0">
                <a:latin typeface="Gotham" charset="0"/>
                <a:ea typeface="Gotham" charset="0"/>
                <a:cs typeface="Gotham" charset="0"/>
              </a:rPr>
              <a:t>Contains: </a:t>
            </a:r>
          </a:p>
          <a:p>
            <a:pPr lvl="1"/>
            <a:r>
              <a:rPr lang="en-US" dirty="0">
                <a:latin typeface="Gotham" charset="0"/>
                <a:ea typeface="Gotham" charset="0"/>
                <a:cs typeface="Gotham" charset="0"/>
              </a:rPr>
              <a:t>Location (right ascension, declination)</a:t>
            </a:r>
          </a:p>
          <a:p>
            <a:pPr lvl="1"/>
            <a:r>
              <a:rPr lang="en-US" dirty="0">
                <a:latin typeface="Gotham" charset="0"/>
                <a:ea typeface="Gotham" charset="0"/>
                <a:cs typeface="Gotham" charset="0"/>
              </a:rPr>
              <a:t>Movement</a:t>
            </a:r>
          </a:p>
          <a:p>
            <a:pPr lvl="1"/>
            <a:r>
              <a:rPr lang="en-US" dirty="0" err="1">
                <a:latin typeface="Gotham" charset="0"/>
                <a:ea typeface="Gotham" charset="0"/>
                <a:cs typeface="Gotham" charset="0"/>
              </a:rPr>
              <a:t>Colour</a:t>
            </a:r>
            <a:endParaRPr lang="en-US" dirty="0">
              <a:latin typeface="Gotham" charset="0"/>
              <a:ea typeface="Gotham" charset="0"/>
              <a:cs typeface="Gotham" charset="0"/>
            </a:endParaRPr>
          </a:p>
          <a:p>
            <a:pPr lvl="1"/>
            <a:r>
              <a:rPr lang="en-US" dirty="0">
                <a:latin typeface="Gotham" charset="0"/>
                <a:ea typeface="Gotham" charset="0"/>
                <a:cs typeface="Gotham" charset="0"/>
              </a:rPr>
              <a:t>Readings across a number of bands</a:t>
            </a:r>
            <a:endParaRPr lang="fr-FR" dirty="0">
              <a:latin typeface="Gotham" charset="0"/>
              <a:ea typeface="Gotham" charset="0"/>
              <a:cs typeface="Gotha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64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Gotham" charset="0"/>
                <a:ea typeface="Gotham" charset="0"/>
                <a:cs typeface="Gotham" charset="0"/>
              </a:rPr>
              <a:t>Unexpected </a:t>
            </a:r>
            <a:r>
              <a:rPr lang="en-US" sz="4000" dirty="0" err="1">
                <a:latin typeface="Gotham" charset="0"/>
                <a:ea typeface="Gotham" charset="0"/>
                <a:cs typeface="Gotham" charset="0"/>
              </a:rPr>
              <a:t>Colour</a:t>
            </a:r>
            <a:r>
              <a:rPr lang="en-US" sz="4000" dirty="0">
                <a:latin typeface="Gotham" charset="0"/>
                <a:ea typeface="Gotham" charset="0"/>
                <a:cs typeface="Gotham" charset="0"/>
              </a:rPr>
              <a:t>      Interesting Object</a:t>
            </a:r>
            <a:endParaRPr lang="fr-FR" sz="4000" dirty="0">
              <a:latin typeface="Gotham" charset="0"/>
              <a:ea typeface="Gotham" charset="0"/>
              <a:cs typeface="Gotham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677" y="1493926"/>
            <a:ext cx="4676422" cy="4917475"/>
          </a:xfrm>
        </p:spPr>
      </p:pic>
      <p:sp>
        <p:nvSpPr>
          <p:cNvPr id="5" name="Right Arrow 4"/>
          <p:cNvSpPr/>
          <p:nvPr/>
        </p:nvSpPr>
        <p:spPr>
          <a:xfrm>
            <a:off x="5991564" y="829978"/>
            <a:ext cx="595668" cy="405975"/>
          </a:xfrm>
          <a:prstGeom prst="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9357064" y="6042069"/>
            <a:ext cx="2538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otham" charset="0"/>
                <a:ea typeface="Gotham" charset="0"/>
                <a:cs typeface="Gotham" charset="0"/>
              </a:rPr>
              <a:t>Source: </a:t>
            </a:r>
            <a:r>
              <a:rPr lang="en-US" dirty="0" err="1">
                <a:latin typeface="Gotham" charset="0"/>
                <a:ea typeface="Gotham" charset="0"/>
                <a:cs typeface="Gotham" charset="0"/>
              </a:rPr>
              <a:t>Gorjian</a:t>
            </a:r>
            <a:r>
              <a:rPr lang="en-US" dirty="0">
                <a:latin typeface="Gotham" charset="0"/>
                <a:ea typeface="Gotham" charset="0"/>
                <a:cs typeface="Gotham" charset="0"/>
              </a:rPr>
              <a:t> et al.</a:t>
            </a:r>
            <a:endParaRPr lang="fr-FR" dirty="0">
              <a:latin typeface="Gotham" charset="0"/>
              <a:ea typeface="Gotham" charset="0"/>
              <a:cs typeface="Gotha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468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otham" charset="0"/>
                <a:ea typeface="Gotham" charset="0"/>
                <a:cs typeface="Gotham" charset="0"/>
              </a:rPr>
              <a:t>Preprocessing with K-Means Classification</a:t>
            </a:r>
            <a:endParaRPr lang="fr-FR" dirty="0">
              <a:latin typeface="Gotham" charset="0"/>
              <a:ea typeface="Gotham" charset="0"/>
              <a:cs typeface="Gotham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fr-FR" dirty="0">
                    <a:latin typeface="Gotham" charset="0"/>
                    <a:ea typeface="Gotham" charset="0"/>
                    <a:cs typeface="Gotham" charset="0"/>
                  </a:rPr>
                  <a:t>Canned K-</a:t>
                </a:r>
                <a:r>
                  <a:rPr lang="fr-FR" dirty="0" err="1">
                    <a:latin typeface="Gotham" charset="0"/>
                    <a:ea typeface="Gotham" charset="0"/>
                    <a:cs typeface="Gotham" charset="0"/>
                  </a:rPr>
                  <a:t>Means</a:t>
                </a:r>
                <a:r>
                  <a:rPr lang="fr-FR" dirty="0">
                    <a:latin typeface="Gotham" charset="0"/>
                    <a:ea typeface="Gotham" charset="0"/>
                    <a:cs typeface="Gotham" charset="0"/>
                  </a:rPr>
                  <a:t> in </a:t>
                </a:r>
                <a:r>
                  <a:rPr lang="fr-FR" dirty="0" err="1">
                    <a:latin typeface="Gotham" charset="0"/>
                    <a:ea typeface="Gotham" charset="0"/>
                    <a:cs typeface="Gotham" charset="0"/>
                  </a:rPr>
                  <a:t>Spark</a:t>
                </a:r>
                <a:endParaRPr lang="fr-FR" dirty="0">
                  <a:latin typeface="Gotham" charset="0"/>
                  <a:ea typeface="Gotham" charset="0"/>
                  <a:cs typeface="Gotham" charset="0"/>
                </a:endParaRPr>
              </a:p>
              <a:p>
                <a:r>
                  <a:rPr lang="fr-FR" dirty="0">
                    <a:latin typeface="Gotham" charset="0"/>
                    <a:ea typeface="Gotham" charset="0"/>
                    <a:cs typeface="Gotham" charset="0"/>
                  </a:rPr>
                  <a:t>Split points </a:t>
                </a:r>
                <a:r>
                  <a:rPr lang="fr-FR" dirty="0" err="1">
                    <a:latin typeface="Gotham" charset="0"/>
                    <a:ea typeface="Gotham" charset="0"/>
                    <a:cs typeface="Gotham" charset="0"/>
                  </a:rPr>
                  <a:t>into</a:t>
                </a:r>
                <a:r>
                  <a:rPr lang="fr-FR" dirty="0">
                    <a:latin typeface="Gotham" charset="0"/>
                    <a:ea typeface="Gotham" charset="0"/>
                    <a:cs typeface="Gotham" charset="0"/>
                  </a:rPr>
                  <a:t> </a:t>
                </a:r>
                <a:r>
                  <a:rPr lang="fr-FR" dirty="0" err="1">
                    <a:latin typeface="Gotham" charset="0"/>
                    <a:ea typeface="Gotham" charset="0"/>
                    <a:cs typeface="Gotham" charset="0"/>
                  </a:rPr>
                  <a:t>two</a:t>
                </a:r>
                <a:r>
                  <a:rPr lang="fr-FR" dirty="0">
                    <a:latin typeface="Gotham" charset="0"/>
                    <a:ea typeface="Gotham" charset="0"/>
                    <a:cs typeface="Gotham" charset="0"/>
                  </a:rPr>
                  <a:t> groups, ~ N w/in </a:t>
                </a:r>
                <a:r>
                  <a:rPr lang="fr-FR" dirty="0" err="1">
                    <a:latin typeface="Gotham" charset="0"/>
                    <a:ea typeface="Gotham" charset="0"/>
                    <a:cs typeface="Gotham" charset="0"/>
                  </a:rPr>
                  <a:t>themselves</a:t>
                </a:r>
                <a:endParaRPr lang="fr-FR" dirty="0">
                  <a:latin typeface="Gotham" charset="0"/>
                  <a:ea typeface="Gotham" charset="0"/>
                  <a:cs typeface="Gotham" charset="0"/>
                </a:endParaRPr>
              </a:p>
              <a:p>
                <a:r>
                  <a:rPr lang="fr-FR" dirty="0" err="1">
                    <a:latin typeface="Gotham" charset="0"/>
                    <a:ea typeface="Gotham" charset="0"/>
                    <a:cs typeface="Gotham" charset="0"/>
                  </a:rPr>
                  <a:t>Within</a:t>
                </a:r>
                <a:r>
                  <a:rPr lang="fr-FR" dirty="0">
                    <a:latin typeface="Gotham" charset="0"/>
                    <a:ea typeface="Gotham" charset="0"/>
                    <a:cs typeface="Gotham" charset="0"/>
                  </a:rPr>
                  <a:t> </a:t>
                </a:r>
                <a:r>
                  <a:rPr lang="fr-FR" dirty="0" err="1">
                    <a:latin typeface="Gotham" charset="0"/>
                    <a:ea typeface="Gotham" charset="0"/>
                    <a:cs typeface="Gotham" charset="0"/>
                  </a:rPr>
                  <a:t>each</a:t>
                </a:r>
                <a:r>
                  <a:rPr lang="fr-FR" dirty="0">
                    <a:latin typeface="Gotham" charset="0"/>
                    <a:ea typeface="Gotham" charset="0"/>
                    <a:cs typeface="Gotham" charset="0"/>
                  </a:rPr>
                  <a:t> group, </a:t>
                </a:r>
                <a:r>
                  <a:rPr lang="fr-FR" dirty="0" err="1">
                    <a:latin typeface="Gotham" charset="0"/>
                    <a:ea typeface="Gotham" charset="0"/>
                    <a:cs typeface="Gotham" charset="0"/>
                  </a:rPr>
                  <a:t>take</a:t>
                </a:r>
                <a:r>
                  <a:rPr lang="fr-FR" dirty="0">
                    <a:latin typeface="Gotham" charset="0"/>
                    <a:ea typeface="Gotham" charset="0"/>
                    <a:cs typeface="Gotham" charset="0"/>
                  </a:rPr>
                  <a:t> </a:t>
                </a:r>
                <a:r>
                  <a:rPr lang="fr-FR" dirty="0" err="1">
                    <a:latin typeface="Gotham" charset="0"/>
                    <a:ea typeface="Gotham" charset="0"/>
                    <a:cs typeface="Gotham" charset="0"/>
                  </a:rPr>
                  <a:t>outliers</a:t>
                </a:r>
                <a:r>
                  <a:rPr lang="fr-FR" dirty="0">
                    <a:latin typeface="Gotham" charset="0"/>
                    <a:ea typeface="Gotham" charset="0"/>
                    <a:cs typeface="Gotham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endParaRPr lang="fr-FR" dirty="0">
                  <a:latin typeface="Gotham" charset="0"/>
                  <a:ea typeface="Gotham" charset="0"/>
                  <a:cs typeface="Gotham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3664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4B4BA-BEC6-CD47-BA25-270CC3A49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Algorithm 1: Outliers as Nodes, Distances as Edges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2AD1A-31D6-3848-B142-230EAA22F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Developed algorithm with parameters N, P, K.</a:t>
            </a:r>
          </a:p>
          <a:p>
            <a:r>
              <a:rPr lang="en-US" dirty="0"/>
              <a:t>Complexity:</a:t>
            </a:r>
          </a:p>
          <a:p>
            <a:pPr lvl="1"/>
            <a:r>
              <a:rPr lang="en-US" dirty="0"/>
              <a:t>If number of cases &lt; N(P): Does not run</a:t>
            </a:r>
          </a:p>
          <a:p>
            <a:pPr lvl="1"/>
            <a:r>
              <a:rPr lang="en-US" dirty="0"/>
              <a:t>Otherwise, approximately:</a:t>
            </a:r>
          </a:p>
          <a:p>
            <a:pPr lvl="2"/>
            <a:r>
              <a:rPr lang="en-US" b="1" i="1" dirty="0"/>
              <a:t>Insert BIG equation here</a:t>
            </a:r>
          </a:p>
          <a:p>
            <a:pPr lvl="1"/>
            <a:r>
              <a:rPr lang="en-US" dirty="0"/>
              <a:t>Compare to:</a:t>
            </a:r>
          </a:p>
          <a:p>
            <a:pPr lvl="2"/>
            <a:r>
              <a:rPr lang="en-US" b="1" i="1" dirty="0"/>
              <a:t>Insert size square equation</a:t>
            </a:r>
          </a:p>
        </p:txBody>
      </p:sp>
    </p:spTree>
    <p:extLst>
      <p:ext uri="{BB962C8B-B14F-4D97-AF65-F5344CB8AC3E}">
        <p14:creationId xmlns:p14="http://schemas.microsoft.com/office/powerpoint/2010/main" val="1733919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760" y="376555"/>
            <a:ext cx="10515600" cy="1325563"/>
          </a:xfrm>
        </p:spPr>
        <p:txBody>
          <a:bodyPr/>
          <a:lstStyle/>
          <a:p>
            <a:r>
              <a:rPr lang="en-US" dirty="0">
                <a:latin typeface="Gotham" charset="0"/>
                <a:ea typeface="Gotham" charset="0"/>
                <a:cs typeface="Gotham" charset="0"/>
              </a:rPr>
              <a:t>Algorithm 1: Distance Density with Fitted Spline</a:t>
            </a:r>
            <a:endParaRPr lang="fr-FR" dirty="0">
              <a:latin typeface="Gotham" charset="0"/>
              <a:ea typeface="Gotham" charset="0"/>
              <a:cs typeface="Gotham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3C411BC-B6B5-E048-9C85-DA3F22C40D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0348" y="1522236"/>
            <a:ext cx="7215267" cy="4810178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A27B13F-75E1-E447-86D8-63B35E4FAE2F}"/>
              </a:ext>
            </a:extLst>
          </p:cNvPr>
          <p:cNvSpPr/>
          <p:nvPr/>
        </p:nvSpPr>
        <p:spPr>
          <a:xfrm>
            <a:off x="5108005" y="3244334"/>
            <a:ext cx="1975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Algorithm 1 Details</a:t>
            </a:r>
          </a:p>
        </p:txBody>
      </p:sp>
    </p:spTree>
    <p:extLst>
      <p:ext uri="{BB962C8B-B14F-4D97-AF65-F5344CB8AC3E}">
        <p14:creationId xmlns:p14="http://schemas.microsoft.com/office/powerpoint/2010/main" val="1297666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616</Words>
  <Application>Microsoft Macintosh PowerPoint</Application>
  <PresentationFormat>Widescreen</PresentationFormat>
  <Paragraphs>100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Gotham</vt:lpstr>
      <vt:lpstr>Arial</vt:lpstr>
      <vt:lpstr>Calibri</vt:lpstr>
      <vt:lpstr>Calibri Light</vt:lpstr>
      <vt:lpstr>Cambria Math</vt:lpstr>
      <vt:lpstr>Office Theme</vt:lpstr>
      <vt:lpstr>Identifying Notable Objects from Spitzer Enhanced Imaging Astronomical Observations</vt:lpstr>
      <vt:lpstr>Goals</vt:lpstr>
      <vt:lpstr>Approach</vt:lpstr>
      <vt:lpstr>Hypotheses: Young Stellar Objects</vt:lpstr>
      <vt:lpstr>Data</vt:lpstr>
      <vt:lpstr>Unexpected Colour      Interesting Object</vt:lpstr>
      <vt:lpstr>Preprocessing with K-Means Classification</vt:lpstr>
      <vt:lpstr>Algorithm 1: Outliers as Nodes, Distances as Edges</vt:lpstr>
      <vt:lpstr>Algorithm 1: Distance Density with Fitted Spline</vt:lpstr>
      <vt:lpstr>Algorithm 2: Split Sky, Random Walk, Watershed</vt:lpstr>
      <vt:lpstr>Algorithm 2: Part I: Split Sky</vt:lpstr>
      <vt:lpstr>Algorithm 2: Part II: Random Walk</vt:lpstr>
      <vt:lpstr>Algorithm 2: Part III: Watershed</vt:lpstr>
      <vt:lpstr>Approaches and Tools</vt:lpstr>
      <vt:lpstr>Runtime examples</vt:lpstr>
      <vt:lpstr>Challenges</vt:lpstr>
      <vt:lpstr>Results</vt:lpstr>
      <vt:lpstr>Results</vt:lpstr>
      <vt:lpstr>Results</vt:lpstr>
      <vt:lpstr>Algorithm 1 Implementation</vt:lpstr>
      <vt:lpstr>Algorithm 1 Implementation (Cont'd)</vt:lpstr>
      <vt:lpstr>Algorithm 1 Runtime</vt:lpstr>
      <vt:lpstr>Algorithm 2 Implementation</vt:lpstr>
      <vt:lpstr>Algorithm 2 Implementation (Cont'd)</vt:lpstr>
      <vt:lpstr>Algorithm 2 Implementation (Cont'd)</vt:lpstr>
      <vt:lpstr>Code: https://github.com/ibhojwani/seip_big_data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Notable Objects from Spitzer Enhanced Imaging Astronomical Observations</dc:title>
  <dc:creator>Alexander Tyan</dc:creator>
  <cp:lastModifiedBy>Kevin Sun</cp:lastModifiedBy>
  <cp:revision>54</cp:revision>
  <dcterms:created xsi:type="dcterms:W3CDTF">2018-06-01T04:32:24Z</dcterms:created>
  <dcterms:modified xsi:type="dcterms:W3CDTF">2018-06-01T13:50:22Z</dcterms:modified>
</cp:coreProperties>
</file>