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59" r:id="rId5"/>
    <p:sldId id="264" r:id="rId6"/>
    <p:sldId id="263" r:id="rId7"/>
    <p:sldId id="265" r:id="rId8"/>
    <p:sldId id="268" r:id="rId9"/>
    <p:sldId id="272" r:id="rId10"/>
    <p:sldId id="273" r:id="rId11"/>
    <p:sldId id="281" r:id="rId12"/>
    <p:sldId id="282" r:id="rId13"/>
    <p:sldId id="283" r:id="rId14"/>
    <p:sldId id="280" r:id="rId15"/>
    <p:sldId id="274" r:id="rId16"/>
    <p:sldId id="279" r:id="rId17"/>
    <p:sldId id="278" r:id="rId18"/>
    <p:sldId id="275" r:id="rId19"/>
    <p:sldId id="269" r:id="rId20"/>
    <p:sldId id="262" r:id="rId21"/>
    <p:sldId id="271" r:id="rId22"/>
    <p:sldId id="284" r:id="rId23"/>
    <p:sldId id="260" r:id="rId24"/>
    <p:sldId id="261" r:id="rId25"/>
    <p:sldId id="266" r:id="rId26"/>
    <p:sldId id="270" r:id="rId27"/>
    <p:sldId id="26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B808"/>
    <a:srgbClr val="B13F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89842" autoAdjust="0"/>
  </p:normalViewPr>
  <p:slideViewPr>
    <p:cSldViewPr snapToGrid="0">
      <p:cViewPr varScale="1">
        <p:scale>
          <a:sx n="59" d="100"/>
          <a:sy n="59" d="100"/>
        </p:scale>
        <p:origin x="912"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ED0569-D5D8-46F3-B5BD-E4D8CD4C5FCB}" type="datetimeFigureOut">
              <a:rPr lang="en-US" smtClean="0"/>
              <a:t>9/28/2018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CDCB1-6C27-4130-A9C9-F03DFB4A7F4B}" type="slidenum">
              <a:rPr lang="en-US" smtClean="0"/>
              <a:t>‹#›</a:t>
            </a:fld>
            <a:endParaRPr lang="en-US"/>
          </a:p>
        </p:txBody>
      </p:sp>
    </p:spTree>
    <p:extLst>
      <p:ext uri="{BB962C8B-B14F-4D97-AF65-F5344CB8AC3E}">
        <p14:creationId xmlns:p14="http://schemas.microsoft.com/office/powerpoint/2010/main" val="370989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“find the element” means find the HTML elements, and “interact with the pages”, more specifically, is to interact with the HTML elements</a:t>
            </a:r>
            <a:endParaRPr lang="en-US" dirty="0"/>
          </a:p>
        </p:txBody>
      </p:sp>
      <p:sp>
        <p:nvSpPr>
          <p:cNvPr id="4" name="Slide Number Placeholder 3"/>
          <p:cNvSpPr>
            <a:spLocks noGrp="1"/>
          </p:cNvSpPr>
          <p:nvPr>
            <p:ph type="sldNum" sz="quarter" idx="5"/>
          </p:nvPr>
        </p:nvSpPr>
        <p:spPr/>
        <p:txBody>
          <a:bodyPr/>
          <a:lstStyle/>
          <a:p>
            <a:fld id="{51BCDCB1-6C27-4130-A9C9-F03DFB4A7F4B}" type="slidenum">
              <a:rPr lang="en-US" smtClean="0"/>
              <a:t>19</a:t>
            </a:fld>
            <a:endParaRPr lang="en-US"/>
          </a:p>
        </p:txBody>
      </p:sp>
    </p:spTree>
    <p:extLst>
      <p:ext uri="{BB962C8B-B14F-4D97-AF65-F5344CB8AC3E}">
        <p14:creationId xmlns:p14="http://schemas.microsoft.com/office/powerpoint/2010/main" val="1320833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9/27/2018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9/27/2018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9/27/2018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9/27/2018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9/27/2018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9/27/2018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9/27/2018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9/27/2018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slide" Target="slide4.xml"/></Relationships>
</file>

<file path=ppt/slides/_rels/slide25.xml.rels><?xml version="1.0" encoding="UTF-8" standalone="yes"?>
<Relationships xmlns="http://schemas.openxmlformats.org/package/2006/relationships"><Relationship Id="rId3" Type="http://schemas.openxmlformats.org/officeDocument/2006/relationships/hyperlink" Target="https://selenium-python.readthedocs.io/locating-elements.html" TargetMode="External"/><Relationship Id="rId2" Type="http://schemas.openxmlformats.org/officeDocument/2006/relationships/hyperlink" Target="https://www.w3schools.com/xml/xpath_intro.asp"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slide" Target="slide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A92B-0850-45E2-8F10-770DBAD5A2C9}"/>
              </a:ext>
            </a:extLst>
          </p:cNvPr>
          <p:cNvSpPr>
            <a:spLocks noGrp="1"/>
          </p:cNvSpPr>
          <p:nvPr>
            <p:ph type="ctrTitle"/>
          </p:nvPr>
        </p:nvSpPr>
        <p:spPr>
          <a:xfrm>
            <a:off x="1064009" y="1378997"/>
            <a:ext cx="10318418" cy="3217193"/>
          </a:xfrm>
        </p:spPr>
        <p:txBody>
          <a:bodyPr/>
          <a:lstStyle/>
          <a:p>
            <a:r>
              <a:rPr lang="en-US" sz="8800" dirty="0"/>
              <a:t>Selenium </a:t>
            </a:r>
            <a:br>
              <a:rPr lang="en-US" sz="8800" dirty="0"/>
            </a:br>
            <a:r>
              <a:rPr lang="en-US" sz="8800" dirty="0"/>
              <a:t>overview</a:t>
            </a:r>
          </a:p>
        </p:txBody>
      </p:sp>
      <p:sp>
        <p:nvSpPr>
          <p:cNvPr id="3" name="Subtitle 2">
            <a:extLst>
              <a:ext uri="{FF2B5EF4-FFF2-40B4-BE49-F238E27FC236}">
                <a16:creationId xmlns:a16="http://schemas.microsoft.com/office/drawing/2014/main" id="{210F5C35-73C9-4EC1-A48B-06689A83F374}"/>
              </a:ext>
            </a:extLst>
          </p:cNvPr>
          <p:cNvSpPr>
            <a:spLocks noGrp="1"/>
          </p:cNvSpPr>
          <p:nvPr>
            <p:ph type="subTitle" idx="1"/>
          </p:nvPr>
        </p:nvSpPr>
        <p:spPr>
          <a:xfrm>
            <a:off x="2698854" y="5185748"/>
            <a:ext cx="8045373" cy="742279"/>
          </a:xfrm>
        </p:spPr>
        <p:txBody>
          <a:bodyPr>
            <a:normAutofit lnSpcReduction="10000"/>
          </a:bodyPr>
          <a:lstStyle/>
          <a:p>
            <a:pPr algn="r"/>
            <a:r>
              <a:rPr lang="en-US" dirty="0"/>
              <a:t>Yingying Xiong</a:t>
            </a:r>
          </a:p>
          <a:p>
            <a:pPr algn="r"/>
            <a:r>
              <a:rPr lang="en-US" dirty="0"/>
              <a:t>2018/09/28</a:t>
            </a:r>
          </a:p>
        </p:txBody>
      </p:sp>
    </p:spTree>
    <p:extLst>
      <p:ext uri="{BB962C8B-B14F-4D97-AF65-F5344CB8AC3E}">
        <p14:creationId xmlns:p14="http://schemas.microsoft.com/office/powerpoint/2010/main" val="2045707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5273-2AB4-40E9-A4DF-79725E091EDC}"/>
              </a:ext>
            </a:extLst>
          </p:cNvPr>
          <p:cNvSpPr>
            <a:spLocks noGrp="1"/>
          </p:cNvSpPr>
          <p:nvPr>
            <p:ph type="title"/>
          </p:nvPr>
        </p:nvSpPr>
        <p:spPr>
          <a:xfrm>
            <a:off x="1251678" y="382385"/>
            <a:ext cx="10178322" cy="913015"/>
          </a:xfrm>
        </p:spPr>
        <p:txBody>
          <a:bodyPr/>
          <a:lstStyle/>
          <a:p>
            <a:pPr algn="ctr"/>
            <a:r>
              <a:rPr lang="en-US" b="1" dirty="0">
                <a:solidFill>
                  <a:srgbClr val="0070C0"/>
                </a:solidFill>
                <a:latin typeface="Calibri" panose="020F0502020204030204" pitchFamily="34" charset="0"/>
                <a:cs typeface="Calibri" panose="020F0502020204030204" pitchFamily="34" charset="0"/>
              </a:rPr>
              <a:t>Write A Test Script</a:t>
            </a:r>
            <a:endParaRPr lang="en-US" dirty="0">
              <a:solidFill>
                <a:srgbClr val="0070C0"/>
              </a:solidFill>
            </a:endParaRPr>
          </a:p>
        </p:txBody>
      </p:sp>
      <p:pic>
        <p:nvPicPr>
          <p:cNvPr id="7" name="Content Placeholder 6">
            <a:extLst>
              <a:ext uri="{FF2B5EF4-FFF2-40B4-BE49-F238E27FC236}">
                <a16:creationId xmlns:a16="http://schemas.microsoft.com/office/drawing/2014/main" id="{2315DED4-4704-4A92-A551-19CCDE56918F}"/>
              </a:ext>
            </a:extLst>
          </p:cNvPr>
          <p:cNvPicPr>
            <a:picLocks noGrp="1" noChangeAspect="1"/>
          </p:cNvPicPr>
          <p:nvPr>
            <p:ph idx="1"/>
          </p:nvPr>
        </p:nvPicPr>
        <p:blipFill>
          <a:blip r:embed="rId2"/>
          <a:stretch>
            <a:fillRect/>
          </a:stretch>
        </p:blipFill>
        <p:spPr>
          <a:xfrm>
            <a:off x="1310532" y="1772627"/>
            <a:ext cx="10119468" cy="3661020"/>
          </a:xfrm>
          <a:prstGeom prst="rect">
            <a:avLst/>
          </a:prstGeom>
        </p:spPr>
      </p:pic>
    </p:spTree>
    <p:extLst>
      <p:ext uri="{BB962C8B-B14F-4D97-AF65-F5344CB8AC3E}">
        <p14:creationId xmlns:p14="http://schemas.microsoft.com/office/powerpoint/2010/main" val="129640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5273-2AB4-40E9-A4DF-79725E091EDC}"/>
              </a:ext>
            </a:extLst>
          </p:cNvPr>
          <p:cNvSpPr>
            <a:spLocks noGrp="1"/>
          </p:cNvSpPr>
          <p:nvPr>
            <p:ph type="title"/>
          </p:nvPr>
        </p:nvSpPr>
        <p:spPr>
          <a:xfrm>
            <a:off x="1251678" y="382385"/>
            <a:ext cx="10178322" cy="913015"/>
          </a:xfrm>
        </p:spPr>
        <p:txBody>
          <a:bodyPr/>
          <a:lstStyle/>
          <a:p>
            <a:pPr algn="ctr"/>
            <a:r>
              <a:rPr lang="en-US" b="1" dirty="0">
                <a:solidFill>
                  <a:srgbClr val="0070C0"/>
                </a:solidFill>
                <a:latin typeface="Calibri" panose="020F0502020204030204" pitchFamily="34" charset="0"/>
                <a:cs typeface="Calibri" panose="020F0502020204030204" pitchFamily="34" charset="0"/>
              </a:rPr>
              <a:t>Write A Test Script</a:t>
            </a:r>
            <a:endParaRPr lang="en-US" dirty="0">
              <a:solidFill>
                <a:srgbClr val="0070C0"/>
              </a:solidFill>
            </a:endParaRPr>
          </a:p>
        </p:txBody>
      </p:sp>
      <p:sp>
        <p:nvSpPr>
          <p:cNvPr id="4" name="Content Placeholder 3">
            <a:extLst>
              <a:ext uri="{FF2B5EF4-FFF2-40B4-BE49-F238E27FC236}">
                <a16:creationId xmlns:a16="http://schemas.microsoft.com/office/drawing/2014/main" id="{52809F60-CFAB-4648-8586-CF1266587CE6}"/>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DA84143-07F9-4EE1-9C2E-38585404B0B7}"/>
              </a:ext>
            </a:extLst>
          </p:cNvPr>
          <p:cNvPicPr>
            <a:picLocks noChangeAspect="1"/>
          </p:cNvPicPr>
          <p:nvPr/>
        </p:nvPicPr>
        <p:blipFill>
          <a:blip r:embed="rId2"/>
          <a:stretch>
            <a:fillRect/>
          </a:stretch>
        </p:blipFill>
        <p:spPr>
          <a:xfrm>
            <a:off x="1251615" y="1611183"/>
            <a:ext cx="10178385" cy="1754792"/>
          </a:xfrm>
          <a:prstGeom prst="rect">
            <a:avLst/>
          </a:prstGeom>
        </p:spPr>
      </p:pic>
      <p:pic>
        <p:nvPicPr>
          <p:cNvPr id="6" name="Picture 5">
            <a:extLst>
              <a:ext uri="{FF2B5EF4-FFF2-40B4-BE49-F238E27FC236}">
                <a16:creationId xmlns:a16="http://schemas.microsoft.com/office/drawing/2014/main" id="{199393F5-121C-4E4D-B671-1C3FF1D4476E}"/>
              </a:ext>
            </a:extLst>
          </p:cNvPr>
          <p:cNvPicPr>
            <a:picLocks noChangeAspect="1"/>
          </p:cNvPicPr>
          <p:nvPr/>
        </p:nvPicPr>
        <p:blipFill>
          <a:blip r:embed="rId3"/>
          <a:stretch>
            <a:fillRect/>
          </a:stretch>
        </p:blipFill>
        <p:spPr>
          <a:xfrm>
            <a:off x="1382590" y="3861275"/>
            <a:ext cx="6825992" cy="2018317"/>
          </a:xfrm>
          <a:prstGeom prst="rect">
            <a:avLst/>
          </a:prstGeom>
        </p:spPr>
      </p:pic>
    </p:spTree>
    <p:extLst>
      <p:ext uri="{BB962C8B-B14F-4D97-AF65-F5344CB8AC3E}">
        <p14:creationId xmlns:p14="http://schemas.microsoft.com/office/powerpoint/2010/main" val="30963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56CD376-103D-4A51-8571-9B2EDC163BFD}"/>
              </a:ext>
            </a:extLst>
          </p:cNvPr>
          <p:cNvSpPr>
            <a:spLocks noGrp="1"/>
          </p:cNvSpPr>
          <p:nvPr>
            <p:ph idx="1"/>
          </p:nvPr>
        </p:nvSpPr>
        <p:spPr>
          <a:xfrm>
            <a:off x="1251678" y="2772508"/>
            <a:ext cx="10178322" cy="3827584"/>
          </a:xfrm>
        </p:spPr>
        <p:txBody>
          <a:bodyPr>
            <a:normAutofit/>
          </a:bodyPr>
          <a:lstStyle/>
          <a:p>
            <a:r>
              <a:rPr lang="en-US" sz="3400" b="1" dirty="0">
                <a:solidFill>
                  <a:schemeClr val="accent5">
                    <a:lumMod val="75000"/>
                  </a:schemeClr>
                </a:solidFill>
              </a:rPr>
              <a:t>Implicit Wait: </a:t>
            </a:r>
          </a:p>
          <a:p>
            <a:pPr lvl="1"/>
            <a:r>
              <a:rPr lang="en-US" sz="2500" dirty="0"/>
              <a:t>An implicit wait tells WebDriver to poll the DOM(Document Object Model) for a certain amount of time when trying to find any element (or elements) not immediately available. </a:t>
            </a:r>
          </a:p>
          <a:p>
            <a:r>
              <a:rPr lang="en-US" sz="3400" b="1" dirty="0">
                <a:solidFill>
                  <a:schemeClr val="accent5">
                    <a:lumMod val="75000"/>
                  </a:schemeClr>
                </a:solidFill>
              </a:rPr>
              <a:t>Explicit wait:</a:t>
            </a:r>
          </a:p>
          <a:p>
            <a:pPr lvl="1"/>
            <a:r>
              <a:rPr lang="en-US" sz="2500" dirty="0"/>
              <a:t>makes WebDriver wait for a certain condition to occur before proceeding further with execution</a:t>
            </a:r>
          </a:p>
        </p:txBody>
      </p:sp>
      <p:pic>
        <p:nvPicPr>
          <p:cNvPr id="10" name="Picture 9">
            <a:extLst>
              <a:ext uri="{FF2B5EF4-FFF2-40B4-BE49-F238E27FC236}">
                <a16:creationId xmlns:a16="http://schemas.microsoft.com/office/drawing/2014/main" id="{F7EAEB9B-7629-416D-844C-7C62EA3D776B}"/>
              </a:ext>
            </a:extLst>
          </p:cNvPr>
          <p:cNvPicPr>
            <a:picLocks noChangeAspect="1"/>
          </p:cNvPicPr>
          <p:nvPr/>
        </p:nvPicPr>
        <p:blipFill>
          <a:blip r:embed="rId2"/>
          <a:stretch>
            <a:fillRect/>
          </a:stretch>
        </p:blipFill>
        <p:spPr>
          <a:xfrm>
            <a:off x="1251678" y="480646"/>
            <a:ext cx="10266457" cy="1975339"/>
          </a:xfrm>
          <a:prstGeom prst="rect">
            <a:avLst/>
          </a:prstGeom>
        </p:spPr>
      </p:pic>
    </p:spTree>
    <p:extLst>
      <p:ext uri="{BB962C8B-B14F-4D97-AF65-F5344CB8AC3E}">
        <p14:creationId xmlns:p14="http://schemas.microsoft.com/office/powerpoint/2010/main" val="147204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5273-2AB4-40E9-A4DF-79725E091EDC}"/>
              </a:ext>
            </a:extLst>
          </p:cNvPr>
          <p:cNvSpPr>
            <a:spLocks noGrp="1"/>
          </p:cNvSpPr>
          <p:nvPr>
            <p:ph type="title"/>
          </p:nvPr>
        </p:nvSpPr>
        <p:spPr>
          <a:xfrm>
            <a:off x="1251678" y="382385"/>
            <a:ext cx="10178322" cy="913015"/>
          </a:xfrm>
        </p:spPr>
        <p:txBody>
          <a:bodyPr/>
          <a:lstStyle/>
          <a:p>
            <a:pPr algn="ctr"/>
            <a:r>
              <a:rPr lang="en-US" b="1" dirty="0">
                <a:solidFill>
                  <a:srgbClr val="0070C0"/>
                </a:solidFill>
                <a:latin typeface="Calibri" panose="020F0502020204030204" pitchFamily="34" charset="0"/>
                <a:cs typeface="Calibri" panose="020F0502020204030204" pitchFamily="34" charset="0"/>
              </a:rPr>
              <a:t>Write A Test Script</a:t>
            </a:r>
            <a:endParaRPr lang="en-US" dirty="0">
              <a:solidFill>
                <a:srgbClr val="0070C0"/>
              </a:solidFill>
            </a:endParaRPr>
          </a:p>
        </p:txBody>
      </p:sp>
      <p:sp>
        <p:nvSpPr>
          <p:cNvPr id="4" name="Content Placeholder 3">
            <a:extLst>
              <a:ext uri="{FF2B5EF4-FFF2-40B4-BE49-F238E27FC236}">
                <a16:creationId xmlns:a16="http://schemas.microsoft.com/office/drawing/2014/main" id="{941695CB-9EDA-4A65-9F84-BE5E7D977234}"/>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E2D13151-D54B-4C4B-A826-7AB60BF91032}"/>
              </a:ext>
            </a:extLst>
          </p:cNvPr>
          <p:cNvPicPr>
            <a:picLocks noChangeAspect="1"/>
          </p:cNvPicPr>
          <p:nvPr/>
        </p:nvPicPr>
        <p:blipFill>
          <a:blip r:embed="rId2"/>
          <a:stretch>
            <a:fillRect/>
          </a:stretch>
        </p:blipFill>
        <p:spPr>
          <a:xfrm>
            <a:off x="340335" y="1720727"/>
            <a:ext cx="11617203" cy="3085735"/>
          </a:xfrm>
          <a:prstGeom prst="rect">
            <a:avLst/>
          </a:prstGeom>
        </p:spPr>
      </p:pic>
    </p:spTree>
    <p:extLst>
      <p:ext uri="{BB962C8B-B14F-4D97-AF65-F5344CB8AC3E}">
        <p14:creationId xmlns:p14="http://schemas.microsoft.com/office/powerpoint/2010/main" val="2122330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5273-2AB4-40E9-A4DF-79725E091EDC}"/>
              </a:ext>
            </a:extLst>
          </p:cNvPr>
          <p:cNvSpPr>
            <a:spLocks noGrp="1"/>
          </p:cNvSpPr>
          <p:nvPr>
            <p:ph type="title"/>
          </p:nvPr>
        </p:nvSpPr>
        <p:spPr>
          <a:xfrm>
            <a:off x="1251678" y="382385"/>
            <a:ext cx="10178322" cy="913015"/>
          </a:xfrm>
        </p:spPr>
        <p:txBody>
          <a:bodyPr/>
          <a:lstStyle/>
          <a:p>
            <a:pPr algn="ctr"/>
            <a:r>
              <a:rPr lang="en-US" b="1" dirty="0">
                <a:solidFill>
                  <a:srgbClr val="0070C0"/>
                </a:solidFill>
                <a:latin typeface="Calibri" panose="020F0502020204030204" pitchFamily="34" charset="0"/>
                <a:cs typeface="Calibri" panose="020F0502020204030204" pitchFamily="34" charset="0"/>
              </a:rPr>
              <a:t>Write A Test Script</a:t>
            </a:r>
            <a:endParaRPr lang="en-US" dirty="0">
              <a:solidFill>
                <a:srgbClr val="0070C0"/>
              </a:solidFill>
            </a:endParaRPr>
          </a:p>
        </p:txBody>
      </p:sp>
      <p:sp>
        <p:nvSpPr>
          <p:cNvPr id="8" name="Content Placeholder 7">
            <a:extLst>
              <a:ext uri="{FF2B5EF4-FFF2-40B4-BE49-F238E27FC236}">
                <a16:creationId xmlns:a16="http://schemas.microsoft.com/office/drawing/2014/main" id="{2EB38EEF-3CE8-4D34-A093-1EF4D8D4CD04}"/>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F237A862-82B3-4090-91AF-D52E5F153EF9}"/>
              </a:ext>
            </a:extLst>
          </p:cNvPr>
          <p:cNvPicPr>
            <a:picLocks noChangeAspect="1"/>
          </p:cNvPicPr>
          <p:nvPr/>
        </p:nvPicPr>
        <p:blipFill>
          <a:blip r:embed="rId2"/>
          <a:stretch>
            <a:fillRect/>
          </a:stretch>
        </p:blipFill>
        <p:spPr>
          <a:xfrm>
            <a:off x="339969" y="1775579"/>
            <a:ext cx="11652774" cy="3728406"/>
          </a:xfrm>
          <a:prstGeom prst="rect">
            <a:avLst/>
          </a:prstGeom>
        </p:spPr>
      </p:pic>
    </p:spTree>
    <p:extLst>
      <p:ext uri="{BB962C8B-B14F-4D97-AF65-F5344CB8AC3E}">
        <p14:creationId xmlns:p14="http://schemas.microsoft.com/office/powerpoint/2010/main" val="2652335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5273-2AB4-40E9-A4DF-79725E091EDC}"/>
              </a:ext>
            </a:extLst>
          </p:cNvPr>
          <p:cNvSpPr>
            <a:spLocks noGrp="1"/>
          </p:cNvSpPr>
          <p:nvPr>
            <p:ph type="title"/>
          </p:nvPr>
        </p:nvSpPr>
        <p:spPr>
          <a:xfrm>
            <a:off x="1251678" y="382385"/>
            <a:ext cx="10178322" cy="913015"/>
          </a:xfrm>
        </p:spPr>
        <p:txBody>
          <a:bodyPr/>
          <a:lstStyle/>
          <a:p>
            <a:pPr algn="ctr"/>
            <a:r>
              <a:rPr lang="en-US" b="1" dirty="0" err="1">
                <a:solidFill>
                  <a:srgbClr val="0070C0"/>
                </a:solidFill>
                <a:latin typeface="Calibri" panose="020F0502020204030204" pitchFamily="34" charset="0"/>
                <a:cs typeface="Calibri" panose="020F0502020204030204" pitchFamily="34" charset="0"/>
              </a:rPr>
              <a:t>Asserttion</a:t>
            </a:r>
            <a:endParaRPr lang="en-US" dirty="0"/>
          </a:p>
        </p:txBody>
      </p:sp>
      <p:sp>
        <p:nvSpPr>
          <p:cNvPr id="5" name="Content Placeholder 4">
            <a:extLst>
              <a:ext uri="{FF2B5EF4-FFF2-40B4-BE49-F238E27FC236}">
                <a16:creationId xmlns:a16="http://schemas.microsoft.com/office/drawing/2014/main" id="{D1AB05B1-8901-4EDD-9F92-1F0AB542B3C7}"/>
              </a:ext>
            </a:extLst>
          </p:cNvPr>
          <p:cNvSpPr>
            <a:spLocks noGrp="1"/>
          </p:cNvSpPr>
          <p:nvPr>
            <p:ph idx="1"/>
          </p:nvPr>
        </p:nvSpPr>
        <p:spPr>
          <a:xfrm>
            <a:off x="1251678" y="4694363"/>
            <a:ext cx="10178322" cy="1781252"/>
          </a:xfrm>
        </p:spPr>
        <p:txBody>
          <a:bodyPr>
            <a:noAutofit/>
          </a:bodyPr>
          <a:lstStyle/>
          <a:p>
            <a:pPr marL="0" indent="0">
              <a:buNone/>
            </a:pPr>
            <a:r>
              <a:rPr lang="en-US" sz="2800" b="1" dirty="0">
                <a:solidFill>
                  <a:schemeClr val="tx2">
                    <a:lumMod val="50000"/>
                    <a:lumOff val="50000"/>
                  </a:schemeClr>
                </a:solidFill>
              </a:rPr>
              <a:t>&lt;head&gt;</a:t>
            </a:r>
          </a:p>
          <a:p>
            <a:pPr marL="0" indent="0">
              <a:buNone/>
            </a:pPr>
            <a:r>
              <a:rPr lang="en-US" sz="2800" b="1" dirty="0">
                <a:solidFill>
                  <a:schemeClr val="tx2">
                    <a:lumMod val="50000"/>
                    <a:lumOff val="50000"/>
                  </a:schemeClr>
                </a:solidFill>
              </a:rPr>
              <a:t>	&lt;title&gt;SIMS(QA)&lt;/title&gt;</a:t>
            </a:r>
          </a:p>
          <a:p>
            <a:pPr marL="0" indent="0">
              <a:buNone/>
            </a:pPr>
            <a:r>
              <a:rPr lang="en-US" sz="2800" b="1" dirty="0">
                <a:solidFill>
                  <a:schemeClr val="tx2">
                    <a:lumMod val="50000"/>
                    <a:lumOff val="50000"/>
                  </a:schemeClr>
                </a:solidFill>
              </a:rPr>
              <a:t>&lt;/head&gt;</a:t>
            </a:r>
          </a:p>
        </p:txBody>
      </p:sp>
      <p:pic>
        <p:nvPicPr>
          <p:cNvPr id="6" name="Picture 5">
            <a:extLst>
              <a:ext uri="{FF2B5EF4-FFF2-40B4-BE49-F238E27FC236}">
                <a16:creationId xmlns:a16="http://schemas.microsoft.com/office/drawing/2014/main" id="{0F8DF240-B82B-4E13-91EE-6EB98825E347}"/>
              </a:ext>
            </a:extLst>
          </p:cNvPr>
          <p:cNvPicPr>
            <a:picLocks noChangeAspect="1"/>
          </p:cNvPicPr>
          <p:nvPr/>
        </p:nvPicPr>
        <p:blipFill>
          <a:blip r:embed="rId2"/>
          <a:stretch>
            <a:fillRect/>
          </a:stretch>
        </p:blipFill>
        <p:spPr>
          <a:xfrm>
            <a:off x="971550" y="1352631"/>
            <a:ext cx="10458450" cy="2971800"/>
          </a:xfrm>
          <a:prstGeom prst="rect">
            <a:avLst/>
          </a:prstGeom>
        </p:spPr>
      </p:pic>
    </p:spTree>
    <p:extLst>
      <p:ext uri="{BB962C8B-B14F-4D97-AF65-F5344CB8AC3E}">
        <p14:creationId xmlns:p14="http://schemas.microsoft.com/office/powerpoint/2010/main" val="2457158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5273-2AB4-40E9-A4DF-79725E091EDC}"/>
              </a:ext>
            </a:extLst>
          </p:cNvPr>
          <p:cNvSpPr>
            <a:spLocks noGrp="1"/>
          </p:cNvSpPr>
          <p:nvPr>
            <p:ph type="title"/>
          </p:nvPr>
        </p:nvSpPr>
        <p:spPr>
          <a:xfrm>
            <a:off x="1251678" y="382385"/>
            <a:ext cx="10178322" cy="913015"/>
          </a:xfrm>
        </p:spPr>
        <p:txBody>
          <a:bodyPr/>
          <a:lstStyle/>
          <a:p>
            <a:pPr algn="ctr"/>
            <a:r>
              <a:rPr lang="en-US" b="1" dirty="0">
                <a:solidFill>
                  <a:srgbClr val="0070C0"/>
                </a:solidFill>
                <a:latin typeface="Calibri" panose="020F0502020204030204" pitchFamily="34" charset="0"/>
                <a:cs typeface="Calibri" panose="020F0502020204030204" pitchFamily="34" charset="0"/>
              </a:rPr>
              <a:t>Write A Test Script</a:t>
            </a:r>
            <a:endParaRPr lang="en-US" dirty="0">
              <a:solidFill>
                <a:srgbClr val="0070C0"/>
              </a:solidFill>
            </a:endParaRPr>
          </a:p>
        </p:txBody>
      </p:sp>
      <p:sp>
        <p:nvSpPr>
          <p:cNvPr id="5" name="Content Placeholder 4">
            <a:extLst>
              <a:ext uri="{FF2B5EF4-FFF2-40B4-BE49-F238E27FC236}">
                <a16:creationId xmlns:a16="http://schemas.microsoft.com/office/drawing/2014/main" id="{7CE19A43-CB83-4144-838F-C6835978DA2F}"/>
              </a:ext>
            </a:extLst>
          </p:cNvPr>
          <p:cNvSpPr>
            <a:spLocks noGrp="1"/>
          </p:cNvSpPr>
          <p:nvPr>
            <p:ph idx="1"/>
          </p:nvPr>
        </p:nvSpPr>
        <p:spPr>
          <a:xfrm>
            <a:off x="1251678" y="4636477"/>
            <a:ext cx="10178322" cy="1436077"/>
          </a:xfrm>
        </p:spPr>
        <p:txBody>
          <a:bodyPr>
            <a:normAutofit/>
          </a:bodyPr>
          <a:lstStyle/>
          <a:p>
            <a:r>
              <a:rPr lang="en-US" sz="3200" b="1" dirty="0">
                <a:solidFill>
                  <a:srgbClr val="00B0F0"/>
                </a:solidFill>
              </a:rPr>
              <a:t>Explicit Wait, accompanied by Expected Condition (EC)</a:t>
            </a:r>
          </a:p>
        </p:txBody>
      </p:sp>
      <p:pic>
        <p:nvPicPr>
          <p:cNvPr id="7" name="Picture 6">
            <a:extLst>
              <a:ext uri="{FF2B5EF4-FFF2-40B4-BE49-F238E27FC236}">
                <a16:creationId xmlns:a16="http://schemas.microsoft.com/office/drawing/2014/main" id="{B042A117-424C-4F92-ACFF-140A56C7D2DA}"/>
              </a:ext>
            </a:extLst>
          </p:cNvPr>
          <p:cNvPicPr>
            <a:picLocks noChangeAspect="1"/>
          </p:cNvPicPr>
          <p:nvPr/>
        </p:nvPicPr>
        <p:blipFill>
          <a:blip r:embed="rId2"/>
          <a:stretch>
            <a:fillRect/>
          </a:stretch>
        </p:blipFill>
        <p:spPr>
          <a:xfrm>
            <a:off x="351164" y="1924049"/>
            <a:ext cx="11583458" cy="2390042"/>
          </a:xfrm>
          <a:prstGeom prst="rect">
            <a:avLst/>
          </a:prstGeom>
        </p:spPr>
      </p:pic>
    </p:spTree>
    <p:extLst>
      <p:ext uri="{BB962C8B-B14F-4D97-AF65-F5344CB8AC3E}">
        <p14:creationId xmlns:p14="http://schemas.microsoft.com/office/powerpoint/2010/main" val="2557937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5273-2AB4-40E9-A4DF-79725E091EDC}"/>
              </a:ext>
            </a:extLst>
          </p:cNvPr>
          <p:cNvSpPr>
            <a:spLocks noGrp="1"/>
          </p:cNvSpPr>
          <p:nvPr>
            <p:ph type="title"/>
          </p:nvPr>
        </p:nvSpPr>
        <p:spPr>
          <a:xfrm>
            <a:off x="1251678" y="382385"/>
            <a:ext cx="10178322" cy="913015"/>
          </a:xfrm>
        </p:spPr>
        <p:txBody>
          <a:bodyPr/>
          <a:lstStyle/>
          <a:p>
            <a:pPr algn="ctr"/>
            <a:r>
              <a:rPr lang="en-US" b="1" dirty="0">
                <a:solidFill>
                  <a:srgbClr val="0070C0"/>
                </a:solidFill>
                <a:latin typeface="Calibri" panose="020F0502020204030204" pitchFamily="34" charset="0"/>
                <a:cs typeface="Calibri" panose="020F0502020204030204" pitchFamily="34" charset="0"/>
              </a:rPr>
              <a:t>Write A Test Script</a:t>
            </a:r>
            <a:endParaRPr lang="en-US" dirty="0"/>
          </a:p>
        </p:txBody>
      </p:sp>
      <p:sp>
        <p:nvSpPr>
          <p:cNvPr id="5" name="Content Placeholder 4">
            <a:extLst>
              <a:ext uri="{FF2B5EF4-FFF2-40B4-BE49-F238E27FC236}">
                <a16:creationId xmlns:a16="http://schemas.microsoft.com/office/drawing/2014/main" id="{53DE4EE5-61A4-45D2-8307-9C3D5B4A1A75}"/>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A0248BB6-41C6-46EA-ACCB-49CA6A0F0FB1}"/>
              </a:ext>
            </a:extLst>
          </p:cNvPr>
          <p:cNvPicPr>
            <a:picLocks noChangeAspect="1"/>
          </p:cNvPicPr>
          <p:nvPr/>
        </p:nvPicPr>
        <p:blipFill>
          <a:blip r:embed="rId2"/>
          <a:stretch>
            <a:fillRect/>
          </a:stretch>
        </p:blipFill>
        <p:spPr>
          <a:xfrm>
            <a:off x="610818" y="1710104"/>
            <a:ext cx="11395938" cy="4063512"/>
          </a:xfrm>
          <a:prstGeom prst="rect">
            <a:avLst/>
          </a:prstGeom>
        </p:spPr>
      </p:pic>
    </p:spTree>
    <p:extLst>
      <p:ext uri="{BB962C8B-B14F-4D97-AF65-F5344CB8AC3E}">
        <p14:creationId xmlns:p14="http://schemas.microsoft.com/office/powerpoint/2010/main" val="3800906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5273-2AB4-40E9-A4DF-79725E091EDC}"/>
              </a:ext>
            </a:extLst>
          </p:cNvPr>
          <p:cNvSpPr>
            <a:spLocks noGrp="1"/>
          </p:cNvSpPr>
          <p:nvPr>
            <p:ph type="title"/>
          </p:nvPr>
        </p:nvSpPr>
        <p:spPr>
          <a:xfrm>
            <a:off x="1251678" y="382385"/>
            <a:ext cx="10178322" cy="913015"/>
          </a:xfrm>
        </p:spPr>
        <p:txBody>
          <a:bodyPr/>
          <a:lstStyle/>
          <a:p>
            <a:pPr algn="ctr"/>
            <a:r>
              <a:rPr lang="en-US" b="1" dirty="0">
                <a:solidFill>
                  <a:srgbClr val="0070C0"/>
                </a:solidFill>
                <a:latin typeface="Calibri" panose="020F0502020204030204" pitchFamily="34" charset="0"/>
                <a:cs typeface="Calibri" panose="020F0502020204030204" pitchFamily="34" charset="0"/>
              </a:rPr>
              <a:t>Write A Test Script</a:t>
            </a:r>
            <a:endParaRPr lang="en-US" dirty="0"/>
          </a:p>
        </p:txBody>
      </p:sp>
      <p:sp>
        <p:nvSpPr>
          <p:cNvPr id="5" name="Content Placeholder 4">
            <a:extLst>
              <a:ext uri="{FF2B5EF4-FFF2-40B4-BE49-F238E27FC236}">
                <a16:creationId xmlns:a16="http://schemas.microsoft.com/office/drawing/2014/main" id="{E8A9600B-B7F7-4FAC-921D-1F1D8433A801}"/>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8F087722-FFF9-40E7-AB29-FB7E543AA90A}"/>
              </a:ext>
            </a:extLst>
          </p:cNvPr>
          <p:cNvPicPr>
            <a:picLocks noChangeAspect="1"/>
          </p:cNvPicPr>
          <p:nvPr/>
        </p:nvPicPr>
        <p:blipFill>
          <a:blip r:embed="rId2"/>
          <a:stretch>
            <a:fillRect/>
          </a:stretch>
        </p:blipFill>
        <p:spPr>
          <a:xfrm>
            <a:off x="326780" y="1341991"/>
            <a:ext cx="11655670" cy="4629016"/>
          </a:xfrm>
          <a:prstGeom prst="rect">
            <a:avLst/>
          </a:prstGeom>
        </p:spPr>
      </p:pic>
    </p:spTree>
    <p:extLst>
      <p:ext uri="{BB962C8B-B14F-4D97-AF65-F5344CB8AC3E}">
        <p14:creationId xmlns:p14="http://schemas.microsoft.com/office/powerpoint/2010/main" val="1847017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BE76-BE6F-446F-A275-9D9F64ADA303}"/>
              </a:ext>
            </a:extLst>
          </p:cNvPr>
          <p:cNvSpPr>
            <a:spLocks noGrp="1"/>
          </p:cNvSpPr>
          <p:nvPr>
            <p:ph type="title"/>
          </p:nvPr>
        </p:nvSpPr>
        <p:spPr>
          <a:xfrm>
            <a:off x="1251678" y="382385"/>
            <a:ext cx="10178322" cy="848538"/>
          </a:xfrm>
        </p:spPr>
        <p:txBody>
          <a:bodyPr/>
          <a:lstStyle/>
          <a:p>
            <a:pPr algn="ctr"/>
            <a:r>
              <a:rPr lang="en-US" b="1" dirty="0">
                <a:solidFill>
                  <a:schemeClr val="accent5">
                    <a:lumMod val="75000"/>
                  </a:schemeClr>
                </a:solidFill>
                <a:latin typeface="Calibri" panose="020F0502020204030204" pitchFamily="34" charset="0"/>
                <a:cs typeface="Calibri" panose="020F0502020204030204" pitchFamily="34" charset="0"/>
              </a:rPr>
              <a:t>Write A Test Script</a:t>
            </a:r>
          </a:p>
        </p:txBody>
      </p:sp>
      <p:sp>
        <p:nvSpPr>
          <p:cNvPr id="3" name="Content Placeholder 2">
            <a:extLst>
              <a:ext uri="{FF2B5EF4-FFF2-40B4-BE49-F238E27FC236}">
                <a16:creationId xmlns:a16="http://schemas.microsoft.com/office/drawing/2014/main" id="{50E7E2AA-F8BF-4AF4-A22A-5A4909C96ED4}"/>
              </a:ext>
            </a:extLst>
          </p:cNvPr>
          <p:cNvSpPr>
            <a:spLocks noGrp="1"/>
          </p:cNvSpPr>
          <p:nvPr>
            <p:ph idx="1"/>
          </p:nvPr>
        </p:nvSpPr>
        <p:spPr>
          <a:xfrm>
            <a:off x="1289777" y="1494690"/>
            <a:ext cx="10178322" cy="4513854"/>
          </a:xfrm>
        </p:spPr>
        <p:txBody>
          <a:bodyPr/>
          <a:lstStyle/>
          <a:p>
            <a:r>
              <a:rPr lang="en-US" altLang="zh-CN" dirty="0"/>
              <a:t>Mind Mapping</a:t>
            </a:r>
            <a:endParaRPr lang="en-US" dirty="0"/>
          </a:p>
        </p:txBody>
      </p:sp>
      <p:sp>
        <p:nvSpPr>
          <p:cNvPr id="4" name="Oval 3">
            <a:extLst>
              <a:ext uri="{FF2B5EF4-FFF2-40B4-BE49-F238E27FC236}">
                <a16:creationId xmlns:a16="http://schemas.microsoft.com/office/drawing/2014/main" id="{D332FE02-A2CE-4C7B-9894-D167DC59D98C}"/>
              </a:ext>
            </a:extLst>
          </p:cNvPr>
          <p:cNvSpPr/>
          <p:nvPr/>
        </p:nvSpPr>
        <p:spPr>
          <a:xfrm>
            <a:off x="4388093" y="2901463"/>
            <a:ext cx="2538047" cy="1717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Find Element</a:t>
            </a:r>
          </a:p>
        </p:txBody>
      </p:sp>
      <p:cxnSp>
        <p:nvCxnSpPr>
          <p:cNvPr id="6" name="Straight Arrow Connector 5">
            <a:extLst>
              <a:ext uri="{FF2B5EF4-FFF2-40B4-BE49-F238E27FC236}">
                <a16:creationId xmlns:a16="http://schemas.microsoft.com/office/drawing/2014/main" id="{5B2C7C42-1E70-4CA4-8492-F34EE6134B83}"/>
              </a:ext>
            </a:extLst>
          </p:cNvPr>
          <p:cNvCxnSpPr>
            <a:cxnSpLocks/>
            <a:stCxn id="4" idx="7"/>
            <a:endCxn id="7" idx="3"/>
          </p:cNvCxnSpPr>
          <p:nvPr/>
        </p:nvCxnSpPr>
        <p:spPr>
          <a:xfrm flipV="1">
            <a:off x="6554452" y="2772153"/>
            <a:ext cx="805750" cy="38089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 name="Oval 6">
            <a:extLst>
              <a:ext uri="{FF2B5EF4-FFF2-40B4-BE49-F238E27FC236}">
                <a16:creationId xmlns:a16="http://schemas.microsoft.com/office/drawing/2014/main" id="{E293B3DD-D282-47E2-963C-AA94726C8C91}"/>
              </a:ext>
            </a:extLst>
          </p:cNvPr>
          <p:cNvSpPr/>
          <p:nvPr/>
        </p:nvSpPr>
        <p:spPr>
          <a:xfrm>
            <a:off x="7048620" y="1608522"/>
            <a:ext cx="2127618" cy="136327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linkClick r:id="rId3" action="ppaction://hlinksldjump"/>
              </a:rPr>
              <a:t>HTML</a:t>
            </a:r>
            <a:r>
              <a:rPr lang="en-US" sz="2400" b="1" dirty="0"/>
              <a:t> Elements</a:t>
            </a:r>
          </a:p>
        </p:txBody>
      </p:sp>
      <p:cxnSp>
        <p:nvCxnSpPr>
          <p:cNvPr id="9" name="Straight Arrow Connector 8">
            <a:extLst>
              <a:ext uri="{FF2B5EF4-FFF2-40B4-BE49-F238E27FC236}">
                <a16:creationId xmlns:a16="http://schemas.microsoft.com/office/drawing/2014/main" id="{4DB74C70-CF64-420B-B94C-C8D7BBEB2825}"/>
              </a:ext>
            </a:extLst>
          </p:cNvPr>
          <p:cNvCxnSpPr>
            <a:cxnSpLocks/>
            <a:stCxn id="7" idx="6"/>
            <a:endCxn id="10" idx="2"/>
          </p:cNvCxnSpPr>
          <p:nvPr/>
        </p:nvCxnSpPr>
        <p:spPr>
          <a:xfrm>
            <a:off x="9176238" y="2290161"/>
            <a:ext cx="556238" cy="4017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 name="Oval 9">
            <a:extLst>
              <a:ext uri="{FF2B5EF4-FFF2-40B4-BE49-F238E27FC236}">
                <a16:creationId xmlns:a16="http://schemas.microsoft.com/office/drawing/2014/main" id="{A01D6BF0-1B7A-4EBF-ADAB-A6B10B9D117D}"/>
              </a:ext>
            </a:extLst>
          </p:cNvPr>
          <p:cNvSpPr/>
          <p:nvPr/>
        </p:nvSpPr>
        <p:spPr>
          <a:xfrm>
            <a:off x="9732476" y="1752601"/>
            <a:ext cx="1697524" cy="115547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Actions</a:t>
            </a:r>
            <a:endParaRPr lang="en-US" sz="2400" b="1" dirty="0"/>
          </a:p>
        </p:txBody>
      </p:sp>
      <p:sp>
        <p:nvSpPr>
          <p:cNvPr id="11" name="Oval 10">
            <a:extLst>
              <a:ext uri="{FF2B5EF4-FFF2-40B4-BE49-F238E27FC236}">
                <a16:creationId xmlns:a16="http://schemas.microsoft.com/office/drawing/2014/main" id="{400DD0C5-5AFF-4EDE-8A7C-8D3495D3F979}"/>
              </a:ext>
            </a:extLst>
          </p:cNvPr>
          <p:cNvSpPr/>
          <p:nvPr/>
        </p:nvSpPr>
        <p:spPr>
          <a:xfrm>
            <a:off x="7980299" y="4443046"/>
            <a:ext cx="2948116" cy="155917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Python Libraries / Modules</a:t>
            </a:r>
          </a:p>
        </p:txBody>
      </p:sp>
      <p:sp>
        <p:nvSpPr>
          <p:cNvPr id="23" name="Oval 22">
            <a:extLst>
              <a:ext uri="{FF2B5EF4-FFF2-40B4-BE49-F238E27FC236}">
                <a16:creationId xmlns:a16="http://schemas.microsoft.com/office/drawing/2014/main" id="{291C7A64-34B0-4143-AC8C-11A742369A22}"/>
              </a:ext>
            </a:extLst>
          </p:cNvPr>
          <p:cNvSpPr/>
          <p:nvPr/>
        </p:nvSpPr>
        <p:spPr>
          <a:xfrm>
            <a:off x="1252865" y="2209799"/>
            <a:ext cx="2325751" cy="139654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Analyze Behavior</a:t>
            </a:r>
          </a:p>
        </p:txBody>
      </p:sp>
      <p:sp>
        <p:nvSpPr>
          <p:cNvPr id="24" name="Oval 23">
            <a:extLst>
              <a:ext uri="{FF2B5EF4-FFF2-40B4-BE49-F238E27FC236}">
                <a16:creationId xmlns:a16="http://schemas.microsoft.com/office/drawing/2014/main" id="{E0A98528-F980-4573-AB7C-2CCFD48143F4}"/>
              </a:ext>
            </a:extLst>
          </p:cNvPr>
          <p:cNvSpPr/>
          <p:nvPr/>
        </p:nvSpPr>
        <p:spPr>
          <a:xfrm>
            <a:off x="1289777" y="4903179"/>
            <a:ext cx="2538047" cy="1037493"/>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Workaround</a:t>
            </a:r>
          </a:p>
        </p:txBody>
      </p:sp>
      <p:cxnSp>
        <p:nvCxnSpPr>
          <p:cNvPr id="26" name="Straight Arrow Connector 25">
            <a:extLst>
              <a:ext uri="{FF2B5EF4-FFF2-40B4-BE49-F238E27FC236}">
                <a16:creationId xmlns:a16="http://schemas.microsoft.com/office/drawing/2014/main" id="{FCBA0F95-573A-45AD-B3E9-57D7D0CA7EE6}"/>
              </a:ext>
            </a:extLst>
          </p:cNvPr>
          <p:cNvCxnSpPr>
            <a:cxnSpLocks/>
            <a:stCxn id="4" idx="5"/>
            <a:endCxn id="11" idx="2"/>
          </p:cNvCxnSpPr>
          <p:nvPr/>
        </p:nvCxnSpPr>
        <p:spPr>
          <a:xfrm>
            <a:off x="6554452" y="4367782"/>
            <a:ext cx="1425847" cy="85484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78D1B001-5934-4F81-A762-FCBBAB0C7C2A}"/>
              </a:ext>
            </a:extLst>
          </p:cNvPr>
          <p:cNvCxnSpPr>
            <a:cxnSpLocks/>
            <a:stCxn id="4" idx="1"/>
            <a:endCxn id="23" idx="6"/>
          </p:cNvCxnSpPr>
          <p:nvPr/>
        </p:nvCxnSpPr>
        <p:spPr>
          <a:xfrm flipH="1" flipV="1">
            <a:off x="3578616" y="2908073"/>
            <a:ext cx="1181165" cy="24497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Straight Arrow Connector 36">
            <a:extLst>
              <a:ext uri="{FF2B5EF4-FFF2-40B4-BE49-F238E27FC236}">
                <a16:creationId xmlns:a16="http://schemas.microsoft.com/office/drawing/2014/main" id="{A93F5E75-51CF-4539-B23C-FAF6D5DE3B30}"/>
              </a:ext>
            </a:extLst>
          </p:cNvPr>
          <p:cNvCxnSpPr>
            <a:cxnSpLocks/>
            <a:stCxn id="23" idx="4"/>
            <a:endCxn id="24" idx="0"/>
          </p:cNvCxnSpPr>
          <p:nvPr/>
        </p:nvCxnSpPr>
        <p:spPr>
          <a:xfrm>
            <a:off x="2415741" y="3606347"/>
            <a:ext cx="143060" cy="129683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0839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A618-4E5A-447E-BA4C-68F41D478E47}"/>
              </a:ext>
            </a:extLst>
          </p:cNvPr>
          <p:cNvSpPr>
            <a:spLocks noGrp="1"/>
          </p:cNvSpPr>
          <p:nvPr>
            <p:ph type="title"/>
          </p:nvPr>
        </p:nvSpPr>
        <p:spPr>
          <a:xfrm>
            <a:off x="1305920" y="607634"/>
            <a:ext cx="10178322" cy="996472"/>
          </a:xfrm>
        </p:spPr>
        <p:txBody>
          <a:bodyPr/>
          <a:lstStyle/>
          <a:p>
            <a:r>
              <a:rPr lang="en-US" dirty="0"/>
              <a:t>Agenda</a:t>
            </a:r>
          </a:p>
        </p:txBody>
      </p:sp>
      <p:sp>
        <p:nvSpPr>
          <p:cNvPr id="3" name="Content Placeholder 2">
            <a:extLst>
              <a:ext uri="{FF2B5EF4-FFF2-40B4-BE49-F238E27FC236}">
                <a16:creationId xmlns:a16="http://schemas.microsoft.com/office/drawing/2014/main" id="{C6DB3D29-A582-4163-8910-1400808D6F10}"/>
              </a:ext>
            </a:extLst>
          </p:cNvPr>
          <p:cNvSpPr>
            <a:spLocks noGrp="1"/>
          </p:cNvSpPr>
          <p:nvPr>
            <p:ph idx="1"/>
          </p:nvPr>
        </p:nvSpPr>
        <p:spPr>
          <a:xfrm>
            <a:off x="1251678" y="1852247"/>
            <a:ext cx="10178322" cy="4253430"/>
          </a:xfrm>
        </p:spPr>
        <p:txBody>
          <a:bodyPr>
            <a:normAutofit/>
          </a:bodyPr>
          <a:lstStyle/>
          <a:p>
            <a:r>
              <a:rPr lang="en-US" sz="4000" b="1" dirty="0"/>
              <a:t>What’s Selenium?</a:t>
            </a:r>
          </a:p>
          <a:p>
            <a:r>
              <a:rPr lang="en-US" sz="4000" b="1" dirty="0"/>
              <a:t>How Selenium works?</a:t>
            </a:r>
          </a:p>
          <a:p>
            <a:r>
              <a:rPr lang="en-US" sz="4000" b="1" dirty="0"/>
              <a:t>Set Up: Installation</a:t>
            </a:r>
          </a:p>
          <a:p>
            <a:r>
              <a:rPr lang="en-US" sz="4000" b="1" dirty="0"/>
              <a:t>Write a Selenium Test Script</a:t>
            </a:r>
          </a:p>
          <a:p>
            <a:r>
              <a:rPr lang="en-US" sz="4000" b="1" dirty="0"/>
              <a:t>Conclusion</a:t>
            </a:r>
          </a:p>
        </p:txBody>
      </p:sp>
    </p:spTree>
    <p:extLst>
      <p:ext uri="{BB962C8B-B14F-4D97-AF65-F5344CB8AC3E}">
        <p14:creationId xmlns:p14="http://schemas.microsoft.com/office/powerpoint/2010/main" val="23477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8F8F-CAFA-45AD-83A1-D4C2A562CC7B}"/>
              </a:ext>
            </a:extLst>
          </p:cNvPr>
          <p:cNvSpPr>
            <a:spLocks noGrp="1"/>
          </p:cNvSpPr>
          <p:nvPr>
            <p:ph type="title"/>
          </p:nvPr>
        </p:nvSpPr>
        <p:spPr>
          <a:xfrm>
            <a:off x="1251678" y="382385"/>
            <a:ext cx="10178322" cy="995077"/>
          </a:xfrm>
        </p:spPr>
        <p:txBody>
          <a:bodyPr>
            <a:normAutofit fontScale="90000"/>
          </a:bodyPr>
          <a:lstStyle/>
          <a:p>
            <a:pPr algn="ctr"/>
            <a:r>
              <a:rPr lang="en-US" sz="6600" b="1" dirty="0">
                <a:solidFill>
                  <a:srgbClr val="0070C0"/>
                </a:solidFill>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E7D63BDF-DE72-444C-9252-63EC81DD2948}"/>
              </a:ext>
            </a:extLst>
          </p:cNvPr>
          <p:cNvSpPr>
            <a:spLocks noGrp="1"/>
          </p:cNvSpPr>
          <p:nvPr>
            <p:ph idx="1"/>
          </p:nvPr>
        </p:nvSpPr>
        <p:spPr>
          <a:xfrm>
            <a:off x="1251678" y="1611923"/>
            <a:ext cx="10178322" cy="4730262"/>
          </a:xfrm>
        </p:spPr>
        <p:txBody>
          <a:bodyPr>
            <a:normAutofit fontScale="92500"/>
          </a:bodyPr>
          <a:lstStyle/>
          <a:p>
            <a:r>
              <a:rPr lang="en-US" sz="3700" dirty="0"/>
              <a:t>Selenium </a:t>
            </a:r>
            <a:r>
              <a:rPr lang="en-US" sz="3700" dirty="0" err="1"/>
              <a:t>Webdriver</a:t>
            </a:r>
            <a:r>
              <a:rPr lang="en-US" sz="3700" dirty="0"/>
              <a:t> imitates a person to interact with the browser and webpages. So, it can do many testing.</a:t>
            </a:r>
          </a:p>
          <a:p>
            <a:r>
              <a:rPr lang="en-US" sz="3700" dirty="0"/>
              <a:t>The programming language is easy to learn and there’re many libraries and modules to use. </a:t>
            </a:r>
          </a:p>
          <a:p>
            <a:r>
              <a:rPr lang="en-US" sz="3700" dirty="0"/>
              <a:t>It doesn’t work well in testing about </a:t>
            </a:r>
            <a:r>
              <a:rPr lang="en-US" sz="3700" b="1" dirty="0">
                <a:solidFill>
                  <a:schemeClr val="tx2">
                    <a:lumMod val="50000"/>
                    <a:lumOff val="50000"/>
                  </a:schemeClr>
                </a:solidFill>
              </a:rPr>
              <a:t>map</a:t>
            </a:r>
            <a:r>
              <a:rPr lang="en-US" sz="3700" dirty="0"/>
              <a:t>, or to say, it’s hard to code a program about map actions.</a:t>
            </a:r>
          </a:p>
          <a:p>
            <a:r>
              <a:rPr lang="en-US" sz="3700" dirty="0"/>
              <a:t>And the coding person has to be careful and patient.</a:t>
            </a:r>
          </a:p>
          <a:p>
            <a:endParaRPr lang="en-US" sz="3600" dirty="0"/>
          </a:p>
        </p:txBody>
      </p:sp>
    </p:spTree>
    <p:extLst>
      <p:ext uri="{BB962C8B-B14F-4D97-AF65-F5344CB8AC3E}">
        <p14:creationId xmlns:p14="http://schemas.microsoft.com/office/powerpoint/2010/main" val="223674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8DCA-EBCC-4335-B0AF-390E6E3FAB48}"/>
              </a:ext>
            </a:extLst>
          </p:cNvPr>
          <p:cNvSpPr>
            <a:spLocks noGrp="1"/>
          </p:cNvSpPr>
          <p:nvPr>
            <p:ph type="title"/>
          </p:nvPr>
        </p:nvSpPr>
        <p:spPr>
          <a:xfrm>
            <a:off x="1006839" y="2322554"/>
            <a:ext cx="10178322" cy="4107554"/>
          </a:xfrm>
        </p:spPr>
        <p:txBody>
          <a:bodyPr>
            <a:normAutofit/>
          </a:bodyPr>
          <a:lstStyle/>
          <a:p>
            <a:pPr algn="ctr"/>
            <a:r>
              <a:rPr lang="en-US" sz="8800" b="1" dirty="0">
                <a:solidFill>
                  <a:srgbClr val="0070C0"/>
                </a:solidFill>
                <a:latin typeface="Calibri" panose="020F0502020204030204" pitchFamily="34" charset="0"/>
                <a:cs typeface="Calibri" panose="020F0502020204030204" pitchFamily="34" charset="0"/>
              </a:rPr>
              <a:t>Demo</a:t>
            </a:r>
            <a:br>
              <a:rPr lang="en-US" sz="8800" b="1" dirty="0">
                <a:solidFill>
                  <a:srgbClr val="0070C0"/>
                </a:solidFill>
                <a:latin typeface="Calibri" panose="020F0502020204030204" pitchFamily="34" charset="0"/>
                <a:cs typeface="Calibri" panose="020F0502020204030204" pitchFamily="34" charset="0"/>
              </a:rPr>
            </a:br>
            <a:r>
              <a:rPr lang="en-US" sz="3100" b="1" dirty="0">
                <a:solidFill>
                  <a:srgbClr val="0070C0"/>
                </a:solidFill>
                <a:latin typeface="Calibri" panose="020F0502020204030204" pitchFamily="34" charset="0"/>
                <a:cs typeface="Calibri" panose="020F0502020204030204" pitchFamily="34" charset="0"/>
              </a:rPr>
              <a:t>(Add: link to the sims.py in DOT computer)</a:t>
            </a:r>
          </a:p>
        </p:txBody>
      </p:sp>
    </p:spTree>
    <p:extLst>
      <p:ext uri="{BB962C8B-B14F-4D97-AF65-F5344CB8AC3E}">
        <p14:creationId xmlns:p14="http://schemas.microsoft.com/office/powerpoint/2010/main" val="767731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8DCA-EBCC-4335-B0AF-390E6E3FAB48}"/>
              </a:ext>
            </a:extLst>
          </p:cNvPr>
          <p:cNvSpPr>
            <a:spLocks noGrp="1"/>
          </p:cNvSpPr>
          <p:nvPr>
            <p:ph type="title"/>
          </p:nvPr>
        </p:nvSpPr>
        <p:spPr>
          <a:xfrm>
            <a:off x="1006839" y="2322554"/>
            <a:ext cx="10178322" cy="4107554"/>
          </a:xfrm>
        </p:spPr>
        <p:txBody>
          <a:bodyPr>
            <a:normAutofit/>
          </a:bodyPr>
          <a:lstStyle/>
          <a:p>
            <a:pPr algn="ctr"/>
            <a:r>
              <a:rPr lang="en-US" sz="8800" b="1" dirty="0">
                <a:solidFill>
                  <a:schemeClr val="tx2">
                    <a:lumMod val="50000"/>
                    <a:lumOff val="50000"/>
                  </a:schemeClr>
                </a:solidFill>
                <a:latin typeface="Calibri" panose="020F0502020204030204" pitchFamily="34" charset="0"/>
                <a:cs typeface="Calibri" panose="020F0502020204030204" pitchFamily="34" charset="0"/>
              </a:rPr>
              <a:t>Thank You</a:t>
            </a:r>
            <a:endParaRPr lang="en-US" sz="3100" b="1" dirty="0">
              <a:solidFill>
                <a:schemeClr val="tx2">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825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DA0390-F9BA-482B-8178-A3CC5C32EE34}"/>
              </a:ext>
            </a:extLst>
          </p:cNvPr>
          <p:cNvSpPr>
            <a:spLocks noGrp="1"/>
          </p:cNvSpPr>
          <p:nvPr>
            <p:ph type="body" idx="1"/>
          </p:nvPr>
        </p:nvSpPr>
        <p:spPr>
          <a:xfrm>
            <a:off x="1295400" y="575430"/>
            <a:ext cx="4431323" cy="819616"/>
          </a:xfrm>
        </p:spPr>
        <p:txBody>
          <a:bodyPr/>
          <a:lstStyle/>
          <a:p>
            <a:r>
              <a:rPr lang="en-US" sz="3600" dirty="0">
                <a:solidFill>
                  <a:srgbClr val="0070C0"/>
                </a:solidFill>
                <a:latin typeface="Calibri" panose="020F0502020204030204" pitchFamily="34" charset="0"/>
                <a:cs typeface="Calibri" panose="020F0502020204030204" pitchFamily="34" charset="0"/>
              </a:rPr>
              <a:t>Selenium </a:t>
            </a:r>
            <a:r>
              <a:rPr lang="en-US" sz="3600" dirty="0" err="1">
                <a:solidFill>
                  <a:srgbClr val="0070C0"/>
                </a:solidFill>
                <a:latin typeface="Calibri" panose="020F0502020204030204" pitchFamily="34" charset="0"/>
                <a:cs typeface="Calibri" panose="020F0502020204030204" pitchFamily="34" charset="0"/>
              </a:rPr>
              <a:t>IDe</a:t>
            </a:r>
            <a:endParaRPr lang="en-US" sz="3600" dirty="0">
              <a:solidFill>
                <a:srgbClr val="0070C0"/>
              </a:solidFill>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1A31100A-71CA-4D51-A066-EEF6F1C80539}"/>
              </a:ext>
            </a:extLst>
          </p:cNvPr>
          <p:cNvSpPr>
            <a:spLocks noGrp="1"/>
          </p:cNvSpPr>
          <p:nvPr>
            <p:ph sz="half" idx="2"/>
          </p:nvPr>
        </p:nvSpPr>
        <p:spPr>
          <a:xfrm>
            <a:off x="1295400" y="1454213"/>
            <a:ext cx="4607169" cy="4530418"/>
          </a:xfrm>
        </p:spPr>
        <p:txBody>
          <a:bodyPr>
            <a:noAutofit/>
          </a:bodyPr>
          <a:lstStyle/>
          <a:p>
            <a:pPr fontAlgn="base"/>
            <a:r>
              <a:rPr lang="en-US" sz="3000" dirty="0"/>
              <a:t>an integrated development environment for Selenium scripts</a:t>
            </a:r>
          </a:p>
          <a:p>
            <a:pPr fontAlgn="base"/>
            <a:r>
              <a:rPr lang="en-US" sz="3000" dirty="0"/>
              <a:t>allows you to </a:t>
            </a:r>
            <a:r>
              <a:rPr lang="en-US" sz="3000" b="1" dirty="0">
                <a:solidFill>
                  <a:schemeClr val="tx2">
                    <a:lumMod val="50000"/>
                    <a:lumOff val="50000"/>
                  </a:schemeClr>
                </a:solidFill>
              </a:rPr>
              <a:t>record</a:t>
            </a:r>
            <a:r>
              <a:rPr lang="en-US" sz="3000" dirty="0"/>
              <a:t>, edit, and debug tests</a:t>
            </a:r>
          </a:p>
          <a:p>
            <a:r>
              <a:rPr lang="en-US" sz="3000" dirty="0"/>
              <a:t>implemented as a </a:t>
            </a:r>
            <a:r>
              <a:rPr lang="en-US" sz="3000" b="1" dirty="0">
                <a:solidFill>
                  <a:schemeClr val="tx2">
                    <a:lumMod val="50000"/>
                    <a:lumOff val="50000"/>
                  </a:schemeClr>
                </a:solidFill>
              </a:rPr>
              <a:t>Firefox</a:t>
            </a:r>
            <a:r>
              <a:rPr lang="en-US" sz="3000" dirty="0"/>
              <a:t> extension</a:t>
            </a:r>
          </a:p>
        </p:txBody>
      </p:sp>
      <p:sp>
        <p:nvSpPr>
          <p:cNvPr id="6" name="Text Placeholder 5">
            <a:extLst>
              <a:ext uri="{FF2B5EF4-FFF2-40B4-BE49-F238E27FC236}">
                <a16:creationId xmlns:a16="http://schemas.microsoft.com/office/drawing/2014/main" id="{AD024F7C-1153-492F-9977-C2A00BD1E352}"/>
              </a:ext>
            </a:extLst>
          </p:cNvPr>
          <p:cNvSpPr>
            <a:spLocks noGrp="1"/>
          </p:cNvSpPr>
          <p:nvPr>
            <p:ph type="body" sz="quarter" idx="3"/>
          </p:nvPr>
        </p:nvSpPr>
        <p:spPr>
          <a:xfrm>
            <a:off x="6223548" y="575430"/>
            <a:ext cx="5265061" cy="819616"/>
          </a:xfrm>
        </p:spPr>
        <p:txBody>
          <a:bodyPr/>
          <a:lstStyle/>
          <a:p>
            <a:r>
              <a:rPr lang="en-US" sz="3600" dirty="0">
                <a:solidFill>
                  <a:srgbClr val="0070C0"/>
                </a:solidFill>
                <a:latin typeface="Calibri" panose="020F0502020204030204" pitchFamily="34" charset="0"/>
                <a:cs typeface="Calibri" panose="020F0502020204030204" pitchFamily="34" charset="0"/>
              </a:rPr>
              <a:t>Selenium </a:t>
            </a:r>
            <a:r>
              <a:rPr lang="en-US" sz="3600" dirty="0" err="1">
                <a:solidFill>
                  <a:srgbClr val="0070C0"/>
                </a:solidFill>
                <a:latin typeface="Calibri" panose="020F0502020204030204" pitchFamily="34" charset="0"/>
                <a:cs typeface="Calibri" panose="020F0502020204030204" pitchFamily="34" charset="0"/>
              </a:rPr>
              <a:t>webdriver</a:t>
            </a:r>
            <a:endParaRPr lang="en-US" sz="3600" dirty="0">
              <a:solidFill>
                <a:srgbClr val="0070C0"/>
              </a:solidFill>
              <a:latin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CC722F91-320B-4558-B965-C91FDFD2E5C2}"/>
              </a:ext>
            </a:extLst>
          </p:cNvPr>
          <p:cNvSpPr>
            <a:spLocks noGrp="1"/>
          </p:cNvSpPr>
          <p:nvPr>
            <p:ph sz="quarter" idx="4"/>
          </p:nvPr>
        </p:nvSpPr>
        <p:spPr>
          <a:xfrm>
            <a:off x="6223548" y="1454212"/>
            <a:ext cx="4800600" cy="4712125"/>
          </a:xfrm>
        </p:spPr>
        <p:txBody>
          <a:bodyPr>
            <a:noAutofit/>
          </a:bodyPr>
          <a:lstStyle/>
          <a:p>
            <a:pPr fontAlgn="base"/>
            <a:r>
              <a:rPr lang="en-US" sz="3000" dirty="0"/>
              <a:t>a web automation framework that allows you to execute your tests</a:t>
            </a:r>
          </a:p>
          <a:p>
            <a:r>
              <a:rPr lang="en-US" sz="3000" dirty="0"/>
              <a:t>provide a programming </a:t>
            </a:r>
            <a:r>
              <a:rPr lang="en-US" sz="3000" dirty="0">
                <a:hlinkClick r:id="rId2" action="ppaction://hlinksldjump"/>
              </a:rPr>
              <a:t>interface</a:t>
            </a:r>
            <a:endParaRPr lang="en-US" sz="3000" dirty="0"/>
          </a:p>
          <a:p>
            <a:r>
              <a:rPr lang="en-US" sz="3000" b="1" dirty="0">
                <a:solidFill>
                  <a:schemeClr val="tx2">
                    <a:lumMod val="50000"/>
                    <a:lumOff val="50000"/>
                  </a:schemeClr>
                </a:solidFill>
              </a:rPr>
              <a:t>automate the web browser</a:t>
            </a:r>
            <a:br>
              <a:rPr lang="en-US" sz="3000" dirty="0"/>
            </a:br>
            <a:r>
              <a:rPr lang="en-US" sz="3000" dirty="0"/>
              <a:t>(Automation is giving commands to a browser.</a:t>
            </a:r>
          </a:p>
        </p:txBody>
      </p:sp>
      <p:sp>
        <p:nvSpPr>
          <p:cNvPr id="8" name="Arrow: Left 7">
            <a:hlinkClick r:id="rId3" action="ppaction://hlinksldjump"/>
            <a:extLst>
              <a:ext uri="{FF2B5EF4-FFF2-40B4-BE49-F238E27FC236}">
                <a16:creationId xmlns:a16="http://schemas.microsoft.com/office/drawing/2014/main" id="{FB2F9243-D2A9-458D-9E7C-79BDC314A17C}"/>
              </a:ext>
            </a:extLst>
          </p:cNvPr>
          <p:cNvSpPr/>
          <p:nvPr/>
        </p:nvSpPr>
        <p:spPr>
          <a:xfrm>
            <a:off x="10602120" y="5984631"/>
            <a:ext cx="844055" cy="5070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back</a:t>
            </a:r>
            <a:endParaRPr lang="en-US" dirty="0"/>
          </a:p>
        </p:txBody>
      </p:sp>
    </p:spTree>
    <p:extLst>
      <p:ext uri="{BB962C8B-B14F-4D97-AF65-F5344CB8AC3E}">
        <p14:creationId xmlns:p14="http://schemas.microsoft.com/office/powerpoint/2010/main" val="198999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6.googleusercontent.com/0AnWm93nrpft4LzdaYqA_nPDLkRLrItirOhGtv2xrJSM7Mako-tn9AaMeeLI5OKL1_yDwBjoFrO_cFvVbC1nzPV_plqsGG9f3N5XofyniYbkr0C1ZDciS7dQg9Zmv5LB01ZnU0p5">
            <a:extLst>
              <a:ext uri="{FF2B5EF4-FFF2-40B4-BE49-F238E27FC236}">
                <a16:creationId xmlns:a16="http://schemas.microsoft.com/office/drawing/2014/main" id="{1B05BB25-E7F0-4717-BFF7-D95F6B213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677" y="463482"/>
            <a:ext cx="4741984" cy="56965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5C3F00D-CC8B-4658-ACC6-3C8EEC92670B}"/>
              </a:ext>
            </a:extLst>
          </p:cNvPr>
          <p:cNvPicPr>
            <a:picLocks noChangeAspect="1"/>
          </p:cNvPicPr>
          <p:nvPr/>
        </p:nvPicPr>
        <p:blipFill>
          <a:blip r:embed="rId3"/>
          <a:stretch>
            <a:fillRect/>
          </a:stretch>
        </p:blipFill>
        <p:spPr>
          <a:xfrm>
            <a:off x="1479060" y="1684213"/>
            <a:ext cx="2963273" cy="3374295"/>
          </a:xfrm>
          <a:prstGeom prst="rect">
            <a:avLst/>
          </a:prstGeom>
        </p:spPr>
      </p:pic>
      <p:pic>
        <p:nvPicPr>
          <p:cNvPr id="9" name="Picture 8">
            <a:hlinkClick r:id="rId4" action="ppaction://hlinksldjump"/>
            <a:extLst>
              <a:ext uri="{FF2B5EF4-FFF2-40B4-BE49-F238E27FC236}">
                <a16:creationId xmlns:a16="http://schemas.microsoft.com/office/drawing/2014/main" id="{4008C1FE-2595-4973-8717-F59CF8607780}"/>
              </a:ext>
            </a:extLst>
          </p:cNvPr>
          <p:cNvPicPr>
            <a:picLocks noChangeAspect="1"/>
          </p:cNvPicPr>
          <p:nvPr/>
        </p:nvPicPr>
        <p:blipFill>
          <a:blip r:embed="rId5"/>
          <a:stretch>
            <a:fillRect/>
          </a:stretch>
        </p:blipFill>
        <p:spPr>
          <a:xfrm>
            <a:off x="10628263" y="5999895"/>
            <a:ext cx="853514" cy="554784"/>
          </a:xfrm>
          <a:prstGeom prst="rect">
            <a:avLst/>
          </a:prstGeom>
        </p:spPr>
      </p:pic>
    </p:spTree>
    <p:extLst>
      <p:ext uri="{BB962C8B-B14F-4D97-AF65-F5344CB8AC3E}">
        <p14:creationId xmlns:p14="http://schemas.microsoft.com/office/powerpoint/2010/main" val="234842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3748-600D-4B7B-A616-6B1F929FC74C}"/>
              </a:ext>
            </a:extLst>
          </p:cNvPr>
          <p:cNvSpPr>
            <a:spLocks noGrp="1"/>
          </p:cNvSpPr>
          <p:nvPr>
            <p:ph type="title"/>
          </p:nvPr>
        </p:nvSpPr>
        <p:spPr>
          <a:xfrm>
            <a:off x="1251678" y="328246"/>
            <a:ext cx="10178322" cy="1031631"/>
          </a:xfrm>
        </p:spPr>
        <p:txBody>
          <a:bodyPr>
            <a:normAutofit/>
          </a:bodyPr>
          <a:lstStyle/>
          <a:p>
            <a:pPr algn="ctr"/>
            <a:r>
              <a:rPr lang="en-US" sz="6600" b="1" dirty="0">
                <a:latin typeface="Calibri" panose="020F0502020204030204" pitchFamily="34" charset="0"/>
                <a:cs typeface="Calibri" panose="020F0502020204030204" pitchFamily="34" charset="0"/>
              </a:rPr>
              <a:t>Xpath</a:t>
            </a:r>
          </a:p>
        </p:txBody>
      </p:sp>
      <p:sp>
        <p:nvSpPr>
          <p:cNvPr id="3" name="Content Placeholder 2">
            <a:extLst>
              <a:ext uri="{FF2B5EF4-FFF2-40B4-BE49-F238E27FC236}">
                <a16:creationId xmlns:a16="http://schemas.microsoft.com/office/drawing/2014/main" id="{3342A2BD-AA1D-42B0-9BFC-946F4311AE40}"/>
              </a:ext>
            </a:extLst>
          </p:cNvPr>
          <p:cNvSpPr>
            <a:spLocks noGrp="1"/>
          </p:cNvSpPr>
          <p:nvPr>
            <p:ph idx="1"/>
          </p:nvPr>
        </p:nvSpPr>
        <p:spPr>
          <a:xfrm>
            <a:off x="1251678" y="1400908"/>
            <a:ext cx="10178322" cy="5087815"/>
          </a:xfrm>
        </p:spPr>
        <p:txBody>
          <a:bodyPr>
            <a:normAutofit/>
          </a:bodyPr>
          <a:lstStyle/>
          <a:p>
            <a:r>
              <a:rPr lang="en-US" sz="2400" dirty="0"/>
              <a:t>XPath is a major element in the XSLT standard. It can be used to </a:t>
            </a:r>
            <a:r>
              <a:rPr lang="en-US" sz="2400" b="1" dirty="0">
                <a:solidFill>
                  <a:schemeClr val="tx2">
                    <a:lumMod val="50000"/>
                    <a:lumOff val="50000"/>
                  </a:schemeClr>
                </a:solidFill>
              </a:rPr>
              <a:t>navigate through elements and attributes</a:t>
            </a:r>
            <a:r>
              <a:rPr lang="en-US" sz="2400" dirty="0"/>
              <a:t> in an XML document.</a:t>
            </a:r>
          </a:p>
          <a:p>
            <a:pPr marL="0" indent="0">
              <a:buNone/>
            </a:pPr>
            <a:r>
              <a:rPr lang="en-US" i="1" dirty="0"/>
              <a:t>Source 1:</a:t>
            </a:r>
            <a:r>
              <a:rPr lang="en-US" dirty="0"/>
              <a:t> </a:t>
            </a:r>
            <a:r>
              <a:rPr lang="en-US" dirty="0">
                <a:hlinkClick r:id="rId2"/>
              </a:rPr>
              <a:t>https://www.w3schools.com/xml/xpath_intro.asp</a:t>
            </a:r>
            <a:endParaRPr lang="en-US" dirty="0"/>
          </a:p>
          <a:p>
            <a:pPr marL="0" indent="0">
              <a:buNone/>
            </a:pPr>
            <a:endParaRPr lang="en-US" dirty="0"/>
          </a:p>
          <a:p>
            <a:r>
              <a:rPr lang="en-US" sz="2400" dirty="0"/>
              <a:t>XPath is the language used for </a:t>
            </a:r>
            <a:r>
              <a:rPr lang="en-US" sz="2400" b="1" dirty="0">
                <a:solidFill>
                  <a:schemeClr val="tx2">
                    <a:lumMod val="50000"/>
                    <a:lumOff val="50000"/>
                  </a:schemeClr>
                </a:solidFill>
              </a:rPr>
              <a:t>locating nodes in an XML document</a:t>
            </a:r>
            <a:r>
              <a:rPr lang="en-US" sz="2400" dirty="0"/>
              <a:t>. As HTML can be an implementation of XML (XHTML), Selenium users can leverage this powerful language to target elements in their web applications. XPath extends beyond (as well as supporting) the simple methods of locating by id or name attributes, and opens up all sorts of new possibilities such as locating the third checkbox on the page.</a:t>
            </a:r>
          </a:p>
          <a:p>
            <a:pPr marL="0" indent="0">
              <a:buNone/>
            </a:pPr>
            <a:r>
              <a:rPr lang="en-US" i="1" dirty="0"/>
              <a:t>Source 2:</a:t>
            </a:r>
            <a:r>
              <a:rPr lang="en-US" dirty="0"/>
              <a:t>  </a:t>
            </a:r>
            <a:r>
              <a:rPr lang="en-US" dirty="0">
                <a:hlinkClick r:id="rId3"/>
              </a:rPr>
              <a:t>https://selenium-python.readthedocs.io/locating-elements.html</a:t>
            </a:r>
            <a:endParaRPr lang="en-US" dirty="0"/>
          </a:p>
          <a:p>
            <a:pPr marL="0" indent="0">
              <a:buNone/>
            </a:pPr>
            <a:endParaRPr lang="en-US" dirty="0"/>
          </a:p>
        </p:txBody>
      </p:sp>
      <p:pic>
        <p:nvPicPr>
          <p:cNvPr id="4" name="Picture 3">
            <a:hlinkClick r:id="rId4" action="ppaction://hlinksldjump"/>
            <a:extLst>
              <a:ext uri="{FF2B5EF4-FFF2-40B4-BE49-F238E27FC236}">
                <a16:creationId xmlns:a16="http://schemas.microsoft.com/office/drawing/2014/main" id="{88C56F0A-30F5-41D8-A028-4DD5F269D608}"/>
              </a:ext>
            </a:extLst>
          </p:cNvPr>
          <p:cNvPicPr>
            <a:picLocks noChangeAspect="1"/>
          </p:cNvPicPr>
          <p:nvPr/>
        </p:nvPicPr>
        <p:blipFill>
          <a:blip r:embed="rId5"/>
          <a:stretch>
            <a:fillRect/>
          </a:stretch>
        </p:blipFill>
        <p:spPr>
          <a:xfrm>
            <a:off x="10329165" y="5736546"/>
            <a:ext cx="853514" cy="554784"/>
          </a:xfrm>
          <a:prstGeom prst="rect">
            <a:avLst/>
          </a:prstGeom>
        </p:spPr>
      </p:pic>
    </p:spTree>
    <p:extLst>
      <p:ext uri="{BB962C8B-B14F-4D97-AF65-F5344CB8AC3E}">
        <p14:creationId xmlns:p14="http://schemas.microsoft.com/office/powerpoint/2010/main" val="3101639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019B-FDD7-4675-B58B-1CAB3B3A32C9}"/>
              </a:ext>
            </a:extLst>
          </p:cNvPr>
          <p:cNvSpPr>
            <a:spLocks noGrp="1"/>
          </p:cNvSpPr>
          <p:nvPr>
            <p:ph type="title"/>
          </p:nvPr>
        </p:nvSpPr>
        <p:spPr>
          <a:xfrm>
            <a:off x="1210647" y="793869"/>
            <a:ext cx="10178322" cy="1105269"/>
          </a:xfrm>
        </p:spPr>
        <p:txBody>
          <a:bodyPr/>
          <a:lstStyle/>
          <a:p>
            <a:pPr algn="ctr"/>
            <a:r>
              <a:rPr lang="en-US" b="1" dirty="0">
                <a:latin typeface="Calibri" panose="020F0502020204030204" pitchFamily="34" charset="0"/>
                <a:cs typeface="Calibri" panose="020F0502020204030204" pitchFamily="34" charset="0"/>
              </a:rPr>
              <a:t>CSS Selector</a:t>
            </a:r>
          </a:p>
        </p:txBody>
      </p:sp>
      <p:sp>
        <p:nvSpPr>
          <p:cNvPr id="3" name="Content Placeholder 2">
            <a:extLst>
              <a:ext uri="{FF2B5EF4-FFF2-40B4-BE49-F238E27FC236}">
                <a16:creationId xmlns:a16="http://schemas.microsoft.com/office/drawing/2014/main" id="{6BADB20D-0CE0-4083-9E80-1408E0EFBE24}"/>
              </a:ext>
            </a:extLst>
          </p:cNvPr>
          <p:cNvSpPr>
            <a:spLocks noGrp="1"/>
          </p:cNvSpPr>
          <p:nvPr>
            <p:ph idx="1"/>
          </p:nvPr>
        </p:nvSpPr>
        <p:spPr/>
        <p:txBody>
          <a:bodyPr>
            <a:normAutofit/>
          </a:bodyPr>
          <a:lstStyle/>
          <a:p>
            <a:r>
              <a:rPr lang="en-US" sz="3600" dirty="0"/>
              <a:t>In CSS, selectors are </a:t>
            </a:r>
            <a:r>
              <a:rPr lang="en-US" sz="3600" b="1" dirty="0">
                <a:solidFill>
                  <a:srgbClr val="0070C0"/>
                </a:solidFill>
              </a:rPr>
              <a:t>patterns used to select the element(s) you want to style</a:t>
            </a:r>
            <a:r>
              <a:rPr lang="en-US" sz="3600" dirty="0">
                <a:solidFill>
                  <a:srgbClr val="0070C0"/>
                </a:solidFill>
              </a:rPr>
              <a:t>.</a:t>
            </a:r>
          </a:p>
        </p:txBody>
      </p:sp>
      <p:pic>
        <p:nvPicPr>
          <p:cNvPr id="4" name="Picture 3">
            <a:hlinkClick r:id="rId2" action="ppaction://hlinksldjump"/>
            <a:extLst>
              <a:ext uri="{FF2B5EF4-FFF2-40B4-BE49-F238E27FC236}">
                <a16:creationId xmlns:a16="http://schemas.microsoft.com/office/drawing/2014/main" id="{64EBE763-1C8C-476D-9C17-9B6B81E46A6C}"/>
              </a:ext>
            </a:extLst>
          </p:cNvPr>
          <p:cNvPicPr>
            <a:picLocks noChangeAspect="1"/>
          </p:cNvPicPr>
          <p:nvPr/>
        </p:nvPicPr>
        <p:blipFill>
          <a:blip r:embed="rId3"/>
          <a:stretch>
            <a:fillRect/>
          </a:stretch>
        </p:blipFill>
        <p:spPr>
          <a:xfrm>
            <a:off x="9836797" y="5602200"/>
            <a:ext cx="853514" cy="554784"/>
          </a:xfrm>
          <a:prstGeom prst="rect">
            <a:avLst/>
          </a:prstGeom>
        </p:spPr>
      </p:pic>
    </p:spTree>
    <p:extLst>
      <p:ext uri="{BB962C8B-B14F-4D97-AF65-F5344CB8AC3E}">
        <p14:creationId xmlns:p14="http://schemas.microsoft.com/office/powerpoint/2010/main" val="49105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85E5-634D-4ABE-92F0-6D466DEC3EE2}"/>
              </a:ext>
            </a:extLst>
          </p:cNvPr>
          <p:cNvSpPr>
            <a:spLocks noGrp="1"/>
          </p:cNvSpPr>
          <p:nvPr>
            <p:ph type="title"/>
          </p:nvPr>
        </p:nvSpPr>
        <p:spPr/>
        <p:txBody>
          <a:bodyPr>
            <a:normAutofit/>
          </a:bodyPr>
          <a:lstStyle/>
          <a:p>
            <a:pPr algn="ctr"/>
            <a:r>
              <a:rPr lang="en-US" sz="6600" b="1" dirty="0">
                <a:latin typeface="Calibri" panose="020F0502020204030204" pitchFamily="34" charset="0"/>
                <a:cs typeface="Calibri" panose="020F0502020204030204" pitchFamily="34" charset="0"/>
              </a:rPr>
              <a:t>It’s an interface.</a:t>
            </a:r>
          </a:p>
        </p:txBody>
      </p:sp>
      <p:sp>
        <p:nvSpPr>
          <p:cNvPr id="3" name="Content Placeholder 2">
            <a:extLst>
              <a:ext uri="{FF2B5EF4-FFF2-40B4-BE49-F238E27FC236}">
                <a16:creationId xmlns:a16="http://schemas.microsoft.com/office/drawing/2014/main" id="{0175D3B6-7B37-4980-B450-485E47ED8C4C}"/>
              </a:ext>
            </a:extLst>
          </p:cNvPr>
          <p:cNvSpPr>
            <a:spLocks noGrp="1"/>
          </p:cNvSpPr>
          <p:nvPr>
            <p:ph idx="1"/>
          </p:nvPr>
        </p:nvSpPr>
        <p:spPr>
          <a:xfrm>
            <a:off x="1251678" y="1652954"/>
            <a:ext cx="10178322" cy="4360983"/>
          </a:xfrm>
        </p:spPr>
        <p:txBody>
          <a:bodyPr>
            <a:noAutofit/>
          </a:bodyPr>
          <a:lstStyle/>
          <a:p>
            <a:r>
              <a:rPr lang="en-US" sz="3600" dirty="0"/>
              <a:t>An interface is </a:t>
            </a:r>
            <a:r>
              <a:rPr lang="en-US" sz="3600" b="1" dirty="0">
                <a:solidFill>
                  <a:schemeClr val="tx2">
                    <a:lumMod val="50000"/>
                    <a:lumOff val="50000"/>
                  </a:schemeClr>
                </a:solidFill>
              </a:rPr>
              <a:t>a reference type</a:t>
            </a:r>
            <a:r>
              <a:rPr lang="en-US" sz="3600" dirty="0"/>
              <a:t>, similar to a class, that can contain only constants, method signatures, default methods, static methods, and nested types. Method bodies exist only for default methods and static methods. Interfaces </a:t>
            </a:r>
            <a:r>
              <a:rPr lang="en-US" sz="3600" u="sng" dirty="0"/>
              <a:t>cannot be instantiated</a:t>
            </a:r>
            <a:r>
              <a:rPr lang="en-US" sz="3600" dirty="0"/>
              <a:t>—they can only </a:t>
            </a:r>
            <a:r>
              <a:rPr lang="en-US" sz="3600" b="1" dirty="0">
                <a:solidFill>
                  <a:schemeClr val="tx2">
                    <a:lumMod val="50000"/>
                    <a:lumOff val="50000"/>
                  </a:schemeClr>
                </a:solidFill>
              </a:rPr>
              <a:t>be implemented by classes or extended by other interfaces</a:t>
            </a:r>
            <a:r>
              <a:rPr lang="en-US" sz="3600" dirty="0"/>
              <a:t>.</a:t>
            </a:r>
          </a:p>
        </p:txBody>
      </p:sp>
      <p:pic>
        <p:nvPicPr>
          <p:cNvPr id="4" name="Picture 3">
            <a:hlinkClick r:id="rId2" action="ppaction://hlinksldjump"/>
            <a:extLst>
              <a:ext uri="{FF2B5EF4-FFF2-40B4-BE49-F238E27FC236}">
                <a16:creationId xmlns:a16="http://schemas.microsoft.com/office/drawing/2014/main" id="{64936696-2AC2-4B08-BC54-3FF46113CE46}"/>
              </a:ext>
            </a:extLst>
          </p:cNvPr>
          <p:cNvPicPr>
            <a:picLocks noChangeAspect="1"/>
          </p:cNvPicPr>
          <p:nvPr/>
        </p:nvPicPr>
        <p:blipFill>
          <a:blip r:embed="rId3"/>
          <a:stretch>
            <a:fillRect/>
          </a:stretch>
        </p:blipFill>
        <p:spPr>
          <a:xfrm>
            <a:off x="10217797" y="5654485"/>
            <a:ext cx="853514" cy="554784"/>
          </a:xfrm>
          <a:prstGeom prst="rect">
            <a:avLst/>
          </a:prstGeom>
        </p:spPr>
      </p:pic>
    </p:spTree>
    <p:extLst>
      <p:ext uri="{BB962C8B-B14F-4D97-AF65-F5344CB8AC3E}">
        <p14:creationId xmlns:p14="http://schemas.microsoft.com/office/powerpoint/2010/main" val="1604555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3179-A22D-4207-B502-C14D43590904}"/>
              </a:ext>
            </a:extLst>
          </p:cNvPr>
          <p:cNvSpPr>
            <a:spLocks noGrp="1"/>
          </p:cNvSpPr>
          <p:nvPr>
            <p:ph type="title"/>
          </p:nvPr>
        </p:nvSpPr>
        <p:spPr>
          <a:xfrm>
            <a:off x="1251678" y="527538"/>
            <a:ext cx="10178322" cy="1047831"/>
          </a:xfrm>
        </p:spPr>
        <p:txBody>
          <a:bodyPr>
            <a:normAutofit/>
          </a:bodyPr>
          <a:lstStyle/>
          <a:p>
            <a:r>
              <a:rPr lang="en-US" sz="6600" b="1" dirty="0">
                <a:latin typeface="Calibri" panose="020F0502020204030204" pitchFamily="34" charset="0"/>
                <a:cs typeface="Calibri" panose="020F0502020204030204" pitchFamily="34" charset="0"/>
              </a:rPr>
              <a:t>What Is Selenium?</a:t>
            </a:r>
          </a:p>
        </p:txBody>
      </p:sp>
      <p:sp>
        <p:nvSpPr>
          <p:cNvPr id="3" name="Content Placeholder 2">
            <a:extLst>
              <a:ext uri="{FF2B5EF4-FFF2-40B4-BE49-F238E27FC236}">
                <a16:creationId xmlns:a16="http://schemas.microsoft.com/office/drawing/2014/main" id="{CC2C94F2-F930-4518-A49B-D3308FA5A006}"/>
              </a:ext>
            </a:extLst>
          </p:cNvPr>
          <p:cNvSpPr>
            <a:spLocks noGrp="1"/>
          </p:cNvSpPr>
          <p:nvPr>
            <p:ph idx="1"/>
          </p:nvPr>
        </p:nvSpPr>
        <p:spPr>
          <a:xfrm>
            <a:off x="1251678" y="1840522"/>
            <a:ext cx="10178322" cy="4601309"/>
          </a:xfrm>
        </p:spPr>
        <p:txBody>
          <a:bodyPr>
            <a:normAutofit fontScale="92500"/>
          </a:bodyPr>
          <a:lstStyle/>
          <a:p>
            <a:r>
              <a:rPr lang="en-US" sz="3600" dirty="0"/>
              <a:t>a free (open source) automated testing suite for web applications</a:t>
            </a:r>
          </a:p>
          <a:p>
            <a:r>
              <a:rPr lang="en-US" sz="3600" dirty="0"/>
              <a:t>composed of multiple software tools:</a:t>
            </a:r>
          </a:p>
          <a:p>
            <a:pPr marL="0" indent="0">
              <a:buNone/>
            </a:pPr>
            <a:endParaRPr lang="en-US" sz="3600" dirty="0"/>
          </a:p>
          <a:p>
            <a:pPr marL="0" indent="0">
              <a:buNone/>
            </a:pPr>
            <a:endParaRPr lang="en-US" sz="3600" dirty="0"/>
          </a:p>
          <a:p>
            <a:endParaRPr lang="en-US" sz="3600" dirty="0"/>
          </a:p>
          <a:p>
            <a:r>
              <a:rPr lang="en-US" sz="3600" b="1" dirty="0" err="1">
                <a:solidFill>
                  <a:schemeClr val="tx2">
                    <a:lumMod val="50000"/>
                    <a:lumOff val="50000"/>
                  </a:schemeClr>
                </a:solidFill>
              </a:rPr>
              <a:t>Webdriver</a:t>
            </a:r>
            <a:r>
              <a:rPr lang="en-US" sz="3600" dirty="0"/>
              <a:t> is the real industry automation testing tool.</a:t>
            </a:r>
          </a:p>
        </p:txBody>
      </p:sp>
      <p:sp>
        <p:nvSpPr>
          <p:cNvPr id="4" name="Oval 3">
            <a:hlinkClick r:id="rId2" action="ppaction://hlinksldjump"/>
            <a:extLst>
              <a:ext uri="{FF2B5EF4-FFF2-40B4-BE49-F238E27FC236}">
                <a16:creationId xmlns:a16="http://schemas.microsoft.com/office/drawing/2014/main" id="{EB5085E7-B2A6-4C54-83C0-4A5F53A2AD7F}"/>
              </a:ext>
            </a:extLst>
          </p:cNvPr>
          <p:cNvSpPr/>
          <p:nvPr/>
        </p:nvSpPr>
        <p:spPr>
          <a:xfrm>
            <a:off x="2086708" y="3915512"/>
            <a:ext cx="3030416" cy="1441941"/>
          </a:xfrm>
          <a:prstGeom prst="ellipse">
            <a:avLst/>
          </a:prstGeom>
          <a:solidFill>
            <a:schemeClr val="accent2">
              <a:lumMod val="40000"/>
              <a:lumOff val="6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a:t>Selenium IDE</a:t>
            </a:r>
          </a:p>
        </p:txBody>
      </p:sp>
      <p:sp>
        <p:nvSpPr>
          <p:cNvPr id="5" name="Oval 4">
            <a:extLst>
              <a:ext uri="{FF2B5EF4-FFF2-40B4-BE49-F238E27FC236}">
                <a16:creationId xmlns:a16="http://schemas.microsoft.com/office/drawing/2014/main" id="{FC0A5620-1957-434C-820A-4855622519B7}"/>
              </a:ext>
            </a:extLst>
          </p:cNvPr>
          <p:cNvSpPr/>
          <p:nvPr/>
        </p:nvSpPr>
        <p:spPr>
          <a:xfrm>
            <a:off x="6403731" y="3915512"/>
            <a:ext cx="3030417" cy="14419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Selenium </a:t>
            </a:r>
            <a:r>
              <a:rPr lang="en-US" sz="3200" b="1" dirty="0" err="1"/>
              <a:t>Webdriver</a:t>
            </a:r>
            <a:endParaRPr lang="en-US" sz="3200" b="1" dirty="0"/>
          </a:p>
        </p:txBody>
      </p:sp>
    </p:spTree>
    <p:extLst>
      <p:ext uri="{BB962C8B-B14F-4D97-AF65-F5344CB8AC3E}">
        <p14:creationId xmlns:p14="http://schemas.microsoft.com/office/powerpoint/2010/main" val="105356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6486-3E0C-4098-AC0F-721F2DA62265}"/>
              </a:ext>
            </a:extLst>
          </p:cNvPr>
          <p:cNvSpPr>
            <a:spLocks noGrp="1"/>
          </p:cNvSpPr>
          <p:nvPr>
            <p:ph type="title"/>
          </p:nvPr>
        </p:nvSpPr>
        <p:spPr>
          <a:xfrm>
            <a:off x="1245816" y="755669"/>
            <a:ext cx="10178322" cy="1053902"/>
          </a:xfrm>
        </p:spPr>
        <p:txBody>
          <a:bodyPr>
            <a:normAutofit/>
          </a:bodyPr>
          <a:lstStyle/>
          <a:p>
            <a:r>
              <a:rPr lang="en-US" sz="6600" b="1" dirty="0">
                <a:latin typeface="Calibri" panose="020F0502020204030204" pitchFamily="34" charset="0"/>
                <a:cs typeface="Calibri" panose="020F0502020204030204" pitchFamily="34" charset="0"/>
              </a:rPr>
              <a:t>How selenium works?</a:t>
            </a:r>
          </a:p>
        </p:txBody>
      </p:sp>
      <p:sp>
        <p:nvSpPr>
          <p:cNvPr id="3" name="Content Placeholder 2">
            <a:extLst>
              <a:ext uri="{FF2B5EF4-FFF2-40B4-BE49-F238E27FC236}">
                <a16:creationId xmlns:a16="http://schemas.microsoft.com/office/drawing/2014/main" id="{771D3CD8-DCC8-4124-A420-3F984FC76293}"/>
              </a:ext>
            </a:extLst>
          </p:cNvPr>
          <p:cNvSpPr>
            <a:spLocks noGrp="1"/>
          </p:cNvSpPr>
          <p:nvPr>
            <p:ph idx="1"/>
          </p:nvPr>
        </p:nvSpPr>
        <p:spPr>
          <a:xfrm>
            <a:off x="1251678" y="2174631"/>
            <a:ext cx="10178322" cy="3927700"/>
          </a:xfrm>
        </p:spPr>
        <p:txBody>
          <a:bodyPr/>
          <a:lstStyle/>
          <a:p>
            <a:r>
              <a:rPr lang="en-US" sz="3600" dirty="0"/>
              <a:t>make direct calls to the browser using each browser’s native support for automation</a:t>
            </a:r>
          </a:p>
          <a:p>
            <a:pPr marL="0" indent="0">
              <a:buNone/>
            </a:pPr>
            <a:r>
              <a:rPr lang="en-US" sz="2800" dirty="0"/>
              <a:t>	</a:t>
            </a:r>
            <a:r>
              <a:rPr lang="en-US" sz="4000" b="1" dirty="0">
                <a:solidFill>
                  <a:schemeClr val="accent1">
                    <a:lumMod val="75000"/>
                  </a:schemeClr>
                </a:solidFill>
                <a:hlinkClick r:id="rId2" action="ppaction://hlinksldjump"/>
              </a:rPr>
              <a:t>Drive The Browser Directly</a:t>
            </a:r>
            <a:endParaRPr lang="en-US" sz="4000" b="1" dirty="0">
              <a:solidFill>
                <a:schemeClr val="accent1">
                  <a:lumMod val="75000"/>
                </a:schemeClr>
              </a:solidFill>
            </a:endParaRPr>
          </a:p>
          <a:p>
            <a:r>
              <a:rPr lang="en-US" sz="3600" dirty="0"/>
              <a:t>Programming Languages Supported by WebDriver:</a:t>
            </a:r>
            <a:br>
              <a:rPr lang="en-US" sz="3600" dirty="0"/>
            </a:br>
            <a:r>
              <a:rPr lang="en-US" sz="3600" dirty="0"/>
              <a:t>Java / </a:t>
            </a:r>
            <a:r>
              <a:rPr lang="en-US" sz="3600" b="1" dirty="0">
                <a:solidFill>
                  <a:schemeClr val="tx2">
                    <a:lumMod val="50000"/>
                    <a:lumOff val="50000"/>
                  </a:schemeClr>
                </a:solidFill>
              </a:rPr>
              <a:t>Python</a:t>
            </a:r>
            <a:r>
              <a:rPr lang="en-US" sz="3600" dirty="0">
                <a:solidFill>
                  <a:srgbClr val="0070C0"/>
                </a:solidFill>
              </a:rPr>
              <a:t> </a:t>
            </a:r>
            <a:r>
              <a:rPr lang="en-US" sz="3600" dirty="0"/>
              <a:t>/ Ruby / PHP / Perl / </a:t>
            </a:r>
            <a:r>
              <a:rPr lang="en-US" sz="3600" dirty="0" err="1"/>
              <a:t>.Net</a:t>
            </a:r>
            <a:endParaRPr lang="en-US" sz="3600" dirty="0"/>
          </a:p>
        </p:txBody>
      </p:sp>
    </p:spTree>
    <p:extLst>
      <p:ext uri="{BB962C8B-B14F-4D97-AF65-F5344CB8AC3E}">
        <p14:creationId xmlns:p14="http://schemas.microsoft.com/office/powerpoint/2010/main" val="98872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38D6A-6C24-4181-92BF-1A3777CBB09B}"/>
              </a:ext>
            </a:extLst>
          </p:cNvPr>
          <p:cNvSpPr/>
          <p:nvPr/>
        </p:nvSpPr>
        <p:spPr>
          <a:xfrm>
            <a:off x="8712883" y="2135834"/>
            <a:ext cx="2521048" cy="19833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Web Browser</a:t>
            </a:r>
          </a:p>
        </p:txBody>
      </p:sp>
      <p:sp>
        <p:nvSpPr>
          <p:cNvPr id="5" name="Rectangle 4">
            <a:extLst>
              <a:ext uri="{FF2B5EF4-FFF2-40B4-BE49-F238E27FC236}">
                <a16:creationId xmlns:a16="http://schemas.microsoft.com/office/drawing/2014/main" id="{C13899F2-5F04-4717-AA01-B8010CF42FE0}"/>
              </a:ext>
            </a:extLst>
          </p:cNvPr>
          <p:cNvSpPr/>
          <p:nvPr/>
        </p:nvSpPr>
        <p:spPr>
          <a:xfrm>
            <a:off x="4909770" y="2135834"/>
            <a:ext cx="2521048" cy="19833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Selenium</a:t>
            </a:r>
          </a:p>
        </p:txBody>
      </p:sp>
      <p:sp>
        <p:nvSpPr>
          <p:cNvPr id="6" name="Rectangle 5">
            <a:hlinkClick r:id="rId2" action="ppaction://hlinksldjump"/>
            <a:extLst>
              <a:ext uri="{FF2B5EF4-FFF2-40B4-BE49-F238E27FC236}">
                <a16:creationId xmlns:a16="http://schemas.microsoft.com/office/drawing/2014/main" id="{D1E7575F-D04D-4145-A4A4-6E403DAAA917}"/>
              </a:ext>
            </a:extLst>
          </p:cNvPr>
          <p:cNvSpPr/>
          <p:nvPr/>
        </p:nvSpPr>
        <p:spPr>
          <a:xfrm>
            <a:off x="1106657" y="2135834"/>
            <a:ext cx="2521048" cy="19833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Commands in Python</a:t>
            </a:r>
          </a:p>
        </p:txBody>
      </p:sp>
      <p:cxnSp>
        <p:nvCxnSpPr>
          <p:cNvPr id="8" name="Straight Arrow Connector 7">
            <a:extLst>
              <a:ext uri="{FF2B5EF4-FFF2-40B4-BE49-F238E27FC236}">
                <a16:creationId xmlns:a16="http://schemas.microsoft.com/office/drawing/2014/main" id="{074AE5EC-818E-4546-B304-33BB6631A190}"/>
              </a:ext>
            </a:extLst>
          </p:cNvPr>
          <p:cNvCxnSpPr>
            <a:stCxn id="6" idx="3"/>
            <a:endCxn id="5" idx="1"/>
          </p:cNvCxnSpPr>
          <p:nvPr/>
        </p:nvCxnSpPr>
        <p:spPr>
          <a:xfrm>
            <a:off x="3627705" y="3127513"/>
            <a:ext cx="1282065" cy="0"/>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02F7D2C0-F186-441B-B02F-78FE74674364}"/>
              </a:ext>
            </a:extLst>
          </p:cNvPr>
          <p:cNvCxnSpPr>
            <a:cxnSpLocks/>
            <a:endCxn id="4" idx="1"/>
          </p:cNvCxnSpPr>
          <p:nvPr/>
        </p:nvCxnSpPr>
        <p:spPr>
          <a:xfrm>
            <a:off x="7430818" y="3127513"/>
            <a:ext cx="1282065" cy="0"/>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Rectangle 17">
            <a:extLst>
              <a:ext uri="{FF2B5EF4-FFF2-40B4-BE49-F238E27FC236}">
                <a16:creationId xmlns:a16="http://schemas.microsoft.com/office/drawing/2014/main" id="{230A3D1A-B2BE-4A0E-A159-5DF3A8C53B42}"/>
              </a:ext>
            </a:extLst>
          </p:cNvPr>
          <p:cNvSpPr/>
          <p:nvPr/>
        </p:nvSpPr>
        <p:spPr>
          <a:xfrm>
            <a:off x="205154" y="955431"/>
            <a:ext cx="381000" cy="45426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lumMod val="75000"/>
                  </a:schemeClr>
                </a:solidFill>
              </a:rPr>
              <a:t>第二次回来的时候退出演示</a:t>
            </a:r>
          </a:p>
        </p:txBody>
      </p:sp>
    </p:spTree>
    <p:extLst>
      <p:ext uri="{BB962C8B-B14F-4D97-AF65-F5344CB8AC3E}">
        <p14:creationId xmlns:p14="http://schemas.microsoft.com/office/powerpoint/2010/main" val="56476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A4AC-4434-4093-8192-113141FF9AEC}"/>
              </a:ext>
            </a:extLst>
          </p:cNvPr>
          <p:cNvSpPr>
            <a:spLocks noGrp="1"/>
          </p:cNvSpPr>
          <p:nvPr>
            <p:ph type="title"/>
          </p:nvPr>
        </p:nvSpPr>
        <p:spPr>
          <a:xfrm>
            <a:off x="1292709" y="498233"/>
            <a:ext cx="10178322" cy="1100584"/>
          </a:xfrm>
        </p:spPr>
        <p:txBody>
          <a:bodyPr>
            <a:normAutofit/>
          </a:bodyPr>
          <a:lstStyle/>
          <a:p>
            <a:pPr algn="ctr"/>
            <a:r>
              <a:rPr lang="en-US" sz="6600" b="1" dirty="0">
                <a:latin typeface="Calibri" panose="020F0502020204030204" pitchFamily="34" charset="0"/>
                <a:cs typeface="Calibri" panose="020F0502020204030204" pitchFamily="34" charset="0"/>
              </a:rPr>
              <a:t>Set up: installation</a:t>
            </a:r>
          </a:p>
        </p:txBody>
      </p:sp>
      <p:sp>
        <p:nvSpPr>
          <p:cNvPr id="3" name="Content Placeholder 2">
            <a:extLst>
              <a:ext uri="{FF2B5EF4-FFF2-40B4-BE49-F238E27FC236}">
                <a16:creationId xmlns:a16="http://schemas.microsoft.com/office/drawing/2014/main" id="{EDFADE51-625C-44EB-A3B3-6F35F031CEC1}"/>
              </a:ext>
            </a:extLst>
          </p:cNvPr>
          <p:cNvSpPr>
            <a:spLocks noGrp="1"/>
          </p:cNvSpPr>
          <p:nvPr>
            <p:ph idx="1"/>
          </p:nvPr>
        </p:nvSpPr>
        <p:spPr>
          <a:xfrm>
            <a:off x="1292709" y="1893276"/>
            <a:ext cx="10178322" cy="4284784"/>
          </a:xfrm>
        </p:spPr>
        <p:txBody>
          <a:bodyPr>
            <a:normAutofit/>
          </a:bodyPr>
          <a:lstStyle/>
          <a:p>
            <a:pPr marL="742950" indent="-742950" fontAlgn="base">
              <a:buFont typeface="+mj-lt"/>
              <a:buAutoNum type="arabicPeriod"/>
            </a:pPr>
            <a:r>
              <a:rPr lang="en-US" sz="3600" dirty="0"/>
              <a:t>Install Python</a:t>
            </a:r>
          </a:p>
          <a:p>
            <a:pPr marL="742950" indent="-742950" fontAlgn="base">
              <a:buFont typeface="+mj-lt"/>
              <a:buAutoNum type="arabicPeriod"/>
            </a:pPr>
            <a:r>
              <a:rPr lang="en-US" sz="3600" dirty="0"/>
              <a:t>Install a Python IDE, i.e. </a:t>
            </a:r>
            <a:r>
              <a:rPr lang="en-US" sz="3600" dirty="0" err="1"/>
              <a:t>Pycharm</a:t>
            </a:r>
            <a:endParaRPr lang="en-US" sz="3600" dirty="0"/>
          </a:p>
          <a:p>
            <a:pPr marL="742950" indent="-742950" fontAlgn="base">
              <a:buFont typeface="+mj-lt"/>
              <a:buAutoNum type="arabicPeriod"/>
            </a:pPr>
            <a:r>
              <a:rPr lang="en-US" sz="3600" dirty="0"/>
              <a:t>Install </a:t>
            </a:r>
            <a:r>
              <a:rPr lang="en-US" sz="3600" dirty="0">
                <a:solidFill>
                  <a:schemeClr val="tx2">
                    <a:lumMod val="50000"/>
                    <a:lumOff val="50000"/>
                  </a:schemeClr>
                </a:solidFill>
              </a:rPr>
              <a:t>Selenium Python Bindings</a:t>
            </a:r>
            <a:r>
              <a:rPr lang="en-US" sz="3600" dirty="0"/>
              <a:t> Package for WebDriver</a:t>
            </a:r>
          </a:p>
          <a:p>
            <a:pPr marL="742950" indent="-742950">
              <a:buFont typeface="+mj-lt"/>
              <a:buAutoNum type="arabicPeriod"/>
            </a:pPr>
            <a:r>
              <a:rPr lang="en-US" sz="3600" dirty="0"/>
              <a:t>Install </a:t>
            </a:r>
            <a:r>
              <a:rPr lang="en-US" sz="3600" dirty="0" err="1">
                <a:solidFill>
                  <a:schemeClr val="tx2">
                    <a:lumMod val="50000"/>
                    <a:lumOff val="50000"/>
                  </a:schemeClr>
                </a:solidFill>
              </a:rPr>
              <a:t>ChromeDriver</a:t>
            </a:r>
            <a:r>
              <a:rPr lang="en-US" sz="3600" dirty="0">
                <a:solidFill>
                  <a:schemeClr val="tx2">
                    <a:lumMod val="50000"/>
                    <a:lumOff val="50000"/>
                  </a:schemeClr>
                </a:solidFill>
              </a:rPr>
              <a:t>, </a:t>
            </a:r>
            <a:r>
              <a:rPr lang="en-US" sz="3600" dirty="0" err="1">
                <a:solidFill>
                  <a:schemeClr val="tx2">
                    <a:lumMod val="50000"/>
                    <a:lumOff val="50000"/>
                  </a:schemeClr>
                </a:solidFill>
              </a:rPr>
              <a:t>FirefoxDriver</a:t>
            </a:r>
            <a:r>
              <a:rPr lang="en-US" sz="3600" dirty="0"/>
              <a:t>(</a:t>
            </a:r>
            <a:r>
              <a:rPr lang="en-US" sz="3600" dirty="0" err="1"/>
              <a:t>geckodriver</a:t>
            </a:r>
            <a:r>
              <a:rPr lang="en-US" sz="3600" dirty="0"/>
              <a:t>)</a:t>
            </a:r>
          </a:p>
        </p:txBody>
      </p:sp>
    </p:spTree>
    <p:extLst>
      <p:ext uri="{BB962C8B-B14F-4D97-AF65-F5344CB8AC3E}">
        <p14:creationId xmlns:p14="http://schemas.microsoft.com/office/powerpoint/2010/main" val="80633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F78F-4BDA-48A0-A83E-7A114D8183CE}"/>
              </a:ext>
            </a:extLst>
          </p:cNvPr>
          <p:cNvSpPr>
            <a:spLocks noGrp="1"/>
          </p:cNvSpPr>
          <p:nvPr>
            <p:ph type="title"/>
          </p:nvPr>
        </p:nvSpPr>
        <p:spPr>
          <a:xfrm>
            <a:off x="1251678" y="294467"/>
            <a:ext cx="10178322" cy="977487"/>
          </a:xfrm>
        </p:spPr>
        <p:txBody>
          <a:bodyPr>
            <a:normAutofit/>
          </a:bodyPr>
          <a:lstStyle/>
          <a:p>
            <a:pPr algn="ctr"/>
            <a:r>
              <a:rPr lang="en-US" sz="4800" b="1" dirty="0">
                <a:solidFill>
                  <a:schemeClr val="tx2">
                    <a:lumMod val="50000"/>
                    <a:lumOff val="50000"/>
                  </a:schemeClr>
                </a:solidFill>
                <a:latin typeface="Calibri" panose="020F0502020204030204" pitchFamily="34" charset="0"/>
                <a:cs typeface="Calibri" panose="020F0502020204030204" pitchFamily="34" charset="0"/>
              </a:rPr>
              <a:t>Write A test script</a:t>
            </a:r>
          </a:p>
        </p:txBody>
      </p:sp>
      <p:sp>
        <p:nvSpPr>
          <p:cNvPr id="3" name="Content Placeholder 2">
            <a:extLst>
              <a:ext uri="{FF2B5EF4-FFF2-40B4-BE49-F238E27FC236}">
                <a16:creationId xmlns:a16="http://schemas.microsoft.com/office/drawing/2014/main" id="{99D0E6C8-0DCB-4B50-B477-1D8359390455}"/>
              </a:ext>
            </a:extLst>
          </p:cNvPr>
          <p:cNvSpPr>
            <a:spLocks noGrp="1"/>
          </p:cNvSpPr>
          <p:nvPr>
            <p:ph idx="1"/>
          </p:nvPr>
        </p:nvSpPr>
        <p:spPr>
          <a:xfrm>
            <a:off x="1251678" y="1371600"/>
            <a:ext cx="10178322" cy="5263661"/>
          </a:xfrm>
        </p:spPr>
        <p:txBody>
          <a:bodyPr>
            <a:normAutofit/>
          </a:bodyPr>
          <a:lstStyle/>
          <a:p>
            <a:r>
              <a:rPr lang="en-US" sz="2800" b="1" dirty="0" err="1">
                <a:solidFill>
                  <a:srgbClr val="0070C0"/>
                </a:solidFill>
              </a:rPr>
              <a:t>find_element_by</a:t>
            </a:r>
            <a:r>
              <a:rPr lang="en-US" sz="2800" b="1" dirty="0">
                <a:solidFill>
                  <a:srgbClr val="0070C0"/>
                </a:solidFill>
              </a:rPr>
              <a:t>_...(“…”)</a:t>
            </a:r>
            <a:endParaRPr lang="en-US" sz="2800" b="1" u="sng" dirty="0">
              <a:solidFill>
                <a:srgbClr val="0070C0"/>
              </a:solidFill>
            </a:endParaRPr>
          </a:p>
          <a:p>
            <a:pPr lvl="1"/>
            <a:r>
              <a:rPr lang="en-US" sz="2800" dirty="0" err="1"/>
              <a:t>find_element_by_</a:t>
            </a:r>
            <a:r>
              <a:rPr lang="en-US" sz="2800" dirty="0" err="1">
                <a:solidFill>
                  <a:srgbClr val="0070C0"/>
                </a:solidFill>
              </a:rPr>
              <a:t>id</a:t>
            </a:r>
            <a:endParaRPr lang="en-US" sz="2800" dirty="0">
              <a:solidFill>
                <a:srgbClr val="0070C0"/>
              </a:solidFill>
            </a:endParaRPr>
          </a:p>
          <a:p>
            <a:pPr lvl="1"/>
            <a:r>
              <a:rPr lang="en-US" sz="2800" dirty="0" err="1"/>
              <a:t>find_element_by_</a:t>
            </a:r>
            <a:r>
              <a:rPr lang="en-US" sz="2800" dirty="0" err="1">
                <a:solidFill>
                  <a:srgbClr val="0070C0"/>
                </a:solidFill>
              </a:rPr>
              <a:t>name</a:t>
            </a:r>
            <a:endParaRPr lang="en-US" sz="2800" dirty="0">
              <a:solidFill>
                <a:srgbClr val="0070C0"/>
              </a:solidFill>
            </a:endParaRPr>
          </a:p>
          <a:p>
            <a:pPr lvl="1"/>
            <a:r>
              <a:rPr lang="en-US" sz="2800" dirty="0">
                <a:solidFill>
                  <a:schemeClr val="tx2">
                    <a:lumMod val="50000"/>
                    <a:lumOff val="50000"/>
                  </a:schemeClr>
                </a:solidFill>
              </a:rPr>
              <a:t>find_element_by_</a:t>
            </a:r>
            <a:r>
              <a:rPr lang="en-US" sz="2800" dirty="0">
                <a:solidFill>
                  <a:schemeClr val="tx2">
                    <a:lumMod val="50000"/>
                    <a:lumOff val="50000"/>
                  </a:schemeClr>
                </a:solidFill>
                <a:hlinkClick r:id="rId2" action="ppaction://hlinksldjump">
                  <a:extLst>
                    <a:ext uri="{A12FA001-AC4F-418D-AE19-62706E023703}">
                      <ahyp:hlinkClr xmlns:ahyp="http://schemas.microsoft.com/office/drawing/2018/hyperlinkcolor" val="tx"/>
                    </a:ext>
                  </a:extLst>
                </a:hlinkClick>
              </a:rPr>
              <a:t>xpath</a:t>
            </a:r>
            <a:endParaRPr lang="en-US" sz="2800" dirty="0">
              <a:solidFill>
                <a:schemeClr val="tx2">
                  <a:lumMod val="50000"/>
                  <a:lumOff val="50000"/>
                </a:schemeClr>
              </a:solidFill>
            </a:endParaRPr>
          </a:p>
          <a:p>
            <a:pPr lvl="1"/>
            <a:r>
              <a:rPr lang="en-US" sz="2800" dirty="0" err="1"/>
              <a:t>find_element_by_</a:t>
            </a:r>
            <a:r>
              <a:rPr lang="en-US" sz="2800" dirty="0" err="1">
                <a:solidFill>
                  <a:srgbClr val="0070C0"/>
                </a:solidFill>
              </a:rPr>
              <a:t>link_text</a:t>
            </a:r>
            <a:endParaRPr lang="en-US" sz="2800" dirty="0">
              <a:solidFill>
                <a:srgbClr val="0070C0"/>
              </a:solidFill>
            </a:endParaRPr>
          </a:p>
          <a:p>
            <a:pPr lvl="1"/>
            <a:r>
              <a:rPr lang="en-US" sz="2800" dirty="0" err="1"/>
              <a:t>find_element_by_</a:t>
            </a:r>
            <a:r>
              <a:rPr lang="en-US" sz="2800" dirty="0" err="1">
                <a:solidFill>
                  <a:srgbClr val="0070C0"/>
                </a:solidFill>
              </a:rPr>
              <a:t>partial_link_text</a:t>
            </a:r>
            <a:endParaRPr lang="en-US" sz="2800" dirty="0">
              <a:solidFill>
                <a:srgbClr val="0070C0"/>
              </a:solidFill>
            </a:endParaRPr>
          </a:p>
          <a:p>
            <a:pPr lvl="1"/>
            <a:r>
              <a:rPr lang="en-US" sz="2800" dirty="0" err="1"/>
              <a:t>find_element_by_</a:t>
            </a:r>
            <a:r>
              <a:rPr lang="en-US" sz="2800" dirty="0" err="1">
                <a:solidFill>
                  <a:srgbClr val="0070C0"/>
                </a:solidFill>
              </a:rPr>
              <a:t>tag_name</a:t>
            </a:r>
            <a:endParaRPr lang="en-US" sz="2800" dirty="0">
              <a:solidFill>
                <a:srgbClr val="0070C0"/>
              </a:solidFill>
            </a:endParaRPr>
          </a:p>
          <a:p>
            <a:pPr lvl="1"/>
            <a:r>
              <a:rPr lang="en-US" sz="2800" dirty="0" err="1"/>
              <a:t>find_element_by_</a:t>
            </a:r>
            <a:r>
              <a:rPr lang="en-US" sz="2800" dirty="0" err="1">
                <a:solidFill>
                  <a:srgbClr val="0070C0"/>
                </a:solidFill>
              </a:rPr>
              <a:t>class_name</a:t>
            </a:r>
            <a:endParaRPr lang="en-US" sz="2800" dirty="0">
              <a:solidFill>
                <a:srgbClr val="0070C0"/>
              </a:solidFill>
            </a:endParaRPr>
          </a:p>
          <a:p>
            <a:pPr lvl="1"/>
            <a:r>
              <a:rPr lang="en-US" sz="2800" dirty="0">
                <a:solidFill>
                  <a:schemeClr val="tx2">
                    <a:lumMod val="50000"/>
                    <a:lumOff val="50000"/>
                  </a:schemeClr>
                </a:solidFill>
              </a:rPr>
              <a:t>find_element_by_</a:t>
            </a:r>
            <a:r>
              <a:rPr lang="en-US" sz="2800" dirty="0">
                <a:solidFill>
                  <a:schemeClr val="tx2">
                    <a:lumMod val="50000"/>
                    <a:lumOff val="50000"/>
                  </a:schemeClr>
                </a:solidFill>
                <a:hlinkClick r:id="rId3" action="ppaction://hlinksldjump">
                  <a:extLst>
                    <a:ext uri="{A12FA001-AC4F-418D-AE19-62706E023703}">
                      <ahyp:hlinkClr xmlns:ahyp="http://schemas.microsoft.com/office/drawing/2018/hyperlinkcolor" val="tx"/>
                    </a:ext>
                  </a:extLst>
                </a:hlinkClick>
              </a:rPr>
              <a:t>css_selector</a:t>
            </a:r>
            <a:endParaRPr lang="en-US" sz="2800" dirty="0">
              <a:solidFill>
                <a:schemeClr val="tx2">
                  <a:lumMod val="50000"/>
                  <a:lumOff val="50000"/>
                </a:schemeClr>
              </a:solidFill>
            </a:endParaRPr>
          </a:p>
          <a:p>
            <a:pPr marL="0" indent="0">
              <a:buNone/>
            </a:pPr>
            <a:endParaRPr lang="en-US" sz="3200" dirty="0"/>
          </a:p>
        </p:txBody>
      </p:sp>
    </p:spTree>
    <p:extLst>
      <p:ext uri="{BB962C8B-B14F-4D97-AF65-F5344CB8AC3E}">
        <p14:creationId xmlns:p14="http://schemas.microsoft.com/office/powerpoint/2010/main" val="205017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F7D1-2529-467F-9BEF-75E3565BFCD6}"/>
              </a:ext>
            </a:extLst>
          </p:cNvPr>
          <p:cNvSpPr>
            <a:spLocks noGrp="1"/>
          </p:cNvSpPr>
          <p:nvPr>
            <p:ph type="title"/>
          </p:nvPr>
        </p:nvSpPr>
        <p:spPr>
          <a:xfrm>
            <a:off x="1251678" y="382385"/>
            <a:ext cx="10178322" cy="1018523"/>
          </a:xfrm>
        </p:spPr>
        <p:txBody>
          <a:bodyPr>
            <a:normAutofit/>
          </a:bodyPr>
          <a:lstStyle/>
          <a:p>
            <a:pPr algn="ctr"/>
            <a:r>
              <a:rPr lang="en-US" sz="5900" b="1" dirty="0">
                <a:solidFill>
                  <a:srgbClr val="002060"/>
                </a:solidFill>
                <a:latin typeface="Calibri" panose="020F0502020204030204" pitchFamily="34" charset="0"/>
                <a:cs typeface="Calibri" panose="020F0502020204030204" pitchFamily="34" charset="0"/>
              </a:rPr>
              <a:t>Example – HTML Element</a:t>
            </a:r>
          </a:p>
        </p:txBody>
      </p:sp>
      <p:sp>
        <p:nvSpPr>
          <p:cNvPr id="3" name="Content Placeholder 2">
            <a:extLst>
              <a:ext uri="{FF2B5EF4-FFF2-40B4-BE49-F238E27FC236}">
                <a16:creationId xmlns:a16="http://schemas.microsoft.com/office/drawing/2014/main" id="{FD089683-D122-4A46-ADEA-0B114D188FB2}"/>
              </a:ext>
            </a:extLst>
          </p:cNvPr>
          <p:cNvSpPr>
            <a:spLocks noGrp="1"/>
          </p:cNvSpPr>
          <p:nvPr>
            <p:ph idx="1"/>
          </p:nvPr>
        </p:nvSpPr>
        <p:spPr>
          <a:xfrm>
            <a:off x="1251678" y="1500555"/>
            <a:ext cx="10178322" cy="4975060"/>
          </a:xfrm>
        </p:spPr>
        <p:txBody>
          <a:bodyPr/>
          <a:lstStyle/>
          <a:p>
            <a:r>
              <a:rPr lang="en-US" sz="2800" b="1" dirty="0">
                <a:solidFill>
                  <a:srgbClr val="0070C0"/>
                </a:solidFill>
              </a:rPr>
              <a:t>&lt;select class="form-control select optional" name= "</a:t>
            </a:r>
            <a:r>
              <a:rPr lang="en-US" sz="2800" b="1" dirty="0" err="1">
                <a:solidFill>
                  <a:srgbClr val="0070C0"/>
                </a:solidFill>
              </a:rPr>
              <a:t>search_proxy</a:t>
            </a:r>
            <a:r>
              <a:rPr lang="en-US" sz="2800" b="1" dirty="0">
                <a:solidFill>
                  <a:srgbClr val="0070C0"/>
                </a:solidFill>
              </a:rPr>
              <a:t>[</a:t>
            </a:r>
            <a:r>
              <a:rPr lang="en-US" sz="2800" b="1" dirty="0" err="1">
                <a:solidFill>
                  <a:srgbClr val="0070C0"/>
                </a:solidFill>
              </a:rPr>
              <a:t>record_type</a:t>
            </a:r>
            <a:r>
              <a:rPr lang="en-US" sz="2800" b="1" dirty="0">
                <a:solidFill>
                  <a:srgbClr val="0070C0"/>
                </a:solidFill>
              </a:rPr>
              <a:t>]" id="</a:t>
            </a:r>
            <a:r>
              <a:rPr lang="en-US" sz="2800" b="1" dirty="0" err="1">
                <a:solidFill>
                  <a:srgbClr val="0070C0"/>
                </a:solidFill>
              </a:rPr>
              <a:t>search_proxy_record_type</a:t>
            </a:r>
            <a:r>
              <a:rPr lang="en-US" sz="2800" b="1" dirty="0">
                <a:solidFill>
                  <a:srgbClr val="0070C0"/>
                </a:solidFill>
              </a:rPr>
              <a:t>"&gt;</a:t>
            </a:r>
          </a:p>
          <a:p>
            <a:pPr lvl="1"/>
            <a:r>
              <a:rPr lang="en-US" sz="2800" dirty="0" err="1"/>
              <a:t>find_element_by_</a:t>
            </a:r>
            <a:r>
              <a:rPr lang="en-US" sz="2800" dirty="0" err="1">
                <a:solidFill>
                  <a:schemeClr val="tx2">
                    <a:lumMod val="50000"/>
                    <a:lumOff val="50000"/>
                  </a:schemeClr>
                </a:solidFill>
              </a:rPr>
              <a:t>class_name</a:t>
            </a:r>
            <a:r>
              <a:rPr lang="en-US" sz="2800" dirty="0"/>
              <a:t>(“form-control select optional”)</a:t>
            </a:r>
          </a:p>
          <a:p>
            <a:pPr lvl="1"/>
            <a:r>
              <a:rPr lang="en-US" sz="2800" dirty="0" err="1"/>
              <a:t>find_element_by_</a:t>
            </a:r>
            <a:r>
              <a:rPr lang="en-US" sz="2800" dirty="0" err="1">
                <a:solidFill>
                  <a:schemeClr val="tx2">
                    <a:lumMod val="50000"/>
                    <a:lumOff val="50000"/>
                  </a:schemeClr>
                </a:solidFill>
              </a:rPr>
              <a:t>name</a:t>
            </a:r>
            <a:r>
              <a:rPr lang="en-US" sz="2800" dirty="0"/>
              <a:t>("</a:t>
            </a:r>
            <a:r>
              <a:rPr lang="en-US" sz="2800" dirty="0" err="1"/>
              <a:t>search_proxy</a:t>
            </a:r>
            <a:r>
              <a:rPr lang="en-US" sz="2800" dirty="0"/>
              <a:t>[</a:t>
            </a:r>
            <a:r>
              <a:rPr lang="en-US" sz="2800" dirty="0" err="1"/>
              <a:t>record_type</a:t>
            </a:r>
            <a:r>
              <a:rPr lang="en-US" sz="2800" dirty="0"/>
              <a:t>]")</a:t>
            </a:r>
          </a:p>
          <a:p>
            <a:pPr lvl="1"/>
            <a:r>
              <a:rPr lang="en-US" sz="2800" dirty="0" err="1"/>
              <a:t>find_element_by_</a:t>
            </a:r>
            <a:r>
              <a:rPr lang="en-US" sz="2800" dirty="0" err="1">
                <a:solidFill>
                  <a:schemeClr val="tx2">
                    <a:lumMod val="50000"/>
                    <a:lumOff val="50000"/>
                  </a:schemeClr>
                </a:solidFill>
              </a:rPr>
              <a:t>id</a:t>
            </a:r>
            <a:r>
              <a:rPr lang="en-US" sz="2800" dirty="0"/>
              <a:t>("</a:t>
            </a:r>
            <a:r>
              <a:rPr lang="en-US" sz="2800" dirty="0" err="1"/>
              <a:t>search_proxy_record_type</a:t>
            </a:r>
            <a:r>
              <a:rPr lang="en-US" sz="2800" dirty="0"/>
              <a:t>")</a:t>
            </a:r>
          </a:p>
          <a:p>
            <a:pPr lvl="1"/>
            <a:endParaRPr lang="en-US" sz="2800" dirty="0"/>
          </a:p>
          <a:p>
            <a:r>
              <a:rPr lang="en-US" sz="2800" b="1" dirty="0">
                <a:solidFill>
                  <a:srgbClr val="0070C0"/>
                </a:solidFill>
              </a:rPr>
              <a:t>&lt;h1&gt;Welcome&lt;/h1&gt;</a:t>
            </a:r>
          </a:p>
          <a:p>
            <a:pPr lvl="1"/>
            <a:r>
              <a:rPr lang="en-US" sz="2800" dirty="0"/>
              <a:t>heading1 = </a:t>
            </a:r>
            <a:r>
              <a:rPr lang="en-US" sz="2800" dirty="0" err="1"/>
              <a:t>driver.find_element_by_</a:t>
            </a:r>
            <a:r>
              <a:rPr lang="en-US" sz="2800" dirty="0" err="1">
                <a:solidFill>
                  <a:schemeClr val="tx2">
                    <a:lumMod val="50000"/>
                    <a:lumOff val="50000"/>
                  </a:schemeClr>
                </a:solidFill>
              </a:rPr>
              <a:t>tag_name</a:t>
            </a:r>
            <a:r>
              <a:rPr lang="en-US" sz="2800" dirty="0"/>
              <a:t>('h1’)</a:t>
            </a:r>
          </a:p>
        </p:txBody>
      </p:sp>
      <p:sp>
        <p:nvSpPr>
          <p:cNvPr id="7" name="Rectangle 6">
            <a:extLst>
              <a:ext uri="{FF2B5EF4-FFF2-40B4-BE49-F238E27FC236}">
                <a16:creationId xmlns:a16="http://schemas.microsoft.com/office/drawing/2014/main" id="{D50C7B97-E9D7-4F72-9127-A7005719040E}"/>
              </a:ext>
            </a:extLst>
          </p:cNvPr>
          <p:cNvSpPr/>
          <p:nvPr/>
        </p:nvSpPr>
        <p:spPr>
          <a:xfrm>
            <a:off x="146538" y="820615"/>
            <a:ext cx="386862" cy="54453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讲完这一张，退出演示怎么找那两个复制</a:t>
            </a:r>
            <a:endParaRPr lang="en-US" dirty="0"/>
          </a:p>
        </p:txBody>
      </p:sp>
    </p:spTree>
    <p:extLst>
      <p:ext uri="{BB962C8B-B14F-4D97-AF65-F5344CB8AC3E}">
        <p14:creationId xmlns:p14="http://schemas.microsoft.com/office/powerpoint/2010/main" val="180781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5273-2AB4-40E9-A4DF-79725E091EDC}"/>
              </a:ext>
            </a:extLst>
          </p:cNvPr>
          <p:cNvSpPr>
            <a:spLocks noGrp="1"/>
          </p:cNvSpPr>
          <p:nvPr>
            <p:ph type="title"/>
          </p:nvPr>
        </p:nvSpPr>
        <p:spPr>
          <a:xfrm>
            <a:off x="1251678" y="382385"/>
            <a:ext cx="10178322" cy="913015"/>
          </a:xfrm>
        </p:spPr>
        <p:txBody>
          <a:bodyPr/>
          <a:lstStyle/>
          <a:p>
            <a:pPr algn="ctr"/>
            <a:r>
              <a:rPr lang="en-US" b="1" dirty="0">
                <a:solidFill>
                  <a:schemeClr val="tx2">
                    <a:lumMod val="50000"/>
                    <a:lumOff val="50000"/>
                  </a:schemeClr>
                </a:solidFill>
                <a:latin typeface="Calibri" panose="020F0502020204030204" pitchFamily="34" charset="0"/>
                <a:cs typeface="Calibri" panose="020F0502020204030204" pitchFamily="34" charset="0"/>
              </a:rPr>
              <a:t>Write A Test Script</a:t>
            </a:r>
            <a:endParaRPr lang="en-US" dirty="0">
              <a:solidFill>
                <a:schemeClr val="tx2">
                  <a:lumMod val="50000"/>
                  <a:lumOff val="50000"/>
                </a:schemeClr>
              </a:solidFill>
            </a:endParaRPr>
          </a:p>
        </p:txBody>
      </p:sp>
      <p:pic>
        <p:nvPicPr>
          <p:cNvPr id="4" name="Content Placeholder 3">
            <a:extLst>
              <a:ext uri="{FF2B5EF4-FFF2-40B4-BE49-F238E27FC236}">
                <a16:creationId xmlns:a16="http://schemas.microsoft.com/office/drawing/2014/main" id="{DEA5EEA9-612A-4A50-A2E7-B2AC09BAF336}"/>
              </a:ext>
            </a:extLst>
          </p:cNvPr>
          <p:cNvPicPr>
            <a:picLocks noGrp="1" noChangeAspect="1"/>
          </p:cNvPicPr>
          <p:nvPr>
            <p:ph idx="1"/>
          </p:nvPr>
        </p:nvPicPr>
        <p:blipFill>
          <a:blip r:embed="rId2"/>
          <a:stretch>
            <a:fillRect/>
          </a:stretch>
        </p:blipFill>
        <p:spPr>
          <a:xfrm>
            <a:off x="972766" y="2104292"/>
            <a:ext cx="10801469" cy="1079121"/>
          </a:xfrm>
          <a:prstGeom prst="rect">
            <a:avLst/>
          </a:prstGeom>
        </p:spPr>
      </p:pic>
      <p:sp>
        <p:nvSpPr>
          <p:cNvPr id="9" name="TextBox 8">
            <a:extLst>
              <a:ext uri="{FF2B5EF4-FFF2-40B4-BE49-F238E27FC236}">
                <a16:creationId xmlns:a16="http://schemas.microsoft.com/office/drawing/2014/main" id="{F44701EE-2A4D-4080-B475-1BC0006FA314}"/>
              </a:ext>
            </a:extLst>
          </p:cNvPr>
          <p:cNvSpPr txBox="1"/>
          <p:nvPr/>
        </p:nvSpPr>
        <p:spPr>
          <a:xfrm>
            <a:off x="1459523" y="3534508"/>
            <a:ext cx="7831015" cy="2954655"/>
          </a:xfrm>
          <a:prstGeom prst="rect">
            <a:avLst/>
          </a:prstGeom>
          <a:noFill/>
        </p:spPr>
        <p:txBody>
          <a:bodyPr wrap="square" rtlCol="0">
            <a:spAutoFit/>
          </a:bodyPr>
          <a:lstStyle/>
          <a:p>
            <a:r>
              <a:rPr lang="en-US" sz="2800" dirty="0"/>
              <a:t>Importing this library, you can access the classes:</a:t>
            </a:r>
          </a:p>
          <a:p>
            <a:r>
              <a:rPr lang="en-US" sz="2800" dirty="0" err="1"/>
              <a:t>Webdriver.Chrome</a:t>
            </a:r>
            <a:endParaRPr lang="en-US" sz="2800" dirty="0"/>
          </a:p>
          <a:p>
            <a:r>
              <a:rPr lang="en-US" sz="2800" dirty="0" err="1"/>
              <a:t>Webdriver.Firefox</a:t>
            </a:r>
            <a:endParaRPr lang="en-US" sz="2800" dirty="0"/>
          </a:p>
          <a:p>
            <a:r>
              <a:rPr lang="en-US" sz="2800" dirty="0"/>
              <a:t>Webdriver.IE</a:t>
            </a:r>
          </a:p>
          <a:p>
            <a:r>
              <a:rPr lang="en-US" sz="2800" dirty="0" err="1"/>
              <a:t>Wedriver.PhantomJS</a:t>
            </a:r>
            <a:endParaRPr lang="en-US" sz="2800" dirty="0"/>
          </a:p>
          <a:p>
            <a:r>
              <a:rPr lang="en-US" sz="2800" dirty="0"/>
              <a:t>…</a:t>
            </a:r>
          </a:p>
          <a:p>
            <a:endParaRPr lang="en-US" dirty="0"/>
          </a:p>
        </p:txBody>
      </p:sp>
    </p:spTree>
    <p:extLst>
      <p:ext uri="{BB962C8B-B14F-4D97-AF65-F5344CB8AC3E}">
        <p14:creationId xmlns:p14="http://schemas.microsoft.com/office/powerpoint/2010/main" val="397545405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368</TotalTime>
  <Words>831</Words>
  <Application>Microsoft Office PowerPoint</Application>
  <PresentationFormat>Widescreen</PresentationFormat>
  <Paragraphs>109</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华文中宋</vt:lpstr>
      <vt:lpstr>Arial</vt:lpstr>
      <vt:lpstr>Calibri</vt:lpstr>
      <vt:lpstr>Gill Sans MT</vt:lpstr>
      <vt:lpstr>Impact</vt:lpstr>
      <vt:lpstr>Badge</vt:lpstr>
      <vt:lpstr>Selenium  overview</vt:lpstr>
      <vt:lpstr>Agenda</vt:lpstr>
      <vt:lpstr>What Is Selenium?</vt:lpstr>
      <vt:lpstr>How selenium works?</vt:lpstr>
      <vt:lpstr>PowerPoint Presentation</vt:lpstr>
      <vt:lpstr>Set up: installation</vt:lpstr>
      <vt:lpstr>Write A test script</vt:lpstr>
      <vt:lpstr>Example – HTML Element</vt:lpstr>
      <vt:lpstr>Write A Test Script</vt:lpstr>
      <vt:lpstr>Write A Test Script</vt:lpstr>
      <vt:lpstr>Write A Test Script</vt:lpstr>
      <vt:lpstr>PowerPoint Presentation</vt:lpstr>
      <vt:lpstr>Write A Test Script</vt:lpstr>
      <vt:lpstr>Write A Test Script</vt:lpstr>
      <vt:lpstr>Asserttion</vt:lpstr>
      <vt:lpstr>Write A Test Script</vt:lpstr>
      <vt:lpstr>Write A Test Script</vt:lpstr>
      <vt:lpstr>Write A Test Script</vt:lpstr>
      <vt:lpstr>Write A Test Script</vt:lpstr>
      <vt:lpstr>Conclusion</vt:lpstr>
      <vt:lpstr>Demo (Add: link to the sims.py in DOT computer)</vt:lpstr>
      <vt:lpstr>Thank You</vt:lpstr>
      <vt:lpstr>PowerPoint Presentation</vt:lpstr>
      <vt:lpstr>PowerPoint Presentation</vt:lpstr>
      <vt:lpstr>Xpath</vt:lpstr>
      <vt:lpstr>CSS Selector</vt:lpstr>
      <vt:lpstr>It’s an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overview</dc:title>
  <dc:creator>Yingying Xiong</dc:creator>
  <cp:lastModifiedBy>Yingying Xiong</cp:lastModifiedBy>
  <cp:revision>75</cp:revision>
  <dcterms:created xsi:type="dcterms:W3CDTF">2018-09-28T03:49:20Z</dcterms:created>
  <dcterms:modified xsi:type="dcterms:W3CDTF">2018-09-28T09:57:33Z</dcterms:modified>
</cp:coreProperties>
</file>