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Kelvinch" panose="020B0604020202020204" charset="0"/>
      <p:regular r:id="rId13"/>
    </p:embeddedFont>
    <p:embeddedFont>
      <p:font typeface="Kelvinch Bold" panose="020B0604020202020204" charset="0"/>
      <p:regular r:id="rId14"/>
    </p:embeddedFont>
    <p:embeddedFont>
      <p:font typeface="Kelvinch Bold Italics" panose="020B0604020202020204" charset="0"/>
      <p:regular r:id="rId15"/>
    </p:embeddedFont>
    <p:embeddedFont>
      <p:font typeface="Telegraf" panose="020B0604020202020204" charset="0"/>
      <p:regular r:id="rId16"/>
    </p:embeddedFont>
    <p:embeddedFont>
      <p:font typeface="Telegraf Bold" panose="020B0604020202020204" charset="0"/>
      <p:regular r:id="rId17"/>
    </p:embeddedFont>
    <p:embeddedFont>
      <p:font typeface="Times New Roman Bold" panose="02020803070505020304" pitchFamily="18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0313" autoAdjust="0"/>
  </p:normalViewPr>
  <p:slideViewPr>
    <p:cSldViewPr>
      <p:cViewPr varScale="1">
        <p:scale>
          <a:sx n="38" d="100"/>
          <a:sy n="38" d="100"/>
        </p:scale>
        <p:origin x="102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1tf555h1GqO3gw0SBQk9CXcoJJ5GB7NQ/view?usp=sharing" TargetMode="External"/><Relationship Id="rId2" Type="http://schemas.openxmlformats.org/officeDocument/2006/relationships/hyperlink" Target="https://drive.google.com/file/d/1e_tuoIujZf17C_8BTmGTZ5fv9G8PX2AM/view?usp=sharing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rive.google.com/file/d/1F65M6wI74w9VP_ayrE79SfewLQ6cxcd1/view?usp=sharing" TargetMode="External"/><Relationship Id="rId4" Type="http://schemas.openxmlformats.org/officeDocument/2006/relationships/hyperlink" Target="https://drive.google.com/file/d/1x5Z4sZ85baDqMquNkcU9ixc28yMOo9Er/view?usp=shar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4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16465" y="879937"/>
            <a:ext cx="7453924" cy="9407063"/>
          </a:xfrm>
          <a:custGeom>
            <a:avLst/>
            <a:gdLst/>
            <a:ahLst/>
            <a:cxnLst/>
            <a:rect l="l" t="t" r="r" b="b"/>
            <a:pathLst>
              <a:path w="7453924" h="9407063">
                <a:moveTo>
                  <a:pt x="0" y="0"/>
                </a:moveTo>
                <a:lnTo>
                  <a:pt x="7453924" y="0"/>
                </a:lnTo>
                <a:lnTo>
                  <a:pt x="7453924" y="9407063"/>
                </a:lnTo>
                <a:lnTo>
                  <a:pt x="0" y="9407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6518" t="-3109" r="-1373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2327010"/>
            <a:ext cx="8751260" cy="4429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392"/>
              </a:lnSpc>
            </a:pPr>
            <a:r>
              <a:rPr lang="en-US" sz="9573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Introduction to Generative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317126"/>
            <a:ext cx="18288000" cy="8969875"/>
            <a:chOff x="0" y="0"/>
            <a:chExt cx="5197481" cy="23527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97482" cy="2352738"/>
            </a:xfrm>
            <a:custGeom>
              <a:avLst/>
              <a:gdLst/>
              <a:ahLst/>
              <a:cxnLst/>
              <a:rect l="l" t="t" r="r" b="b"/>
              <a:pathLst>
                <a:path w="5197482" h="2352738">
                  <a:moveTo>
                    <a:pt x="0" y="0"/>
                  </a:moveTo>
                  <a:lnTo>
                    <a:pt x="5197482" y="0"/>
                  </a:lnTo>
                  <a:lnTo>
                    <a:pt x="5197482" y="2352738"/>
                  </a:lnTo>
                  <a:lnTo>
                    <a:pt x="0" y="2352738"/>
                  </a:lnTo>
                  <a:close/>
                </a:path>
              </a:pathLst>
            </a:custGeom>
            <a:gradFill rotWithShape="1">
              <a:gsLst>
                <a:gs pos="0">
                  <a:srgbClr val="03295A">
                    <a:alpha val="62000"/>
                  </a:srgbClr>
                </a:gs>
                <a:gs pos="100000">
                  <a:srgbClr val="041468">
                    <a:alpha val="745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10A5FF">
                      <a:alpha val="100000"/>
                    </a:srgbClr>
                  </a:gs>
                  <a:gs pos="100000">
                    <a:srgbClr val="041E4E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5197481" cy="24289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559517" y="665351"/>
            <a:ext cx="11877476" cy="688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3"/>
              </a:lnSpc>
              <a:spcBef>
                <a:spcPct val="0"/>
              </a:spcBef>
            </a:pPr>
            <a:r>
              <a:rPr lang="en-US" sz="4279" b="1" spc="179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APPLICATIONS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37592" y="2675754"/>
            <a:ext cx="17650408" cy="629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and DevOps- include code generation, code reviews, automated testing, monitoring and anomaly detection, automated documentation, and the continuous integration and deployment process.</a:t>
            </a:r>
          </a:p>
          <a:p>
            <a:pPr algn="l">
              <a:lnSpc>
                <a:spcPts val="3119"/>
              </a:lnSpc>
            </a:pPr>
            <a:endParaRPr lang="en-US" sz="2399" spc="1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Entertainment- generating a variety of synthetic content and translating, localizing, and personalizing content.</a:t>
            </a:r>
          </a:p>
          <a:p>
            <a:pPr algn="l">
              <a:lnSpc>
                <a:spcPts val="3119"/>
              </a:lnSpc>
            </a:pPr>
            <a:endParaRPr lang="en-US" sz="2399" spc="1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Education- transforms the reach and quality of education affecting learners, educators, and educational technologies.</a:t>
            </a:r>
          </a:p>
          <a:p>
            <a:pPr algn="l">
              <a:lnSpc>
                <a:spcPts val="3119"/>
              </a:lnSpc>
            </a:pPr>
            <a:endParaRPr lang="en-US" sz="2399" spc="1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Finance- risk assessment, credit scoring, sentiment analysis, portfolio management, compliance, forecasting, trading, and customer care.</a:t>
            </a:r>
          </a:p>
          <a:p>
            <a:pPr algn="l">
              <a:lnSpc>
                <a:spcPts val="3119"/>
              </a:lnSpc>
            </a:pPr>
            <a:endParaRPr lang="en-US" sz="2399" spc="1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Medicine and healthcare-medical research, diagnostics, medicine, medical training, and patient care.</a:t>
            </a:r>
          </a:p>
          <a:p>
            <a:pPr algn="l">
              <a:lnSpc>
                <a:spcPts val="3119"/>
              </a:lnSpc>
            </a:pPr>
            <a:endParaRPr lang="en-US" sz="2399" spc="1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HR- talent acquisition, employee engagement, performance management, training and development, HR analytics, and policy implementation.</a:t>
            </a:r>
          </a:p>
          <a:p>
            <a:pPr algn="l">
              <a:lnSpc>
                <a:spcPts val="3119"/>
              </a:lnSpc>
            </a:pPr>
            <a:endParaRPr lang="en-US" sz="2399" spc="1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3119"/>
              </a:lnSpc>
            </a:pPr>
            <a:endParaRPr lang="en-US" sz="2399" spc="1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257300"/>
            <a:ext cx="18326100" cy="9029700"/>
            <a:chOff x="0" y="0"/>
            <a:chExt cx="5009436" cy="23510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09436" cy="2351027"/>
            </a:xfrm>
            <a:custGeom>
              <a:avLst/>
              <a:gdLst/>
              <a:ahLst/>
              <a:cxnLst/>
              <a:rect l="l" t="t" r="r" b="b"/>
              <a:pathLst>
                <a:path w="5009436" h="2351027">
                  <a:moveTo>
                    <a:pt x="0" y="0"/>
                  </a:moveTo>
                  <a:lnTo>
                    <a:pt x="5009436" y="0"/>
                  </a:lnTo>
                  <a:lnTo>
                    <a:pt x="5009436" y="2351027"/>
                  </a:lnTo>
                  <a:lnTo>
                    <a:pt x="0" y="2351027"/>
                  </a:lnTo>
                  <a:close/>
                </a:path>
              </a:pathLst>
            </a:custGeom>
            <a:gradFill rotWithShape="1">
              <a:gsLst>
                <a:gs pos="0">
                  <a:srgbClr val="03295A">
                    <a:alpha val="62000"/>
                  </a:srgbClr>
                </a:gs>
                <a:gs pos="100000">
                  <a:srgbClr val="041468">
                    <a:alpha val="745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10A5FF">
                      <a:alpha val="100000"/>
                    </a:srgbClr>
                  </a:gs>
                  <a:gs pos="100000">
                    <a:srgbClr val="041E4E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5009436" cy="2427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52677" y="340068"/>
            <a:ext cx="15091355" cy="688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0"/>
              </a:lnSpc>
              <a:spcBef>
                <a:spcPct val="0"/>
              </a:spcBef>
            </a:pPr>
            <a:r>
              <a:rPr lang="en-US" sz="4276" b="1" spc="179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APPLICATIONS USING PYTHON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211915" y="2357155"/>
            <a:ext cx="18499915" cy="1243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58" lvl="1" indent="-259079" algn="l">
              <a:lnSpc>
                <a:spcPts val="3359"/>
              </a:lnSpc>
              <a:buFont typeface="Arial"/>
              <a:buChar char="•"/>
            </a:pPr>
            <a:r>
              <a:rPr lang="en-US" sz="2399" b="1" spc="38" dirty="0">
                <a:solidFill>
                  <a:srgbClr val="FFFFFF"/>
                </a:solidFill>
                <a:latin typeface="Kelvinch Bold"/>
                <a:ea typeface="Kelvinch Bold"/>
                <a:cs typeface="Kelvinch Bold"/>
                <a:sym typeface="Kelvinch Bold"/>
              </a:rPr>
              <a:t>BUSSINESS AI COMPANION </a:t>
            </a:r>
            <a:r>
              <a:rPr lang="en-US" sz="2399" spc="38" dirty="0">
                <a:solidFill>
                  <a:srgbClr val="FFFFFF"/>
                </a:solidFill>
                <a:latin typeface="Kelvinch"/>
                <a:ea typeface="Kelvinch"/>
                <a:cs typeface="Kelvinch"/>
                <a:sym typeface="Kelvinch"/>
              </a:rPr>
              <a:t>-creating an app that captures audio using OpenAI Whisper and summarize it using Llama 2 LLM</a:t>
            </a:r>
          </a:p>
          <a:p>
            <a:pPr algn="l">
              <a:lnSpc>
                <a:spcPts val="3359"/>
              </a:lnSpc>
            </a:pPr>
            <a:r>
              <a:rPr lang="en-US" sz="2399" spc="38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US" sz="2399" u="sng" spc="38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2" tooltip="https://drive.google.com/file/d/1e_tuoIujZf17C_8BTmGTZ5fv9G8PX2AM/view?usp=sharing"/>
              </a:rPr>
              <a:t>https://drive.google.com/file/d/1e_tuoIujZf17C_8BTmGTZ5fv9G8PX2AM/view?usp=sharing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225966" y="4046356"/>
            <a:ext cx="18326100" cy="1243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58" lvl="1" indent="-259079" algn="l">
              <a:lnSpc>
                <a:spcPts val="3359"/>
              </a:lnSpc>
              <a:buFont typeface="Arial"/>
              <a:buChar char="•"/>
            </a:pPr>
            <a:r>
              <a:rPr lang="en-US" sz="2399" b="1" spc="38" dirty="0">
                <a:solidFill>
                  <a:srgbClr val="FFFFFF"/>
                </a:solidFill>
                <a:latin typeface="Kelvinch Bold"/>
                <a:ea typeface="Kelvinch Bold"/>
                <a:cs typeface="Kelvinch Bold"/>
                <a:sym typeface="Kelvinch Bold"/>
              </a:rPr>
              <a:t>CHATBOT USING BLENDERBOT</a:t>
            </a:r>
            <a:r>
              <a:rPr lang="en-US" sz="2399" spc="38" dirty="0">
                <a:solidFill>
                  <a:srgbClr val="FFFFFF"/>
                </a:solidFill>
                <a:latin typeface="Kelvinch"/>
                <a:ea typeface="Kelvinch"/>
                <a:cs typeface="Kelvinch"/>
                <a:sym typeface="Kelvinch"/>
              </a:rPr>
              <a:t>-creating a simple chatbot using Facebook’s </a:t>
            </a:r>
            <a:r>
              <a:rPr lang="en-US" sz="2399" spc="38" dirty="0" err="1">
                <a:solidFill>
                  <a:srgbClr val="FFFFFF"/>
                </a:solidFill>
                <a:latin typeface="Kelvinch"/>
                <a:ea typeface="Kelvinch"/>
                <a:cs typeface="Kelvinch"/>
                <a:sym typeface="Kelvinch"/>
              </a:rPr>
              <a:t>Blenderbot</a:t>
            </a:r>
            <a:r>
              <a:rPr lang="en-US" sz="2399" spc="38" dirty="0">
                <a:solidFill>
                  <a:srgbClr val="FFFFFF"/>
                </a:solidFill>
                <a:latin typeface="Kelvinch"/>
                <a:ea typeface="Kelvinch"/>
                <a:cs typeface="Kelvinch"/>
                <a:sym typeface="Kelvinch"/>
              </a:rPr>
              <a:t> model and Hugging Face’s Python library, Transformers 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 spc="38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399" u="sng" spc="38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 tooltip="https://drive.google.com/file/d/11tf555h1GqO3gw0SBQk9CXcoJJ5GB7NQ/view?usp=sharing"/>
              </a:rPr>
              <a:t>https://drive.google.com/file/d/11tf555h1GqO3gw0SBQk9CXcoJJ5GB7NQ/view?usp=sharing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-112983" y="5776096"/>
            <a:ext cx="18100134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 b="1" spc="38" dirty="0">
                <a:solidFill>
                  <a:srgbClr val="FFFFFF"/>
                </a:solidFill>
                <a:latin typeface="Kelvinch Bold"/>
                <a:ea typeface="Kelvinch Bold"/>
                <a:cs typeface="Kelvinch Bold"/>
                <a:sym typeface="Kelvinch Bold"/>
              </a:rPr>
              <a:t>IMAGE CAPTIONING</a:t>
            </a:r>
            <a:r>
              <a:rPr lang="en-US" sz="2400" spc="38" dirty="0">
                <a:solidFill>
                  <a:srgbClr val="FFFFFF"/>
                </a:solidFill>
                <a:latin typeface="Kelvinch"/>
                <a:ea typeface="Kelvinch"/>
                <a:cs typeface="Kelvinch"/>
                <a:sym typeface="Kelvinch"/>
              </a:rPr>
              <a:t>-an image captioning tool using the BLIP model from Hugging Face’s Transformers.</a:t>
            </a:r>
          </a:p>
          <a:p>
            <a:pPr algn="l">
              <a:lnSpc>
                <a:spcPts val="3359"/>
              </a:lnSpc>
            </a:pPr>
            <a:r>
              <a:rPr lang="en-US" sz="2400" spc="38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400" u="sng" spc="38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 tooltip="https://drive.google.com/file/d/1x5Z4sZ85baDqMquNkcU9ixc28yMOo9Er/view?usp=sharing"/>
              </a:rPr>
              <a:t>https://drive.google.com/file/d/1x5Z4sZ85baDqMquNkcU9ixc28yMOo9Er/view?usp=sharing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7086736"/>
            <a:ext cx="12751495" cy="835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58" lvl="1" indent="-259079" algn="l">
              <a:lnSpc>
                <a:spcPts val="3359"/>
              </a:lnSpc>
              <a:buFont typeface="Arial"/>
              <a:buChar char="•"/>
            </a:pPr>
            <a:r>
              <a:rPr lang="en-US" sz="2399" b="1" spc="38" dirty="0">
                <a:solidFill>
                  <a:srgbClr val="FFFFFF"/>
                </a:solidFill>
                <a:latin typeface="Kelvinch Bold"/>
                <a:ea typeface="Kelvinch Bold"/>
                <a:cs typeface="Kelvinch Bold"/>
                <a:sym typeface="Kelvinch Bold"/>
              </a:rPr>
              <a:t>FINAL LAB </a:t>
            </a:r>
            <a:r>
              <a:rPr lang="en-US" sz="2399" spc="38" dirty="0">
                <a:solidFill>
                  <a:srgbClr val="FFFFFF"/>
                </a:solidFill>
                <a:latin typeface="Kelvinch"/>
                <a:ea typeface="Kelvinch"/>
                <a:cs typeface="Kelvinch"/>
                <a:sym typeface="Kelvinch"/>
              </a:rPr>
              <a:t>-Testing all the capabilities of gen ai </a:t>
            </a:r>
          </a:p>
          <a:p>
            <a:pPr algn="l">
              <a:lnSpc>
                <a:spcPts val="3359"/>
              </a:lnSpc>
            </a:pPr>
            <a:r>
              <a:rPr lang="en-US" sz="2399" spc="38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399" spc="38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https://drive.google.com/file/d/1F65M6wI74w9VP_ayrE79SfewLQ6cxcd1/view?usp=sharing</a:t>
            </a:r>
            <a:endParaRPr lang="en-US" sz="2399" spc="38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40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16465" y="879937"/>
            <a:ext cx="7453924" cy="9407063"/>
          </a:xfrm>
          <a:custGeom>
            <a:avLst/>
            <a:gdLst/>
            <a:ahLst/>
            <a:cxnLst/>
            <a:rect l="l" t="t" r="r" b="b"/>
            <a:pathLst>
              <a:path w="7453924" h="9407063">
                <a:moveTo>
                  <a:pt x="0" y="0"/>
                </a:moveTo>
                <a:lnTo>
                  <a:pt x="7453924" y="0"/>
                </a:lnTo>
                <a:lnTo>
                  <a:pt x="7453924" y="9407063"/>
                </a:lnTo>
                <a:lnTo>
                  <a:pt x="0" y="9407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6518" t="-3109" r="-1373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870412"/>
            <a:ext cx="5777796" cy="227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41"/>
              </a:lnSpc>
            </a:pPr>
            <a:r>
              <a:rPr lang="en-US" sz="7836" dirty="0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Table of Content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428953" y="3543300"/>
            <a:ext cx="761773" cy="4453160"/>
            <a:chOff x="0" y="0"/>
            <a:chExt cx="200631" cy="117284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0019" cy="1172849"/>
            </a:xfrm>
            <a:custGeom>
              <a:avLst/>
              <a:gdLst/>
              <a:ahLst/>
              <a:cxnLst/>
              <a:rect l="l" t="t" r="r" b="b"/>
              <a:pathLst>
                <a:path w="150019" h="1172849">
                  <a:moveTo>
                    <a:pt x="75010" y="0"/>
                  </a:moveTo>
                  <a:lnTo>
                    <a:pt x="75010" y="0"/>
                  </a:lnTo>
                  <a:cubicBezTo>
                    <a:pt x="94903" y="0"/>
                    <a:pt x="113982" y="7903"/>
                    <a:pt x="128049" y="21970"/>
                  </a:cubicBezTo>
                  <a:cubicBezTo>
                    <a:pt x="142117" y="36037"/>
                    <a:pt x="150019" y="55116"/>
                    <a:pt x="150019" y="75010"/>
                  </a:cubicBezTo>
                  <a:lnTo>
                    <a:pt x="150019" y="1097839"/>
                  </a:lnTo>
                  <a:cubicBezTo>
                    <a:pt x="150019" y="1139266"/>
                    <a:pt x="116436" y="1172849"/>
                    <a:pt x="75010" y="1172849"/>
                  </a:cubicBezTo>
                  <a:lnTo>
                    <a:pt x="75010" y="1172849"/>
                  </a:lnTo>
                  <a:cubicBezTo>
                    <a:pt x="33583" y="1172849"/>
                    <a:pt x="0" y="1139266"/>
                    <a:pt x="0" y="1097839"/>
                  </a:cubicBezTo>
                  <a:lnTo>
                    <a:pt x="0" y="75010"/>
                  </a:lnTo>
                  <a:cubicBezTo>
                    <a:pt x="0" y="33583"/>
                    <a:pt x="33583" y="0"/>
                    <a:pt x="7501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0A5FF">
                    <a:alpha val="100000"/>
                  </a:srgbClr>
                </a:gs>
                <a:gs pos="100000">
                  <a:srgbClr val="041E4E">
                    <a:alpha val="100000"/>
                  </a:srgbClr>
                </a:gs>
              </a:gsLst>
              <a:lin ang="5400000"/>
            </a:gradFill>
            <a:ln cap="rnd">
              <a:noFill/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200631" cy="117284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3359"/>
                </a:lnSpc>
              </a:pPr>
              <a:r>
                <a:rPr lang="en-US" sz="2399" u="none" strike="noStrike" spc="38" dirty="0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1</a:t>
              </a:r>
            </a:p>
            <a:p>
              <a:pPr marL="0" lvl="0" indent="0" algn="ctr">
                <a:lnSpc>
                  <a:spcPts val="3359"/>
                </a:lnSpc>
              </a:pPr>
              <a:r>
                <a:rPr lang="en-US" sz="2399" u="none" strike="noStrike" spc="38" dirty="0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2</a:t>
              </a:r>
            </a:p>
            <a:p>
              <a:pPr marL="0" lvl="0" indent="0" algn="ctr">
                <a:lnSpc>
                  <a:spcPts val="3359"/>
                </a:lnSpc>
              </a:pPr>
              <a:r>
                <a:rPr lang="en-US" sz="2399" u="none" strike="noStrike" spc="38" dirty="0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3</a:t>
              </a:r>
            </a:p>
            <a:p>
              <a:pPr marL="0" lvl="0" indent="0" algn="ctr">
                <a:lnSpc>
                  <a:spcPts val="3359"/>
                </a:lnSpc>
              </a:pPr>
              <a:r>
                <a:rPr lang="en-US" sz="2399" u="none" strike="noStrike" spc="38" dirty="0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4</a:t>
              </a:r>
            </a:p>
            <a:p>
              <a:pPr marL="0" lvl="0" indent="0" algn="ctr">
                <a:lnSpc>
                  <a:spcPts val="3359"/>
                </a:lnSpc>
              </a:pPr>
              <a:r>
                <a:rPr lang="en-US" sz="2399" u="none" strike="noStrike" spc="38" dirty="0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5</a:t>
              </a:r>
            </a:p>
            <a:p>
              <a:pPr marL="0" lvl="0" indent="0" algn="ctr">
                <a:lnSpc>
                  <a:spcPts val="3359"/>
                </a:lnSpc>
              </a:pPr>
              <a:r>
                <a:rPr lang="en-US" sz="2399" u="none" strike="noStrike" spc="38" dirty="0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6</a:t>
              </a:r>
            </a:p>
            <a:p>
              <a:pPr marL="0" lvl="0" indent="0" algn="ctr">
                <a:lnSpc>
                  <a:spcPts val="3359"/>
                </a:lnSpc>
              </a:pPr>
              <a:r>
                <a:rPr lang="en-US" sz="2399" u="none" strike="noStrike" spc="38" dirty="0">
                  <a:solidFill>
                    <a:srgbClr val="FFFFFF"/>
                  </a:solidFill>
                  <a:latin typeface="Telegraf"/>
                  <a:ea typeface="Telegraf"/>
                  <a:cs typeface="Telegraf"/>
                  <a:sym typeface="Telegraf"/>
                </a:rPr>
                <a:t>7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190726" y="4257703"/>
            <a:ext cx="6730117" cy="3024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spc="38" dirty="0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What is AI </a:t>
            </a:r>
          </a:p>
          <a:p>
            <a:pPr algn="l">
              <a:lnSpc>
                <a:spcPts val="3359"/>
              </a:lnSpc>
            </a:pPr>
            <a:r>
              <a:rPr lang="en-US" sz="2399" spc="38" dirty="0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Generative AI</a:t>
            </a:r>
          </a:p>
          <a:p>
            <a:pPr algn="l">
              <a:lnSpc>
                <a:spcPts val="3359"/>
              </a:lnSpc>
            </a:pPr>
            <a:r>
              <a:rPr lang="en-US" sz="2399" spc="38" dirty="0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How does AI develop creativity </a:t>
            </a:r>
          </a:p>
          <a:p>
            <a:pPr algn="l">
              <a:lnSpc>
                <a:spcPts val="3359"/>
              </a:lnSpc>
            </a:pPr>
            <a:r>
              <a:rPr lang="en-US" sz="2399" spc="38" dirty="0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Evolution of AI</a:t>
            </a:r>
          </a:p>
          <a:p>
            <a:pPr algn="l">
              <a:lnSpc>
                <a:spcPts val="3359"/>
              </a:lnSpc>
            </a:pPr>
            <a:r>
              <a:rPr lang="en-US" sz="2399" spc="38" dirty="0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Capabilities of AI</a:t>
            </a:r>
          </a:p>
          <a:p>
            <a:pPr algn="l">
              <a:lnSpc>
                <a:spcPts val="3359"/>
              </a:lnSpc>
            </a:pPr>
            <a:r>
              <a:rPr lang="en-US" sz="2399" spc="38" dirty="0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Applications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399" spc="38" dirty="0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Applications using python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317654"/>
            <a:ext cx="18288000" cy="8969346"/>
            <a:chOff x="0" y="0"/>
            <a:chExt cx="4816593" cy="23622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362297"/>
            </a:xfrm>
            <a:custGeom>
              <a:avLst/>
              <a:gdLst/>
              <a:ahLst/>
              <a:cxnLst/>
              <a:rect l="l" t="t" r="r" b="b"/>
              <a:pathLst>
                <a:path w="4816592" h="2362297">
                  <a:moveTo>
                    <a:pt x="0" y="0"/>
                  </a:moveTo>
                  <a:lnTo>
                    <a:pt x="4816592" y="0"/>
                  </a:lnTo>
                  <a:lnTo>
                    <a:pt x="4816592" y="2362297"/>
                  </a:lnTo>
                  <a:lnTo>
                    <a:pt x="0" y="2362297"/>
                  </a:lnTo>
                  <a:close/>
                </a:path>
              </a:pathLst>
            </a:custGeom>
            <a:gradFill rotWithShape="1">
              <a:gsLst>
                <a:gs pos="0">
                  <a:srgbClr val="03295A">
                    <a:alpha val="62000"/>
                  </a:srgbClr>
                </a:gs>
                <a:gs pos="100000">
                  <a:srgbClr val="041468">
                    <a:alpha val="745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10A5FF">
                      <a:alpha val="100000"/>
                    </a:srgbClr>
                  </a:gs>
                  <a:gs pos="100000">
                    <a:srgbClr val="041E4E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4816593" cy="24384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76548" y="4769405"/>
            <a:ext cx="5133797" cy="3037273"/>
          </a:xfrm>
          <a:custGeom>
            <a:avLst/>
            <a:gdLst/>
            <a:ahLst/>
            <a:cxnLst/>
            <a:rect l="l" t="t" r="r" b="b"/>
            <a:pathLst>
              <a:path w="5133797" h="3037273">
                <a:moveTo>
                  <a:pt x="0" y="0"/>
                </a:moveTo>
                <a:lnTo>
                  <a:pt x="5133798" y="0"/>
                </a:lnTo>
                <a:lnTo>
                  <a:pt x="5133798" y="3037273"/>
                </a:lnTo>
                <a:lnTo>
                  <a:pt x="0" y="303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368968" y="628970"/>
            <a:ext cx="12357614" cy="688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54"/>
              </a:lnSpc>
            </a:pPr>
            <a:r>
              <a:rPr lang="en-US" sz="4272" b="1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WHAT IS ARTIFICIAL INTELLIGENCE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1459764"/>
            <a:ext cx="16564947" cy="436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Learns from massive existing data through training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3190443"/>
            <a:ext cx="17896004" cy="767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Discriminative AI model is given a set of training data, where each data point is labelled. The model then predicts the class of a new data point by finding the side of the decision boundary that the data point falls on.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4276381" y="2333676"/>
            <a:ext cx="12972843" cy="414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9"/>
              </a:lnSpc>
              <a:spcBef>
                <a:spcPct val="0"/>
              </a:spcBef>
            </a:pPr>
            <a:r>
              <a:rPr lang="en-US" sz="2599" b="1" i="1" u="sng" spc="109">
                <a:solidFill>
                  <a:srgbClr val="FFFFFF"/>
                </a:solidFill>
                <a:latin typeface="Kelvinch Bold Italics"/>
                <a:ea typeface="Kelvinch Bold Italics"/>
                <a:cs typeface="Kelvinch Bold Italics"/>
                <a:sym typeface="Kelvinch Bold Italics"/>
              </a:rPr>
              <a:t>DISCRIMINATIVE AI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552055" y="4693205"/>
            <a:ext cx="3895626" cy="2388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399" b="1" spc="100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 Advance algorithms t</a:t>
            </a: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</a:t>
            </a: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Differentiate</a:t>
            </a: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</a:t>
            </a: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patterns</a:t>
            </a: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 Conclusion </a:t>
            </a: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Eg.Spam</a:t>
            </a: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filters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688243" y="4705905"/>
            <a:ext cx="4711105" cy="1217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399" b="1" spc="1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Limitations </a:t>
            </a: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Cannot understand context </a:t>
            </a: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Cannot generate new context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769414"/>
            <a:ext cx="18288000" cy="8517586"/>
            <a:chOff x="0" y="0"/>
            <a:chExt cx="4816593" cy="22433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243315"/>
            </a:xfrm>
            <a:custGeom>
              <a:avLst/>
              <a:gdLst/>
              <a:ahLst/>
              <a:cxnLst/>
              <a:rect l="l" t="t" r="r" b="b"/>
              <a:pathLst>
                <a:path w="4816592" h="2243315">
                  <a:moveTo>
                    <a:pt x="0" y="0"/>
                  </a:moveTo>
                  <a:lnTo>
                    <a:pt x="4816592" y="0"/>
                  </a:lnTo>
                  <a:lnTo>
                    <a:pt x="4816592" y="2243315"/>
                  </a:lnTo>
                  <a:lnTo>
                    <a:pt x="0" y="2243315"/>
                  </a:lnTo>
                  <a:close/>
                </a:path>
              </a:pathLst>
            </a:custGeom>
            <a:gradFill rotWithShape="1">
              <a:gsLst>
                <a:gs pos="0">
                  <a:srgbClr val="03295A">
                    <a:alpha val="62000"/>
                  </a:srgbClr>
                </a:gs>
                <a:gs pos="100000">
                  <a:srgbClr val="041468">
                    <a:alpha val="745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10A5FF">
                      <a:alpha val="100000"/>
                    </a:srgbClr>
                  </a:gs>
                  <a:gs pos="100000">
                    <a:srgbClr val="041E4E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4816593" cy="2319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578933" y="3491411"/>
            <a:ext cx="2225941" cy="1948834"/>
          </a:xfrm>
          <a:custGeom>
            <a:avLst/>
            <a:gdLst/>
            <a:ahLst/>
            <a:cxnLst/>
            <a:rect l="l" t="t" r="r" b="b"/>
            <a:pathLst>
              <a:path w="2225941" h="1948834">
                <a:moveTo>
                  <a:pt x="0" y="0"/>
                </a:moveTo>
                <a:lnTo>
                  <a:pt x="2225941" y="0"/>
                </a:lnTo>
                <a:lnTo>
                  <a:pt x="2225941" y="1948834"/>
                </a:lnTo>
                <a:lnTo>
                  <a:pt x="0" y="19488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06188" y="6371606"/>
            <a:ext cx="8115300" cy="3388138"/>
          </a:xfrm>
          <a:custGeom>
            <a:avLst/>
            <a:gdLst/>
            <a:ahLst/>
            <a:cxnLst/>
            <a:rect l="l" t="t" r="r" b="b"/>
            <a:pathLst>
              <a:path w="8115300" h="3388138">
                <a:moveTo>
                  <a:pt x="0" y="0"/>
                </a:moveTo>
                <a:lnTo>
                  <a:pt x="8115300" y="0"/>
                </a:lnTo>
                <a:lnTo>
                  <a:pt x="8115300" y="3388137"/>
                </a:lnTo>
                <a:lnTo>
                  <a:pt x="0" y="33881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3048495" y="3912903"/>
            <a:ext cx="1215344" cy="1070742"/>
            <a:chOff x="0" y="0"/>
            <a:chExt cx="922567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22567" cy="812800"/>
            </a:xfrm>
            <a:custGeom>
              <a:avLst/>
              <a:gdLst/>
              <a:ahLst/>
              <a:cxnLst/>
              <a:rect l="l" t="t" r="r" b="b"/>
              <a:pathLst>
                <a:path w="922567" h="812800">
                  <a:moveTo>
                    <a:pt x="922567" y="406400"/>
                  </a:moveTo>
                  <a:lnTo>
                    <a:pt x="516167" y="0"/>
                  </a:lnTo>
                  <a:lnTo>
                    <a:pt x="516167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516167" y="609600"/>
                  </a:lnTo>
                  <a:lnTo>
                    <a:pt x="516167" y="812800"/>
                  </a:lnTo>
                  <a:lnTo>
                    <a:pt x="922567" y="406400"/>
                  </a:lnTo>
                  <a:close/>
                </a:path>
              </a:pathLst>
            </a:custGeom>
            <a:solidFill>
              <a:srgbClr val="F0E6E6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146050"/>
              <a:ext cx="820967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285855" y="3912903"/>
            <a:ext cx="1035633" cy="1035633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0E6E6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146050"/>
              <a:ext cx="711200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656166" y="990600"/>
            <a:ext cx="9786261" cy="688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54"/>
              </a:lnSpc>
            </a:pPr>
            <a:r>
              <a:rPr lang="en-US" sz="4272" b="1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GENERATIVE AI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6188" y="3412497"/>
            <a:ext cx="3276104" cy="1979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399" b="1" u="sng" spc="10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Prompt</a:t>
            </a:r>
          </a:p>
          <a:p>
            <a:pPr algn="l">
              <a:lnSpc>
                <a:spcPts val="3119"/>
              </a:lnSpc>
            </a:pPr>
            <a:r>
              <a:rPr lang="en-US" sz="2399" spc="100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Text </a:t>
            </a:r>
          </a:p>
          <a:p>
            <a:pPr algn="l">
              <a:lnSpc>
                <a:spcPts val="3119"/>
              </a:lnSpc>
            </a:pPr>
            <a:r>
              <a:rPr lang="en-US" sz="2399" spc="100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Image</a:t>
            </a:r>
          </a:p>
          <a:p>
            <a:pPr algn="l">
              <a:lnSpc>
                <a:spcPts val="3119"/>
              </a:lnSpc>
            </a:pPr>
            <a:r>
              <a:rPr lang="en-US" sz="2399" spc="100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Video</a:t>
            </a:r>
          </a:p>
          <a:p>
            <a:pPr algn="l">
              <a:lnSpc>
                <a:spcPts val="3119"/>
              </a:lnSpc>
            </a:pPr>
            <a:r>
              <a:rPr lang="en-US" sz="2399" spc="100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Other forms of Input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797738" y="3194050"/>
            <a:ext cx="1611709" cy="2760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399" b="1" u="sng" spc="10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Output</a:t>
            </a: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Text </a:t>
            </a: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Image </a:t>
            </a: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Audio</a:t>
            </a: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Video</a:t>
            </a: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Code</a:t>
            </a: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Data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5890" y="2147424"/>
            <a:ext cx="15578112" cy="436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new content based on the training data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216533"/>
            <a:ext cx="19250390" cy="8889544"/>
            <a:chOff x="0" y="0"/>
            <a:chExt cx="5070062" cy="23412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70061" cy="2341279"/>
            </a:xfrm>
            <a:custGeom>
              <a:avLst/>
              <a:gdLst/>
              <a:ahLst/>
              <a:cxnLst/>
              <a:rect l="l" t="t" r="r" b="b"/>
              <a:pathLst>
                <a:path w="5070061" h="2341279">
                  <a:moveTo>
                    <a:pt x="0" y="0"/>
                  </a:moveTo>
                  <a:lnTo>
                    <a:pt x="5070061" y="0"/>
                  </a:lnTo>
                  <a:lnTo>
                    <a:pt x="5070061" y="2341279"/>
                  </a:lnTo>
                  <a:lnTo>
                    <a:pt x="0" y="2341279"/>
                  </a:lnTo>
                  <a:close/>
                </a:path>
              </a:pathLst>
            </a:custGeom>
            <a:gradFill rotWithShape="1">
              <a:gsLst>
                <a:gs pos="0">
                  <a:srgbClr val="03295A">
                    <a:alpha val="62000"/>
                  </a:srgbClr>
                </a:gs>
                <a:gs pos="100000">
                  <a:srgbClr val="041468">
                    <a:alpha val="745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10A5FF">
                      <a:alpha val="100000"/>
                    </a:srgbClr>
                  </a:gs>
                  <a:gs pos="100000">
                    <a:srgbClr val="041E4E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5070062" cy="24174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31801" lvl="1" indent="-215900" algn="ctr">
                <a:lnSpc>
                  <a:spcPts val="2800"/>
                </a:lnSpc>
                <a:buFont typeface="Arial"/>
                <a:buChar char="•"/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5600" y="1555684"/>
            <a:ext cx="6257925" cy="1998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19"/>
              </a:lnSpc>
            </a:pP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Creative skills through generative ai models </a:t>
            </a:r>
          </a:p>
          <a:p>
            <a:pPr marL="518158" lvl="1" indent="-259079" algn="just">
              <a:lnSpc>
                <a:spcPts val="3119"/>
              </a:lnSpc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Generative </a:t>
            </a:r>
            <a:r>
              <a:rPr lang="en-US" sz="2399" spc="1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adversial</a:t>
            </a: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networks (GANS)</a:t>
            </a:r>
          </a:p>
          <a:p>
            <a:pPr marL="518158" lvl="1" indent="-259079" algn="just">
              <a:lnSpc>
                <a:spcPts val="3119"/>
              </a:lnSpc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Variational Autoencoders(VAES)</a:t>
            </a:r>
          </a:p>
          <a:p>
            <a:pPr marL="518158" lvl="1" indent="-259079" algn="just">
              <a:lnSpc>
                <a:spcPts val="3119"/>
              </a:lnSpc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Transformers </a:t>
            </a:r>
          </a:p>
          <a:p>
            <a:pPr marL="518158" lvl="1" indent="-259079" algn="just">
              <a:lnSpc>
                <a:spcPts val="3119"/>
              </a:lnSpc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Diffusion Models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5585105"/>
            <a:ext cx="10244634" cy="1998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models with broad capabilities </a:t>
            </a: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Adapted to build specialized and advances models or tools </a:t>
            </a: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Language Models :Process and generate text </a:t>
            </a: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</a:t>
            </a: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LLMS : Open AI :GPT SERIES , Google: </a:t>
            </a:r>
            <a:r>
              <a:rPr lang="en-US" sz="2399" spc="1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PaLM,Meta</a:t>
            </a: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Llama</a:t>
            </a:r>
          </a:p>
          <a:p>
            <a:pPr marL="518158" lvl="1" indent="-259079" algn="just">
              <a:lnSpc>
                <a:spcPts val="3119"/>
              </a:lnSpc>
              <a:buFont typeface="Arial"/>
              <a:buChar char="•"/>
            </a:pPr>
            <a:r>
              <a:rPr lang="en-US" sz="2399" spc="1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</a:t>
            </a: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models for image generation :Stable diffusion ,DALL-E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4389400"/>
            <a:ext cx="5178660" cy="414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9"/>
              </a:lnSpc>
              <a:spcBef>
                <a:spcPct val="0"/>
              </a:spcBef>
            </a:pPr>
            <a:r>
              <a:rPr lang="en-US" sz="2599" b="1" u="sng" spc="109">
                <a:solidFill>
                  <a:srgbClr val="FFFFFF"/>
                </a:solidFill>
                <a:latin typeface="Kelvinch Bold"/>
                <a:ea typeface="Kelvinch Bold"/>
                <a:cs typeface="Kelvinch Bold"/>
                <a:sym typeface="Kelvinch Bold"/>
              </a:rPr>
              <a:t>FOUNDATIONAL  MODELS </a:t>
            </a:r>
          </a:p>
        </p:txBody>
      </p:sp>
      <p:sp>
        <p:nvSpPr>
          <p:cNvPr id="8" name="Freeform 8"/>
          <p:cNvSpPr/>
          <p:nvPr/>
        </p:nvSpPr>
        <p:spPr>
          <a:xfrm>
            <a:off x="10277144" y="4291194"/>
            <a:ext cx="6734735" cy="3535736"/>
          </a:xfrm>
          <a:custGeom>
            <a:avLst/>
            <a:gdLst/>
            <a:ahLst/>
            <a:cxnLst/>
            <a:rect l="l" t="t" r="r" b="b"/>
            <a:pathLst>
              <a:path w="6734735" h="3535736">
                <a:moveTo>
                  <a:pt x="0" y="0"/>
                </a:moveTo>
                <a:lnTo>
                  <a:pt x="6734734" y="0"/>
                </a:lnTo>
                <a:lnTo>
                  <a:pt x="6734734" y="3535735"/>
                </a:lnTo>
                <a:lnTo>
                  <a:pt x="0" y="35357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769549" y="477688"/>
            <a:ext cx="15489751" cy="6792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9"/>
              </a:lnSpc>
            </a:pPr>
            <a:r>
              <a:rPr lang="en-US" sz="4268" b="1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HOW DOES GENERATIVE AI DEVELOP CREATIVITY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353992"/>
            <a:ext cx="18288000" cy="8933008"/>
            <a:chOff x="0" y="0"/>
            <a:chExt cx="4989793" cy="221134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89793" cy="2211348"/>
            </a:xfrm>
            <a:custGeom>
              <a:avLst/>
              <a:gdLst/>
              <a:ahLst/>
              <a:cxnLst/>
              <a:rect l="l" t="t" r="r" b="b"/>
              <a:pathLst>
                <a:path w="4989793" h="2211348">
                  <a:moveTo>
                    <a:pt x="0" y="0"/>
                  </a:moveTo>
                  <a:lnTo>
                    <a:pt x="4989793" y="0"/>
                  </a:lnTo>
                  <a:lnTo>
                    <a:pt x="4989793" y="2211348"/>
                  </a:lnTo>
                  <a:lnTo>
                    <a:pt x="0" y="2211348"/>
                  </a:lnTo>
                  <a:close/>
                </a:path>
              </a:pathLst>
            </a:custGeom>
            <a:gradFill rotWithShape="1">
              <a:gsLst>
                <a:gs pos="0">
                  <a:srgbClr val="03295A">
                    <a:alpha val="62000"/>
                  </a:srgbClr>
                </a:gs>
                <a:gs pos="100000">
                  <a:srgbClr val="041468">
                    <a:alpha val="745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10A5FF">
                      <a:alpha val="100000"/>
                    </a:srgbClr>
                  </a:gs>
                  <a:gs pos="100000">
                    <a:srgbClr val="041E4E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4989793" cy="22875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99841" y="2346917"/>
            <a:ext cx="16511192" cy="5593166"/>
          </a:xfrm>
          <a:custGeom>
            <a:avLst/>
            <a:gdLst/>
            <a:ahLst/>
            <a:cxnLst/>
            <a:rect l="l" t="t" r="r" b="b"/>
            <a:pathLst>
              <a:path w="16511192" h="5593166">
                <a:moveTo>
                  <a:pt x="0" y="0"/>
                </a:moveTo>
                <a:lnTo>
                  <a:pt x="16511192" y="0"/>
                </a:lnTo>
                <a:lnTo>
                  <a:pt x="16511192" y="5593166"/>
                </a:lnTo>
                <a:lnTo>
                  <a:pt x="0" y="559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662307" y="665308"/>
            <a:ext cx="9786261" cy="688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54"/>
              </a:lnSpc>
            </a:pPr>
            <a:r>
              <a:rPr lang="en-US" sz="4272" b="1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EVOLUTION OF AI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186884"/>
            <a:ext cx="18288000" cy="9100116"/>
            <a:chOff x="0" y="0"/>
            <a:chExt cx="5020062" cy="23093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20062" cy="2309366"/>
            </a:xfrm>
            <a:custGeom>
              <a:avLst/>
              <a:gdLst/>
              <a:ahLst/>
              <a:cxnLst/>
              <a:rect l="l" t="t" r="r" b="b"/>
              <a:pathLst>
                <a:path w="5020062" h="2309366">
                  <a:moveTo>
                    <a:pt x="0" y="0"/>
                  </a:moveTo>
                  <a:lnTo>
                    <a:pt x="5020062" y="0"/>
                  </a:lnTo>
                  <a:lnTo>
                    <a:pt x="5020062" y="2309366"/>
                  </a:lnTo>
                  <a:lnTo>
                    <a:pt x="0" y="2309366"/>
                  </a:lnTo>
                  <a:close/>
                </a:path>
              </a:pathLst>
            </a:custGeom>
            <a:gradFill rotWithShape="1">
              <a:gsLst>
                <a:gs pos="0">
                  <a:srgbClr val="03295A">
                    <a:alpha val="62000"/>
                  </a:srgbClr>
                </a:gs>
                <a:gs pos="100000">
                  <a:srgbClr val="041468">
                    <a:alpha val="745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10A5FF">
                      <a:alpha val="100000"/>
                    </a:srgbClr>
                  </a:gs>
                  <a:gs pos="100000">
                    <a:srgbClr val="041E4E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104775"/>
              <a:ext cx="5020062" cy="24141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61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98089" y="6070233"/>
            <a:ext cx="7450644" cy="3188067"/>
          </a:xfrm>
          <a:custGeom>
            <a:avLst/>
            <a:gdLst/>
            <a:ahLst/>
            <a:cxnLst/>
            <a:rect l="l" t="t" r="r" b="b"/>
            <a:pathLst>
              <a:path w="7450644" h="3188067">
                <a:moveTo>
                  <a:pt x="0" y="0"/>
                </a:moveTo>
                <a:lnTo>
                  <a:pt x="7450644" y="0"/>
                </a:lnTo>
                <a:lnTo>
                  <a:pt x="7450644" y="3188067"/>
                </a:lnTo>
                <a:lnTo>
                  <a:pt x="0" y="31880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84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144000" y="5823721"/>
            <a:ext cx="8859101" cy="2345506"/>
          </a:xfrm>
          <a:custGeom>
            <a:avLst/>
            <a:gdLst/>
            <a:ahLst/>
            <a:cxnLst/>
            <a:rect l="l" t="t" r="r" b="b"/>
            <a:pathLst>
              <a:path w="8859101" h="2345506">
                <a:moveTo>
                  <a:pt x="0" y="0"/>
                </a:moveTo>
                <a:lnTo>
                  <a:pt x="8859101" y="0"/>
                </a:lnTo>
                <a:lnTo>
                  <a:pt x="8859101" y="2345507"/>
                </a:lnTo>
                <a:lnTo>
                  <a:pt x="0" y="23455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784" b="-3874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640876" y="507649"/>
            <a:ext cx="11305345" cy="679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6"/>
              </a:lnSpc>
              <a:spcBef>
                <a:spcPct val="0"/>
              </a:spcBef>
            </a:pPr>
            <a:r>
              <a:rPr lang="en-US" sz="4266" b="1" spc="179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CAPABILITIES OF GENERATIVE AI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8089" y="1331868"/>
            <a:ext cx="7083019" cy="3576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9"/>
              </a:lnSpc>
              <a:spcBef>
                <a:spcPct val="0"/>
              </a:spcBef>
            </a:pPr>
            <a:r>
              <a:rPr lang="en-US" sz="2499" b="1" u="sng" spc="104" dirty="0">
                <a:solidFill>
                  <a:srgbClr val="FFFFFF"/>
                </a:solidFill>
                <a:latin typeface="Kelvinch Bold"/>
                <a:ea typeface="Kelvinch Bold"/>
                <a:cs typeface="Kelvinch Bold"/>
                <a:sym typeface="Kelvinch Bold"/>
              </a:rPr>
              <a:t>Text Generation –LLM</a:t>
            </a:r>
          </a:p>
          <a:p>
            <a:pPr algn="l">
              <a:lnSpc>
                <a:spcPts val="3249"/>
              </a:lnSpc>
              <a:spcBef>
                <a:spcPct val="0"/>
              </a:spcBef>
            </a:pPr>
            <a:endParaRPr lang="en-US" sz="2499" b="1" u="sng" spc="104" dirty="0">
              <a:solidFill>
                <a:srgbClr val="FFFFFF"/>
              </a:solidFill>
              <a:latin typeface="Kelvinch Bold"/>
              <a:ea typeface="Kelvinch Bold"/>
              <a:cs typeface="Kelvinch Bold"/>
              <a:sym typeface="Kelvinch Bold"/>
            </a:endParaRPr>
          </a:p>
          <a:p>
            <a:pPr marL="518158" lvl="1" indent="-259079" algn="l">
              <a:lnSpc>
                <a:spcPts val="3119"/>
              </a:lnSpc>
              <a:spcBef>
                <a:spcPct val="0"/>
              </a:spcBef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Trained on large data sets </a:t>
            </a:r>
          </a:p>
          <a:p>
            <a:pPr marL="518158" lvl="1" indent="-259079" algn="l">
              <a:lnSpc>
                <a:spcPts val="3119"/>
              </a:lnSpc>
              <a:spcBef>
                <a:spcPct val="0"/>
              </a:spcBef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Generates human like text in various contexts </a:t>
            </a:r>
          </a:p>
          <a:p>
            <a:pPr marL="518158" lvl="1" indent="-259079" algn="l">
              <a:lnSpc>
                <a:spcPts val="3119"/>
              </a:lnSpc>
              <a:spcBef>
                <a:spcPct val="0"/>
              </a:spcBef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Learn patterns and structures from data sets </a:t>
            </a:r>
          </a:p>
          <a:p>
            <a:pPr marL="518158" lvl="1" indent="-259079" algn="l">
              <a:lnSpc>
                <a:spcPts val="3119"/>
              </a:lnSpc>
              <a:spcBef>
                <a:spcPct val="0"/>
              </a:spcBef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Generate coherent and contextually relevant responses, text or response, conversation ,summary, </a:t>
            </a:r>
            <a:r>
              <a:rPr lang="en-US" sz="2399" spc="100" dirty="0" err="1">
                <a:solidFill>
                  <a:srgbClr val="FFFFFF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explainations</a:t>
            </a:r>
            <a:r>
              <a:rPr lang="en-US" sz="2399" spc="100" dirty="0">
                <a:solidFill>
                  <a:srgbClr val="FFFFFF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 </a:t>
            </a: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 dirty="0" err="1">
                <a:solidFill>
                  <a:srgbClr val="FFFFFF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eg</a:t>
            </a:r>
            <a:r>
              <a:rPr lang="en-US" sz="2399" spc="100" dirty="0">
                <a:solidFill>
                  <a:srgbClr val="FFFFFF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 - open AI GPTs ,googles </a:t>
            </a:r>
            <a:r>
              <a:rPr lang="en-US" sz="2399" spc="100" dirty="0" err="1">
                <a:solidFill>
                  <a:srgbClr val="FFFFFF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PaLM</a:t>
            </a:r>
            <a:endParaRPr lang="en-US" sz="2399" spc="100" dirty="0">
              <a:solidFill>
                <a:srgbClr val="FFFFFF"/>
              </a:solidFill>
              <a:latin typeface="Times New Roman" panose="02020603050405020304" pitchFamily="18" charset="0"/>
              <a:ea typeface="Telegraf"/>
              <a:cs typeface="Times New Roman" panose="02020603050405020304" pitchFamily="18" charset="0"/>
              <a:sym typeface="Telegraf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118599" y="1197952"/>
            <a:ext cx="8493477" cy="3627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599" b="1" u="sng" spc="109" dirty="0">
                <a:solidFill>
                  <a:srgbClr val="FFFFFF"/>
                </a:solidFill>
                <a:latin typeface="Kelvinch Bold"/>
                <a:ea typeface="Kelvinch Bold"/>
                <a:cs typeface="Kelvinch Bold"/>
                <a:sym typeface="Kelvinch Bold"/>
              </a:rPr>
              <a:t>Image generation </a:t>
            </a:r>
          </a:p>
          <a:p>
            <a:pPr algn="l">
              <a:lnSpc>
                <a:spcPts val="3379"/>
              </a:lnSpc>
            </a:pPr>
            <a:endParaRPr lang="en-US" sz="2599" b="1" u="sng" spc="109" dirty="0">
              <a:solidFill>
                <a:srgbClr val="FFFFFF"/>
              </a:solidFill>
              <a:latin typeface="Kelvinch Bold"/>
              <a:ea typeface="Kelvinch Bold"/>
              <a:cs typeface="Kelvinch Bold"/>
              <a:sym typeface="Kelvinch Bold"/>
            </a:endParaRP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Gen AI models leverage deep learning techniques :</a:t>
            </a:r>
          </a:p>
          <a:p>
            <a:pPr marL="1036317" lvl="2" indent="-345439" algn="l">
              <a:lnSpc>
                <a:spcPts val="3119"/>
              </a:lnSpc>
              <a:buFont typeface="Arial"/>
              <a:buChar char="⚬"/>
            </a:pPr>
            <a:r>
              <a:rPr lang="en-US" sz="2399" spc="100" dirty="0">
                <a:solidFill>
                  <a:srgbClr val="FFFFFF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GAN </a:t>
            </a:r>
          </a:p>
          <a:p>
            <a:pPr marL="1036317" lvl="2" indent="-345439" algn="l">
              <a:lnSpc>
                <a:spcPts val="3119"/>
              </a:lnSpc>
              <a:buFont typeface="Arial"/>
              <a:buChar char="⚬"/>
            </a:pPr>
            <a:r>
              <a:rPr lang="en-US" sz="2399" spc="100" dirty="0">
                <a:solidFill>
                  <a:srgbClr val="FFFFFF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VAEs</a:t>
            </a: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It inhibits realistic textures ,natural colors and fine grained details </a:t>
            </a: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 panose="02020603050405020304" pitchFamily="18" charset="0"/>
                <a:ea typeface="Telegraf"/>
                <a:cs typeface="Times New Roman" panose="02020603050405020304" pitchFamily="18" charset="0"/>
                <a:sym typeface="Telegraf"/>
              </a:rPr>
              <a:t>used in art ,entertainment, design, gaming, research, medical imaging and scientific visualization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9760" y="1429245"/>
            <a:ext cx="18367760" cy="8870455"/>
            <a:chOff x="0" y="0"/>
            <a:chExt cx="5009436" cy="23510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09436" cy="2351027"/>
            </a:xfrm>
            <a:custGeom>
              <a:avLst/>
              <a:gdLst/>
              <a:ahLst/>
              <a:cxnLst/>
              <a:rect l="l" t="t" r="r" b="b"/>
              <a:pathLst>
                <a:path w="5009436" h="2351027">
                  <a:moveTo>
                    <a:pt x="0" y="0"/>
                  </a:moveTo>
                  <a:lnTo>
                    <a:pt x="5009436" y="0"/>
                  </a:lnTo>
                  <a:lnTo>
                    <a:pt x="5009436" y="2351027"/>
                  </a:lnTo>
                  <a:lnTo>
                    <a:pt x="0" y="2351027"/>
                  </a:lnTo>
                  <a:close/>
                </a:path>
              </a:pathLst>
            </a:custGeom>
            <a:gradFill rotWithShape="1">
              <a:gsLst>
                <a:gs pos="0">
                  <a:srgbClr val="03295A">
                    <a:alpha val="62000"/>
                  </a:srgbClr>
                </a:gs>
                <a:gs pos="100000">
                  <a:srgbClr val="041468">
                    <a:alpha val="745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10A5FF">
                      <a:alpha val="100000"/>
                    </a:srgbClr>
                  </a:gs>
                  <a:gs pos="100000">
                    <a:srgbClr val="041E4E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5009436" cy="2427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5280238"/>
            <a:ext cx="7553073" cy="2467671"/>
          </a:xfrm>
          <a:custGeom>
            <a:avLst/>
            <a:gdLst/>
            <a:ahLst/>
            <a:cxnLst/>
            <a:rect l="l" t="t" r="r" b="b"/>
            <a:pathLst>
              <a:path w="7553073" h="2467671">
                <a:moveTo>
                  <a:pt x="0" y="0"/>
                </a:moveTo>
                <a:lnTo>
                  <a:pt x="7553073" y="0"/>
                </a:lnTo>
                <a:lnTo>
                  <a:pt x="7553073" y="2467671"/>
                </a:lnTo>
                <a:lnTo>
                  <a:pt x="0" y="24676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536924" y="4571224"/>
            <a:ext cx="7645732" cy="3489327"/>
          </a:xfrm>
          <a:custGeom>
            <a:avLst/>
            <a:gdLst/>
            <a:ahLst/>
            <a:cxnLst/>
            <a:rect l="l" t="t" r="r" b="b"/>
            <a:pathLst>
              <a:path w="7645732" h="3489327">
                <a:moveTo>
                  <a:pt x="0" y="0"/>
                </a:moveTo>
                <a:lnTo>
                  <a:pt x="7645733" y="0"/>
                </a:lnTo>
                <a:lnTo>
                  <a:pt x="7645733" y="3489327"/>
                </a:lnTo>
                <a:lnTo>
                  <a:pt x="0" y="34893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938698" y="669936"/>
            <a:ext cx="12878486" cy="679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7"/>
              </a:lnSpc>
              <a:spcBef>
                <a:spcPct val="0"/>
              </a:spcBef>
            </a:pPr>
            <a:r>
              <a:rPr lang="en-US" sz="4251" b="1" spc="178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CAPABILITIES OF GENERATIVE AI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0" y="1478053"/>
            <a:ext cx="6071196" cy="30931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6"/>
              </a:lnSpc>
            </a:pPr>
            <a:r>
              <a:rPr lang="en-US" sz="2481" u="sng" spc="104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 Generation</a:t>
            </a:r>
            <a:r>
              <a:rPr lang="en-US" sz="2481" b="1" spc="104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</a:p>
          <a:p>
            <a:pPr algn="l">
              <a:lnSpc>
                <a:spcPts val="3226"/>
              </a:lnSpc>
            </a:pPr>
            <a:endParaRPr lang="en-US" sz="2481" b="1" spc="104" dirty="0">
              <a:solidFill>
                <a:srgbClr val="FFFFFF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marL="475987" lvl="1" indent="-237993" algn="l">
              <a:lnSpc>
                <a:spcPts val="2866"/>
              </a:lnSpc>
              <a:buFont typeface="Arial"/>
              <a:buChar char="•"/>
            </a:pPr>
            <a:r>
              <a:rPr lang="en-US" sz="2204" spc="9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Musical composition </a:t>
            </a:r>
          </a:p>
          <a:p>
            <a:pPr marL="475987" lvl="1" indent="-237993" algn="l">
              <a:lnSpc>
                <a:spcPts val="2866"/>
              </a:lnSpc>
              <a:buFont typeface="Arial"/>
              <a:buChar char="•"/>
            </a:pPr>
            <a:r>
              <a:rPr lang="en-US" sz="2204" spc="9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to speech </a:t>
            </a:r>
          </a:p>
          <a:p>
            <a:pPr marL="475987" lvl="1" indent="-237993" algn="l">
              <a:lnSpc>
                <a:spcPts val="2866"/>
              </a:lnSpc>
              <a:buFont typeface="Arial"/>
              <a:buChar char="•"/>
            </a:pPr>
            <a:r>
              <a:rPr lang="en-US" sz="2204" spc="9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Synthetic voices </a:t>
            </a:r>
          </a:p>
          <a:p>
            <a:pPr marL="475987" lvl="1" indent="-237993" algn="l">
              <a:lnSpc>
                <a:spcPts val="2866"/>
              </a:lnSpc>
              <a:buFont typeface="Arial"/>
              <a:buChar char="•"/>
            </a:pPr>
            <a:r>
              <a:rPr lang="en-US" sz="2204" spc="92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natural sounding speech </a:t>
            </a:r>
          </a:p>
          <a:p>
            <a:pPr marL="519166" lvl="1" indent="-259583" algn="l">
              <a:lnSpc>
                <a:spcPts val="3126"/>
              </a:lnSpc>
              <a:buFont typeface="Arial"/>
              <a:buChar char="•"/>
            </a:pPr>
            <a:r>
              <a:rPr lang="en-US" sz="2404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in </a:t>
            </a:r>
            <a:r>
              <a:rPr lang="en-US" sz="2404" spc="1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media,creativity,entertainment</a:t>
            </a:r>
            <a:r>
              <a:rPr lang="en-US" sz="2404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l">
              <a:lnSpc>
                <a:spcPts val="3126"/>
              </a:lnSpc>
            </a:pPr>
            <a:r>
              <a:rPr lang="en-US" sz="2404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training and education ,gaming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536924" y="1525678"/>
            <a:ext cx="9517983" cy="2257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399" b="1" u="sng" spc="100" dirty="0">
                <a:solidFill>
                  <a:srgbClr val="FFFFFF"/>
                </a:solidFill>
                <a:latin typeface="Kelvinch Bold"/>
                <a:ea typeface="Kelvinch Bold"/>
                <a:cs typeface="Kelvinch Bold"/>
                <a:sym typeface="Kelvinch Bold"/>
              </a:rPr>
              <a:t>Video Generation </a:t>
            </a:r>
          </a:p>
          <a:p>
            <a:pPr algn="l">
              <a:lnSpc>
                <a:spcPts val="2600"/>
              </a:lnSpc>
            </a:pPr>
            <a:endParaRPr lang="en-US" sz="2399" b="1" u="sng" spc="100" dirty="0">
              <a:solidFill>
                <a:srgbClr val="FFFFFF"/>
              </a:solidFill>
              <a:latin typeface="Kelvinch Bold"/>
              <a:ea typeface="Kelvinch Bold"/>
              <a:cs typeface="Kelvinch Bold"/>
              <a:sym typeface="Kelvinch Bold"/>
            </a:endParaRP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basic animations to complex scenes </a:t>
            </a: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 images into dynamic videos </a:t>
            </a: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exhibit smooth motion and transitions </a:t>
            </a:r>
          </a:p>
          <a:p>
            <a:pPr algn="l">
              <a:lnSpc>
                <a:spcPts val="2600"/>
              </a:lnSpc>
            </a:pPr>
            <a:endParaRPr lang="en-US" sz="2399" spc="1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353967"/>
            <a:ext cx="18410601" cy="8933034"/>
            <a:chOff x="0" y="0"/>
            <a:chExt cx="5009436" cy="23510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09436" cy="2351027"/>
            </a:xfrm>
            <a:custGeom>
              <a:avLst/>
              <a:gdLst/>
              <a:ahLst/>
              <a:cxnLst/>
              <a:rect l="l" t="t" r="r" b="b"/>
              <a:pathLst>
                <a:path w="5009436" h="2351027">
                  <a:moveTo>
                    <a:pt x="0" y="0"/>
                  </a:moveTo>
                  <a:lnTo>
                    <a:pt x="5009436" y="0"/>
                  </a:lnTo>
                  <a:lnTo>
                    <a:pt x="5009436" y="2351027"/>
                  </a:lnTo>
                  <a:lnTo>
                    <a:pt x="0" y="2351027"/>
                  </a:lnTo>
                  <a:close/>
                </a:path>
              </a:pathLst>
            </a:custGeom>
            <a:gradFill rotWithShape="1">
              <a:gsLst>
                <a:gs pos="0">
                  <a:srgbClr val="03295A">
                    <a:alpha val="62000"/>
                  </a:srgbClr>
                </a:gs>
                <a:gs pos="100000">
                  <a:srgbClr val="041468">
                    <a:alpha val="74500"/>
                  </a:srgbClr>
                </a:gs>
              </a:gsLst>
              <a:lin ang="0"/>
            </a:gradFill>
            <a:ln w="38100" cap="sq">
              <a:gradFill>
                <a:gsLst>
                  <a:gs pos="0">
                    <a:srgbClr val="10A5FF">
                      <a:alpha val="100000"/>
                    </a:srgbClr>
                  </a:gs>
                  <a:gs pos="100000">
                    <a:srgbClr val="041E4E">
                      <a:alpha val="100000"/>
                    </a:srgbClr>
                  </a:gs>
                </a:gsLst>
                <a:lin ang="2700000"/>
              </a:gra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5009436" cy="24272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52677" y="665334"/>
            <a:ext cx="15091355" cy="688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0"/>
              </a:lnSpc>
              <a:spcBef>
                <a:spcPct val="0"/>
              </a:spcBef>
            </a:pPr>
            <a:r>
              <a:rPr lang="en-US" sz="4276" b="1" spc="179">
                <a:solidFill>
                  <a:srgbClr val="000000"/>
                </a:solidFill>
                <a:latin typeface="Kelvinch Bold"/>
                <a:ea typeface="Kelvinch Bold"/>
                <a:cs typeface="Kelvinch Bold"/>
                <a:sym typeface="Kelvinch Bold"/>
              </a:rPr>
              <a:t>CAPABILTIES OF GEN AI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8089" y="1633241"/>
            <a:ext cx="12613799" cy="314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599" b="1" u="sng" spc="109">
                <a:solidFill>
                  <a:srgbClr val="FFFFFF"/>
                </a:solidFill>
                <a:latin typeface="Kelvinch Bold"/>
                <a:ea typeface="Kelvinch Bold"/>
                <a:cs typeface="Kelvinch Bold"/>
                <a:sym typeface="Kelvinch Bold"/>
              </a:rPr>
              <a:t>Code Generation </a:t>
            </a:r>
          </a:p>
          <a:p>
            <a:pPr marL="518160" lvl="1" indent="-259080" algn="l">
              <a:lnSpc>
                <a:spcPts val="3120"/>
              </a:lnSpc>
              <a:buFont typeface="Arial"/>
              <a:buChar char="•"/>
            </a:pPr>
            <a:r>
              <a:rPr lang="en-US" sz="2400" spc="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 snippets </a:t>
            </a:r>
          </a:p>
          <a:p>
            <a:pPr marL="518160" lvl="1" indent="-259080" algn="l">
              <a:lnSpc>
                <a:spcPts val="3120"/>
              </a:lnSpc>
              <a:buFont typeface="Arial"/>
              <a:buChar char="•"/>
            </a:pPr>
            <a:r>
              <a:rPr lang="en-US" sz="2400" spc="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</a:t>
            </a:r>
          </a:p>
          <a:p>
            <a:pPr marL="518160" lvl="1" indent="-259080" algn="l">
              <a:lnSpc>
                <a:spcPts val="3120"/>
              </a:lnSpc>
              <a:buFont typeface="Arial"/>
              <a:buChar char="•"/>
            </a:pPr>
            <a:r>
              <a:rPr lang="en-US" sz="2400" spc="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Complete Programs</a:t>
            </a:r>
          </a:p>
          <a:p>
            <a:pPr marL="518160" lvl="1" indent="-259080" algn="l">
              <a:lnSpc>
                <a:spcPts val="3120"/>
              </a:lnSpc>
              <a:buFont typeface="Arial"/>
              <a:buChar char="•"/>
            </a:pPr>
            <a:r>
              <a:rPr lang="en-US" sz="2400" spc="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complete or create code,</a:t>
            </a:r>
          </a:p>
          <a:p>
            <a:pPr marL="518160" lvl="1" indent="-259080" algn="l">
              <a:lnSpc>
                <a:spcPts val="3120"/>
              </a:lnSpc>
              <a:buFont typeface="Arial"/>
              <a:buChar char="•"/>
            </a:pPr>
            <a:r>
              <a:rPr lang="en-US" sz="2400" spc="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Synthesize or refract code, identify and fix bugs in code, test software, and create documentation including comments, function descriptions</a:t>
            </a:r>
          </a:p>
          <a:p>
            <a:pPr marL="518160" lvl="1" indent="-259080" algn="l">
              <a:lnSpc>
                <a:spcPts val="3120"/>
              </a:lnSpc>
              <a:buFont typeface="Arial"/>
              <a:buChar char="•"/>
            </a:pPr>
            <a:r>
              <a:rPr lang="en-US" sz="2400" spc="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Eg-Github Copilot and watson code assistant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8089" y="5124450"/>
            <a:ext cx="11131911" cy="2359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599" b="1" u="sng" spc="109" dirty="0">
                <a:solidFill>
                  <a:srgbClr val="FFFFFF"/>
                </a:solidFill>
                <a:latin typeface="Kelvinch Bold"/>
                <a:ea typeface="Kelvinch Bold"/>
                <a:cs typeface="Kelvinch Bold"/>
                <a:sym typeface="Kelvinch Bold"/>
              </a:rPr>
              <a:t>Data Augmentation and Generation </a:t>
            </a: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models can generate new samples and augment data sets</a:t>
            </a: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Generating synthetic data sets helps increase the diversity and</a:t>
            </a:r>
          </a:p>
          <a:p>
            <a:pPr marL="259079" lvl="1" algn="l">
              <a:lnSpc>
                <a:spcPts val="3119"/>
              </a:lnSpc>
            </a:pP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variability of the data, leading to more robust and effective performance.</a:t>
            </a: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in medicine, healthcare, gaming, education and training,</a:t>
            </a:r>
          </a:p>
          <a:p>
            <a:pPr algn="l">
              <a:lnSpc>
                <a:spcPts val="2600"/>
              </a:lnSpc>
            </a:pPr>
            <a:endParaRPr lang="en-US" sz="2399" spc="100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98089" y="7490547"/>
            <a:ext cx="10853356" cy="158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599" b="1" u="sng" spc="109" dirty="0">
                <a:solidFill>
                  <a:srgbClr val="FFFFFF"/>
                </a:solidFill>
                <a:latin typeface="Kelvinch Bold"/>
                <a:ea typeface="Kelvinch Bold"/>
                <a:cs typeface="Kelvinch Bold"/>
                <a:sym typeface="Kelvinch Bold"/>
              </a:rPr>
              <a:t>Virtual World</a:t>
            </a: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also create complex virtual environments with realistic textures,</a:t>
            </a:r>
          </a:p>
          <a:p>
            <a:pPr marL="518158" lvl="1" indent="-259079" algn="l">
              <a:lnSpc>
                <a:spcPts val="3119"/>
              </a:lnSpc>
              <a:buFont typeface="Arial"/>
              <a:buChar char="•"/>
            </a:pP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can create avatars that simulate realistic </a:t>
            </a:r>
            <a:r>
              <a:rPr lang="en-US" sz="2399" spc="100" dirty="0" err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behavior,virtual</a:t>
            </a:r>
            <a:r>
              <a:rPr lang="en-US" sz="2399" spc="1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identities with unique personalities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752</Words>
  <Application>Microsoft Office PowerPoint</Application>
  <PresentationFormat>Custom</PresentationFormat>
  <Paragraphs>122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Kelvinch</vt:lpstr>
      <vt:lpstr>Times New Roman Bold</vt:lpstr>
      <vt:lpstr>Calibri</vt:lpstr>
      <vt:lpstr>Telegraf Bold</vt:lpstr>
      <vt:lpstr>Kelvinch Bold</vt:lpstr>
      <vt:lpstr>Kelvinch Bold Italics</vt:lpstr>
      <vt:lpstr>Telegraf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Generative AI</dc:title>
  <cp:lastModifiedBy>Irene Bilji</cp:lastModifiedBy>
  <cp:revision>3</cp:revision>
  <dcterms:created xsi:type="dcterms:W3CDTF">2006-08-16T00:00:00Z</dcterms:created>
  <dcterms:modified xsi:type="dcterms:W3CDTF">2025-07-11T10:18:58Z</dcterms:modified>
  <dc:identifier>DAGspvDp-FY</dc:identifier>
</cp:coreProperties>
</file>