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70" r:id="rId9"/>
    <p:sldId id="264" r:id="rId10"/>
    <p:sldId id="265" r:id="rId11"/>
    <p:sldId id="266" r:id="rId12"/>
    <p:sldId id="267" r:id="rId13"/>
    <p:sldId id="268" r:id="rId14"/>
    <p:sldId id="269" r:id="rId15"/>
  </p:sldIdLst>
  <p:sldSz cx="12192000" cy="6858000"/>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12" autoAdjust="0"/>
  </p:normalViewPr>
  <p:slideViewPr>
    <p:cSldViewPr snapToGrid="0">
      <p:cViewPr>
        <p:scale>
          <a:sx n="66" d="100"/>
          <a:sy n="66" d="100"/>
        </p:scale>
        <p:origin x="1302"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4DFA3C7C-E098-4782-AD2C-1D68BE195771}" type="datetimeFigureOut">
              <a:rPr lang="en-US" smtClean="0"/>
              <a:t>1/31/2022</a:t>
            </a:fld>
            <a:endParaRPr lang="en-US"/>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9328AD40-4CFF-4FFE-9C92-0F257DCEF487}" type="slidenum">
              <a:rPr lang="en-US" smtClean="0"/>
              <a:t>‹#›</a:t>
            </a:fld>
            <a:endParaRPr lang="en-US"/>
          </a:p>
        </p:txBody>
      </p:sp>
    </p:spTree>
    <p:extLst>
      <p:ext uri="{BB962C8B-B14F-4D97-AF65-F5344CB8AC3E}">
        <p14:creationId xmlns:p14="http://schemas.microsoft.com/office/powerpoint/2010/main" val="3940918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fld id="{9328AD40-4CFF-4FFE-9C92-0F257DCEF487}" type="slidenum">
              <a:rPr lang="en-US" smtClean="0"/>
              <a:t>1</a:t>
            </a:fld>
            <a:endParaRPr lang="en-US"/>
          </a:p>
        </p:txBody>
      </p:sp>
    </p:spTree>
    <p:extLst>
      <p:ext uri="{BB962C8B-B14F-4D97-AF65-F5344CB8AC3E}">
        <p14:creationId xmlns:p14="http://schemas.microsoft.com/office/powerpoint/2010/main" val="938357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Bordeaux</a:t>
            </a:r>
            <a:endParaRPr lang="en-US"/>
          </a:p>
        </p:txBody>
      </p:sp>
      <p:sp>
        <p:nvSpPr>
          <p:cNvPr id="4" name="Slide Number Placeholder 3"/>
          <p:cNvSpPr>
            <a:spLocks noGrp="1"/>
          </p:cNvSpPr>
          <p:nvPr>
            <p:ph type="sldNum" sz="quarter" idx="10"/>
          </p:nvPr>
        </p:nvSpPr>
        <p:spPr/>
        <p:txBody>
          <a:bodyPr/>
          <a:lstStyle/>
          <a:p>
            <a:fld id="{CF3B0BC5-87E3-4F34-8AAC-B10D9036BCB4}" type="slidenum">
              <a:rPr lang="en-US" smtClean="0"/>
              <a:t>14</a:t>
            </a:fld>
            <a:endParaRPr lang="en-US"/>
          </a:p>
        </p:txBody>
      </p:sp>
    </p:spTree>
    <p:extLst>
      <p:ext uri="{BB962C8B-B14F-4D97-AF65-F5344CB8AC3E}">
        <p14:creationId xmlns:p14="http://schemas.microsoft.com/office/powerpoint/2010/main" val="3770221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04F4D0-4A17-4931-83B6-5EE6505D04B5}"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351A9-34CE-49F9-ADB7-B6A0D84EE0E5}" type="slidenum">
              <a:rPr lang="en-US" smtClean="0"/>
              <a:t>‹#›</a:t>
            </a:fld>
            <a:endParaRPr lang="en-US"/>
          </a:p>
        </p:txBody>
      </p:sp>
    </p:spTree>
    <p:extLst>
      <p:ext uri="{BB962C8B-B14F-4D97-AF65-F5344CB8AC3E}">
        <p14:creationId xmlns:p14="http://schemas.microsoft.com/office/powerpoint/2010/main" val="424179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4F4D0-4A17-4931-83B6-5EE6505D04B5}"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351A9-34CE-49F9-ADB7-B6A0D84EE0E5}" type="slidenum">
              <a:rPr lang="en-US" smtClean="0"/>
              <a:t>‹#›</a:t>
            </a:fld>
            <a:endParaRPr lang="en-US"/>
          </a:p>
        </p:txBody>
      </p:sp>
    </p:spTree>
    <p:extLst>
      <p:ext uri="{BB962C8B-B14F-4D97-AF65-F5344CB8AC3E}">
        <p14:creationId xmlns:p14="http://schemas.microsoft.com/office/powerpoint/2010/main" val="241966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4F4D0-4A17-4931-83B6-5EE6505D04B5}"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351A9-34CE-49F9-ADB7-B6A0D84EE0E5}" type="slidenum">
              <a:rPr lang="en-US" smtClean="0"/>
              <a:t>‹#›</a:t>
            </a:fld>
            <a:endParaRPr lang="en-US"/>
          </a:p>
        </p:txBody>
      </p:sp>
    </p:spTree>
    <p:extLst>
      <p:ext uri="{BB962C8B-B14F-4D97-AF65-F5344CB8AC3E}">
        <p14:creationId xmlns:p14="http://schemas.microsoft.com/office/powerpoint/2010/main" val="334373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4F4D0-4A17-4931-83B6-5EE6505D04B5}"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351A9-34CE-49F9-ADB7-B6A0D84EE0E5}" type="slidenum">
              <a:rPr lang="en-US" smtClean="0"/>
              <a:t>‹#›</a:t>
            </a:fld>
            <a:endParaRPr lang="en-US"/>
          </a:p>
        </p:txBody>
      </p:sp>
    </p:spTree>
    <p:extLst>
      <p:ext uri="{BB962C8B-B14F-4D97-AF65-F5344CB8AC3E}">
        <p14:creationId xmlns:p14="http://schemas.microsoft.com/office/powerpoint/2010/main" val="2015482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04F4D0-4A17-4931-83B6-5EE6505D04B5}"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351A9-34CE-49F9-ADB7-B6A0D84EE0E5}" type="slidenum">
              <a:rPr lang="en-US" smtClean="0"/>
              <a:t>‹#›</a:t>
            </a:fld>
            <a:endParaRPr lang="en-US"/>
          </a:p>
        </p:txBody>
      </p:sp>
    </p:spTree>
    <p:extLst>
      <p:ext uri="{BB962C8B-B14F-4D97-AF65-F5344CB8AC3E}">
        <p14:creationId xmlns:p14="http://schemas.microsoft.com/office/powerpoint/2010/main" val="229482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04F4D0-4A17-4931-83B6-5EE6505D04B5}"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351A9-34CE-49F9-ADB7-B6A0D84EE0E5}" type="slidenum">
              <a:rPr lang="en-US" smtClean="0"/>
              <a:t>‹#›</a:t>
            </a:fld>
            <a:endParaRPr lang="en-US"/>
          </a:p>
        </p:txBody>
      </p:sp>
    </p:spTree>
    <p:extLst>
      <p:ext uri="{BB962C8B-B14F-4D97-AF65-F5344CB8AC3E}">
        <p14:creationId xmlns:p14="http://schemas.microsoft.com/office/powerpoint/2010/main" val="233959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4F4D0-4A17-4931-83B6-5EE6505D04B5}"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F351A9-34CE-49F9-ADB7-B6A0D84EE0E5}" type="slidenum">
              <a:rPr lang="en-US" smtClean="0"/>
              <a:t>‹#›</a:t>
            </a:fld>
            <a:endParaRPr lang="en-US"/>
          </a:p>
        </p:txBody>
      </p:sp>
    </p:spTree>
    <p:extLst>
      <p:ext uri="{BB962C8B-B14F-4D97-AF65-F5344CB8AC3E}">
        <p14:creationId xmlns:p14="http://schemas.microsoft.com/office/powerpoint/2010/main" val="182451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4F4D0-4A17-4931-83B6-5EE6505D04B5}"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351A9-34CE-49F9-ADB7-B6A0D84EE0E5}" type="slidenum">
              <a:rPr lang="en-US" smtClean="0"/>
              <a:t>‹#›</a:t>
            </a:fld>
            <a:endParaRPr lang="en-US"/>
          </a:p>
        </p:txBody>
      </p:sp>
    </p:spTree>
    <p:extLst>
      <p:ext uri="{BB962C8B-B14F-4D97-AF65-F5344CB8AC3E}">
        <p14:creationId xmlns:p14="http://schemas.microsoft.com/office/powerpoint/2010/main" val="1342114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4F4D0-4A17-4931-83B6-5EE6505D04B5}"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F351A9-34CE-49F9-ADB7-B6A0D84EE0E5}" type="slidenum">
              <a:rPr lang="en-US" smtClean="0"/>
              <a:t>‹#›</a:t>
            </a:fld>
            <a:endParaRPr lang="en-US"/>
          </a:p>
        </p:txBody>
      </p:sp>
    </p:spTree>
    <p:extLst>
      <p:ext uri="{BB962C8B-B14F-4D97-AF65-F5344CB8AC3E}">
        <p14:creationId xmlns:p14="http://schemas.microsoft.com/office/powerpoint/2010/main" val="8951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04F4D0-4A17-4931-83B6-5EE6505D04B5}"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351A9-34CE-49F9-ADB7-B6A0D84EE0E5}" type="slidenum">
              <a:rPr lang="en-US" smtClean="0"/>
              <a:t>‹#›</a:t>
            </a:fld>
            <a:endParaRPr lang="en-US"/>
          </a:p>
        </p:txBody>
      </p:sp>
    </p:spTree>
    <p:extLst>
      <p:ext uri="{BB962C8B-B14F-4D97-AF65-F5344CB8AC3E}">
        <p14:creationId xmlns:p14="http://schemas.microsoft.com/office/powerpoint/2010/main" val="99142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04F4D0-4A17-4931-83B6-5EE6505D04B5}"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351A9-34CE-49F9-ADB7-B6A0D84EE0E5}" type="slidenum">
              <a:rPr lang="en-US" smtClean="0"/>
              <a:t>‹#›</a:t>
            </a:fld>
            <a:endParaRPr lang="en-US"/>
          </a:p>
        </p:txBody>
      </p:sp>
    </p:spTree>
    <p:extLst>
      <p:ext uri="{BB962C8B-B14F-4D97-AF65-F5344CB8AC3E}">
        <p14:creationId xmlns:p14="http://schemas.microsoft.com/office/powerpoint/2010/main" val="160193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4F4D0-4A17-4931-83B6-5EE6505D04B5}" type="datetimeFigureOut">
              <a:rPr lang="en-US" smtClean="0"/>
              <a:t>1/31/2022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351A9-34CE-49F9-ADB7-B6A0D84EE0E5}" type="slidenum">
              <a:rPr lang="en-US" smtClean="0"/>
              <a:t>‹#›</a:t>
            </a:fld>
            <a:endParaRPr lang="en-US"/>
          </a:p>
        </p:txBody>
      </p:sp>
    </p:spTree>
    <p:extLst>
      <p:ext uri="{BB962C8B-B14F-4D97-AF65-F5344CB8AC3E}">
        <p14:creationId xmlns:p14="http://schemas.microsoft.com/office/powerpoint/2010/main" val="2962238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loud Callout 6"/>
          <p:cNvSpPr/>
          <p:nvPr/>
        </p:nvSpPr>
        <p:spPr>
          <a:xfrm>
            <a:off x="3833091" y="1579418"/>
            <a:ext cx="4525817" cy="3149599"/>
          </a:xfrm>
          <a:prstGeom prst="cloudCallou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780601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2144" y="3905020"/>
            <a:ext cx="2191789" cy="1741977"/>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3899338" y="1701479"/>
            <a:ext cx="3502210" cy="2544921"/>
            <a:chOff x="5299874" y="1886674"/>
            <a:chExt cx="3502210" cy="2544921"/>
          </a:xfrm>
        </p:grpSpPr>
        <p:pic>
          <p:nvPicPr>
            <p:cNvPr id="1030" name="Picture 6" descr="Seau à miel plastique 40k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041" t="15100" r="18793" b="14436"/>
            <a:stretch/>
          </p:blipFill>
          <p:spPr bwMode="auto">
            <a:xfrm>
              <a:off x="7135623" y="2899428"/>
              <a:ext cx="929984" cy="100559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alai paille 130cm - Achat / Vente balai - pelle Balai paille 130cm -  Cdiscou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5913" y="2235310"/>
              <a:ext cx="1669710" cy="16697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299874" y="1886674"/>
              <a:ext cx="3191530" cy="2544921"/>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Callout 6"/>
            <p:cNvSpPr/>
            <p:nvPr/>
          </p:nvSpPr>
          <p:spPr>
            <a:xfrm>
              <a:off x="5299874" y="1886674"/>
              <a:ext cx="3502210" cy="2544921"/>
            </a:xfrm>
            <a:prstGeom prst="cloudCallou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spTree>
    <p:extLst>
      <p:ext uri="{BB962C8B-B14F-4D97-AF65-F5344CB8AC3E}">
        <p14:creationId xmlns:p14="http://schemas.microsoft.com/office/powerpoint/2010/main" val="4048632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873564" y="2257815"/>
            <a:ext cx="3502210" cy="2544921"/>
            <a:chOff x="3873564" y="2257815"/>
            <a:chExt cx="3502210" cy="2544921"/>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4178" t="30886" r="35158" b="27089"/>
            <a:stretch/>
          </p:blipFill>
          <p:spPr>
            <a:xfrm>
              <a:off x="5590687" y="3039635"/>
              <a:ext cx="1290525" cy="994863"/>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34367" t="22785" r="36867" b="29789"/>
            <a:stretch/>
          </p:blipFill>
          <p:spPr>
            <a:xfrm>
              <a:off x="4325930" y="3028085"/>
              <a:ext cx="1210617" cy="1122717"/>
            </a:xfrm>
            <a:prstGeom prst="rect">
              <a:avLst/>
            </a:prstGeom>
          </p:spPr>
        </p:pic>
        <p:sp>
          <p:nvSpPr>
            <p:cNvPr id="9" name="Rectangle 8"/>
            <p:cNvSpPr/>
            <p:nvPr/>
          </p:nvSpPr>
          <p:spPr>
            <a:xfrm>
              <a:off x="3873564" y="2257815"/>
              <a:ext cx="3191530" cy="2544921"/>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3873564" y="2257815"/>
              <a:ext cx="3502210" cy="2544921"/>
            </a:xfrm>
            <a:prstGeom prst="cloudCallou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spTree>
    <p:extLst>
      <p:ext uri="{BB962C8B-B14F-4D97-AF65-F5344CB8AC3E}">
        <p14:creationId xmlns:p14="http://schemas.microsoft.com/office/powerpoint/2010/main" val="3894528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79848" y="2061285"/>
            <a:ext cx="3502210" cy="2544922"/>
            <a:chOff x="3873564" y="2257814"/>
            <a:chExt cx="3502210" cy="2544922"/>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2310" t="34937" r="20443" b="37552"/>
            <a:stretch/>
          </p:blipFill>
          <p:spPr>
            <a:xfrm>
              <a:off x="4247909" y="3058729"/>
              <a:ext cx="2558005" cy="691468"/>
            </a:xfrm>
            <a:prstGeom prst="rect">
              <a:avLst/>
            </a:prstGeom>
          </p:spPr>
        </p:pic>
        <p:sp>
          <p:nvSpPr>
            <p:cNvPr id="5" name="Rectangle 4"/>
            <p:cNvSpPr/>
            <p:nvPr/>
          </p:nvSpPr>
          <p:spPr>
            <a:xfrm>
              <a:off x="4028904" y="2257814"/>
              <a:ext cx="3191530" cy="2544921"/>
            </a:xfrm>
            <a:prstGeom prst="rect">
              <a:avLst/>
            </a:prstGeom>
            <a:solidFill>
              <a:schemeClr val="bg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Callout 5"/>
            <p:cNvSpPr/>
            <p:nvPr/>
          </p:nvSpPr>
          <p:spPr>
            <a:xfrm>
              <a:off x="3873564" y="2257815"/>
              <a:ext cx="3502210" cy="2544921"/>
            </a:xfrm>
            <a:prstGeom prst="cloudCallou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cxnSp>
        <p:nvCxnSpPr>
          <p:cNvPr id="11" name="Straight Arrow Connector 10"/>
          <p:cNvCxnSpPr/>
          <p:nvPr/>
        </p:nvCxnSpPr>
        <p:spPr>
          <a:xfrm flipH="1" flipV="1">
            <a:off x="1340644" y="3416019"/>
            <a:ext cx="209550" cy="209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45419" y="3625569"/>
            <a:ext cx="1621631" cy="276999"/>
          </a:xfrm>
          <a:prstGeom prst="rect">
            <a:avLst/>
          </a:prstGeom>
          <a:noFill/>
        </p:spPr>
        <p:txBody>
          <a:bodyPr wrap="square" rtlCol="0">
            <a:spAutoFit/>
          </a:bodyPr>
          <a:lstStyle/>
          <a:p>
            <a:r>
              <a:rPr lang="en-US" sz="1200" smtClean="0"/>
              <a:t>Vers le bas (p, q, y...)</a:t>
            </a:r>
            <a:endParaRPr lang="en-US" sz="1200"/>
          </a:p>
        </p:txBody>
      </p:sp>
      <p:cxnSp>
        <p:nvCxnSpPr>
          <p:cNvPr id="18" name="Straight Arrow Connector 17"/>
          <p:cNvCxnSpPr/>
          <p:nvPr/>
        </p:nvCxnSpPr>
        <p:spPr>
          <a:xfrm>
            <a:off x="2628900" y="2819471"/>
            <a:ext cx="113203" cy="204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22379" y="2521107"/>
            <a:ext cx="1621631" cy="276999"/>
          </a:xfrm>
          <a:prstGeom prst="rect">
            <a:avLst/>
          </a:prstGeom>
          <a:noFill/>
        </p:spPr>
        <p:txBody>
          <a:bodyPr wrap="square" rtlCol="0">
            <a:spAutoFit/>
          </a:bodyPr>
          <a:lstStyle/>
          <a:p>
            <a:r>
              <a:rPr lang="en-US" sz="1200" smtClean="0"/>
              <a:t>Vers le haut (t, l, h...)</a:t>
            </a:r>
            <a:endParaRPr lang="en-US" sz="1200"/>
          </a:p>
        </p:txBody>
      </p:sp>
      <p:grpSp>
        <p:nvGrpSpPr>
          <p:cNvPr id="3" name="Group 2"/>
          <p:cNvGrpSpPr/>
          <p:nvPr/>
        </p:nvGrpSpPr>
        <p:grpSpPr>
          <a:xfrm>
            <a:off x="5009445" y="1601894"/>
            <a:ext cx="3931397" cy="3004312"/>
            <a:chOff x="5009445" y="1601894"/>
            <a:chExt cx="3931397" cy="3004312"/>
          </a:xfrm>
        </p:grpSpPr>
        <p:grpSp>
          <p:nvGrpSpPr>
            <p:cNvPr id="9" name="Group 8"/>
            <p:cNvGrpSpPr/>
            <p:nvPr/>
          </p:nvGrpSpPr>
          <p:grpSpPr>
            <a:xfrm>
              <a:off x="5224039" y="1611332"/>
              <a:ext cx="3502210" cy="2621197"/>
              <a:chOff x="5756777" y="2752632"/>
              <a:chExt cx="3502210" cy="2621197"/>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32089" t="18397" r="34874" b="23206"/>
              <a:stretch/>
            </p:blipFill>
            <p:spPr>
              <a:xfrm>
                <a:off x="6238754" y="3496192"/>
                <a:ext cx="1044932" cy="1038927"/>
              </a:xfrm>
              <a:prstGeom prst="rect">
                <a:avLst/>
              </a:prstGeom>
            </p:spPr>
          </p:pic>
          <p:pic>
            <p:nvPicPr>
              <p:cNvPr id="2052" name="Picture 4" descr="https://static.cnews.fr/sites/default/files/styles/image_640_360/public/hollande-livre-enfants_5da8d78306b86.jpg?itok=b5X7e1Uw"/>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187" r="33370"/>
              <a:stretch/>
            </p:blipFill>
            <p:spPr bwMode="auto">
              <a:xfrm>
                <a:off x="7384649" y="3496192"/>
                <a:ext cx="1038931" cy="105405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5915394" y="2828908"/>
                <a:ext cx="3191530" cy="2544921"/>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Callout 13"/>
              <p:cNvSpPr/>
              <p:nvPr/>
            </p:nvSpPr>
            <p:spPr>
              <a:xfrm>
                <a:off x="5756777" y="2752632"/>
                <a:ext cx="3502210" cy="2544921"/>
              </a:xfrm>
              <a:prstGeom prst="cloudCallou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sp>
          <p:nvSpPr>
            <p:cNvPr id="2" name="Rectangle 1"/>
            <p:cNvSpPr/>
            <p:nvPr/>
          </p:nvSpPr>
          <p:spPr>
            <a:xfrm>
              <a:off x="5700754" y="2343791"/>
              <a:ext cx="2218784" cy="1161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0430" y="2154930"/>
              <a:ext cx="1037426" cy="1104348"/>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40805" y="2167780"/>
              <a:ext cx="1038931" cy="1104348"/>
            </a:xfrm>
            <a:prstGeom prst="rect">
              <a:avLst/>
            </a:prstGeom>
          </p:spPr>
        </p:pic>
        <p:sp>
          <p:nvSpPr>
            <p:cNvPr id="23" name="Rectangle 22"/>
            <p:cNvSpPr/>
            <p:nvPr/>
          </p:nvSpPr>
          <p:spPr>
            <a:xfrm>
              <a:off x="5009445" y="1601894"/>
              <a:ext cx="3931397" cy="300431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8421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4819227" y="1343413"/>
            <a:ext cx="3502210" cy="2672242"/>
            <a:chOff x="4819227" y="1343413"/>
            <a:chExt cx="3502210" cy="2672242"/>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2564" t="19072" r="33924" b="28270"/>
            <a:stretch/>
          </p:blipFill>
          <p:spPr>
            <a:xfrm>
              <a:off x="6201749" y="1997361"/>
              <a:ext cx="1610773" cy="142368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1961" t="19409" r="40570" b="23038"/>
            <a:stretch/>
          </p:blipFill>
          <p:spPr>
            <a:xfrm>
              <a:off x="5259453" y="1836044"/>
              <a:ext cx="942296" cy="1746320"/>
            </a:xfrm>
            <a:prstGeom prst="rect">
              <a:avLst/>
            </a:prstGeom>
          </p:spPr>
        </p:pic>
        <p:grpSp>
          <p:nvGrpSpPr>
            <p:cNvPr id="11" name="Group 10"/>
            <p:cNvGrpSpPr/>
            <p:nvPr/>
          </p:nvGrpSpPr>
          <p:grpSpPr>
            <a:xfrm>
              <a:off x="4819227" y="1343413"/>
              <a:ext cx="3502210" cy="2672242"/>
              <a:chOff x="4819227" y="1343413"/>
              <a:chExt cx="3502210" cy="2672242"/>
            </a:xfrm>
          </p:grpSpPr>
          <p:sp>
            <p:nvSpPr>
              <p:cNvPr id="9" name="Rectangle 8"/>
              <p:cNvSpPr/>
              <p:nvPr/>
            </p:nvSpPr>
            <p:spPr>
              <a:xfrm>
                <a:off x="4974567" y="1343413"/>
                <a:ext cx="3191530" cy="2544921"/>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4819227" y="1470734"/>
                <a:ext cx="3502210" cy="2544921"/>
              </a:xfrm>
              <a:prstGeom prst="cloudCallou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grpSp>
      <p:sp>
        <p:nvSpPr>
          <p:cNvPr id="12" name="Rectangle 11"/>
          <p:cNvSpPr/>
          <p:nvPr/>
        </p:nvSpPr>
        <p:spPr>
          <a:xfrm>
            <a:off x="3153749" y="4176972"/>
            <a:ext cx="6096000" cy="2308324"/>
          </a:xfrm>
          <a:prstGeom prst="rect">
            <a:avLst/>
          </a:prstGeom>
        </p:spPr>
        <p:txBody>
          <a:bodyPr>
            <a:spAutoFit/>
          </a:bodyPr>
          <a:lstStyle/>
          <a:p>
            <a:r>
              <a:rPr lang="en-US"/>
              <a:t>Vous avez entendu :</a:t>
            </a:r>
          </a:p>
          <a:p>
            <a:endParaRPr lang="en-US"/>
          </a:p>
          <a:p>
            <a:r>
              <a:rPr lang="en-US"/>
              <a:t>        ‘vuedeface',  ‘ellipsoïde',  ‘pyramide', ‘ovale'.</a:t>
            </a:r>
          </a:p>
          <a:p>
            <a:endParaRPr lang="fr-FR" smtClean="0"/>
          </a:p>
          <a:p>
            <a:r>
              <a:rPr lang="fr-FR" smtClean="0"/>
              <a:t>Penser </a:t>
            </a:r>
            <a:r>
              <a:rPr lang="fr-FR"/>
              <a:t>à une </a:t>
            </a:r>
            <a:r>
              <a:rPr lang="en-US" smtClean="0"/>
              <a:t>ellipsoïde</a:t>
            </a:r>
            <a:r>
              <a:rPr lang="fr-FR" smtClean="0"/>
              <a:t> </a:t>
            </a:r>
            <a:r>
              <a:rPr lang="fr-FR"/>
              <a:t>et </a:t>
            </a:r>
            <a:r>
              <a:rPr lang="fr-FR" smtClean="0"/>
              <a:t>une pyramide que </a:t>
            </a:r>
            <a:r>
              <a:rPr lang="fr-FR"/>
              <a:t>l’on </a:t>
            </a:r>
            <a:r>
              <a:rPr lang="fr-FR" smtClean="0"/>
              <a:t>pose </a:t>
            </a:r>
            <a:r>
              <a:rPr lang="fr-FR"/>
              <a:t>sur un plan. Les objets ont </a:t>
            </a:r>
            <a:r>
              <a:rPr lang="fr-FR" smtClean="0"/>
              <a:t>LA POINTU VERS LE HAUT. </a:t>
            </a:r>
            <a:r>
              <a:rPr lang="fr-FR"/>
              <a:t>Imaginer que vous placer </a:t>
            </a:r>
            <a:r>
              <a:rPr lang="fr-FR" smtClean="0"/>
              <a:t>en face ( ou au dessus) </a:t>
            </a:r>
            <a:r>
              <a:rPr lang="fr-FR"/>
              <a:t>de ses objets. Dans cette vue de </a:t>
            </a:r>
            <a:r>
              <a:rPr lang="fr-FR" smtClean="0"/>
              <a:t>face.. </a:t>
            </a:r>
            <a:r>
              <a:rPr lang="fr-FR"/>
              <a:t>lequel apparait comme un </a:t>
            </a:r>
            <a:r>
              <a:rPr lang="fr-FR" smtClean="0"/>
              <a:t>ovale?</a:t>
            </a:r>
            <a:endParaRPr lang="en-US"/>
          </a:p>
        </p:txBody>
      </p:sp>
      <p:sp>
        <p:nvSpPr>
          <p:cNvPr id="13" name="Rectangle 1"/>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2100" b="0" i="0" u="none" strike="noStrike" cap="none" normalizeH="0" baseline="0" smtClean="0">
                <a:ln>
                  <a:noFill/>
                </a:ln>
                <a:solidFill>
                  <a:srgbClr val="222222"/>
                </a:solidFill>
                <a:effectLst/>
                <a:latin typeface="Arial Unicode MS"/>
                <a:ea typeface="Google Sans"/>
              </a:rPr>
              <a:t>ï</a:t>
            </a:r>
            <a:r>
              <a:rPr kumimoji="0" lang="fr-FR" altLang="en-US" sz="800" b="0" i="0" u="none" strike="noStrike" cap="none" normalizeH="0" baseline="0" smtClean="0">
                <a:ln>
                  <a:noFill/>
                </a:ln>
                <a:solidFill>
                  <a:schemeClr val="tx1"/>
                </a:solidFill>
                <a:effectLst/>
              </a:rPr>
              <a:t> </a:t>
            </a:r>
            <a:endParaRPr kumimoji="0" lang="fr-FR"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1279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62029" y="5677341"/>
            <a:ext cx="927391" cy="8346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4344895" y="2518212"/>
            <a:ext cx="3502210" cy="2672242"/>
            <a:chOff x="4584761" y="2521815"/>
            <a:chExt cx="3502210" cy="2672242"/>
          </a:xfrm>
        </p:grpSpPr>
        <p:pic>
          <p:nvPicPr>
            <p:cNvPr id="14" name="Picture 13"/>
            <p:cNvPicPr>
              <a:picLocks noChangeAspect="1"/>
            </p:cNvPicPr>
            <p:nvPr/>
          </p:nvPicPr>
          <p:blipFill>
            <a:blip r:embed="rId3"/>
            <a:stretch>
              <a:fillRect/>
            </a:stretch>
          </p:blipFill>
          <p:spPr>
            <a:xfrm>
              <a:off x="5402831" y="3086946"/>
              <a:ext cx="1866070" cy="1704026"/>
            </a:xfrm>
            <a:prstGeom prst="rect">
              <a:avLst/>
            </a:prstGeom>
          </p:spPr>
        </p:pic>
        <p:grpSp>
          <p:nvGrpSpPr>
            <p:cNvPr id="15" name="Group 14"/>
            <p:cNvGrpSpPr/>
            <p:nvPr/>
          </p:nvGrpSpPr>
          <p:grpSpPr>
            <a:xfrm>
              <a:off x="4584761" y="2521815"/>
              <a:ext cx="3502210" cy="2672242"/>
              <a:chOff x="4819227" y="1343413"/>
              <a:chExt cx="3502210" cy="2672242"/>
            </a:xfrm>
          </p:grpSpPr>
          <p:sp>
            <p:nvSpPr>
              <p:cNvPr id="16" name="Rectangle 15"/>
              <p:cNvSpPr/>
              <p:nvPr/>
            </p:nvSpPr>
            <p:spPr>
              <a:xfrm>
                <a:off x="4974567" y="1343413"/>
                <a:ext cx="3191530" cy="2544921"/>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Callout 16"/>
              <p:cNvSpPr/>
              <p:nvPr/>
            </p:nvSpPr>
            <p:spPr>
              <a:xfrm>
                <a:off x="4819227" y="1470734"/>
                <a:ext cx="3502210" cy="2544921"/>
              </a:xfrm>
              <a:prstGeom prst="cloudCallou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grpSp>
      <p:sp>
        <p:nvSpPr>
          <p:cNvPr id="19" name="Rectangle 18"/>
          <p:cNvSpPr/>
          <p:nvPr/>
        </p:nvSpPr>
        <p:spPr>
          <a:xfrm>
            <a:off x="0" y="0"/>
            <a:ext cx="6096000" cy="2031325"/>
          </a:xfrm>
          <a:prstGeom prst="rect">
            <a:avLst/>
          </a:prstGeom>
        </p:spPr>
        <p:txBody>
          <a:bodyPr>
            <a:spAutoFit/>
          </a:bodyPr>
          <a:lstStyle/>
          <a:p>
            <a:r>
              <a:rPr lang="fr-FR">
                <a:solidFill>
                  <a:srgbClr val="000000"/>
                </a:solidFill>
                <a:latin typeface="Calibri" panose="020F0502020204030204" pitchFamily="34" charset="0"/>
              </a:rPr>
              <a:t>Vous avez entendu :</a:t>
            </a:r>
            <a:br>
              <a:rPr lang="fr-FR">
                <a:solidFill>
                  <a:srgbClr val="000000"/>
                </a:solidFill>
                <a:latin typeface="Calibri" panose="020F0502020204030204" pitchFamily="34" charset="0"/>
              </a:rPr>
            </a:br>
            <a:r>
              <a:rPr lang="fr-FR">
                <a:solidFill>
                  <a:srgbClr val="000000"/>
                </a:solidFill>
                <a:latin typeface="Calibri" panose="020F0502020204030204" pitchFamily="34" charset="0"/>
              </a:rPr>
              <a:t/>
            </a:r>
            <a:br>
              <a:rPr lang="fr-FR">
                <a:solidFill>
                  <a:srgbClr val="000000"/>
                </a:solidFill>
                <a:latin typeface="Calibri" panose="020F0502020204030204" pitchFamily="34" charset="0"/>
              </a:rPr>
            </a:br>
            <a:r>
              <a:rPr lang="fr-FR">
                <a:solidFill>
                  <a:srgbClr val="000000"/>
                </a:solidFill>
                <a:latin typeface="Calibri" panose="020F0502020204030204" pitchFamily="34" charset="0"/>
              </a:rPr>
              <a:t>        </a:t>
            </a:r>
            <a:r>
              <a:rPr lang="fr-FR" smtClean="0">
                <a:solidFill>
                  <a:srgbClr val="000000"/>
                </a:solidFill>
                <a:latin typeface="Calibri" panose="020F0502020204030204" pitchFamily="34" charset="0"/>
              </a:rPr>
              <a:t>‘carte',  ‘Angers',  ‘Metz', ‘droite'.</a:t>
            </a:r>
            <a:r>
              <a:rPr lang="fr-FR">
                <a:solidFill>
                  <a:srgbClr val="000000"/>
                </a:solidFill>
                <a:latin typeface="Calibri" panose="020F0502020204030204" pitchFamily="34" charset="0"/>
              </a:rPr>
              <a:t/>
            </a:r>
            <a:br>
              <a:rPr lang="fr-FR">
                <a:solidFill>
                  <a:srgbClr val="000000"/>
                </a:solidFill>
                <a:latin typeface="Calibri" panose="020F0502020204030204" pitchFamily="34" charset="0"/>
              </a:rPr>
            </a:br>
            <a:r>
              <a:rPr lang="fr-FR">
                <a:solidFill>
                  <a:srgbClr val="000000"/>
                </a:solidFill>
                <a:latin typeface="Calibri" panose="020F0502020204030204" pitchFamily="34" charset="0"/>
              </a:rPr>
              <a:t/>
            </a:r>
            <a:br>
              <a:rPr lang="fr-FR">
                <a:solidFill>
                  <a:srgbClr val="000000"/>
                </a:solidFill>
                <a:latin typeface="Calibri" panose="020F0502020204030204" pitchFamily="34" charset="0"/>
              </a:rPr>
            </a:br>
            <a:r>
              <a:rPr lang="fr-FR"/>
              <a:t>Est-ce que vous connaissez la position des villes sur une carte de France? </a:t>
            </a:r>
            <a:r>
              <a:rPr lang="fr-FR" smtClean="0"/>
              <a:t>Essayer </a:t>
            </a:r>
            <a:r>
              <a:rPr lang="fr-FR"/>
              <a:t>de visualizer la position de </a:t>
            </a:r>
            <a:r>
              <a:rPr lang="fr-FR" smtClean="0"/>
              <a:t>Angers </a:t>
            </a:r>
            <a:r>
              <a:rPr lang="fr-FR"/>
              <a:t>et </a:t>
            </a:r>
            <a:r>
              <a:rPr lang="fr-FR" smtClean="0"/>
              <a:t>Metz? </a:t>
            </a:r>
            <a:r>
              <a:rPr lang="fr-FR"/>
              <a:t>Laquelle de ces deux villes se situe à droite de </a:t>
            </a:r>
            <a:r>
              <a:rPr lang="fr-FR" smtClean="0"/>
              <a:t>PARIS?</a:t>
            </a:r>
            <a:endParaRPr lang="fr-FR"/>
          </a:p>
        </p:txBody>
      </p:sp>
    </p:spTree>
    <p:extLst>
      <p:ext uri="{BB962C8B-B14F-4D97-AF65-F5344CB8AC3E}">
        <p14:creationId xmlns:p14="http://schemas.microsoft.com/office/powerpoint/2010/main" val="3816489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037" y="117693"/>
            <a:ext cx="11035429" cy="6740307"/>
          </a:xfrm>
          <a:prstGeom prst="rect">
            <a:avLst/>
          </a:prstGeom>
        </p:spPr>
        <p:txBody>
          <a:bodyPr wrap="square">
            <a:spAutoFit/>
          </a:bodyPr>
          <a:lstStyle/>
          <a:p>
            <a:r>
              <a:rPr lang="fr-FR" sz="1600"/>
              <a:t>Je vous propose de commencer par un petit test: </a:t>
            </a:r>
          </a:p>
          <a:p>
            <a:r>
              <a:rPr lang="fr-FR" sz="1600"/>
              <a:t>Fermez les yeux.</a:t>
            </a:r>
          </a:p>
          <a:p>
            <a:r>
              <a:rPr lang="fr-FR" sz="1600"/>
              <a:t>P</a:t>
            </a:r>
            <a:r>
              <a:rPr lang="fr-FR" sz="1600" smtClean="0"/>
              <a:t>ensez à </a:t>
            </a:r>
            <a:r>
              <a:rPr lang="fr-FR" sz="1600"/>
              <a:t>Monna Lisa de Léonard de Vinci.</a:t>
            </a:r>
          </a:p>
          <a:p>
            <a:r>
              <a:rPr lang="fr-FR" sz="1600"/>
              <a:t>Est-ce qu'elle vous regarde ou pas? </a:t>
            </a:r>
          </a:p>
          <a:p>
            <a:r>
              <a:rPr lang="fr-FR" sz="1600"/>
              <a:t>Ses cheveux sont-ils bouclés ou raides? </a:t>
            </a:r>
          </a:p>
          <a:p>
            <a:r>
              <a:rPr lang="fr-FR" sz="1600"/>
              <a:t>C'est bon. Vous pouvez ouvrir vos yeux</a:t>
            </a:r>
            <a:r>
              <a:rPr lang="fr-FR" sz="1600" smtClean="0"/>
              <a:t>.(affiche images) </a:t>
            </a:r>
            <a:r>
              <a:rPr lang="fr-FR" sz="1600"/>
              <a:t>Est-ce qu'elle vous regarde ou pas? Ses cheveux sont-ils bouclés ou raides? </a:t>
            </a:r>
          </a:p>
          <a:p>
            <a:pPr lvl="0">
              <a:defRPr/>
            </a:pPr>
            <a:r>
              <a:rPr lang="fr-FR" sz="1600"/>
              <a:t>L'imagerie mentale visuelle (VMI) est l'ensemble des capacités par lesquelles nous pouvons «voir» des </a:t>
            </a:r>
            <a:r>
              <a:rPr lang="fr-FR" sz="1600" smtClean="0"/>
              <a:t>choses qui sont quelque part ou null part. </a:t>
            </a:r>
            <a:r>
              <a:rPr lang="fr-FR" sz="1600"/>
              <a:t>La capacité de chaque individu est </a:t>
            </a:r>
            <a:r>
              <a:rPr lang="fr-FR" sz="1600" smtClean="0"/>
              <a:t>differente.(affiche 1-4 vivacité) Certains ont </a:t>
            </a:r>
            <a:r>
              <a:rPr lang="fr-FR" sz="1600"/>
              <a:t>des images </a:t>
            </a:r>
            <a:r>
              <a:rPr lang="fr-FR" sz="1600" smtClean="0"/>
              <a:t>mentales </a:t>
            </a:r>
            <a:r>
              <a:rPr lang="fr-FR" sz="1600"/>
              <a:t>très </a:t>
            </a:r>
            <a:r>
              <a:rPr lang="fr-FR" sz="1600" smtClean="0"/>
              <a:t>vivaces proche de la </a:t>
            </a:r>
            <a:r>
              <a:rPr lang="fr-FR" sz="1600"/>
              <a:t>perception visuelle. En revanche, certain </a:t>
            </a:r>
            <a:r>
              <a:rPr lang="fr-FR" sz="1600" smtClean="0"/>
              <a:t>ont </a:t>
            </a:r>
            <a:r>
              <a:rPr lang="fr-FR" sz="1600"/>
              <a:t>des images </a:t>
            </a:r>
            <a:r>
              <a:rPr lang="fr-FR" sz="1600" smtClean="0"/>
              <a:t>mentales faibles. </a:t>
            </a:r>
            <a:r>
              <a:rPr lang="fr-FR" sz="1600"/>
              <a:t>Notamment, environ deux à trois pourcent de la population ne peut pas générer des </a:t>
            </a:r>
            <a:r>
              <a:rPr lang="fr-FR" sz="1600" smtClean="0"/>
              <a:t>images mentales dans leur esprit</a:t>
            </a:r>
            <a:r>
              <a:rPr lang="fr-FR" sz="1600"/>
              <a:t>. On l’appelle cela l'aphantasie</a:t>
            </a:r>
            <a:r>
              <a:rPr lang="fr-FR" sz="1600" smtClean="0"/>
              <a:t>.</a:t>
            </a:r>
          </a:p>
          <a:p>
            <a:pPr lvl="0">
              <a:defRPr/>
            </a:pPr>
            <a:endParaRPr lang="fr-FR" sz="1600"/>
          </a:p>
          <a:p>
            <a:r>
              <a:rPr lang="fr-FR" sz="1600"/>
              <a:t>Dans cette session, je vous invite à évaluer votre capacité à imaginer. On évalue l’image </a:t>
            </a:r>
            <a:r>
              <a:rPr lang="fr-FR" sz="1600" smtClean="0"/>
              <a:t>mentale en utilisant plusieurs catégories</a:t>
            </a:r>
            <a:r>
              <a:rPr lang="fr-FR" sz="1600"/>
              <a:t>. </a:t>
            </a:r>
            <a:endParaRPr lang="fr-FR" sz="1600" smtClean="0"/>
          </a:p>
          <a:p>
            <a:r>
              <a:rPr lang="fr-FR" sz="1600" smtClean="0"/>
              <a:t>Je </a:t>
            </a:r>
            <a:r>
              <a:rPr lang="fr-FR" sz="1600"/>
              <a:t>vais vous donner des exemples. (Categories 1) Penser à la forme </a:t>
            </a:r>
            <a:r>
              <a:rPr lang="fr-FR" sz="1600" smtClean="0"/>
              <a:t>d’un </a:t>
            </a:r>
            <a:r>
              <a:rPr lang="fr-FR" sz="1600"/>
              <a:t>balai et </a:t>
            </a:r>
            <a:r>
              <a:rPr lang="fr-FR" sz="1600" smtClean="0"/>
              <a:t>d’un </a:t>
            </a:r>
            <a:r>
              <a:rPr lang="fr-FR" sz="1600"/>
              <a:t>seau, quel objet </a:t>
            </a:r>
            <a:r>
              <a:rPr lang="fr-FR" sz="1600" smtClean="0"/>
              <a:t>a la </a:t>
            </a:r>
            <a:r>
              <a:rPr lang="fr-FR" sz="1600"/>
              <a:t>forme </a:t>
            </a:r>
            <a:r>
              <a:rPr lang="fr-FR" sz="1600" smtClean="0"/>
              <a:t>plus longue?</a:t>
            </a:r>
          </a:p>
          <a:p>
            <a:r>
              <a:rPr lang="fr-FR" sz="1600" smtClean="0"/>
              <a:t>Oui, </a:t>
            </a:r>
            <a:r>
              <a:rPr lang="fr-FR" sz="1600"/>
              <a:t>la </a:t>
            </a:r>
            <a:r>
              <a:rPr lang="fr-FR" sz="1600" smtClean="0"/>
              <a:t>forme du </a:t>
            </a:r>
            <a:r>
              <a:rPr lang="fr-FR" sz="1600"/>
              <a:t>balai est plus </a:t>
            </a:r>
            <a:r>
              <a:rPr lang="fr-FR" sz="1600" smtClean="0"/>
              <a:t>longue. </a:t>
            </a:r>
            <a:r>
              <a:rPr lang="fr-FR" sz="1600"/>
              <a:t>Ensuite, imaginer la couleur </a:t>
            </a:r>
            <a:r>
              <a:rPr lang="fr-FR" sz="1600" smtClean="0"/>
              <a:t>d’un </a:t>
            </a:r>
            <a:r>
              <a:rPr lang="fr-FR" sz="1600"/>
              <a:t>broccoli, et </a:t>
            </a:r>
            <a:r>
              <a:rPr lang="fr-FR" sz="1600" smtClean="0"/>
              <a:t>d’un </a:t>
            </a:r>
            <a:r>
              <a:rPr lang="fr-FR" sz="1600"/>
              <a:t>chou fleur, alors, quel objet </a:t>
            </a:r>
            <a:r>
              <a:rPr lang="fr-FR" sz="1600" smtClean="0"/>
              <a:t>a </a:t>
            </a:r>
            <a:r>
              <a:rPr lang="fr-FR" sz="1600"/>
              <a:t>la couleur </a:t>
            </a:r>
            <a:r>
              <a:rPr lang="fr-FR" sz="1600" smtClean="0"/>
              <a:t>la plus </a:t>
            </a:r>
            <a:r>
              <a:rPr lang="fr-FR" sz="1600"/>
              <a:t>foncée? c’est </a:t>
            </a:r>
            <a:r>
              <a:rPr lang="fr-FR" sz="1600" smtClean="0"/>
              <a:t>le broccoli</a:t>
            </a:r>
            <a:r>
              <a:rPr lang="fr-FR" sz="1600"/>
              <a:t>. </a:t>
            </a:r>
            <a:endParaRPr lang="fr-FR" sz="1600" smtClean="0"/>
          </a:p>
          <a:p>
            <a:r>
              <a:rPr lang="fr-FR" sz="1600" smtClean="0"/>
              <a:t>Imaginer </a:t>
            </a:r>
            <a:r>
              <a:rPr lang="fr-FR" sz="1600"/>
              <a:t>le visage de Emanuelle Macron et de François Hollande, qui a un visage plus arrondi? La bonne réponse est François Hollande. Bravo. </a:t>
            </a:r>
            <a:endParaRPr lang="fr-FR" sz="1600" smtClean="0"/>
          </a:p>
          <a:p>
            <a:r>
              <a:rPr lang="fr-FR" sz="1600" smtClean="0"/>
              <a:t>Maintenant</a:t>
            </a:r>
            <a:r>
              <a:rPr lang="fr-FR" sz="1600"/>
              <a:t>, je </a:t>
            </a:r>
            <a:r>
              <a:rPr lang="fr-FR" sz="1600" smtClean="0"/>
              <a:t>vais vous donner </a:t>
            </a:r>
            <a:r>
              <a:rPr lang="fr-FR" sz="1600"/>
              <a:t>deux mots </a:t>
            </a:r>
            <a:r>
              <a:rPr lang="fr-FR" sz="1600" smtClean="0"/>
              <a:t>que vous devez imaginer écrit </a:t>
            </a:r>
            <a:r>
              <a:rPr lang="fr-FR" sz="1600"/>
              <a:t>en </a:t>
            </a:r>
            <a:r>
              <a:rPr lang="fr-FR" sz="1600" smtClean="0"/>
              <a:t>minuscule(affiche quatre ligne).. </a:t>
            </a:r>
            <a:r>
              <a:rPr lang="fr-FR" sz="1600"/>
              <a:t>Par exemple, les mots sont « valeur » et «espace». quel </a:t>
            </a:r>
            <a:r>
              <a:rPr lang="fr-FR" sz="1600" smtClean="0"/>
              <a:t>mot </a:t>
            </a:r>
            <a:r>
              <a:rPr lang="fr-FR" sz="1600"/>
              <a:t>a au moins une lettre qui dépasse l'interligne vers le haut. La réponse est « valeur » avec la lettre ‘l’. </a:t>
            </a:r>
            <a:endParaRPr lang="fr-FR" sz="1600" smtClean="0"/>
          </a:p>
          <a:p>
            <a:r>
              <a:rPr lang="fr-FR" sz="1600" smtClean="0"/>
              <a:t>Est-ce </a:t>
            </a:r>
            <a:r>
              <a:rPr lang="fr-FR" sz="1600"/>
              <a:t>que vous connaissez la </a:t>
            </a:r>
            <a:r>
              <a:rPr lang="fr-FR" sz="1600" smtClean="0"/>
              <a:t>position </a:t>
            </a:r>
            <a:r>
              <a:rPr lang="fr-FR" sz="1600"/>
              <a:t>des villes </a:t>
            </a:r>
            <a:r>
              <a:rPr lang="fr-FR" sz="1600" smtClean="0"/>
              <a:t>sur une carte de </a:t>
            </a:r>
            <a:r>
              <a:rPr lang="fr-FR" sz="1600"/>
              <a:t>France? </a:t>
            </a:r>
            <a:r>
              <a:rPr lang="fr-FR" sz="1600" smtClean="0"/>
              <a:t>Par exemple, essayer de visualizer la position de </a:t>
            </a:r>
            <a:r>
              <a:rPr lang="fr-FR" sz="1600"/>
              <a:t>Lyon et </a:t>
            </a:r>
            <a:r>
              <a:rPr lang="fr-FR" sz="1600" smtClean="0"/>
              <a:t>Nantes? Laquelle de ces deux villes se situe à droite de Paris?</a:t>
            </a:r>
          </a:p>
          <a:p>
            <a:r>
              <a:rPr lang="fr-FR" sz="1600" smtClean="0"/>
              <a:t>Penser à une </a:t>
            </a:r>
            <a:r>
              <a:rPr lang="fr-FR" sz="1600"/>
              <a:t>pyramide et </a:t>
            </a:r>
            <a:r>
              <a:rPr lang="fr-FR" sz="1600" smtClean="0"/>
              <a:t>un ellipsoïde que l’on pose  sur </a:t>
            </a:r>
            <a:r>
              <a:rPr lang="fr-FR" sz="1600"/>
              <a:t>un </a:t>
            </a:r>
            <a:r>
              <a:rPr lang="fr-FR" sz="1600" smtClean="0"/>
              <a:t>plan. Les objets ont la pointe vers le haut. Imaginer que vous placer au dessus de ses objets. Dans cette vue de haut.. </a:t>
            </a:r>
            <a:r>
              <a:rPr lang="fr-FR" sz="1600"/>
              <a:t>lequel </a:t>
            </a:r>
            <a:r>
              <a:rPr lang="fr-FR" sz="1600" smtClean="0"/>
              <a:t>apparait comme un </a:t>
            </a:r>
            <a:r>
              <a:rPr lang="fr-FR" sz="1600"/>
              <a:t>carré? </a:t>
            </a:r>
            <a:r>
              <a:rPr lang="fr-FR" sz="1600" smtClean="0"/>
              <a:t>c’est la pyramide. </a:t>
            </a:r>
            <a:r>
              <a:rPr lang="fr-FR" sz="1600"/>
              <a:t>Très bien</a:t>
            </a:r>
            <a:r>
              <a:rPr lang="fr-FR" sz="1600" smtClean="0"/>
              <a:t>. </a:t>
            </a:r>
            <a:endParaRPr lang="fr-FR" sz="1600"/>
          </a:p>
          <a:p>
            <a:r>
              <a:rPr lang="fr-FR" sz="1600" smtClean="0"/>
              <a:t>Il y a trois parties dans cette batterie de tests. Au début, vous allez imaginer des senarios et évaluer la vivacité des images mentals dans l’espris. Ensuite, testez votre imagination en different categories. En final, vous pouvez voir les objects qu’on vous a demandé à imaginer en image réelle. Maintenant à vous de jouer (cliquer le bouton en-dessous de ce vidéo):</a:t>
            </a:r>
            <a:endParaRPr lang="en-US" sz="1600" smtClean="0"/>
          </a:p>
        </p:txBody>
      </p:sp>
    </p:spTree>
    <p:extLst>
      <p:ext uri="{BB962C8B-B14F-4D97-AF65-F5344CB8AC3E}">
        <p14:creationId xmlns:p14="http://schemas.microsoft.com/office/powerpoint/2010/main" val="3745728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89241" y="2687216"/>
            <a:ext cx="3508310" cy="584775"/>
          </a:xfrm>
          <a:prstGeom prst="rect">
            <a:avLst/>
          </a:prstGeom>
          <a:noFill/>
        </p:spPr>
        <p:txBody>
          <a:bodyPr wrap="square" rtlCol="0">
            <a:spAutoFit/>
          </a:bodyPr>
          <a:lstStyle/>
          <a:p>
            <a:r>
              <a:rPr lang="fr-FR" sz="3200" smtClean="0"/>
              <a:t>Consentement </a:t>
            </a:r>
            <a:endParaRPr lang="en-US" sz="3200"/>
          </a:p>
        </p:txBody>
      </p:sp>
    </p:spTree>
    <p:extLst>
      <p:ext uri="{BB962C8B-B14F-4D97-AF65-F5344CB8AC3E}">
        <p14:creationId xmlns:p14="http://schemas.microsoft.com/office/powerpoint/2010/main" val="2476969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3105835"/>
            <a:ext cx="6096000" cy="1754326"/>
          </a:xfrm>
          <a:prstGeom prst="rect">
            <a:avLst/>
          </a:prstGeom>
        </p:spPr>
        <p:txBody>
          <a:bodyPr>
            <a:spAutoFit/>
          </a:bodyPr>
          <a:lstStyle/>
          <a:p>
            <a:r>
              <a:rPr lang="en-US"/>
              <a:t>Adjust your volume to a comfortable level and press "Continue" when you're all done.</a:t>
            </a:r>
          </a:p>
          <a:p>
            <a:r>
              <a:rPr lang="en-US"/>
              <a:t/>
            </a:r>
            <a:br>
              <a:rPr lang="en-US"/>
            </a:br>
            <a:r>
              <a:rPr lang="en-US" smtClean="0"/>
              <a:t>where do you live</a:t>
            </a:r>
          </a:p>
          <a:p>
            <a:endParaRPr lang="fr-FR"/>
          </a:p>
          <a:p>
            <a:r>
              <a:rPr lang="fr-FR" smtClean="0"/>
              <a:t>are you wearing an headphone?</a:t>
            </a:r>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724275" y="1128712"/>
            <a:ext cx="4743450" cy="4600575"/>
          </a:xfrm>
          <a:prstGeom prst="rect">
            <a:avLst/>
          </a:prstGeom>
        </p:spPr>
      </p:pic>
    </p:spTree>
    <p:extLst>
      <p:ext uri="{BB962C8B-B14F-4D97-AF65-F5344CB8AC3E}">
        <p14:creationId xmlns:p14="http://schemas.microsoft.com/office/powerpoint/2010/main" val="935033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3944128" y="1825625"/>
            <a:ext cx="4303744" cy="4351338"/>
          </a:xfrm>
          <a:prstGeom prst="rect">
            <a:avLst/>
          </a:prstGeom>
        </p:spPr>
      </p:pic>
    </p:spTree>
    <p:extLst>
      <p:ext uri="{BB962C8B-B14F-4D97-AF65-F5344CB8AC3E}">
        <p14:creationId xmlns:p14="http://schemas.microsoft.com/office/powerpoint/2010/main" val="3894542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19963" y="731286"/>
            <a:ext cx="7552074" cy="5395428"/>
          </a:xfrm>
          <a:prstGeom prst="rect">
            <a:avLst/>
          </a:prstGeom>
        </p:spPr>
      </p:pic>
    </p:spTree>
    <p:extLst>
      <p:ext uri="{BB962C8B-B14F-4D97-AF65-F5344CB8AC3E}">
        <p14:creationId xmlns:p14="http://schemas.microsoft.com/office/powerpoint/2010/main" val="707152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29493" r="2063" b="28963"/>
          <a:stretch/>
        </p:blipFill>
        <p:spPr>
          <a:xfrm>
            <a:off x="2119667" y="1878036"/>
            <a:ext cx="5660108" cy="2400944"/>
          </a:xfrm>
        </p:spPr>
      </p:pic>
      <p:sp>
        <p:nvSpPr>
          <p:cNvPr id="5" name="Rectangle 4"/>
          <p:cNvSpPr/>
          <p:nvPr/>
        </p:nvSpPr>
        <p:spPr>
          <a:xfrm>
            <a:off x="2679895" y="2328203"/>
            <a:ext cx="1871003" cy="386862"/>
          </a:xfrm>
          <a:prstGeom prst="rect">
            <a:avLst/>
          </a:prstGeom>
          <a:solidFill>
            <a:schemeClr val="accent6">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313347" y="3793623"/>
            <a:ext cx="370563" cy="409665"/>
          </a:xfrm>
          <a:prstGeom prst="rect">
            <a:avLst/>
          </a:prstGeom>
          <a:solidFill>
            <a:schemeClr val="accent6">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26161" y="3793622"/>
            <a:ext cx="403123" cy="409666"/>
          </a:xfrm>
          <a:prstGeom prst="rect">
            <a:avLst/>
          </a:prstGeom>
          <a:solidFill>
            <a:schemeClr val="accent6">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FF0000"/>
              </a:solidFill>
            </a:endParaRPr>
          </a:p>
        </p:txBody>
      </p:sp>
      <p:sp>
        <p:nvSpPr>
          <p:cNvPr id="9" name="TextBox 8"/>
          <p:cNvSpPr txBox="1"/>
          <p:nvPr/>
        </p:nvSpPr>
        <p:spPr>
          <a:xfrm>
            <a:off x="6356351" y="3666622"/>
            <a:ext cx="877092" cy="338554"/>
          </a:xfrm>
          <a:prstGeom prst="rect">
            <a:avLst/>
          </a:prstGeom>
          <a:noFill/>
        </p:spPr>
        <p:txBody>
          <a:bodyPr wrap="square" rtlCol="0">
            <a:spAutoFit/>
          </a:bodyPr>
          <a:lstStyle/>
          <a:p>
            <a:r>
              <a:rPr lang="en-US" sz="1600" b="1" smtClean="0">
                <a:solidFill>
                  <a:srgbClr val="FF0000"/>
                </a:solidFill>
              </a:rPr>
              <a:t>gauche</a:t>
            </a:r>
            <a:endParaRPr lang="en-US" sz="1600" b="1">
              <a:solidFill>
                <a:srgbClr val="FF0000"/>
              </a:solidFill>
            </a:endParaRPr>
          </a:p>
        </p:txBody>
      </p:sp>
      <p:sp>
        <p:nvSpPr>
          <p:cNvPr id="10" name="TextBox 9"/>
          <p:cNvSpPr txBox="1"/>
          <p:nvPr/>
        </p:nvSpPr>
        <p:spPr>
          <a:xfrm>
            <a:off x="7232911" y="3679322"/>
            <a:ext cx="634740" cy="307777"/>
          </a:xfrm>
          <a:prstGeom prst="rect">
            <a:avLst/>
          </a:prstGeom>
          <a:noFill/>
        </p:spPr>
        <p:txBody>
          <a:bodyPr wrap="square" rtlCol="0">
            <a:spAutoFit/>
          </a:bodyPr>
          <a:lstStyle/>
          <a:p>
            <a:r>
              <a:rPr lang="en-US" sz="1400" b="1" smtClean="0">
                <a:solidFill>
                  <a:srgbClr val="FF0000"/>
                </a:solidFill>
              </a:rPr>
              <a:t>droite</a:t>
            </a:r>
            <a:endParaRPr lang="en-US" sz="1400" b="1">
              <a:solidFill>
                <a:srgbClr val="FF0000"/>
              </a:solidFill>
            </a:endParaRPr>
          </a:p>
        </p:txBody>
      </p:sp>
      <p:sp>
        <p:nvSpPr>
          <p:cNvPr id="11" name="TextBox 10"/>
          <p:cNvSpPr txBox="1"/>
          <p:nvPr/>
        </p:nvSpPr>
        <p:spPr>
          <a:xfrm>
            <a:off x="2679895" y="2398053"/>
            <a:ext cx="1871003" cy="369332"/>
          </a:xfrm>
          <a:prstGeom prst="rect">
            <a:avLst/>
          </a:prstGeom>
          <a:noFill/>
        </p:spPr>
        <p:txBody>
          <a:bodyPr wrap="square" rtlCol="0">
            <a:spAutoFit/>
          </a:bodyPr>
          <a:lstStyle/>
          <a:p>
            <a:r>
              <a:rPr lang="en-US" b="1" smtClean="0">
                <a:solidFill>
                  <a:srgbClr val="FF0000"/>
                </a:solidFill>
              </a:rPr>
              <a:t> 1     2     3    4     5</a:t>
            </a:r>
            <a:endParaRPr lang="en-US" b="1">
              <a:solidFill>
                <a:srgbClr val="FF0000"/>
              </a:solidFill>
            </a:endParaRPr>
          </a:p>
        </p:txBody>
      </p:sp>
      <p:pic>
        <p:nvPicPr>
          <p:cNvPr id="12" name="Picture 11"/>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155999" y="2454718"/>
            <a:ext cx="1047701" cy="1016144"/>
          </a:xfrm>
          <a:prstGeom prst="rect">
            <a:avLst/>
          </a:prstGeom>
        </p:spPr>
      </p:pic>
      <p:pic>
        <p:nvPicPr>
          <p:cNvPr id="14" name="Picture 13"/>
          <p:cNvPicPr>
            <a:picLocks noChangeAspect="1"/>
          </p:cNvPicPr>
          <p:nvPr/>
        </p:nvPicPr>
        <p:blipFill>
          <a:blip r:embed="rId6">
            <a:extLst>
              <a:ext uri="{BEBA8EAE-BF5A-486C-A8C5-ECC9F3942E4B}">
                <a14:imgProps xmlns:a14="http://schemas.microsoft.com/office/drawing/2010/main">
                  <a14:imgLayer r:embed="rId5">
                    <a14:imgEffect>
                      <a14:backgroundRemoval t="8075" b="100000" l="37149" r="100000"/>
                    </a14:imgEffect>
                  </a14:imgLayer>
                </a14:imgProps>
              </a:ext>
            </a:extLst>
          </a:blip>
          <a:stretch>
            <a:fillRect/>
          </a:stretch>
        </p:blipFill>
        <p:spPr>
          <a:xfrm>
            <a:off x="6696433" y="3872962"/>
            <a:ext cx="1072956" cy="1040638"/>
          </a:xfrm>
          <a:prstGeom prst="rect">
            <a:avLst/>
          </a:prstGeom>
        </p:spPr>
      </p:pic>
    </p:spTree>
    <p:extLst>
      <p:ext uri="{BB962C8B-B14F-4D97-AF65-F5344CB8AC3E}">
        <p14:creationId xmlns:p14="http://schemas.microsoft.com/office/powerpoint/2010/main" val="3832571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29493" r="2063" b="28963"/>
          <a:stretch/>
        </p:blipFill>
        <p:spPr>
          <a:xfrm>
            <a:off x="2119667" y="1878036"/>
            <a:ext cx="5660108" cy="2400944"/>
          </a:xfrm>
        </p:spPr>
      </p:pic>
      <p:sp>
        <p:nvSpPr>
          <p:cNvPr id="5" name="Rectangle 4"/>
          <p:cNvSpPr/>
          <p:nvPr/>
        </p:nvSpPr>
        <p:spPr>
          <a:xfrm>
            <a:off x="2679895" y="2328203"/>
            <a:ext cx="1871003" cy="386862"/>
          </a:xfrm>
          <a:prstGeom prst="rect">
            <a:avLst/>
          </a:prstGeom>
          <a:solidFill>
            <a:schemeClr val="accent6">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679895" y="2398053"/>
            <a:ext cx="1871003" cy="369332"/>
          </a:xfrm>
          <a:prstGeom prst="rect">
            <a:avLst/>
          </a:prstGeom>
          <a:noFill/>
        </p:spPr>
        <p:txBody>
          <a:bodyPr wrap="square" rtlCol="0">
            <a:spAutoFit/>
          </a:bodyPr>
          <a:lstStyle/>
          <a:p>
            <a:r>
              <a:rPr lang="en-US" b="1" smtClean="0">
                <a:solidFill>
                  <a:srgbClr val="FF0000"/>
                </a:solidFill>
              </a:rPr>
              <a:t> 1     2     3    4     5</a:t>
            </a:r>
            <a:endParaRPr lang="en-US" b="1">
              <a:solidFill>
                <a:srgbClr val="FF0000"/>
              </a:solidFill>
            </a:endParaRPr>
          </a:p>
        </p:txBody>
      </p:sp>
      <p:pic>
        <p:nvPicPr>
          <p:cNvPr id="12" name="Picture 11"/>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2785296" y="2454718"/>
            <a:ext cx="1047701" cy="1016144"/>
          </a:xfrm>
          <a:prstGeom prst="rect">
            <a:avLst/>
          </a:prstGeom>
        </p:spPr>
      </p:pic>
    </p:spTree>
    <p:extLst>
      <p:ext uri="{BB962C8B-B14F-4D97-AF65-F5344CB8AC3E}">
        <p14:creationId xmlns:p14="http://schemas.microsoft.com/office/powerpoint/2010/main" val="3343345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31232" y="2704003"/>
            <a:ext cx="13258232" cy="2752586"/>
            <a:chOff x="-431232" y="2704003"/>
            <a:chExt cx="13258232" cy="2752586"/>
          </a:xfrm>
        </p:grpSpPr>
        <p:grpSp>
          <p:nvGrpSpPr>
            <p:cNvPr id="3" name="Group 2"/>
            <p:cNvGrpSpPr/>
            <p:nvPr/>
          </p:nvGrpSpPr>
          <p:grpSpPr>
            <a:xfrm>
              <a:off x="-431232" y="2704003"/>
              <a:ext cx="12926233" cy="1741977"/>
              <a:chOff x="-78807" y="2475403"/>
              <a:chExt cx="12926233" cy="1741977"/>
            </a:xfrm>
          </p:grpSpPr>
          <p:sp>
            <p:nvSpPr>
              <p:cNvPr id="16" name="Rectangle 15"/>
              <p:cNvSpPr/>
              <p:nvPr/>
            </p:nvSpPr>
            <p:spPr>
              <a:xfrm>
                <a:off x="10373062" y="2475403"/>
                <a:ext cx="2474364" cy="1741977"/>
              </a:xfrm>
              <a:prstGeom prst="rect">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na Lisa, la femme au sourire de légende – femmesdumaroc"/>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660" r="15894"/>
              <a:stretch/>
            </p:blipFill>
            <p:spPr bwMode="auto">
              <a:xfrm>
                <a:off x="2823250" y="2778126"/>
                <a:ext cx="1535390" cy="128902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2539702" y="2475403"/>
                <a:ext cx="2191789" cy="1741977"/>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Callout 5"/>
              <p:cNvSpPr/>
              <p:nvPr/>
            </p:nvSpPr>
            <p:spPr>
              <a:xfrm>
                <a:off x="2539702" y="2475403"/>
                <a:ext cx="2405149" cy="1741977"/>
              </a:xfrm>
              <a:prstGeom prst="cloudCallou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9" name="Picture 2" descr="Mona Lisa, la femme au sourire de légende – femmesdumaroc"/>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660" r="15894"/>
              <a:stretch/>
            </p:blipFill>
            <p:spPr bwMode="auto">
              <a:xfrm>
                <a:off x="5434370" y="2778126"/>
                <a:ext cx="1535390" cy="128902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Rectangle 9"/>
              <p:cNvSpPr/>
              <p:nvPr/>
            </p:nvSpPr>
            <p:spPr>
              <a:xfrm>
                <a:off x="5150822" y="2475403"/>
                <a:ext cx="2191789" cy="1741977"/>
              </a:xfrm>
              <a:prstGeom prst="rect">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Callout 10"/>
              <p:cNvSpPr/>
              <p:nvPr/>
            </p:nvSpPr>
            <p:spPr>
              <a:xfrm>
                <a:off x="5150822" y="2475403"/>
                <a:ext cx="2405149" cy="1741977"/>
              </a:xfrm>
              <a:prstGeom prst="cloudCallou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12" name="Picture 2" descr="Mona Lisa, la femme au sourire de légende – femmesdumaroc"/>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660" r="15894"/>
              <a:stretch/>
            </p:blipFill>
            <p:spPr bwMode="auto">
              <a:xfrm>
                <a:off x="8045490" y="2778126"/>
                <a:ext cx="1535390" cy="128902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3" name="Rectangle 12"/>
              <p:cNvSpPr/>
              <p:nvPr/>
            </p:nvSpPr>
            <p:spPr>
              <a:xfrm>
                <a:off x="7761942" y="2475403"/>
                <a:ext cx="2191789" cy="1741977"/>
              </a:xfrm>
              <a:prstGeom prst="rect">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loud Callout 13"/>
              <p:cNvSpPr/>
              <p:nvPr/>
            </p:nvSpPr>
            <p:spPr>
              <a:xfrm>
                <a:off x="7761942" y="2475403"/>
                <a:ext cx="2405149" cy="1741977"/>
              </a:xfrm>
              <a:prstGeom prst="cloudCallou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8" name="Cloud Callout 17"/>
              <p:cNvSpPr/>
              <p:nvPr/>
            </p:nvSpPr>
            <p:spPr>
              <a:xfrm>
                <a:off x="-78807" y="2475403"/>
                <a:ext cx="2405149" cy="1741977"/>
              </a:xfrm>
              <a:prstGeom prst="cloudCallou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15" name="Picture 2" descr="Mona Lisa, la femme au sourire de légende – femmesdumaroc"/>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660" r="15894"/>
              <a:stretch/>
            </p:blipFill>
            <p:spPr bwMode="auto">
              <a:xfrm>
                <a:off x="10656610" y="2778126"/>
                <a:ext cx="1535390" cy="128902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7" name="Cloud Callout 16"/>
              <p:cNvSpPr/>
              <p:nvPr/>
            </p:nvSpPr>
            <p:spPr>
              <a:xfrm>
                <a:off x="10373062" y="2475403"/>
                <a:ext cx="2405149" cy="1741977"/>
              </a:xfrm>
              <a:prstGeom prst="cloudCallout">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sp>
          <p:nvSpPr>
            <p:cNvPr id="19" name="TextBox 18"/>
            <p:cNvSpPr txBox="1"/>
            <p:nvPr/>
          </p:nvSpPr>
          <p:spPr>
            <a:xfrm>
              <a:off x="410889" y="4748703"/>
              <a:ext cx="12416111" cy="707886"/>
            </a:xfrm>
            <a:prstGeom prst="rect">
              <a:avLst/>
            </a:prstGeom>
            <a:noFill/>
          </p:spPr>
          <p:txBody>
            <a:bodyPr wrap="square" rtlCol="0">
              <a:spAutoFit/>
            </a:bodyPr>
            <a:lstStyle/>
            <a:p>
              <a:r>
                <a:rPr lang="en-US" sz="4000" b="1" smtClean="0"/>
                <a:t> 1     		2     			3    			4     		      5</a:t>
              </a:r>
              <a:endParaRPr lang="en-US" sz="4000" b="1"/>
            </a:p>
          </p:txBody>
        </p:sp>
      </p:grpSp>
    </p:spTree>
    <p:extLst>
      <p:ext uri="{BB962C8B-B14F-4D97-AF65-F5344CB8AC3E}">
        <p14:creationId xmlns:p14="http://schemas.microsoft.com/office/powerpoint/2010/main" val="3310437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1589</TotalTime>
  <Words>706</Words>
  <Application>Microsoft Office PowerPoint</Application>
  <PresentationFormat>Widescreen</PresentationFormat>
  <Paragraphs>38</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Unicode MS</vt:lpstr>
      <vt:lpstr>Google Sans</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Jianghao</dc:creator>
  <cp:lastModifiedBy>LIU Jianghao</cp:lastModifiedBy>
  <cp:revision>71</cp:revision>
  <cp:lastPrinted>2020-10-26T13:39:56Z</cp:lastPrinted>
  <dcterms:created xsi:type="dcterms:W3CDTF">2020-10-20T09:08:10Z</dcterms:created>
  <dcterms:modified xsi:type="dcterms:W3CDTF">2022-01-31T13:20:46Z</dcterms:modified>
</cp:coreProperties>
</file>