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B06A8-B44A-4780-AC4B-9A5D06B8221F}"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8C217-0EE6-44D8-AF75-46B1D16AFB96}" type="slidenum">
              <a:rPr lang="en-US" smtClean="0"/>
              <a:t>‹#›</a:t>
            </a:fld>
            <a:endParaRPr lang="en-US"/>
          </a:p>
        </p:txBody>
      </p:sp>
    </p:spTree>
    <p:extLst>
      <p:ext uri="{BB962C8B-B14F-4D97-AF65-F5344CB8AC3E}">
        <p14:creationId xmlns:p14="http://schemas.microsoft.com/office/powerpoint/2010/main" val="334387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8C967D-B7CB-4194-BDB1-48AB03BEC86F}" type="datetimeFigureOut">
              <a:rPr lang="en-US" smtClean="0"/>
              <a:t>10/5/2024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8FFE3DF-9DF7-4077-AC24-D78FC71563B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47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C967D-B7CB-4194-BDB1-48AB03BEC86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FE3DF-9DF7-4077-AC24-D78FC71563B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76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C967D-B7CB-4194-BDB1-48AB03BEC86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FE3DF-9DF7-4077-AC24-D78FC71563B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488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C967D-B7CB-4194-BDB1-48AB03BEC86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FE3DF-9DF7-4077-AC24-D78FC71563B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46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C967D-B7CB-4194-BDB1-48AB03BEC86F}"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FE3DF-9DF7-4077-AC24-D78FC71563B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10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8C967D-B7CB-4194-BDB1-48AB03BEC86F}"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FE3DF-9DF7-4077-AC24-D78FC71563B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81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8C967D-B7CB-4194-BDB1-48AB03BEC86F}"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FE3DF-9DF7-4077-AC24-D78FC71563B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436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8C967D-B7CB-4194-BDB1-48AB03BEC86F}"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FE3DF-9DF7-4077-AC24-D78FC71563B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580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C967D-B7CB-4194-BDB1-48AB03BEC86F}"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FE3DF-9DF7-4077-AC24-D78FC71563B2}" type="slidenum">
              <a:rPr lang="en-US" smtClean="0"/>
              <a:t>‹#›</a:t>
            </a:fld>
            <a:endParaRPr lang="en-US"/>
          </a:p>
        </p:txBody>
      </p:sp>
    </p:spTree>
    <p:extLst>
      <p:ext uri="{BB962C8B-B14F-4D97-AF65-F5344CB8AC3E}">
        <p14:creationId xmlns:p14="http://schemas.microsoft.com/office/powerpoint/2010/main" val="119892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C967D-B7CB-4194-BDB1-48AB03BEC86F}"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FE3DF-9DF7-4077-AC24-D78FC71563B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75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8C967D-B7CB-4194-BDB1-48AB03BEC86F}" type="datetimeFigureOut">
              <a:rPr lang="en-US" smtClean="0"/>
              <a:t>10/5/2024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8FFE3DF-9DF7-4077-AC24-D78FC71563B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84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8C967D-B7CB-4194-BDB1-48AB03BEC86F}" type="datetimeFigureOut">
              <a:rPr lang="en-US" smtClean="0"/>
              <a:t>10/5/2024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8FFE3DF-9DF7-4077-AC24-D78FC71563B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316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00A3-9A94-34F5-D562-D86F5CEEBACC}"/>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YouTube Streamer Analysis</a:t>
            </a:r>
            <a:br>
              <a:rPr lang="en-US"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Understanding Popularity and Engagement</a:t>
            </a:r>
          </a:p>
        </p:txBody>
      </p:sp>
      <p:sp>
        <p:nvSpPr>
          <p:cNvPr id="3" name="Subtitle 2">
            <a:extLst>
              <a:ext uri="{FF2B5EF4-FFF2-40B4-BE49-F238E27FC236}">
                <a16:creationId xmlns:a16="http://schemas.microsoft.com/office/drawing/2014/main" id="{A0B99106-B809-D10E-1A9D-1982E4FDF1F2}"/>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Presented by : Akinrinwale Ibukunoluwa</a:t>
            </a:r>
          </a:p>
        </p:txBody>
      </p:sp>
    </p:spTree>
    <p:extLst>
      <p:ext uri="{BB962C8B-B14F-4D97-AF65-F5344CB8AC3E}">
        <p14:creationId xmlns:p14="http://schemas.microsoft.com/office/powerpoint/2010/main" val="15504167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A1D9-63E0-3F24-FD4D-E3D5D0808912}"/>
              </a:ext>
            </a:extLst>
          </p:cNvPr>
          <p:cNvSpPr>
            <a:spLocks noGrp="1"/>
          </p:cNvSpPr>
          <p:nvPr>
            <p:ph type="title"/>
          </p:nvPr>
        </p:nvSpPr>
        <p:spPr>
          <a:xfrm>
            <a:off x="831850" y="179882"/>
            <a:ext cx="10515600" cy="584616"/>
          </a:xfrm>
        </p:spPr>
        <p:txBody>
          <a:bodyPr>
            <a:normAutofit fontScale="90000"/>
          </a:bodyPr>
          <a:lstStyle/>
          <a:p>
            <a:pPr algn="just"/>
            <a:r>
              <a:rPr lang="en-US" dirty="0">
                <a:latin typeface="Times New Roman" panose="02020603050405020304" pitchFamily="18" charset="0"/>
                <a:cs typeface="Times New Roman" panose="02020603050405020304" pitchFamily="18" charset="0"/>
              </a:rPr>
              <a:t>Key Findings</a:t>
            </a:r>
          </a:p>
        </p:txBody>
      </p:sp>
      <p:sp>
        <p:nvSpPr>
          <p:cNvPr id="3" name="Text Placeholder 2">
            <a:extLst>
              <a:ext uri="{FF2B5EF4-FFF2-40B4-BE49-F238E27FC236}">
                <a16:creationId xmlns:a16="http://schemas.microsoft.com/office/drawing/2014/main" id="{259BF889-5660-8D7D-1780-FA98B9B16F02}"/>
              </a:ext>
            </a:extLst>
          </p:cNvPr>
          <p:cNvSpPr>
            <a:spLocks noGrp="1"/>
          </p:cNvSpPr>
          <p:nvPr>
            <p:ph type="body" idx="1"/>
          </p:nvPr>
        </p:nvSpPr>
        <p:spPr>
          <a:xfrm>
            <a:off x="831850" y="764498"/>
            <a:ext cx="10515600" cy="4871805"/>
          </a:xfrm>
        </p:spPr>
        <p:txBody>
          <a:bodyPr>
            <a:normAutofit fontScale="62500" lnSpcReduction="20000"/>
          </a:bodyPr>
          <a:lstStyle/>
          <a:p>
            <a:pPr algn="just">
              <a:buFont typeface="Arial" panose="020B0604020202020204" pitchFamily="34" charset="0"/>
              <a:buChar char="•"/>
            </a:pPr>
            <a:r>
              <a:rPr lang="en-US" sz="4000" dirty="0">
                <a:solidFill>
                  <a:schemeClr val="tx1"/>
                </a:solidFill>
                <a:latin typeface="Times New Roman" panose="02020603050405020304" pitchFamily="18" charset="0"/>
                <a:cs typeface="Times New Roman" panose="02020603050405020304" pitchFamily="18" charset="0"/>
              </a:rPr>
              <a:t> Most Popular Categories: Gaming, Music, and Entertainment dominate the platform, drawing the highest number of subscribers.</a:t>
            </a:r>
          </a:p>
          <a:p>
            <a:pPr algn="just">
              <a:buFont typeface="Arial" panose="020B0604020202020204" pitchFamily="34" charset="0"/>
              <a:buChar char="•"/>
            </a:pPr>
            <a:r>
              <a:rPr lang="en-US" sz="4000" dirty="0">
                <a:solidFill>
                  <a:schemeClr val="tx1"/>
                </a:solidFill>
                <a:latin typeface="Times New Roman" panose="02020603050405020304" pitchFamily="18" charset="0"/>
                <a:cs typeface="Times New Roman" panose="02020603050405020304" pitchFamily="18" charset="0"/>
              </a:rPr>
              <a:t> Top Countries for Streamers: The United States, India, and Brazil are the leading countries in terms of the number of streamers, reflecting their large user bases.</a:t>
            </a:r>
          </a:p>
          <a:p>
            <a:pPr algn="just">
              <a:buFont typeface="Arial" panose="020B0604020202020204" pitchFamily="34" charset="0"/>
              <a:buChar char="•"/>
            </a:pPr>
            <a:r>
              <a:rPr lang="en-US" sz="4000" dirty="0">
                <a:solidFill>
                  <a:schemeClr val="tx1"/>
                </a:solidFill>
                <a:latin typeface="Times New Roman" panose="02020603050405020304" pitchFamily="18" charset="0"/>
                <a:cs typeface="Times New Roman" panose="02020603050405020304" pitchFamily="18" charset="0"/>
              </a:rPr>
              <a:t> Engagement Levels Vary Widely: While some streamers have high likes and comments per visit, many struggle with audience engagement despite having a large number of subscribers.</a:t>
            </a:r>
          </a:p>
          <a:p>
            <a:pPr algn="just">
              <a:buFont typeface="Arial" panose="020B0604020202020204" pitchFamily="34" charset="0"/>
              <a:buChar char="•"/>
            </a:pPr>
            <a:r>
              <a:rPr lang="en-US" sz="4000" dirty="0">
                <a:solidFill>
                  <a:schemeClr val="tx1"/>
                </a:solidFill>
                <a:latin typeface="Times New Roman" panose="02020603050405020304" pitchFamily="18" charset="0"/>
                <a:cs typeface="Times New Roman" panose="02020603050405020304" pitchFamily="18" charset="0"/>
              </a:rPr>
              <a:t> Correlation Insights: Higher view counts often lead to more likes, but not necessarily more comments, suggesting different forms of audience interaction.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72094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A1D9-63E0-3F24-FD4D-E3D5D0808912}"/>
              </a:ext>
            </a:extLst>
          </p:cNvPr>
          <p:cNvSpPr>
            <a:spLocks noGrp="1"/>
          </p:cNvSpPr>
          <p:nvPr>
            <p:ph type="title"/>
          </p:nvPr>
        </p:nvSpPr>
        <p:spPr>
          <a:xfrm>
            <a:off x="3987384" y="104932"/>
            <a:ext cx="3327816" cy="663418"/>
          </a:xfrm>
        </p:spPr>
        <p:txBody>
          <a:bodyPr>
            <a:normAutofit/>
          </a:bodyPr>
          <a:lstStyle/>
          <a:p>
            <a:pPr algn="just"/>
            <a:r>
              <a:rPr lang="en-US"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59BF889-5660-8D7D-1780-FA98B9B16F02}"/>
              </a:ext>
            </a:extLst>
          </p:cNvPr>
          <p:cNvSpPr>
            <a:spLocks noGrp="1"/>
          </p:cNvSpPr>
          <p:nvPr>
            <p:ph type="body" idx="1"/>
          </p:nvPr>
        </p:nvSpPr>
        <p:spPr>
          <a:xfrm>
            <a:off x="831850" y="768350"/>
            <a:ext cx="10515600" cy="4643099"/>
          </a:xfrm>
        </p:spPr>
        <p:txBody>
          <a:bodyPr>
            <a:normAutofit/>
          </a:bodyPr>
          <a:lstStyle/>
          <a:p>
            <a:pPr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The analysis shows that category and geography strongly influence streamer popularity and engagement.</a:t>
            </a:r>
          </a:p>
          <a:p>
            <a:pPr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There is a wide range of engagement levels, with some streamers generating much higher audience interaction despite similar subscriber counts.</a:t>
            </a:r>
          </a:p>
          <a:p>
            <a:endParaRPr lang="en-US" dirty="0"/>
          </a:p>
        </p:txBody>
      </p:sp>
    </p:spTree>
    <p:extLst>
      <p:ext uri="{BB962C8B-B14F-4D97-AF65-F5344CB8AC3E}">
        <p14:creationId xmlns:p14="http://schemas.microsoft.com/office/powerpoint/2010/main" val="910914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0373-55B8-3CDC-8127-0E186509E4BA}"/>
              </a:ext>
            </a:extLst>
          </p:cNvPr>
          <p:cNvSpPr>
            <a:spLocks noGrp="1"/>
          </p:cNvSpPr>
          <p:nvPr>
            <p:ph type="title"/>
          </p:nvPr>
        </p:nvSpPr>
        <p:spPr>
          <a:xfrm>
            <a:off x="4242216" y="804519"/>
            <a:ext cx="3072984" cy="694497"/>
          </a:xfrm>
        </p:spPr>
        <p:txBody>
          <a:bodyPr>
            <a:normAutofit fontScale="90000"/>
          </a:bodyPr>
          <a:lstStyle/>
          <a:p>
            <a:pPr algn="just"/>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1261231-79D9-4A87-35B4-15C7597704E5}"/>
              </a:ext>
            </a:extLst>
          </p:cNvPr>
          <p:cNvSpPr>
            <a:spLocks noGrp="1"/>
          </p:cNvSpPr>
          <p:nvPr>
            <p:ph idx="1"/>
          </p:nvPr>
        </p:nvSpPr>
        <p:spPr/>
        <p:txBody>
          <a:bodyPr>
            <a:normAutofit fontScale="85000" lnSpcReduction="20000"/>
          </a:bodyPr>
          <a:lstStyle/>
          <a:p>
            <a:pPr>
              <a:buFont typeface="Arial" panose="020B0604020202020204" pitchFamily="34" charset="0"/>
              <a:buChar char="•"/>
            </a:pPr>
            <a:endParaRPr lang="en-US" dirty="0"/>
          </a:p>
          <a:p>
            <a:pPr marL="742950" lvl="1" indent="-2857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This project analyzes a dataset of 1000 YouTube streamers.</a:t>
            </a:r>
          </a:p>
          <a:p>
            <a:pPr marL="742950" lvl="1" indent="-2857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goal is to uncover insights about streamer popularity and audience engagement.</a:t>
            </a:r>
          </a:p>
          <a:p>
            <a:pPr marL="742950" lvl="1" indent="-28575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 explore key metrics like subscribers, visits, likes, and comments.</a:t>
            </a:r>
          </a:p>
          <a:p>
            <a:endParaRPr lang="en-US" b="1" dirty="0"/>
          </a:p>
        </p:txBody>
      </p:sp>
    </p:spTree>
    <p:extLst>
      <p:ext uri="{BB962C8B-B14F-4D97-AF65-F5344CB8AC3E}">
        <p14:creationId xmlns:p14="http://schemas.microsoft.com/office/powerpoint/2010/main" val="11476282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91BE-D1BF-30C1-6D1C-12EC9E7B0FD4}"/>
              </a:ext>
            </a:extLst>
          </p:cNvPr>
          <p:cNvSpPr>
            <a:spLocks noGrp="1"/>
          </p:cNvSpPr>
          <p:nvPr>
            <p:ph type="title"/>
          </p:nvPr>
        </p:nvSpPr>
        <p:spPr>
          <a:xfrm>
            <a:off x="831850" y="134913"/>
            <a:ext cx="10515600" cy="633436"/>
          </a:xfrm>
        </p:spPr>
        <p:txBody>
          <a:bodyPr>
            <a:normAutofit/>
          </a:bodyPr>
          <a:lstStyle/>
          <a:p>
            <a:pPr algn="just"/>
            <a:r>
              <a:rPr lang="en-US" dirty="0">
                <a:latin typeface="Times New Roman" panose="02020603050405020304" pitchFamily="18" charset="0"/>
                <a:cs typeface="Times New Roman" panose="02020603050405020304" pitchFamily="18" charset="0"/>
              </a:rPr>
              <a:t>Data Overview</a:t>
            </a:r>
          </a:p>
        </p:txBody>
      </p:sp>
      <p:sp>
        <p:nvSpPr>
          <p:cNvPr id="3" name="Text Placeholder 2">
            <a:extLst>
              <a:ext uri="{FF2B5EF4-FFF2-40B4-BE49-F238E27FC236}">
                <a16:creationId xmlns:a16="http://schemas.microsoft.com/office/drawing/2014/main" id="{7A89B529-C1A4-3CCC-AC3D-B6CBF059AF38}"/>
              </a:ext>
            </a:extLst>
          </p:cNvPr>
          <p:cNvSpPr>
            <a:spLocks noGrp="1"/>
          </p:cNvSpPr>
          <p:nvPr>
            <p:ph type="body" idx="1"/>
          </p:nvPr>
        </p:nvSpPr>
        <p:spPr>
          <a:xfrm>
            <a:off x="831850" y="768350"/>
            <a:ext cx="10515600" cy="4807992"/>
          </a:xfrm>
        </p:spPr>
        <p:txBody>
          <a:bodyPr>
            <a:normAutofit fontScale="25000" lnSpcReduction="20000"/>
          </a:bodyPr>
          <a:lstStyle/>
          <a:p>
            <a:pPr algn="just"/>
            <a:r>
              <a:rPr lang="en-US" sz="8000" dirty="0">
                <a:solidFill>
                  <a:schemeClr val="tx1"/>
                </a:solidFill>
                <a:latin typeface="Times New Roman" panose="02020603050405020304" pitchFamily="18" charset="0"/>
                <a:cs typeface="Times New Roman" panose="02020603050405020304" pitchFamily="18" charset="0"/>
              </a:rPr>
              <a:t>The dataset contains information on 1000 streamers, with 9 key attributes."</a:t>
            </a:r>
          </a:p>
          <a:p>
            <a:pPr algn="just">
              <a:buFont typeface="Arial" panose="020B0604020202020204" pitchFamily="34" charset="0"/>
              <a:buChar char="•"/>
            </a:pPr>
            <a:r>
              <a:rPr lang="en-US" sz="8000" b="1" dirty="0">
                <a:solidFill>
                  <a:schemeClr val="tx1"/>
                </a:solidFill>
                <a:latin typeface="Times New Roman" panose="02020603050405020304" pitchFamily="18" charset="0"/>
                <a:cs typeface="Times New Roman" panose="02020603050405020304" pitchFamily="18" charset="0"/>
              </a:rPr>
              <a:t>Key Attributes:</a:t>
            </a:r>
            <a:endParaRPr lang="en-US" sz="8000" dirty="0">
              <a:solidFill>
                <a:schemeClr val="tx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Rank</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Username</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Categories</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Subscribers</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Country</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Visits</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Likes</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Comments</a:t>
            </a:r>
          </a:p>
          <a:p>
            <a:pPr marL="742950" lvl="1" indent="-285750" algn="just">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Links</a:t>
            </a:r>
          </a:p>
          <a:p>
            <a:endParaRPr lang="en-US" dirty="0"/>
          </a:p>
        </p:txBody>
      </p:sp>
    </p:spTree>
    <p:extLst>
      <p:ext uri="{BB962C8B-B14F-4D97-AF65-F5344CB8AC3E}">
        <p14:creationId xmlns:p14="http://schemas.microsoft.com/office/powerpoint/2010/main" val="24041508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50D4-B1AA-8CB1-875C-56E657E8A51F}"/>
              </a:ext>
            </a:extLst>
          </p:cNvPr>
          <p:cNvSpPr>
            <a:spLocks noGrp="1"/>
          </p:cNvSpPr>
          <p:nvPr>
            <p:ph type="title"/>
          </p:nvPr>
        </p:nvSpPr>
        <p:spPr>
          <a:xfrm>
            <a:off x="3852472" y="224853"/>
            <a:ext cx="3987384" cy="663420"/>
          </a:xfrm>
        </p:spPr>
        <p:txBody>
          <a:bodyPr/>
          <a:lstStyle/>
          <a:p>
            <a:pPr algn="just"/>
            <a:r>
              <a:rPr lang="en-US" dirty="0">
                <a:latin typeface="Times New Roman" panose="02020603050405020304" pitchFamily="18" charset="0"/>
                <a:cs typeface="Times New Roman" panose="02020603050405020304" pitchFamily="18" charset="0"/>
              </a:rPr>
              <a:t>Methodology</a:t>
            </a:r>
          </a:p>
        </p:txBody>
      </p:sp>
      <p:sp>
        <p:nvSpPr>
          <p:cNvPr id="3" name="Text Placeholder 2">
            <a:extLst>
              <a:ext uri="{FF2B5EF4-FFF2-40B4-BE49-F238E27FC236}">
                <a16:creationId xmlns:a16="http://schemas.microsoft.com/office/drawing/2014/main" id="{44012492-F5BA-536F-0DE5-B005931F8F20}"/>
              </a:ext>
            </a:extLst>
          </p:cNvPr>
          <p:cNvSpPr>
            <a:spLocks noGrp="1"/>
          </p:cNvSpPr>
          <p:nvPr>
            <p:ph type="body" idx="1"/>
          </p:nvPr>
        </p:nvSpPr>
        <p:spPr>
          <a:xfrm>
            <a:off x="838200" y="1244184"/>
            <a:ext cx="10515600" cy="4077324"/>
          </a:xfrm>
        </p:spPr>
        <p:txBody>
          <a:bodyPr>
            <a:normAutofit fontScale="92500" lnSpcReduction="10000"/>
          </a:bodyPr>
          <a:lstStyle/>
          <a:p>
            <a:pPr algn="just"/>
            <a:r>
              <a:rPr lang="en-US" sz="3200" dirty="0">
                <a:solidFill>
                  <a:schemeClr val="tx1"/>
                </a:solidFill>
                <a:latin typeface="Times New Roman" panose="02020603050405020304" pitchFamily="18" charset="0"/>
                <a:cs typeface="Times New Roman" panose="02020603050405020304" pitchFamily="18" charset="0"/>
              </a:rPr>
              <a:t>Steps taken to analyze the data:</a:t>
            </a:r>
          </a:p>
          <a:p>
            <a:pPr algn="just">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Data loading and initial review.</a:t>
            </a:r>
          </a:p>
          <a:p>
            <a:pPr algn="just">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Data cleaning: handling missing values, renaming columns, and ensuring correct data types.</a:t>
            </a:r>
          </a:p>
          <a:p>
            <a:pPr algn="just">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Data visualization: generating subscriber distribution, category analysis, country analysis, engagement metrics, and correlation analysis.</a:t>
            </a:r>
          </a:p>
          <a:p>
            <a:endParaRPr lang="en-US" dirty="0"/>
          </a:p>
        </p:txBody>
      </p:sp>
    </p:spTree>
    <p:extLst>
      <p:ext uri="{BB962C8B-B14F-4D97-AF65-F5344CB8AC3E}">
        <p14:creationId xmlns:p14="http://schemas.microsoft.com/office/powerpoint/2010/main" val="20978821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C6E1-925C-49ED-7DCC-7C58F4504ABD}"/>
              </a:ext>
            </a:extLst>
          </p:cNvPr>
          <p:cNvSpPr>
            <a:spLocks noGrp="1"/>
          </p:cNvSpPr>
          <p:nvPr>
            <p:ph type="title"/>
          </p:nvPr>
        </p:nvSpPr>
        <p:spPr>
          <a:xfrm>
            <a:off x="1451579" y="134912"/>
            <a:ext cx="9603275" cy="1588958"/>
          </a:xfrm>
        </p:spPr>
        <p:txBody>
          <a:bodyPr>
            <a:normAutofit fontScale="90000"/>
          </a:bodyPr>
          <a:lstStyle/>
          <a:p>
            <a:r>
              <a:rPr lang="en-US" dirty="0">
                <a:latin typeface="Times New Roman" panose="02020603050405020304" pitchFamily="18" charset="0"/>
                <a:cs typeface="Times New Roman" panose="02020603050405020304" pitchFamily="18" charset="0"/>
              </a:rPr>
              <a:t>Subscriber Distribution</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chart shows the distribution of subscribers across the 1000 YouTube streamers in the dataset. Most streamers have between 1,000 and 10,000 subscribers, indicating a large presence of small to mid-sized channels. This highlights the diversity of streamer sizes, with only a few having significantly larger followings..</a:t>
            </a:r>
          </a:p>
        </p:txBody>
      </p:sp>
      <p:pic>
        <p:nvPicPr>
          <p:cNvPr id="4" name="Picture 3">
            <a:extLst>
              <a:ext uri="{FF2B5EF4-FFF2-40B4-BE49-F238E27FC236}">
                <a16:creationId xmlns:a16="http://schemas.microsoft.com/office/drawing/2014/main" id="{C442F01B-A9D7-56F1-526B-5D764FE38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397" y="2083633"/>
            <a:ext cx="8829206" cy="3924222"/>
          </a:xfrm>
          <a:prstGeom prst="rect">
            <a:avLst/>
          </a:prstGeom>
        </p:spPr>
      </p:pic>
      <p:sp>
        <p:nvSpPr>
          <p:cNvPr id="5" name="TextBox 4">
            <a:extLst>
              <a:ext uri="{FF2B5EF4-FFF2-40B4-BE49-F238E27FC236}">
                <a16:creationId xmlns:a16="http://schemas.microsoft.com/office/drawing/2014/main" id="{CD8F4577-AE24-9CB9-F136-FB6B4A9BB9BA}"/>
              </a:ext>
            </a:extLst>
          </p:cNvPr>
          <p:cNvSpPr txBox="1"/>
          <p:nvPr/>
        </p:nvSpPr>
        <p:spPr>
          <a:xfrm>
            <a:off x="5651292" y="2975547"/>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791521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8753-5131-E940-DBE5-BCB15705598E}"/>
              </a:ext>
            </a:extLst>
          </p:cNvPr>
          <p:cNvSpPr>
            <a:spLocks noGrp="1"/>
          </p:cNvSpPr>
          <p:nvPr>
            <p:ph type="title"/>
          </p:nvPr>
        </p:nvSpPr>
        <p:spPr>
          <a:xfrm>
            <a:off x="1074295" y="194874"/>
            <a:ext cx="9980559" cy="1499016"/>
          </a:xfrm>
        </p:spPr>
        <p:txBody>
          <a:bodyPr>
            <a:normAutofit/>
          </a:bodyPr>
          <a:lstStyle/>
          <a:p>
            <a:r>
              <a:rPr lang="en-US" sz="2900" dirty="0">
                <a:latin typeface="Times New Roman" panose="02020603050405020304" pitchFamily="18" charset="0"/>
                <a:cs typeface="Times New Roman" panose="02020603050405020304" pitchFamily="18" charset="0"/>
              </a:rPr>
              <a:t>Top Categories by Subscriber Count</a:t>
            </a:r>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bar chart highlights the top 10 content categories based on the total number of subscribers. The categories </a:t>
            </a:r>
            <a:r>
              <a:rPr lang="en-US" sz="1600" b="1" dirty="0">
                <a:latin typeface="Times New Roman" panose="02020603050405020304" pitchFamily="18" charset="0"/>
                <a:cs typeface="Times New Roman" panose="02020603050405020304" pitchFamily="18" charset="0"/>
              </a:rPr>
              <a:t>Gaming</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Music</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Entertainment</a:t>
            </a:r>
            <a:r>
              <a:rPr lang="en-US" sz="1600" dirty="0">
                <a:latin typeface="Times New Roman" panose="02020603050405020304" pitchFamily="18" charset="0"/>
                <a:cs typeface="Times New Roman" panose="02020603050405020304" pitchFamily="18" charset="0"/>
              </a:rPr>
              <a:t> dominate the YouTube platform, attracting the largest audiences. This suggests that these genres are highly popular and have substantial viewer bases.</a:t>
            </a:r>
          </a:p>
        </p:txBody>
      </p:sp>
      <p:pic>
        <p:nvPicPr>
          <p:cNvPr id="4" name="Picture 3">
            <a:extLst>
              <a:ext uri="{FF2B5EF4-FFF2-40B4-BE49-F238E27FC236}">
                <a16:creationId xmlns:a16="http://schemas.microsoft.com/office/drawing/2014/main" id="{690D2808-576D-62A4-A4D4-286C2714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95" y="2023672"/>
            <a:ext cx="10043409" cy="3867300"/>
          </a:xfrm>
          <a:prstGeom prst="rect">
            <a:avLst/>
          </a:prstGeom>
        </p:spPr>
      </p:pic>
    </p:spTree>
    <p:extLst>
      <p:ext uri="{BB962C8B-B14F-4D97-AF65-F5344CB8AC3E}">
        <p14:creationId xmlns:p14="http://schemas.microsoft.com/office/powerpoint/2010/main" val="127926842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797A-3208-1148-B785-0777657FEDEF}"/>
              </a:ext>
            </a:extLst>
          </p:cNvPr>
          <p:cNvSpPr>
            <a:spLocks noGrp="1"/>
          </p:cNvSpPr>
          <p:nvPr>
            <p:ph type="title"/>
          </p:nvPr>
        </p:nvSpPr>
        <p:spPr>
          <a:xfrm>
            <a:off x="1451579" y="119921"/>
            <a:ext cx="9603275" cy="1409076"/>
          </a:xfrm>
        </p:spPr>
        <p:txBody>
          <a:bodyPr>
            <a:normAutofit/>
          </a:bodyPr>
          <a:lstStyle/>
          <a:p>
            <a:r>
              <a:rPr lang="en-US" dirty="0">
                <a:latin typeface="Times New Roman" panose="02020603050405020304" pitchFamily="18" charset="0"/>
                <a:cs typeface="Times New Roman" panose="02020603050405020304" pitchFamily="18" charset="0"/>
              </a:rPr>
              <a:t>Country Analysis</a:t>
            </a:r>
            <a:br>
              <a:rPr lang="en-US" dirty="0"/>
            </a:br>
            <a:r>
              <a:rPr lang="en-US" sz="1600" dirty="0">
                <a:latin typeface="Times New Roman" panose="02020603050405020304" pitchFamily="18" charset="0"/>
                <a:cs typeface="Times New Roman" panose="02020603050405020304" pitchFamily="18" charset="0"/>
              </a:rPr>
              <a:t>This chart displays the top 10 countries with the highest number of streamers. The United States, India, and Brazil have the largest number of streamers, which reflects their massive populations and widespread access to technology. These countries represent major regions of content creation on YouTube.</a:t>
            </a:r>
          </a:p>
        </p:txBody>
      </p:sp>
      <p:pic>
        <p:nvPicPr>
          <p:cNvPr id="4" name="Picture 3">
            <a:extLst>
              <a:ext uri="{FF2B5EF4-FFF2-40B4-BE49-F238E27FC236}">
                <a16:creationId xmlns:a16="http://schemas.microsoft.com/office/drawing/2014/main" id="{FB53D5D9-1807-7B39-677E-ADE3533CA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023" y="2023672"/>
            <a:ext cx="10515599" cy="3977728"/>
          </a:xfrm>
          <a:prstGeom prst="rect">
            <a:avLst/>
          </a:prstGeom>
        </p:spPr>
      </p:pic>
    </p:spTree>
    <p:extLst>
      <p:ext uri="{BB962C8B-B14F-4D97-AF65-F5344CB8AC3E}">
        <p14:creationId xmlns:p14="http://schemas.microsoft.com/office/powerpoint/2010/main" val="5945103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75FF-1C6D-FB41-E458-78AF32C46017}"/>
              </a:ext>
            </a:extLst>
          </p:cNvPr>
          <p:cNvSpPr>
            <a:spLocks noGrp="1"/>
          </p:cNvSpPr>
          <p:nvPr>
            <p:ph type="title"/>
          </p:nvPr>
        </p:nvSpPr>
        <p:spPr>
          <a:xfrm>
            <a:off x="838200" y="0"/>
            <a:ext cx="10515599" cy="1558977"/>
          </a:xfrm>
        </p:spPr>
        <p:txBody>
          <a:bodyPr>
            <a:normAutofit/>
          </a:bodyPr>
          <a:lstStyle/>
          <a:p>
            <a:r>
              <a:rPr lang="en-US" dirty="0">
                <a:latin typeface="Times New Roman" panose="02020603050405020304" pitchFamily="18" charset="0"/>
                <a:cs typeface="Times New Roman" panose="02020603050405020304" pitchFamily="18" charset="0"/>
              </a:rPr>
              <a:t>Engagement Metrics</a:t>
            </a:r>
            <a:br>
              <a:rPr lang="en-US" dirty="0"/>
            </a:br>
            <a:r>
              <a:rPr lang="en-US" sz="1600" dirty="0">
                <a:latin typeface="Times New Roman" panose="02020603050405020304" pitchFamily="18" charset="0"/>
                <a:cs typeface="Times New Roman" panose="02020603050405020304" pitchFamily="18" charset="0"/>
              </a:rPr>
              <a:t>This box plot illustrates the variation in engagement metrics across streamers, specifically the average number of likes and comments per visit. Some streamers receive significantly higher interactions, indicating strong audience engagement, while others may have lower engagement despite similar numbers of views.</a:t>
            </a:r>
          </a:p>
        </p:txBody>
      </p:sp>
      <p:pic>
        <p:nvPicPr>
          <p:cNvPr id="4" name="Picture 3">
            <a:extLst>
              <a:ext uri="{FF2B5EF4-FFF2-40B4-BE49-F238E27FC236}">
                <a16:creationId xmlns:a16="http://schemas.microsoft.com/office/drawing/2014/main" id="{97FD4BBD-93FE-E435-B801-EE027C795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78702"/>
            <a:ext cx="10515600" cy="4017364"/>
          </a:xfrm>
          <a:prstGeom prst="rect">
            <a:avLst/>
          </a:prstGeom>
        </p:spPr>
      </p:pic>
    </p:spTree>
    <p:extLst>
      <p:ext uri="{BB962C8B-B14F-4D97-AF65-F5344CB8AC3E}">
        <p14:creationId xmlns:p14="http://schemas.microsoft.com/office/powerpoint/2010/main" val="427401969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2FA8-4333-A48F-0249-15809AAB737B}"/>
              </a:ext>
            </a:extLst>
          </p:cNvPr>
          <p:cNvSpPr>
            <a:spLocks noGrp="1"/>
          </p:cNvSpPr>
          <p:nvPr>
            <p:ph type="title"/>
          </p:nvPr>
        </p:nvSpPr>
        <p:spPr>
          <a:xfrm>
            <a:off x="838201" y="0"/>
            <a:ext cx="10515598" cy="1678898"/>
          </a:xfrm>
        </p:spPr>
        <p:txBody>
          <a:bodyPr>
            <a:normAutofit/>
          </a:bodyPr>
          <a:lstStyle/>
          <a:p>
            <a:r>
              <a:rPr lang="en-US" dirty="0">
                <a:latin typeface="Times New Roman" panose="02020603050405020304" pitchFamily="18" charset="0"/>
                <a:cs typeface="Times New Roman" panose="02020603050405020304" pitchFamily="18" charset="0"/>
              </a:rPr>
              <a:t>Correlation Analysis</a:t>
            </a:r>
            <a:br>
              <a:rPr lang="en-US" dirty="0"/>
            </a:br>
            <a:r>
              <a:rPr lang="en-US" sz="1600" dirty="0">
                <a:latin typeface="Times New Roman" panose="02020603050405020304" pitchFamily="18" charset="0"/>
                <a:cs typeface="Times New Roman" panose="02020603050405020304" pitchFamily="18" charset="0"/>
              </a:rPr>
              <a:t>The heatmap shows the correlation between subscribers, visits, likes, and comments. There is a strong correlation between visits and likes, meaning that more views generally lead to more likes. However, the correlation between subscribers and comments is weaker, suggesting that high subscriber counts don't always result in more audience interaction.</a:t>
            </a:r>
          </a:p>
        </p:txBody>
      </p:sp>
      <p:pic>
        <p:nvPicPr>
          <p:cNvPr id="4" name="Picture 3">
            <a:extLst>
              <a:ext uri="{FF2B5EF4-FFF2-40B4-BE49-F238E27FC236}">
                <a16:creationId xmlns:a16="http://schemas.microsoft.com/office/drawing/2014/main" id="{0796092B-3E26-C71A-8A36-4D3B650CC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993692"/>
            <a:ext cx="10515599" cy="3927424"/>
          </a:xfrm>
          <a:prstGeom prst="rect">
            <a:avLst/>
          </a:prstGeom>
        </p:spPr>
      </p:pic>
    </p:spTree>
    <p:extLst>
      <p:ext uri="{BB962C8B-B14F-4D97-AF65-F5344CB8AC3E}">
        <p14:creationId xmlns:p14="http://schemas.microsoft.com/office/powerpoint/2010/main" val="4066272375"/>
      </p:ext>
    </p:extLst>
  </p:cSld>
  <p:clrMapOvr>
    <a:masterClrMapping/>
  </p:clrMapOvr>
  <p:transition spd="slow">
    <p:cover/>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123</TotalTime>
  <Words>553</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Gallery</vt:lpstr>
      <vt:lpstr>YouTube Streamer Analysis Understanding Popularity and Engagement</vt:lpstr>
      <vt:lpstr>Introduction</vt:lpstr>
      <vt:lpstr>Data Overview</vt:lpstr>
      <vt:lpstr>Methodology</vt:lpstr>
      <vt:lpstr>Subscriber Distribution This chart shows the distribution of subscribers across the 1000 YouTube streamers in the dataset. Most streamers have between 1,000 and 10,000 subscribers, indicating a large presence of small to mid-sized channels. This highlights the diversity of streamer sizes, with only a few having significantly larger followings..</vt:lpstr>
      <vt:lpstr>Top Categories by Subscriber Count This bar chart highlights the top 10 content categories based on the total number of subscribers. The categories Gaming, Music, and Entertainment dominate the YouTube platform, attracting the largest audiences. This suggests that these genres are highly popular and have substantial viewer bases.</vt:lpstr>
      <vt:lpstr>Country Analysis This chart displays the top 10 countries with the highest number of streamers. The United States, India, and Brazil have the largest number of streamers, which reflects their massive populations and widespread access to technology. These countries represent major regions of content creation on YouTube.</vt:lpstr>
      <vt:lpstr>Engagement Metrics This box plot illustrates the variation in engagement metrics across streamers, specifically the average number of likes and comments per visit. Some streamers receive significantly higher interactions, indicating strong audience engagement, while others may have lower engagement despite similar numbers of views.</vt:lpstr>
      <vt:lpstr>Correlation Analysis The heatmap shows the correlation between subscribers, visits, likes, and comments. There is a strong correlation between visits and likes, meaning that more views generally lead to more likes. However, the correlation between subscribers and comments is weaker, suggesting that high subscriber counts don't always result in more audience interaction.</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Ibukunoluwa Akinrinwale</dc:creator>
  <cp:lastModifiedBy>Ibukunoluwa Akinrinwale</cp:lastModifiedBy>
  <cp:revision>5</cp:revision>
  <dcterms:created xsi:type="dcterms:W3CDTF">2024-10-01T18:05:28Z</dcterms:created>
  <dcterms:modified xsi:type="dcterms:W3CDTF">2024-10-05T14:48:33Z</dcterms:modified>
</cp:coreProperties>
</file>