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28"/>
  </p:notesMasterIdLst>
  <p:sldIdLst>
    <p:sldId id="258" r:id="rId4"/>
    <p:sldId id="257" r:id="rId5"/>
    <p:sldId id="260" r:id="rId6"/>
    <p:sldId id="268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3" r:id="rId21"/>
    <p:sldId id="282" r:id="rId22"/>
    <p:sldId id="285" r:id="rId23"/>
    <p:sldId id="286" r:id="rId24"/>
    <p:sldId id="281" r:id="rId25"/>
    <p:sldId id="284" r:id="rId26"/>
    <p:sldId id="287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1F89-9A23-4789-8A84-0FE0488A3F8F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086-B96E-44B9-9F86-08BEF36B92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5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540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079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364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655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28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5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9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6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43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96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971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9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E0086-B96E-44B9-9F86-08BEF36B923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2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6948264" y="3579862"/>
            <a:ext cx="2048400" cy="13681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589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-180528" y="2571750"/>
            <a:ext cx="2133600" cy="273844"/>
          </a:xfrm>
          <a:prstGeom prst="rect">
            <a:avLst/>
          </a:prstGeom>
        </p:spPr>
        <p:txBody>
          <a:bodyPr/>
          <a:lstStyle/>
          <a:p>
            <a:fld id="{6E1714BE-B403-4445-9F15-C6CA3EDF9CD5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C301DD7-ED58-478E-8C67-303AF9575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0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5453836-90E8-4462-AFF4-284CFC62FC5D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5F35E13-945B-48BA-8F3C-CB01ED2342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6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4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79512" y="195486"/>
            <a:ext cx="8784976" cy="3096344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 userDrawn="1"/>
        </p:nvSpPr>
        <p:spPr>
          <a:xfrm>
            <a:off x="197024" y="3507854"/>
            <a:ext cx="6535216" cy="1447833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9" y="1131590"/>
            <a:ext cx="410260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8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7A6E2-135A-44F4-8B73-50D377EF7BC6}" type="datetimeFigureOut">
              <a:rPr lang="de-DE"/>
              <a:pPr>
                <a:defRPr/>
              </a:pPr>
              <a:t>13.06.2018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4B1C8B-10A1-443B-818F-96AB2712B6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2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9753" r="17154" b="31386"/>
          <a:stretch>
            <a:fillRect/>
          </a:stretch>
        </p:blipFill>
        <p:spPr bwMode="auto">
          <a:xfrm>
            <a:off x="175527" y="195486"/>
            <a:ext cx="87757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11" descr="Logo+Claim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779662"/>
            <a:ext cx="1426899" cy="5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5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79511" y="195486"/>
            <a:ext cx="8785093" cy="864096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11" descr="Logo+Claim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74" y="341314"/>
            <a:ext cx="1500730" cy="57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02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 txBox="1">
            <a:spLocks/>
          </p:cNvSpPr>
          <p:nvPr/>
        </p:nvSpPr>
        <p:spPr bwMode="auto">
          <a:xfrm>
            <a:off x="391486" y="3698645"/>
            <a:ext cx="525658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 typeface="Arial" charset="0"/>
              <a:buNone/>
              <a:tabLst/>
              <a:defRPr sz="3200" b="1" i="1" kern="1200">
                <a:solidFill>
                  <a:srgbClr val="004C93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>
                <a:latin typeface="Arial" charset="0"/>
                <a:cs typeface="Arial" charset="0"/>
              </a:rPr>
              <a:t>SEP Spiele-Gruppe L</a:t>
            </a:r>
          </a:p>
          <a:p>
            <a:endParaRPr lang="de-DE" altLang="de-DE" sz="2400" dirty="0">
              <a:latin typeface="Arial" charset="0"/>
              <a:cs typeface="Arial" charset="0"/>
            </a:endParaRPr>
          </a:p>
        </p:txBody>
      </p:sp>
      <p:sp>
        <p:nvSpPr>
          <p:cNvPr id="13" name="Textplatzhalter 6"/>
          <p:cNvSpPr txBox="1">
            <a:spLocks/>
          </p:cNvSpPr>
          <p:nvPr/>
        </p:nvSpPr>
        <p:spPr bwMode="auto">
          <a:xfrm>
            <a:off x="372510" y="4504077"/>
            <a:ext cx="5969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1800" b="0" kern="1200">
                <a:solidFill>
                  <a:srgbClr val="004C93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altLang="de-DE" sz="1600" dirty="0">
                <a:latin typeface="Arial" charset="0"/>
                <a:cs typeface="Arial" charset="0"/>
              </a:rPr>
              <a:t>Swat Engagement Pheretima￭  14.06.2018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5BF7763-DEE9-4613-8165-A42475B7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624676"/>
            <a:ext cx="1059582" cy="10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bMSCs</a:t>
            </a:r>
          </a:p>
        </p:txBody>
      </p:sp>
    </p:spTree>
    <p:extLst>
      <p:ext uri="{BB962C8B-B14F-4D97-AF65-F5344CB8AC3E}">
        <p14:creationId xmlns:p14="http://schemas.microsoft.com/office/powerpoint/2010/main" val="249585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bMSC: Spielgrenze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C3E9EA-70AF-4F7E-A286-46F4D57813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527" y="1295244"/>
            <a:ext cx="2808314" cy="32763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8D4A94-892D-4115-8D29-0A0D705F62C6}"/>
              </a:ext>
            </a:extLst>
          </p:cNvPr>
          <p:cNvSpPr txBox="1"/>
          <p:nvPr/>
        </p:nvSpPr>
        <p:spPr>
          <a:xfrm>
            <a:off x="7956376" y="439837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Ibrahim Kekec</a:t>
            </a:r>
          </a:p>
        </p:txBody>
      </p:sp>
    </p:spTree>
    <p:extLst>
      <p:ext uri="{BB962C8B-B14F-4D97-AF65-F5344CB8AC3E}">
        <p14:creationId xmlns:p14="http://schemas.microsoft.com/office/powerpoint/2010/main" val="176310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bMSC: Spezialwaffe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3421AFB-237C-412D-90AC-A987EF56B9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46" y="1283923"/>
            <a:ext cx="3034700" cy="3295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8875E2F-9D6E-4474-A226-1914262AB73F}"/>
              </a:ext>
            </a:extLst>
          </p:cNvPr>
          <p:cNvSpPr txBox="1"/>
          <p:nvPr/>
        </p:nvSpPr>
        <p:spPr>
          <a:xfrm>
            <a:off x="7811151" y="4389708"/>
            <a:ext cx="1362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Steve Nemangou</a:t>
            </a:r>
          </a:p>
        </p:txBody>
      </p:sp>
    </p:spTree>
    <p:extLst>
      <p:ext uri="{BB962C8B-B14F-4D97-AF65-F5344CB8AC3E}">
        <p14:creationId xmlns:p14="http://schemas.microsoft.com/office/powerpoint/2010/main" val="61273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bMSC: Zerstörbare Spielwelt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F77EA3-57AF-49A9-8DAB-4845F0F0E1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67" y="1239602"/>
            <a:ext cx="322145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16BD55D-1F67-43DD-A64B-A3854C57B238}"/>
              </a:ext>
            </a:extLst>
          </p:cNvPr>
          <p:cNvSpPr txBox="1"/>
          <p:nvPr/>
        </p:nvSpPr>
        <p:spPr>
          <a:xfrm>
            <a:off x="8100392" y="4398372"/>
            <a:ext cx="963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Tarik Karaca</a:t>
            </a:r>
          </a:p>
        </p:txBody>
      </p:sp>
    </p:spTree>
    <p:extLst>
      <p:ext uri="{BB962C8B-B14F-4D97-AF65-F5344CB8AC3E}">
        <p14:creationId xmlns:p14="http://schemas.microsoft.com/office/powerpoint/2010/main" val="135394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hMSC</a:t>
            </a:r>
          </a:p>
        </p:txBody>
      </p:sp>
    </p:spTree>
    <p:extLst>
      <p:ext uri="{BB962C8B-B14F-4D97-AF65-F5344CB8AC3E}">
        <p14:creationId xmlns:p14="http://schemas.microsoft.com/office/powerpoint/2010/main" val="78307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hMSC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6BD55D-1F67-43DD-A64B-A3854C57B238}"/>
              </a:ext>
            </a:extLst>
          </p:cNvPr>
          <p:cNvSpPr txBox="1"/>
          <p:nvPr/>
        </p:nvSpPr>
        <p:spPr>
          <a:xfrm>
            <a:off x="7936094" y="4398372"/>
            <a:ext cx="110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Jan Voigtländer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3031FE0-13E7-4582-8C97-1B76788E89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472" y="1297377"/>
            <a:ext cx="3816423" cy="326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6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Modultest</a:t>
            </a:r>
          </a:p>
        </p:txBody>
      </p:sp>
    </p:spTree>
    <p:extLst>
      <p:ext uri="{BB962C8B-B14F-4D97-AF65-F5344CB8AC3E}">
        <p14:creationId xmlns:p14="http://schemas.microsoft.com/office/powerpoint/2010/main" val="138623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084168" y="2030063"/>
            <a:ext cx="3458530" cy="54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Getestete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Klasse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: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Weapon</a:t>
            </a:r>
            <a:endParaRPr lang="fr-FR" sz="11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Getestete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Methode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: shoot()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Modultest: </a:t>
            </a:r>
            <a:r>
              <a:rPr lang="de-DE" altLang="de-DE" sz="1800" dirty="0" err="1">
                <a:latin typeface="Arial" charset="0"/>
                <a:cs typeface="Arial" charset="0"/>
              </a:rPr>
              <a:t>WeaponTest</a:t>
            </a:r>
            <a:endParaRPr lang="de-DE" altLang="de-DE" sz="1800" dirty="0">
              <a:latin typeface="Arial" charset="0"/>
              <a:cs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7D0C72-98DA-4522-81DF-160B01767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23" y="1339294"/>
            <a:ext cx="1320425" cy="30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0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084168" y="2030063"/>
            <a:ext cx="3458530" cy="54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Getestete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Klasse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: Worm</a:t>
            </a:r>
          </a:p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Getestete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Methode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: </a:t>
            </a:r>
            <a:r>
              <a:rPr lang="fr-FR" sz="1100" dirty="0" err="1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takeDamage</a:t>
            </a:r>
            <a:r>
              <a:rPr lang="fr-FR" sz="1100" dirty="0">
                <a:solidFill>
                  <a:srgbClr val="000000"/>
                </a:solidFill>
                <a:latin typeface="Arial" charset="0"/>
                <a:ea typeface="ヒラギノ角ゴ Pro W3" charset="-128"/>
                <a:cs typeface="Arial" charset="0"/>
              </a:rPr>
              <a:t>()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Modultest: </a:t>
            </a:r>
            <a:r>
              <a:rPr lang="de-DE" altLang="de-DE" sz="1800" dirty="0" err="1">
                <a:latin typeface="Arial" charset="0"/>
                <a:cs typeface="Arial" charset="0"/>
              </a:rPr>
              <a:t>WormTest</a:t>
            </a:r>
            <a:endParaRPr lang="de-DE" altLang="de-DE" sz="1800" dirty="0">
              <a:latin typeface="Arial" charset="0"/>
              <a:cs typeface="Arial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18377F-083A-4CC1-9866-84B8DBC6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94" y="1419622"/>
            <a:ext cx="1393211" cy="30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409295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34635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Systemtest 1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648EBFF-4708-43AD-A336-053C131BC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67741"/>
              </p:ext>
            </p:extLst>
          </p:nvPr>
        </p:nvGraphicFramePr>
        <p:xfrm>
          <a:off x="2740888" y="1366725"/>
          <a:ext cx="6103592" cy="3130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5898">
                  <a:extLst>
                    <a:ext uri="{9D8B030D-6E8A-4147-A177-3AD203B41FA5}">
                      <a16:colId xmlns:a16="http://schemas.microsoft.com/office/drawing/2014/main" val="1796517047"/>
                    </a:ext>
                  </a:extLst>
                </a:gridCol>
                <a:gridCol w="1525898">
                  <a:extLst>
                    <a:ext uri="{9D8B030D-6E8A-4147-A177-3AD203B41FA5}">
                      <a16:colId xmlns:a16="http://schemas.microsoft.com/office/drawing/2014/main" val="3073720518"/>
                    </a:ext>
                  </a:extLst>
                </a:gridCol>
                <a:gridCol w="1525898">
                  <a:extLst>
                    <a:ext uri="{9D8B030D-6E8A-4147-A177-3AD203B41FA5}">
                      <a16:colId xmlns:a16="http://schemas.microsoft.com/office/drawing/2014/main" val="3008038941"/>
                    </a:ext>
                  </a:extLst>
                </a:gridCol>
                <a:gridCol w="1525898">
                  <a:extLst>
                    <a:ext uri="{9D8B030D-6E8A-4147-A177-3AD203B41FA5}">
                      <a16:colId xmlns:a16="http://schemas.microsoft.com/office/drawing/2014/main" val="420066022"/>
                    </a:ext>
                  </a:extLst>
                </a:gridCol>
              </a:tblGrid>
              <a:tr h="1453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000" kern="0">
                          <a:effectLst/>
                        </a:rPr>
                        <a:t>Datum</a:t>
                      </a:r>
                      <a:endParaRPr lang="de-DE" sz="1100" b="1" ker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11.06.2018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04109"/>
                  </a:ext>
                </a:extLst>
              </a:tr>
              <a:tr h="1362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Tester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Yasin Kizilhan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140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SW-Version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V 1.0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48410"/>
                  </a:ext>
                </a:extLst>
              </a:tr>
              <a:tr h="2634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Vorbedingung(en)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Es existieren noch lebende Charaktere. Spieler 1 tötet einen Charakter von Spieler 2.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81459"/>
                  </a:ext>
                </a:extLst>
              </a:tr>
              <a:tr h="255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Schritt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Aktion (User)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Erwartete Reaktion (System)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√ / 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666829578"/>
                  </a:ext>
                </a:extLst>
              </a:tr>
              <a:tr h="496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wählt eine Waffe aus.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sieht visuell die ausgewählte Waffe.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0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3803719840"/>
                  </a:ext>
                </a:extLst>
              </a:tr>
              <a:tr h="496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zielt und schießt auf den Charakter des 2. Spielers.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Der Charakter des Spieler 2 stirbt.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4144726728"/>
                  </a:ext>
                </a:extLst>
              </a:tr>
              <a:tr h="496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Es wird ein Replay abgespielt.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Beide Spieler bekommen ein Replay des Todes abgespielt.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3178270520"/>
                  </a:ext>
                </a:extLst>
              </a:tr>
              <a:tr h="255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Nachbedingung(en)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2 verliert einen Charakter und ist jetzt am Zug.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4222478401"/>
                  </a:ext>
                </a:extLst>
              </a:tr>
              <a:tr h="156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Testurteil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Der Test wurde erfolgreich abgeschlossen.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4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0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Systemtest 2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D01DD0C-3A79-4242-8921-A3BE0895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73563"/>
              </p:ext>
            </p:extLst>
          </p:nvPr>
        </p:nvGraphicFramePr>
        <p:xfrm>
          <a:off x="2755028" y="1258116"/>
          <a:ext cx="6075312" cy="3362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828">
                  <a:extLst>
                    <a:ext uri="{9D8B030D-6E8A-4147-A177-3AD203B41FA5}">
                      <a16:colId xmlns:a16="http://schemas.microsoft.com/office/drawing/2014/main" val="2227959635"/>
                    </a:ext>
                  </a:extLst>
                </a:gridCol>
                <a:gridCol w="1518828">
                  <a:extLst>
                    <a:ext uri="{9D8B030D-6E8A-4147-A177-3AD203B41FA5}">
                      <a16:colId xmlns:a16="http://schemas.microsoft.com/office/drawing/2014/main" val="708206004"/>
                    </a:ext>
                  </a:extLst>
                </a:gridCol>
                <a:gridCol w="1518828">
                  <a:extLst>
                    <a:ext uri="{9D8B030D-6E8A-4147-A177-3AD203B41FA5}">
                      <a16:colId xmlns:a16="http://schemas.microsoft.com/office/drawing/2014/main" val="3082403338"/>
                    </a:ext>
                  </a:extLst>
                </a:gridCol>
                <a:gridCol w="1518828">
                  <a:extLst>
                    <a:ext uri="{9D8B030D-6E8A-4147-A177-3AD203B41FA5}">
                      <a16:colId xmlns:a16="http://schemas.microsoft.com/office/drawing/2014/main" val="7294271"/>
                    </a:ext>
                  </a:extLst>
                </a:gridCol>
              </a:tblGrid>
              <a:tr h="1488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de-DE" sz="1100" b="1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11.06.2018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2635"/>
                  </a:ext>
                </a:extLst>
              </a:tr>
              <a:tr h="175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Tester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Yasin Kizilhan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52726"/>
                  </a:ext>
                </a:extLst>
              </a:tr>
              <a:tr h="1752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SW-Version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V 1.0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051"/>
                  </a:ext>
                </a:extLst>
              </a:tr>
              <a:tr h="186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Vorbedingung(en)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Es existieren noch lebende Charaktere. Spieler 1 ist am Zug.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27419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Schritt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Aktion (User)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Erwartete Reaktion (System)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√ / 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1036543348"/>
                  </a:ext>
                </a:extLst>
              </a:tr>
              <a:tr h="3637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wählt die Spezialwaffe aus.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sieht visuell die ausgewählte Waffe.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2755919411"/>
                  </a:ext>
                </a:extLst>
              </a:tr>
              <a:tr h="648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Spieler 1 zielt und schießt auf den Charakter des Gegenspielers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Der Charakter des Spielers 2 wird getroffen und als markiert angezeigt.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2550912107"/>
                  </a:ext>
                </a:extLst>
              </a:tr>
              <a:tr h="648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Spieler 1 beendet seine Runde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Der markierte Charakter des Spielers 2 erleidet Schaden zu Beginn seiner Runde.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de-DE" sz="1200">
                          <a:effectLst/>
                        </a:rPr>
                      </a:b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4107614917"/>
                  </a:ext>
                </a:extLst>
              </a:tr>
              <a:tr h="3329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Nachbedingung(en)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Charaktere in der Nähe des Markierten werden ebenfalls markiert.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>
                          <a:effectLst/>
                        </a:rPr>
                        <a:t>√</a:t>
                      </a:r>
                      <a:endParaRPr lang="de-DE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extLst>
                  <a:ext uri="{0D108BD9-81ED-4DB2-BD59-A6C34878D82A}">
                    <a16:rowId xmlns:a16="http://schemas.microsoft.com/office/drawing/2014/main" val="2264856861"/>
                  </a:ext>
                </a:extLst>
              </a:tr>
              <a:tr h="204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Testurteil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Der Test wurde erfolgreich abgeschlossen.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12700" marB="1270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8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1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Funktionalitätsvorstellung</a:t>
            </a:r>
          </a:p>
        </p:txBody>
      </p:sp>
    </p:spTree>
    <p:extLst>
      <p:ext uri="{BB962C8B-B14F-4D97-AF65-F5344CB8AC3E}">
        <p14:creationId xmlns:p14="http://schemas.microsoft.com/office/powerpoint/2010/main" val="10243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946595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E672C46-2F44-4997-A83E-EE367A93A7DD}"/>
              </a:ext>
            </a:extLst>
          </p:cNvPr>
          <p:cNvSpPr/>
          <p:nvPr/>
        </p:nvSpPr>
        <p:spPr>
          <a:xfrm rot="20673808">
            <a:off x="639374" y="1556087"/>
            <a:ext cx="5461494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Vielen Dank!</a:t>
            </a:r>
          </a:p>
          <a:p>
            <a:pPr algn="ctr"/>
            <a:endParaRPr lang="de-DE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12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98780" y="1347614"/>
            <a:ext cx="77048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User Stories &amp; Szenarien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bMSCs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hMSC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Modultest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Systemtest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Funktionalitätsvorstellung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de-DE" sz="2000" b="1" dirty="0">
                <a:solidFill>
                  <a:srgbClr val="004C93"/>
                </a:solidFill>
                <a:latin typeface="Arial" charset="0"/>
                <a:ea typeface="ヒラギノ角ゴ Pro W3" charset="-128"/>
                <a:cs typeface="Arial" charset="0"/>
              </a:rPr>
              <a:t>Code Review</a:t>
            </a:r>
          </a:p>
          <a:p>
            <a:pPr marL="342900" indent="-342900" defTabSz="457200" fontAlgn="base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de-DE" sz="2000" b="1" dirty="0">
              <a:solidFill>
                <a:srgbClr val="004C93"/>
              </a:solidFill>
              <a:latin typeface="Arial" charset="0"/>
              <a:ea typeface="ヒラギノ角ゴ Pro W3" charset="-128"/>
              <a:cs typeface="Arial" charset="0"/>
            </a:endParaRPr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9512" y="1203598"/>
            <a:ext cx="8778071" cy="345638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3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 txBox="1">
            <a:spLocks/>
          </p:cNvSpPr>
          <p:nvPr/>
        </p:nvSpPr>
        <p:spPr bwMode="auto">
          <a:xfrm>
            <a:off x="536776" y="915566"/>
            <a:ext cx="863758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•"/>
              <a:defRPr sz="3500" b="1" kern="1200">
                <a:solidFill>
                  <a:srgbClr val="FFFFFF"/>
                </a:solidFill>
                <a:latin typeface="Arial"/>
                <a:ea typeface="ヒラギノ角ゴ Pro W3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ヒラギノ角ゴ Pro W3" charset="-128"/>
                <a:cs typeface="Arial"/>
              </a:defRPr>
            </a:lvl2pPr>
            <a:lvl3pPr marL="1143000" indent="-9652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Lucida Grande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de-DE" altLang="de-DE" sz="2800" dirty="0">
                <a:latin typeface="Arial" charset="0"/>
                <a:cs typeface="Arial" charset="0"/>
              </a:rPr>
              <a:t>User Stories &amp; Szenarien</a:t>
            </a:r>
          </a:p>
        </p:txBody>
      </p:sp>
    </p:spTree>
    <p:extLst>
      <p:ext uri="{BB962C8B-B14F-4D97-AF65-F5344CB8AC3E}">
        <p14:creationId xmlns:p14="http://schemas.microsoft.com/office/powerpoint/2010/main" val="380412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9E9C0EC-2C0F-4C9B-9133-F9C97EC2D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7836"/>
              </p:ext>
            </p:extLst>
          </p:nvPr>
        </p:nvGraphicFramePr>
        <p:xfrm>
          <a:off x="3069058" y="1264494"/>
          <a:ext cx="5447252" cy="3262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746">
                  <a:extLst>
                    <a:ext uri="{9D8B030D-6E8A-4147-A177-3AD203B41FA5}">
                      <a16:colId xmlns:a16="http://schemas.microsoft.com/office/drawing/2014/main" val="2594902339"/>
                    </a:ext>
                  </a:extLst>
                </a:gridCol>
                <a:gridCol w="3787506">
                  <a:extLst>
                    <a:ext uri="{9D8B030D-6E8A-4147-A177-3AD203B41FA5}">
                      <a16:colId xmlns:a16="http://schemas.microsoft.com/office/drawing/2014/main" val="3252406102"/>
                    </a:ext>
                  </a:extLst>
                </a:gridCol>
              </a:tblGrid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000">
                          <a:effectLst/>
                        </a:rPr>
                        <a:t>User Story-ID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Spezialwaffe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2774232688"/>
                  </a:ext>
                </a:extLst>
              </a:tr>
              <a:tr h="4897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User Story-Beschreibung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Als Spieler möchte ich eine Spezialwaffe zur Verfügung haben, welche Charakteren Schaden über Zeit verursacht, um mehr Spielmöglichkeiten zu besitzen.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1023671632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Geschätzter Realisierungsaufwand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Mittel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3713974116"/>
                  </a:ext>
                </a:extLst>
              </a:tr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Priorität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Mittel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2243839383"/>
                  </a:ext>
                </a:extLst>
              </a:tr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Autor(en)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Steve Nemangou</a:t>
                      </a: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3973288068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Abhängigkeiten zu anderen User Stories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Waffen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1096088920"/>
                  </a:ext>
                </a:extLst>
              </a:tr>
              <a:tr h="1649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Zugehörige Szenarien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Hauptszenario: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1. Charakter wird von Spezialwaffe getroffen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2. Spiel markiert Charakter als infiziert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3. Spiel wendet jede Runde Schaden auf Charakter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000" dirty="0">
                          <a:effectLst/>
                        </a:rPr>
                        <a:t>Alternativszenarien: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2. Spiel markiert Charakter als infiziert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3. Spiel prüft auf andere Charaktere in Reichweite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4. Spiel markiert andere Charaktere auch als infiziert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5. Spiel erhöht Schaden an Charakteren jede Runde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40" marR="63340" marT="0" marB="0"/>
                </a:tc>
                <a:extLst>
                  <a:ext uri="{0D108BD9-81ED-4DB2-BD59-A6C34878D82A}">
                    <a16:rowId xmlns:a16="http://schemas.microsoft.com/office/drawing/2014/main" val="121526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13B839E-1FB6-4593-9C8A-9AEE1B2D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31287"/>
              </p:ext>
            </p:extLst>
          </p:nvPr>
        </p:nvGraphicFramePr>
        <p:xfrm>
          <a:off x="2843744" y="1488329"/>
          <a:ext cx="5897880" cy="2814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933647937"/>
                    </a:ext>
                  </a:extLst>
                </a:gridCol>
                <a:gridCol w="4100830">
                  <a:extLst>
                    <a:ext uri="{9D8B030D-6E8A-4147-A177-3AD203B41FA5}">
                      <a16:colId xmlns:a16="http://schemas.microsoft.com/office/drawing/2014/main" val="326785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Zerstörbare Spielwelt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die Spielwelt zerstörbar ist, um mehr Spielmöglichkeiten zu besitzen.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082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498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469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Tarik Karaca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214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Spielstart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521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 Projektil trifft Spielwelt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 Spiel berechnet Schaden an Spielwelt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 Spiel wendet Schaden an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4. Spiel zeichnet Spielwelt neu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96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7D22418-A089-419D-A663-1D1B9B6A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73455"/>
              </p:ext>
            </p:extLst>
          </p:nvPr>
        </p:nvGraphicFramePr>
        <p:xfrm>
          <a:off x="2843744" y="1345083"/>
          <a:ext cx="5897880" cy="3173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2837031050"/>
                    </a:ext>
                  </a:extLst>
                </a:gridCol>
                <a:gridCol w="4100830">
                  <a:extLst>
                    <a:ext uri="{9D8B030D-6E8A-4147-A177-3AD203B41FA5}">
                      <a16:colId xmlns:a16="http://schemas.microsoft.com/office/drawing/2014/main" val="2152598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Spielgrenze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190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die Charaktere sterben, wenn sie unter eine bestimmte Grenze der Spielwelt fallen, um mehr Spielmöglichkeiten zu besitzen.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715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Gering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297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35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Ibrahim Kekec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56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Spielstart, zerstörbare Spielwelt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634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 Runde endet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 Spiel erhöht untere Spielgrenze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 Spiel visualisiert neue untere Spielgrenze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4. Spiel zeichnet Spielwelt neu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5. Nächste Runde beginnt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37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87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52BFBBA-B255-4602-958C-DF9FEF357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91402"/>
              </p:ext>
            </p:extLst>
          </p:nvPr>
        </p:nvGraphicFramePr>
        <p:xfrm>
          <a:off x="2923334" y="1255389"/>
          <a:ext cx="5738700" cy="3352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8549">
                  <a:extLst>
                    <a:ext uri="{9D8B030D-6E8A-4147-A177-3AD203B41FA5}">
                      <a16:colId xmlns:a16="http://schemas.microsoft.com/office/drawing/2014/main" val="1712758041"/>
                    </a:ext>
                  </a:extLst>
                </a:gridCol>
                <a:gridCol w="3990151">
                  <a:extLst>
                    <a:ext uri="{9D8B030D-6E8A-4147-A177-3AD203B41FA5}">
                      <a16:colId xmlns:a16="http://schemas.microsoft.com/office/drawing/2014/main" val="1616316494"/>
                    </a:ext>
                  </a:extLst>
                </a:gridCol>
              </a:tblGrid>
              <a:tr h="166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Waffen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1698127610"/>
                  </a:ext>
                </a:extLst>
              </a:tr>
              <a:tr h="341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 mindestens drei verschiedene Waffen zur Auswahl haben, um für jede Spielsituation gewappnet zu sein.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4198680941"/>
                  </a:ext>
                </a:extLst>
              </a:tr>
              <a:tr h="341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2635305447"/>
                  </a:ext>
                </a:extLst>
              </a:tr>
              <a:tr h="166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2013914890"/>
                  </a:ext>
                </a:extLst>
              </a:tr>
              <a:tr h="166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Jan Voigtländer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2366889962"/>
                  </a:ext>
                </a:extLst>
              </a:tr>
              <a:tr h="341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3334814886"/>
                  </a:ext>
                </a:extLst>
              </a:tr>
              <a:tr h="1737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Spieler wählt Angriff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 prüft verfügbare Waffen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 zeigt verfügbare Waffenauswahl an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Spieler wählt Waffe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 aktualisiert Charakteraussehen für neue Waffe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 zeigt Ziel-GUI für ausgewählte Waffe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de-DE" sz="1100" dirty="0">
                          <a:effectLst/>
                        </a:rPr>
                        <a:t>Spieler führt Angriff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29" marR="66729" marT="0" marB="0"/>
                </a:tc>
                <a:extLst>
                  <a:ext uri="{0D108BD9-81ED-4DB2-BD59-A6C34878D82A}">
                    <a16:rowId xmlns:a16="http://schemas.microsoft.com/office/drawing/2014/main" val="93847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 txBox="1">
            <a:spLocks/>
          </p:cNvSpPr>
          <p:nvPr/>
        </p:nvSpPr>
        <p:spPr>
          <a:xfrm>
            <a:off x="179512" y="4770533"/>
            <a:ext cx="1423988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4C9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www.uni-due.de</a:t>
            </a:r>
          </a:p>
        </p:txBody>
      </p:sp>
      <p:sp>
        <p:nvSpPr>
          <p:cNvPr id="9" name="Datumsplatzhalter 3"/>
          <p:cNvSpPr txBox="1">
            <a:spLocks/>
          </p:cNvSpPr>
          <p:nvPr/>
        </p:nvSpPr>
        <p:spPr bwMode="auto">
          <a:xfrm>
            <a:off x="3635896" y="4759072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4C93"/>
                </a:solidFill>
                <a:latin typeface="Calibri" pitchFamily="-109" charset="0"/>
              </a:rPr>
              <a:t>14.06.2018</a:t>
            </a:r>
          </a:p>
        </p:txBody>
      </p:sp>
      <p:pic>
        <p:nvPicPr>
          <p:cNvPr id="11" name="Inhaltsplatzhalter 7" descr="Bild3.jpg"/>
          <p:cNvPicPr preferRelativeResize="0">
            <a:picLocks noGrp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" b="9198"/>
          <a:stretch/>
        </p:blipFill>
        <p:spPr>
          <a:xfrm>
            <a:off x="179512" y="1203325"/>
            <a:ext cx="2232248" cy="338464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73946" y="1399693"/>
            <a:ext cx="6048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base">
              <a:spcBef>
                <a:spcPct val="20000"/>
              </a:spcBef>
              <a:spcAft>
                <a:spcPts val="600"/>
              </a:spcAft>
              <a:defRPr/>
            </a:pPr>
            <a:endParaRPr lang="fr-FR" sz="1400" dirty="0">
              <a:solidFill>
                <a:srgbClr val="000000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203598"/>
            <a:ext cx="6329800" cy="3456384"/>
          </a:xfrm>
          <a:prstGeom prst="rect">
            <a:avLst/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itel 4"/>
          <p:cNvSpPr txBox="1">
            <a:spLocks/>
          </p:cNvSpPr>
          <p:nvPr/>
        </p:nvSpPr>
        <p:spPr bwMode="auto">
          <a:xfrm>
            <a:off x="268355" y="319348"/>
            <a:ext cx="6517010" cy="553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de-DE" altLang="de-DE" sz="1800" dirty="0">
                <a:latin typeface="Arial" charset="0"/>
                <a:cs typeface="Arial" charset="0"/>
              </a:rPr>
              <a:t>User Stories &amp; Szenarien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2E41FB2-E194-4E68-9DB9-198553E43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59855"/>
              </p:ext>
            </p:extLst>
          </p:nvPr>
        </p:nvGraphicFramePr>
        <p:xfrm>
          <a:off x="2843744" y="1434777"/>
          <a:ext cx="5897880" cy="299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1893149796"/>
                    </a:ext>
                  </a:extLst>
                </a:gridCol>
                <a:gridCol w="4100830">
                  <a:extLst>
                    <a:ext uri="{9D8B030D-6E8A-4147-A177-3AD203B41FA5}">
                      <a16:colId xmlns:a16="http://schemas.microsoft.com/office/drawing/2014/main" val="1938759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03960" algn="r"/>
                        </a:tabLst>
                      </a:pPr>
                      <a:r>
                        <a:rPr lang="de-DE" sz="1100">
                          <a:effectLst/>
                        </a:rPr>
                        <a:t>User Story-ID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Kräfte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9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User Story-Beschreibung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Als Spieler möchte ich, dass Projektile von Kräften wie Wind und Gravitation beeinflusst werden, um ein realistischeres und fordernderes Spielerlebnis zu bekommen.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202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Geschätzter Realisierungsaufwand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Gering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686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Priorität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Mittel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14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Autor(en)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Julian Flieter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352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Abhängigkeiten zu anderen User Stories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Keine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37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Zugehörige Szenarien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Hauptszenario: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 Nächster Spieler am Zug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 Spiel berechnet neue Windstärke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 Spiel aktualisiert Windstärke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4. Spieler führt Zug aus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Alternativszenarien: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100" dirty="0">
                          <a:effectLst/>
                        </a:rPr>
                        <a:t>Ausnahmeszenarien: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50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60438"/>
      </p:ext>
    </p:extLst>
  </p:cSld>
  <p:clrMapOvr>
    <a:masterClrMapping/>
  </p:clrMapOvr>
</p:sld>
</file>

<file path=ppt/theme/theme1.xml><?xml version="1.0" encoding="utf-8"?>
<a:theme xmlns:a="http://schemas.openxmlformats.org/drawingml/2006/main" name="1 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ite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ite 3, 4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Bildschirmpräsentation (16:9)</PresentationFormat>
  <Paragraphs>245</Paragraphs>
  <Slides>24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ヒラギノ角ゴ Pro W3</vt:lpstr>
      <vt:lpstr>1 seite</vt:lpstr>
      <vt:lpstr>seite 2</vt:lpstr>
      <vt:lpstr>seite 3, 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Duisburg-Essen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Rogozhyna, Olga</dc:creator>
  <cp:lastModifiedBy>Ibrahim Kekec</cp:lastModifiedBy>
  <cp:revision>29</cp:revision>
  <dcterms:created xsi:type="dcterms:W3CDTF">2016-09-08T13:16:33Z</dcterms:created>
  <dcterms:modified xsi:type="dcterms:W3CDTF">2018-06-13T14:01:16Z</dcterms:modified>
</cp:coreProperties>
</file>