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0"/>
  </p:notesMasterIdLst>
  <p:sldIdLst>
    <p:sldId id="256" r:id="rId2"/>
    <p:sldId id="729" r:id="rId3"/>
    <p:sldId id="1472" r:id="rId4"/>
    <p:sldId id="1446" r:id="rId5"/>
    <p:sldId id="1458" r:id="rId6"/>
    <p:sldId id="1546" r:id="rId7"/>
    <p:sldId id="1547" r:id="rId8"/>
    <p:sldId id="1548" r:id="rId9"/>
    <p:sldId id="1541" r:id="rId10"/>
    <p:sldId id="1543" r:id="rId11"/>
    <p:sldId id="1456" r:id="rId12"/>
    <p:sldId id="1544" r:id="rId13"/>
    <p:sldId id="1453" r:id="rId14"/>
    <p:sldId id="1549" r:id="rId15"/>
    <p:sldId id="1550" r:id="rId16"/>
    <p:sldId id="1551" r:id="rId17"/>
    <p:sldId id="1552" r:id="rId18"/>
    <p:sldId id="1553" r:id="rId19"/>
    <p:sldId id="1502" r:id="rId20"/>
    <p:sldId id="735" r:id="rId21"/>
    <p:sldId id="1535" r:id="rId22"/>
    <p:sldId id="1481" r:id="rId23"/>
    <p:sldId id="1383" r:id="rId24"/>
    <p:sldId id="1477" r:id="rId25"/>
    <p:sldId id="1503" r:id="rId26"/>
    <p:sldId id="1536" r:id="rId27"/>
    <p:sldId id="1506" r:id="rId28"/>
    <p:sldId id="1507" r:id="rId29"/>
    <p:sldId id="1508" r:id="rId30"/>
    <p:sldId id="1509" r:id="rId31"/>
    <p:sldId id="1537" r:id="rId32"/>
    <p:sldId id="1512" r:id="rId33"/>
    <p:sldId id="1513" r:id="rId34"/>
    <p:sldId id="1514" r:id="rId35"/>
    <p:sldId id="1515" r:id="rId36"/>
    <p:sldId id="1476" r:id="rId37"/>
    <p:sldId id="1375" r:id="rId38"/>
    <p:sldId id="1474" r:id="rId39"/>
    <p:sldId id="1475" r:id="rId40"/>
    <p:sldId id="1444" r:id="rId41"/>
    <p:sldId id="837" r:id="rId42"/>
    <p:sldId id="1538" r:id="rId43"/>
    <p:sldId id="1518" r:id="rId44"/>
    <p:sldId id="1519" r:id="rId45"/>
    <p:sldId id="1520" r:id="rId46"/>
    <p:sldId id="1521" r:id="rId47"/>
    <p:sldId id="1539" r:id="rId48"/>
    <p:sldId id="1524" r:id="rId49"/>
    <p:sldId id="1525" r:id="rId50"/>
    <p:sldId id="1526" r:id="rId51"/>
    <p:sldId id="1527" r:id="rId52"/>
    <p:sldId id="1540" r:id="rId53"/>
    <p:sldId id="1530" r:id="rId54"/>
    <p:sldId id="1531" r:id="rId55"/>
    <p:sldId id="1532" r:id="rId56"/>
    <p:sldId id="1533" r:id="rId57"/>
    <p:sldId id="402" r:id="rId58"/>
    <p:sldId id="403" r:id="rId5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81DF829-DC79-414A-80FF-625BEEEE055A}">
          <p14:sldIdLst>
            <p14:sldId id="256"/>
            <p14:sldId id="729"/>
          </p14:sldIdLst>
        </p14:section>
        <p14:section name="操作示範" id="{CDE4D2AB-2EA6-4C99-A193-4EB8EDD83F34}">
          <p14:sldIdLst>
            <p14:sldId id="1472"/>
            <p14:sldId id="1446"/>
            <p14:sldId id="1458"/>
            <p14:sldId id="1546"/>
            <p14:sldId id="1547"/>
            <p14:sldId id="1548"/>
          </p14:sldIdLst>
        </p14:section>
        <p14:section name="示範1" id="{24485F2D-5BBC-4C85-A468-BCBCCAFB2CF3}">
          <p14:sldIdLst>
            <p14:sldId id="1541"/>
            <p14:sldId id="1543"/>
            <p14:sldId id="1456"/>
            <p14:sldId id="1544"/>
            <p14:sldId id="1453"/>
          </p14:sldIdLst>
        </p14:section>
        <p14:section name="示範2" id="{51E977BC-24BE-43D7-B82E-A99B35208BBA}">
          <p14:sldIdLst>
            <p14:sldId id="1549"/>
            <p14:sldId id="1550"/>
            <p14:sldId id="1551"/>
            <p14:sldId id="1552"/>
            <p14:sldId id="1553"/>
            <p14:sldId id="1502"/>
          </p14:sldIdLst>
        </p14:section>
        <p14:section name="練習題_共10題" id="{1426D32C-C633-49E1-9941-19BD9AB9B440}">
          <p14:sldIdLst>
            <p14:sldId id="735"/>
          </p14:sldIdLst>
        </p14:section>
        <p14:section name="練習題1" id="{91CE3194-A128-419E-A13B-B1883704C1E8}">
          <p14:sldIdLst>
            <p14:sldId id="1535"/>
            <p14:sldId id="1481"/>
            <p14:sldId id="1383"/>
            <p14:sldId id="1477"/>
            <p14:sldId id="1503"/>
          </p14:sldIdLst>
        </p14:section>
        <p14:section name="練習題2" id="{EAB19E0C-42B7-48CC-AC89-9CFD20BDDC35}">
          <p14:sldIdLst>
            <p14:sldId id="1536"/>
            <p14:sldId id="1506"/>
            <p14:sldId id="1507"/>
            <p14:sldId id="1508"/>
            <p14:sldId id="1509"/>
          </p14:sldIdLst>
        </p14:section>
        <p14:section name="練習題3" id="{3E5C6DF4-E9A0-4943-ADA2-B29EF0F80A5E}">
          <p14:sldIdLst>
            <p14:sldId id="1537"/>
            <p14:sldId id="1512"/>
            <p14:sldId id="1513"/>
            <p14:sldId id="1514"/>
            <p14:sldId id="1515"/>
          </p14:sldIdLst>
        </p14:section>
        <p14:section name="練習題-結果" id="{764DE500-ADD1-48E5-AE5A-93612EA4218F}">
          <p14:sldIdLst>
            <p14:sldId id="1476"/>
            <p14:sldId id="1375"/>
          </p14:sldIdLst>
        </p14:section>
        <p14:section name="錯誤提醒" id="{73F4A5FC-11FE-429F-BCE6-160B764A389A}">
          <p14:sldIdLst>
            <p14:sldId id="1474"/>
            <p14:sldId id="1475"/>
          </p14:sldIdLst>
        </p14:section>
        <p14:section name="中場休息" id="{670A4763-C955-4F9D-B0CF-2A23C448AD99}">
          <p14:sldIdLst>
            <p14:sldId id="1444"/>
          </p14:sldIdLst>
        </p14:section>
        <p14:section name="正式測驗_共36題" id="{3968CEED-F4EA-4960-BC5C-31B295767262}">
          <p14:sldIdLst>
            <p14:sldId id="837"/>
          </p14:sldIdLst>
        </p14:section>
        <p14:section name="正式測驗1" id="{979E1E99-18D0-412B-B985-CFB23B5D2D49}">
          <p14:sldIdLst>
            <p14:sldId id="1538"/>
            <p14:sldId id="1518"/>
            <p14:sldId id="1519"/>
            <p14:sldId id="1520"/>
            <p14:sldId id="1521"/>
          </p14:sldIdLst>
        </p14:section>
        <p14:section name="正式測驗2" id="{EBAE8817-F394-464C-96BE-12E5066A693F}">
          <p14:sldIdLst>
            <p14:sldId id="1539"/>
            <p14:sldId id="1524"/>
            <p14:sldId id="1525"/>
            <p14:sldId id="1526"/>
            <p14:sldId id="1527"/>
          </p14:sldIdLst>
        </p14:section>
        <p14:section name="正式測驗3" id="{C282C7EE-1466-4150-BD98-573DEA7341D9}">
          <p14:sldIdLst>
            <p14:sldId id="1540"/>
            <p14:sldId id="1530"/>
            <p14:sldId id="1531"/>
            <p14:sldId id="1532"/>
            <p14:sldId id="1533"/>
          </p14:sldIdLst>
        </p14:section>
        <p14:section name="測驗結果" id="{79330514-E3E7-42AD-AF09-3380EC4D34B2}">
          <p14:sldIdLst>
            <p14:sldId id="402"/>
            <p14:sldId id="4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8" autoAdjust="0"/>
    <p:restoredTop sz="81337" autoAdjust="0"/>
  </p:normalViewPr>
  <p:slideViewPr>
    <p:cSldViewPr>
      <p:cViewPr>
        <p:scale>
          <a:sx n="33" d="100"/>
          <a:sy n="33" d="100"/>
        </p:scale>
        <p:origin x="486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F93EF-5C0A-4CF5-B688-57956EC15937}" type="datetimeFigureOut">
              <a:rPr lang="zh-TW" altLang="en-US" smtClean="0"/>
              <a:t>2017/3/9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724F6-CB61-40F5-9DB2-432A7843F5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151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按</a:t>
            </a:r>
            <a:r>
              <a:rPr lang="en-US" altLang="zh-TW" dirty="0" smtClean="0"/>
              <a:t>8</a:t>
            </a:r>
            <a:r>
              <a:rPr lang="zh-TW" altLang="en-US" dirty="0" smtClean="0"/>
              <a:t>可跳到下一頁</a:t>
            </a: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按</a:t>
            </a:r>
            <a:r>
              <a:rPr lang="en-US" altLang="zh-TW" dirty="0" smtClean="0"/>
              <a:t>2</a:t>
            </a:r>
            <a:r>
              <a:rPr lang="zh-TW" altLang="en-US" dirty="0" smtClean="0"/>
              <a:t>跳到「受測者資料管理」頁面</a:t>
            </a: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b="1" dirty="0" smtClean="0">
                <a:solidFill>
                  <a:srgbClr val="FF0000"/>
                </a:solidFill>
              </a:rPr>
              <a:t>測驗中的任何一個畫面，只要按</a:t>
            </a:r>
            <a:r>
              <a:rPr lang="en-US" altLang="zh-TW" b="1" dirty="0" smtClean="0">
                <a:solidFill>
                  <a:srgbClr val="FF0000"/>
                </a:solidFill>
              </a:rPr>
              <a:t>Esc</a:t>
            </a:r>
            <a:r>
              <a:rPr lang="zh-TW" altLang="en-US" b="1" dirty="0" smtClean="0">
                <a:solidFill>
                  <a:srgbClr val="FF0000"/>
                </a:solidFill>
              </a:rPr>
              <a:t>就可以回到</a:t>
            </a:r>
            <a:r>
              <a:rPr lang="zh-TW" altLang="en-US" b="1" dirty="0" smtClean="0"/>
              <a:t>「受測者資料管理」頁面</a:t>
            </a:r>
            <a:endParaRPr lang="en-US" altLang="zh-TW" b="1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TW" b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156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smtClean="0"/>
              <a:t>1</a:t>
            </a:r>
            <a:r>
              <a:rPr lang="zh-TW" altLang="en-US" b="1" dirty="0" smtClean="0"/>
              <a:t>秒後自動跳下一頁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331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b="1" dirty="0" smtClean="0"/>
              <a:t> 或 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秒 </a:t>
            </a:r>
            <a:r>
              <a:rPr lang="zh-TW" altLang="en-US" dirty="0" smtClean="0"/>
              <a:t>後跳下一頁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954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smtClean="0"/>
              <a:t>1.75</a:t>
            </a:r>
            <a:r>
              <a:rPr lang="zh-TW" altLang="en-US" b="1" dirty="0" smtClean="0"/>
              <a:t>秒後自動跳下一頁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888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2</a:t>
            </a:r>
            <a:r>
              <a:rPr lang="zh-TW" altLang="en-US" dirty="0" smtClean="0"/>
              <a:t> 或者 </a:t>
            </a:r>
            <a:r>
              <a:rPr lang="en-US" altLang="zh-TW" dirty="0" smtClean="0"/>
              <a:t>1.75</a:t>
            </a:r>
            <a:r>
              <a:rPr lang="zh-TW" altLang="en-US" dirty="0" smtClean="0"/>
              <a:t>秒 後跳下一頁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988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後跳下一頁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190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smtClean="0"/>
              <a:t>1</a:t>
            </a:r>
            <a:r>
              <a:rPr lang="zh-TW" altLang="en-US" b="1" dirty="0" smtClean="0"/>
              <a:t>秒後自動跳下一頁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403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 或 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秒 </a:t>
            </a:r>
            <a:r>
              <a:rPr lang="zh-TW" altLang="en-US" dirty="0" smtClean="0"/>
              <a:t>後跳下一頁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627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smtClean="0"/>
              <a:t>0.75</a:t>
            </a:r>
            <a:r>
              <a:rPr lang="zh-TW" altLang="en-US" b="1" dirty="0" smtClean="0"/>
              <a:t>秒後自動跳下一頁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209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 或者 </a:t>
            </a:r>
            <a:r>
              <a:rPr lang="en-US" altLang="zh-TW" dirty="0" smtClean="0"/>
              <a:t>1</a:t>
            </a:r>
            <a:r>
              <a:rPr lang="zh-TW" altLang="en-US" dirty="0" smtClean="0"/>
              <a:t>秒 後跳下一頁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92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按８跳到下一頁</a:t>
            </a: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按２跳到</a:t>
            </a:r>
            <a:r>
              <a:rPr lang="en-US" altLang="zh-TW" dirty="0" smtClean="0"/>
              <a:t>PPT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P3</a:t>
            </a:r>
            <a:endParaRPr lang="en-US" altLang="zh-TW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50402-BF53-4FC9-B6F7-96D1C20ED84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06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 smtClean="0"/>
              <a:t>按</a:t>
            </a:r>
            <a:r>
              <a:rPr lang="en-US" altLang="zh-TW" dirty="0" smtClean="0"/>
              <a:t>8</a:t>
            </a:r>
            <a:r>
              <a:rPr lang="zh-TW" altLang="en-US" dirty="0" smtClean="0"/>
              <a:t>可跳到下一頁</a:t>
            </a:r>
            <a:endParaRPr lang="en-US" altLang="zh-TW" dirty="0" smtClean="0"/>
          </a:p>
          <a:p>
            <a:pPr marL="0" indent="0">
              <a:buFont typeface="+mj-lt"/>
              <a:buNone/>
            </a:pPr>
            <a:endParaRPr lang="en-US" altLang="zh-TW" dirty="0" smtClean="0"/>
          </a:p>
          <a:p>
            <a:pPr marL="0" indent="0">
              <a:buFont typeface="+mj-lt"/>
              <a:buNone/>
            </a:pP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1355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後跳下一頁</a:t>
            </a:r>
            <a:endParaRPr lang="en-US" altLang="zh-TW" dirty="0" smtClean="0"/>
          </a:p>
          <a:p>
            <a:r>
              <a:rPr lang="zh-TW" altLang="en-US" b="1" dirty="0" smtClean="0"/>
              <a:t>按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跳到</a:t>
            </a:r>
            <a:r>
              <a:rPr lang="en-US" altLang="zh-TW" b="1" dirty="0" smtClean="0"/>
              <a:t>PPT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41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zh-TW" altLang="en-US" b="1" dirty="0" smtClean="0"/>
              <a:t>練習題共 </a:t>
            </a:r>
            <a:r>
              <a:rPr lang="en-US" altLang="zh-TW" b="1" dirty="0" smtClean="0"/>
              <a:t>10</a:t>
            </a:r>
            <a:r>
              <a:rPr lang="zh-TW" altLang="en-US" b="1" dirty="0" smtClean="0"/>
              <a:t>題</a:t>
            </a:r>
            <a:endParaRPr lang="en-US" altLang="zh-TW" b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001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 smtClean="0"/>
              <a:t>按</a:t>
            </a:r>
            <a:r>
              <a:rPr lang="en-US" altLang="zh-TW" b="0" dirty="0" smtClean="0"/>
              <a:t>8</a:t>
            </a:r>
            <a:r>
              <a:rPr lang="zh-TW" altLang="en-US" b="0" dirty="0" smtClean="0"/>
              <a:t>後</a:t>
            </a:r>
            <a:r>
              <a:rPr lang="zh-TW" altLang="en-US" b="1" dirty="0" smtClean="0"/>
              <a:t>跳下一頁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en-US" altLang="zh-TW" b="1" dirty="0" smtClean="0"/>
              <a:t>PS1</a:t>
            </a:r>
            <a:r>
              <a:rPr lang="zh-TW" altLang="en-US" b="1" dirty="0" smtClean="0"/>
              <a:t>：每個「請判斷以下圖形」視為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大題，每大題後面都會跟著</a:t>
            </a:r>
            <a:r>
              <a:rPr lang="en-US" altLang="zh-TW" b="1" dirty="0" smtClean="0"/>
              <a:t>4</a:t>
            </a:r>
            <a:r>
              <a:rPr lang="zh-TW" altLang="en-US" b="1" dirty="0" smtClean="0"/>
              <a:t>個畫面（黑色十字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、圖形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、黑色十字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、圖形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）。也就是說，每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大題底下還有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小題。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 smtClean="0"/>
              <a:t>「黑色十字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」及「圖形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」的呈現時間在整個測驗中都是固定的，分別是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秒及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秒。</a:t>
            </a:r>
            <a:endParaRPr lang="en-US" altLang="zh-TW" b="1" dirty="0" smtClean="0"/>
          </a:p>
          <a:p>
            <a:r>
              <a:rPr lang="zh-TW" altLang="en-US" b="1" dirty="0" smtClean="0"/>
              <a:t>但「黑色十字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」及「圖形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」的呈現時間每題不一樣，請參考</a:t>
            </a:r>
            <a:r>
              <a:rPr lang="en-US" altLang="zh-TW" b="1" dirty="0" smtClean="0"/>
              <a:t>word</a:t>
            </a:r>
            <a:r>
              <a:rPr lang="zh-TW" altLang="en-US" b="1" dirty="0" smtClean="0"/>
              <a:t>檔「專注</a:t>
            </a:r>
            <a:r>
              <a:rPr lang="en-US" altLang="zh-TW" b="1" dirty="0" err="1" smtClean="0"/>
              <a:t>Att</a:t>
            </a:r>
            <a:r>
              <a:rPr lang="en-US" altLang="zh-TW" b="1" dirty="0" smtClean="0"/>
              <a:t>_</a:t>
            </a:r>
            <a:r>
              <a:rPr lang="zh-TW" altLang="en-US" b="1" dirty="0" smtClean="0"/>
              <a:t>題目長度及答案表」。</a:t>
            </a:r>
            <a:endParaRPr lang="en-US" altLang="zh-TW" b="1" dirty="0" smtClean="0"/>
          </a:p>
          <a:p>
            <a:endParaRPr lang="en-US" altLang="zh-TW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smtClean="0"/>
              <a:t>PS2</a:t>
            </a:r>
            <a:r>
              <a:rPr lang="zh-TW" altLang="en-US" b="1" dirty="0" smtClean="0"/>
              <a:t>：資料夾「專注</a:t>
            </a:r>
            <a:r>
              <a:rPr lang="en-US" altLang="zh-TW" b="1" dirty="0" err="1" smtClean="0"/>
              <a:t>Att</a:t>
            </a:r>
            <a:r>
              <a:rPr lang="en-US" altLang="zh-TW" b="1" dirty="0" smtClean="0"/>
              <a:t>_</a:t>
            </a:r>
            <a:r>
              <a:rPr lang="zh-TW" altLang="en-US" b="1" dirty="0" smtClean="0"/>
              <a:t>題目圖片」中，「圖形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」的檔案名稱都是</a:t>
            </a:r>
            <a:r>
              <a:rPr lang="en-US" altLang="zh-TW" b="1" dirty="0" smtClean="0"/>
              <a:t>A</a:t>
            </a:r>
            <a:r>
              <a:rPr lang="zh-TW" altLang="en-US" b="1" dirty="0" smtClean="0"/>
              <a:t>結尾，例如：</a:t>
            </a:r>
            <a:r>
              <a:rPr lang="en-US" altLang="zh-TW" b="1" dirty="0" smtClean="0"/>
              <a:t>F-1-A</a:t>
            </a:r>
            <a:r>
              <a:rPr lang="zh-TW" altLang="en-US" b="1" dirty="0" smtClean="0"/>
              <a:t>，表示正式測驗第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大題中的「圖形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」；「圖形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」的檔案名稱都是數字結尾，例如：</a:t>
            </a:r>
            <a:r>
              <a:rPr lang="en-US" altLang="zh-TW" b="1" dirty="0" smtClean="0"/>
              <a:t>F-1</a:t>
            </a:r>
            <a:r>
              <a:rPr lang="zh-TW" altLang="en-US" b="1" dirty="0" smtClean="0"/>
              <a:t>，表示正式測驗第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大題中的「圖形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」。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710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465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</a:t>
            </a:r>
            <a:r>
              <a:rPr lang="zh-TW" altLang="en-US" dirty="0" smtClean="0"/>
              <a:t> 秒後自動跳下一頁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或者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按</a:t>
            </a:r>
            <a:r>
              <a:rPr lang="en-US" altLang="zh-TW" dirty="0" smtClean="0"/>
              <a:t>2</a:t>
            </a:r>
            <a:r>
              <a:rPr lang="zh-TW" altLang="en-US" dirty="0" smtClean="0"/>
              <a:t>或</a:t>
            </a:r>
            <a:r>
              <a:rPr lang="en-US" altLang="zh-TW" dirty="0" smtClean="0"/>
              <a:t>8</a:t>
            </a:r>
            <a:r>
              <a:rPr lang="zh-TW" altLang="en-US" dirty="0" smtClean="0"/>
              <a:t>後跳下一頁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圖檔：</a:t>
            </a:r>
            <a:r>
              <a:rPr lang="en-US" altLang="zh-TW" b="1" dirty="0" smtClean="0"/>
              <a:t>P-1-A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6800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802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en-US" dirty="0" smtClean="0"/>
              <a:t>秒後自動跳下一頁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或者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按</a:t>
            </a:r>
            <a:r>
              <a:rPr lang="en-US" altLang="zh-TW" dirty="0" smtClean="0"/>
              <a:t>2</a:t>
            </a:r>
            <a:r>
              <a:rPr lang="zh-TW" altLang="en-US" dirty="0" smtClean="0"/>
              <a:t>或</a:t>
            </a:r>
            <a:r>
              <a:rPr lang="en-US" altLang="zh-TW" dirty="0" smtClean="0"/>
              <a:t>8</a:t>
            </a:r>
            <a:r>
              <a:rPr lang="zh-TW" altLang="en-US" dirty="0" smtClean="0"/>
              <a:t>後跳下一頁</a:t>
            </a:r>
          </a:p>
          <a:p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圖檔：</a:t>
            </a:r>
            <a:r>
              <a:rPr lang="en-US" altLang="zh-TW" dirty="0" smtClean="0"/>
              <a:t>P</a:t>
            </a:r>
            <a:r>
              <a:rPr lang="en-US" altLang="zh-TW" b="1" dirty="0" smtClean="0"/>
              <a:t>-1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1213A-5652-4FCA-A429-1AEC1D3E021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4413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 smtClean="0"/>
              <a:t>按</a:t>
            </a:r>
            <a:r>
              <a:rPr lang="en-US" altLang="zh-TW" b="0" dirty="0" smtClean="0"/>
              <a:t>8</a:t>
            </a:r>
            <a:r>
              <a:rPr lang="zh-TW" altLang="en-US" b="0" dirty="0" smtClean="0"/>
              <a:t>後</a:t>
            </a:r>
            <a:r>
              <a:rPr lang="zh-TW" altLang="en-US" b="1" dirty="0" smtClean="0"/>
              <a:t>跳下一頁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en-US" altLang="zh-TW" b="1" dirty="0" smtClean="0"/>
              <a:t>PS1</a:t>
            </a:r>
            <a:r>
              <a:rPr lang="zh-TW" altLang="en-US" b="1" dirty="0" smtClean="0"/>
              <a:t>：每個「請判斷以下圖形」視為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大題，每大題後面都會跟著</a:t>
            </a:r>
            <a:r>
              <a:rPr lang="en-US" altLang="zh-TW" b="1" dirty="0" smtClean="0"/>
              <a:t>4</a:t>
            </a:r>
            <a:r>
              <a:rPr lang="zh-TW" altLang="en-US" b="1" dirty="0" smtClean="0"/>
              <a:t>個畫面（黑色十字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、圖形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、黑色十字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、圖形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）。也就是說，每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大題底下還有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小題。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 smtClean="0"/>
              <a:t>「黑色十字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」及「圖形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」的呈現時間在整個測驗中都是固定的，分別是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秒及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秒。</a:t>
            </a:r>
            <a:endParaRPr lang="en-US" altLang="zh-TW" b="1" dirty="0" smtClean="0"/>
          </a:p>
          <a:p>
            <a:r>
              <a:rPr lang="zh-TW" altLang="en-US" b="1" dirty="0" smtClean="0"/>
              <a:t>但「黑色十字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」及「圖形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」的呈現時間每題不一樣，請參考</a:t>
            </a:r>
            <a:r>
              <a:rPr lang="en-US" altLang="zh-TW" b="1" dirty="0" smtClean="0"/>
              <a:t>word</a:t>
            </a:r>
            <a:r>
              <a:rPr lang="zh-TW" altLang="en-US" b="1" dirty="0" smtClean="0"/>
              <a:t>檔「專注</a:t>
            </a:r>
            <a:r>
              <a:rPr lang="en-US" altLang="zh-TW" b="1" dirty="0" err="1" smtClean="0"/>
              <a:t>Att</a:t>
            </a:r>
            <a:r>
              <a:rPr lang="en-US" altLang="zh-TW" b="1" dirty="0" smtClean="0"/>
              <a:t>_</a:t>
            </a:r>
            <a:r>
              <a:rPr lang="zh-TW" altLang="en-US" b="1" dirty="0" smtClean="0"/>
              <a:t>題目長度及答案表」。</a:t>
            </a:r>
            <a:endParaRPr lang="en-US" altLang="zh-TW" b="1" dirty="0" smtClean="0"/>
          </a:p>
          <a:p>
            <a:endParaRPr lang="en-US" altLang="zh-TW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smtClean="0"/>
              <a:t>PS2</a:t>
            </a:r>
            <a:r>
              <a:rPr lang="zh-TW" altLang="en-US" b="1" dirty="0" smtClean="0"/>
              <a:t>：資料夾「專注</a:t>
            </a:r>
            <a:r>
              <a:rPr lang="en-US" altLang="zh-TW" b="1" dirty="0" err="1" smtClean="0"/>
              <a:t>Att</a:t>
            </a:r>
            <a:r>
              <a:rPr lang="en-US" altLang="zh-TW" b="1" dirty="0" smtClean="0"/>
              <a:t>_</a:t>
            </a:r>
            <a:r>
              <a:rPr lang="zh-TW" altLang="en-US" b="1" dirty="0" smtClean="0"/>
              <a:t>題目圖片」中，「圖形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」的檔案名稱都是</a:t>
            </a:r>
            <a:r>
              <a:rPr lang="en-US" altLang="zh-TW" b="1" dirty="0" smtClean="0"/>
              <a:t>A</a:t>
            </a:r>
            <a:r>
              <a:rPr lang="zh-TW" altLang="en-US" b="1" dirty="0" smtClean="0"/>
              <a:t>結尾，例如：</a:t>
            </a:r>
            <a:r>
              <a:rPr lang="en-US" altLang="zh-TW" b="1" dirty="0" smtClean="0"/>
              <a:t>F-1-A</a:t>
            </a:r>
            <a:r>
              <a:rPr lang="zh-TW" altLang="en-US" b="1" dirty="0" smtClean="0"/>
              <a:t>，表示正式測驗第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大題中的「圖形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」；「圖形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」的檔案名稱都是數字結尾，例如：</a:t>
            </a:r>
            <a:r>
              <a:rPr lang="en-US" altLang="zh-TW" b="1" dirty="0" smtClean="0"/>
              <a:t>F-1</a:t>
            </a:r>
            <a:r>
              <a:rPr lang="zh-TW" altLang="en-US" b="1" dirty="0" smtClean="0"/>
              <a:t>，表示正式測驗第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大題中的「圖形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」。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368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0643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</a:t>
            </a:r>
            <a:r>
              <a:rPr lang="zh-TW" altLang="en-US" dirty="0" smtClean="0"/>
              <a:t> 秒後自動跳下一頁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或者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按</a:t>
            </a:r>
            <a:r>
              <a:rPr lang="en-US" altLang="zh-TW" dirty="0" smtClean="0"/>
              <a:t>2</a:t>
            </a:r>
            <a:r>
              <a:rPr lang="zh-TW" altLang="en-US" dirty="0" smtClean="0"/>
              <a:t>或</a:t>
            </a:r>
            <a:r>
              <a:rPr lang="en-US" altLang="zh-TW" dirty="0" smtClean="0"/>
              <a:t>8</a:t>
            </a:r>
            <a:r>
              <a:rPr lang="zh-TW" altLang="en-US" dirty="0" smtClean="0"/>
              <a:t>後跳下一頁</a:t>
            </a:r>
          </a:p>
          <a:p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圖檔：</a:t>
            </a:r>
            <a:r>
              <a:rPr lang="en-US" altLang="zh-TW" b="1" dirty="0" smtClean="0"/>
              <a:t>P-2-A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3104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1.75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608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按</a:t>
            </a:r>
            <a:r>
              <a:rPr lang="en-US" altLang="zh-TW" dirty="0" smtClean="0"/>
              <a:t>8</a:t>
            </a:r>
            <a:r>
              <a:rPr lang="zh-TW" altLang="en-US" dirty="0" smtClean="0"/>
              <a:t>可跳到下一頁</a:t>
            </a: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按</a:t>
            </a:r>
            <a:r>
              <a:rPr lang="en-US" altLang="zh-TW" dirty="0" smtClean="0"/>
              <a:t>2</a:t>
            </a:r>
            <a:r>
              <a:rPr lang="zh-TW" altLang="en-US" dirty="0" smtClean="0"/>
              <a:t>跳到</a:t>
            </a:r>
            <a:r>
              <a:rPr lang="en-US" altLang="zh-TW" dirty="0" smtClean="0"/>
              <a:t>PPT</a:t>
            </a:r>
            <a:r>
              <a:rPr lang="zh-TW" altLang="en-US" dirty="0" smtClean="0"/>
              <a:t> </a:t>
            </a:r>
            <a:r>
              <a:rPr lang="en-US" altLang="zh-TW" dirty="0" smtClean="0"/>
              <a:t>20</a:t>
            </a:r>
            <a:r>
              <a:rPr lang="zh-TW" altLang="en-US" dirty="0" smtClean="0"/>
              <a:t>頁</a:t>
            </a:r>
            <a:endParaRPr lang="en-US" altLang="zh-TW" b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6002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1.75</a:t>
            </a:r>
            <a:r>
              <a:rPr lang="zh-TW" altLang="en-US" dirty="0" smtClean="0"/>
              <a:t>秒後自動跳下一頁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或者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按</a:t>
            </a:r>
            <a:r>
              <a:rPr lang="en-US" altLang="zh-TW" dirty="0" smtClean="0"/>
              <a:t>2</a:t>
            </a:r>
            <a:r>
              <a:rPr lang="zh-TW" altLang="en-US" dirty="0" smtClean="0"/>
              <a:t>或</a:t>
            </a:r>
            <a:r>
              <a:rPr lang="en-US" altLang="zh-TW" dirty="0" smtClean="0"/>
              <a:t>8</a:t>
            </a:r>
            <a:r>
              <a:rPr lang="zh-TW" altLang="en-US" dirty="0" smtClean="0"/>
              <a:t>後跳下一頁</a:t>
            </a:r>
          </a:p>
          <a:p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圖檔：</a:t>
            </a:r>
            <a:r>
              <a:rPr lang="en-US" altLang="zh-TW" dirty="0" smtClean="0"/>
              <a:t>P</a:t>
            </a:r>
            <a:r>
              <a:rPr lang="en-US" altLang="zh-TW" b="1" dirty="0" smtClean="0"/>
              <a:t>-2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1213A-5652-4FCA-A429-1AEC1D3E021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1090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 smtClean="0"/>
              <a:t>按</a:t>
            </a:r>
            <a:r>
              <a:rPr lang="en-US" altLang="zh-TW" b="0" dirty="0" smtClean="0"/>
              <a:t>8</a:t>
            </a:r>
            <a:r>
              <a:rPr lang="zh-TW" altLang="en-US" b="0" dirty="0" smtClean="0"/>
              <a:t>後</a:t>
            </a:r>
            <a:r>
              <a:rPr lang="zh-TW" altLang="en-US" b="1" dirty="0" smtClean="0"/>
              <a:t>跳下一頁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en-US" altLang="zh-TW" b="1" dirty="0" smtClean="0"/>
              <a:t>PS1</a:t>
            </a:r>
            <a:r>
              <a:rPr lang="zh-TW" altLang="en-US" b="1" dirty="0" smtClean="0"/>
              <a:t>：每個「請判斷以下圖形」視為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大題，每大題後面都會跟著</a:t>
            </a:r>
            <a:r>
              <a:rPr lang="en-US" altLang="zh-TW" b="1" dirty="0" smtClean="0"/>
              <a:t>4</a:t>
            </a:r>
            <a:r>
              <a:rPr lang="zh-TW" altLang="en-US" b="1" dirty="0" smtClean="0"/>
              <a:t>個畫面（黑色十字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、圖形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、黑色十字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、圖形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）。也就是說，每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大題底下還有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小題。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 smtClean="0"/>
              <a:t>「黑色十字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」及「圖形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」的呈現時間在整個測驗中都是固定的，分別是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秒及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秒。</a:t>
            </a:r>
            <a:endParaRPr lang="en-US" altLang="zh-TW" b="1" dirty="0" smtClean="0"/>
          </a:p>
          <a:p>
            <a:r>
              <a:rPr lang="zh-TW" altLang="en-US" b="1" dirty="0" smtClean="0"/>
              <a:t>但「黑色十字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」及「圖形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」的呈現時間每題不一樣，請參考</a:t>
            </a:r>
            <a:r>
              <a:rPr lang="en-US" altLang="zh-TW" b="1" dirty="0" smtClean="0"/>
              <a:t>word</a:t>
            </a:r>
            <a:r>
              <a:rPr lang="zh-TW" altLang="en-US" b="1" dirty="0" smtClean="0"/>
              <a:t>檔「專注</a:t>
            </a:r>
            <a:r>
              <a:rPr lang="en-US" altLang="zh-TW" b="1" dirty="0" err="1" smtClean="0"/>
              <a:t>Att</a:t>
            </a:r>
            <a:r>
              <a:rPr lang="en-US" altLang="zh-TW" b="1" dirty="0" smtClean="0"/>
              <a:t>_</a:t>
            </a:r>
            <a:r>
              <a:rPr lang="zh-TW" altLang="en-US" b="1" dirty="0" smtClean="0"/>
              <a:t>題目長度及答案表」。</a:t>
            </a:r>
            <a:endParaRPr lang="en-US" altLang="zh-TW" b="1" dirty="0" smtClean="0"/>
          </a:p>
          <a:p>
            <a:endParaRPr lang="en-US" altLang="zh-TW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smtClean="0"/>
              <a:t>PS2</a:t>
            </a:r>
            <a:r>
              <a:rPr lang="zh-TW" altLang="en-US" b="1" dirty="0" smtClean="0"/>
              <a:t>：資料夾「專注</a:t>
            </a:r>
            <a:r>
              <a:rPr lang="en-US" altLang="zh-TW" b="1" dirty="0" err="1" smtClean="0"/>
              <a:t>Att</a:t>
            </a:r>
            <a:r>
              <a:rPr lang="en-US" altLang="zh-TW" b="1" dirty="0" smtClean="0"/>
              <a:t>_</a:t>
            </a:r>
            <a:r>
              <a:rPr lang="zh-TW" altLang="en-US" b="1" dirty="0" smtClean="0"/>
              <a:t>題目圖片」中，「圖形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」的檔案名稱都是</a:t>
            </a:r>
            <a:r>
              <a:rPr lang="en-US" altLang="zh-TW" b="1" dirty="0" smtClean="0"/>
              <a:t>A</a:t>
            </a:r>
            <a:r>
              <a:rPr lang="zh-TW" altLang="en-US" b="1" dirty="0" smtClean="0"/>
              <a:t>結尾，例如：</a:t>
            </a:r>
            <a:r>
              <a:rPr lang="en-US" altLang="zh-TW" b="1" dirty="0" smtClean="0"/>
              <a:t>F-1-A</a:t>
            </a:r>
            <a:r>
              <a:rPr lang="zh-TW" altLang="en-US" b="1" dirty="0" smtClean="0"/>
              <a:t>，表示正式測驗第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大題中的「圖形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」；「圖形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」的檔案名稱都是數字結尾，例如：</a:t>
            </a:r>
            <a:r>
              <a:rPr lang="en-US" altLang="zh-TW" b="1" dirty="0" smtClean="0"/>
              <a:t>F-1</a:t>
            </a:r>
            <a:r>
              <a:rPr lang="zh-TW" altLang="en-US" b="1" dirty="0" smtClean="0"/>
              <a:t>，表示正式測驗第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大題中的「圖形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」。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5947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9420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</a:t>
            </a:r>
            <a:r>
              <a:rPr lang="zh-TW" altLang="en-US" dirty="0" smtClean="0"/>
              <a:t> 秒後自動跳下一頁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或者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按</a:t>
            </a:r>
            <a:r>
              <a:rPr lang="en-US" altLang="zh-TW" dirty="0" smtClean="0"/>
              <a:t>2</a:t>
            </a:r>
            <a:r>
              <a:rPr lang="zh-TW" altLang="en-US" dirty="0" smtClean="0"/>
              <a:t>或</a:t>
            </a:r>
            <a:r>
              <a:rPr lang="en-US" altLang="zh-TW" dirty="0" smtClean="0"/>
              <a:t>8</a:t>
            </a:r>
            <a:r>
              <a:rPr lang="zh-TW" altLang="en-US" dirty="0" smtClean="0"/>
              <a:t>後跳下一頁</a:t>
            </a:r>
          </a:p>
          <a:p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圖檔：</a:t>
            </a:r>
            <a:r>
              <a:rPr lang="en-US" altLang="zh-TW" b="1" dirty="0" smtClean="0"/>
              <a:t>P-3-A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292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507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</a:t>
            </a:r>
            <a:r>
              <a:rPr lang="en-US" altLang="zh-TW" dirty="0" smtClean="0"/>
              <a:t> </a:t>
            </a:r>
            <a:r>
              <a:rPr lang="zh-TW" altLang="en-US" dirty="0" smtClean="0"/>
              <a:t>秒後自動跳下一頁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或者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按</a:t>
            </a:r>
            <a:r>
              <a:rPr lang="en-US" altLang="zh-TW" dirty="0" smtClean="0"/>
              <a:t>2</a:t>
            </a:r>
            <a:r>
              <a:rPr lang="zh-TW" altLang="en-US" dirty="0" smtClean="0"/>
              <a:t>或</a:t>
            </a:r>
            <a:r>
              <a:rPr lang="en-US" altLang="zh-TW" dirty="0" smtClean="0"/>
              <a:t>8</a:t>
            </a:r>
            <a:r>
              <a:rPr lang="zh-TW" altLang="en-US" dirty="0" smtClean="0"/>
              <a:t>後跳下一頁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圖檔：</a:t>
            </a:r>
            <a:r>
              <a:rPr lang="en-US" altLang="zh-TW" dirty="0" smtClean="0"/>
              <a:t>P</a:t>
            </a:r>
            <a:r>
              <a:rPr lang="en-US" altLang="zh-TW" b="1" dirty="0" smtClean="0"/>
              <a:t>-3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1213A-5652-4FCA-A429-1AEC1D3E021A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2855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TW" altLang="en-US" dirty="0" smtClean="0"/>
              <a:t>按８跳到下一頁</a:t>
            </a:r>
            <a:endParaRPr lang="en-US" altLang="zh-TW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TW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TW" altLang="en-US" dirty="0" smtClean="0"/>
              <a:t>這裡的答對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答錯題數都是計算小題數。例如：現在</a:t>
            </a:r>
            <a:r>
              <a:rPr lang="en-US" altLang="zh-TW" dirty="0" smtClean="0"/>
              <a:t>PPT</a:t>
            </a:r>
            <a:r>
              <a:rPr lang="zh-TW" altLang="en-US" dirty="0" smtClean="0"/>
              <a:t>的練習題中有</a:t>
            </a:r>
            <a:r>
              <a:rPr lang="en-US" altLang="zh-TW" dirty="0" smtClean="0"/>
              <a:t>6</a:t>
            </a:r>
            <a:r>
              <a:rPr lang="zh-TW" altLang="en-US" dirty="0" smtClean="0"/>
              <a:t>小題（</a:t>
            </a:r>
            <a:r>
              <a:rPr lang="en-US" altLang="zh-TW" dirty="0" smtClean="0"/>
              <a:t>3</a:t>
            </a:r>
            <a:r>
              <a:rPr lang="zh-TW" altLang="en-US" dirty="0" smtClean="0"/>
              <a:t>大題），所以如果個案全部答對，答對題數</a:t>
            </a:r>
            <a:r>
              <a:rPr lang="en-US" altLang="zh-TW" dirty="0" smtClean="0"/>
              <a:t>=6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TW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TW" altLang="en-US" sz="1200" b="1" dirty="0" smtClean="0">
                <a:latin typeface="+mn-lt"/>
                <a:ea typeface="標楷體" pitchFamily="65" charset="-120"/>
              </a:rPr>
              <a:t>「答對平均反應時間」記錄答對題的平均反應時間</a:t>
            </a:r>
            <a:r>
              <a:rPr lang="en-US" altLang="zh-TW" sz="1200" b="1" dirty="0" smtClean="0">
                <a:latin typeface="+mn-lt"/>
                <a:ea typeface="標楷體" pitchFamily="65" charset="-120"/>
              </a:rPr>
              <a:t>(</a:t>
            </a:r>
            <a:r>
              <a:rPr lang="zh-TW" altLang="en-US" sz="1200" b="1" dirty="0" smtClean="0">
                <a:latin typeface="+mn-lt"/>
                <a:ea typeface="標楷體" pitchFamily="65" charset="-120"/>
              </a:rPr>
              <a:t>秒</a:t>
            </a:r>
            <a:r>
              <a:rPr lang="en-US" altLang="zh-TW" sz="1200" b="1" dirty="0" smtClean="0">
                <a:latin typeface="+mn-lt"/>
                <a:ea typeface="標楷體" pitchFamily="65" charset="-120"/>
              </a:rPr>
              <a:t>)</a:t>
            </a:r>
            <a:endParaRPr lang="zh-TW" altLang="en-US" sz="1200" b="1" dirty="0" smtClean="0">
              <a:latin typeface="+mn-lt"/>
              <a:ea typeface="標楷體" pitchFamily="65" charset="-12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50402-BF53-4FC9-B6F7-96D1C20ED843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7992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按８跳到下一頁</a:t>
            </a: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按２跳到</a:t>
            </a:r>
            <a:r>
              <a:rPr lang="en-US" altLang="zh-TW" dirty="0" smtClean="0"/>
              <a:t>PPT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P20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50402-BF53-4FC9-B6F7-96D1C20ED843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664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本畫面出現時機：練習題中圖形消失了，但個案沒有按任何一個反應鍵。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indent="0">
              <a:buFont typeface="+mj-lt"/>
              <a:buNone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後跳到錯誤的那題練習題</a:t>
            </a:r>
            <a:endParaRPr lang="zh-TW" altLang="en-US" b="1" u="sng" dirty="0" smtClean="0"/>
          </a:p>
          <a:p>
            <a:pPr marL="228600" indent="-228600">
              <a:buFont typeface="+mj-lt"/>
              <a:buAutoNum type="arabicPeriod"/>
            </a:pPr>
            <a:endParaRPr lang="zh-TW" altLang="en-US" b="1" u="sng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0168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本畫面出現時機：這部分練習題中</a:t>
            </a:r>
            <a:r>
              <a:rPr lang="zh-TW" altLang="en-US" b="1" u="sng" dirty="0" smtClean="0"/>
              <a:t>只要答錯就跳出此一畫面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pPr marL="228600" indent="-228600">
              <a:buFont typeface="+mj-lt"/>
              <a:buAutoNum type="arabicPeriod"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後跳回答錯的那</a:t>
            </a:r>
            <a:r>
              <a:rPr lang="zh-TW" altLang="en-US" dirty="0" smtClean="0"/>
              <a:t>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50402-BF53-4FC9-B6F7-96D1C20ED843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806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後跳下一頁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7427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u="sng" dirty="0" smtClean="0"/>
              <a:t>20</a:t>
            </a:r>
            <a:r>
              <a:rPr lang="zh-TW" altLang="en-US" b="1" u="sng" dirty="0" smtClean="0"/>
              <a:t>秒後，或者 按</a:t>
            </a:r>
            <a:r>
              <a:rPr lang="en-US" altLang="zh-TW" b="1" u="sng" dirty="0" smtClean="0"/>
              <a:t>8 </a:t>
            </a:r>
            <a:r>
              <a:rPr lang="zh-TW" altLang="en-US" b="1" u="sng" dirty="0" smtClean="0"/>
              <a:t>可跳到下一頁</a:t>
            </a:r>
            <a:endParaRPr lang="en-US" altLang="zh-TW" b="1" u="sng" dirty="0" smtClean="0"/>
          </a:p>
          <a:p>
            <a:pPr marL="0" indent="0">
              <a:buNone/>
            </a:pPr>
            <a:endParaRPr lang="en-US" altLang="zh-TW" b="1" u="sng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50402-BF53-4FC9-B6F7-96D1C20ED843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9391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按８跳下一頁</a:t>
            </a: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50402-BF53-4FC9-B6F7-96D1C20ED843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6643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 smtClean="0"/>
              <a:t>按</a:t>
            </a:r>
            <a:r>
              <a:rPr lang="en-US" altLang="zh-TW" b="0" dirty="0" smtClean="0"/>
              <a:t>8</a:t>
            </a:r>
            <a:r>
              <a:rPr lang="zh-TW" altLang="en-US" b="0" dirty="0" smtClean="0"/>
              <a:t>後</a:t>
            </a:r>
            <a:r>
              <a:rPr lang="zh-TW" altLang="en-US" b="1" dirty="0" smtClean="0"/>
              <a:t>跳下一頁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en-US" altLang="zh-TW" b="1" dirty="0" smtClean="0"/>
              <a:t>PS1</a:t>
            </a:r>
            <a:r>
              <a:rPr lang="zh-TW" altLang="en-US" b="1" dirty="0" smtClean="0"/>
              <a:t>：每個「請判斷以下圖形」視為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大題，每大題後面都會跟著</a:t>
            </a:r>
            <a:r>
              <a:rPr lang="en-US" altLang="zh-TW" b="1" dirty="0" smtClean="0"/>
              <a:t>4</a:t>
            </a:r>
            <a:r>
              <a:rPr lang="zh-TW" altLang="en-US" b="1" dirty="0" smtClean="0"/>
              <a:t>個畫面（黑色十字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、圖形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、黑色十字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、圖形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）。也就是說，每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大題底下還有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小題。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 smtClean="0"/>
              <a:t>「黑色十字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」及「圖形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」的呈現時間在整個測驗中都是固定的，分別是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秒及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秒。</a:t>
            </a:r>
            <a:endParaRPr lang="en-US" altLang="zh-TW" b="1" dirty="0" smtClean="0"/>
          </a:p>
          <a:p>
            <a:r>
              <a:rPr lang="zh-TW" altLang="en-US" b="1" dirty="0" smtClean="0"/>
              <a:t>但「黑色十字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」及「圖形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」的呈現時間每題不一樣，請參考</a:t>
            </a:r>
            <a:r>
              <a:rPr lang="en-US" altLang="zh-TW" b="1" dirty="0" smtClean="0"/>
              <a:t>word</a:t>
            </a:r>
            <a:r>
              <a:rPr lang="zh-TW" altLang="en-US" b="1" dirty="0" smtClean="0"/>
              <a:t>檔「專注</a:t>
            </a:r>
            <a:r>
              <a:rPr lang="en-US" altLang="zh-TW" b="1" dirty="0" err="1" smtClean="0"/>
              <a:t>Att</a:t>
            </a:r>
            <a:r>
              <a:rPr lang="en-US" altLang="zh-TW" b="1" dirty="0" smtClean="0"/>
              <a:t>_</a:t>
            </a:r>
            <a:r>
              <a:rPr lang="zh-TW" altLang="en-US" b="1" dirty="0" smtClean="0"/>
              <a:t>題目長度及答案表」。</a:t>
            </a:r>
            <a:endParaRPr lang="en-US" altLang="zh-TW" b="1" dirty="0" smtClean="0"/>
          </a:p>
          <a:p>
            <a:endParaRPr lang="en-US" altLang="zh-TW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smtClean="0"/>
              <a:t>PS2</a:t>
            </a:r>
            <a:r>
              <a:rPr lang="zh-TW" altLang="en-US" b="1" dirty="0" smtClean="0"/>
              <a:t>：資料夾「專注</a:t>
            </a:r>
            <a:r>
              <a:rPr lang="en-US" altLang="zh-TW" b="1" dirty="0" err="1" smtClean="0"/>
              <a:t>Att</a:t>
            </a:r>
            <a:r>
              <a:rPr lang="en-US" altLang="zh-TW" b="1" dirty="0" smtClean="0"/>
              <a:t>_</a:t>
            </a:r>
            <a:r>
              <a:rPr lang="zh-TW" altLang="en-US" b="1" dirty="0" smtClean="0"/>
              <a:t>題目圖片」中，「圖形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」的檔案名稱都是</a:t>
            </a:r>
            <a:r>
              <a:rPr lang="en-US" altLang="zh-TW" b="1" dirty="0" smtClean="0"/>
              <a:t>A</a:t>
            </a:r>
            <a:r>
              <a:rPr lang="zh-TW" altLang="en-US" b="1" dirty="0" smtClean="0"/>
              <a:t>結尾，例如：</a:t>
            </a:r>
            <a:r>
              <a:rPr lang="en-US" altLang="zh-TW" b="1" dirty="0" smtClean="0"/>
              <a:t>F-1-A</a:t>
            </a:r>
            <a:r>
              <a:rPr lang="zh-TW" altLang="en-US" b="1" dirty="0" smtClean="0"/>
              <a:t>，表示正式測驗第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大題中的「圖形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」；「圖形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」的檔案名稱都是數字結尾，例如：</a:t>
            </a:r>
            <a:r>
              <a:rPr lang="en-US" altLang="zh-TW" b="1" dirty="0" smtClean="0"/>
              <a:t>F-1</a:t>
            </a:r>
            <a:r>
              <a:rPr lang="zh-TW" altLang="en-US" b="1" dirty="0" smtClean="0"/>
              <a:t>，表示正式測驗第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大題中的「圖形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」。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4594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9569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</a:t>
            </a:r>
            <a:r>
              <a:rPr lang="zh-TW" altLang="en-US" dirty="0" smtClean="0"/>
              <a:t> 秒後自動跳下一頁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或者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按</a:t>
            </a:r>
            <a:r>
              <a:rPr lang="en-US" altLang="zh-TW" dirty="0" smtClean="0"/>
              <a:t>2</a:t>
            </a:r>
            <a:r>
              <a:rPr lang="zh-TW" altLang="en-US" dirty="0" smtClean="0"/>
              <a:t>或</a:t>
            </a:r>
            <a:r>
              <a:rPr lang="en-US" altLang="zh-TW" dirty="0" smtClean="0"/>
              <a:t>8</a:t>
            </a:r>
            <a:r>
              <a:rPr lang="zh-TW" altLang="en-US" dirty="0" smtClean="0"/>
              <a:t>後跳下一頁</a:t>
            </a:r>
          </a:p>
          <a:p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圖檔：</a:t>
            </a:r>
            <a:r>
              <a:rPr lang="en-US" altLang="zh-TW" dirty="0" smtClean="0"/>
              <a:t>F</a:t>
            </a:r>
            <a:r>
              <a:rPr lang="en-US" altLang="zh-TW" b="1" dirty="0" smtClean="0"/>
              <a:t>-1-A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4444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1.75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2683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en-US" dirty="0" smtClean="0"/>
              <a:t>秒後自動跳下一頁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或者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按</a:t>
            </a:r>
            <a:r>
              <a:rPr lang="en-US" altLang="zh-TW" dirty="0" smtClean="0"/>
              <a:t>2</a:t>
            </a:r>
            <a:r>
              <a:rPr lang="zh-TW" altLang="en-US" dirty="0" smtClean="0"/>
              <a:t>或</a:t>
            </a:r>
            <a:r>
              <a:rPr lang="en-US" altLang="zh-TW" dirty="0" smtClean="0"/>
              <a:t>8</a:t>
            </a:r>
            <a:r>
              <a:rPr lang="zh-TW" altLang="en-US" dirty="0" smtClean="0"/>
              <a:t>後跳下一頁</a:t>
            </a:r>
          </a:p>
          <a:p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圖檔：</a:t>
            </a:r>
            <a:r>
              <a:rPr lang="en-US" altLang="zh-TW" dirty="0" smtClean="0"/>
              <a:t>F</a:t>
            </a:r>
            <a:r>
              <a:rPr lang="en-US" altLang="zh-TW" b="1" dirty="0" smtClean="0"/>
              <a:t>-1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1213A-5652-4FCA-A429-1AEC1D3E021A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5176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 smtClean="0"/>
              <a:t>按</a:t>
            </a:r>
            <a:r>
              <a:rPr lang="en-US" altLang="zh-TW" b="0" dirty="0" smtClean="0"/>
              <a:t>8</a:t>
            </a:r>
            <a:r>
              <a:rPr lang="zh-TW" altLang="en-US" b="0" dirty="0" smtClean="0"/>
              <a:t>後</a:t>
            </a:r>
            <a:r>
              <a:rPr lang="zh-TW" altLang="en-US" b="1" dirty="0" smtClean="0"/>
              <a:t>跳下一頁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en-US" altLang="zh-TW" b="1" dirty="0" smtClean="0"/>
              <a:t>PS1</a:t>
            </a:r>
            <a:r>
              <a:rPr lang="zh-TW" altLang="en-US" b="1" dirty="0" smtClean="0"/>
              <a:t>：每個「請判斷以下圖形」視為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大題，每大題後面都會跟著</a:t>
            </a:r>
            <a:r>
              <a:rPr lang="en-US" altLang="zh-TW" b="1" dirty="0" smtClean="0"/>
              <a:t>4</a:t>
            </a:r>
            <a:r>
              <a:rPr lang="zh-TW" altLang="en-US" b="1" dirty="0" smtClean="0"/>
              <a:t>個畫面（黑色十字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、圖形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、黑色十字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、圖形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）。也就是說，每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大題底下還有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小題。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 smtClean="0"/>
              <a:t>「黑色十字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」及「圖形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」的呈現時間在整個測驗中都是固定的，分別是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秒及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秒。</a:t>
            </a:r>
            <a:endParaRPr lang="en-US" altLang="zh-TW" b="1" dirty="0" smtClean="0"/>
          </a:p>
          <a:p>
            <a:r>
              <a:rPr lang="zh-TW" altLang="en-US" b="1" dirty="0" smtClean="0"/>
              <a:t>但「黑色十字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」及「圖形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」的呈現時間每題不一樣，請參考</a:t>
            </a:r>
            <a:r>
              <a:rPr lang="en-US" altLang="zh-TW" b="1" dirty="0" smtClean="0"/>
              <a:t>word</a:t>
            </a:r>
            <a:r>
              <a:rPr lang="zh-TW" altLang="en-US" b="1" dirty="0" smtClean="0"/>
              <a:t>檔「專注</a:t>
            </a:r>
            <a:r>
              <a:rPr lang="en-US" altLang="zh-TW" b="1" dirty="0" err="1" smtClean="0"/>
              <a:t>Att</a:t>
            </a:r>
            <a:r>
              <a:rPr lang="en-US" altLang="zh-TW" b="1" dirty="0" smtClean="0"/>
              <a:t>_</a:t>
            </a:r>
            <a:r>
              <a:rPr lang="zh-TW" altLang="en-US" b="1" dirty="0" smtClean="0"/>
              <a:t>題目長度及答案表」。</a:t>
            </a:r>
            <a:endParaRPr lang="en-US" altLang="zh-TW" b="1" dirty="0" smtClean="0"/>
          </a:p>
          <a:p>
            <a:endParaRPr lang="en-US" altLang="zh-TW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smtClean="0"/>
              <a:t>PS2</a:t>
            </a:r>
            <a:r>
              <a:rPr lang="zh-TW" altLang="en-US" b="1" dirty="0" smtClean="0"/>
              <a:t>：資料夾「專注</a:t>
            </a:r>
            <a:r>
              <a:rPr lang="en-US" altLang="zh-TW" b="1" dirty="0" err="1" smtClean="0"/>
              <a:t>Att</a:t>
            </a:r>
            <a:r>
              <a:rPr lang="en-US" altLang="zh-TW" b="1" dirty="0" smtClean="0"/>
              <a:t>_</a:t>
            </a:r>
            <a:r>
              <a:rPr lang="zh-TW" altLang="en-US" b="1" dirty="0" smtClean="0"/>
              <a:t>題目圖片」中，「圖形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」的檔案名稱都是</a:t>
            </a:r>
            <a:r>
              <a:rPr lang="en-US" altLang="zh-TW" b="1" dirty="0" smtClean="0"/>
              <a:t>A</a:t>
            </a:r>
            <a:r>
              <a:rPr lang="zh-TW" altLang="en-US" b="1" dirty="0" smtClean="0"/>
              <a:t>結尾，例如：</a:t>
            </a:r>
            <a:r>
              <a:rPr lang="en-US" altLang="zh-TW" b="1" dirty="0" smtClean="0"/>
              <a:t>F-1-A</a:t>
            </a:r>
            <a:r>
              <a:rPr lang="zh-TW" altLang="en-US" b="1" dirty="0" smtClean="0"/>
              <a:t>，表示正式測驗第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大題中的「圖形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」；「圖形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」的檔案名稱都是數字結尾，例如：</a:t>
            </a:r>
            <a:r>
              <a:rPr lang="en-US" altLang="zh-TW" b="1" dirty="0" smtClean="0"/>
              <a:t>F-1</a:t>
            </a:r>
            <a:r>
              <a:rPr lang="zh-TW" altLang="en-US" b="1" dirty="0" smtClean="0"/>
              <a:t>，表示正式測驗第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大題中的「圖形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」。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8677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4805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</a:t>
            </a:r>
            <a:r>
              <a:rPr lang="zh-TW" altLang="en-US" dirty="0" smtClean="0"/>
              <a:t> 秒後自動跳下一頁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或者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按</a:t>
            </a:r>
            <a:r>
              <a:rPr lang="en-US" altLang="zh-TW" dirty="0" smtClean="0"/>
              <a:t>2</a:t>
            </a:r>
            <a:r>
              <a:rPr lang="zh-TW" altLang="en-US" dirty="0" smtClean="0"/>
              <a:t>或</a:t>
            </a:r>
            <a:r>
              <a:rPr lang="en-US" altLang="zh-TW" dirty="0" smtClean="0"/>
              <a:t>8</a:t>
            </a:r>
            <a:r>
              <a:rPr lang="zh-TW" altLang="en-US" dirty="0" smtClean="0"/>
              <a:t>後跳下一頁</a:t>
            </a:r>
          </a:p>
          <a:p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圖檔：</a:t>
            </a:r>
            <a:r>
              <a:rPr lang="en-US" altLang="zh-TW" dirty="0" smtClean="0"/>
              <a:t>F</a:t>
            </a:r>
            <a:r>
              <a:rPr lang="en-US" altLang="zh-TW" b="1" dirty="0" smtClean="0"/>
              <a:t>-2-A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979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後跳下一頁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3624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3949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en-US" dirty="0" smtClean="0"/>
              <a:t>秒後自動跳下一頁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或者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按</a:t>
            </a:r>
            <a:r>
              <a:rPr lang="en-US" altLang="zh-TW" dirty="0" smtClean="0"/>
              <a:t>2</a:t>
            </a:r>
            <a:r>
              <a:rPr lang="zh-TW" altLang="en-US" dirty="0" smtClean="0"/>
              <a:t>或</a:t>
            </a:r>
            <a:r>
              <a:rPr lang="en-US" altLang="zh-TW" dirty="0" smtClean="0"/>
              <a:t>8</a:t>
            </a:r>
            <a:r>
              <a:rPr lang="zh-TW" altLang="en-US" dirty="0" smtClean="0"/>
              <a:t>後跳下一頁</a:t>
            </a:r>
          </a:p>
          <a:p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圖檔：</a:t>
            </a:r>
            <a:r>
              <a:rPr lang="en-US" altLang="zh-TW" dirty="0" smtClean="0"/>
              <a:t>F</a:t>
            </a:r>
            <a:r>
              <a:rPr lang="en-US" altLang="zh-TW" b="1" dirty="0" smtClean="0"/>
              <a:t>-2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1213A-5652-4FCA-A429-1AEC1D3E021A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1185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 smtClean="0"/>
              <a:t>按</a:t>
            </a:r>
            <a:r>
              <a:rPr lang="en-US" altLang="zh-TW" b="0" dirty="0" smtClean="0"/>
              <a:t>8</a:t>
            </a:r>
            <a:r>
              <a:rPr lang="zh-TW" altLang="en-US" b="0" dirty="0" smtClean="0"/>
              <a:t>後</a:t>
            </a:r>
            <a:r>
              <a:rPr lang="zh-TW" altLang="en-US" b="1" dirty="0" smtClean="0"/>
              <a:t>跳下一頁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en-US" altLang="zh-TW" b="1" dirty="0" smtClean="0"/>
              <a:t>PS1</a:t>
            </a:r>
            <a:r>
              <a:rPr lang="zh-TW" altLang="en-US" b="1" dirty="0" smtClean="0"/>
              <a:t>：每個「請判斷以下圖形」視為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大題，每大題後面都會跟著</a:t>
            </a:r>
            <a:r>
              <a:rPr lang="en-US" altLang="zh-TW" b="1" dirty="0" smtClean="0"/>
              <a:t>4</a:t>
            </a:r>
            <a:r>
              <a:rPr lang="zh-TW" altLang="en-US" b="1" dirty="0" smtClean="0"/>
              <a:t>個畫面（黑色十字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、圖形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、黑色十字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、圖形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）。也就是說，每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大題底下還有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小題。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 smtClean="0"/>
              <a:t>「黑色十字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」及「圖形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」的呈現時間在整個測驗中都是固定的，分別是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秒及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秒。</a:t>
            </a:r>
            <a:endParaRPr lang="en-US" altLang="zh-TW" b="1" dirty="0" smtClean="0"/>
          </a:p>
          <a:p>
            <a:r>
              <a:rPr lang="zh-TW" altLang="en-US" b="1" dirty="0" smtClean="0"/>
              <a:t>但「黑色十字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」及「圖形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」的呈現時間每題不一樣，請參考</a:t>
            </a:r>
            <a:r>
              <a:rPr lang="en-US" altLang="zh-TW" b="1" dirty="0" smtClean="0"/>
              <a:t>word</a:t>
            </a:r>
            <a:r>
              <a:rPr lang="zh-TW" altLang="en-US" b="1" dirty="0" smtClean="0"/>
              <a:t>檔「專注</a:t>
            </a:r>
            <a:r>
              <a:rPr lang="en-US" altLang="zh-TW" b="1" dirty="0" err="1" smtClean="0"/>
              <a:t>Att</a:t>
            </a:r>
            <a:r>
              <a:rPr lang="en-US" altLang="zh-TW" b="1" dirty="0" smtClean="0"/>
              <a:t>_</a:t>
            </a:r>
            <a:r>
              <a:rPr lang="zh-TW" altLang="en-US" b="1" dirty="0" smtClean="0"/>
              <a:t>題目長度及答案表」。</a:t>
            </a:r>
            <a:endParaRPr lang="en-US" altLang="zh-TW" b="1" dirty="0" smtClean="0"/>
          </a:p>
          <a:p>
            <a:endParaRPr lang="en-US" altLang="zh-TW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smtClean="0"/>
              <a:t>PS2</a:t>
            </a:r>
            <a:r>
              <a:rPr lang="zh-TW" altLang="en-US" b="1" dirty="0" smtClean="0"/>
              <a:t>：資料夾「專注</a:t>
            </a:r>
            <a:r>
              <a:rPr lang="en-US" altLang="zh-TW" b="1" dirty="0" err="1" smtClean="0"/>
              <a:t>Att</a:t>
            </a:r>
            <a:r>
              <a:rPr lang="en-US" altLang="zh-TW" b="1" dirty="0" smtClean="0"/>
              <a:t>_</a:t>
            </a:r>
            <a:r>
              <a:rPr lang="zh-TW" altLang="en-US" b="1" dirty="0" smtClean="0"/>
              <a:t>題目圖片」中，「圖形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」的檔案名稱都是</a:t>
            </a:r>
            <a:r>
              <a:rPr lang="en-US" altLang="zh-TW" b="1" dirty="0" smtClean="0"/>
              <a:t>A</a:t>
            </a:r>
            <a:r>
              <a:rPr lang="zh-TW" altLang="en-US" b="1" dirty="0" smtClean="0"/>
              <a:t>結尾，例如：</a:t>
            </a:r>
            <a:r>
              <a:rPr lang="en-US" altLang="zh-TW" b="1" dirty="0" smtClean="0"/>
              <a:t>F-1-A</a:t>
            </a:r>
            <a:r>
              <a:rPr lang="zh-TW" altLang="en-US" b="1" dirty="0" smtClean="0"/>
              <a:t>，表示正式測驗第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大題中的「圖形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」；「圖形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」的檔案名稱都是數字結尾，例如：</a:t>
            </a:r>
            <a:r>
              <a:rPr lang="en-US" altLang="zh-TW" b="1" dirty="0" smtClean="0"/>
              <a:t>F-1</a:t>
            </a:r>
            <a:r>
              <a:rPr lang="zh-TW" altLang="en-US" b="1" dirty="0" smtClean="0"/>
              <a:t>，表示正式測驗第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大題中的「圖形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」。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8719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7349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</a:t>
            </a:r>
            <a:r>
              <a:rPr lang="zh-TW" altLang="en-US" dirty="0" smtClean="0"/>
              <a:t> 秒後自動跳下一頁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或者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按</a:t>
            </a:r>
            <a:r>
              <a:rPr lang="en-US" altLang="zh-TW" dirty="0" smtClean="0"/>
              <a:t>2</a:t>
            </a:r>
            <a:r>
              <a:rPr lang="zh-TW" altLang="en-US" dirty="0" smtClean="0"/>
              <a:t>或</a:t>
            </a:r>
            <a:r>
              <a:rPr lang="en-US" altLang="zh-TW" dirty="0" smtClean="0"/>
              <a:t>8</a:t>
            </a:r>
            <a:r>
              <a:rPr lang="zh-TW" altLang="en-US" dirty="0" smtClean="0"/>
              <a:t>後跳下一頁</a:t>
            </a:r>
          </a:p>
          <a:p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圖檔：</a:t>
            </a:r>
            <a:r>
              <a:rPr lang="en-US" altLang="zh-TW" dirty="0" smtClean="0"/>
              <a:t>F</a:t>
            </a:r>
            <a:r>
              <a:rPr lang="en-US" altLang="zh-TW" b="1" dirty="0" smtClean="0"/>
              <a:t>-3-A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2445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0.75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7688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en-US" dirty="0" smtClean="0"/>
              <a:t>秒後自動跳下一頁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或者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按</a:t>
            </a:r>
            <a:r>
              <a:rPr lang="en-US" altLang="zh-TW" dirty="0" smtClean="0"/>
              <a:t>2</a:t>
            </a:r>
            <a:r>
              <a:rPr lang="zh-TW" altLang="en-US" dirty="0" smtClean="0"/>
              <a:t>或</a:t>
            </a:r>
            <a:r>
              <a:rPr lang="en-US" altLang="zh-TW" dirty="0" smtClean="0"/>
              <a:t>8</a:t>
            </a:r>
            <a:r>
              <a:rPr lang="zh-TW" altLang="en-US" dirty="0" smtClean="0"/>
              <a:t>後跳下一頁</a:t>
            </a:r>
          </a:p>
          <a:p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圖檔：</a:t>
            </a:r>
            <a:r>
              <a:rPr lang="en-US" altLang="zh-TW" dirty="0" smtClean="0"/>
              <a:t>F</a:t>
            </a:r>
            <a:r>
              <a:rPr lang="en-US" altLang="zh-TW" b="1" dirty="0" smtClean="0"/>
              <a:t>-3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1213A-5652-4FCA-A429-1AEC1D3E021A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3470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按</a:t>
            </a:r>
            <a:r>
              <a:rPr lang="en-US" altLang="zh-TW" dirty="0" smtClean="0"/>
              <a:t>8</a:t>
            </a:r>
            <a:r>
              <a:rPr lang="zh-TW" altLang="en-US" dirty="0" smtClean="0"/>
              <a:t>跳至下一頁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50402-BF53-4FC9-B6F7-96D1C20ED843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0118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跳到</a:t>
            </a:r>
            <a:r>
              <a:rPr lang="zh-TW" altLang="en-US" dirty="0" smtClean="0"/>
              <a:t>「受測者資料管理」頁面</a:t>
            </a:r>
            <a:endParaRPr lang="en-US" altLang="zh-TW" dirty="0" smtClean="0"/>
          </a:p>
          <a:p>
            <a:pPr lvl="1"/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50402-BF53-4FC9-B6F7-96D1C20ED843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786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後跳下一頁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926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 或者 </a:t>
            </a:r>
            <a:r>
              <a:rPr lang="en-US" altLang="zh-TW" dirty="0" smtClean="0"/>
              <a:t>2</a:t>
            </a:r>
            <a:r>
              <a:rPr lang="zh-TW" altLang="en-US" dirty="0" smtClean="0"/>
              <a:t>秒 後跳下一頁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972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2</a:t>
            </a:r>
            <a:r>
              <a:rPr lang="zh-TW" altLang="en-US" dirty="0" smtClean="0"/>
              <a:t> 後跳下一頁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171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後跳下一頁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19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1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6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10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76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74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1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63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74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9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38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19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91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slide" Target="slide3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slide" Target="slide3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5400" b="1" dirty="0" smtClean="0"/>
              <a:t>專注性注意力測驗</a:t>
            </a:r>
            <a:endParaRPr lang="zh-TW" altLang="en-US" sz="5400" b="1" dirty="0"/>
          </a:p>
        </p:txBody>
      </p:sp>
      <p:grpSp>
        <p:nvGrpSpPr>
          <p:cNvPr id="4" name="群組 3"/>
          <p:cNvGrpSpPr/>
          <p:nvPr/>
        </p:nvGrpSpPr>
        <p:grpSpPr>
          <a:xfrm>
            <a:off x="2087972" y="4059120"/>
            <a:ext cx="4968056" cy="1260000"/>
            <a:chOff x="2087972" y="4059120"/>
            <a:chExt cx="4968056" cy="1260000"/>
          </a:xfrm>
        </p:grpSpPr>
        <p:sp>
          <p:nvSpPr>
            <p:cNvPr id="10" name="矩形 9">
              <a:hlinkClick r:id="rId3" action="ppaction://hlinksldjump"/>
            </p:cNvPr>
            <p:cNvSpPr/>
            <p:nvPr/>
          </p:nvSpPr>
          <p:spPr>
            <a:xfrm>
              <a:off x="4824028" y="4059120"/>
              <a:ext cx="2232000" cy="12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回上一頁</a:t>
              </a:r>
              <a:endParaRPr lang="en-US" altLang="zh-TW" sz="3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9" name="矩形 8">
              <a:hlinkClick r:id="rId4" action="ppaction://hlinksldjump"/>
            </p:cNvPr>
            <p:cNvSpPr/>
            <p:nvPr/>
          </p:nvSpPr>
          <p:spPr>
            <a:xfrm>
              <a:off x="2087972" y="4059120"/>
              <a:ext cx="2232000" cy="12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進入測驗</a:t>
              </a:r>
              <a:endParaRPr lang="en-US" altLang="zh-TW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2932180" y="4581128"/>
            <a:ext cx="543583" cy="720000"/>
            <a:chOff x="4259933" y="4909716"/>
            <a:chExt cx="543583" cy="720000"/>
          </a:xfrm>
        </p:grpSpPr>
        <p:sp>
          <p:nvSpPr>
            <p:cNvPr id="11" name="矩形 10"/>
            <p:cNvSpPr/>
            <p:nvPr/>
          </p:nvSpPr>
          <p:spPr>
            <a:xfrm>
              <a:off x="4259933" y="4909716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088" y="5220030"/>
              <a:ext cx="284346" cy="24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群組 5"/>
          <p:cNvGrpSpPr/>
          <p:nvPr/>
        </p:nvGrpSpPr>
        <p:grpSpPr>
          <a:xfrm>
            <a:off x="5664959" y="4581128"/>
            <a:ext cx="550151" cy="720000"/>
            <a:chOff x="5664959" y="4797233"/>
            <a:chExt cx="550151" cy="720000"/>
          </a:xfrm>
        </p:grpSpPr>
        <p:sp>
          <p:nvSpPr>
            <p:cNvPr id="13" name="矩形 12"/>
            <p:cNvSpPr>
              <a:spLocks noChangeAspect="1"/>
            </p:cNvSpPr>
            <p:nvPr/>
          </p:nvSpPr>
          <p:spPr>
            <a:xfrm>
              <a:off x="5664959" y="4797233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664959" y="4913797"/>
              <a:ext cx="550151" cy="58477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TW" altLang="zh-TW" sz="3200" dirty="0">
                  <a:solidFill>
                    <a:srgbClr val="FF0000"/>
                  </a:solidFill>
                  <a:latin typeface="標楷體" pitchFamily="65" charset="-120"/>
                  <a:ea typeface="標楷體" pitchFamily="65" charset="-120"/>
                  <a:sym typeface="Wingdings 2"/>
                </a:rPr>
                <a:t></a:t>
              </a:r>
              <a:endParaRPr lang="zh-TW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69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300736" y="1484784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/>
            <p:cNvGrpSpPr>
              <a:grpSpLocks noChangeAspect="1"/>
            </p:cNvGrpSpPr>
            <p:nvPr/>
          </p:nvGrpSpPr>
          <p:grpSpPr>
            <a:xfrm>
              <a:off x="4359194" y="3296391"/>
              <a:ext cx="360000" cy="360000"/>
              <a:chOff x="3221820" y="1628800"/>
              <a:chExt cx="2520280" cy="25200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221820" y="2618800"/>
                <a:ext cx="2520280" cy="5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211960" y="1628800"/>
                <a:ext cx="540000" cy="25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ysClr val="windowText" lastClr="000000"/>
                </a:solidFill>
              </a:rPr>
              <a:t>示範</a:t>
            </a:r>
            <a:r>
              <a:rPr lang="en-US" altLang="zh-TW" sz="2400" b="1" dirty="0" smtClean="0">
                <a:solidFill>
                  <a:sysClr val="windowText" lastClr="000000"/>
                </a:solidFill>
              </a:rPr>
              <a:t>1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85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300736" y="1484786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7849" y="2564904"/>
              <a:ext cx="1800000" cy="1800000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ysClr val="windowText" lastClr="000000"/>
                </a:solidFill>
              </a:rPr>
              <a:t>示範</a:t>
            </a:r>
            <a:r>
              <a:rPr lang="en-US" altLang="zh-TW" sz="2400" b="1" dirty="0" smtClean="0">
                <a:solidFill>
                  <a:sysClr val="windowText" lastClr="000000"/>
                </a:solidFill>
              </a:rPr>
              <a:t>1</a:t>
            </a:r>
            <a:endParaRPr lang="en-US" altLang="zh-TW" sz="2400" b="1" dirty="0" smtClean="0">
              <a:solidFill>
                <a:srgbClr val="FF0000"/>
              </a:solidFill>
            </a:endParaRPr>
          </a:p>
        </p:txBody>
      </p:sp>
      <p:pic>
        <p:nvPicPr>
          <p:cNvPr id="13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15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64218 0.05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18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300736" y="1484784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/>
            <p:cNvGrpSpPr>
              <a:grpSpLocks noChangeAspect="1"/>
            </p:cNvGrpSpPr>
            <p:nvPr/>
          </p:nvGrpSpPr>
          <p:grpSpPr>
            <a:xfrm>
              <a:off x="4359194" y="3296391"/>
              <a:ext cx="360000" cy="360000"/>
              <a:chOff x="3221820" y="1628800"/>
              <a:chExt cx="2520280" cy="25200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221820" y="2618800"/>
                <a:ext cx="2520280" cy="5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211960" y="1628800"/>
                <a:ext cx="540000" cy="25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ysClr val="windowText" lastClr="000000"/>
                </a:solidFill>
              </a:rPr>
              <a:t>示範</a:t>
            </a:r>
            <a:r>
              <a:rPr lang="en-US" altLang="zh-TW" sz="2400" b="1" dirty="0" smtClean="0">
                <a:solidFill>
                  <a:sysClr val="windowText" lastClr="000000"/>
                </a:solidFill>
              </a:rPr>
              <a:t>1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1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1300736" y="1484786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0569" y="2564960"/>
              <a:ext cx="1822862" cy="1822862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ysClr val="windowText" lastClr="000000"/>
                </a:solidFill>
              </a:rPr>
              <a:t>示範</a:t>
            </a:r>
            <a:r>
              <a:rPr lang="en-US" altLang="zh-TW" sz="2400" b="1" dirty="0" smtClean="0">
                <a:solidFill>
                  <a:sysClr val="windowText" lastClr="000000"/>
                </a:solidFill>
              </a:rPr>
              <a:t>1</a:t>
            </a:r>
            <a:endParaRPr lang="en-US" altLang="zh-TW" sz="2400" b="1" dirty="0">
              <a:solidFill>
                <a:srgbClr val="FF0000"/>
              </a:solidFill>
            </a:endParaRPr>
          </a:p>
        </p:txBody>
      </p:sp>
      <p:pic>
        <p:nvPicPr>
          <p:cNvPr id="13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27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55555 0.020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78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1300736" y="1484784"/>
            <a:ext cx="6542528" cy="5183919"/>
            <a:chOff x="1300736" y="1484784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4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84000" y="1913215"/>
              <a:ext cx="4175999" cy="3132000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ysClr val="windowText" lastClr="000000"/>
                </a:solidFill>
              </a:rPr>
              <a:t>示範</a:t>
            </a:r>
            <a:r>
              <a:rPr lang="en-US" altLang="zh-TW" sz="2400" b="1" dirty="0" smtClean="0">
                <a:solidFill>
                  <a:sysClr val="windowText" lastClr="000000"/>
                </a:solidFill>
              </a:rPr>
              <a:t>2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8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64218 0.05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18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300736" y="1484784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/>
            <p:cNvGrpSpPr>
              <a:grpSpLocks noChangeAspect="1"/>
            </p:cNvGrpSpPr>
            <p:nvPr/>
          </p:nvGrpSpPr>
          <p:grpSpPr>
            <a:xfrm>
              <a:off x="4359194" y="3296391"/>
              <a:ext cx="360000" cy="360000"/>
              <a:chOff x="3221820" y="1628800"/>
              <a:chExt cx="2520280" cy="25200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221820" y="2618800"/>
                <a:ext cx="2520280" cy="5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211960" y="1628800"/>
                <a:ext cx="540000" cy="25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ysClr val="windowText" lastClr="000000"/>
                </a:solidFill>
              </a:rPr>
              <a:t>示範</a:t>
            </a:r>
            <a:r>
              <a:rPr lang="en-US" altLang="zh-TW" sz="2400" b="1" dirty="0" smtClean="0">
                <a:solidFill>
                  <a:sysClr val="windowText" lastClr="000000"/>
                </a:solidFill>
              </a:rPr>
              <a:t>2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1300736" y="1484786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867" y="2564904"/>
              <a:ext cx="1801982" cy="1800000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ysClr val="windowText" lastClr="000000"/>
                </a:solidFill>
              </a:rPr>
              <a:t>示範</a:t>
            </a:r>
            <a:r>
              <a:rPr lang="en-US" altLang="zh-TW" sz="2400" b="1" dirty="0" smtClean="0">
                <a:solidFill>
                  <a:sysClr val="windowText" lastClr="000000"/>
                </a:solidFill>
              </a:rPr>
              <a:t>2</a:t>
            </a:r>
            <a:endParaRPr lang="en-US" altLang="zh-TW" sz="2400" b="1" dirty="0" smtClean="0">
              <a:solidFill>
                <a:srgbClr val="FF0000"/>
              </a:solidFill>
            </a:endParaRPr>
          </a:p>
        </p:txBody>
      </p:sp>
      <p:pic>
        <p:nvPicPr>
          <p:cNvPr id="15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9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55555 0.020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78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300736" y="1484784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/>
            <p:cNvGrpSpPr>
              <a:grpSpLocks noChangeAspect="1"/>
            </p:cNvGrpSpPr>
            <p:nvPr/>
          </p:nvGrpSpPr>
          <p:grpSpPr>
            <a:xfrm>
              <a:off x="4359194" y="3296391"/>
              <a:ext cx="360000" cy="360000"/>
              <a:chOff x="3221820" y="1628800"/>
              <a:chExt cx="2520280" cy="25200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221820" y="2618800"/>
                <a:ext cx="2520280" cy="5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211960" y="1628800"/>
                <a:ext cx="540000" cy="25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ysClr val="windowText" lastClr="000000"/>
                </a:solidFill>
              </a:rPr>
              <a:t>示範</a:t>
            </a:r>
            <a:r>
              <a:rPr lang="en-US" altLang="zh-TW" sz="2400" b="1" dirty="0" smtClean="0">
                <a:solidFill>
                  <a:sysClr val="windowText" lastClr="000000"/>
                </a:solidFill>
              </a:rPr>
              <a:t>2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5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1300736" y="1484786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000" y="2564904"/>
              <a:ext cx="1800000" cy="1800000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ysClr val="windowText" lastClr="000000"/>
                </a:solidFill>
              </a:rPr>
              <a:t>示範</a:t>
            </a:r>
            <a:r>
              <a:rPr lang="en-US" altLang="zh-TW" sz="2400" b="1" dirty="0" smtClean="0">
                <a:solidFill>
                  <a:sysClr val="windowText" lastClr="000000"/>
                </a:solidFill>
              </a:rPr>
              <a:t>2</a:t>
            </a:r>
            <a:endParaRPr lang="en-US" altLang="zh-TW" sz="2400" b="1" dirty="0">
              <a:solidFill>
                <a:srgbClr val="FF0000"/>
              </a:solidFill>
            </a:endParaRPr>
          </a:p>
        </p:txBody>
      </p:sp>
      <p:pic>
        <p:nvPicPr>
          <p:cNvPr id="13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93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64218 0.05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18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052738"/>
            <a:ext cx="9144000" cy="2547715"/>
          </a:xfrm>
        </p:spPr>
        <p:txBody>
          <a:bodyPr>
            <a:noAutofit/>
          </a:bodyPr>
          <a:lstStyle/>
          <a:p>
            <a:r>
              <a:rPr lang="zh-TW" altLang="en-US" sz="6600" b="1" dirty="0" smtClean="0"/>
              <a:t>是否需要再次</a:t>
            </a:r>
            <a:r>
              <a:rPr lang="zh-TW" altLang="en-US" sz="6600" b="1" dirty="0"/>
              <a:t>示範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2087972" y="4059121"/>
            <a:ext cx="4968056" cy="1530120"/>
            <a:chOff x="2087972" y="4059120"/>
            <a:chExt cx="4968056" cy="1260000"/>
          </a:xfrm>
        </p:grpSpPr>
        <p:sp>
          <p:nvSpPr>
            <p:cNvPr id="4" name="矩形 3">
              <a:hlinkClick r:id="rId3" action="ppaction://hlinksldjump"/>
            </p:cNvPr>
            <p:cNvSpPr/>
            <p:nvPr/>
          </p:nvSpPr>
          <p:spPr>
            <a:xfrm>
              <a:off x="4824028" y="4059120"/>
              <a:ext cx="2232000" cy="12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再次練習</a:t>
              </a:r>
              <a:endParaRPr lang="en-US" altLang="zh-TW" sz="3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6" name="矩形 5">
              <a:hlinkClick r:id="" action="ppaction://noaction"/>
            </p:cNvPr>
            <p:cNvSpPr/>
            <p:nvPr/>
          </p:nvSpPr>
          <p:spPr>
            <a:xfrm>
              <a:off x="2087972" y="4059120"/>
              <a:ext cx="2232000" cy="12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結束練習</a:t>
              </a:r>
              <a:endParaRPr lang="en-US" altLang="zh-TW" sz="3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948303" y="4797233"/>
            <a:ext cx="543583" cy="720000"/>
            <a:chOff x="2876289" y="5445304"/>
            <a:chExt cx="543583" cy="720000"/>
          </a:xfrm>
        </p:grpSpPr>
        <p:sp>
          <p:nvSpPr>
            <p:cNvPr id="9" name="矩形 8"/>
            <p:cNvSpPr/>
            <p:nvPr/>
          </p:nvSpPr>
          <p:spPr>
            <a:xfrm>
              <a:off x="2876289" y="5445304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444" y="5683610"/>
              <a:ext cx="284346" cy="24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群組 13"/>
          <p:cNvGrpSpPr>
            <a:grpSpLocks noChangeAspect="1"/>
          </p:cNvGrpSpPr>
          <p:nvPr/>
        </p:nvGrpSpPr>
        <p:grpSpPr>
          <a:xfrm>
            <a:off x="5664959" y="4797233"/>
            <a:ext cx="550151" cy="720000"/>
            <a:chOff x="5652120" y="5877352"/>
            <a:chExt cx="550151" cy="720000"/>
          </a:xfrm>
        </p:grpSpPr>
        <p:sp>
          <p:nvSpPr>
            <p:cNvPr id="12" name="矩形 11"/>
            <p:cNvSpPr>
              <a:spLocks noChangeAspect="1"/>
            </p:cNvSpPr>
            <p:nvPr/>
          </p:nvSpPr>
          <p:spPr>
            <a:xfrm>
              <a:off x="5652120" y="5877352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652120" y="5993916"/>
              <a:ext cx="550151" cy="58477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TW" altLang="zh-TW" sz="3200" dirty="0">
                  <a:solidFill>
                    <a:srgbClr val="FF0000"/>
                  </a:solidFill>
                  <a:latin typeface="標楷體" pitchFamily="65" charset="-120"/>
                  <a:ea typeface="標楷體" pitchFamily="65" charset="-120"/>
                  <a:sym typeface="Wingdings 2"/>
                </a:rPr>
                <a:t></a:t>
              </a:r>
              <a:endParaRPr lang="zh-TW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005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測驗簡介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2"/>
            <a:ext cx="8229600" cy="2952326"/>
          </a:xfrm>
        </p:spPr>
        <p:txBody>
          <a:bodyPr>
            <a:normAutofit/>
          </a:bodyPr>
          <a:lstStyle/>
          <a:p>
            <a:r>
              <a:rPr lang="zh-TW" altLang="en-US" dirty="0"/>
              <a:t>本</a:t>
            </a:r>
            <a:r>
              <a:rPr lang="zh-TW" altLang="en-US" dirty="0" smtClean="0"/>
              <a:t>測驗</a:t>
            </a:r>
            <a:r>
              <a:rPr lang="zh-TW" altLang="en-US" dirty="0"/>
              <a:t>想</a:t>
            </a:r>
            <a:r>
              <a:rPr lang="zh-TW" altLang="en-US" dirty="0" smtClean="0"/>
              <a:t>要評估您</a:t>
            </a:r>
            <a:r>
              <a:rPr lang="zh-TW" altLang="en-US" b="1" dirty="0" smtClean="0"/>
              <a:t>專注性注意力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請用鍵盤操作本</a:t>
            </a:r>
            <a:r>
              <a:rPr lang="zh-TW" altLang="en-US" dirty="0" smtClean="0"/>
              <a:t>測驗。</a:t>
            </a:r>
            <a:endParaRPr lang="zh-TW" altLang="en-US" dirty="0"/>
          </a:p>
          <a:p>
            <a:r>
              <a:rPr lang="zh-TW" altLang="en-US" dirty="0" smtClean="0"/>
              <a:t>完成全部測驗大概需要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分鐘。</a:t>
            </a:r>
            <a:endParaRPr lang="en-US" altLang="zh-TW" dirty="0" smtClean="0"/>
          </a:p>
          <a:p>
            <a:r>
              <a:rPr lang="zh-TW" altLang="en-US" dirty="0"/>
              <a:t>操作測驗時</a:t>
            </a:r>
            <a:r>
              <a:rPr lang="zh-TW" altLang="en-US" dirty="0" smtClean="0"/>
              <a:t>，做得越正確越好。</a:t>
            </a:r>
            <a:endParaRPr lang="en-US" altLang="zh-TW" dirty="0" smtClean="0"/>
          </a:p>
        </p:txBody>
      </p:sp>
      <p:grpSp>
        <p:nvGrpSpPr>
          <p:cNvPr id="6" name="群組 5"/>
          <p:cNvGrpSpPr/>
          <p:nvPr/>
        </p:nvGrpSpPr>
        <p:grpSpPr>
          <a:xfrm>
            <a:off x="3456000" y="4221088"/>
            <a:ext cx="2232000" cy="1484784"/>
            <a:chOff x="3456000" y="4221088"/>
            <a:chExt cx="2232000" cy="1484784"/>
          </a:xfrm>
        </p:grpSpPr>
        <p:sp>
          <p:nvSpPr>
            <p:cNvPr id="5" name="矩形 4">
              <a:hlinkClick r:id="" action="ppaction://noaction"/>
            </p:cNvPr>
            <p:cNvSpPr/>
            <p:nvPr/>
          </p:nvSpPr>
          <p:spPr>
            <a:xfrm>
              <a:off x="3456000" y="4221088"/>
              <a:ext cx="2232000" cy="1484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下一頁</a:t>
              </a:r>
              <a:endParaRPr lang="en-US" altLang="zh-TW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grpSp>
          <p:nvGrpSpPr>
            <p:cNvPr id="4" name="群組 3"/>
            <p:cNvGrpSpPr>
              <a:grpSpLocks noChangeAspect="1"/>
            </p:cNvGrpSpPr>
            <p:nvPr/>
          </p:nvGrpSpPr>
          <p:grpSpPr>
            <a:xfrm>
              <a:off x="4259933" y="4909716"/>
              <a:ext cx="543583" cy="720000"/>
              <a:chOff x="1574704" y="3732216"/>
              <a:chExt cx="1080000" cy="1430507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574704" y="3732216"/>
                <a:ext cx="1080000" cy="14305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5219" y="4348753"/>
                <a:ext cx="564943" cy="4835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71417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6600" b="1" dirty="0" smtClean="0"/>
              <a:t>練習</a:t>
            </a:r>
            <a:r>
              <a:rPr lang="zh-TW" altLang="en-US" sz="6600" b="1" dirty="0"/>
              <a:t>題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2087972" y="4059121"/>
            <a:ext cx="4968056" cy="1530120"/>
            <a:chOff x="2087972" y="4059121"/>
            <a:chExt cx="4968056" cy="1530120"/>
          </a:xfrm>
        </p:grpSpPr>
        <p:grpSp>
          <p:nvGrpSpPr>
            <p:cNvPr id="8" name="群組 7"/>
            <p:cNvGrpSpPr/>
            <p:nvPr/>
          </p:nvGrpSpPr>
          <p:grpSpPr>
            <a:xfrm>
              <a:off x="2087972" y="4059121"/>
              <a:ext cx="4968056" cy="1530120"/>
              <a:chOff x="2087972" y="4059121"/>
              <a:chExt cx="4968056" cy="1530120"/>
            </a:xfrm>
          </p:grpSpPr>
          <p:grpSp>
            <p:nvGrpSpPr>
              <p:cNvPr id="16" name="群組 15"/>
              <p:cNvGrpSpPr/>
              <p:nvPr/>
            </p:nvGrpSpPr>
            <p:grpSpPr>
              <a:xfrm>
                <a:off x="2087972" y="4059121"/>
                <a:ext cx="4968056" cy="1530120"/>
                <a:chOff x="2087972" y="4059120"/>
                <a:chExt cx="4968056" cy="1260000"/>
              </a:xfrm>
            </p:grpSpPr>
            <p:sp>
              <p:nvSpPr>
                <p:cNvPr id="20" name="矩形 19">
                  <a:hlinkClick r:id="rId3" action="ppaction://hlinksldjump"/>
                </p:cNvPr>
                <p:cNvSpPr/>
                <p:nvPr/>
              </p:nvSpPr>
              <p:spPr>
                <a:xfrm>
                  <a:off x="4824028" y="4059120"/>
                  <a:ext cx="2232000" cy="12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3200" b="1" dirty="0">
                      <a:solidFill>
                        <a:schemeClr val="tx1"/>
                      </a:solidFill>
                      <a:latin typeface="標楷體" pitchFamily="65" charset="-120"/>
                      <a:ea typeface="標楷體" pitchFamily="65" charset="-120"/>
                    </a:rPr>
                    <a:t>略</a:t>
                  </a:r>
                  <a:r>
                    <a:rPr lang="zh-TW" altLang="en-US" sz="3200" b="1" dirty="0" smtClean="0">
                      <a:solidFill>
                        <a:schemeClr val="tx1"/>
                      </a:solidFill>
                      <a:latin typeface="標楷體" pitchFamily="65" charset="-120"/>
                      <a:ea typeface="標楷體" pitchFamily="65" charset="-120"/>
                    </a:rPr>
                    <a:t>  過</a:t>
                  </a:r>
                  <a:endParaRPr lang="en-US" altLang="zh-TW" sz="32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endParaRPr>
                </a:p>
                <a:p>
                  <a:pPr algn="ctr"/>
                  <a:r>
                    <a:rPr lang="zh-TW" altLang="zh-TW" sz="4400" dirty="0" smtClean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  <p:sp>
              <p:nvSpPr>
                <p:cNvPr id="21" name="矩形 20">
                  <a:hlinkClick r:id="" action="ppaction://noaction"/>
                </p:cNvPr>
                <p:cNvSpPr/>
                <p:nvPr/>
              </p:nvSpPr>
              <p:spPr>
                <a:xfrm>
                  <a:off x="2087972" y="4059120"/>
                  <a:ext cx="2232000" cy="12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3200" b="1" dirty="0" smtClean="0">
                      <a:solidFill>
                        <a:schemeClr val="tx1"/>
                      </a:solidFill>
                      <a:latin typeface="標楷體" pitchFamily="65" charset="-120"/>
                      <a:ea typeface="標楷體" pitchFamily="65" charset="-120"/>
                    </a:rPr>
                    <a:t>開  始</a:t>
                  </a:r>
                  <a:endParaRPr lang="en-US" altLang="zh-TW" sz="3200" b="1" dirty="0" smtClean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endParaRPr>
                </a:p>
                <a:p>
                  <a:pPr algn="ctr"/>
                  <a:endParaRPr lang="zh-TW" altLang="en-US" sz="4400" b="1" dirty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17" name="群組 16"/>
              <p:cNvGrpSpPr/>
              <p:nvPr/>
            </p:nvGrpSpPr>
            <p:grpSpPr>
              <a:xfrm>
                <a:off x="2948303" y="4797233"/>
                <a:ext cx="543583" cy="720000"/>
                <a:chOff x="2876289" y="5445304"/>
                <a:chExt cx="543583" cy="720000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2876289" y="5445304"/>
                  <a:ext cx="543583" cy="72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1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2444" y="5683610"/>
                  <a:ext cx="284346" cy="2433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grpSp>
          <p:nvGrpSpPr>
            <p:cNvPr id="9" name="群組 8"/>
            <p:cNvGrpSpPr>
              <a:grpSpLocks noChangeAspect="1"/>
            </p:cNvGrpSpPr>
            <p:nvPr/>
          </p:nvGrpSpPr>
          <p:grpSpPr>
            <a:xfrm>
              <a:off x="5664959" y="4797233"/>
              <a:ext cx="550151" cy="720000"/>
              <a:chOff x="5652120" y="5877352"/>
              <a:chExt cx="550151" cy="720000"/>
            </a:xfrm>
          </p:grpSpPr>
          <p:sp>
            <p:nvSpPr>
              <p:cNvPr id="10" name="矩形 9"/>
              <p:cNvSpPr>
                <a:spLocks noChangeAspect="1"/>
              </p:cNvSpPr>
              <p:nvPr/>
            </p:nvSpPr>
            <p:spPr>
              <a:xfrm>
                <a:off x="5652120" y="5877352"/>
                <a:ext cx="543583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652120" y="5993916"/>
                <a:ext cx="550151" cy="584775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TW" altLang="zh-TW" sz="3200" dirty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  <a:sym typeface="Wingdings 2"/>
                  </a:rPr>
                  <a:t></a:t>
                </a:r>
                <a:endParaRPr lang="zh-TW" altLang="en-US" sz="3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823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6600" b="1" dirty="0" smtClean="0"/>
              <a:t>請</a:t>
            </a:r>
            <a:r>
              <a:rPr lang="zh-TW" altLang="en-US" sz="6600" b="1" dirty="0">
                <a:solidFill>
                  <a:srgbClr val="FF0000"/>
                </a:solidFill>
              </a:rPr>
              <a:t>判斷</a:t>
            </a:r>
            <a:r>
              <a:rPr lang="zh-TW" altLang="en-US" sz="6600" b="1" dirty="0" smtClean="0"/>
              <a:t>以下圖形</a:t>
            </a:r>
            <a:endParaRPr lang="zh-TW" altLang="en-US" sz="6600" b="1" dirty="0"/>
          </a:p>
        </p:txBody>
      </p:sp>
      <p:grpSp>
        <p:nvGrpSpPr>
          <p:cNvPr id="2" name="群組 1"/>
          <p:cNvGrpSpPr/>
          <p:nvPr/>
        </p:nvGrpSpPr>
        <p:grpSpPr>
          <a:xfrm>
            <a:off x="3456000" y="4059121"/>
            <a:ext cx="2232000" cy="1530120"/>
            <a:chOff x="2087972" y="4059121"/>
            <a:chExt cx="2232000" cy="1530120"/>
          </a:xfrm>
        </p:grpSpPr>
        <p:sp>
          <p:nvSpPr>
            <p:cNvPr id="3" name="矩形 2">
              <a:hlinkClick r:id="" action="ppaction://noaction"/>
            </p:cNvPr>
            <p:cNvSpPr/>
            <p:nvPr/>
          </p:nvSpPr>
          <p:spPr>
            <a:xfrm>
              <a:off x="2087972" y="4059121"/>
              <a:ext cx="2232000" cy="153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開  始</a:t>
              </a:r>
              <a:endParaRPr lang="en-US" altLang="zh-TW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948303" y="4797233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458" y="5035539"/>
              <a:ext cx="284346" cy="24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9427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187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00" y="731970"/>
            <a:ext cx="5400000" cy="539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0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4" name="矩形 3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799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"/>
    </mc:Choice>
    <mc:Fallback xmlns="">
      <p:transition spd="slow" advTm="15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00" y="731970"/>
            <a:ext cx="5400000" cy="539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3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6600" b="1" dirty="0" smtClean="0"/>
              <a:t>請</a:t>
            </a:r>
            <a:r>
              <a:rPr lang="zh-TW" altLang="en-US" sz="6600" b="1" dirty="0">
                <a:solidFill>
                  <a:srgbClr val="FF0000"/>
                </a:solidFill>
              </a:rPr>
              <a:t>判斷</a:t>
            </a:r>
            <a:r>
              <a:rPr lang="zh-TW" altLang="en-US" sz="6600" b="1" dirty="0"/>
              <a:t>以下圖形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3456000" y="4059121"/>
            <a:ext cx="2232000" cy="1530120"/>
            <a:chOff x="2087972" y="4059121"/>
            <a:chExt cx="2232000" cy="1530120"/>
          </a:xfrm>
        </p:grpSpPr>
        <p:sp>
          <p:nvSpPr>
            <p:cNvPr id="3" name="矩形 2">
              <a:hlinkClick r:id="" action="ppaction://noaction"/>
            </p:cNvPr>
            <p:cNvSpPr/>
            <p:nvPr/>
          </p:nvSpPr>
          <p:spPr>
            <a:xfrm>
              <a:off x="2087972" y="4059121"/>
              <a:ext cx="2232000" cy="153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開  始</a:t>
              </a:r>
              <a:endParaRPr lang="en-US" altLang="zh-TW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948303" y="4797233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458" y="5035539"/>
              <a:ext cx="284346" cy="24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730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28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72" y="728472"/>
            <a:ext cx="5401056" cy="54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9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4" name="矩形 3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542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5400" b="1" dirty="0" smtClean="0"/>
              <a:t>操作示範</a:t>
            </a:r>
            <a:endParaRPr lang="zh-TW" altLang="en-US" sz="5400" b="1" dirty="0"/>
          </a:p>
        </p:txBody>
      </p:sp>
      <p:grpSp>
        <p:nvGrpSpPr>
          <p:cNvPr id="4" name="群組 3"/>
          <p:cNvGrpSpPr/>
          <p:nvPr/>
        </p:nvGrpSpPr>
        <p:grpSpPr>
          <a:xfrm>
            <a:off x="2087972" y="4059120"/>
            <a:ext cx="4968056" cy="1260000"/>
            <a:chOff x="2087972" y="4059120"/>
            <a:chExt cx="4968056" cy="1260000"/>
          </a:xfrm>
        </p:grpSpPr>
        <p:sp>
          <p:nvSpPr>
            <p:cNvPr id="10" name="矩形 9">
              <a:hlinkClick r:id="rId3" action="ppaction://hlinksldjump"/>
            </p:cNvPr>
            <p:cNvSpPr/>
            <p:nvPr/>
          </p:nvSpPr>
          <p:spPr>
            <a:xfrm>
              <a:off x="4824028" y="4059120"/>
              <a:ext cx="2232000" cy="12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略</a:t>
              </a:r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過</a:t>
              </a:r>
              <a:endParaRPr lang="en-US" altLang="zh-TW" sz="3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9" name="矩形 8">
              <a:hlinkClick r:id="rId4" action="ppaction://hlinksldjump"/>
            </p:cNvPr>
            <p:cNvSpPr/>
            <p:nvPr/>
          </p:nvSpPr>
          <p:spPr>
            <a:xfrm>
              <a:off x="2087972" y="4059120"/>
              <a:ext cx="2232000" cy="12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開始</a:t>
              </a:r>
              <a:endParaRPr lang="en-US" altLang="zh-TW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2932180" y="4581128"/>
            <a:ext cx="543583" cy="720000"/>
            <a:chOff x="4259933" y="4909716"/>
            <a:chExt cx="543583" cy="720000"/>
          </a:xfrm>
        </p:grpSpPr>
        <p:sp>
          <p:nvSpPr>
            <p:cNvPr id="11" name="矩形 10"/>
            <p:cNvSpPr/>
            <p:nvPr/>
          </p:nvSpPr>
          <p:spPr>
            <a:xfrm>
              <a:off x="4259933" y="4909716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088" y="5220030"/>
              <a:ext cx="284346" cy="24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群組 5"/>
          <p:cNvGrpSpPr/>
          <p:nvPr/>
        </p:nvGrpSpPr>
        <p:grpSpPr>
          <a:xfrm>
            <a:off x="5664959" y="4581128"/>
            <a:ext cx="550151" cy="720000"/>
            <a:chOff x="5664959" y="4797233"/>
            <a:chExt cx="550151" cy="720000"/>
          </a:xfrm>
        </p:grpSpPr>
        <p:sp>
          <p:nvSpPr>
            <p:cNvPr id="13" name="矩形 12"/>
            <p:cNvSpPr>
              <a:spLocks noChangeAspect="1"/>
            </p:cNvSpPr>
            <p:nvPr/>
          </p:nvSpPr>
          <p:spPr>
            <a:xfrm>
              <a:off x="5664959" y="4797233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664959" y="4913797"/>
              <a:ext cx="550151" cy="58477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TW" altLang="zh-TW" sz="3200" dirty="0">
                  <a:solidFill>
                    <a:srgbClr val="FF0000"/>
                  </a:solidFill>
                  <a:latin typeface="標楷體" pitchFamily="65" charset="-120"/>
                  <a:ea typeface="標楷體" pitchFamily="65" charset="-120"/>
                  <a:sym typeface="Wingdings 2"/>
                </a:rPr>
                <a:t></a:t>
              </a:r>
              <a:endParaRPr lang="zh-TW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217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72" y="728472"/>
            <a:ext cx="5401056" cy="54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3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"/>
    </mc:Choice>
    <mc:Fallback xmlns="">
      <p:transition spd="slow" advTm="75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6600" b="1" dirty="0" smtClean="0"/>
              <a:t>請</a:t>
            </a:r>
            <a:r>
              <a:rPr lang="zh-TW" altLang="en-US" sz="6600" b="1" dirty="0">
                <a:solidFill>
                  <a:srgbClr val="FF0000"/>
                </a:solidFill>
              </a:rPr>
              <a:t>判斷</a:t>
            </a:r>
            <a:r>
              <a:rPr lang="zh-TW" altLang="en-US" sz="6600" b="1" dirty="0"/>
              <a:t>以下圖形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3456000" y="4059121"/>
            <a:ext cx="2232000" cy="1530120"/>
            <a:chOff x="2087972" y="4059121"/>
            <a:chExt cx="2232000" cy="1530120"/>
          </a:xfrm>
        </p:grpSpPr>
        <p:sp>
          <p:nvSpPr>
            <p:cNvPr id="3" name="矩形 2">
              <a:hlinkClick r:id="" action="ppaction://noaction"/>
            </p:cNvPr>
            <p:cNvSpPr/>
            <p:nvPr/>
          </p:nvSpPr>
          <p:spPr>
            <a:xfrm>
              <a:off x="2087972" y="4059121"/>
              <a:ext cx="2232000" cy="153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開  始</a:t>
              </a:r>
              <a:endParaRPr lang="en-US" altLang="zh-TW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948303" y="4797233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458" y="5035539"/>
              <a:ext cx="284346" cy="24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965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479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00" y="731971"/>
            <a:ext cx="5400000" cy="539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0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4" name="矩形 3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351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72" y="728472"/>
            <a:ext cx="5401056" cy="54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89856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練習題施</a:t>
            </a:r>
            <a:r>
              <a:rPr lang="zh-TW" altLang="en-US" dirty="0"/>
              <a:t>測結果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131112"/>
              </p:ext>
            </p:extLst>
          </p:nvPr>
        </p:nvGraphicFramePr>
        <p:xfrm>
          <a:off x="1438785" y="2132856"/>
          <a:ext cx="6266429" cy="2389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6362"/>
                <a:gridCol w="2770067"/>
              </a:tblGrid>
              <a:tr h="796452">
                <a:tc>
                  <a:txBody>
                    <a:bodyPr/>
                    <a:lstStyle/>
                    <a:p>
                      <a:r>
                        <a:rPr lang="zh-TW" altLang="en-US" sz="3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</a:rPr>
                        <a:t>答對題數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+mn-lt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6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latin typeface="+mn-lt"/>
                          <a:ea typeface="標楷體" pitchFamily="65" charset="-120"/>
                        </a:rPr>
                        <a:t>錯誤題數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6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latin typeface="+mn-lt"/>
                          <a:ea typeface="標楷體" pitchFamily="65" charset="-120"/>
                        </a:rPr>
                        <a:t>答對平均反應時間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3456000" y="4923216"/>
            <a:ext cx="2232000" cy="1530120"/>
            <a:chOff x="2087972" y="4059121"/>
            <a:chExt cx="2232000" cy="1530120"/>
          </a:xfrm>
        </p:grpSpPr>
        <p:sp>
          <p:nvSpPr>
            <p:cNvPr id="7" name="矩形 6">
              <a:hlinkClick r:id="" action="ppaction://noaction"/>
            </p:cNvPr>
            <p:cNvSpPr/>
            <p:nvPr/>
          </p:nvSpPr>
          <p:spPr>
            <a:xfrm>
              <a:off x="2087972" y="4059121"/>
              <a:ext cx="2232000" cy="153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我瞭解了</a:t>
              </a:r>
              <a:endParaRPr lang="en-US" altLang="zh-TW" sz="3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2948303" y="4797233"/>
              <a:ext cx="543583" cy="720000"/>
              <a:chOff x="2876289" y="5445304"/>
              <a:chExt cx="543583" cy="7200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876289" y="5445304"/>
                <a:ext cx="543583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444" y="5683610"/>
                <a:ext cx="284346" cy="2433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950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052738"/>
            <a:ext cx="9144000" cy="2547715"/>
          </a:xfrm>
        </p:spPr>
        <p:txBody>
          <a:bodyPr>
            <a:noAutofit/>
          </a:bodyPr>
          <a:lstStyle/>
          <a:p>
            <a:r>
              <a:rPr lang="zh-TW" altLang="en-US" sz="6600" b="1" dirty="0" smtClean="0"/>
              <a:t>是否需要再次練習</a:t>
            </a:r>
            <a:endParaRPr lang="zh-TW" altLang="en-US" sz="6600" b="1" dirty="0"/>
          </a:p>
        </p:txBody>
      </p:sp>
      <p:grpSp>
        <p:nvGrpSpPr>
          <p:cNvPr id="3" name="群組 2"/>
          <p:cNvGrpSpPr/>
          <p:nvPr/>
        </p:nvGrpSpPr>
        <p:grpSpPr>
          <a:xfrm>
            <a:off x="2087972" y="4059121"/>
            <a:ext cx="4968056" cy="1530120"/>
            <a:chOff x="2087972" y="4059120"/>
            <a:chExt cx="4968056" cy="1260000"/>
          </a:xfrm>
        </p:grpSpPr>
        <p:sp>
          <p:nvSpPr>
            <p:cNvPr id="4" name="矩形 3">
              <a:hlinkClick r:id="rId3" action="ppaction://hlinksldjump"/>
            </p:cNvPr>
            <p:cNvSpPr/>
            <p:nvPr/>
          </p:nvSpPr>
          <p:spPr>
            <a:xfrm>
              <a:off x="4824028" y="4059120"/>
              <a:ext cx="2232000" cy="12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再次練習</a:t>
              </a:r>
              <a:endParaRPr lang="en-US" altLang="zh-TW" sz="3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6" name="矩形 5">
              <a:hlinkClick r:id="" action="ppaction://noaction"/>
            </p:cNvPr>
            <p:cNvSpPr/>
            <p:nvPr/>
          </p:nvSpPr>
          <p:spPr>
            <a:xfrm>
              <a:off x="2087972" y="4059120"/>
              <a:ext cx="2232000" cy="12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結束練習</a:t>
              </a:r>
              <a:endParaRPr lang="en-US" altLang="zh-TW" sz="3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948303" y="4797233"/>
            <a:ext cx="543583" cy="720000"/>
            <a:chOff x="2876289" y="5445304"/>
            <a:chExt cx="543583" cy="720000"/>
          </a:xfrm>
        </p:grpSpPr>
        <p:sp>
          <p:nvSpPr>
            <p:cNvPr id="9" name="矩形 8"/>
            <p:cNvSpPr/>
            <p:nvPr/>
          </p:nvSpPr>
          <p:spPr>
            <a:xfrm>
              <a:off x="2876289" y="5445304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444" y="5683610"/>
              <a:ext cx="284346" cy="24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群組 13"/>
          <p:cNvGrpSpPr>
            <a:grpSpLocks noChangeAspect="1"/>
          </p:cNvGrpSpPr>
          <p:nvPr/>
        </p:nvGrpSpPr>
        <p:grpSpPr>
          <a:xfrm>
            <a:off x="5664959" y="4797233"/>
            <a:ext cx="550151" cy="720000"/>
            <a:chOff x="5652120" y="5877352"/>
            <a:chExt cx="550151" cy="720000"/>
          </a:xfrm>
        </p:grpSpPr>
        <p:sp>
          <p:nvSpPr>
            <p:cNvPr id="12" name="矩形 11"/>
            <p:cNvSpPr>
              <a:spLocks noChangeAspect="1"/>
            </p:cNvSpPr>
            <p:nvPr/>
          </p:nvSpPr>
          <p:spPr>
            <a:xfrm>
              <a:off x="5652120" y="5877352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652120" y="5993916"/>
              <a:ext cx="550151" cy="58477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TW" altLang="zh-TW" sz="3200" dirty="0">
                  <a:solidFill>
                    <a:srgbClr val="FF0000"/>
                  </a:solidFill>
                  <a:latin typeface="標楷體" pitchFamily="65" charset="-120"/>
                  <a:ea typeface="標楷體" pitchFamily="65" charset="-120"/>
                  <a:sym typeface="Wingdings 2"/>
                </a:rPr>
                <a:t></a:t>
              </a:r>
              <a:endParaRPr lang="zh-TW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075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83768" y="1916832"/>
            <a:ext cx="4176464" cy="3024336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請在圖形消失前正確作答</a:t>
            </a:r>
          </a:p>
        </p:txBody>
      </p:sp>
    </p:spTree>
    <p:extLst>
      <p:ext uri="{BB962C8B-B14F-4D97-AF65-F5344CB8AC3E}">
        <p14:creationId xmlns:p14="http://schemas.microsoft.com/office/powerpoint/2010/main" val="29076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51520" y="476673"/>
            <a:ext cx="8640960" cy="3888431"/>
            <a:chOff x="251520" y="194010"/>
            <a:chExt cx="8640960" cy="3888431"/>
          </a:xfrm>
        </p:grpSpPr>
        <p:sp>
          <p:nvSpPr>
            <p:cNvPr id="3" name="矩形 2"/>
            <p:cNvSpPr/>
            <p:nvPr/>
          </p:nvSpPr>
          <p:spPr>
            <a:xfrm>
              <a:off x="251520" y="1739497"/>
              <a:ext cx="8640960" cy="23429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 smtClean="0">
                  <a:solidFill>
                    <a:sysClr val="windowText" lastClr="000000"/>
                  </a:solidFill>
                </a:rPr>
                <a:t>正確規則：</a:t>
              </a:r>
              <a:endParaRPr lang="en-US" altLang="zh-TW" sz="24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zh-TW" altLang="en-US" sz="2800" b="1" dirty="0" smtClean="0">
                  <a:solidFill>
                    <a:srgbClr val="FF0000"/>
                  </a:solidFill>
                </a:rPr>
                <a:t>白色</a:t>
              </a:r>
              <a:r>
                <a:rPr lang="zh-TW" altLang="en-US" sz="2800" b="1" dirty="0">
                  <a:solidFill>
                    <a:srgbClr val="FF0000"/>
                  </a:solidFill>
                </a:rPr>
                <a:t>的圖形</a:t>
              </a:r>
              <a:r>
                <a:rPr lang="zh-TW" altLang="en-US" sz="2800" b="1" dirty="0" smtClean="0">
                  <a:solidFill>
                    <a:srgbClr val="FF0000"/>
                  </a:solidFill>
                </a:rPr>
                <a:t>按</a:t>
              </a:r>
              <a:r>
                <a:rPr lang="en-US" altLang="zh-TW" sz="28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</a:t>
              </a:r>
              <a:endParaRPr lang="en-US" altLang="zh-TW" sz="28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zh-TW" altLang="en-US" sz="2800" b="1" dirty="0" smtClean="0">
                  <a:solidFill>
                    <a:srgbClr val="FF0000"/>
                  </a:solidFill>
                </a:rPr>
                <a:t>不是白色的圖形按</a:t>
              </a:r>
              <a:r>
                <a:rPr lang="en-US" altLang="zh-TW" sz="2800" b="1" dirty="0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251520" y="194010"/>
              <a:ext cx="8640960" cy="1512000"/>
              <a:chOff x="323528" y="194010"/>
              <a:chExt cx="8640960" cy="15120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323528" y="194010"/>
                <a:ext cx="8640960" cy="1512000"/>
              </a:xfrm>
              <a:prstGeom prst="rect">
                <a:avLst/>
              </a:prstGeom>
              <a:solidFill>
                <a:srgbClr val="FF99FF"/>
              </a:solidFill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400" dirty="0" smtClean="0">
                    <a:solidFill>
                      <a:sysClr val="windowText" lastClr="000000"/>
                    </a:solidFill>
                  </a:rPr>
                  <a:t>錯誤</a:t>
                </a:r>
                <a:endParaRPr lang="en-US" altLang="zh-TW" sz="4400" dirty="0" smtClean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1026" name="Picture 2" descr="「錯誤」的圖片搜尋結果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600" y="230010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群組 4"/>
          <p:cNvGrpSpPr/>
          <p:nvPr/>
        </p:nvGrpSpPr>
        <p:grpSpPr>
          <a:xfrm>
            <a:off x="3456000" y="4941168"/>
            <a:ext cx="2232000" cy="1530120"/>
            <a:chOff x="2087972" y="4059121"/>
            <a:chExt cx="2232000" cy="1530120"/>
          </a:xfrm>
        </p:grpSpPr>
        <p:sp>
          <p:nvSpPr>
            <p:cNvPr id="9" name="矩形 8">
              <a:hlinkClick r:id="" action="ppaction://noaction"/>
            </p:cNvPr>
            <p:cNvSpPr/>
            <p:nvPr/>
          </p:nvSpPr>
          <p:spPr>
            <a:xfrm>
              <a:off x="2087972" y="4059121"/>
              <a:ext cx="2232000" cy="153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我瞭解了</a:t>
              </a:r>
              <a:endParaRPr lang="en-US" altLang="zh-TW" sz="3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2948303" y="4797233"/>
              <a:ext cx="543583" cy="720000"/>
              <a:chOff x="2876289" y="5445304"/>
              <a:chExt cx="543583" cy="72000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876289" y="5445304"/>
                <a:ext cx="543583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444" y="5683610"/>
                <a:ext cx="284346" cy="2433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10154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300736" y="1484786"/>
            <a:ext cx="6542528" cy="5183919"/>
            <a:chOff x="981800" y="764704"/>
            <a:chExt cx="7180400" cy="5904000"/>
          </a:xfrm>
        </p:grpSpPr>
        <p:grpSp>
          <p:nvGrpSpPr>
            <p:cNvPr id="5" name="群組 4"/>
            <p:cNvGrpSpPr/>
            <p:nvPr/>
          </p:nvGrpSpPr>
          <p:grpSpPr>
            <a:xfrm>
              <a:off x="981800" y="764704"/>
              <a:ext cx="7180400" cy="5904000"/>
              <a:chOff x="981800" y="764704"/>
              <a:chExt cx="7180400" cy="5904000"/>
            </a:xfrm>
          </p:grpSpPr>
          <p:pic>
            <p:nvPicPr>
              <p:cNvPr id="7" name="Picture 2" descr="C:\Users\owner\Desktop\DSCF6935_1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800" y="764704"/>
                <a:ext cx="7180400" cy="590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矩形 7"/>
              <p:cNvSpPr/>
              <p:nvPr/>
            </p:nvSpPr>
            <p:spPr>
              <a:xfrm>
                <a:off x="3429397" y="5373216"/>
                <a:ext cx="792088" cy="1080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8272" y="5730714"/>
                <a:ext cx="414337" cy="365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" name="矩形 9"/>
              <p:cNvSpPr/>
              <p:nvPr/>
            </p:nvSpPr>
            <p:spPr>
              <a:xfrm>
                <a:off x="4427984" y="5373216"/>
                <a:ext cx="792088" cy="1080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480024" y="5528555"/>
                <a:ext cx="755087" cy="876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zh-TW" sz="4400" dirty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  <a:sym typeface="Wingdings 2"/>
                  </a:rPr>
                  <a:t></a:t>
                </a:r>
                <a:endParaRPr lang="zh-TW" altLang="en-US" sz="4400" dirty="0"/>
              </a:p>
            </p:txBody>
          </p:sp>
        </p:grpSp>
        <p:sp>
          <p:nvSpPr>
            <p:cNvPr id="6" name="梯形 5"/>
            <p:cNvSpPr/>
            <p:nvPr/>
          </p:nvSpPr>
          <p:spPr>
            <a:xfrm>
              <a:off x="1475656" y="1268760"/>
              <a:ext cx="6120680" cy="3528392"/>
            </a:xfrm>
            <a:prstGeom prst="trapezoid">
              <a:avLst>
                <a:gd name="adj" fmla="val 623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ysClr val="windowText" lastClr="000000"/>
                </a:solidFill>
              </a:rPr>
              <a:t>任務：</a:t>
            </a:r>
            <a:endParaRPr lang="en-US" altLang="zh-TW" sz="24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TW" altLang="en-US" sz="2400" b="1" dirty="0" smtClean="0">
                <a:solidFill>
                  <a:sysClr val="windowText" lastClr="000000"/>
                </a:solidFill>
              </a:rPr>
              <a:t>判斷您所看到的圖形是不是白色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，</a:t>
            </a:r>
            <a:endParaRPr lang="en-US" altLang="zh-TW" sz="24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TW" altLang="en-US" sz="2400" b="1" dirty="0" smtClean="0">
                <a:solidFill>
                  <a:srgbClr val="FF0000"/>
                </a:solidFill>
              </a:rPr>
              <a:t>看到</a:t>
            </a:r>
            <a:r>
              <a:rPr lang="zh-TW" altLang="en-US" sz="2400" b="1" dirty="0">
                <a:solidFill>
                  <a:srgbClr val="FF0000"/>
                </a:solidFill>
              </a:rPr>
              <a:t>白色的圖形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按</a:t>
            </a:r>
            <a:r>
              <a:rPr lang="zh-TW" alt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，不是白色的圖形按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9291" y="1946391"/>
            <a:ext cx="2199805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1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317078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請休息片刻</a:t>
            </a: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zh-TW" altLang="en-US" sz="3600" dirty="0">
                <a:solidFill>
                  <a:schemeClr val="bg1"/>
                </a:solidFill>
              </a:rPr>
              <a:t>正式測驗將</a:t>
            </a:r>
            <a:r>
              <a:rPr lang="zh-TW" altLang="en-US" sz="3600" dirty="0" smtClean="0">
                <a:solidFill>
                  <a:schemeClr val="bg1"/>
                </a:solidFill>
              </a:rPr>
              <a:t>於</a:t>
            </a:r>
            <a:r>
              <a:rPr lang="en-US" altLang="zh-TW" sz="3600" dirty="0" smtClean="0">
                <a:solidFill>
                  <a:schemeClr val="bg1"/>
                </a:solidFill>
              </a:rPr>
              <a:t>20</a:t>
            </a:r>
            <a:r>
              <a:rPr lang="zh-TW" altLang="en-US" sz="3600" dirty="0" smtClean="0">
                <a:solidFill>
                  <a:schemeClr val="bg1"/>
                </a:solidFill>
              </a:rPr>
              <a:t>秒後開始進行</a:t>
            </a:r>
            <a:r>
              <a:rPr lang="en-US" altLang="zh-TW" sz="3600" dirty="0" smtClean="0">
                <a:solidFill>
                  <a:schemeClr val="bg1"/>
                </a:solidFill>
              </a:rPr>
              <a:t/>
            </a:r>
            <a:br>
              <a:rPr lang="en-US" altLang="zh-TW" sz="3600" dirty="0" smtClean="0">
                <a:solidFill>
                  <a:schemeClr val="bg1"/>
                </a:solidFill>
              </a:rPr>
            </a:br>
            <a:r>
              <a:rPr lang="en-US" altLang="zh-TW" sz="3600" dirty="0" smtClean="0">
                <a:solidFill>
                  <a:schemeClr val="bg1"/>
                </a:solidFill>
              </a:rPr>
              <a:t/>
            </a:r>
            <a:br>
              <a:rPr lang="en-US" altLang="zh-TW" sz="3600" dirty="0" smtClean="0">
                <a:solidFill>
                  <a:schemeClr val="bg1"/>
                </a:solidFill>
              </a:rPr>
            </a:br>
            <a:r>
              <a:rPr lang="en-US" altLang="zh-TW" sz="3600" dirty="0" smtClean="0">
                <a:solidFill>
                  <a:schemeClr val="bg1"/>
                </a:solidFill>
                <a:sym typeface="Wingdings"/>
              </a:rPr>
              <a:t></a:t>
            </a:r>
            <a:r>
              <a:rPr lang="en-US" altLang="zh-TW" sz="3600" dirty="0">
                <a:solidFill>
                  <a:schemeClr val="bg1"/>
                </a:solidFill>
                <a:sym typeface="Wingdings"/>
              </a:rPr>
              <a:t>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46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0"/>
    </mc:Choice>
    <mc:Fallback xmlns="">
      <p:transition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052738"/>
            <a:ext cx="9144000" cy="2547715"/>
          </a:xfrm>
        </p:spPr>
        <p:txBody>
          <a:bodyPr>
            <a:normAutofit/>
          </a:bodyPr>
          <a:lstStyle/>
          <a:p>
            <a:r>
              <a:rPr lang="zh-TW" altLang="en-US" sz="6600" b="1" dirty="0" smtClean="0"/>
              <a:t>正式測 驗</a:t>
            </a:r>
            <a:endParaRPr lang="zh-TW" altLang="en-US" sz="6600" b="1" dirty="0"/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3456000" y="4221089"/>
            <a:ext cx="2232000" cy="12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開始測驗</a:t>
            </a:r>
            <a:endParaRPr lang="en-US" altLang="zh-TW" sz="3200" b="1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endParaRPr lang="zh-TW" altLang="en-US" sz="4400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17" name="群組 16"/>
          <p:cNvGrpSpPr>
            <a:grpSpLocks noChangeAspect="1"/>
          </p:cNvGrpSpPr>
          <p:nvPr/>
        </p:nvGrpSpPr>
        <p:grpSpPr>
          <a:xfrm>
            <a:off x="4259940" y="4725144"/>
            <a:ext cx="543583" cy="720000"/>
            <a:chOff x="1574704" y="6021288"/>
            <a:chExt cx="1080000" cy="1430507"/>
          </a:xfrm>
        </p:grpSpPr>
        <p:sp>
          <p:nvSpPr>
            <p:cNvPr id="18" name="矩形 17"/>
            <p:cNvSpPr/>
            <p:nvPr/>
          </p:nvSpPr>
          <p:spPr>
            <a:xfrm>
              <a:off x="1574704" y="6021288"/>
              <a:ext cx="1080000" cy="14305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220" y="6494758"/>
              <a:ext cx="564943" cy="483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279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6600" b="1" dirty="0" smtClean="0"/>
              <a:t>請</a:t>
            </a:r>
            <a:r>
              <a:rPr lang="zh-TW" altLang="en-US" sz="6600" b="1" dirty="0">
                <a:solidFill>
                  <a:srgbClr val="FF0000"/>
                </a:solidFill>
              </a:rPr>
              <a:t>判斷</a:t>
            </a:r>
            <a:r>
              <a:rPr lang="zh-TW" altLang="en-US" sz="6600" b="1" dirty="0"/>
              <a:t>以下圖形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3456000" y="4059121"/>
            <a:ext cx="2232000" cy="1530120"/>
            <a:chOff x="2087972" y="4059121"/>
            <a:chExt cx="2232000" cy="1530120"/>
          </a:xfrm>
        </p:grpSpPr>
        <p:sp>
          <p:nvSpPr>
            <p:cNvPr id="3" name="矩形 2">
              <a:hlinkClick r:id="" action="ppaction://noaction"/>
            </p:cNvPr>
            <p:cNvSpPr/>
            <p:nvPr/>
          </p:nvSpPr>
          <p:spPr>
            <a:xfrm>
              <a:off x="2087972" y="4059121"/>
              <a:ext cx="2232000" cy="153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開  始</a:t>
              </a:r>
              <a:endParaRPr lang="en-US" altLang="zh-TW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948303" y="4797233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458" y="5035539"/>
              <a:ext cx="284346" cy="24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58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10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72" y="728472"/>
            <a:ext cx="5401056" cy="54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1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4" name="矩形 3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085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72" y="728472"/>
            <a:ext cx="5401056" cy="54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0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"/>
    </mc:Choice>
    <mc:Fallback xmlns="">
      <p:transition spd="slow" advTm="25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6600" b="1" dirty="0" smtClean="0"/>
              <a:t>請</a:t>
            </a:r>
            <a:r>
              <a:rPr lang="zh-TW" altLang="en-US" sz="6600" b="1" dirty="0">
                <a:solidFill>
                  <a:srgbClr val="FF0000"/>
                </a:solidFill>
              </a:rPr>
              <a:t>判斷</a:t>
            </a:r>
            <a:r>
              <a:rPr lang="zh-TW" altLang="en-US" sz="6600" b="1" dirty="0"/>
              <a:t>以下圖形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3456000" y="4059121"/>
            <a:ext cx="2232000" cy="1530120"/>
            <a:chOff x="2087972" y="4059121"/>
            <a:chExt cx="2232000" cy="1530120"/>
          </a:xfrm>
        </p:grpSpPr>
        <p:sp>
          <p:nvSpPr>
            <p:cNvPr id="3" name="矩形 2">
              <a:hlinkClick r:id="" action="ppaction://noaction"/>
            </p:cNvPr>
            <p:cNvSpPr/>
            <p:nvPr/>
          </p:nvSpPr>
          <p:spPr>
            <a:xfrm>
              <a:off x="2087972" y="4059121"/>
              <a:ext cx="2232000" cy="153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開  始</a:t>
              </a:r>
              <a:endParaRPr lang="en-US" altLang="zh-TW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948303" y="4797233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458" y="5035539"/>
              <a:ext cx="284346" cy="24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546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846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300736" y="1484784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/>
            <p:cNvGrpSpPr>
              <a:grpSpLocks noChangeAspect="1"/>
            </p:cNvGrpSpPr>
            <p:nvPr/>
          </p:nvGrpSpPr>
          <p:grpSpPr>
            <a:xfrm>
              <a:off x="4359194" y="3296391"/>
              <a:ext cx="360000" cy="360000"/>
              <a:chOff x="3221820" y="1628800"/>
              <a:chExt cx="2520280" cy="25200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221820" y="2618800"/>
                <a:ext cx="2520280" cy="5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211960" y="1628800"/>
                <a:ext cx="540000" cy="25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ysClr val="windowText" lastClr="000000"/>
                </a:solidFill>
              </a:rPr>
              <a:t>圖形播放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前</a:t>
            </a:r>
            <a:r>
              <a:rPr lang="zh-TW" altLang="en-US" sz="2400" b="1" dirty="0" smtClean="0">
                <a:solidFill>
                  <a:sysClr val="windowText" lastClr="000000"/>
                </a:solidFill>
              </a:rPr>
              <a:t>會出現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黑色十字，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提醒您注意看螢幕</a:t>
            </a:r>
            <a:endParaRPr lang="en-US" altLang="zh-TW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72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4" name="矩形 3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343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72" y="728472"/>
            <a:ext cx="5401056" cy="54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4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6600" b="1" dirty="0" smtClean="0"/>
              <a:t>請</a:t>
            </a:r>
            <a:r>
              <a:rPr lang="zh-TW" altLang="en-US" sz="6600" b="1" dirty="0">
                <a:solidFill>
                  <a:srgbClr val="FF0000"/>
                </a:solidFill>
              </a:rPr>
              <a:t>判斷</a:t>
            </a:r>
            <a:r>
              <a:rPr lang="zh-TW" altLang="en-US" sz="6600" b="1" dirty="0"/>
              <a:t>以下圖形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3456000" y="4059121"/>
            <a:ext cx="2232000" cy="1530120"/>
            <a:chOff x="2087972" y="4059121"/>
            <a:chExt cx="2232000" cy="1530120"/>
          </a:xfrm>
        </p:grpSpPr>
        <p:sp>
          <p:nvSpPr>
            <p:cNvPr id="3" name="矩形 2">
              <a:hlinkClick r:id="" action="ppaction://noaction"/>
            </p:cNvPr>
            <p:cNvSpPr/>
            <p:nvPr/>
          </p:nvSpPr>
          <p:spPr>
            <a:xfrm>
              <a:off x="2087972" y="4059121"/>
              <a:ext cx="2232000" cy="153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開  始</a:t>
              </a:r>
              <a:endParaRPr lang="en-US" altLang="zh-TW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948303" y="4797233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458" y="5035539"/>
              <a:ext cx="284346" cy="24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68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287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72" y="728472"/>
            <a:ext cx="5401056" cy="54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9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4" name="矩形 3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73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00" y="731970"/>
            <a:ext cx="5400000" cy="539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2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/>
              <a:t>測驗結束</a:t>
            </a:r>
            <a:endParaRPr lang="zh-TW" altLang="en-US" b="1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303909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b="0" dirty="0">
                <a:latin typeface="+mj-lt"/>
                <a:ea typeface="+mj-ea"/>
              </a:rPr>
              <a:t>感謝您的作答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3193978" y="4941168"/>
            <a:ext cx="2890190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sym typeface="Wingdings 2"/>
              </a:rPr>
              <a:t>觀看測驗結果</a:t>
            </a:r>
            <a:endParaRPr lang="en-US" altLang="zh-TW" sz="3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標楷體" pitchFamily="65" charset="-120"/>
              <a:ea typeface="標楷體" pitchFamily="65" charset="-120"/>
              <a:sym typeface="Wingdings 2"/>
            </a:endParaRPr>
          </a:p>
          <a:p>
            <a:pPr algn="ctr"/>
            <a:endParaRPr lang="en-US" altLang="zh-TW" sz="32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標楷體" pitchFamily="65" charset="-120"/>
              <a:ea typeface="標楷體" pitchFamily="65" charset="-120"/>
              <a:sym typeface="Wingdings 2"/>
            </a:endParaRPr>
          </a:p>
          <a:p>
            <a:pPr algn="ctr"/>
            <a:endParaRPr lang="zh-TW" altLang="en-US" b="1" dirty="0">
              <a:ln>
                <a:solidFill>
                  <a:srgbClr val="C00000"/>
                </a:solidFill>
              </a:ln>
              <a:solidFill>
                <a:srgbClr val="C00000"/>
              </a:solidFill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4367279" y="5642278"/>
            <a:ext cx="543587" cy="720000"/>
            <a:chOff x="4296516" y="5609854"/>
            <a:chExt cx="543587" cy="720000"/>
          </a:xfrm>
        </p:grpSpPr>
        <p:sp>
          <p:nvSpPr>
            <p:cNvPr id="8" name="矩形 7"/>
            <p:cNvSpPr/>
            <p:nvPr/>
          </p:nvSpPr>
          <p:spPr>
            <a:xfrm>
              <a:off x="4296516" y="5609854"/>
              <a:ext cx="543587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2672" y="5848160"/>
              <a:ext cx="284348" cy="24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311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dirty="0"/>
              <a:t>施測結果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400468"/>
              </p:ext>
            </p:extLst>
          </p:nvPr>
        </p:nvGraphicFramePr>
        <p:xfrm>
          <a:off x="53752" y="1469511"/>
          <a:ext cx="9036496" cy="3185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6362"/>
                <a:gridCol w="2770067"/>
                <a:gridCol w="2770067"/>
              </a:tblGrid>
              <a:tr h="796452">
                <a:tc>
                  <a:txBody>
                    <a:bodyPr/>
                    <a:lstStyle/>
                    <a:p>
                      <a:endParaRPr lang="zh-TW" altLang="en-US" sz="3200" dirty="0">
                        <a:solidFill>
                          <a:schemeClr val="bg1"/>
                        </a:solidFill>
                        <a:latin typeface="+mn-lt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</a:rPr>
                        <a:t>練習題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+mn-lt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</a:rPr>
                        <a:t>正式測驗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+mn-lt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796452">
                <a:tc>
                  <a:txBody>
                    <a:bodyPr/>
                    <a:lstStyle/>
                    <a:p>
                      <a:r>
                        <a:rPr lang="zh-TW" altLang="en-US" sz="3200" dirty="0" smtClean="0">
                          <a:latin typeface="+mn-lt"/>
                          <a:ea typeface="標楷體" pitchFamily="65" charset="-120"/>
                        </a:rPr>
                        <a:t>答對題數</a:t>
                      </a:r>
                      <a:endParaRPr lang="zh-TW" altLang="en-US" sz="3200" dirty="0">
                        <a:latin typeface="+mn-lt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96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 smtClean="0">
                          <a:latin typeface="+mn-lt"/>
                          <a:ea typeface="標楷體" pitchFamily="65" charset="-120"/>
                        </a:rPr>
                        <a:t>錯誤題數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96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 smtClean="0">
                          <a:latin typeface="+mn-lt"/>
                          <a:ea typeface="標楷體" pitchFamily="65" charset="-120"/>
                        </a:rPr>
                        <a:t>答對平均反應時間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3456000" y="4869160"/>
            <a:ext cx="2232000" cy="1530120"/>
            <a:chOff x="2087972" y="4059121"/>
            <a:chExt cx="2232000" cy="1530120"/>
          </a:xfrm>
        </p:grpSpPr>
        <p:sp>
          <p:nvSpPr>
            <p:cNvPr id="7" name="矩形 6">
              <a:hlinkClick r:id="" action="ppaction://noaction"/>
            </p:cNvPr>
            <p:cNvSpPr/>
            <p:nvPr/>
          </p:nvSpPr>
          <p:spPr>
            <a:xfrm>
              <a:off x="2087972" y="4059121"/>
              <a:ext cx="2232000" cy="153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我瞭解了</a:t>
              </a:r>
              <a:endParaRPr lang="en-US" altLang="zh-TW" sz="3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2948303" y="4797233"/>
              <a:ext cx="543583" cy="720000"/>
              <a:chOff x="2876289" y="5445304"/>
              <a:chExt cx="543583" cy="7200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876289" y="5445304"/>
                <a:ext cx="543583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444" y="5683610"/>
                <a:ext cx="284346" cy="2433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450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1300736" y="1484786"/>
            <a:ext cx="6542528" cy="5183919"/>
            <a:chOff x="1300736" y="1484786"/>
            <a:chExt cx="6542528" cy="5183919"/>
          </a:xfrm>
        </p:grpSpPr>
        <p:grpSp>
          <p:nvGrpSpPr>
            <p:cNvPr id="18" name="群組 17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20" name="群組 19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22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矩形 22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5" name="矩形 24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21" name="梯形 20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5824" y="2564904"/>
              <a:ext cx="1802025" cy="1800000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ysClr val="windowText" lastClr="000000"/>
                </a:solidFill>
              </a:rPr>
              <a:t>接著，電腦螢幕上會呈現一個圖形</a:t>
            </a:r>
            <a:endParaRPr lang="en-US" altLang="zh-TW" sz="24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注意：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圖形呈現的時間長短不一定，請在圖形消失前正確作答</a:t>
            </a:r>
            <a:endParaRPr lang="en-US" altLang="zh-TW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7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300736" y="1484786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7849" y="2564904"/>
              <a:ext cx="1800000" cy="1800000"/>
            </a:xfrm>
            <a:prstGeom prst="rect">
              <a:avLst/>
            </a:prstGeom>
          </p:spPr>
        </p:pic>
      </p:grpSp>
      <p:pic>
        <p:nvPicPr>
          <p:cNvPr id="14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ysClr val="windowText" lastClr="000000"/>
                </a:solidFill>
              </a:rPr>
              <a:t>示範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2400" b="1" dirty="0" smtClean="0">
                <a:solidFill>
                  <a:srgbClr val="FF0000"/>
                </a:solidFill>
              </a:rPr>
              <a:t>如果您看到白色的圖形，則按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5387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64218 0.05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18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1300736" y="1484786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0569" y="2564960"/>
              <a:ext cx="1822862" cy="1822862"/>
            </a:xfrm>
            <a:prstGeom prst="rect">
              <a:avLst/>
            </a:prstGeom>
          </p:spPr>
        </p:pic>
      </p:grpSp>
      <p:pic>
        <p:nvPicPr>
          <p:cNvPr id="14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示範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2400" b="1" dirty="0" smtClean="0">
                <a:solidFill>
                  <a:srgbClr val="FF0000"/>
                </a:solidFill>
              </a:rPr>
              <a:t>如果</a:t>
            </a:r>
            <a:r>
              <a:rPr lang="zh-TW" altLang="en-US" sz="2400" b="1" dirty="0">
                <a:solidFill>
                  <a:srgbClr val="FF0000"/>
                </a:solidFill>
              </a:rPr>
              <a:t>您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看到其它顏色的</a:t>
            </a:r>
            <a:r>
              <a:rPr lang="zh-TW" altLang="en-US" sz="2400" b="1" dirty="0">
                <a:solidFill>
                  <a:srgbClr val="FF0000"/>
                </a:solidFill>
              </a:rPr>
              <a:t>圖形，則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按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X</a:t>
            </a:r>
            <a:endParaRPr lang="en-US" altLang="zh-TW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8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55555 0.020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78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1300736" y="1484784"/>
            <a:ext cx="6542528" cy="5183919"/>
            <a:chOff x="1300736" y="1484784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4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84000" y="1913215"/>
              <a:ext cx="4175999" cy="3132000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ysClr val="windowText" lastClr="000000"/>
                </a:solidFill>
              </a:rPr>
              <a:t>示範</a:t>
            </a:r>
            <a:r>
              <a:rPr lang="en-US" altLang="zh-TW" sz="2400" b="1" dirty="0" smtClean="0">
                <a:solidFill>
                  <a:sysClr val="windowText" lastClr="000000"/>
                </a:solidFill>
              </a:rPr>
              <a:t>1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88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64218 0.05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18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6903</TotalTime>
  <Words>1416</Words>
  <Application>Microsoft Office PowerPoint</Application>
  <PresentationFormat>如螢幕大小 (4:3)</PresentationFormat>
  <Paragraphs>314</Paragraphs>
  <Slides>58</Slides>
  <Notes>58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5" baseType="lpstr">
      <vt:lpstr>新細明體</vt:lpstr>
      <vt:lpstr>標楷體</vt:lpstr>
      <vt:lpstr>Arial</vt:lpstr>
      <vt:lpstr>Calibri</vt:lpstr>
      <vt:lpstr>Wingdings</vt:lpstr>
      <vt:lpstr>Wingdings 2</vt:lpstr>
      <vt:lpstr>Office 佈景主題</vt:lpstr>
      <vt:lpstr>專注性注意力測驗</vt:lpstr>
      <vt:lpstr>測驗簡介</vt:lpstr>
      <vt:lpstr>操作示範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是否需要再次示範</vt:lpstr>
      <vt:lpstr>練習題</vt:lpstr>
      <vt:lpstr>請判斷以下圖形</vt:lpstr>
      <vt:lpstr>PowerPoint 簡報</vt:lpstr>
      <vt:lpstr>PowerPoint 簡報</vt:lpstr>
      <vt:lpstr>PowerPoint 簡報</vt:lpstr>
      <vt:lpstr>PowerPoint 簡報</vt:lpstr>
      <vt:lpstr>請判斷以下圖形</vt:lpstr>
      <vt:lpstr>PowerPoint 簡報</vt:lpstr>
      <vt:lpstr>PowerPoint 簡報</vt:lpstr>
      <vt:lpstr>PowerPoint 簡報</vt:lpstr>
      <vt:lpstr>PowerPoint 簡報</vt:lpstr>
      <vt:lpstr>請判斷以下圖形</vt:lpstr>
      <vt:lpstr>PowerPoint 簡報</vt:lpstr>
      <vt:lpstr>PowerPoint 簡報</vt:lpstr>
      <vt:lpstr>PowerPoint 簡報</vt:lpstr>
      <vt:lpstr>PowerPoint 簡報</vt:lpstr>
      <vt:lpstr>練習題施測結果</vt:lpstr>
      <vt:lpstr>是否需要再次練習</vt:lpstr>
      <vt:lpstr>PowerPoint 簡報</vt:lpstr>
      <vt:lpstr>PowerPoint 簡報</vt:lpstr>
      <vt:lpstr>請休息片刻  正式測驗將於20秒後開始進行  </vt:lpstr>
      <vt:lpstr>正式測 驗</vt:lpstr>
      <vt:lpstr>請判斷以下圖形</vt:lpstr>
      <vt:lpstr>PowerPoint 簡報</vt:lpstr>
      <vt:lpstr>PowerPoint 簡報</vt:lpstr>
      <vt:lpstr>PowerPoint 簡報</vt:lpstr>
      <vt:lpstr>PowerPoint 簡報</vt:lpstr>
      <vt:lpstr>請判斷以下圖形</vt:lpstr>
      <vt:lpstr>PowerPoint 簡報</vt:lpstr>
      <vt:lpstr>PowerPoint 簡報</vt:lpstr>
      <vt:lpstr>PowerPoint 簡報</vt:lpstr>
      <vt:lpstr>PowerPoint 簡報</vt:lpstr>
      <vt:lpstr>請判斷以下圖形</vt:lpstr>
      <vt:lpstr>PowerPoint 簡報</vt:lpstr>
      <vt:lpstr>PowerPoint 簡報</vt:lpstr>
      <vt:lpstr>PowerPoint 簡報</vt:lpstr>
      <vt:lpstr>PowerPoint 簡報</vt:lpstr>
      <vt:lpstr>測驗結束</vt:lpstr>
      <vt:lpstr>施測結果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電腦化交替性注意力測驗</dc:title>
  <dc:creator>ghin</dc:creator>
  <cp:lastModifiedBy>林恭宏</cp:lastModifiedBy>
  <cp:revision>456</cp:revision>
  <dcterms:created xsi:type="dcterms:W3CDTF">2013-10-15T08:51:33Z</dcterms:created>
  <dcterms:modified xsi:type="dcterms:W3CDTF">2017-03-09T07:40:54Z</dcterms:modified>
</cp:coreProperties>
</file>