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9"/>
  </p:notesMasterIdLst>
  <p:sldIdLst>
    <p:sldId id="256" r:id="rId2"/>
    <p:sldId id="729" r:id="rId3"/>
    <p:sldId id="1472" r:id="rId4"/>
    <p:sldId id="1446" r:id="rId5"/>
    <p:sldId id="1456" r:id="rId6"/>
    <p:sldId id="1558" r:id="rId7"/>
    <p:sldId id="1557" r:id="rId8"/>
    <p:sldId id="1453" r:id="rId9"/>
    <p:sldId id="1697" r:id="rId10"/>
    <p:sldId id="1458" r:id="rId11"/>
    <p:sldId id="1739" r:id="rId12"/>
    <p:sldId id="1700" r:id="rId13"/>
    <p:sldId id="1567" r:id="rId14"/>
    <p:sldId id="1699" r:id="rId15"/>
    <p:sldId id="1701" r:id="rId16"/>
    <p:sldId id="1568" r:id="rId17"/>
    <p:sldId id="1702" r:id="rId18"/>
    <p:sldId id="1570" r:id="rId19"/>
    <p:sldId id="1579" r:id="rId20"/>
    <p:sldId id="1572" r:id="rId21"/>
    <p:sldId id="1583" r:id="rId22"/>
    <p:sldId id="1574" r:id="rId23"/>
    <p:sldId id="1584" r:id="rId24"/>
    <p:sldId id="1576" r:id="rId25"/>
    <p:sldId id="1585" r:id="rId26"/>
    <p:sldId id="1703" r:id="rId27"/>
    <p:sldId id="1704" r:id="rId28"/>
    <p:sldId id="1705" r:id="rId29"/>
    <p:sldId id="1706" r:id="rId30"/>
    <p:sldId id="1714" r:id="rId31"/>
    <p:sldId id="1708" r:id="rId32"/>
    <p:sldId id="1709" r:id="rId33"/>
    <p:sldId id="1710" r:id="rId34"/>
    <p:sldId id="1715" r:id="rId35"/>
    <p:sldId id="1712" r:id="rId36"/>
    <p:sldId id="1716" r:id="rId37"/>
    <p:sldId id="1502" r:id="rId38"/>
    <p:sldId id="735" r:id="rId39"/>
    <p:sldId id="1511" r:id="rId40"/>
    <p:sldId id="1612" r:id="rId41"/>
    <p:sldId id="1594" r:id="rId42"/>
    <p:sldId id="1611" r:id="rId43"/>
    <p:sldId id="1595" r:id="rId44"/>
    <p:sldId id="1610" r:id="rId45"/>
    <p:sldId id="1596" r:id="rId46"/>
    <p:sldId id="1693" r:id="rId47"/>
    <p:sldId id="1694" r:id="rId48"/>
    <p:sldId id="1609" r:id="rId49"/>
    <p:sldId id="1597" r:id="rId50"/>
    <p:sldId id="1684" r:id="rId51"/>
    <p:sldId id="1617" r:id="rId52"/>
    <p:sldId id="1588" r:id="rId53"/>
    <p:sldId id="1616" r:id="rId54"/>
    <p:sldId id="1589" r:id="rId55"/>
    <p:sldId id="1615" r:id="rId56"/>
    <p:sldId id="1590" r:id="rId57"/>
    <p:sldId id="1614" r:id="rId58"/>
    <p:sldId id="1591" r:id="rId59"/>
    <p:sldId id="1613" r:id="rId60"/>
    <p:sldId id="1592" r:id="rId61"/>
    <p:sldId id="1691" r:id="rId62"/>
    <p:sldId id="1481" r:id="rId63"/>
    <p:sldId id="1535" r:id="rId64"/>
    <p:sldId id="1623" r:id="rId65"/>
    <p:sldId id="1536" r:id="rId66"/>
    <p:sldId id="1622" r:id="rId67"/>
    <p:sldId id="1538" r:id="rId68"/>
    <p:sldId id="1621" r:id="rId69"/>
    <p:sldId id="1541" r:id="rId70"/>
    <p:sldId id="1620" r:id="rId71"/>
    <p:sldId id="1539" r:id="rId72"/>
    <p:sldId id="1619" r:id="rId73"/>
    <p:sldId id="1540" r:id="rId74"/>
    <p:sldId id="1717" r:id="rId75"/>
    <p:sldId id="1718" r:id="rId76"/>
    <p:sldId id="1719" r:id="rId77"/>
    <p:sldId id="1720" r:id="rId78"/>
    <p:sldId id="1618" r:id="rId79"/>
    <p:sldId id="1537" r:id="rId80"/>
    <p:sldId id="1721" r:id="rId81"/>
    <p:sldId id="1375" r:id="rId82"/>
    <p:sldId id="1722" r:id="rId83"/>
    <p:sldId id="1475" r:id="rId84"/>
    <p:sldId id="1444" r:id="rId85"/>
    <p:sldId id="837" r:id="rId86"/>
    <p:sldId id="1689" r:id="rId87"/>
    <p:sldId id="1626" r:id="rId88"/>
    <p:sldId id="1627" r:id="rId89"/>
    <p:sldId id="1628" r:id="rId90"/>
    <p:sldId id="1629" r:id="rId91"/>
    <p:sldId id="1632" r:id="rId92"/>
    <p:sldId id="1633" r:id="rId93"/>
    <p:sldId id="1634" r:id="rId94"/>
    <p:sldId id="1635" r:id="rId95"/>
    <p:sldId id="1636" r:id="rId96"/>
    <p:sldId id="1723" r:id="rId97"/>
    <p:sldId id="1724" r:id="rId98"/>
    <p:sldId id="1725" r:id="rId99"/>
    <p:sldId id="1726" r:id="rId100"/>
    <p:sldId id="1727" r:id="rId101"/>
    <p:sldId id="1728" r:id="rId102"/>
    <p:sldId id="1729" r:id="rId103"/>
    <p:sldId id="1642" r:id="rId104"/>
    <p:sldId id="1643" r:id="rId105"/>
    <p:sldId id="1522" r:id="rId106"/>
    <p:sldId id="1690" r:id="rId107"/>
    <p:sldId id="1656" r:id="rId108"/>
    <p:sldId id="1657" r:id="rId109"/>
    <p:sldId id="1648" r:id="rId110"/>
    <p:sldId id="1649" r:id="rId111"/>
    <p:sldId id="1650" r:id="rId112"/>
    <p:sldId id="1651" r:id="rId113"/>
    <p:sldId id="1652" r:id="rId114"/>
    <p:sldId id="1653" r:id="rId115"/>
    <p:sldId id="1654" r:id="rId116"/>
    <p:sldId id="1655" r:id="rId117"/>
    <p:sldId id="1692" r:id="rId118"/>
    <p:sldId id="1668" r:id="rId119"/>
    <p:sldId id="1669" r:id="rId120"/>
    <p:sldId id="1672" r:id="rId121"/>
    <p:sldId id="1673" r:id="rId122"/>
    <p:sldId id="1674" r:id="rId123"/>
    <p:sldId id="1675" r:id="rId124"/>
    <p:sldId id="1678" r:id="rId125"/>
    <p:sldId id="1679" r:id="rId126"/>
    <p:sldId id="1730" r:id="rId127"/>
    <p:sldId id="1731" r:id="rId128"/>
    <p:sldId id="1732" r:id="rId129"/>
    <p:sldId id="1733" r:id="rId130"/>
    <p:sldId id="1734" r:id="rId131"/>
    <p:sldId id="1735" r:id="rId132"/>
    <p:sldId id="1736" r:id="rId133"/>
    <p:sldId id="1737" r:id="rId134"/>
    <p:sldId id="1680" r:id="rId135"/>
    <p:sldId id="1681" r:id="rId136"/>
    <p:sldId id="402" r:id="rId137"/>
    <p:sldId id="1738" r:id="rId1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81DF829-DC79-414A-80FF-625BEEEE055A}">
          <p14:sldIdLst>
            <p14:sldId id="256"/>
            <p14:sldId id="729"/>
          </p14:sldIdLst>
        </p14:section>
        <p14:section name="操作示範" id="{CDE4D2AB-2EA6-4C99-A193-4EB8EDD83F34}">
          <p14:sldIdLst>
            <p14:sldId id="1472"/>
            <p14:sldId id="1446"/>
            <p14:sldId id="1456"/>
            <p14:sldId id="1558"/>
            <p14:sldId id="1557"/>
            <p14:sldId id="1453"/>
            <p14:sldId id="1697"/>
            <p14:sldId id="1458"/>
            <p14:sldId id="1739"/>
            <p14:sldId id="1700"/>
            <p14:sldId id="1567"/>
            <p14:sldId id="1699"/>
          </p14:sldIdLst>
        </p14:section>
        <p14:section name="示範1" id="{8F0009A7-CCCF-4E74-BF1E-06947FFC8D6E}">
          <p14:sldIdLst>
            <p14:sldId id="1701"/>
            <p14:sldId id="1568"/>
            <p14:sldId id="1702"/>
            <p14:sldId id="1570"/>
            <p14:sldId id="1579"/>
            <p14:sldId id="1572"/>
            <p14:sldId id="1583"/>
            <p14:sldId id="1574"/>
            <p14:sldId id="1584"/>
            <p14:sldId id="1576"/>
            <p14:sldId id="1585"/>
          </p14:sldIdLst>
        </p14:section>
        <p14:section name="示範2" id="{320079CF-8614-4A3E-9A9F-9F2BB8C9A6E4}">
          <p14:sldIdLst>
            <p14:sldId id="1703"/>
            <p14:sldId id="1704"/>
            <p14:sldId id="1705"/>
            <p14:sldId id="1706"/>
            <p14:sldId id="1714"/>
            <p14:sldId id="1708"/>
            <p14:sldId id="1709"/>
            <p14:sldId id="1710"/>
            <p14:sldId id="1715"/>
            <p14:sldId id="1712"/>
            <p14:sldId id="1716"/>
            <p14:sldId id="1502"/>
          </p14:sldIdLst>
        </p14:section>
        <p14:section name="練習題" id="{1426D32C-C633-49E1-9941-19BD9AB9B440}">
          <p14:sldIdLst>
            <p14:sldId id="735"/>
          </p14:sldIdLst>
        </p14:section>
        <p14:section name="練習題1" id="{40F40EC9-A029-4364-8F33-0ABD0C26379A}">
          <p14:sldIdLst>
            <p14:sldId id="1511"/>
            <p14:sldId id="1612"/>
            <p14:sldId id="1594"/>
            <p14:sldId id="1611"/>
            <p14:sldId id="1595"/>
            <p14:sldId id="1610"/>
            <p14:sldId id="1596"/>
            <p14:sldId id="1693"/>
            <p14:sldId id="1694"/>
            <p14:sldId id="1609"/>
            <p14:sldId id="1597"/>
          </p14:sldIdLst>
        </p14:section>
        <p14:section name="練習題2" id="{EAB19E0C-42B7-48CC-AC89-9CFD20BDDC35}">
          <p14:sldIdLst>
            <p14:sldId id="1684"/>
            <p14:sldId id="1617"/>
            <p14:sldId id="1588"/>
            <p14:sldId id="1616"/>
            <p14:sldId id="1589"/>
            <p14:sldId id="1615"/>
            <p14:sldId id="1590"/>
            <p14:sldId id="1614"/>
            <p14:sldId id="1591"/>
            <p14:sldId id="1613"/>
            <p14:sldId id="1592"/>
          </p14:sldIdLst>
        </p14:section>
        <p14:section name="練習題3" id="{D9D079ED-BDE3-41A2-9F8B-9EA6EE173316}">
          <p14:sldIdLst>
            <p14:sldId id="1691"/>
            <p14:sldId id="1481"/>
            <p14:sldId id="1535"/>
            <p14:sldId id="1623"/>
            <p14:sldId id="1536"/>
            <p14:sldId id="1622"/>
            <p14:sldId id="1538"/>
            <p14:sldId id="1621"/>
            <p14:sldId id="1541"/>
            <p14:sldId id="1620"/>
            <p14:sldId id="1539"/>
            <p14:sldId id="1619"/>
            <p14:sldId id="1540"/>
            <p14:sldId id="1717"/>
            <p14:sldId id="1718"/>
            <p14:sldId id="1719"/>
            <p14:sldId id="1720"/>
            <p14:sldId id="1618"/>
            <p14:sldId id="1537"/>
          </p14:sldIdLst>
        </p14:section>
        <p14:section name="練習題-結果" id="{764DE500-ADD1-48E5-AE5A-93612EA4218F}">
          <p14:sldIdLst>
            <p14:sldId id="1721"/>
            <p14:sldId id="1375"/>
          </p14:sldIdLst>
        </p14:section>
        <p14:section name="錯誤提醒" id="{73F4A5FC-11FE-429F-BCE6-160B764A389A}">
          <p14:sldIdLst>
            <p14:sldId id="1722"/>
            <p14:sldId id="1475"/>
          </p14:sldIdLst>
        </p14:section>
        <p14:section name="中場休息" id="{670A4763-C955-4F9D-B0CF-2A23C448AD99}">
          <p14:sldIdLst>
            <p14:sldId id="1444"/>
          </p14:sldIdLst>
        </p14:section>
        <p14:section name="正式測驗_共36題" id="{3968CEED-F4EA-4960-BC5C-31B295767262}">
          <p14:sldIdLst>
            <p14:sldId id="837"/>
          </p14:sldIdLst>
        </p14:section>
        <p14:section name="正式測驗1" id="{979E1E99-18D0-412B-B985-CFB23B5D2D49}">
          <p14:sldIdLst>
            <p14:sldId id="1689"/>
            <p14:sldId id="1626"/>
            <p14:sldId id="1627"/>
            <p14:sldId id="1628"/>
            <p14:sldId id="1629"/>
            <p14:sldId id="1632"/>
            <p14:sldId id="1633"/>
            <p14:sldId id="1634"/>
            <p14:sldId id="1635"/>
            <p14:sldId id="1636"/>
            <p14:sldId id="1723"/>
            <p14:sldId id="1724"/>
            <p14:sldId id="1725"/>
            <p14:sldId id="1726"/>
            <p14:sldId id="1727"/>
            <p14:sldId id="1728"/>
            <p14:sldId id="1729"/>
            <p14:sldId id="1642"/>
            <p14:sldId id="1643"/>
            <p14:sldId id="1522"/>
          </p14:sldIdLst>
        </p14:section>
        <p14:section name="正式測驗2" id="{EBAE8817-F394-464C-96BE-12E5066A693F}">
          <p14:sldIdLst>
            <p14:sldId id="1690"/>
            <p14:sldId id="1656"/>
            <p14:sldId id="1657"/>
            <p14:sldId id="1648"/>
            <p14:sldId id="1649"/>
            <p14:sldId id="1650"/>
            <p14:sldId id="1651"/>
            <p14:sldId id="1652"/>
            <p14:sldId id="1653"/>
            <p14:sldId id="1654"/>
            <p14:sldId id="1655"/>
          </p14:sldIdLst>
        </p14:section>
        <p14:section name="正式測驗3" id="{C282C7EE-1466-4150-BD98-573DEA7341D9}">
          <p14:sldIdLst>
            <p14:sldId id="1692"/>
            <p14:sldId id="1668"/>
            <p14:sldId id="1669"/>
            <p14:sldId id="1672"/>
            <p14:sldId id="1673"/>
            <p14:sldId id="1674"/>
            <p14:sldId id="1675"/>
            <p14:sldId id="1678"/>
            <p14:sldId id="1679"/>
            <p14:sldId id="1730"/>
            <p14:sldId id="1731"/>
            <p14:sldId id="1732"/>
            <p14:sldId id="1733"/>
            <p14:sldId id="1734"/>
            <p14:sldId id="1735"/>
            <p14:sldId id="1736"/>
            <p14:sldId id="1737"/>
            <p14:sldId id="1680"/>
            <p14:sldId id="1681"/>
          </p14:sldIdLst>
        </p14:section>
        <p14:section name="測驗結果" id="{79330514-E3E7-42AD-AF09-3380EC4D34B2}">
          <p14:sldIdLst>
            <p14:sldId id="402"/>
            <p14:sldId id="17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4" autoAdjust="0"/>
    <p:restoredTop sz="81337" autoAdjust="0"/>
  </p:normalViewPr>
  <p:slideViewPr>
    <p:cSldViewPr>
      <p:cViewPr>
        <p:scale>
          <a:sx n="33" d="100"/>
          <a:sy n="33" d="100"/>
        </p:scale>
        <p:origin x="46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F93EF-5C0A-4CF5-B688-57956EC15937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24F6-CB61-40F5-9DB2-432A7843F5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5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跳到「受測者資料管理」頁面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測驗中的任何一個畫面，只要按</a:t>
            </a:r>
            <a:r>
              <a:rPr lang="en-US" altLang="zh-TW" b="1" dirty="0" smtClean="0">
                <a:solidFill>
                  <a:srgbClr val="FF0000"/>
                </a:solidFill>
              </a:rPr>
              <a:t>Esc</a:t>
            </a:r>
            <a:r>
              <a:rPr lang="zh-TW" altLang="en-US" b="1" dirty="0" smtClean="0">
                <a:solidFill>
                  <a:srgbClr val="FF0000"/>
                </a:solidFill>
              </a:rPr>
              <a:t>就可以回到</a:t>
            </a:r>
            <a:r>
              <a:rPr lang="zh-TW" altLang="en-US" b="1" dirty="0" smtClean="0"/>
              <a:t>「受測者資料管理」頁面</a:t>
            </a:r>
            <a:endParaRPr lang="en-US" altLang="zh-TW" b="1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56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3624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0.75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874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3240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0.75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09277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98276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213A-5652-4FCA-A429-1AEC1D3E021A}" type="slidenum">
              <a:rPr lang="zh-TW" altLang="en-US" smtClean="0"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20665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 秒後自動跳下一頁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37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03552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487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0.75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748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39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097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73460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1627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1.5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8103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95286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1.75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4568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76598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841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smtClean="0"/>
              <a:t>後</a:t>
            </a:r>
            <a:r>
              <a:rPr lang="zh-TW" altLang="en-US" b="1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1500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4186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1.25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44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8308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3208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28958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9457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0.75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037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862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76059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94586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1.25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0964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3447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1.75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1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 smtClean="0"/>
          </a:p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</a:t>
            </a:r>
            <a:r>
              <a:rPr lang="zh-TW" altLang="en-US" dirty="0" smtClean="0"/>
              <a:t>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99150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28511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0.75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82904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2579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0488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0697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5071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跳至下一頁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136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1185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跳到</a:t>
            </a:r>
            <a:r>
              <a:rPr lang="zh-TW" altLang="en-US" dirty="0" smtClean="0"/>
              <a:t>「受測者資料管理」頁面</a:t>
            </a:r>
            <a:endParaRPr lang="en-US" altLang="zh-TW" dirty="0" smtClean="0"/>
          </a:p>
          <a:p>
            <a:pPr lvl="1"/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4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33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929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0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 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0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167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 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2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0" indent="0">
              <a:buFont typeface="+mj-lt"/>
              <a:buNone/>
            </a:pPr>
            <a:endParaRPr lang="en-US" altLang="zh-TW" dirty="0" smtClean="0"/>
          </a:p>
          <a:p>
            <a:pPr marL="0" indent="0">
              <a:buFont typeface="+mj-lt"/>
              <a:buNone/>
            </a:pP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5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419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 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599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698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 </a:t>
            </a:r>
            <a:r>
              <a:rPr lang="zh-TW" altLang="en-US" b="1" dirty="0" smtClean="0"/>
              <a:t>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75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53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 </a:t>
            </a:r>
            <a:r>
              <a:rPr lang="zh-TW" altLang="en-US" b="1" dirty="0" smtClean="0"/>
              <a:t>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914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154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94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 </a:t>
            </a:r>
            <a:r>
              <a:rPr lang="zh-TW" altLang="en-US" b="1" dirty="0" smtClean="0"/>
              <a:t>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05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15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8</a:t>
            </a:r>
            <a:r>
              <a:rPr lang="zh-TW" altLang="en-US" dirty="0" smtClean="0"/>
              <a:t>可跳到下一頁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</a:t>
            </a:r>
            <a:r>
              <a:rPr lang="en-US" altLang="zh-TW" dirty="0" smtClean="0"/>
              <a:t>2</a:t>
            </a:r>
            <a:r>
              <a:rPr lang="zh-TW" altLang="en-US" dirty="0" smtClean="0"/>
              <a:t>跳到</a:t>
            </a:r>
            <a:r>
              <a:rPr lang="en-US" altLang="zh-TW" dirty="0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37</a:t>
            </a:r>
            <a:r>
              <a:rPr lang="zh-TW" altLang="en-US" dirty="0" smtClean="0"/>
              <a:t>頁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600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 </a:t>
            </a:r>
            <a:r>
              <a:rPr lang="zh-TW" altLang="en-US" b="1" dirty="0" smtClean="0"/>
              <a:t>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014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70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 </a:t>
            </a:r>
            <a:r>
              <a:rPr lang="zh-TW" altLang="en-US" b="1" dirty="0" smtClean="0"/>
              <a:t>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15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17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 </a:t>
            </a:r>
            <a:r>
              <a:rPr lang="zh-TW" altLang="en-US" b="1" dirty="0" smtClean="0"/>
              <a:t>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14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684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 </a:t>
            </a:r>
            <a:r>
              <a:rPr lang="zh-TW" altLang="en-US" b="1" dirty="0" smtClean="0"/>
              <a:t>或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秒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315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按２跳到</a:t>
            </a:r>
            <a:r>
              <a:rPr lang="en-US" altLang="zh-TW" dirty="0" smtClean="0"/>
              <a:t>PPT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P3</a:t>
            </a:r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060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跳到</a:t>
            </a:r>
            <a:r>
              <a:rPr lang="en-US" altLang="zh-TW" b="1" dirty="0" smtClean="0"/>
              <a:t>PPT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58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練習題共  題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001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1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42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3957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en-US" altLang="zh-TW" dirty="0" smtClean="0"/>
              <a:t>. 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85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012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1.25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5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6749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1.75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5889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6840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4755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71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5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54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smtClean="0"/>
              <a:t>後</a:t>
            </a:r>
            <a:r>
              <a:rPr lang="zh-TW" altLang="en-US" b="1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1958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7437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321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655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1.5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518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570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3452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2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0.75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129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096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383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63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smtClean="0"/>
              <a:t>後</a:t>
            </a:r>
            <a:r>
              <a:rPr lang="zh-TW" altLang="en-US" b="1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5457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650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0.75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1330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951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1.75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419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390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1.75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384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889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99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8212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4404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1.25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8110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619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1.75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871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7200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1.25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253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17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1.25</a:t>
            </a:r>
            <a:r>
              <a:rPr lang="zh-TW" altLang="en-US" dirty="0" smtClean="0"/>
              <a:t>秒後自動跳下一頁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597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跳到這頁自動播放錄音檔「</a:t>
            </a:r>
            <a:r>
              <a:rPr lang="en-US" altLang="zh-TW" dirty="0" err="1" smtClean="0"/>
              <a:t>Bii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6171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</a:t>
            </a:r>
            <a:r>
              <a:rPr lang="zh-TW" altLang="en-US" baseline="0" dirty="0" smtClean="0"/>
              <a:t> 或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後跳下一頁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9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2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883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dirty="0" smtClean="0"/>
              <a:t>這裡的答對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答錯題數都是計算小題數。例如：現在</a:t>
            </a:r>
            <a:r>
              <a:rPr lang="en-US" altLang="zh-TW" dirty="0" smtClean="0"/>
              <a:t>PPT</a:t>
            </a:r>
            <a:r>
              <a:rPr lang="zh-TW" altLang="en-US" dirty="0" smtClean="0"/>
              <a:t>的練習題中有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小題（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大題），所以如果個案全部答對，答對題數</a:t>
            </a:r>
            <a:r>
              <a:rPr lang="en-US" altLang="zh-TW" dirty="0" smtClean="0"/>
              <a:t>=6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b="1" dirty="0" smtClean="0">
                <a:latin typeface="+mn-lt"/>
                <a:ea typeface="標楷體" pitchFamily="65" charset="-120"/>
              </a:rPr>
              <a:t>「答對平均反應時間」記錄答對題的平均反應時間</a:t>
            </a:r>
            <a:r>
              <a:rPr lang="en-US" altLang="zh-TW" sz="1200" b="1" dirty="0" smtClean="0">
                <a:latin typeface="+mn-lt"/>
                <a:ea typeface="標楷體" pitchFamily="65" charset="-120"/>
              </a:rPr>
              <a:t>(</a:t>
            </a:r>
            <a:r>
              <a:rPr lang="zh-TW" altLang="en-US" sz="1200" b="1" dirty="0" smtClean="0">
                <a:latin typeface="+mn-lt"/>
                <a:ea typeface="標楷體" pitchFamily="65" charset="-120"/>
              </a:rPr>
              <a:t>秒</a:t>
            </a:r>
            <a:r>
              <a:rPr lang="en-US" altLang="zh-TW" sz="1200" b="1" dirty="0" smtClean="0">
                <a:latin typeface="+mn-lt"/>
                <a:ea typeface="標楷體" pitchFamily="65" charset="-120"/>
              </a:rPr>
              <a:t>)</a:t>
            </a:r>
            <a:endParaRPr lang="zh-TW" altLang="en-US" sz="1200" b="1" dirty="0" smtClean="0">
              <a:latin typeface="+mn-lt"/>
              <a:ea typeface="標楷體" pitchFamily="65" charset="-12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137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按８跳到下一頁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按２跳到</a:t>
            </a:r>
            <a:r>
              <a:rPr lang="en-US" altLang="zh-TW" dirty="0" smtClean="0"/>
              <a:t>PPT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P37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643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本畫面出現時機：練習題中圖形消失了，但個案沒有按任何一個反應鍵。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indent="0">
              <a:buFont typeface="+mj-lt"/>
              <a:buNone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後跳到錯誤的那題練習題</a:t>
            </a:r>
            <a:endParaRPr lang="zh-TW" altLang="en-US" b="1" u="sng" dirty="0" smtClean="0"/>
          </a:p>
          <a:p>
            <a:pPr marL="228600" indent="-228600">
              <a:buFont typeface="+mj-lt"/>
              <a:buAutoNum type="arabicPeriod"/>
            </a:pPr>
            <a:endParaRPr lang="zh-TW" altLang="en-US" b="1" u="sng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744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本畫面出現時機：這部分練習題中</a:t>
            </a:r>
            <a:r>
              <a:rPr lang="zh-TW" altLang="en-US" b="1" u="sng" dirty="0" smtClean="0"/>
              <a:t>只要答錯就跳出此一畫面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後跳回答錯的那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0697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u="sng" dirty="0" smtClean="0"/>
              <a:t>20</a:t>
            </a:r>
            <a:r>
              <a:rPr lang="zh-TW" altLang="en-US" b="1" u="sng" dirty="0" smtClean="0"/>
              <a:t>秒後，或者 按</a:t>
            </a:r>
            <a:r>
              <a:rPr lang="en-US" altLang="zh-TW" b="1" u="sng" dirty="0" smtClean="0"/>
              <a:t>8 </a:t>
            </a:r>
            <a:r>
              <a:rPr lang="zh-TW" altLang="en-US" b="1" u="sng" dirty="0" smtClean="0"/>
              <a:t>可跳到下一頁</a:t>
            </a:r>
            <a:endParaRPr lang="en-US" altLang="zh-TW" b="1" u="sng" dirty="0" smtClean="0"/>
          </a:p>
          <a:p>
            <a:pPr marL="0" indent="0">
              <a:buNone/>
            </a:pPr>
            <a:endParaRPr lang="en-US" altLang="zh-TW" b="1" u="sng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391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按８跳下一頁</a:t>
            </a:r>
            <a:endParaRPr lang="en-US" altLang="zh-TW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50402-BF53-4FC9-B6F7-96D1C20ED843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643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 smtClean="0"/>
              <a:t>按</a:t>
            </a:r>
            <a:r>
              <a:rPr lang="en-US" altLang="zh-TW" b="0" dirty="0" smtClean="0"/>
              <a:t>8</a:t>
            </a:r>
            <a:r>
              <a:rPr lang="zh-TW" altLang="en-US" b="0" dirty="0" smtClean="0"/>
              <a:t>後</a:t>
            </a:r>
            <a:r>
              <a:rPr lang="zh-TW" altLang="en-US" b="1" dirty="0" smtClean="0"/>
              <a:t>跳下一頁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24283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0266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192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59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按</a:t>
            </a:r>
            <a:r>
              <a:rPr lang="en-US" altLang="zh-TW" b="1" dirty="0" smtClean="0"/>
              <a:t>8</a:t>
            </a:r>
            <a:r>
              <a:rPr lang="zh-TW" altLang="en-US" dirty="0" smtClean="0"/>
              <a:t>後跳下一頁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7468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1.25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372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5053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1.25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8004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944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76711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8954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</a:t>
            </a:r>
            <a:r>
              <a:rPr lang="zh-TW" altLang="en-US" dirty="0" smtClean="0"/>
              <a:t>秒</a:t>
            </a:r>
            <a:r>
              <a:rPr lang="zh-TW" altLang="en-US" dirty="0" smtClean="0"/>
              <a:t>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7154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10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1.75</a:t>
            </a:r>
            <a:r>
              <a:rPr lang="zh-TW" altLang="en-US" dirty="0" smtClean="0"/>
              <a:t>秒後自動跳下一頁 或 按</a:t>
            </a:r>
            <a:r>
              <a:rPr lang="en-US" altLang="zh-TW" dirty="0" smtClean="0"/>
              <a:t>2/8</a:t>
            </a:r>
            <a:r>
              <a:rPr lang="zh-TW" altLang="en-US" dirty="0" smtClean="0"/>
              <a:t>跳下一頁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94481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</a:t>
            </a:r>
            <a:r>
              <a:rPr lang="zh-TW" altLang="en-US" dirty="0" smtClean="0"/>
              <a:t>秒後自動跳下一頁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4F6-CB61-40F5-9DB2-432A7843F53E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0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3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8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2017/3/9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6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6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轉換性注意力測驗</a:t>
            </a:r>
            <a:endParaRPr lang="zh-TW" altLang="en-US" sz="54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087972" y="4059120"/>
            <a:ext cx="4968056" cy="1260000"/>
            <a:chOff x="2087972" y="4059120"/>
            <a:chExt cx="4968056" cy="1260000"/>
          </a:xfrm>
        </p:grpSpPr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回上一頁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>
              <a:hlinkClick r:id="rId4" action="ppaction://hlinksldjump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進入測驗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932180" y="4581128"/>
            <a:ext cx="543583" cy="720000"/>
            <a:chOff x="4259933" y="4909716"/>
            <a:chExt cx="543583" cy="720000"/>
          </a:xfrm>
        </p:grpSpPr>
        <p:sp>
          <p:nvSpPr>
            <p:cNvPr id="11" name="矩形 10"/>
            <p:cNvSpPr/>
            <p:nvPr/>
          </p:nvSpPr>
          <p:spPr>
            <a:xfrm>
              <a:off x="4259933" y="4909716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088" y="522003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5664959" y="4581128"/>
            <a:ext cx="550151" cy="720000"/>
            <a:chOff x="5664959" y="4797233"/>
            <a:chExt cx="550151" cy="720000"/>
          </a:xfrm>
        </p:grpSpPr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664959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64959" y="4913797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9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接著，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會先出現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黑色十字，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提醒您注意看螢幕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0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92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0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圖形</a:t>
            </a:r>
            <a:r>
              <a:rPr lang="zh-TW" altLang="en-US" sz="6600" b="1" dirty="0" smtClean="0"/>
              <a:t>的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形狀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4" name="矩形 3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38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5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73608"/>
            <a:ext cx="551688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1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6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18" name="群組 17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22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矩形 22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21" name="梯形 20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等腰三角形 12"/>
            <p:cNvSpPr/>
            <p:nvPr/>
          </p:nvSpPr>
          <p:spPr>
            <a:xfrm>
              <a:off x="3639194" y="2578319"/>
              <a:ext cx="1800000" cy="1800000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接著，電腦螢幕上會呈現一個圖形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注意：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圖形呈現的時間長短不一定，請在圖形消失前正確作答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9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91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9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圖形的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形狀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4" name="矩形 3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38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5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5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等腰三角形 14"/>
            <p:cNvSpPr/>
            <p:nvPr/>
          </p:nvSpPr>
          <p:spPr>
            <a:xfrm>
              <a:off x="3639194" y="2578319"/>
              <a:ext cx="1800000" cy="1800000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如果白色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</a:rPr>
              <a:t>圖形是</a:t>
            </a:r>
            <a:r>
              <a:rPr lang="zh-TW" altLang="en-US" sz="2400" b="1" dirty="0">
                <a:solidFill>
                  <a:srgbClr val="FF0000"/>
                </a:solidFill>
              </a:rPr>
              <a:t>三角形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，請按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9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73608"/>
            <a:ext cx="551688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6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但是，當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您看到黑色十字而且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聽到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提示音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「逼～」之後，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下一題的判斷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規則將會轉換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9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73608"/>
            <a:ext cx="551688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9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9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測驗結束</a:t>
            </a:r>
            <a:endParaRPr lang="zh-TW" altLang="en-US" b="1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30390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b="0" dirty="0">
                <a:latin typeface="+mj-lt"/>
                <a:ea typeface="+mj-ea"/>
              </a:rPr>
              <a:t>感謝您的作答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193978" y="4941168"/>
            <a:ext cx="289019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sym typeface="Wingdings 2"/>
              </a:rPr>
              <a:t>觀看測驗結果</a:t>
            </a:r>
            <a:endParaRPr lang="en-US" altLang="zh-TW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itchFamily="65" charset="-120"/>
              <a:ea typeface="標楷體" pitchFamily="65" charset="-120"/>
              <a:sym typeface="Wingdings 2"/>
            </a:endParaRPr>
          </a:p>
          <a:p>
            <a:pPr algn="ctr"/>
            <a:endParaRPr lang="en-US" altLang="zh-TW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itchFamily="65" charset="-120"/>
              <a:ea typeface="標楷體" pitchFamily="65" charset="-120"/>
              <a:sym typeface="Wingdings 2"/>
            </a:endParaRPr>
          </a:p>
          <a:p>
            <a:pPr algn="ctr"/>
            <a:endParaRPr lang="zh-TW" altLang="en-US" b="1" dirty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367279" y="5642278"/>
            <a:ext cx="543587" cy="720000"/>
            <a:chOff x="4296516" y="5609854"/>
            <a:chExt cx="543587" cy="720000"/>
          </a:xfrm>
        </p:grpSpPr>
        <p:sp>
          <p:nvSpPr>
            <p:cNvPr id="8" name="矩形 7"/>
            <p:cNvSpPr/>
            <p:nvPr/>
          </p:nvSpPr>
          <p:spPr>
            <a:xfrm>
              <a:off x="4296516" y="5609854"/>
              <a:ext cx="543587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672" y="5848160"/>
              <a:ext cx="284348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11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/>
              <a:t>施測結果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53752" y="1469511"/>
          <a:ext cx="9036496" cy="318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362"/>
                <a:gridCol w="2770067"/>
                <a:gridCol w="2770067"/>
              </a:tblGrid>
              <a:tr h="796452">
                <a:tc>
                  <a:txBody>
                    <a:bodyPr/>
                    <a:lstStyle/>
                    <a:p>
                      <a:endParaRPr lang="zh-TW" altLang="en-US" sz="3200" dirty="0">
                        <a:solidFill>
                          <a:schemeClr val="bg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練習題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正式測驗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答對題數</a:t>
                      </a:r>
                      <a:endParaRPr lang="zh-TW" altLang="en-US" sz="3200" dirty="0"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錯誤題數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>
                          <a:latin typeface="+mn-lt"/>
                          <a:ea typeface="標楷體" pitchFamily="65" charset="-120"/>
                        </a:rPr>
                        <a:t>答對平均反應時間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456000" y="4869160"/>
            <a:ext cx="2232000" cy="1530120"/>
            <a:chOff x="2087972" y="4059121"/>
            <a:chExt cx="2232000" cy="1530120"/>
          </a:xfrm>
        </p:grpSpPr>
        <p:sp>
          <p:nvSpPr>
            <p:cNvPr id="7" name="矩形 6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610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639194" y="2570779"/>
              <a:ext cx="1800000" cy="180000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如果彩色</a:t>
            </a:r>
            <a:r>
              <a:rPr lang="zh-TW" altLang="en-US" sz="2400" b="1" dirty="0">
                <a:solidFill>
                  <a:srgbClr val="FF0000"/>
                </a:solidFill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</a:rPr>
              <a:t>圖形是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藍</a:t>
            </a:r>
            <a:r>
              <a:rPr lang="zh-TW" altLang="en-US" sz="2400" b="1" dirty="0">
                <a:solidFill>
                  <a:srgbClr val="FF0000"/>
                </a:solidFill>
              </a:rPr>
              <a:t>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則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按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00736" y="1484784"/>
            <a:ext cx="6542528" cy="5183919"/>
            <a:chOff x="981800" y="764704"/>
            <a:chExt cx="7180400" cy="5904000"/>
          </a:xfrm>
        </p:grpSpPr>
        <p:grpSp>
          <p:nvGrpSpPr>
            <p:cNvPr id="5" name="群組 4"/>
            <p:cNvGrpSpPr/>
            <p:nvPr/>
          </p:nvGrpSpPr>
          <p:grpSpPr>
            <a:xfrm>
              <a:off x="981800" y="764704"/>
              <a:ext cx="7180400" cy="5904000"/>
              <a:chOff x="981800" y="764704"/>
              <a:chExt cx="7180400" cy="5904000"/>
            </a:xfrm>
          </p:grpSpPr>
          <p:pic>
            <p:nvPicPr>
              <p:cNvPr id="7" name="Picture 2" descr="C:\Users\owner\Desktop\DSCF6935_1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800" y="764704"/>
                <a:ext cx="7180400" cy="59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3429397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8272" y="5730714"/>
                <a:ext cx="414337" cy="365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4427984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80024" y="5528555"/>
                <a:ext cx="755087" cy="8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4400" dirty="0"/>
              </a:p>
            </p:txBody>
          </p:sp>
        </p:grpSp>
        <p:sp>
          <p:nvSpPr>
            <p:cNvPr id="6" name="梯形 5"/>
            <p:cNvSpPr/>
            <p:nvPr/>
          </p:nvSpPr>
          <p:spPr>
            <a:xfrm>
              <a:off x="1475656" y="1268760"/>
              <a:ext cx="6120680" cy="3528392"/>
            </a:xfrm>
            <a:prstGeom prst="trapezoid">
              <a:avLst>
                <a:gd name="adj" fmla="val 62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194" y="1925601"/>
            <a:ext cx="4175999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等腰三角形 15"/>
            <p:cNvSpPr/>
            <p:nvPr/>
          </p:nvSpPr>
          <p:spPr>
            <a:xfrm>
              <a:off x="3635824" y="2492896"/>
              <a:ext cx="1800000" cy="1800000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等腰三角形 15"/>
            <p:cNvSpPr/>
            <p:nvPr/>
          </p:nvSpPr>
          <p:spPr>
            <a:xfrm>
              <a:off x="3635824" y="2492896"/>
              <a:ext cx="1800000" cy="1800000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98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測驗簡介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2952326"/>
          </a:xfrm>
        </p:spPr>
        <p:txBody>
          <a:bodyPr>
            <a:normAutofit/>
          </a:bodyPr>
          <a:lstStyle/>
          <a:p>
            <a:r>
              <a:rPr lang="zh-TW" altLang="en-US" dirty="0"/>
              <a:t>本</a:t>
            </a:r>
            <a:r>
              <a:rPr lang="zh-TW" altLang="en-US" dirty="0" smtClean="0"/>
              <a:t>測驗</a:t>
            </a:r>
            <a:r>
              <a:rPr lang="zh-TW" altLang="en-US" dirty="0"/>
              <a:t>想</a:t>
            </a:r>
            <a:r>
              <a:rPr lang="zh-TW" altLang="en-US" dirty="0" smtClean="0"/>
              <a:t>要評估您</a:t>
            </a:r>
            <a:r>
              <a:rPr lang="zh-TW" altLang="en-US" b="1" dirty="0" smtClean="0"/>
              <a:t>轉換性注意力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請用鍵盤操作本</a:t>
            </a:r>
            <a:r>
              <a:rPr lang="zh-TW" altLang="en-US" dirty="0" smtClean="0"/>
              <a:t>測驗。</a:t>
            </a:r>
            <a:endParaRPr lang="zh-TW" altLang="en-US" dirty="0"/>
          </a:p>
          <a:p>
            <a:r>
              <a:rPr lang="zh-TW" altLang="en-US" dirty="0" smtClean="0"/>
              <a:t>完成全部測驗大概需要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分鐘。</a:t>
            </a:r>
            <a:endParaRPr lang="en-US" altLang="zh-TW" dirty="0" smtClean="0"/>
          </a:p>
          <a:p>
            <a:r>
              <a:rPr lang="zh-TW" altLang="en-US" dirty="0"/>
              <a:t>操作測驗時</a:t>
            </a:r>
            <a:r>
              <a:rPr lang="zh-TW" altLang="en-US" dirty="0"/>
              <a:t>，做得越正確越好。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3456000" y="4221088"/>
            <a:ext cx="2232000" cy="1484784"/>
            <a:chOff x="3456000" y="4221088"/>
            <a:chExt cx="2232000" cy="1484784"/>
          </a:xfrm>
        </p:grpSpPr>
        <p:sp>
          <p:nvSpPr>
            <p:cNvPr id="5" name="矩形 4">
              <a:hlinkClick r:id="" action="ppaction://noaction"/>
            </p:cNvPr>
            <p:cNvSpPr/>
            <p:nvPr/>
          </p:nvSpPr>
          <p:spPr>
            <a:xfrm>
              <a:off x="3456000" y="4221088"/>
              <a:ext cx="2232000" cy="1484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下一頁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4" name="群組 3"/>
            <p:cNvGrpSpPr>
              <a:grpSpLocks noChangeAspect="1"/>
            </p:cNvGrpSpPr>
            <p:nvPr/>
          </p:nvGrpSpPr>
          <p:grpSpPr>
            <a:xfrm>
              <a:off x="4259933" y="4909716"/>
              <a:ext cx="543583" cy="720000"/>
              <a:chOff x="1574704" y="3732216"/>
              <a:chExt cx="1080000" cy="143050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74704" y="3732216"/>
                <a:ext cx="1080000" cy="1430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219" y="4348753"/>
                <a:ext cx="564943" cy="483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141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流程圖: 決策 14"/>
            <p:cNvSpPr/>
            <p:nvPr/>
          </p:nvSpPr>
          <p:spPr>
            <a:xfrm>
              <a:off x="3633900" y="2564904"/>
              <a:ext cx="1800000" cy="1800000"/>
            </a:xfrm>
            <a:prstGeom prst="flowChartDecision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5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>
              <a:off x="3638181" y="2564904"/>
              <a:ext cx="1800000" cy="180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00736" y="1484786"/>
            <a:ext cx="6542528" cy="5183919"/>
            <a:chOff x="981800" y="764704"/>
            <a:chExt cx="7180400" cy="5904000"/>
          </a:xfrm>
        </p:grpSpPr>
        <p:grpSp>
          <p:nvGrpSpPr>
            <p:cNvPr id="5" name="群組 4"/>
            <p:cNvGrpSpPr/>
            <p:nvPr/>
          </p:nvGrpSpPr>
          <p:grpSpPr>
            <a:xfrm>
              <a:off x="981800" y="764704"/>
              <a:ext cx="7180400" cy="5904000"/>
              <a:chOff x="981800" y="764704"/>
              <a:chExt cx="7180400" cy="5904000"/>
            </a:xfrm>
          </p:grpSpPr>
          <p:pic>
            <p:nvPicPr>
              <p:cNvPr id="7" name="Picture 2" descr="C:\Users\owner\Desktop\DSCF6935_1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800" y="764704"/>
                <a:ext cx="7180400" cy="59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3429397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8272" y="5730714"/>
                <a:ext cx="414337" cy="365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4427984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80024" y="5528555"/>
                <a:ext cx="755087" cy="8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4400" dirty="0"/>
              </a:p>
            </p:txBody>
          </p:sp>
        </p:grpSp>
        <p:sp>
          <p:nvSpPr>
            <p:cNvPr id="6" name="梯形 5"/>
            <p:cNvSpPr/>
            <p:nvPr/>
          </p:nvSpPr>
          <p:spPr>
            <a:xfrm>
              <a:off x="1475656" y="1268760"/>
              <a:ext cx="6120680" cy="3528392"/>
            </a:xfrm>
            <a:prstGeom prst="trapezoid">
              <a:avLst>
                <a:gd name="adj" fmla="val 62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70987" y="2564904"/>
            <a:ext cx="1800000" cy="1800000"/>
          </a:xfrm>
          <a:prstGeom prst="rect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4"/>
            <a:ext cx="6542528" cy="5183919"/>
            <a:chOff x="1300736" y="1484784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4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1194" y="1916832"/>
              <a:ext cx="4175999" cy="313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示範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00736" y="1484786"/>
            <a:ext cx="6542528" cy="5183919"/>
            <a:chOff x="981800" y="764704"/>
            <a:chExt cx="7180400" cy="5904000"/>
          </a:xfrm>
        </p:grpSpPr>
        <p:grpSp>
          <p:nvGrpSpPr>
            <p:cNvPr id="5" name="群組 4"/>
            <p:cNvGrpSpPr/>
            <p:nvPr/>
          </p:nvGrpSpPr>
          <p:grpSpPr>
            <a:xfrm>
              <a:off x="981800" y="764704"/>
              <a:ext cx="7180400" cy="5904000"/>
              <a:chOff x="981800" y="764704"/>
              <a:chExt cx="7180400" cy="5904000"/>
            </a:xfrm>
          </p:grpSpPr>
          <p:pic>
            <p:nvPicPr>
              <p:cNvPr id="7" name="Picture 2" descr="C:\Users\owner\Desktop\DSCF6935_1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800" y="764704"/>
                <a:ext cx="7180400" cy="59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3429397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8272" y="5730714"/>
                <a:ext cx="414337" cy="365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4427984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80024" y="5528555"/>
                <a:ext cx="755087" cy="8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4400" dirty="0"/>
              </a:p>
            </p:txBody>
          </p:sp>
        </p:grpSp>
        <p:sp>
          <p:nvSpPr>
            <p:cNvPr id="6" name="梯形 5"/>
            <p:cNvSpPr/>
            <p:nvPr/>
          </p:nvSpPr>
          <p:spPr>
            <a:xfrm>
              <a:off x="1475656" y="1268760"/>
              <a:ext cx="6120680" cy="3528392"/>
            </a:xfrm>
            <a:prstGeom prst="trapezoid">
              <a:avLst>
                <a:gd name="adj" fmla="val 62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19192" y="2492896"/>
            <a:ext cx="1800000" cy="1800000"/>
          </a:xfrm>
          <a:prstGeom prst="rect">
            <a:avLst/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b="1" dirty="0" smtClean="0"/>
              <a:t>操作示範</a:t>
            </a:r>
            <a:endParaRPr lang="zh-TW" altLang="en-US" sz="54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2087972" y="4059120"/>
            <a:ext cx="4968056" cy="1260000"/>
            <a:chOff x="2087972" y="4059120"/>
            <a:chExt cx="4968056" cy="1260000"/>
          </a:xfrm>
        </p:grpSpPr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略</a:t>
              </a:r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過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矩形 8">
              <a:hlinkClick r:id="rId4" action="ppaction://hlinksldjump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932180" y="4581128"/>
            <a:ext cx="543583" cy="720000"/>
            <a:chOff x="4259933" y="4909716"/>
            <a:chExt cx="543583" cy="720000"/>
          </a:xfrm>
        </p:grpSpPr>
        <p:sp>
          <p:nvSpPr>
            <p:cNvPr id="11" name="矩形 10"/>
            <p:cNvSpPr/>
            <p:nvPr/>
          </p:nvSpPr>
          <p:spPr>
            <a:xfrm>
              <a:off x="4259933" y="4909716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088" y="522003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5664959" y="4581128"/>
            <a:ext cx="550151" cy="720000"/>
            <a:chOff x="5664959" y="4797233"/>
            <a:chExt cx="550151" cy="720000"/>
          </a:xfrm>
        </p:grpSpPr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664959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64959" y="4913797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00736" y="1484786"/>
            <a:ext cx="6542528" cy="5183919"/>
            <a:chOff x="981800" y="764704"/>
            <a:chExt cx="7180400" cy="5904000"/>
          </a:xfrm>
        </p:grpSpPr>
        <p:grpSp>
          <p:nvGrpSpPr>
            <p:cNvPr id="5" name="群組 4"/>
            <p:cNvGrpSpPr/>
            <p:nvPr/>
          </p:nvGrpSpPr>
          <p:grpSpPr>
            <a:xfrm>
              <a:off x="981800" y="764704"/>
              <a:ext cx="7180400" cy="5904000"/>
              <a:chOff x="981800" y="764704"/>
              <a:chExt cx="7180400" cy="5904000"/>
            </a:xfrm>
          </p:grpSpPr>
          <p:pic>
            <p:nvPicPr>
              <p:cNvPr id="7" name="Picture 2" descr="C:\Users\owner\Desktop\DSCF6935_1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800" y="764704"/>
                <a:ext cx="7180400" cy="59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3429397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8272" y="5730714"/>
                <a:ext cx="414337" cy="365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4427984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80024" y="5528555"/>
                <a:ext cx="755087" cy="8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4400" dirty="0"/>
              </a:p>
            </p:txBody>
          </p:sp>
        </p:grpSp>
        <p:sp>
          <p:nvSpPr>
            <p:cNvPr id="6" name="梯形 5"/>
            <p:cNvSpPr/>
            <p:nvPr/>
          </p:nvSpPr>
          <p:spPr>
            <a:xfrm>
              <a:off x="1475656" y="1268760"/>
              <a:ext cx="6120680" cy="3528392"/>
            </a:xfrm>
            <a:prstGeom prst="trapezoid">
              <a:avLst>
                <a:gd name="adj" fmla="val 62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19192" y="2492896"/>
            <a:ext cx="1800000" cy="1800000"/>
          </a:xfrm>
          <a:prstGeom prst="rect">
            <a:avLst/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634939" y="2564904"/>
              <a:ext cx="1800000" cy="1800000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300736" y="1484786"/>
            <a:ext cx="6542528" cy="5183919"/>
            <a:chOff x="981800" y="764704"/>
            <a:chExt cx="7180400" cy="5904000"/>
          </a:xfrm>
        </p:grpSpPr>
        <p:grpSp>
          <p:nvGrpSpPr>
            <p:cNvPr id="5" name="群組 4"/>
            <p:cNvGrpSpPr/>
            <p:nvPr/>
          </p:nvGrpSpPr>
          <p:grpSpPr>
            <a:xfrm>
              <a:off x="981800" y="764704"/>
              <a:ext cx="7180400" cy="5904000"/>
              <a:chOff x="981800" y="764704"/>
              <a:chExt cx="7180400" cy="5904000"/>
            </a:xfrm>
          </p:grpSpPr>
          <p:pic>
            <p:nvPicPr>
              <p:cNvPr id="7" name="Picture 2" descr="C:\Users\owner\Desktop\DSCF6935_1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800" y="764704"/>
                <a:ext cx="7180400" cy="590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矩形 7"/>
              <p:cNvSpPr/>
              <p:nvPr/>
            </p:nvSpPr>
            <p:spPr>
              <a:xfrm>
                <a:off x="3429397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8272" y="5730714"/>
                <a:ext cx="414337" cy="365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4427984" y="5373216"/>
                <a:ext cx="792088" cy="1080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480024" y="5528555"/>
                <a:ext cx="755087" cy="876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4400" dirty="0"/>
              </a:p>
            </p:txBody>
          </p:sp>
        </p:grpSp>
        <p:sp>
          <p:nvSpPr>
            <p:cNvPr id="6" name="梯形 5"/>
            <p:cNvSpPr/>
            <p:nvPr/>
          </p:nvSpPr>
          <p:spPr>
            <a:xfrm>
              <a:off x="1475656" y="1268760"/>
              <a:ext cx="6120680" cy="3528392"/>
            </a:xfrm>
            <a:prstGeom prst="trapezoid">
              <a:avLst>
                <a:gd name="adj" fmla="val 62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70987" y="2564904"/>
            <a:ext cx="1800000" cy="1800000"/>
          </a:xfrm>
          <a:prstGeom prst="rect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4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/>
            <p:cNvGrpSpPr>
              <a:grpSpLocks noChangeAspect="1"/>
            </p:cNvGrpSpPr>
            <p:nvPr/>
          </p:nvGrpSpPr>
          <p:grpSpPr>
            <a:xfrm>
              <a:off x="4359194" y="3296391"/>
              <a:ext cx="360000" cy="360000"/>
              <a:chOff x="3221820" y="1628800"/>
              <a:chExt cx="2520280" cy="2520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221820" y="2618800"/>
                <a:ext cx="2520280" cy="5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1960" y="1628800"/>
                <a:ext cx="540000" cy="252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流程圖: 決策 14"/>
            <p:cNvSpPr/>
            <p:nvPr/>
          </p:nvSpPr>
          <p:spPr>
            <a:xfrm>
              <a:off x="3633900" y="2564904"/>
              <a:ext cx="1800000" cy="1800000"/>
            </a:xfrm>
            <a:prstGeom prst="flowChartDecision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範例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2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Autofit/>
          </a:bodyPr>
          <a:lstStyle/>
          <a:p>
            <a:r>
              <a:rPr lang="zh-TW" altLang="en-US" sz="6600" b="1" dirty="0" smtClean="0"/>
              <a:t>是否需要再次</a:t>
            </a:r>
            <a:r>
              <a:rPr lang="zh-TW" altLang="en-US" sz="6600" b="1" dirty="0"/>
              <a:t>示範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087972" y="4059121"/>
            <a:ext cx="4968056" cy="1530120"/>
            <a:chOff x="2087972" y="4059120"/>
            <a:chExt cx="4968056" cy="1260000"/>
          </a:xfrm>
        </p:grpSpPr>
        <p:sp>
          <p:nvSpPr>
            <p:cNvPr id="4" name="矩形 3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再次練習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" name="矩形 5">
              <a:hlinkClick r:id="" action="ppaction://noaction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結束練習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948303" y="4797233"/>
            <a:ext cx="543583" cy="720000"/>
            <a:chOff x="2876289" y="5445304"/>
            <a:chExt cx="543583" cy="720000"/>
          </a:xfrm>
        </p:grpSpPr>
        <p:sp>
          <p:nvSpPr>
            <p:cNvPr id="9" name="矩形 8"/>
            <p:cNvSpPr/>
            <p:nvPr/>
          </p:nvSpPr>
          <p:spPr>
            <a:xfrm>
              <a:off x="2876289" y="5445304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44" y="568361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群組 13"/>
          <p:cNvGrpSpPr>
            <a:grpSpLocks noChangeAspect="1"/>
          </p:cNvGrpSpPr>
          <p:nvPr/>
        </p:nvGrpSpPr>
        <p:grpSpPr>
          <a:xfrm>
            <a:off x="5664959" y="4797233"/>
            <a:ext cx="550151" cy="720000"/>
            <a:chOff x="5652120" y="5877352"/>
            <a:chExt cx="550151" cy="720000"/>
          </a:xfrm>
        </p:grpSpPr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652120" y="5877352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20" y="5993916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0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練習</a:t>
            </a:r>
            <a:r>
              <a:rPr lang="zh-TW" altLang="en-US" sz="6600" b="1" dirty="0"/>
              <a:t>題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2087972" y="4059121"/>
            <a:ext cx="4968056" cy="1530120"/>
            <a:chOff x="2087972" y="4059121"/>
            <a:chExt cx="4968056" cy="1530120"/>
          </a:xfrm>
        </p:grpSpPr>
        <p:grpSp>
          <p:nvGrpSpPr>
            <p:cNvPr id="8" name="群組 7"/>
            <p:cNvGrpSpPr/>
            <p:nvPr/>
          </p:nvGrpSpPr>
          <p:grpSpPr>
            <a:xfrm>
              <a:off x="2087972" y="4059121"/>
              <a:ext cx="4968056" cy="1530120"/>
              <a:chOff x="2087972" y="4059121"/>
              <a:chExt cx="4968056" cy="1530120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2087972" y="4059121"/>
                <a:ext cx="4968056" cy="1530120"/>
                <a:chOff x="2087972" y="4059120"/>
                <a:chExt cx="4968056" cy="1260000"/>
              </a:xfrm>
            </p:grpSpPr>
            <p:sp>
              <p:nvSpPr>
                <p:cNvPr id="20" name="矩形 19">
                  <a:hlinkClick r:id="rId3" action="ppaction://hlinksldjump"/>
                </p:cNvPr>
                <p:cNvSpPr/>
                <p:nvPr/>
              </p:nvSpPr>
              <p:spPr>
                <a:xfrm>
                  <a:off x="4824028" y="4059120"/>
                  <a:ext cx="2232000" cy="12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略</a:t>
                  </a:r>
                  <a:r>
                    <a:rPr lang="zh-TW" altLang="en-US" sz="3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  過</a:t>
                  </a:r>
                  <a:endParaRPr lang="en-US" altLang="zh-TW" sz="3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  <a:p>
                  <a:pPr algn="ctr"/>
                  <a:r>
                    <a:rPr lang="zh-TW" altLang="zh-TW" sz="4400" dirty="0" smtClean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21" name="矩形 20">
                  <a:hlinkClick r:id="" action="ppaction://noaction"/>
                </p:cNvPr>
                <p:cNvSpPr/>
                <p:nvPr/>
              </p:nvSpPr>
              <p:spPr>
                <a:xfrm>
                  <a:off x="2087972" y="4059120"/>
                  <a:ext cx="2232000" cy="12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開  始</a:t>
                  </a:r>
                  <a:endParaRPr lang="en-US" altLang="zh-TW" sz="3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  <a:p>
                  <a:pPr algn="ctr"/>
                  <a:endParaRPr lang="zh-TW" altLang="en-US" sz="4400" b="1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>
                <a:off x="2948303" y="4797233"/>
                <a:ext cx="543583" cy="720000"/>
                <a:chOff x="2876289" y="5445304"/>
                <a:chExt cx="543583" cy="72000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876289" y="5445304"/>
                  <a:ext cx="543583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444" y="5683610"/>
                  <a:ext cx="284346" cy="243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9" name="群組 8"/>
            <p:cNvGrpSpPr>
              <a:grpSpLocks noChangeAspect="1"/>
            </p:cNvGrpSpPr>
            <p:nvPr/>
          </p:nvGrpSpPr>
          <p:grpSpPr>
            <a:xfrm>
              <a:off x="5664959" y="4797233"/>
              <a:ext cx="550151" cy="720000"/>
              <a:chOff x="5652120" y="5877352"/>
              <a:chExt cx="550151" cy="720000"/>
            </a:xfrm>
          </p:grpSpPr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>
                <a:off x="5652120" y="5877352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652120" y="5993916"/>
                <a:ext cx="550151" cy="58477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TW" altLang="zh-TW" sz="3200" dirty="0">
                    <a:solidFill>
                      <a:srgbClr val="FF0000"/>
                    </a:solidFill>
                    <a:latin typeface="標楷體" pitchFamily="65" charset="-120"/>
                    <a:ea typeface="標楷體" pitchFamily="65" charset="-120"/>
                    <a:sym typeface="Wingdings 2"/>
                  </a:rPr>
                  <a:t></a:t>
                </a:r>
                <a:endParaRPr lang="zh-TW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2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圖形的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形狀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4" name="矩形 3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78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5169" y="1946822"/>
              <a:ext cx="2206052" cy="307859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任務：測驗中有</a:t>
            </a:r>
            <a:r>
              <a:rPr lang="en-US" altLang="zh-TW" sz="2400" b="1" dirty="0" smtClean="0">
                <a:solidFill>
                  <a:sysClr val="windowText" lastClr="000000"/>
                </a:solidFill>
              </a:rPr>
              <a:t>2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種判斷規則</a:t>
            </a:r>
            <a:endParaRPr lang="en-US" altLang="zh-TW" sz="2400" b="1" dirty="0" smtClean="0">
              <a:solidFill>
                <a:sysClr val="windowText" lastClr="000000"/>
              </a:solidFill>
            </a:endParaRPr>
          </a:p>
          <a:p>
            <a:pPr marL="457200" indent="-457200" algn="ctr">
              <a:buAutoNum type="arabicPeriod"/>
            </a:pPr>
            <a:r>
              <a:rPr lang="zh-TW" altLang="en-US" sz="2400" b="1" dirty="0" smtClean="0">
                <a:solidFill>
                  <a:sysClr val="windowText" lastClr="000000"/>
                </a:solidFill>
              </a:rPr>
              <a:t>判斷您所看到的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白色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圖形是不是三角形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；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marL="457200" indent="-457200" algn="ctr">
              <a:buAutoNum type="arabicPeriod"/>
            </a:pPr>
            <a:r>
              <a:rPr lang="zh-TW" altLang="en-US" sz="2400" b="1" dirty="0" smtClean="0">
                <a:solidFill>
                  <a:sysClr val="windowText" lastClr="000000"/>
                </a:solidFill>
              </a:rPr>
              <a:t>判斷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彩色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</a:rPr>
              <a:t>圖形是不是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藍色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。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6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"/>
    </mc:Choice>
    <mc:Fallback xmlns="">
      <p:transition spd="slow" advTm="175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1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6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"/>
    </mc:Choice>
    <mc:Fallback xmlns="">
      <p:transition spd="slow" advTm="175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"/>
    </mc:Choice>
    <mc:Fallback xmlns="">
      <p:transition spd="slow" advTm="175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8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73608"/>
            <a:ext cx="551688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"/>
    </mc:Choice>
    <mc:Fallback xmlns="">
      <p:transition spd="slow" advTm="175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"/>
    </mc:Choice>
    <mc:Fallback xmlns="">
      <p:transition spd="slow" advTm="175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等腰三角形 14"/>
            <p:cNvSpPr/>
            <p:nvPr/>
          </p:nvSpPr>
          <p:spPr>
            <a:xfrm>
              <a:off x="3639194" y="2578319"/>
              <a:ext cx="1800000" cy="1800000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如果白色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</a:rPr>
              <a:t>圖形是</a:t>
            </a:r>
            <a:r>
              <a:rPr lang="zh-TW" altLang="en-US" sz="2400" b="1" dirty="0">
                <a:solidFill>
                  <a:srgbClr val="FF0000"/>
                </a:solidFill>
              </a:rPr>
              <a:t>三角形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，請按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5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圖形的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形狀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4" name="矩形 3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2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0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3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73608"/>
            <a:ext cx="551688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18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73608"/>
            <a:ext cx="551688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42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流程圖: 決策 14"/>
            <p:cNvSpPr/>
            <p:nvPr/>
          </p:nvSpPr>
          <p:spPr>
            <a:xfrm>
              <a:off x="3639194" y="2576391"/>
              <a:ext cx="1800000" cy="1800000"/>
            </a:xfrm>
            <a:prstGeom prst="flowChartDecision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白</a:t>
            </a:r>
            <a:r>
              <a:rPr lang="zh-TW" altLang="en-US" sz="2400" b="1" dirty="0">
                <a:solidFill>
                  <a:srgbClr val="FF0000"/>
                </a:solidFill>
              </a:rPr>
              <a:t>色的圖形不是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三角形，</a:t>
            </a:r>
            <a:r>
              <a:rPr lang="zh-TW" altLang="en-US" sz="2400" b="1" dirty="0">
                <a:solidFill>
                  <a:srgbClr val="FF0000"/>
                </a:solidFill>
              </a:rPr>
              <a:t>請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X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圖形的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形狀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4" name="矩形 3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32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87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2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73608"/>
            <a:ext cx="551688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9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639194" y="2570779"/>
              <a:ext cx="1800000" cy="180000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如果彩色</a:t>
            </a:r>
            <a:r>
              <a:rPr lang="zh-TW" altLang="en-US" sz="2400" b="1" dirty="0">
                <a:solidFill>
                  <a:srgbClr val="FF0000"/>
                </a:solidFill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</a:rPr>
              <a:t>圖形是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藍</a:t>
            </a:r>
            <a:r>
              <a:rPr lang="zh-TW" altLang="en-US" sz="2400" b="1" dirty="0">
                <a:solidFill>
                  <a:srgbClr val="FF0000"/>
                </a:solidFill>
              </a:rPr>
              <a:t>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則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按</a:t>
            </a:r>
            <a:r>
              <a:rPr lang="en-US" altLang="zh-TW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64218 0.0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18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2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0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4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664464"/>
            <a:ext cx="554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2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300736" y="1484786"/>
            <a:ext cx="6542528" cy="5183919"/>
            <a:chOff x="1300736" y="1484786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6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3639194" y="2576391"/>
              <a:ext cx="1800000" cy="1800000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Picture 4" descr="C:\Users\owner\Desktop\DVT\CDVT發展\右手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754" b="76253" l="0" r="993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5667614"/>
            <a:ext cx="5120000" cy="2880000"/>
          </a:xfrm>
          <a:prstGeom prst="rect">
            <a:avLst/>
          </a:prstGeom>
          <a:noFill/>
          <a:scene3d>
            <a:camera prst="orthographicFront">
              <a:rot lat="0" lon="0" rev="18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如果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彩</a:t>
            </a:r>
            <a:r>
              <a:rPr lang="zh-TW" altLang="en-US" sz="2400" b="1" dirty="0">
                <a:solidFill>
                  <a:srgbClr val="FF0000"/>
                </a:solidFill>
              </a:rPr>
              <a:t>色的圖形不是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藍色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</a:rPr>
              <a:t>則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X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2.59259E-6 L -0.55555 0.0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練習題施</a:t>
            </a:r>
            <a:r>
              <a:rPr lang="zh-TW" altLang="en-US" dirty="0"/>
              <a:t>測結果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438785" y="2132856"/>
          <a:ext cx="6266429" cy="238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362"/>
                <a:gridCol w="2770067"/>
              </a:tblGrid>
              <a:tr h="796452">
                <a:tc>
                  <a:txBody>
                    <a:bodyPr/>
                    <a:lstStyle/>
                    <a:p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n-lt"/>
                          <a:ea typeface="標楷體" pitchFamily="65" charset="-120"/>
                        </a:rPr>
                        <a:t>答對題數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+mn-lt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latin typeface="+mn-lt"/>
                          <a:ea typeface="標楷體" pitchFamily="65" charset="-120"/>
                        </a:rPr>
                        <a:t>錯誤題數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6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latin typeface="+mn-lt"/>
                          <a:ea typeface="標楷體" pitchFamily="65" charset="-120"/>
                        </a:rPr>
                        <a:t>答對平均反應時間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3456000" y="4923216"/>
            <a:ext cx="2232000" cy="1530120"/>
            <a:chOff x="2087972" y="4059121"/>
            <a:chExt cx="2232000" cy="1530120"/>
          </a:xfrm>
        </p:grpSpPr>
        <p:sp>
          <p:nvSpPr>
            <p:cNvPr id="7" name="矩形 6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882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Autofit/>
          </a:bodyPr>
          <a:lstStyle/>
          <a:p>
            <a:r>
              <a:rPr lang="zh-TW" altLang="en-US" sz="6600" b="1" dirty="0" smtClean="0"/>
              <a:t>是否需要再次練習</a:t>
            </a:r>
            <a:endParaRPr lang="zh-TW" altLang="en-US" sz="6600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2087972" y="4059121"/>
            <a:ext cx="4968056" cy="1530120"/>
            <a:chOff x="2087972" y="4059120"/>
            <a:chExt cx="4968056" cy="1260000"/>
          </a:xfrm>
        </p:grpSpPr>
        <p:sp>
          <p:nvSpPr>
            <p:cNvPr id="4" name="矩形 3">
              <a:hlinkClick r:id="rId3" action="ppaction://hlinksldjump"/>
            </p:cNvPr>
            <p:cNvSpPr/>
            <p:nvPr/>
          </p:nvSpPr>
          <p:spPr>
            <a:xfrm>
              <a:off x="4824028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再次練習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" name="矩形 5">
              <a:hlinkClick r:id="" action="ppaction://noaction"/>
            </p:cNvPr>
            <p:cNvSpPr/>
            <p:nvPr/>
          </p:nvSpPr>
          <p:spPr>
            <a:xfrm>
              <a:off x="2087972" y="4059120"/>
              <a:ext cx="2232000" cy="12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結束練習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948303" y="4797233"/>
            <a:ext cx="543583" cy="720000"/>
            <a:chOff x="2876289" y="5445304"/>
            <a:chExt cx="543583" cy="720000"/>
          </a:xfrm>
        </p:grpSpPr>
        <p:sp>
          <p:nvSpPr>
            <p:cNvPr id="9" name="矩形 8"/>
            <p:cNvSpPr/>
            <p:nvPr/>
          </p:nvSpPr>
          <p:spPr>
            <a:xfrm>
              <a:off x="2876289" y="5445304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44" y="5683610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群組 13"/>
          <p:cNvGrpSpPr>
            <a:grpSpLocks noChangeAspect="1"/>
          </p:cNvGrpSpPr>
          <p:nvPr/>
        </p:nvGrpSpPr>
        <p:grpSpPr>
          <a:xfrm>
            <a:off x="5664959" y="4797233"/>
            <a:ext cx="550151" cy="720000"/>
            <a:chOff x="5652120" y="5877352"/>
            <a:chExt cx="550151" cy="720000"/>
          </a:xfrm>
        </p:grpSpPr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652120" y="5877352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52120" y="5993916"/>
              <a:ext cx="550151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3200" dirty="0">
                  <a:solidFill>
                    <a:srgbClr val="FF0000"/>
                  </a:solidFill>
                  <a:latin typeface="標楷體" pitchFamily="65" charset="-120"/>
                  <a:ea typeface="標楷體" pitchFamily="65" charset="-120"/>
                  <a:sym typeface="Wingdings 2"/>
                </a:rPr>
                <a:t>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7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3768" y="1916832"/>
            <a:ext cx="4176464" cy="3024336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請在圖形消失前正確作答</a:t>
            </a:r>
          </a:p>
        </p:txBody>
      </p:sp>
    </p:spTree>
    <p:extLst>
      <p:ext uri="{BB962C8B-B14F-4D97-AF65-F5344CB8AC3E}">
        <p14:creationId xmlns:p14="http://schemas.microsoft.com/office/powerpoint/2010/main" val="14588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51520" y="476673"/>
            <a:ext cx="8640960" cy="3888431"/>
            <a:chOff x="251520" y="194010"/>
            <a:chExt cx="8640960" cy="3888431"/>
          </a:xfrm>
        </p:grpSpPr>
        <p:sp>
          <p:nvSpPr>
            <p:cNvPr id="3" name="矩形 2"/>
            <p:cNvSpPr/>
            <p:nvPr/>
          </p:nvSpPr>
          <p:spPr>
            <a:xfrm>
              <a:off x="251520" y="1739497"/>
              <a:ext cx="8640960" cy="23429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solidFill>
                    <a:sysClr val="windowText" lastClr="000000"/>
                  </a:solidFill>
                </a:rPr>
                <a:t>正確規則：</a:t>
              </a:r>
              <a:endParaRPr lang="en-US" altLang="zh-TW" sz="2800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TW" altLang="en-US" sz="2800" b="1" dirty="0" smtClean="0">
                  <a:solidFill>
                    <a:sysClr val="windowText" lastClr="000000"/>
                  </a:solidFill>
                </a:rPr>
                <a:t>測驗</a:t>
              </a:r>
              <a:r>
                <a:rPr lang="zh-TW" altLang="en-US" sz="2800" b="1" dirty="0">
                  <a:solidFill>
                    <a:sysClr val="windowText" lastClr="000000"/>
                  </a:solidFill>
                </a:rPr>
                <a:t>中有</a:t>
              </a:r>
              <a:r>
                <a:rPr lang="en-US" altLang="zh-TW" sz="2800" b="1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sz="2800" b="1" dirty="0">
                  <a:solidFill>
                    <a:sysClr val="windowText" lastClr="000000"/>
                  </a:solidFill>
                </a:rPr>
                <a:t>種判斷規則</a:t>
              </a:r>
              <a:endParaRPr lang="en-US" altLang="zh-TW" sz="2800" b="1" dirty="0">
                <a:solidFill>
                  <a:sysClr val="windowText" lastClr="000000"/>
                </a:solidFill>
              </a:endParaRPr>
            </a:p>
            <a:p>
              <a:pPr marL="457200" indent="-457200" algn="ctr">
                <a:buAutoNum type="arabicPeriod"/>
              </a:pPr>
              <a:r>
                <a:rPr lang="zh-TW" altLang="en-US" sz="2800" b="1" dirty="0" smtClean="0">
                  <a:solidFill>
                    <a:sysClr val="windowText" lastClr="000000"/>
                  </a:solidFill>
                </a:rPr>
                <a:t>判斷</a:t>
              </a:r>
              <a:r>
                <a:rPr lang="zh-TW" altLang="en-US" sz="2800" b="1" dirty="0">
                  <a:solidFill>
                    <a:srgbClr val="FF0000"/>
                  </a:solidFill>
                </a:rPr>
                <a:t>白色的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圖形 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是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不是 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三角形</a:t>
              </a:r>
              <a:r>
                <a:rPr lang="zh-TW" altLang="en-US" sz="2800" b="1" dirty="0">
                  <a:solidFill>
                    <a:sysClr val="windowText" lastClr="000000"/>
                  </a:solidFill>
                </a:rPr>
                <a:t>；</a:t>
              </a:r>
              <a:endParaRPr lang="en-US" altLang="zh-TW" sz="2800" b="1" dirty="0">
                <a:solidFill>
                  <a:sysClr val="windowText" lastClr="000000"/>
                </a:solidFill>
              </a:endParaRPr>
            </a:p>
            <a:p>
              <a:pPr marL="457200" indent="-457200" algn="ctr">
                <a:buAutoNum type="arabicPeriod"/>
              </a:pPr>
              <a:r>
                <a:rPr lang="zh-TW" altLang="en-US" sz="2800" b="1" dirty="0" smtClean="0">
                  <a:solidFill>
                    <a:sysClr val="windowText" lastClr="000000"/>
                  </a:solidFill>
                </a:rPr>
                <a:t>判斷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彩色的</a:t>
              </a:r>
              <a:r>
                <a:rPr lang="zh-TW" altLang="en-US" sz="2800" b="1" dirty="0" smtClean="0">
                  <a:solidFill>
                    <a:srgbClr val="FF0000"/>
                  </a:solidFill>
                </a:rPr>
                <a:t>圖形 是不是 藍色</a:t>
              </a:r>
              <a:r>
                <a:rPr lang="zh-TW" altLang="en-US" sz="2800" b="1" dirty="0">
                  <a:solidFill>
                    <a:sysClr val="windowText" lastClr="000000"/>
                  </a:solidFill>
                </a:rPr>
                <a:t>。</a:t>
              </a:r>
              <a:endParaRPr lang="en-US" altLang="zh-TW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51520" y="194010"/>
              <a:ext cx="8640960" cy="1512000"/>
              <a:chOff x="323528" y="194010"/>
              <a:chExt cx="8640960" cy="1512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23528" y="194010"/>
                <a:ext cx="8640960" cy="1512000"/>
              </a:xfrm>
              <a:prstGeom prst="rect">
                <a:avLst/>
              </a:prstGeom>
              <a:solidFill>
                <a:srgbClr val="FF99FF"/>
              </a:solidFill>
              <a:ln>
                <a:solidFill>
                  <a:srgbClr val="FF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400" dirty="0" smtClean="0">
                    <a:solidFill>
                      <a:sysClr val="windowText" lastClr="000000"/>
                    </a:solidFill>
                  </a:rPr>
                  <a:t>錯誤</a:t>
                </a:r>
                <a:endParaRPr lang="en-US" altLang="zh-TW" sz="4400" dirty="0" smtClean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1026" name="Picture 2" descr="「錯誤」的圖片搜尋結果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23001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群組 4"/>
          <p:cNvGrpSpPr/>
          <p:nvPr/>
        </p:nvGrpSpPr>
        <p:grpSpPr>
          <a:xfrm>
            <a:off x="3456000" y="4941168"/>
            <a:ext cx="2232000" cy="1530120"/>
            <a:chOff x="2087972" y="4059121"/>
            <a:chExt cx="2232000" cy="1530120"/>
          </a:xfrm>
        </p:grpSpPr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我瞭解了</a:t>
              </a:r>
              <a:endParaRPr lang="en-US" altLang="zh-TW" sz="3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2948303" y="4797233"/>
              <a:ext cx="543583" cy="720000"/>
              <a:chOff x="2876289" y="5445304"/>
              <a:chExt cx="543583" cy="720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76289" y="5445304"/>
                <a:ext cx="543583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444" y="5683610"/>
                <a:ext cx="284346" cy="243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015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17078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請休息片刻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sz="3600" dirty="0">
                <a:solidFill>
                  <a:schemeClr val="bg1"/>
                </a:solidFill>
              </a:rPr>
              <a:t>正式測驗將</a:t>
            </a:r>
            <a:r>
              <a:rPr lang="zh-TW" altLang="en-US" sz="3600" dirty="0" smtClean="0">
                <a:solidFill>
                  <a:schemeClr val="bg1"/>
                </a:solidFill>
              </a:rPr>
              <a:t>於</a:t>
            </a:r>
            <a:r>
              <a:rPr lang="en-US" altLang="zh-TW" sz="3600" dirty="0" smtClean="0">
                <a:solidFill>
                  <a:schemeClr val="bg1"/>
                </a:solidFill>
              </a:rPr>
              <a:t>20</a:t>
            </a:r>
            <a:r>
              <a:rPr lang="zh-TW" altLang="en-US" sz="3600" dirty="0" smtClean="0">
                <a:solidFill>
                  <a:schemeClr val="bg1"/>
                </a:solidFill>
              </a:rPr>
              <a:t>秒後開始進行</a:t>
            </a:r>
            <a:r>
              <a:rPr lang="en-US" altLang="zh-TW" sz="3600" dirty="0" smtClean="0">
                <a:solidFill>
                  <a:schemeClr val="bg1"/>
                </a:solidFill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  <a:sym typeface="Wingdings"/>
              </a:rPr>
              <a:t></a:t>
            </a:r>
            <a:r>
              <a:rPr lang="en-US" altLang="zh-TW" sz="3600" dirty="0">
                <a:solidFill>
                  <a:schemeClr val="bg1"/>
                </a:solidFill>
                <a:sym typeface="Wingdings"/>
              </a:rPr>
              <a:t>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4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0"/>
    </mc:Choice>
    <mc:Fallback xmlns="">
      <p:transition advClick="0" advTm="60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052738"/>
            <a:ext cx="9144000" cy="2547715"/>
          </a:xfrm>
        </p:spPr>
        <p:txBody>
          <a:bodyPr>
            <a:normAutofit/>
          </a:bodyPr>
          <a:lstStyle/>
          <a:p>
            <a:r>
              <a:rPr lang="zh-TW" altLang="en-US" sz="6600" b="1" dirty="0" smtClean="0"/>
              <a:t>正式測 驗</a:t>
            </a:r>
            <a:endParaRPr lang="zh-TW" altLang="en-US" sz="6600" b="1" dirty="0"/>
          </a:p>
        </p:txBody>
      </p:sp>
      <p:sp>
        <p:nvSpPr>
          <p:cNvPr id="16" name="矩形 15">
            <a:hlinkClick r:id="" action="ppaction://noaction"/>
          </p:cNvPr>
          <p:cNvSpPr/>
          <p:nvPr/>
        </p:nvSpPr>
        <p:spPr>
          <a:xfrm>
            <a:off x="3456000" y="4221089"/>
            <a:ext cx="2232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開始測驗</a:t>
            </a:r>
            <a:endParaRPr lang="en-US" altLang="zh-TW" sz="3200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zh-TW" altLang="en-US" sz="44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7" name="群組 16"/>
          <p:cNvGrpSpPr>
            <a:grpSpLocks noChangeAspect="1"/>
          </p:cNvGrpSpPr>
          <p:nvPr/>
        </p:nvGrpSpPr>
        <p:grpSpPr>
          <a:xfrm>
            <a:off x="4259940" y="4725144"/>
            <a:ext cx="543583" cy="720000"/>
            <a:chOff x="1574704" y="6021288"/>
            <a:chExt cx="1080000" cy="1430507"/>
          </a:xfrm>
        </p:grpSpPr>
        <p:sp>
          <p:nvSpPr>
            <p:cNvPr id="18" name="矩形 17"/>
            <p:cNvSpPr/>
            <p:nvPr/>
          </p:nvSpPr>
          <p:spPr>
            <a:xfrm>
              <a:off x="1574704" y="6021288"/>
              <a:ext cx="1080000" cy="14305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220" y="6494758"/>
              <a:ext cx="564943" cy="483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27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6600" b="1" dirty="0" smtClean="0"/>
              <a:t>請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判斷</a:t>
            </a:r>
            <a:r>
              <a:rPr lang="zh-TW" altLang="en-US" sz="6600" b="1" dirty="0" smtClean="0"/>
              <a:t>圖形的</a:t>
            </a:r>
            <a:r>
              <a:rPr lang="zh-TW" altLang="en-US" sz="6600" b="1" dirty="0" smtClean="0">
                <a:solidFill>
                  <a:srgbClr val="FF0000"/>
                </a:solidFill>
              </a:rPr>
              <a:t>顏色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456000" y="4059121"/>
            <a:ext cx="2232000" cy="1530120"/>
            <a:chOff x="2087972" y="4059121"/>
            <a:chExt cx="2232000" cy="1530120"/>
          </a:xfrm>
        </p:grpSpPr>
        <p:sp>
          <p:nvSpPr>
            <p:cNvPr id="4" name="矩形 3">
              <a:hlinkClick r:id="" action="ppaction://noaction"/>
            </p:cNvPr>
            <p:cNvSpPr/>
            <p:nvPr/>
          </p:nvSpPr>
          <p:spPr>
            <a:xfrm>
              <a:off x="2087972" y="4059121"/>
              <a:ext cx="2232000" cy="153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開  始</a:t>
              </a:r>
              <a:endParaRPr lang="en-US" altLang="zh-TW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algn="ctr"/>
              <a:endParaRPr lang="zh-TW" altLang="en-US" sz="4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48303" y="4797233"/>
              <a:ext cx="543583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458" y="5035539"/>
              <a:ext cx="284346" cy="243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91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1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18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1300736" y="1484784"/>
            <a:ext cx="6542528" cy="5183919"/>
            <a:chOff x="1300736" y="1484784"/>
            <a:chExt cx="6542528" cy="5183919"/>
          </a:xfrm>
        </p:grpSpPr>
        <p:grpSp>
          <p:nvGrpSpPr>
            <p:cNvPr id="4" name="群組 3"/>
            <p:cNvGrpSpPr/>
            <p:nvPr/>
          </p:nvGrpSpPr>
          <p:grpSpPr>
            <a:xfrm>
              <a:off x="1300736" y="1484784"/>
              <a:ext cx="6542528" cy="5183919"/>
              <a:chOff x="981800" y="764704"/>
              <a:chExt cx="7180400" cy="59040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981800" y="764704"/>
                <a:ext cx="7180400" cy="5904000"/>
                <a:chOff x="981800" y="764704"/>
                <a:chExt cx="7180400" cy="5904000"/>
              </a:xfrm>
            </p:grpSpPr>
            <p:pic>
              <p:nvPicPr>
                <p:cNvPr id="7" name="Picture 2" descr="C:\Users\owner\Desktop\DSCF6935_1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800" y="764704"/>
                  <a:ext cx="7180400" cy="590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3429397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8272" y="5730714"/>
                  <a:ext cx="414337" cy="365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矩形 9"/>
                <p:cNvSpPr/>
                <p:nvPr/>
              </p:nvSpPr>
              <p:spPr>
                <a:xfrm>
                  <a:off x="4427984" y="5373216"/>
                  <a:ext cx="792088" cy="10801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480024" y="5528555"/>
                  <a:ext cx="755087" cy="8763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zh-TW" sz="4400" dirty="0">
                      <a:solidFill>
                        <a:srgbClr val="FF0000"/>
                      </a:solidFill>
                      <a:latin typeface="標楷體" pitchFamily="65" charset="-120"/>
                      <a:ea typeface="標楷體" pitchFamily="65" charset="-120"/>
                      <a:sym typeface="Wingdings 2"/>
                    </a:rPr>
                    <a:t></a:t>
                  </a:r>
                  <a:endParaRPr lang="zh-TW" altLang="en-US" sz="4400" dirty="0"/>
                </a:p>
              </p:txBody>
            </p:sp>
          </p:grpSp>
          <p:sp>
            <p:nvSpPr>
              <p:cNvPr id="6" name="梯形 5"/>
              <p:cNvSpPr/>
              <p:nvPr/>
            </p:nvSpPr>
            <p:spPr>
              <a:xfrm>
                <a:off x="1475656" y="1268760"/>
                <a:ext cx="6120680" cy="3528392"/>
              </a:xfrm>
              <a:prstGeom prst="trapezoid">
                <a:avLst>
                  <a:gd name="adj" fmla="val 623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1194" y="1925601"/>
              <a:ext cx="4175999" cy="3132000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323528" y="188640"/>
            <a:ext cx="8640960" cy="1296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ysClr val="windowText" lastClr="000000"/>
                </a:solidFill>
              </a:rPr>
              <a:t>每一題開始之前，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會</a:t>
            </a:r>
            <a:r>
              <a:rPr lang="zh-TW" altLang="en-US" sz="2400" b="1" dirty="0" smtClean="0">
                <a:solidFill>
                  <a:sysClr val="windowText" lastClr="000000"/>
                </a:solidFill>
              </a:rPr>
              <a:t>先提醒您這一題的規則</a:t>
            </a:r>
            <a:endParaRPr lang="en-US" altLang="zh-TW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4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9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0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8" y="691896"/>
            <a:ext cx="5480304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>
            <a:grpSpLocks noChangeAspect="1"/>
          </p:cNvGrpSpPr>
          <p:nvPr/>
        </p:nvGrpSpPr>
        <p:grpSpPr>
          <a:xfrm>
            <a:off x="4392000" y="3249000"/>
            <a:ext cx="360000" cy="360000"/>
            <a:chOff x="3221820" y="1628800"/>
            <a:chExt cx="2520280" cy="2520000"/>
          </a:xfrm>
        </p:grpSpPr>
        <p:sp>
          <p:nvSpPr>
            <p:cNvPr id="5" name="矩形 4"/>
            <p:cNvSpPr/>
            <p:nvPr/>
          </p:nvSpPr>
          <p:spPr>
            <a:xfrm>
              <a:off x="3221820" y="2618800"/>
              <a:ext cx="2520280" cy="5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11960" y="1628800"/>
              <a:ext cx="54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9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ut/>
      </p:transition>
    </mc:Choice>
    <mc:Fallback xmlns="">
      <p:transition advTm="1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6143</TotalTime>
  <Words>2095</Words>
  <Application>Microsoft Office PowerPoint</Application>
  <PresentationFormat>如螢幕大小 (4:3)</PresentationFormat>
  <Paragraphs>447</Paragraphs>
  <Slides>137</Slides>
  <Notes>137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137</vt:i4>
      </vt:variant>
    </vt:vector>
  </HeadingPairs>
  <TitlesOfParts>
    <vt:vector size="144" baseType="lpstr">
      <vt:lpstr>新細明體</vt:lpstr>
      <vt:lpstr>標楷體</vt:lpstr>
      <vt:lpstr>Arial</vt:lpstr>
      <vt:lpstr>Calibri</vt:lpstr>
      <vt:lpstr>Wingdings</vt:lpstr>
      <vt:lpstr>Wingdings 2</vt:lpstr>
      <vt:lpstr>Office 佈景主題</vt:lpstr>
      <vt:lpstr>轉換性注意力測驗</vt:lpstr>
      <vt:lpstr>測驗簡介</vt:lpstr>
      <vt:lpstr>操作示範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是否需要再次示範</vt:lpstr>
      <vt:lpstr>練習題</vt:lpstr>
      <vt:lpstr>請判斷圖形的形狀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請判斷圖形的形狀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請判斷圖形的形狀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練習題施測結果</vt:lpstr>
      <vt:lpstr>是否需要再次練習</vt:lpstr>
      <vt:lpstr>PowerPoint 簡報</vt:lpstr>
      <vt:lpstr>PowerPoint 簡報</vt:lpstr>
      <vt:lpstr>請休息片刻  正式測驗將於20秒後開始進行  </vt:lpstr>
      <vt:lpstr>正式測 驗</vt:lpstr>
      <vt:lpstr>請判斷圖形的顏色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請判斷圖形的形狀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請判斷圖形的形狀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測驗結束</vt:lpstr>
      <vt:lpstr>施測結果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電腦化交替性注意力測驗</dc:title>
  <dc:creator>ghin</dc:creator>
  <cp:lastModifiedBy>林恭宏</cp:lastModifiedBy>
  <cp:revision>525</cp:revision>
  <dcterms:created xsi:type="dcterms:W3CDTF">2013-10-15T08:51:33Z</dcterms:created>
  <dcterms:modified xsi:type="dcterms:W3CDTF">2017-03-09T07:05:15Z</dcterms:modified>
</cp:coreProperties>
</file>