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729" r:id="rId3"/>
    <p:sldId id="1472" r:id="rId4"/>
    <p:sldId id="1446" r:id="rId5"/>
    <p:sldId id="1458" r:id="rId6"/>
    <p:sldId id="1543" r:id="rId7"/>
    <p:sldId id="1552" r:id="rId8"/>
    <p:sldId id="1553" r:id="rId9"/>
    <p:sldId id="1554" r:id="rId10"/>
    <p:sldId id="1555" r:id="rId11"/>
    <p:sldId id="1544" r:id="rId12"/>
    <p:sldId id="1545" r:id="rId13"/>
    <p:sldId id="1456" r:id="rId14"/>
    <p:sldId id="1546" r:id="rId15"/>
    <p:sldId id="1547" r:id="rId16"/>
    <p:sldId id="1535" r:id="rId17"/>
    <p:sldId id="1502" r:id="rId18"/>
    <p:sldId id="735" r:id="rId19"/>
    <p:sldId id="1504" r:id="rId20"/>
    <p:sldId id="1481" r:id="rId21"/>
    <p:sldId id="1383" r:id="rId22"/>
    <p:sldId id="1384" r:id="rId23"/>
    <p:sldId id="1538" r:id="rId24"/>
    <p:sldId id="1506" r:id="rId25"/>
    <p:sldId id="1507" r:id="rId26"/>
    <p:sldId id="1510" r:id="rId27"/>
    <p:sldId id="1539" r:id="rId28"/>
    <p:sldId id="1512" r:id="rId29"/>
    <p:sldId id="1513" r:id="rId30"/>
    <p:sldId id="1516" r:id="rId31"/>
    <p:sldId id="1476" r:id="rId32"/>
    <p:sldId id="1375" r:id="rId33"/>
    <p:sldId id="1474" r:id="rId34"/>
    <p:sldId id="1475" r:id="rId35"/>
    <p:sldId id="1444" r:id="rId36"/>
    <p:sldId id="837" r:id="rId37"/>
    <p:sldId id="1540" r:id="rId38"/>
    <p:sldId id="1518" r:id="rId39"/>
    <p:sldId id="1519" r:id="rId40"/>
    <p:sldId id="1541" r:id="rId41"/>
    <p:sldId id="1524" r:id="rId42"/>
    <p:sldId id="1525" r:id="rId43"/>
    <p:sldId id="1542" r:id="rId44"/>
    <p:sldId id="1530" r:id="rId45"/>
    <p:sldId id="1531" r:id="rId46"/>
    <p:sldId id="402" r:id="rId47"/>
    <p:sldId id="403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81DF829-DC79-414A-80FF-625BEEEE055A}">
          <p14:sldIdLst>
            <p14:sldId id="256"/>
            <p14:sldId id="729"/>
          </p14:sldIdLst>
        </p14:section>
        <p14:section name="操作示範" id="{CDE4D2AB-2EA6-4C99-A193-4EB8EDD83F34}">
          <p14:sldIdLst>
            <p14:sldId id="1472"/>
            <p14:sldId id="1446"/>
            <p14:sldId id="1458"/>
            <p14:sldId id="1543"/>
            <p14:sldId id="1552"/>
            <p14:sldId id="1553"/>
            <p14:sldId id="1554"/>
            <p14:sldId id="1555"/>
          </p14:sldIdLst>
        </p14:section>
        <p14:section name="示範1" id="{BA4999D5-ED78-4099-ACEF-7F7A431E0E74}">
          <p14:sldIdLst>
            <p14:sldId id="1544"/>
            <p14:sldId id="1545"/>
            <p14:sldId id="1456"/>
          </p14:sldIdLst>
        </p14:section>
        <p14:section name="示範2" id="{7CDA23FA-C434-4DE0-A8A9-69171E309CDA}">
          <p14:sldIdLst>
            <p14:sldId id="1546"/>
            <p14:sldId id="1547"/>
            <p14:sldId id="1535"/>
            <p14:sldId id="1502"/>
          </p14:sldIdLst>
        </p14:section>
        <p14:section name="練習題" id="{1426D32C-C633-49E1-9941-19BD9AB9B440}">
          <p14:sldIdLst>
            <p14:sldId id="735"/>
          </p14:sldIdLst>
        </p14:section>
        <p14:section name="練習題1" id="{91CE3194-A128-419E-A13B-B1883704C1E8}">
          <p14:sldIdLst>
            <p14:sldId id="1504"/>
            <p14:sldId id="1481"/>
            <p14:sldId id="1383"/>
            <p14:sldId id="1384"/>
          </p14:sldIdLst>
        </p14:section>
        <p14:section name="練習題2" id="{EAB19E0C-42B7-48CC-AC89-9CFD20BDDC35}">
          <p14:sldIdLst>
            <p14:sldId id="1538"/>
            <p14:sldId id="1506"/>
            <p14:sldId id="1507"/>
            <p14:sldId id="1510"/>
          </p14:sldIdLst>
        </p14:section>
        <p14:section name="練習題3" id="{3E5C6DF4-E9A0-4943-ADA2-B29EF0F80A5E}">
          <p14:sldIdLst>
            <p14:sldId id="1539"/>
            <p14:sldId id="1512"/>
            <p14:sldId id="1513"/>
            <p14:sldId id="1516"/>
          </p14:sldIdLst>
        </p14:section>
        <p14:section name="練習題-結果" id="{764DE500-ADD1-48E5-AE5A-93612EA4218F}">
          <p14:sldIdLst>
            <p14:sldId id="1476"/>
            <p14:sldId id="1375"/>
          </p14:sldIdLst>
        </p14:section>
        <p14:section name="錯誤提醒" id="{73F4A5FC-11FE-429F-BCE6-160B764A389A}">
          <p14:sldIdLst>
            <p14:sldId id="1474"/>
            <p14:sldId id="1475"/>
          </p14:sldIdLst>
        </p14:section>
        <p14:section name="中場休息" id="{670A4763-C955-4F9D-B0CF-2A23C448AD99}">
          <p14:sldIdLst>
            <p14:sldId id="1444"/>
          </p14:sldIdLst>
        </p14:section>
        <p14:section name="正式測驗" id="{3968CEED-F4EA-4960-BC5C-31B295767262}">
          <p14:sldIdLst>
            <p14:sldId id="837"/>
          </p14:sldIdLst>
        </p14:section>
        <p14:section name="正式測驗1" id="{979E1E99-18D0-412B-B985-CFB23B5D2D49}">
          <p14:sldIdLst>
            <p14:sldId id="1540"/>
            <p14:sldId id="1518"/>
            <p14:sldId id="1519"/>
          </p14:sldIdLst>
        </p14:section>
        <p14:section name="正式測驗2" id="{EBAE8817-F394-464C-96BE-12E5066A693F}">
          <p14:sldIdLst>
            <p14:sldId id="1541"/>
            <p14:sldId id="1524"/>
            <p14:sldId id="1525"/>
          </p14:sldIdLst>
        </p14:section>
        <p14:section name="正式測驗3" id="{C282C7EE-1466-4150-BD98-573DEA7341D9}">
          <p14:sldIdLst>
            <p14:sldId id="1542"/>
            <p14:sldId id="1530"/>
            <p14:sldId id="1531"/>
          </p14:sldIdLst>
        </p14:section>
        <p14:section name="測驗結果" id="{79330514-E3E7-42AD-AF09-3380EC4D34B2}">
          <p14:sldIdLst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8" autoAdjust="0"/>
    <p:restoredTop sz="81337" autoAdjust="0"/>
  </p:normalViewPr>
  <p:slideViewPr>
    <p:cSldViewPr>
      <p:cViewPr>
        <p:scale>
          <a:sx n="66" d="100"/>
          <a:sy n="66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F93EF-5C0A-4CF5-B688-57956EC15937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24F6-CB61-40F5-9DB2-432A7843F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15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8</a:t>
            </a:r>
            <a:r>
              <a:rPr lang="zh-TW" altLang="en-US" dirty="0" smtClean="0"/>
              <a:t>可跳到下一頁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跳到「受測者資料管理」頁面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b="1" dirty="0" smtClean="0">
                <a:solidFill>
                  <a:srgbClr val="FF0000"/>
                </a:solidFill>
              </a:rPr>
              <a:t>測驗中的任何一個畫面，只要按</a:t>
            </a:r>
            <a:r>
              <a:rPr lang="en-US" altLang="zh-TW" b="1" dirty="0" smtClean="0">
                <a:solidFill>
                  <a:srgbClr val="FF0000"/>
                </a:solidFill>
              </a:rPr>
              <a:t>Esc</a:t>
            </a:r>
            <a:r>
              <a:rPr lang="zh-TW" altLang="en-US" b="1" dirty="0" smtClean="0">
                <a:solidFill>
                  <a:srgbClr val="FF0000"/>
                </a:solidFill>
              </a:rPr>
              <a:t>就可以回到</a:t>
            </a:r>
            <a:r>
              <a:rPr lang="zh-TW" altLang="en-US" b="1" dirty="0" smtClean="0"/>
              <a:t>「受測者資料管理」頁面</a:t>
            </a:r>
            <a:endParaRPr lang="en-US" altLang="zh-TW" b="1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156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2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24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150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1</a:t>
            </a:r>
            <a:r>
              <a:rPr lang="zh-TW" altLang="en-US" b="1" dirty="0" smtClean="0"/>
              <a:t>秒後自動跳下一頁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670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 或者 </a:t>
            </a:r>
            <a:r>
              <a:rPr lang="en-US" altLang="zh-TW" dirty="0" smtClean="0"/>
              <a:t>2</a:t>
            </a:r>
            <a:r>
              <a:rPr lang="zh-TW" altLang="en-US" dirty="0" smtClean="0"/>
              <a:t>秒 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54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390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1</a:t>
            </a:r>
            <a:r>
              <a:rPr lang="zh-TW" altLang="en-US" b="1" dirty="0" smtClean="0"/>
              <a:t>秒後自動跳下一頁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284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2</a:t>
            </a:r>
            <a:r>
              <a:rPr lang="zh-TW" altLang="en-US" dirty="0" smtClean="0"/>
              <a:t> 或者 </a:t>
            </a:r>
            <a:r>
              <a:rPr lang="en-US" altLang="zh-TW" dirty="0" smtClean="0"/>
              <a:t>1.75</a:t>
            </a:r>
            <a:r>
              <a:rPr lang="zh-TW" altLang="en-US" dirty="0" smtClean="0"/>
              <a:t>秒 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59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按８跳到下一頁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按２跳到</a:t>
            </a:r>
            <a:r>
              <a:rPr lang="en-US" altLang="zh-TW" dirty="0" smtClean="0"/>
              <a:t>PPT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P3</a:t>
            </a:r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06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跳到</a:t>
            </a:r>
            <a:r>
              <a:rPr lang="en-US" altLang="zh-TW" b="1" dirty="0" smtClean="0"/>
              <a:t>PPT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36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練習題共 </a:t>
            </a:r>
            <a:r>
              <a:rPr lang="en-US" altLang="zh-TW" b="1" dirty="0" smtClean="0"/>
              <a:t>10</a:t>
            </a:r>
            <a:r>
              <a:rPr lang="zh-TW" altLang="en-US" b="1" dirty="0" smtClean="0"/>
              <a:t> </a:t>
            </a:r>
            <a:r>
              <a:rPr lang="zh-TW" altLang="en-US" b="1" dirty="0" smtClean="0"/>
              <a:t>題</a:t>
            </a: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001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16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 smtClean="0"/>
              <a:t>按</a:t>
            </a:r>
            <a:r>
              <a:rPr lang="en-US" altLang="zh-TW" dirty="0" smtClean="0"/>
              <a:t>8</a:t>
            </a:r>
            <a:r>
              <a:rPr lang="zh-TW" altLang="en-US" dirty="0" smtClean="0"/>
              <a:t>可跳到下一頁</a:t>
            </a:r>
            <a:endParaRPr lang="en-US" altLang="zh-TW" dirty="0" smtClean="0"/>
          </a:p>
          <a:p>
            <a:pPr marL="0" indent="0">
              <a:buFont typeface="+mj-lt"/>
              <a:buNone/>
            </a:pPr>
            <a:endParaRPr lang="en-US" altLang="zh-TW" dirty="0" smtClean="0"/>
          </a:p>
          <a:p>
            <a:pPr marL="0" indent="0">
              <a:buFont typeface="+mj-lt"/>
              <a:buNone/>
            </a:pP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5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465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</a:t>
            </a:r>
            <a:r>
              <a:rPr lang="zh-TW" altLang="en-US" dirty="0" smtClean="0"/>
              <a:t>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b="1" dirty="0" smtClean="0"/>
              <a:t>P-1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0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 秒後自動跳下一頁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711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33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64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1.75</a:t>
            </a:r>
            <a:r>
              <a:rPr lang="zh-TW" altLang="en-US" dirty="0" smtClean="0"/>
              <a:t> 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b="1" dirty="0" smtClean="0"/>
              <a:t>P-2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310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 秒後自動跳下一頁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82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227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942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1.5</a:t>
            </a:r>
            <a:r>
              <a:rPr lang="zh-TW" altLang="en-US" dirty="0" smtClean="0"/>
              <a:t>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b="1" dirty="0" smtClean="0"/>
              <a:t>P-3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2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8</a:t>
            </a:r>
            <a:r>
              <a:rPr lang="zh-TW" altLang="en-US" dirty="0" smtClean="0"/>
              <a:t>可跳到下一頁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跳到</a:t>
            </a:r>
            <a:r>
              <a:rPr lang="en-US" altLang="zh-TW" dirty="0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18</a:t>
            </a:r>
            <a:r>
              <a:rPr lang="zh-TW" altLang="en-US" dirty="0" smtClean="0"/>
              <a:t>頁</a:t>
            </a: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600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 秒後自動跳下一頁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016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dirty="0" smtClean="0"/>
              <a:t>按８跳到下一頁</a:t>
            </a:r>
            <a:endParaRPr lang="en-US" altLang="zh-TW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TW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TW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sz="1200" b="1" dirty="0" smtClean="0">
                <a:latin typeface="+mn-lt"/>
                <a:ea typeface="標楷體" pitchFamily="65" charset="-120"/>
              </a:rPr>
              <a:t>「答對平均反應時間」記錄答對題的平均反應時間</a:t>
            </a:r>
            <a:r>
              <a:rPr lang="en-US" altLang="zh-TW" sz="1200" b="1" dirty="0" smtClean="0">
                <a:latin typeface="+mn-lt"/>
                <a:ea typeface="標楷體" pitchFamily="65" charset="-120"/>
              </a:rPr>
              <a:t>(</a:t>
            </a:r>
            <a:r>
              <a:rPr lang="zh-TW" altLang="en-US" sz="1200" b="1" dirty="0" smtClean="0">
                <a:latin typeface="+mn-lt"/>
                <a:ea typeface="標楷體" pitchFamily="65" charset="-120"/>
              </a:rPr>
              <a:t>秒</a:t>
            </a:r>
            <a:r>
              <a:rPr lang="en-US" altLang="zh-TW" sz="1200" b="1" dirty="0" smtClean="0">
                <a:latin typeface="+mn-lt"/>
                <a:ea typeface="標楷體" pitchFamily="65" charset="-120"/>
              </a:rPr>
              <a:t>)</a:t>
            </a:r>
            <a:endParaRPr lang="zh-TW" altLang="en-US" sz="1200" b="1" smtClean="0">
              <a:latin typeface="+mn-lt"/>
              <a:ea typeface="標楷體" pitchFamily="65" charset="-12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799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按８跳到下一頁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按２跳到</a:t>
            </a:r>
            <a:r>
              <a:rPr lang="en-US" altLang="zh-TW" dirty="0" smtClean="0"/>
              <a:t>PPT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P18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664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本畫面出現時機：練習題中圖形消失了，但個案沒有按任何一個反應鍵。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indent="0">
              <a:buFont typeface="+mj-lt"/>
              <a:buNone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後跳到錯誤的那題練習題</a:t>
            </a:r>
            <a:endParaRPr lang="zh-TW" altLang="en-US" b="1" u="sng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168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本畫面出現時機：這部分練習題中</a:t>
            </a:r>
            <a:r>
              <a:rPr lang="zh-TW" altLang="en-US" b="1" u="sng" dirty="0" smtClean="0"/>
              <a:t>只要答錯就跳出此一畫面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後跳回答錯的那</a:t>
            </a:r>
            <a:r>
              <a:rPr lang="zh-TW" altLang="en-US" dirty="0" smtClean="0"/>
              <a:t>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806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u="sng" dirty="0" smtClean="0"/>
              <a:t>20</a:t>
            </a:r>
            <a:r>
              <a:rPr lang="zh-TW" altLang="en-US" b="1" u="sng" dirty="0" smtClean="0"/>
              <a:t>秒後，或者 按</a:t>
            </a:r>
            <a:r>
              <a:rPr lang="en-US" altLang="zh-TW" b="1" u="sng" dirty="0" smtClean="0"/>
              <a:t>8 </a:t>
            </a:r>
            <a:r>
              <a:rPr lang="zh-TW" altLang="en-US" b="1" u="sng" dirty="0" smtClean="0"/>
              <a:t>可跳到下一頁</a:t>
            </a:r>
            <a:endParaRPr lang="en-US" altLang="zh-TW" b="1" u="sng" dirty="0" smtClean="0"/>
          </a:p>
          <a:p>
            <a:pPr marL="0" indent="0">
              <a:buNone/>
            </a:pPr>
            <a:endParaRPr lang="en-US" altLang="zh-TW" b="1" u="sng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939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按８跳下一頁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正式測驗中，如果同一個畫面停留時間超過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秒，則停止測驗。並跳到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664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52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9569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b="1" dirty="0" smtClean="0"/>
              <a:t>F-1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44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742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2958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4805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</a:t>
            </a:r>
            <a:r>
              <a:rPr lang="zh-TW" altLang="en-US" dirty="0" smtClean="0"/>
              <a:t>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b="1" dirty="0" smtClean="0"/>
              <a:t>F-2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9790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386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7349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</a:t>
            </a:r>
            <a:r>
              <a:rPr lang="zh-TW" altLang="en-US" dirty="0" smtClean="0"/>
              <a:t>秒後自動跳下一頁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或者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8</a:t>
            </a:r>
            <a:r>
              <a:rPr lang="zh-TW" altLang="en-US" dirty="0" smtClean="0"/>
              <a:t>後跳下一頁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圖檔：</a:t>
            </a:r>
            <a:r>
              <a:rPr lang="en-US" altLang="zh-TW" b="1" dirty="0" smtClean="0"/>
              <a:t>F-3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2445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按</a:t>
            </a:r>
            <a:r>
              <a:rPr lang="en-US" altLang="zh-TW" dirty="0" smtClean="0"/>
              <a:t>8</a:t>
            </a:r>
            <a:r>
              <a:rPr lang="zh-TW" altLang="en-US" dirty="0" smtClean="0"/>
              <a:t>跳至下一頁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0118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跳到</a:t>
            </a:r>
            <a:r>
              <a:rPr lang="zh-TW" altLang="en-US" dirty="0" smtClean="0"/>
              <a:t>「受測者資料管理」頁面</a:t>
            </a:r>
            <a:endParaRPr lang="en-US" altLang="zh-TW" dirty="0" smtClean="0"/>
          </a:p>
          <a:p>
            <a:pPr lvl="1"/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8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36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055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591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88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90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1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6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0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3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9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8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9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1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b="1" dirty="0"/>
              <a:t>分配</a:t>
            </a:r>
            <a:r>
              <a:rPr lang="zh-TW" altLang="en-US" sz="5400" b="1" dirty="0" smtClean="0"/>
              <a:t>性注意力測驗</a:t>
            </a:r>
            <a:endParaRPr lang="zh-TW" altLang="en-US" sz="5400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087972" y="4059120"/>
            <a:ext cx="4968056" cy="1260000"/>
            <a:chOff x="2087972" y="4059120"/>
            <a:chExt cx="4968056" cy="1260000"/>
          </a:xfrm>
        </p:grpSpPr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4824028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回上一頁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矩形 8">
              <a:hlinkClick r:id="rId4" action="ppaction://hlinksldjump"/>
            </p:cNvPr>
            <p:cNvSpPr/>
            <p:nvPr/>
          </p:nvSpPr>
          <p:spPr>
            <a:xfrm>
              <a:off x="2087972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進入測驗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932180" y="4581128"/>
            <a:ext cx="543583" cy="720000"/>
            <a:chOff x="4259933" y="4909716"/>
            <a:chExt cx="543583" cy="720000"/>
          </a:xfrm>
        </p:grpSpPr>
        <p:sp>
          <p:nvSpPr>
            <p:cNvPr id="11" name="矩形 10"/>
            <p:cNvSpPr/>
            <p:nvPr/>
          </p:nvSpPr>
          <p:spPr>
            <a:xfrm>
              <a:off x="4259933" y="4909716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088" y="5220030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群組 5"/>
          <p:cNvGrpSpPr/>
          <p:nvPr/>
        </p:nvGrpSpPr>
        <p:grpSpPr>
          <a:xfrm>
            <a:off x="5664959" y="4581128"/>
            <a:ext cx="550151" cy="720000"/>
            <a:chOff x="5664959" y="4797233"/>
            <a:chExt cx="550151" cy="720000"/>
          </a:xfrm>
        </p:grpSpPr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5664959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664959" y="4913797"/>
              <a:ext cx="550151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3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  <a:sym typeface="Wingdings 2"/>
                </a:rPr>
                <a:t>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69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179" y="2564904"/>
              <a:ext cx="1802029" cy="1800000"/>
            </a:xfrm>
            <a:prstGeom prst="rect">
              <a:avLst/>
            </a:prstGeom>
          </p:spPr>
        </p:pic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如果您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看到</a:t>
            </a:r>
            <a:r>
              <a:rPr lang="zh-TW" altLang="en-US" sz="2400" b="1" dirty="0">
                <a:solidFill>
                  <a:srgbClr val="FF0000"/>
                </a:solidFill>
              </a:rPr>
              <a:t>不是白色而且三角形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的圖形，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請按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X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55555 0.0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1300736" y="1484784"/>
            <a:ext cx="6542528" cy="5183919"/>
            <a:chOff x="1300736" y="1484784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4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84000" y="1913215"/>
              <a:ext cx="4175999" cy="313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1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2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1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5824" y="2564904"/>
              <a:ext cx="1802025" cy="1800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1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15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1300736" y="1484784"/>
            <a:ext cx="6542528" cy="5183919"/>
            <a:chOff x="1300736" y="1484784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4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84000" y="1913215"/>
              <a:ext cx="4175999" cy="313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2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21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2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539" y="2564904"/>
              <a:ext cx="1800000" cy="1800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2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55555 0.0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052738"/>
            <a:ext cx="9144000" cy="2547715"/>
          </a:xfrm>
        </p:spPr>
        <p:txBody>
          <a:bodyPr>
            <a:noAutofit/>
          </a:bodyPr>
          <a:lstStyle/>
          <a:p>
            <a:r>
              <a:rPr lang="zh-TW" altLang="en-US" sz="6600" b="1" dirty="0" smtClean="0"/>
              <a:t>是否需要再次</a:t>
            </a:r>
            <a:r>
              <a:rPr lang="zh-TW" altLang="en-US" sz="6600" b="1" dirty="0"/>
              <a:t>示範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087972" y="4059121"/>
            <a:ext cx="4968056" cy="1530120"/>
            <a:chOff x="2087972" y="4059120"/>
            <a:chExt cx="4968056" cy="1260000"/>
          </a:xfrm>
        </p:grpSpPr>
        <p:sp>
          <p:nvSpPr>
            <p:cNvPr id="4" name="矩形 3">
              <a:hlinkClick r:id="rId3" action="ppaction://hlinksldjump"/>
            </p:cNvPr>
            <p:cNvSpPr/>
            <p:nvPr/>
          </p:nvSpPr>
          <p:spPr>
            <a:xfrm>
              <a:off x="4824028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再次練習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" name="矩形 5">
              <a:hlinkClick r:id="" action="ppaction://noaction"/>
            </p:cNvPr>
            <p:cNvSpPr/>
            <p:nvPr/>
          </p:nvSpPr>
          <p:spPr>
            <a:xfrm>
              <a:off x="2087972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結束練習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948303" y="4797233"/>
            <a:ext cx="543583" cy="720000"/>
            <a:chOff x="2876289" y="5445304"/>
            <a:chExt cx="543583" cy="720000"/>
          </a:xfrm>
        </p:grpSpPr>
        <p:sp>
          <p:nvSpPr>
            <p:cNvPr id="9" name="矩形 8"/>
            <p:cNvSpPr/>
            <p:nvPr/>
          </p:nvSpPr>
          <p:spPr>
            <a:xfrm>
              <a:off x="2876289" y="5445304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444" y="5683610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群組 13"/>
          <p:cNvGrpSpPr>
            <a:grpSpLocks noChangeAspect="1"/>
          </p:cNvGrpSpPr>
          <p:nvPr/>
        </p:nvGrpSpPr>
        <p:grpSpPr>
          <a:xfrm>
            <a:off x="5664959" y="4797233"/>
            <a:ext cx="550151" cy="720000"/>
            <a:chOff x="5652120" y="5877352"/>
            <a:chExt cx="550151" cy="720000"/>
          </a:xfrm>
        </p:grpSpPr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5652120" y="5877352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52120" y="5993916"/>
              <a:ext cx="550151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3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  <a:sym typeface="Wingdings 2"/>
                </a:rPr>
                <a:t>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0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練習</a:t>
            </a:r>
            <a:r>
              <a:rPr lang="zh-TW" altLang="en-US" sz="6600" b="1" dirty="0"/>
              <a:t>題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2087972" y="4059121"/>
            <a:ext cx="4968056" cy="1530120"/>
            <a:chOff x="2087972" y="4059121"/>
            <a:chExt cx="4968056" cy="1530120"/>
          </a:xfrm>
        </p:grpSpPr>
        <p:grpSp>
          <p:nvGrpSpPr>
            <p:cNvPr id="8" name="群組 7"/>
            <p:cNvGrpSpPr/>
            <p:nvPr/>
          </p:nvGrpSpPr>
          <p:grpSpPr>
            <a:xfrm>
              <a:off x="2087972" y="4059121"/>
              <a:ext cx="4968056" cy="1530120"/>
              <a:chOff x="2087972" y="4059121"/>
              <a:chExt cx="4968056" cy="1530120"/>
            </a:xfrm>
          </p:grpSpPr>
          <p:grpSp>
            <p:nvGrpSpPr>
              <p:cNvPr id="16" name="群組 15"/>
              <p:cNvGrpSpPr/>
              <p:nvPr/>
            </p:nvGrpSpPr>
            <p:grpSpPr>
              <a:xfrm>
                <a:off x="2087972" y="4059121"/>
                <a:ext cx="4968056" cy="1530120"/>
                <a:chOff x="2087972" y="4059120"/>
                <a:chExt cx="4968056" cy="1260000"/>
              </a:xfrm>
            </p:grpSpPr>
            <p:sp>
              <p:nvSpPr>
                <p:cNvPr id="20" name="矩形 19">
                  <a:hlinkClick r:id="rId3" action="ppaction://hlinksldjump"/>
                </p:cNvPr>
                <p:cNvSpPr/>
                <p:nvPr/>
              </p:nvSpPr>
              <p:spPr>
                <a:xfrm>
                  <a:off x="4824028" y="4059120"/>
                  <a:ext cx="2232000" cy="12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3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略</a:t>
                  </a:r>
                  <a:r>
                    <a:rPr lang="zh-TW" altLang="en-US" sz="3200" b="1" dirty="0" smtClean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  過</a:t>
                  </a:r>
                  <a:endParaRPr lang="en-US" altLang="zh-TW" sz="32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  <a:p>
                  <a:pPr algn="ctr"/>
                  <a:r>
                    <a:rPr lang="zh-TW" altLang="zh-TW" sz="4400" dirty="0" smtClean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21" name="矩形 20">
                  <a:hlinkClick r:id="" action="ppaction://noaction"/>
                </p:cNvPr>
                <p:cNvSpPr/>
                <p:nvPr/>
              </p:nvSpPr>
              <p:spPr>
                <a:xfrm>
                  <a:off x="2087972" y="4059120"/>
                  <a:ext cx="2232000" cy="12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3200" b="1" dirty="0" smtClean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開  始</a:t>
                  </a:r>
                  <a:endParaRPr lang="en-US" altLang="zh-TW" sz="3200" b="1" dirty="0" smtClean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  <a:p>
                  <a:pPr algn="ctr"/>
                  <a:endParaRPr lang="zh-TW" altLang="en-US" sz="4400" b="1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2948303" y="4797233"/>
                <a:ext cx="543583" cy="720000"/>
                <a:chOff x="2876289" y="5445304"/>
                <a:chExt cx="543583" cy="720000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2876289" y="5445304"/>
                  <a:ext cx="543583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2444" y="5683610"/>
                  <a:ext cx="284346" cy="2433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9" name="群組 8"/>
            <p:cNvGrpSpPr>
              <a:grpSpLocks noChangeAspect="1"/>
            </p:cNvGrpSpPr>
            <p:nvPr/>
          </p:nvGrpSpPr>
          <p:grpSpPr>
            <a:xfrm>
              <a:off x="5664959" y="4797233"/>
              <a:ext cx="550151" cy="720000"/>
              <a:chOff x="5652120" y="5877352"/>
              <a:chExt cx="550151" cy="720000"/>
            </a:xfrm>
          </p:grpSpPr>
          <p:sp>
            <p:nvSpPr>
              <p:cNvPr id="10" name="矩形 9"/>
              <p:cNvSpPr>
                <a:spLocks noChangeAspect="1"/>
              </p:cNvSpPr>
              <p:nvPr/>
            </p:nvSpPr>
            <p:spPr>
              <a:xfrm>
                <a:off x="5652120" y="5877352"/>
                <a:ext cx="543583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652120" y="5993916"/>
                <a:ext cx="550151" cy="58477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TW" altLang="zh-TW" sz="32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  <a:sym typeface="Wingdings 2"/>
                  </a:rPr>
                  <a:t></a:t>
                </a:r>
                <a:endParaRPr lang="zh-TW" altLang="en-US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82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>
                <a:solidFill>
                  <a:srgbClr val="FF0000"/>
                </a:solidFill>
              </a:rPr>
              <a:t>判斷</a:t>
            </a:r>
            <a:r>
              <a:rPr lang="zh-TW" altLang="en-US" sz="6600" b="1" dirty="0" smtClean="0"/>
              <a:t>以下圖片</a:t>
            </a:r>
            <a:endParaRPr lang="zh-TW" altLang="en-US" sz="6600" b="1" dirty="0"/>
          </a:p>
        </p:txBody>
      </p:sp>
      <p:grpSp>
        <p:nvGrpSpPr>
          <p:cNvPr id="2" name="群組 1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3" name="矩形 2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357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測驗簡介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2952326"/>
          </a:xfrm>
        </p:spPr>
        <p:txBody>
          <a:bodyPr>
            <a:normAutofit/>
          </a:bodyPr>
          <a:lstStyle/>
          <a:p>
            <a:r>
              <a:rPr lang="zh-TW" altLang="en-US" dirty="0"/>
              <a:t>本</a:t>
            </a:r>
            <a:r>
              <a:rPr lang="zh-TW" altLang="en-US" dirty="0" smtClean="0"/>
              <a:t>測驗</a:t>
            </a:r>
            <a:r>
              <a:rPr lang="zh-TW" altLang="en-US" dirty="0"/>
              <a:t>想</a:t>
            </a:r>
            <a:r>
              <a:rPr lang="zh-TW" altLang="en-US" dirty="0" smtClean="0"/>
              <a:t>要評估您</a:t>
            </a:r>
            <a:r>
              <a:rPr lang="zh-TW" altLang="en-US" b="1" dirty="0"/>
              <a:t>分配性</a:t>
            </a:r>
            <a:r>
              <a:rPr lang="zh-TW" altLang="en-US" b="1" dirty="0" smtClean="0"/>
              <a:t>注意力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請用鍵盤操作本</a:t>
            </a:r>
            <a:r>
              <a:rPr lang="zh-TW" altLang="en-US" dirty="0" smtClean="0"/>
              <a:t>測驗。</a:t>
            </a:r>
            <a:endParaRPr lang="zh-TW" altLang="en-US" dirty="0"/>
          </a:p>
          <a:p>
            <a:r>
              <a:rPr lang="zh-TW" altLang="en-US" dirty="0" smtClean="0"/>
              <a:t>完成全部測驗大概需要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分鐘。</a:t>
            </a:r>
            <a:endParaRPr lang="en-US" altLang="zh-TW" dirty="0" smtClean="0"/>
          </a:p>
          <a:p>
            <a:r>
              <a:rPr lang="zh-TW" altLang="en-US" dirty="0"/>
              <a:t>操作測驗</a:t>
            </a:r>
            <a:r>
              <a:rPr lang="zh-TW" altLang="en-US"/>
              <a:t>時</a:t>
            </a:r>
            <a:r>
              <a:rPr lang="zh-TW" altLang="en-US" smtClean="0"/>
              <a:t>，做得越正確越好。</a:t>
            </a:r>
            <a:endParaRPr lang="en-US" altLang="zh-TW" dirty="0" smtClean="0"/>
          </a:p>
        </p:txBody>
      </p:sp>
      <p:grpSp>
        <p:nvGrpSpPr>
          <p:cNvPr id="6" name="群組 5"/>
          <p:cNvGrpSpPr/>
          <p:nvPr/>
        </p:nvGrpSpPr>
        <p:grpSpPr>
          <a:xfrm>
            <a:off x="3456000" y="4221088"/>
            <a:ext cx="2232000" cy="1484784"/>
            <a:chOff x="3456000" y="4221088"/>
            <a:chExt cx="2232000" cy="1484784"/>
          </a:xfrm>
        </p:grpSpPr>
        <p:sp>
          <p:nvSpPr>
            <p:cNvPr id="5" name="矩形 4">
              <a:hlinkClick r:id="" action="ppaction://noaction"/>
            </p:cNvPr>
            <p:cNvSpPr/>
            <p:nvPr/>
          </p:nvSpPr>
          <p:spPr>
            <a:xfrm>
              <a:off x="3456000" y="4221088"/>
              <a:ext cx="2232000" cy="1484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下一頁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4" name="群組 3"/>
            <p:cNvGrpSpPr>
              <a:grpSpLocks noChangeAspect="1"/>
            </p:cNvGrpSpPr>
            <p:nvPr/>
          </p:nvGrpSpPr>
          <p:grpSpPr>
            <a:xfrm>
              <a:off x="4259933" y="4909716"/>
              <a:ext cx="543583" cy="720000"/>
              <a:chOff x="1574704" y="3732216"/>
              <a:chExt cx="1080000" cy="143050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74704" y="3732216"/>
                <a:ext cx="1080000" cy="14305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5219" y="4348753"/>
                <a:ext cx="564943" cy="483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141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87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728472"/>
            <a:ext cx="5401056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0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3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>
                <a:solidFill>
                  <a:srgbClr val="FF0000"/>
                </a:solidFill>
              </a:rPr>
              <a:t>判斷</a:t>
            </a:r>
            <a:r>
              <a:rPr lang="zh-TW" altLang="en-US" sz="6600" b="1" dirty="0" smtClean="0"/>
              <a:t>以下圖片</a:t>
            </a:r>
            <a:endParaRPr lang="zh-TW" altLang="en-US" sz="6600" b="1" dirty="0"/>
          </a:p>
        </p:txBody>
      </p:sp>
      <p:grpSp>
        <p:nvGrpSpPr>
          <p:cNvPr id="2" name="群組 1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3" name="矩形 2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1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8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728472"/>
            <a:ext cx="5401056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5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>
                <a:solidFill>
                  <a:srgbClr val="FF0000"/>
                </a:solidFill>
              </a:rPr>
              <a:t>判斷</a:t>
            </a:r>
            <a:r>
              <a:rPr lang="zh-TW" altLang="en-US" sz="6600" b="1" dirty="0" smtClean="0"/>
              <a:t>以下圖片</a:t>
            </a:r>
            <a:endParaRPr lang="zh-TW" altLang="en-US" sz="6600" b="1" dirty="0"/>
          </a:p>
        </p:txBody>
      </p:sp>
      <p:grpSp>
        <p:nvGrpSpPr>
          <p:cNvPr id="2" name="群組 1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3" name="矩形 2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218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47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728472"/>
            <a:ext cx="5401056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b="1" dirty="0" smtClean="0"/>
              <a:t>操作示範</a:t>
            </a:r>
            <a:endParaRPr lang="zh-TW" altLang="en-US" sz="5400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087972" y="4059120"/>
            <a:ext cx="4968056" cy="1260000"/>
            <a:chOff x="2087972" y="4059120"/>
            <a:chExt cx="4968056" cy="1260000"/>
          </a:xfrm>
        </p:grpSpPr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4824028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略</a:t>
              </a:r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過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矩形 8">
              <a:hlinkClick r:id="rId4" action="ppaction://hlinksldjump"/>
            </p:cNvPr>
            <p:cNvSpPr/>
            <p:nvPr/>
          </p:nvSpPr>
          <p:spPr>
            <a:xfrm>
              <a:off x="2087972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932180" y="4581128"/>
            <a:ext cx="543583" cy="720000"/>
            <a:chOff x="4259933" y="4909716"/>
            <a:chExt cx="543583" cy="720000"/>
          </a:xfrm>
        </p:grpSpPr>
        <p:sp>
          <p:nvSpPr>
            <p:cNvPr id="11" name="矩形 10"/>
            <p:cNvSpPr/>
            <p:nvPr/>
          </p:nvSpPr>
          <p:spPr>
            <a:xfrm>
              <a:off x="4259933" y="4909716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088" y="5220030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群組 5"/>
          <p:cNvGrpSpPr/>
          <p:nvPr/>
        </p:nvGrpSpPr>
        <p:grpSpPr>
          <a:xfrm>
            <a:off x="5664959" y="4581128"/>
            <a:ext cx="550151" cy="720000"/>
            <a:chOff x="5664959" y="4797233"/>
            <a:chExt cx="550151" cy="720000"/>
          </a:xfrm>
        </p:grpSpPr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5664959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664959" y="4913797"/>
              <a:ext cx="550151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3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  <a:sym typeface="Wingdings 2"/>
                </a:rPr>
                <a:t>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1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1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985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練習題施</a:t>
            </a:r>
            <a:r>
              <a:rPr lang="zh-TW" altLang="en-US" dirty="0"/>
              <a:t>測結果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175916"/>
              </p:ext>
            </p:extLst>
          </p:nvPr>
        </p:nvGraphicFramePr>
        <p:xfrm>
          <a:off x="1603617" y="2119764"/>
          <a:ext cx="6266429" cy="238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362"/>
                <a:gridCol w="2770067"/>
              </a:tblGrid>
              <a:tr h="796452"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</a:rPr>
                        <a:t>答對題數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96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latin typeface="+mn-lt"/>
                          <a:ea typeface="標楷體" pitchFamily="65" charset="-120"/>
                        </a:rPr>
                        <a:t>錯誤題數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96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latin typeface="+mn-lt"/>
                          <a:ea typeface="標楷體" pitchFamily="65" charset="-120"/>
                        </a:rPr>
                        <a:t>答對平均反應時間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3456000" y="4873968"/>
            <a:ext cx="2232000" cy="1530120"/>
            <a:chOff x="2087972" y="4059121"/>
            <a:chExt cx="2232000" cy="1530120"/>
          </a:xfrm>
        </p:grpSpPr>
        <p:sp>
          <p:nvSpPr>
            <p:cNvPr id="7" name="矩形 6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我瞭解了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2948303" y="4797233"/>
              <a:ext cx="543583" cy="720000"/>
              <a:chOff x="2876289" y="5445304"/>
              <a:chExt cx="543583" cy="720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76289" y="5445304"/>
                <a:ext cx="543583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444" y="5683610"/>
                <a:ext cx="284346" cy="243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950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052738"/>
            <a:ext cx="9144000" cy="2547715"/>
          </a:xfrm>
        </p:spPr>
        <p:txBody>
          <a:bodyPr>
            <a:noAutofit/>
          </a:bodyPr>
          <a:lstStyle/>
          <a:p>
            <a:r>
              <a:rPr lang="zh-TW" altLang="en-US" sz="6600" b="1" dirty="0" smtClean="0"/>
              <a:t>是否需要再次練習</a:t>
            </a:r>
            <a:endParaRPr lang="zh-TW" altLang="en-US" sz="6600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2087972" y="4059121"/>
            <a:ext cx="4968056" cy="1530120"/>
            <a:chOff x="2087972" y="4059120"/>
            <a:chExt cx="4968056" cy="1260000"/>
          </a:xfrm>
        </p:grpSpPr>
        <p:sp>
          <p:nvSpPr>
            <p:cNvPr id="4" name="矩形 3">
              <a:hlinkClick r:id="rId3" action="ppaction://hlinksldjump"/>
            </p:cNvPr>
            <p:cNvSpPr/>
            <p:nvPr/>
          </p:nvSpPr>
          <p:spPr>
            <a:xfrm>
              <a:off x="4824028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再次練習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" name="矩形 5">
              <a:hlinkClick r:id="" action="ppaction://noaction"/>
            </p:cNvPr>
            <p:cNvSpPr/>
            <p:nvPr/>
          </p:nvSpPr>
          <p:spPr>
            <a:xfrm>
              <a:off x="2087972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結束練習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948303" y="4797233"/>
            <a:ext cx="543583" cy="720000"/>
            <a:chOff x="2876289" y="5445304"/>
            <a:chExt cx="543583" cy="720000"/>
          </a:xfrm>
        </p:grpSpPr>
        <p:sp>
          <p:nvSpPr>
            <p:cNvPr id="9" name="矩形 8"/>
            <p:cNvSpPr/>
            <p:nvPr/>
          </p:nvSpPr>
          <p:spPr>
            <a:xfrm>
              <a:off x="2876289" y="5445304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444" y="5683610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群組 13"/>
          <p:cNvGrpSpPr>
            <a:grpSpLocks noChangeAspect="1"/>
          </p:cNvGrpSpPr>
          <p:nvPr/>
        </p:nvGrpSpPr>
        <p:grpSpPr>
          <a:xfrm>
            <a:off x="5664959" y="4797233"/>
            <a:ext cx="550151" cy="720000"/>
            <a:chOff x="5652120" y="5877352"/>
            <a:chExt cx="550151" cy="720000"/>
          </a:xfrm>
        </p:grpSpPr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5652120" y="5877352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52120" y="5993916"/>
              <a:ext cx="550151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3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  <a:sym typeface="Wingdings 2"/>
                </a:rPr>
                <a:t>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075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3768" y="1916832"/>
            <a:ext cx="4176464" cy="302433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請</a:t>
            </a:r>
            <a:r>
              <a:rPr lang="zh-TW" altLang="en-US" sz="44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在圖形消失前正確作</a:t>
            </a:r>
            <a:r>
              <a:rPr lang="zh-TW" altLang="en-US" sz="44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答</a:t>
            </a:r>
            <a:endParaRPr lang="zh-TW" altLang="en-US" sz="44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6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51520" y="476673"/>
            <a:ext cx="8640960" cy="3888431"/>
            <a:chOff x="251520" y="194010"/>
            <a:chExt cx="8640960" cy="3888431"/>
          </a:xfrm>
        </p:grpSpPr>
        <p:sp>
          <p:nvSpPr>
            <p:cNvPr id="3" name="矩形 2"/>
            <p:cNvSpPr/>
            <p:nvPr/>
          </p:nvSpPr>
          <p:spPr>
            <a:xfrm>
              <a:off x="251520" y="1739497"/>
              <a:ext cx="8640960" cy="23429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ysClr val="windowText" lastClr="000000"/>
                  </a:solidFill>
                </a:rPr>
                <a:t>正確規則：</a:t>
              </a:r>
              <a:endParaRPr lang="en-US" altLang="zh-TW" sz="24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TW" altLang="en-US" sz="2800" b="1" dirty="0" smtClean="0">
                  <a:solidFill>
                    <a:schemeClr val="tx1"/>
                  </a:solidFill>
                </a:rPr>
                <a:t>看到</a:t>
              </a:r>
              <a:r>
                <a:rPr lang="zh-TW" altLang="en-US" sz="2800" b="1" dirty="0">
                  <a:solidFill>
                    <a:srgbClr val="FF0000"/>
                  </a:solidFill>
                </a:rPr>
                <a:t>白色或三角形的</a:t>
              </a:r>
              <a:r>
                <a:rPr lang="zh-TW" altLang="en-US" sz="2800" b="1" dirty="0" smtClean="0">
                  <a:solidFill>
                    <a:srgbClr val="FF0000"/>
                  </a:solidFill>
                </a:rPr>
                <a:t>圖形</a:t>
              </a:r>
              <a:r>
                <a:rPr lang="zh-TW" altLang="en-US" sz="2800" b="1" dirty="0" smtClean="0">
                  <a:solidFill>
                    <a:schemeClr val="tx1"/>
                  </a:solidFill>
                </a:rPr>
                <a:t>，請按</a:t>
              </a:r>
              <a:r>
                <a:rPr lang="en-US" altLang="zh-TW" sz="28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</a:t>
              </a:r>
              <a:endParaRPr lang="en-US" altLang="zh-TW" sz="2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b="1" dirty="0" smtClean="0">
                  <a:solidFill>
                    <a:srgbClr val="FF0000"/>
                  </a:solidFill>
                </a:rPr>
                <a:t>不是白色而且不是三角形的圖形</a:t>
              </a:r>
              <a:r>
                <a:rPr lang="zh-TW" altLang="en-US" sz="2800" b="1" dirty="0" smtClean="0">
                  <a:solidFill>
                    <a:schemeClr val="tx1"/>
                  </a:solidFill>
                </a:rPr>
                <a:t>，請按</a:t>
              </a:r>
              <a:r>
                <a:rPr lang="en-US" altLang="zh-TW" sz="2800" b="1" dirty="0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251520" y="194010"/>
              <a:ext cx="8640960" cy="1512000"/>
              <a:chOff x="323528" y="194010"/>
              <a:chExt cx="8640960" cy="1512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23528" y="194010"/>
                <a:ext cx="8640960" cy="1512000"/>
              </a:xfrm>
              <a:prstGeom prst="rect">
                <a:avLst/>
              </a:prstGeom>
              <a:solidFill>
                <a:srgbClr val="FF99FF"/>
              </a:solidFill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400" dirty="0" smtClean="0">
                    <a:solidFill>
                      <a:sysClr val="windowText" lastClr="000000"/>
                    </a:solidFill>
                  </a:rPr>
                  <a:t>錯誤</a:t>
                </a:r>
                <a:endParaRPr lang="en-US" altLang="zh-TW" sz="4400" dirty="0" smtClean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026" name="Picture 2" descr="「錯誤」的圖片搜尋結果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23001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群組 4"/>
          <p:cNvGrpSpPr/>
          <p:nvPr/>
        </p:nvGrpSpPr>
        <p:grpSpPr>
          <a:xfrm>
            <a:off x="3456000" y="4941168"/>
            <a:ext cx="2232000" cy="1530120"/>
            <a:chOff x="2087972" y="4059121"/>
            <a:chExt cx="2232000" cy="1530120"/>
          </a:xfrm>
        </p:grpSpPr>
        <p:sp>
          <p:nvSpPr>
            <p:cNvPr id="9" name="矩形 8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我瞭解了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2948303" y="4797233"/>
              <a:ext cx="543583" cy="720000"/>
              <a:chOff x="2876289" y="5445304"/>
              <a:chExt cx="543583" cy="7200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76289" y="5445304"/>
                <a:ext cx="543583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444" y="5683610"/>
                <a:ext cx="284346" cy="243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015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317078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請休息片刻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sz="3600" dirty="0">
                <a:solidFill>
                  <a:schemeClr val="bg1"/>
                </a:solidFill>
              </a:rPr>
              <a:t>正式測驗將</a:t>
            </a:r>
            <a:r>
              <a:rPr lang="zh-TW" altLang="en-US" sz="3600" dirty="0" smtClean="0">
                <a:solidFill>
                  <a:schemeClr val="bg1"/>
                </a:solidFill>
              </a:rPr>
              <a:t>於</a:t>
            </a:r>
            <a:r>
              <a:rPr lang="en-US" altLang="zh-TW" sz="3600" dirty="0" smtClean="0">
                <a:solidFill>
                  <a:schemeClr val="bg1"/>
                </a:solidFill>
              </a:rPr>
              <a:t>20</a:t>
            </a:r>
            <a:r>
              <a:rPr lang="zh-TW" altLang="en-US" sz="3600" dirty="0" smtClean="0">
                <a:solidFill>
                  <a:schemeClr val="bg1"/>
                </a:solidFill>
              </a:rPr>
              <a:t>秒後開始進行</a:t>
            </a:r>
            <a:r>
              <a:rPr lang="en-US" altLang="zh-TW" sz="3600" dirty="0" smtClean="0">
                <a:solidFill>
                  <a:schemeClr val="bg1"/>
                </a:solidFill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</a:rPr>
            </a:br>
            <a:r>
              <a:rPr lang="en-US" altLang="zh-TW" sz="3600" dirty="0" smtClean="0">
                <a:solidFill>
                  <a:schemeClr val="bg1"/>
                </a:solidFill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</a:rPr>
            </a:br>
            <a:r>
              <a:rPr lang="en-US" altLang="zh-TW" sz="3600" dirty="0" smtClean="0">
                <a:solidFill>
                  <a:schemeClr val="bg1"/>
                </a:solidFill>
                <a:sym typeface="Wingdings"/>
              </a:rPr>
              <a:t></a:t>
            </a:r>
            <a:r>
              <a:rPr lang="en-US" altLang="zh-TW" sz="3600" dirty="0">
                <a:solidFill>
                  <a:schemeClr val="bg1"/>
                </a:solidFill>
                <a:sym typeface="Wingdings"/>
              </a:rPr>
              <a:t>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46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0"/>
    </mc:Choice>
    <mc:Fallback xmlns="">
      <p:transition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052738"/>
            <a:ext cx="9144000" cy="2547715"/>
          </a:xfrm>
        </p:spPr>
        <p:txBody>
          <a:bodyPr>
            <a:normAutofit/>
          </a:bodyPr>
          <a:lstStyle/>
          <a:p>
            <a:r>
              <a:rPr lang="zh-TW" altLang="en-US" sz="6600" b="1" dirty="0" smtClean="0"/>
              <a:t>正式測 驗</a:t>
            </a:r>
            <a:endParaRPr lang="zh-TW" altLang="en-US" sz="6600" b="1" dirty="0"/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3456000" y="4221089"/>
            <a:ext cx="2232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開始測驗</a:t>
            </a:r>
            <a:endParaRPr lang="en-US" altLang="zh-TW" sz="3200" b="1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zh-TW" altLang="en-US" sz="44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7" name="群組 16"/>
          <p:cNvGrpSpPr>
            <a:grpSpLocks noChangeAspect="1"/>
          </p:cNvGrpSpPr>
          <p:nvPr/>
        </p:nvGrpSpPr>
        <p:grpSpPr>
          <a:xfrm>
            <a:off x="4259940" y="4725144"/>
            <a:ext cx="543583" cy="720000"/>
            <a:chOff x="1574704" y="6021288"/>
            <a:chExt cx="1080000" cy="1430507"/>
          </a:xfrm>
        </p:grpSpPr>
        <p:sp>
          <p:nvSpPr>
            <p:cNvPr id="18" name="矩形 17"/>
            <p:cNvSpPr/>
            <p:nvPr/>
          </p:nvSpPr>
          <p:spPr>
            <a:xfrm>
              <a:off x="1574704" y="6021288"/>
              <a:ext cx="1080000" cy="14305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220" y="6494758"/>
              <a:ext cx="564943" cy="483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279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>
                <a:solidFill>
                  <a:srgbClr val="FF0000"/>
                </a:solidFill>
              </a:rPr>
              <a:t>判斷</a:t>
            </a:r>
            <a:r>
              <a:rPr lang="zh-TW" altLang="en-US" sz="6600" b="1" dirty="0" smtClean="0"/>
              <a:t>以下圖片</a:t>
            </a:r>
            <a:endParaRPr lang="zh-TW" altLang="en-US" sz="6600" b="1" dirty="0"/>
          </a:p>
        </p:txBody>
      </p:sp>
      <p:grpSp>
        <p:nvGrpSpPr>
          <p:cNvPr id="2" name="群組 1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3" name="矩形 2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65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0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728472"/>
            <a:ext cx="5401056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1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9461" y="1946391"/>
              <a:ext cx="4185077" cy="3060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任務：</a:t>
            </a:r>
            <a:endParaRPr lang="en-US" altLang="zh-TW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判斷您看到的圖形是否為白色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，</a:t>
            </a:r>
            <a:r>
              <a:rPr lang="zh-TW" altLang="en-US" sz="2400" b="1" dirty="0" smtClean="0">
                <a:solidFill>
                  <a:sysClr val="windowText" lastClr="000000"/>
                </a:solidFill>
              </a:rPr>
              <a:t>同時也判斷圖形是否為三角形</a:t>
            </a:r>
            <a:endParaRPr lang="en-US" altLang="zh-TW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看到白色或三角形的</a:t>
            </a:r>
            <a:r>
              <a:rPr lang="zh-TW" altLang="en-US" sz="2400" b="1" dirty="0">
                <a:solidFill>
                  <a:srgbClr val="FF0000"/>
                </a:solidFill>
              </a:rPr>
              <a:t>圖形按</a:t>
            </a:r>
            <a:r>
              <a:rPr lang="en-US" altLang="zh-TW" sz="2400" b="1" dirty="0">
                <a:solidFill>
                  <a:srgbClr val="FF0000"/>
                </a:solidFill>
              </a:rPr>
              <a:t>O</a:t>
            </a:r>
            <a:r>
              <a:rPr lang="zh-TW" altLang="en-US" sz="2400" b="1" dirty="0">
                <a:solidFill>
                  <a:srgbClr val="FF0000"/>
                </a:solidFill>
              </a:rPr>
              <a:t>，其餘按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171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>
                <a:solidFill>
                  <a:srgbClr val="FF0000"/>
                </a:solidFill>
              </a:rPr>
              <a:t>判斷</a:t>
            </a:r>
            <a:r>
              <a:rPr lang="zh-TW" altLang="en-US" sz="6600" b="1" dirty="0" smtClean="0"/>
              <a:t>以下圖片</a:t>
            </a:r>
            <a:endParaRPr lang="zh-TW" altLang="en-US" sz="6600" b="1" dirty="0"/>
          </a:p>
        </p:txBody>
      </p:sp>
      <p:grpSp>
        <p:nvGrpSpPr>
          <p:cNvPr id="2" name="群組 1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3" name="矩形 2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97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4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728472"/>
            <a:ext cx="5401056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>
                <a:solidFill>
                  <a:srgbClr val="FF0000"/>
                </a:solidFill>
              </a:rPr>
              <a:t>判斷</a:t>
            </a:r>
            <a:r>
              <a:rPr lang="zh-TW" altLang="en-US" sz="6600" b="1" dirty="0" smtClean="0"/>
              <a:t>以下圖片</a:t>
            </a:r>
            <a:endParaRPr lang="zh-TW" altLang="en-US" sz="6600" b="1" dirty="0"/>
          </a:p>
        </p:txBody>
      </p:sp>
      <p:grpSp>
        <p:nvGrpSpPr>
          <p:cNvPr id="2" name="群組 1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3" name="矩形 2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196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287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728472"/>
            <a:ext cx="5401056" cy="54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測驗結束</a:t>
            </a:r>
            <a:endParaRPr lang="zh-TW" altLang="en-US" b="1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30390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b="0" dirty="0">
                <a:latin typeface="+mj-lt"/>
                <a:ea typeface="+mj-ea"/>
              </a:rPr>
              <a:t>感謝您的作答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3193978" y="4941168"/>
            <a:ext cx="2890190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sym typeface="Wingdings 2"/>
              </a:rPr>
              <a:t>觀看測驗結果</a:t>
            </a:r>
            <a:endParaRPr lang="en-US" altLang="zh-TW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標楷體" pitchFamily="65" charset="-120"/>
              <a:ea typeface="標楷體" pitchFamily="65" charset="-120"/>
              <a:sym typeface="Wingdings 2"/>
            </a:endParaRPr>
          </a:p>
          <a:p>
            <a:pPr algn="ctr"/>
            <a:endParaRPr lang="en-US" altLang="zh-TW" sz="3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標楷體" pitchFamily="65" charset="-120"/>
              <a:ea typeface="標楷體" pitchFamily="65" charset="-120"/>
              <a:sym typeface="Wingdings 2"/>
            </a:endParaRPr>
          </a:p>
          <a:p>
            <a:pPr algn="ctr"/>
            <a:endParaRPr lang="zh-TW" altLang="en-US" b="1" dirty="0">
              <a:ln>
                <a:solidFill>
                  <a:srgbClr val="C00000"/>
                </a:solidFill>
              </a:ln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367279" y="5642278"/>
            <a:ext cx="543587" cy="720000"/>
            <a:chOff x="4296516" y="5609854"/>
            <a:chExt cx="543587" cy="720000"/>
          </a:xfrm>
        </p:grpSpPr>
        <p:sp>
          <p:nvSpPr>
            <p:cNvPr id="8" name="矩形 7"/>
            <p:cNvSpPr/>
            <p:nvPr/>
          </p:nvSpPr>
          <p:spPr>
            <a:xfrm>
              <a:off x="4296516" y="5609854"/>
              <a:ext cx="543587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672" y="5848160"/>
              <a:ext cx="284348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11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/>
              <a:t>施測結果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724584"/>
              </p:ext>
            </p:extLst>
          </p:nvPr>
        </p:nvGraphicFramePr>
        <p:xfrm>
          <a:off x="53752" y="1469511"/>
          <a:ext cx="9036496" cy="318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362"/>
                <a:gridCol w="2770067"/>
                <a:gridCol w="2770067"/>
              </a:tblGrid>
              <a:tr h="796452">
                <a:tc>
                  <a:txBody>
                    <a:bodyPr/>
                    <a:lstStyle/>
                    <a:p>
                      <a:endParaRPr lang="zh-TW" altLang="en-US" sz="3200" dirty="0">
                        <a:solidFill>
                          <a:schemeClr val="bg1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</a:rPr>
                        <a:t>練習題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</a:rPr>
                        <a:t>正式測驗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796452"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latin typeface="+mn-lt"/>
                          <a:ea typeface="標楷體" pitchFamily="65" charset="-120"/>
                        </a:rPr>
                        <a:t>答對題數</a:t>
                      </a:r>
                      <a:endParaRPr lang="zh-TW" altLang="en-US" sz="3200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96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>
                          <a:latin typeface="+mn-lt"/>
                          <a:ea typeface="標楷體" pitchFamily="65" charset="-120"/>
                        </a:rPr>
                        <a:t>錯誤題數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96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>
                          <a:latin typeface="+mn-lt"/>
                          <a:ea typeface="標楷體" pitchFamily="65" charset="-120"/>
                        </a:rPr>
                        <a:t>答對平均反應時間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3456000" y="4869160"/>
            <a:ext cx="2232000" cy="1530120"/>
            <a:chOff x="2087972" y="4059121"/>
            <a:chExt cx="2232000" cy="1530120"/>
          </a:xfrm>
        </p:grpSpPr>
        <p:sp>
          <p:nvSpPr>
            <p:cNvPr id="7" name="矩形 6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我瞭解了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2948303" y="4797233"/>
              <a:ext cx="543583" cy="720000"/>
              <a:chOff x="2876289" y="5445304"/>
              <a:chExt cx="543583" cy="720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76289" y="5445304"/>
                <a:ext cx="543583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444" y="5683610"/>
                <a:ext cx="284346" cy="243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450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圖形播放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前</a:t>
            </a:r>
            <a:r>
              <a:rPr lang="zh-TW" altLang="en-US" sz="2400" b="1" dirty="0" smtClean="0">
                <a:solidFill>
                  <a:sysClr val="windowText" lastClr="000000"/>
                </a:solidFill>
              </a:rPr>
              <a:t>會出現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黑色十字，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提醒您注意看螢幕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18" name="群組 17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22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矩形 22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矩形 24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21" name="梯形 20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5824" y="2564904"/>
              <a:ext cx="1802025" cy="1800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接著，電腦螢幕上會呈現一個圖形</a:t>
            </a:r>
            <a:endParaRPr lang="en-US" altLang="zh-TW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注意：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圖形呈現的時間長短不一定，請在圖形消失前正確作答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5824" y="2564904"/>
              <a:ext cx="1802025" cy="1800000"/>
            </a:xfrm>
            <a:prstGeom prst="rect">
              <a:avLst/>
            </a:prstGeom>
          </p:spPr>
        </p:pic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如果您看到</a:t>
            </a:r>
            <a:r>
              <a:rPr lang="zh-TW" altLang="en-US" sz="2400" b="1" dirty="0">
                <a:solidFill>
                  <a:srgbClr val="FF0000"/>
                </a:solidFill>
              </a:rPr>
              <a:t>白色或三角形</a:t>
            </a:r>
            <a:r>
              <a:rPr lang="zh-TW" altLang="en-US" sz="2400" b="1" dirty="0">
                <a:solidFill>
                  <a:schemeClr val="tx1"/>
                </a:solidFill>
              </a:rPr>
              <a:t>的圖形</a:t>
            </a:r>
            <a:r>
              <a:rPr lang="zh-TW" altLang="en-US" sz="2400" b="1" dirty="0">
                <a:solidFill>
                  <a:srgbClr val="FF0000"/>
                </a:solidFill>
              </a:rPr>
              <a:t>，請按</a:t>
            </a:r>
            <a:r>
              <a:rPr lang="en-US" altLang="zh-TW" sz="2400" b="1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029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0539" y="2578319"/>
              <a:ext cx="1797310" cy="1800000"/>
            </a:xfrm>
            <a:prstGeom prst="rect">
              <a:avLst/>
            </a:prstGeom>
          </p:spPr>
        </p:pic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如果您看到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白色或三角形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的圖形</a:t>
            </a:r>
            <a:r>
              <a:rPr lang="zh-TW" altLang="en-US" sz="2400" b="1" dirty="0">
                <a:solidFill>
                  <a:srgbClr val="FF0000"/>
                </a:solidFill>
              </a:rPr>
              <a:t>，請按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312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0569" y="2564960"/>
              <a:ext cx="1822862" cy="1822862"/>
            </a:xfrm>
            <a:prstGeom prst="rect">
              <a:avLst/>
            </a:prstGeom>
          </p:spPr>
        </p:pic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如果您看到</a:t>
            </a:r>
            <a:r>
              <a:rPr lang="zh-TW" altLang="en-US" sz="2400" b="1" dirty="0">
                <a:solidFill>
                  <a:srgbClr val="FF0000"/>
                </a:solidFill>
              </a:rPr>
              <a:t>白色或三角形</a:t>
            </a:r>
            <a:r>
              <a:rPr lang="zh-TW" altLang="en-US" sz="2400" b="1" dirty="0">
                <a:solidFill>
                  <a:schemeClr val="tx1"/>
                </a:solidFill>
              </a:rPr>
              <a:t>的圖形</a:t>
            </a:r>
            <a:r>
              <a:rPr lang="zh-TW" altLang="en-US" sz="2400" b="1" dirty="0">
                <a:solidFill>
                  <a:srgbClr val="FF0000"/>
                </a:solidFill>
              </a:rPr>
              <a:t>，請按</a:t>
            </a:r>
            <a:r>
              <a:rPr lang="en-US" altLang="zh-TW" sz="2400" b="1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3170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6773</TotalTime>
  <Words>945</Words>
  <Application>Microsoft Office PowerPoint</Application>
  <PresentationFormat>如螢幕大小 (4:3)</PresentationFormat>
  <Paragraphs>233</Paragraphs>
  <Slides>47</Slides>
  <Notes>47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4" baseType="lpstr">
      <vt:lpstr>新細明體</vt:lpstr>
      <vt:lpstr>標楷體</vt:lpstr>
      <vt:lpstr>Arial</vt:lpstr>
      <vt:lpstr>Calibri</vt:lpstr>
      <vt:lpstr>Wingdings</vt:lpstr>
      <vt:lpstr>Wingdings 2</vt:lpstr>
      <vt:lpstr>Office 佈景主題</vt:lpstr>
      <vt:lpstr>分配性注意力測驗</vt:lpstr>
      <vt:lpstr>測驗簡介</vt:lpstr>
      <vt:lpstr>操作示範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是否需要再次示範</vt:lpstr>
      <vt:lpstr>練習題</vt:lpstr>
      <vt:lpstr>請判斷以下圖片</vt:lpstr>
      <vt:lpstr>PowerPoint 簡報</vt:lpstr>
      <vt:lpstr>PowerPoint 簡報</vt:lpstr>
      <vt:lpstr>PowerPoint 簡報</vt:lpstr>
      <vt:lpstr>請判斷以下圖片</vt:lpstr>
      <vt:lpstr>PowerPoint 簡報</vt:lpstr>
      <vt:lpstr>PowerPoint 簡報</vt:lpstr>
      <vt:lpstr>PowerPoint 簡報</vt:lpstr>
      <vt:lpstr>請判斷以下圖片</vt:lpstr>
      <vt:lpstr>PowerPoint 簡報</vt:lpstr>
      <vt:lpstr>PowerPoint 簡報</vt:lpstr>
      <vt:lpstr>PowerPoint 簡報</vt:lpstr>
      <vt:lpstr>練習題施測結果</vt:lpstr>
      <vt:lpstr>是否需要再次練習</vt:lpstr>
      <vt:lpstr>PowerPoint 簡報</vt:lpstr>
      <vt:lpstr>PowerPoint 簡報</vt:lpstr>
      <vt:lpstr>請休息片刻  正式測驗將於20秒後開始進行  </vt:lpstr>
      <vt:lpstr>正式測 驗</vt:lpstr>
      <vt:lpstr>請判斷以下圖片</vt:lpstr>
      <vt:lpstr>PowerPoint 簡報</vt:lpstr>
      <vt:lpstr>PowerPoint 簡報</vt:lpstr>
      <vt:lpstr>請判斷以下圖片</vt:lpstr>
      <vt:lpstr>PowerPoint 簡報</vt:lpstr>
      <vt:lpstr>PowerPoint 簡報</vt:lpstr>
      <vt:lpstr>請判斷以下圖片</vt:lpstr>
      <vt:lpstr>PowerPoint 簡報</vt:lpstr>
      <vt:lpstr>PowerPoint 簡報</vt:lpstr>
      <vt:lpstr>測驗結束</vt:lpstr>
      <vt:lpstr>施測結果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電腦化交替性注意力測驗</dc:title>
  <dc:creator>ghin</dc:creator>
  <cp:lastModifiedBy>林恭宏</cp:lastModifiedBy>
  <cp:revision>453</cp:revision>
  <dcterms:created xsi:type="dcterms:W3CDTF">2013-10-15T08:51:33Z</dcterms:created>
  <dcterms:modified xsi:type="dcterms:W3CDTF">2017-03-09T07:40:43Z</dcterms:modified>
</cp:coreProperties>
</file>