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4"/>
  </p:notesMasterIdLst>
  <p:sldIdLst>
    <p:sldId id="256" r:id="rId2"/>
    <p:sldId id="292" r:id="rId3"/>
    <p:sldId id="308" r:id="rId4"/>
    <p:sldId id="257" r:id="rId5"/>
    <p:sldId id="293" r:id="rId6"/>
    <p:sldId id="312" r:id="rId7"/>
    <p:sldId id="288" r:id="rId8"/>
    <p:sldId id="309" r:id="rId9"/>
    <p:sldId id="289" r:id="rId10"/>
    <p:sldId id="310" r:id="rId11"/>
    <p:sldId id="290" r:id="rId12"/>
    <p:sldId id="311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04" r:id="rId21"/>
    <p:sldId id="305" r:id="rId22"/>
    <p:sldId id="287" r:id="rId23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324423-6EB9-4E55-AF32-D03ECFDD9344}">
  <a:tblStyle styleId="{73324423-6EB9-4E55-AF32-D03ECFDD9344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4F9EB"/>
          </a:solidFill>
        </a:fill>
      </a:tcStyle>
    </a:wholeTbl>
    <a:band1H>
      <a:tcStyle>
        <a:tcBdr/>
        <a:fill>
          <a:solidFill>
            <a:srgbClr val="E8F2D3"/>
          </a:solidFill>
        </a:fill>
      </a:tcStyle>
    </a:band1H>
    <a:band1V>
      <a:tcStyle>
        <a:tcBdr/>
        <a:fill>
          <a:solidFill>
            <a:srgbClr val="E8F2D3"/>
          </a:solidFill>
        </a:fill>
      </a:tcStyle>
    </a:band1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45158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84851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AAP example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84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275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466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707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063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22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23" name="Shape 23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Shape 25"/>
            <p:cNvSpPr/>
            <p:nvPr/>
          </p:nvSpPr>
          <p:spPr>
            <a:xfrm>
              <a:off x="9181475" y="-8466"/>
              <a:ext cx="3007348" cy="6866466"/>
            </a:xfrm>
            <a:custGeom>
              <a:avLst/>
              <a:gdLst/>
              <a:ahLst/>
              <a:cxnLst/>
              <a:rect l="0" t="0" r="0" b="0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6" name="Shape 26"/>
            <p:cNvSpPr/>
            <p:nvPr/>
          </p:nvSpPr>
          <p:spPr>
            <a:xfrm>
              <a:off x="9603442" y="-8466"/>
              <a:ext cx="2588558" cy="6866466"/>
            </a:xfrm>
            <a:custGeom>
              <a:avLst/>
              <a:gdLst/>
              <a:ahLst/>
              <a:cxnLst/>
              <a:rect l="0" t="0" r="0" b="0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9334500" y="-8466"/>
              <a:ext cx="2854325" cy="6866466"/>
            </a:xfrm>
            <a:custGeom>
              <a:avLst/>
              <a:gdLst/>
              <a:ahLst/>
              <a:cxnLst/>
              <a:rect l="0" t="0" r="0" b="0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938999" y="-8466"/>
              <a:ext cx="1249824" cy="6866467"/>
            </a:xfrm>
            <a:custGeom>
              <a:avLst/>
              <a:gdLst/>
              <a:ahLst/>
              <a:cxnLst/>
              <a:rect l="0" t="0" r="0" b="0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1pPr>
            <a:lvl2pPr marL="4572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2pPr>
            <a:lvl3pPr marL="9144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4pPr>
            <a:lvl5pPr marL="18288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5pPr>
            <a:lvl6pPr marL="22860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6pPr>
            <a:lvl7pPr marL="27432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7pPr>
            <a:lvl8pPr marL="32004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8pPr>
            <a:lvl9pPr marL="36576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l" rtl="0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Font typeface="Trebuchet M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l" rtl="0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102" name="Shape 102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 baseline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 baseline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Font typeface="Trebuchet M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117" name="Shape 117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 baseline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 baseline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Font typeface="Trebuchet M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77333" y="2117814"/>
            <a:ext cx="8596800" cy="388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rtl="0">
              <a:spcBef>
                <a:spcPts val="0"/>
              </a:spcBef>
              <a:buSzPct val="106666"/>
              <a:buChar char="●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indent="-204469" rtl="0">
              <a:spcBef>
                <a:spcPts val="0"/>
              </a:spcBef>
              <a:buClr>
                <a:schemeClr val="accent1"/>
              </a:buClr>
              <a:buFont typeface="Noto Symbol"/>
              <a:buChar char="○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○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○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4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457063" indent="-12562" rtl="0">
              <a:spcBef>
                <a:spcPts val="0"/>
              </a:spcBef>
              <a:buFont typeface="Trebuchet MS"/>
              <a:buNone/>
              <a:defRPr/>
            </a:lvl2pPr>
            <a:lvl3pPr marL="914126" indent="-12425" rtl="0">
              <a:spcBef>
                <a:spcPts val="0"/>
              </a:spcBef>
              <a:buFont typeface="Trebuchet MS"/>
              <a:buNone/>
              <a:defRPr/>
            </a:lvl3pPr>
            <a:lvl4pPr marL="1371189" indent="-12288" rtl="0">
              <a:spcBef>
                <a:spcPts val="0"/>
              </a:spcBef>
              <a:buFont typeface="Trebuchet MS"/>
              <a:buNone/>
              <a:defRPr/>
            </a:lvl4pPr>
            <a:lvl5pPr marL="1828251" indent="-12151" rtl="0">
              <a:spcBef>
                <a:spcPts val="0"/>
              </a:spcBef>
              <a:buFont typeface="Trebuchet MS"/>
              <a:buNone/>
              <a:defRPr/>
            </a:lvl5pPr>
            <a:lvl6pPr marL="2285314" indent="-12013" rtl="0">
              <a:spcBef>
                <a:spcPts val="0"/>
              </a:spcBef>
              <a:buFont typeface="Trebuchet MS"/>
              <a:buNone/>
              <a:defRPr/>
            </a:lvl6pPr>
            <a:lvl7pPr marL="2742377" indent="-11876" rtl="0">
              <a:spcBef>
                <a:spcPts val="0"/>
              </a:spcBef>
              <a:buFont typeface="Trebuchet MS"/>
              <a:buNone/>
              <a:defRPr/>
            </a:lvl7pPr>
            <a:lvl8pPr marL="3199440" indent="-11739" rtl="0">
              <a:spcBef>
                <a:spcPts val="0"/>
              </a:spcBef>
              <a:buFont typeface="Trebuchet MS"/>
              <a:buNone/>
              <a:defRPr/>
            </a:lvl8pPr>
            <a:lvl9pPr marL="3656503" indent="-11603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idx="2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6" name="Shape 6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Shape 7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" name="Shape 8"/>
            <p:cNvSpPr/>
            <p:nvPr/>
          </p:nvSpPr>
          <p:spPr>
            <a:xfrm>
              <a:off x="9181475" y="-8466"/>
              <a:ext cx="3007348" cy="6866466"/>
            </a:xfrm>
            <a:custGeom>
              <a:avLst/>
              <a:gdLst/>
              <a:ahLst/>
              <a:cxnLst/>
              <a:rect l="0" t="0" r="0" b="0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9" name="Shape 9"/>
            <p:cNvSpPr/>
            <p:nvPr/>
          </p:nvSpPr>
          <p:spPr>
            <a:xfrm>
              <a:off x="9603442" y="-8466"/>
              <a:ext cx="2588558" cy="6866466"/>
            </a:xfrm>
            <a:custGeom>
              <a:avLst/>
              <a:gdLst/>
              <a:ahLst/>
              <a:cxnLst/>
              <a:rect l="0" t="0" r="0" b="0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9334500" y="-8466"/>
              <a:ext cx="2854325" cy="6866466"/>
            </a:xfrm>
            <a:custGeom>
              <a:avLst/>
              <a:gdLst/>
              <a:ahLst/>
              <a:cxnLst/>
              <a:rect l="0" t="0" r="0" b="0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938999" y="-8466"/>
              <a:ext cx="1249824" cy="6866467"/>
            </a:xfrm>
            <a:custGeom>
              <a:avLst/>
              <a:gdLst/>
              <a:ahLst/>
              <a:cxnLst/>
              <a:rect l="0" t="0" r="0" b="0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marR="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marR="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marR="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marR="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marR="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marR="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marR="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marR="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ctrTitle"/>
          </p:nvPr>
        </p:nvSpPr>
        <p:spPr>
          <a:xfrm>
            <a:off x="1015749" y="800100"/>
            <a:ext cx="8260771" cy="18892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algn="ctr">
              <a:buSzPct val="25000"/>
            </a:pPr>
            <a:r>
              <a:rPr lang="en-IN" sz="4000" dirty="0">
                <a:solidFill>
                  <a:schemeClr val="accent1"/>
                </a:solidFill>
              </a:rPr>
              <a:t>Social Media Complaint workflow automation tool using sentiment </a:t>
            </a:r>
            <a:r>
              <a:rPr lang="en-IN" sz="4000" dirty="0" smtClean="0">
                <a:solidFill>
                  <a:schemeClr val="accent1"/>
                </a:solidFill>
              </a:rPr>
              <a:t>intelligence</a:t>
            </a:r>
            <a:endParaRPr lang="en-US" sz="4000" b="1" i="0" u="none" strike="noStrike" cap="none" baseline="0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433430"/>
              </p:ext>
            </p:extLst>
          </p:nvPr>
        </p:nvGraphicFramePr>
        <p:xfrm>
          <a:off x="589160" y="3492500"/>
          <a:ext cx="9283703" cy="12573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81040"/>
                <a:gridCol w="2222500"/>
                <a:gridCol w="2324100"/>
                <a:gridCol w="2247783"/>
                <a:gridCol w="208280"/>
              </a:tblGrid>
              <a:tr h="461503">
                <a:tc>
                  <a:txBody>
                    <a:bodyPr/>
                    <a:lstStyle/>
                    <a:p>
                      <a:pPr algn="ctr"/>
                      <a:r>
                        <a:rPr lang="en-IN" sz="1700" b="1" u="none" dirty="0" err="1" smtClean="0">
                          <a:solidFill>
                            <a:schemeClr val="tx1"/>
                          </a:solidFill>
                        </a:rPr>
                        <a:t>Shubham</a:t>
                      </a:r>
                      <a:r>
                        <a:rPr lang="en-IN" sz="1700" b="1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1700" b="1" u="none" dirty="0" err="1" smtClean="0">
                          <a:solidFill>
                            <a:schemeClr val="tx1"/>
                          </a:solidFill>
                        </a:rPr>
                        <a:t>Varshney</a:t>
                      </a:r>
                      <a:endParaRPr lang="en-IN" sz="17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b="1" u="none" dirty="0" err="1" smtClean="0">
                          <a:solidFill>
                            <a:schemeClr val="tx1"/>
                          </a:solidFill>
                        </a:rPr>
                        <a:t>Prakhar</a:t>
                      </a:r>
                      <a:r>
                        <a:rPr lang="en-IN" sz="1700" b="1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1700" b="1" u="none" dirty="0" err="1" smtClean="0">
                          <a:solidFill>
                            <a:schemeClr val="tx1"/>
                          </a:solidFill>
                        </a:rPr>
                        <a:t>Dogra</a:t>
                      </a:r>
                      <a:endParaRPr lang="en-IN" sz="17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b="1" u="none" dirty="0" smtClean="0">
                          <a:solidFill>
                            <a:schemeClr val="tx1"/>
                          </a:solidFill>
                        </a:rPr>
                        <a:t>Vikrant </a:t>
                      </a:r>
                      <a:r>
                        <a:rPr lang="en-IN" sz="1700" b="1" u="none" dirty="0" err="1" smtClean="0">
                          <a:solidFill>
                            <a:schemeClr val="tx1"/>
                          </a:solidFill>
                        </a:rPr>
                        <a:t>Dabas</a:t>
                      </a:r>
                      <a:endParaRPr lang="en-IN" sz="17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700" b="1" u="none" dirty="0" err="1" smtClean="0">
                          <a:solidFill>
                            <a:schemeClr val="tx1"/>
                          </a:solidFill>
                        </a:rPr>
                        <a:t>Vikas</a:t>
                      </a:r>
                      <a:r>
                        <a:rPr lang="en-IN" sz="1700" b="1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1700" b="1" u="none" dirty="0" err="1" smtClean="0">
                          <a:solidFill>
                            <a:schemeClr val="tx1"/>
                          </a:solidFill>
                        </a:rPr>
                        <a:t>Maviya</a:t>
                      </a:r>
                      <a:endParaRPr lang="en-IN" sz="17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795797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 smtClean="0">
                          <a:solidFill>
                            <a:schemeClr val="tx1"/>
                          </a:solidFill>
                        </a:rPr>
                        <a:t>Department of Computer Science and Engineering</a:t>
                      </a:r>
                      <a:endParaRPr lang="en-IN" sz="2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 smtClean="0">
                          <a:solidFill>
                            <a:schemeClr val="tx1"/>
                          </a:solidFill>
                        </a:rPr>
                        <a:t>Delhi</a:t>
                      </a:r>
                      <a:r>
                        <a:rPr lang="en-IN" sz="2000" b="0" baseline="0" dirty="0" smtClean="0">
                          <a:solidFill>
                            <a:schemeClr val="tx1"/>
                          </a:solidFill>
                        </a:rPr>
                        <a:t> Technological University</a:t>
                      </a:r>
                      <a:endParaRPr lang="en-I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2800" b="1" u="sng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602655" y="1745775"/>
            <a:ext cx="8596800" cy="388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ymbol"/>
              <a:buChar char="●"/>
              <a:defRPr sz="1800" b="0" i="0" u="none" strike="noStrike" cap="none" baseline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indent="-2044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○"/>
              <a:defRPr sz="1600" b="0" i="0" u="none" strike="noStrike" cap="none" baseline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indent="-1574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676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676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○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676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676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676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○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676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1" indent="0">
              <a:buFont typeface="Noto Symbol"/>
              <a:buNone/>
            </a:pPr>
            <a:r>
              <a:rPr lang="en-IN" smtClean="0"/>
              <a:t> 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653155" y="1469391"/>
            <a:ext cx="2070100" cy="450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Web crawler to download online posts</a:t>
            </a:r>
          </a:p>
        </p:txBody>
      </p:sp>
      <p:sp>
        <p:nvSpPr>
          <p:cNvPr id="7" name="Rectangle 6"/>
          <p:cNvSpPr/>
          <p:nvPr/>
        </p:nvSpPr>
        <p:spPr>
          <a:xfrm>
            <a:off x="3475355" y="2333625"/>
            <a:ext cx="2425700" cy="13398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Cleaning of the posts: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Removal of Hashtags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Removal of hyperlinks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Removal of usernames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Removal of punctuations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99205" y="4111625"/>
            <a:ext cx="1778000" cy="482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Manually label the cleaned posts</a:t>
            </a:r>
          </a:p>
        </p:txBody>
      </p:sp>
      <p:sp>
        <p:nvSpPr>
          <p:cNvPr id="9" name="Rectangle 8"/>
          <p:cNvSpPr/>
          <p:nvPr/>
        </p:nvSpPr>
        <p:spPr>
          <a:xfrm>
            <a:off x="3799205" y="5045075"/>
            <a:ext cx="1778000" cy="48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Train the classifier over the labelled 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99205" y="5967095"/>
            <a:ext cx="1778000" cy="48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Test the trained classifier on the labelled data</a:t>
            </a:r>
          </a:p>
        </p:txBody>
      </p:sp>
      <p:sp>
        <p:nvSpPr>
          <p:cNvPr id="11" name="Can 10"/>
          <p:cNvSpPr/>
          <p:nvPr/>
        </p:nvSpPr>
        <p:spPr>
          <a:xfrm>
            <a:off x="6299200" y="4745990"/>
            <a:ext cx="1143000" cy="59055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Labelled data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667250" y="3686175"/>
            <a:ext cx="0" cy="41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04080" y="1920875"/>
            <a:ext cx="0" cy="41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54550" y="5534025"/>
            <a:ext cx="0" cy="41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51650" y="4326890"/>
            <a:ext cx="6350" cy="46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870700" y="5349875"/>
            <a:ext cx="6350" cy="844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75300" y="4333240"/>
            <a:ext cx="12890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588000" y="6187440"/>
            <a:ext cx="1289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581650" y="5197475"/>
            <a:ext cx="71120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828800" y="5070475"/>
            <a:ext cx="939800" cy="438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Initialize the classifier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768600" y="5248275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914400" y="-406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914400" y="50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597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83"/>
          <p:cNvSpPr txBox="1">
            <a:spLocks noGrp="1"/>
          </p:cNvSpPr>
          <p:nvPr>
            <p:ph type="title"/>
          </p:nvPr>
        </p:nvSpPr>
        <p:spPr>
          <a:xfrm>
            <a:off x="2090060" y="1814557"/>
            <a:ext cx="5891712" cy="29027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7200" dirty="0" smtClean="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POS Tagging and Training the Classifier</a:t>
            </a:r>
            <a:endParaRPr lang="en-US" sz="7200" dirty="0">
              <a:solidFill>
                <a:srgbClr val="90C2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3833" y="11684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algn="ctr"/>
            <a:endParaRPr lang="en-IN" sz="44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602655" y="1745775"/>
            <a:ext cx="8596800" cy="388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ymbol"/>
              <a:buChar char="●"/>
              <a:defRPr sz="1800" b="0" i="0" u="none" strike="noStrike" cap="none" baseline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indent="-2044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○"/>
              <a:defRPr sz="1600" b="0" i="0" u="none" strike="noStrike" cap="none" baseline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indent="-1574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676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676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○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676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676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676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○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676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1" indent="0">
              <a:buFont typeface="Noto Symbol"/>
              <a:buNone/>
            </a:pPr>
            <a:r>
              <a:rPr lang="en-IN" smtClean="0"/>
              <a:t> 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653155" y="1469391"/>
            <a:ext cx="2070100" cy="450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Web crawler to download online posts</a:t>
            </a:r>
          </a:p>
        </p:txBody>
      </p:sp>
      <p:sp>
        <p:nvSpPr>
          <p:cNvPr id="7" name="Rectangle 6"/>
          <p:cNvSpPr/>
          <p:nvPr/>
        </p:nvSpPr>
        <p:spPr>
          <a:xfrm>
            <a:off x="3475355" y="2333625"/>
            <a:ext cx="2425700" cy="1339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Cleaning of the posts: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Removal of Hashtags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Removal of hyperlinks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Removal of usernames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Removal of punctuations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99205" y="4111625"/>
            <a:ext cx="1778000" cy="48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Manually label the cleaned posts</a:t>
            </a:r>
          </a:p>
        </p:txBody>
      </p:sp>
      <p:sp>
        <p:nvSpPr>
          <p:cNvPr id="9" name="Rectangle 8"/>
          <p:cNvSpPr/>
          <p:nvPr/>
        </p:nvSpPr>
        <p:spPr>
          <a:xfrm>
            <a:off x="3799205" y="5045075"/>
            <a:ext cx="1778000" cy="482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Train the classifier over the labelled 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99205" y="5967095"/>
            <a:ext cx="1778000" cy="48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Test the trained classifier on the labelled data</a:t>
            </a:r>
          </a:p>
        </p:txBody>
      </p:sp>
      <p:sp>
        <p:nvSpPr>
          <p:cNvPr id="11" name="Can 10"/>
          <p:cNvSpPr/>
          <p:nvPr/>
        </p:nvSpPr>
        <p:spPr>
          <a:xfrm>
            <a:off x="6299200" y="4745990"/>
            <a:ext cx="1143000" cy="59055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Labelled data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667250" y="3686175"/>
            <a:ext cx="0" cy="41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04080" y="1920875"/>
            <a:ext cx="0" cy="41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54550" y="5534025"/>
            <a:ext cx="0" cy="41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51650" y="4326890"/>
            <a:ext cx="6350" cy="46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870700" y="5349875"/>
            <a:ext cx="6350" cy="844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75300" y="4333240"/>
            <a:ext cx="12890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588000" y="6187440"/>
            <a:ext cx="1289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581650" y="5197475"/>
            <a:ext cx="71120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828800" y="5070475"/>
            <a:ext cx="939800" cy="4381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Initialize the classifier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768600" y="5248275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914400" y="-406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914400" y="50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246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610" y="1685705"/>
            <a:ext cx="6234113" cy="431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99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041400"/>
            <a:ext cx="1003935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0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40353"/>
            <a:ext cx="10896600" cy="591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21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9" y="268968"/>
            <a:ext cx="11171619" cy="606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22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484187"/>
            <a:ext cx="629920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73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300" y="195262"/>
            <a:ext cx="582612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64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66" y="342899"/>
            <a:ext cx="10941994" cy="594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8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6"/>
          <p:cNvSpPr txBox="1">
            <a:spLocks noGrp="1"/>
          </p:cNvSpPr>
          <p:nvPr>
            <p:ph type="title"/>
          </p:nvPr>
        </p:nvSpPr>
        <p:spPr>
          <a:xfrm>
            <a:off x="677322" y="542701"/>
            <a:ext cx="8596800" cy="78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Table of Contents</a:t>
            </a:r>
            <a:endParaRPr lang="en-US" sz="3600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378763"/>
              </p:ext>
            </p:extLst>
          </p:nvPr>
        </p:nvGraphicFramePr>
        <p:xfrm>
          <a:off x="677322" y="1325880"/>
          <a:ext cx="8128000" cy="3657600"/>
        </p:xfrm>
        <a:graphic>
          <a:graphicData uri="http://schemas.openxmlformats.org/drawingml/2006/table">
            <a:tbl>
              <a:tblPr firstRow="1" bandRow="1">
                <a:tableStyleId>{73324423-6EB9-4E55-AF32-D03ECFDD9344}</a:tableStyleId>
              </a:tblPr>
              <a:tblGrid>
                <a:gridCol w="1129113"/>
                <a:gridCol w="6998887"/>
              </a:tblGrid>
              <a:tr h="4140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S. No.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Topic</a:t>
                      </a:r>
                      <a:endParaRPr lang="en-US" sz="2400" dirty="0"/>
                    </a:p>
                  </a:txBody>
                  <a:tcPr/>
                </a:tc>
              </a:tr>
              <a:tr h="4140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Our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Motivation</a:t>
                      </a:r>
                      <a:endParaRPr lang="en-US" sz="2400" dirty="0"/>
                    </a:p>
                  </a:txBody>
                  <a:tcPr/>
                </a:tc>
              </a:tr>
              <a:tr h="4140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Our Goal</a:t>
                      </a:r>
                      <a:endParaRPr lang="en-US" sz="2400" dirty="0"/>
                    </a:p>
                  </a:txBody>
                  <a:tcPr/>
                </a:tc>
              </a:tr>
              <a:tr h="4140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Why Facebook?</a:t>
                      </a:r>
                      <a:endParaRPr lang="en-US" sz="2400" dirty="0"/>
                    </a:p>
                  </a:txBody>
                  <a:tcPr/>
                </a:tc>
              </a:tr>
              <a:tr h="4140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System Architecture</a:t>
                      </a:r>
                      <a:endParaRPr lang="en-US" sz="2400" dirty="0" smtClean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Implementation</a:t>
                      </a:r>
                      <a:endParaRPr lang="en-US" sz="2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Applications</a:t>
                      </a:r>
                      <a:endParaRPr lang="en-US" sz="2400" dirty="0" smtClean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Future Work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2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46"/>
          <p:cNvSpPr txBox="1">
            <a:spLocks noGrp="1"/>
          </p:cNvSpPr>
          <p:nvPr>
            <p:ph type="title"/>
          </p:nvPr>
        </p:nvSpPr>
        <p:spPr>
          <a:xfrm>
            <a:off x="677322" y="542701"/>
            <a:ext cx="8596800" cy="78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Applications</a:t>
            </a:r>
            <a:endParaRPr lang="en-US" sz="3600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Shape 147"/>
          <p:cNvSpPr txBox="1">
            <a:spLocks noGrp="1"/>
          </p:cNvSpPr>
          <p:nvPr>
            <p:ph type="body" idx="1"/>
          </p:nvPr>
        </p:nvSpPr>
        <p:spPr>
          <a:xfrm>
            <a:off x="677322" y="1326801"/>
            <a:ext cx="8686800" cy="400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1" indent="0" algn="just">
              <a:buSzPct val="120000"/>
              <a:buNone/>
            </a:pPr>
            <a:r>
              <a:rPr lang="en-US" sz="2400" dirty="0" smtClean="0">
                <a:solidFill>
                  <a:srgbClr val="434343"/>
                </a:solidFill>
              </a:rPr>
              <a:t>This model has several applications in:-</a:t>
            </a:r>
          </a:p>
          <a:p>
            <a:pPr marL="91441" indent="0" algn="just">
              <a:buSzPct val="120000"/>
              <a:buNone/>
            </a:pPr>
            <a:endParaRPr lang="en-US" sz="2400" dirty="0" smtClean="0">
              <a:solidFill>
                <a:srgbClr val="434343"/>
              </a:solidFill>
            </a:endParaRP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</a:rPr>
              <a:t>Customer feedback and complaint classification of online posts on Bank webpages.</a:t>
            </a: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</a:rPr>
              <a:t>Review related websites like movie or product reviews</a:t>
            </a: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</a:rPr>
              <a:t>Business Intelligence like knowing customer opinions or trends</a:t>
            </a: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</a:rPr>
              <a:t>In knowing public opinions for political leaders and work being done by the government</a:t>
            </a:r>
            <a:endParaRPr lang="en-US" sz="24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1214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46"/>
          <p:cNvSpPr txBox="1">
            <a:spLocks noGrp="1"/>
          </p:cNvSpPr>
          <p:nvPr>
            <p:ph type="title"/>
          </p:nvPr>
        </p:nvSpPr>
        <p:spPr>
          <a:xfrm>
            <a:off x="677322" y="542701"/>
            <a:ext cx="8596800" cy="78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Scope for Future Work</a:t>
            </a:r>
          </a:p>
        </p:txBody>
      </p:sp>
      <p:sp>
        <p:nvSpPr>
          <p:cNvPr id="7" name="Shape 147"/>
          <p:cNvSpPr txBox="1">
            <a:spLocks noGrp="1"/>
          </p:cNvSpPr>
          <p:nvPr>
            <p:ph type="body" idx="1"/>
          </p:nvPr>
        </p:nvSpPr>
        <p:spPr>
          <a:xfrm>
            <a:off x="677322" y="1326801"/>
            <a:ext cx="8686800" cy="400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1" indent="0" algn="just">
              <a:buSzPct val="120000"/>
              <a:buNone/>
            </a:pPr>
            <a:r>
              <a:rPr lang="en-US" sz="2400" dirty="0" smtClean="0">
                <a:solidFill>
                  <a:srgbClr val="434343"/>
                </a:solidFill>
              </a:rPr>
              <a:t>Following is the list of functionalities that can be added to this model:-</a:t>
            </a:r>
          </a:p>
          <a:p>
            <a:pPr marL="91441" indent="0" algn="just">
              <a:buSzPct val="120000"/>
              <a:buNone/>
            </a:pPr>
            <a:endParaRPr lang="en-US" sz="2400" dirty="0" smtClean="0">
              <a:solidFill>
                <a:srgbClr val="434343"/>
              </a:solidFill>
            </a:endParaRP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</a:rPr>
              <a:t>Department Classification</a:t>
            </a: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</a:rPr>
              <a:t>Sarcasm Detection Module</a:t>
            </a: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434343"/>
                </a:solidFill>
              </a:rPr>
              <a:t>Apriori</a:t>
            </a:r>
            <a:r>
              <a:rPr lang="en-US" sz="2400" dirty="0" smtClean="0">
                <a:solidFill>
                  <a:srgbClr val="434343"/>
                </a:solidFill>
              </a:rPr>
              <a:t> </a:t>
            </a:r>
            <a:r>
              <a:rPr lang="en-US" sz="2400" dirty="0" smtClean="0">
                <a:solidFill>
                  <a:srgbClr val="434343"/>
                </a:solidFill>
              </a:rPr>
              <a:t>Association</a:t>
            </a:r>
            <a:endParaRPr lang="en-US" sz="2400" dirty="0" smtClean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8549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1" indent="0" algn="ctr">
              <a:buNone/>
            </a:pPr>
            <a:r>
              <a:rPr lang="en-US" sz="8800" b="1" dirty="0" smtClean="0">
                <a:solidFill>
                  <a:schemeClr val="accent2">
                    <a:lumMod val="50000"/>
                  </a:schemeClr>
                </a:solidFill>
              </a:rPr>
              <a:t>Thank You</a:t>
            </a:r>
            <a:endParaRPr lang="en-US" sz="88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95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6"/>
          <p:cNvSpPr txBox="1">
            <a:spLocks noGrp="1"/>
          </p:cNvSpPr>
          <p:nvPr>
            <p:ph type="title"/>
          </p:nvPr>
        </p:nvSpPr>
        <p:spPr>
          <a:xfrm>
            <a:off x="677322" y="542701"/>
            <a:ext cx="8596800" cy="78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Our </a:t>
            </a:r>
            <a:r>
              <a:rPr lang="en-US" sz="3600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Motivation</a:t>
            </a:r>
            <a:endParaRPr lang="en-US" sz="3600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Shape 147"/>
          <p:cNvSpPr txBox="1">
            <a:spLocks noGrp="1"/>
          </p:cNvSpPr>
          <p:nvPr>
            <p:ph type="body" idx="1"/>
          </p:nvPr>
        </p:nvSpPr>
        <p:spPr>
          <a:xfrm>
            <a:off x="677322" y="1326801"/>
            <a:ext cx="8686800" cy="400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34343"/>
                </a:solidFill>
              </a:rPr>
              <a:t>A vital part of the information era has been to find out the opinions of other </a:t>
            </a:r>
            <a:r>
              <a:rPr lang="en-US" sz="2400" dirty="0" smtClean="0">
                <a:solidFill>
                  <a:srgbClr val="434343"/>
                </a:solidFill>
              </a:rPr>
              <a:t>people and we can automate the sentiment analysis of said information.</a:t>
            </a: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</a:rPr>
              <a:t>Our main motivation came from a personal experience with one of the customer feedback forums of a Travel Agency.</a:t>
            </a: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</a:rPr>
              <a:t>We wanted to reduce the amount of time it took analyze the customer feedback.</a:t>
            </a:r>
          </a:p>
          <a:p>
            <a:pPr marL="91441" indent="0" algn="just">
              <a:buSzPct val="120000"/>
              <a:buNone/>
            </a:pPr>
            <a:endParaRPr lang="en-US" sz="2400" dirty="0" smtClean="0">
              <a:solidFill>
                <a:srgbClr val="434343"/>
              </a:solidFill>
            </a:endParaRP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434343"/>
              </a:solidFill>
            </a:endParaRP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1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677322" y="542701"/>
            <a:ext cx="8596800" cy="78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Our Goal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77322" y="1326801"/>
            <a:ext cx="8686800" cy="400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</a:rPr>
              <a:t>The </a:t>
            </a:r>
            <a:r>
              <a:rPr lang="en-US" sz="2400" dirty="0">
                <a:solidFill>
                  <a:srgbClr val="434343"/>
                </a:solidFill>
              </a:rPr>
              <a:t>goal of our </a:t>
            </a:r>
            <a:r>
              <a:rPr lang="en-US" sz="2400" dirty="0" smtClean="0">
                <a:solidFill>
                  <a:srgbClr val="434343"/>
                </a:solidFill>
              </a:rPr>
              <a:t>research was </a:t>
            </a:r>
            <a:r>
              <a:rPr lang="en-US" sz="2400" dirty="0">
                <a:solidFill>
                  <a:srgbClr val="434343"/>
                </a:solidFill>
              </a:rPr>
              <a:t>to do </a:t>
            </a:r>
            <a:r>
              <a:rPr lang="en-US" sz="2400" dirty="0" smtClean="0">
                <a:solidFill>
                  <a:srgbClr val="434343"/>
                </a:solidFill>
              </a:rPr>
              <a:t>sentiment </a:t>
            </a:r>
            <a:r>
              <a:rPr lang="en-US" sz="2400" dirty="0">
                <a:solidFill>
                  <a:srgbClr val="434343"/>
                </a:solidFill>
              </a:rPr>
              <a:t>analysis </a:t>
            </a:r>
            <a:r>
              <a:rPr lang="en-US" sz="2400" dirty="0" smtClean="0">
                <a:solidFill>
                  <a:srgbClr val="434343"/>
                </a:solidFill>
              </a:rPr>
              <a:t>of posts using various probabilistic classification algorithms. </a:t>
            </a: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</a:rPr>
              <a:t>The </a:t>
            </a:r>
            <a:r>
              <a:rPr lang="en-US" sz="2400" dirty="0">
                <a:solidFill>
                  <a:srgbClr val="434343"/>
                </a:solidFill>
              </a:rPr>
              <a:t>main idea of the </a:t>
            </a:r>
            <a:r>
              <a:rPr lang="en-US" sz="2400" dirty="0" smtClean="0">
                <a:solidFill>
                  <a:srgbClr val="434343"/>
                </a:solidFill>
              </a:rPr>
              <a:t>research was </a:t>
            </a:r>
            <a:r>
              <a:rPr lang="en-US" sz="2400" dirty="0">
                <a:solidFill>
                  <a:srgbClr val="434343"/>
                </a:solidFill>
              </a:rPr>
              <a:t>to create a model that is able to predict the type of </a:t>
            </a:r>
            <a:r>
              <a:rPr lang="en-US" sz="2400" dirty="0" smtClean="0">
                <a:solidFill>
                  <a:srgbClr val="434343"/>
                </a:solidFill>
              </a:rPr>
              <a:t>post. Either a complaint or a positive feedback or a query.</a:t>
            </a: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en-IN" sz="2400" dirty="0"/>
              <a:t>Automated complaint capture, receipt and extraction of information required to process each individual complaint, whether it was originally received on paper, email, social media, fax or another electronic format</a:t>
            </a:r>
            <a:endParaRPr lang="en-US" sz="2400" dirty="0" smtClean="0">
              <a:solidFill>
                <a:srgbClr val="434343"/>
              </a:solidFill>
            </a:endParaRP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SzPct val="80000"/>
              <a:buNone/>
            </a:pPr>
            <a:r>
              <a:rPr lang="en-US" sz="2400" dirty="0" smtClean="0">
                <a:solidFill>
                  <a:srgbClr val="434343"/>
                </a:solidFill>
              </a:rPr>
              <a:t> </a:t>
            </a:r>
            <a:endParaRPr lang="en-US" sz="2400" dirty="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46"/>
          <p:cNvSpPr txBox="1">
            <a:spLocks noGrp="1"/>
          </p:cNvSpPr>
          <p:nvPr>
            <p:ph type="title"/>
          </p:nvPr>
        </p:nvSpPr>
        <p:spPr>
          <a:xfrm>
            <a:off x="677322" y="542701"/>
            <a:ext cx="8596800" cy="78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Why select Facebook?</a:t>
            </a:r>
            <a:endParaRPr lang="en-US" sz="3600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Shape 147"/>
          <p:cNvSpPr txBox="1">
            <a:spLocks noGrp="1"/>
          </p:cNvSpPr>
          <p:nvPr>
            <p:ph type="body" idx="1"/>
          </p:nvPr>
        </p:nvSpPr>
        <p:spPr>
          <a:xfrm>
            <a:off x="677322" y="1326801"/>
            <a:ext cx="8686800" cy="400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</a:rPr>
              <a:t>It is used by people of different domains to express their views and opinions about services received. </a:t>
            </a: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</a:rPr>
              <a:t>It contains sheer amount of text posts that grows at large rates everyday.</a:t>
            </a: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</a:rPr>
              <a:t>It is used by people from many countries.</a:t>
            </a: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</a:rPr>
              <a:t>The length of Facebook posts is very large as compared to Twitter posts.</a:t>
            </a:r>
            <a:endParaRPr lang="en-US" sz="2400" dirty="0">
              <a:solidFill>
                <a:srgbClr val="434343"/>
              </a:solidFill>
            </a:endParaRP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</a:rPr>
              <a:t>The Twitter had very few instances of legitimate complaints/positive feedbacks.</a:t>
            </a:r>
          </a:p>
        </p:txBody>
      </p:sp>
    </p:spTree>
    <p:extLst>
      <p:ext uri="{BB962C8B-B14F-4D97-AF65-F5344CB8AC3E}">
        <p14:creationId xmlns:p14="http://schemas.microsoft.com/office/powerpoint/2010/main" val="8275674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833" y="116840"/>
            <a:ext cx="8596668" cy="1320800"/>
          </a:xfrm>
        </p:spPr>
        <p:txBody>
          <a:bodyPr/>
          <a:lstStyle/>
          <a:p>
            <a:pPr algn="ctr"/>
            <a:r>
              <a:rPr lang="en-US" sz="4400" dirty="0" smtClean="0">
                <a:solidFill>
                  <a:schemeClr val="accent1"/>
                </a:solidFill>
                <a:latin typeface="Trebuchet MS"/>
                <a:sym typeface="Trebuchet MS"/>
              </a:rPr>
              <a:t>Workflow Architecture</a:t>
            </a:r>
            <a:endParaRPr lang="en-IN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2655" y="1745775"/>
            <a:ext cx="8596800" cy="3880799"/>
          </a:xfrm>
        </p:spPr>
        <p:txBody>
          <a:bodyPr/>
          <a:lstStyle/>
          <a:p>
            <a:pPr marL="91441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3155" y="1469391"/>
            <a:ext cx="2070100" cy="450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Web crawler to download online posts</a:t>
            </a:r>
          </a:p>
        </p:txBody>
      </p:sp>
      <p:sp>
        <p:nvSpPr>
          <p:cNvPr id="5" name="Rectangle 4"/>
          <p:cNvSpPr/>
          <p:nvPr/>
        </p:nvSpPr>
        <p:spPr>
          <a:xfrm>
            <a:off x="3475355" y="2333625"/>
            <a:ext cx="2425700" cy="1339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Cleaning of the posts: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Removal of Hashtags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Removal of hyperlinks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Removal of usernames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Removal of punctuations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3799205" y="4111625"/>
            <a:ext cx="1778000" cy="48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Manually label the cleaned posts</a:t>
            </a:r>
          </a:p>
        </p:txBody>
      </p:sp>
      <p:sp>
        <p:nvSpPr>
          <p:cNvPr id="7" name="Rectangle 6"/>
          <p:cNvSpPr/>
          <p:nvPr/>
        </p:nvSpPr>
        <p:spPr>
          <a:xfrm>
            <a:off x="3799205" y="5045075"/>
            <a:ext cx="1778000" cy="48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Train the classifier over the labelled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3799205" y="5967095"/>
            <a:ext cx="1778000" cy="48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Test the trained classifier on the labelled data</a:t>
            </a:r>
          </a:p>
        </p:txBody>
      </p:sp>
      <p:sp>
        <p:nvSpPr>
          <p:cNvPr id="9" name="Can 8"/>
          <p:cNvSpPr/>
          <p:nvPr/>
        </p:nvSpPr>
        <p:spPr>
          <a:xfrm>
            <a:off x="6299200" y="4745990"/>
            <a:ext cx="1143000" cy="59055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Labelled data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667250" y="3686175"/>
            <a:ext cx="0" cy="41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704080" y="1920875"/>
            <a:ext cx="0" cy="41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54550" y="5534025"/>
            <a:ext cx="0" cy="41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1650" y="4326890"/>
            <a:ext cx="6350" cy="46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870700" y="5349875"/>
            <a:ext cx="6350" cy="844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75300" y="4333240"/>
            <a:ext cx="12890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588000" y="6187440"/>
            <a:ext cx="1289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581650" y="5197475"/>
            <a:ext cx="71120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828800" y="5070475"/>
            <a:ext cx="939800" cy="438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Initialize the classifier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768600" y="5248275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914400" y="-406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914400" y="50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50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83"/>
          <p:cNvSpPr txBox="1">
            <a:spLocks noGrp="1"/>
          </p:cNvSpPr>
          <p:nvPr>
            <p:ph type="title"/>
          </p:nvPr>
        </p:nvSpPr>
        <p:spPr>
          <a:xfrm>
            <a:off x="2090060" y="1814557"/>
            <a:ext cx="5891712" cy="29027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7200" dirty="0" smtClean="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Crawling Facebook Graph API</a:t>
            </a:r>
            <a:endParaRPr lang="en-US" sz="7200" dirty="0">
              <a:solidFill>
                <a:srgbClr val="90C2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1" indent="0">
              <a:buNone/>
            </a:pP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3833" y="11684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algn="ctr"/>
            <a:endParaRPr lang="en-IN" sz="44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638850" y="1147766"/>
            <a:ext cx="8596800" cy="388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ymbol"/>
              <a:buChar char="●"/>
              <a:defRPr sz="1800" b="0" i="0" u="none" strike="noStrike" cap="none" baseline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indent="-2044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○"/>
              <a:defRPr sz="1600" b="0" i="0" u="none" strike="noStrike" cap="none" baseline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indent="-1574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676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676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○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676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676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676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○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676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1" indent="0">
              <a:buFont typeface="Noto Symbol"/>
              <a:buNone/>
            </a:pPr>
            <a:r>
              <a:rPr lang="en-IN" smtClean="0"/>
              <a:t> 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653155" y="1469391"/>
            <a:ext cx="2070100" cy="4508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Web crawler to download online posts</a:t>
            </a:r>
          </a:p>
        </p:txBody>
      </p:sp>
      <p:sp>
        <p:nvSpPr>
          <p:cNvPr id="7" name="Rectangle 6"/>
          <p:cNvSpPr/>
          <p:nvPr/>
        </p:nvSpPr>
        <p:spPr>
          <a:xfrm>
            <a:off x="3475355" y="2333625"/>
            <a:ext cx="2425700" cy="1339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Cleaning of the posts: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Removal of Hashtags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Removal of hyperlinks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Removal of usernames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Removal of punctuations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99205" y="4111625"/>
            <a:ext cx="1778000" cy="48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Manually label the cleaned posts</a:t>
            </a:r>
          </a:p>
        </p:txBody>
      </p:sp>
      <p:sp>
        <p:nvSpPr>
          <p:cNvPr id="9" name="Rectangle 8"/>
          <p:cNvSpPr/>
          <p:nvPr/>
        </p:nvSpPr>
        <p:spPr>
          <a:xfrm>
            <a:off x="3799205" y="5045075"/>
            <a:ext cx="1778000" cy="48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Train the classifier over the labelled 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99205" y="5967095"/>
            <a:ext cx="1778000" cy="48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Test the trained classifier on the labelled data</a:t>
            </a:r>
          </a:p>
        </p:txBody>
      </p:sp>
      <p:sp>
        <p:nvSpPr>
          <p:cNvPr id="11" name="Can 10"/>
          <p:cNvSpPr/>
          <p:nvPr/>
        </p:nvSpPr>
        <p:spPr>
          <a:xfrm>
            <a:off x="6299200" y="4745990"/>
            <a:ext cx="1143000" cy="59055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Labelled data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667250" y="3686175"/>
            <a:ext cx="0" cy="41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04080" y="1920875"/>
            <a:ext cx="0" cy="41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54550" y="5534025"/>
            <a:ext cx="0" cy="41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51650" y="4326890"/>
            <a:ext cx="6350" cy="46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870700" y="5349875"/>
            <a:ext cx="6350" cy="844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75300" y="4333240"/>
            <a:ext cx="12890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588000" y="6187440"/>
            <a:ext cx="1289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581650" y="5197475"/>
            <a:ext cx="71120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828800" y="5070475"/>
            <a:ext cx="939800" cy="438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Initialize the classifier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768600" y="5248275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914400" y="-406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914400" y="50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381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83"/>
          <p:cNvSpPr txBox="1">
            <a:spLocks noGrp="1"/>
          </p:cNvSpPr>
          <p:nvPr>
            <p:ph type="title"/>
          </p:nvPr>
        </p:nvSpPr>
        <p:spPr>
          <a:xfrm>
            <a:off x="2090060" y="1841061"/>
            <a:ext cx="5891712" cy="29027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7200" dirty="0" smtClean="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Preprocessing Module</a:t>
            </a:r>
            <a:endParaRPr lang="en-US" sz="7200" dirty="0">
              <a:solidFill>
                <a:srgbClr val="90C2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2739</TotalTime>
  <Words>568</Words>
  <Application>Microsoft Office PowerPoint</Application>
  <PresentationFormat>Widescreen</PresentationFormat>
  <Paragraphs>109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Noto Symbol</vt:lpstr>
      <vt:lpstr>Symbol</vt:lpstr>
      <vt:lpstr>Times New Roman</vt:lpstr>
      <vt:lpstr>Trebuchet MS</vt:lpstr>
      <vt:lpstr>Facet</vt:lpstr>
      <vt:lpstr>Social Media Complaint workflow automation tool using sentiment intelligence</vt:lpstr>
      <vt:lpstr>Table of Contents</vt:lpstr>
      <vt:lpstr>Our Motivation</vt:lpstr>
      <vt:lpstr>Our Goal</vt:lpstr>
      <vt:lpstr>Why select Facebook?</vt:lpstr>
      <vt:lpstr>Workflow Architecture</vt:lpstr>
      <vt:lpstr>Crawling Facebook Graph API</vt:lpstr>
      <vt:lpstr>PowerPoint Presentation</vt:lpstr>
      <vt:lpstr>Preprocessing Module</vt:lpstr>
      <vt:lpstr>PowerPoint Presentation</vt:lpstr>
      <vt:lpstr>POS Tagging and Training the Classifier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</vt:lpstr>
      <vt:lpstr>Scope for Future Work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Analysis  using Opinion Mining</dc:title>
  <dc:creator>Vikrant</dc:creator>
  <cp:lastModifiedBy>Prakhar Dogra</cp:lastModifiedBy>
  <cp:revision>98</cp:revision>
  <dcterms:modified xsi:type="dcterms:W3CDTF">2015-12-03T14:50:27Z</dcterms:modified>
</cp:coreProperties>
</file>