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891" r:id="rId2"/>
  </p:sldMasterIdLst>
  <p:notesMasterIdLst>
    <p:notesMasterId r:id="rId14"/>
  </p:notesMasterIdLst>
  <p:handoutMasterIdLst>
    <p:handoutMasterId r:id="rId15"/>
  </p:handoutMasterIdLst>
  <p:sldIdLst>
    <p:sldId id="2142532050" r:id="rId3"/>
    <p:sldId id="2142532051" r:id="rId4"/>
    <p:sldId id="2142532055" r:id="rId5"/>
    <p:sldId id="2142532054" r:id="rId6"/>
    <p:sldId id="2142533589" r:id="rId7"/>
    <p:sldId id="2142532052" r:id="rId8"/>
    <p:sldId id="2142533588" r:id="rId9"/>
    <p:sldId id="2142532053" r:id="rId10"/>
    <p:sldId id="2142532057" r:id="rId11"/>
    <p:sldId id="2142532056" r:id="rId12"/>
    <p:sldId id="2142533587" r:id="rId13"/>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2EAC57-06F0-BB46-B5AD-4A1513E8AACE}">
          <p14:sldIdLst>
            <p14:sldId id="2142532050"/>
            <p14:sldId id="2142532051"/>
            <p14:sldId id="2142532055"/>
            <p14:sldId id="2142532054"/>
            <p14:sldId id="2142533589"/>
            <p14:sldId id="2142532052"/>
            <p14:sldId id="2142533588"/>
            <p14:sldId id="2142532053"/>
          </p14:sldIdLst>
        </p14:section>
        <p14:section name="Reference" id="{A9B56B9A-1DDB-5545-97D6-8F6510F21B29}">
          <p14:sldIdLst>
            <p14:sldId id="2142532057"/>
            <p14:sldId id="2142532056"/>
            <p14:sldId id="2142533587"/>
          </p14:sldIdLst>
        </p14:section>
      </p14:sectionLst>
    </p:ex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2FF"/>
    <a:srgbClr val="002D9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33" autoAdjust="0"/>
    <p:restoredTop sz="58544" autoAdjust="0"/>
  </p:normalViewPr>
  <p:slideViewPr>
    <p:cSldViewPr snapToGrid="0" snapToObjects="1">
      <p:cViewPr varScale="1">
        <p:scale>
          <a:sx n="133" d="100"/>
          <a:sy n="133" d="100"/>
        </p:scale>
        <p:origin x="3688" y="1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599"/>
            <a:ext cx="3328000" cy="1872000"/>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69328" y="2247900"/>
            <a:ext cx="6732000" cy="64080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9328" y="8786976"/>
            <a:ext cx="338328" cy="228600"/>
          </a:xfrm>
          <a:prstGeom prst="rect">
            <a:avLst/>
          </a:prstGeom>
        </p:spPr>
        <p:txBody>
          <a:bodyPr vert="horz" lIns="0" tIns="0" rIns="0" bIns="0" rtlCol="0" anchor="b"/>
          <a:lstStyle>
            <a:lvl1pPr algn="l">
              <a:defRPr sz="10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247650"/>
            <a:ext cx="3251200" cy="1828800"/>
          </a:xfrm>
        </p:spPr>
      </p:sp>
      <p:sp>
        <p:nvSpPr>
          <p:cNvPr id="3" name="Notes Placeholder 2"/>
          <p:cNvSpPr>
            <a:spLocks noGrp="1"/>
          </p:cNvSpPr>
          <p:nvPr>
            <p:ph type="body" idx="1"/>
          </p:nvPr>
        </p:nvSpPr>
        <p:spPr/>
        <p:txBody>
          <a:bodyPr/>
          <a:lstStyle/>
          <a:p>
            <a:r>
              <a:rPr lang="en-US" kern="1200" dirty="0">
                <a:effectLst/>
                <a:ea typeface="+mn-ea"/>
                <a:cs typeface="+mn-cs"/>
              </a:rPr>
              <a:t>Welcome to the Technology Enablement walkthrough of the Onboarding Automation - Content and document services use case</a:t>
            </a:r>
          </a:p>
          <a:p>
            <a:r>
              <a:rPr lang="en-US" kern="1200" dirty="0">
                <a:effectLst/>
                <a:ea typeface="+mn-ea"/>
                <a:cs typeface="+mn-cs"/>
              </a:rPr>
              <a:t>As of the version deployed in November 2021</a:t>
            </a:r>
          </a:p>
        </p:txBody>
      </p:sp>
      <p:sp>
        <p:nvSpPr>
          <p:cNvPr id="5" name="Slide Number Placeholder 3">
            <a:extLst>
              <a:ext uri="{FF2B5EF4-FFF2-40B4-BE49-F238E27FC236}">
                <a16:creationId xmlns:a16="http://schemas.microsoft.com/office/drawing/2014/main" id="{CBC76058-4A33-4388-96B5-76302ECF27CB}"/>
              </a:ext>
            </a:extLst>
          </p:cNvPr>
          <p:cNvSpPr>
            <a:spLocks noGrp="1"/>
          </p:cNvSpPr>
          <p:nvPr>
            <p:ph type="sldNum" sz="quarter" idx="5"/>
          </p:nvPr>
        </p:nvSpPr>
        <p:spPr>
          <a:xfrm>
            <a:off x="69328" y="8786976"/>
            <a:ext cx="338328" cy="228600"/>
          </a:xfrm>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b="0" i="0" u="none" strike="noStrike" kern="1200" cap="none" spc="0" normalizeH="0" baseline="0" noProof="0" smtClean="0">
                <a:ln>
                  <a:noFill/>
                </a:ln>
                <a:effectLst/>
                <a:uLnTx/>
                <a:uFillTx/>
                <a:ea typeface="+mn-ea"/>
              </a:rPr>
              <a:pPr marL="0" marR="0" lvl="0" indent="0" algn="r" defTabSz="1097280" rtl="0" eaLnBrk="1" fontAlgn="auto" latinLnBrk="0" hangingPunct="1">
                <a:lnSpc>
                  <a:spcPct val="100000"/>
                </a:lnSpc>
                <a:spcBef>
                  <a:spcPts val="0"/>
                </a:spcBef>
                <a:spcAft>
                  <a:spcPts val="0"/>
                </a:spcAft>
                <a:buClrTx/>
                <a:buSzTx/>
                <a:buFontTx/>
                <a:buNone/>
                <a:tabLst/>
                <a:defRPr/>
              </a:pPr>
              <a:t>1</a:t>
            </a:fld>
            <a:endParaRPr kumimoji="0" lang="en-US" b="0" i="0" u="none" strike="noStrike" kern="1200" cap="none" spc="0" normalizeH="0" baseline="0" noProof="0" dirty="0">
              <a:ln>
                <a:noFill/>
              </a:ln>
              <a:effectLst/>
              <a:uLnTx/>
              <a:uFillTx/>
              <a:ea typeface="+mn-ea"/>
            </a:endParaRPr>
          </a:p>
        </p:txBody>
      </p:sp>
    </p:spTree>
    <p:extLst>
      <p:ext uri="{BB962C8B-B14F-4D97-AF65-F5344CB8AC3E}">
        <p14:creationId xmlns:p14="http://schemas.microsoft.com/office/powerpoint/2010/main" val="95121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r>
              <a:rPr lang="en-US" dirty="0"/>
              <a:t>The use case scenario involves an employee onboarding process for a company called Focus Corp.  The value of the content and document processing use case is demonstrated by providing a secure, structured, consistent and timely process to onboard new employees.  </a:t>
            </a:r>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Tree>
    <p:extLst>
      <p:ext uri="{BB962C8B-B14F-4D97-AF65-F5344CB8AC3E}">
        <p14:creationId xmlns:p14="http://schemas.microsoft.com/office/powerpoint/2010/main" val="282134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r>
              <a:rPr lang="en-US" dirty="0"/>
              <a:t>The Onboarding Automation – Content and document processing use case is currently available as a demo on the IBM Technology Zone –AND- </a:t>
            </a:r>
          </a:p>
          <a:p>
            <a:r>
              <a:rPr lang="en-US" dirty="0"/>
              <a:t>as an open source use case on </a:t>
            </a:r>
            <a:r>
              <a:rPr lang="en-US" dirty="0" err="1"/>
              <a:t>GitHub.com</a:t>
            </a:r>
            <a:r>
              <a:rPr lang="en-US" dirty="0"/>
              <a:t> with a complete Getting Started Lab and open source repository with all the code. </a:t>
            </a:r>
          </a:p>
          <a:p>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Tree>
    <p:extLst>
      <p:ext uri="{BB962C8B-B14F-4D97-AF65-F5344CB8AC3E}">
        <p14:creationId xmlns:p14="http://schemas.microsoft.com/office/powerpoint/2010/main" val="146137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r>
              <a:rPr lang="en-US" dirty="0"/>
              <a:t>Logging into the Cloud Pak for Business Automation as a Service SaaS portal, you will see the tiles you have access to</a:t>
            </a:r>
          </a:p>
          <a:p>
            <a:r>
              <a:rPr lang="en-US" dirty="0"/>
              <a:t>And these may vary depending on your own permissions.</a:t>
            </a:r>
          </a:p>
          <a:p>
            <a:r>
              <a:rPr lang="en-US" dirty="0"/>
              <a:t>Here on the left, we see we have access to a development environment and we also have access to a production environment.  </a:t>
            </a:r>
          </a:p>
          <a:p>
            <a:endParaRPr lang="en-US" dirty="0"/>
          </a:p>
          <a:p>
            <a:r>
              <a:rPr lang="en-US" dirty="0"/>
              <a:t>Select the Production environment and then select Run on the left hand side menu which displays the end-user interfaces</a:t>
            </a:r>
          </a:p>
          <a:p>
            <a:r>
              <a:rPr lang="en-US" dirty="0"/>
              <a:t>We will use Business Automation Apps to access the demos interface which is built in Business Automation Studio</a:t>
            </a:r>
          </a:p>
          <a:p>
            <a:r>
              <a:rPr lang="en-US" dirty="0"/>
              <a:t>and here deployed to Business Automation Navigator’s Application Engine</a:t>
            </a:r>
          </a:p>
          <a:p>
            <a:endParaRPr lang="en-US" dirty="0"/>
          </a:p>
          <a:p>
            <a:r>
              <a:rPr lang="en-US" dirty="0"/>
              <a:t>This Navigator Desktop will provide access to one or more business applications that are used for demonstrations</a:t>
            </a:r>
          </a:p>
          <a:p>
            <a:r>
              <a:rPr lang="en-US" dirty="0"/>
              <a:t>Here, we see the business applications for Refund Request and Automation Onboarding.</a:t>
            </a:r>
          </a:p>
          <a:p>
            <a:r>
              <a:rPr lang="en-US" dirty="0"/>
              <a:t>Clicking on the Automation Onboarding tile will load the application directly in Navigator</a:t>
            </a:r>
          </a:p>
          <a:p>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Tree>
    <p:extLst>
      <p:ext uri="{BB962C8B-B14F-4D97-AF65-F5344CB8AC3E}">
        <p14:creationId xmlns:p14="http://schemas.microsoft.com/office/powerpoint/2010/main" val="502724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r>
              <a:rPr lang="en-US" dirty="0"/>
              <a:t>Here we have the Storyboard where we can see a diagram of the use case along with a link to the user case overview which displays the overview along with a link to the Getting Started lab</a:t>
            </a:r>
          </a:p>
          <a:p>
            <a:r>
              <a:rPr lang="en-US" dirty="0"/>
              <a:t>We have Discovery Map that may be good for discussions about the use case</a:t>
            </a:r>
          </a:p>
          <a:p>
            <a:r>
              <a:rPr lang="en-US" dirty="0"/>
              <a:t>The Run the demo! Tab displays the two personas for the use case.  </a:t>
            </a:r>
          </a:p>
          <a:p>
            <a:r>
              <a:rPr lang="en-US" dirty="0"/>
              <a:t>Select Lucy to start the demonstration</a:t>
            </a:r>
          </a:p>
          <a:p>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dirty="0"/>
          </a:p>
        </p:txBody>
      </p:sp>
    </p:spTree>
    <p:extLst>
      <p:ext uri="{BB962C8B-B14F-4D97-AF65-F5344CB8AC3E}">
        <p14:creationId xmlns:p14="http://schemas.microsoft.com/office/powerpoint/2010/main" val="60765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r>
              <a:rPr lang="en-US" dirty="0"/>
              <a:t>Once you are ready to execute the demo, please review the Your Learning plan for details on the Demo Prep and Script learning activity</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Tree>
    <p:extLst>
      <p:ext uri="{BB962C8B-B14F-4D97-AF65-F5344CB8AC3E}">
        <p14:creationId xmlns:p14="http://schemas.microsoft.com/office/powerpoint/2010/main" val="76385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Tree>
    <p:extLst>
      <p:ext uri="{BB962C8B-B14F-4D97-AF65-F5344CB8AC3E}">
        <p14:creationId xmlns:p14="http://schemas.microsoft.com/office/powerpoint/2010/main" val="3476717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327400" cy="1871663"/>
          </a:xfrm>
        </p:spPr>
      </p:sp>
      <p:sp>
        <p:nvSpPr>
          <p:cNvPr id="3" name="Notes Placeholder 2"/>
          <p:cNvSpPr>
            <a:spLocks noGrp="1"/>
          </p:cNvSpPr>
          <p:nvPr>
            <p:ph type="body" idx="1"/>
          </p:nvPr>
        </p:nvSpPr>
        <p:spPr/>
        <p:txBody>
          <a:bodyPr/>
          <a:lstStyle/>
          <a:p>
            <a:r>
              <a:rPr lang="en-US" dirty="0"/>
              <a:t>Here's the flow of the Guided Tour along with the additional assets that are planned.</a:t>
            </a:r>
          </a:p>
          <a:p>
            <a:endParaRPr lang="en-US" dirty="0"/>
          </a:p>
          <a:p>
            <a:r>
              <a:rPr lang="en-US" dirty="0"/>
              <a:t>Based on your opportunity, consider incorporating additional assets into your demonstration</a:t>
            </a:r>
          </a:p>
          <a:p>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82843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28879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FFFFF"/>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155603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02D9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043C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rgbClr val="161616"/>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2D9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rgbClr val="0F62F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rgbClr val="161616"/>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rgbClr val="FFFFFF"/>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rgbClr val="FFFFFF"/>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F62FE"/>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02D9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01D6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marL="0" indent="0" algn="l" rtl="0" eaLnBrk="1" fontAlgn="base" hangingPunct="1">
              <a:lnSpc>
                <a:spcPct val="100000"/>
              </a:lnSpc>
              <a:spcBef>
                <a:spcPts val="0"/>
              </a:spcBef>
              <a:spcAft>
                <a:spcPct val="0"/>
              </a:spcAft>
              <a:buClr>
                <a:schemeClr val="tx1"/>
              </a:buClr>
              <a:buFont typeface="Arial" panose="020B0604020202020204" pitchFamily="34" charset="0"/>
              <a:buNone/>
              <a:tabLst/>
              <a:defRPr lang="en-US" sz="1400" b="0" i="0" dirty="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12189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7177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0"/>
        </a:spcBef>
        <a:spcAft>
          <a:spcPct val="0"/>
        </a:spcAft>
        <a:buClr>
          <a:schemeClr val="bg1"/>
        </a:buClr>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hyperlink" Target="mailto:thomas.yang@us.ibm.com" TargetMode="Externa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8" Type="http://schemas.openxmlformats.org/officeDocument/2006/relationships/hyperlink" Target="https://ibm.seismic.com/app?ContentId=644a59df-6dd8-430a-b30b-f680a335e429#/contentmanager/main/1/c20c9996-a217-4689-bdc8-c826e827b8fd/LIST/title" TargetMode="External"/><Relationship Id="rId3" Type="http://schemas.openxmlformats.org/officeDocument/2006/relationships/hyperlink" Target="https://github.com/ibm-cloud-architecture/dba-onboarding-automation" TargetMode="External"/><Relationship Id="rId7" Type="http://schemas.openxmlformats.org/officeDocument/2006/relationships/hyperlink" Target="https://ibm.seismic.com/Link/Content/DC31lKZNhtCkOzC_aAozXkKQ" TargetMode="External"/><Relationship Id="rId2" Type="http://schemas.openxmlformats.org/officeDocument/2006/relationships/hyperlink" Target="https://ibm-cloud-architecture.github.io/refarch-dba/use-cases/onboarding-automation/" TargetMode="External"/><Relationship Id="rId1" Type="http://schemas.openxmlformats.org/officeDocument/2006/relationships/slideLayout" Target="../slideLayouts/slideLayout31.xml"/><Relationship Id="rId6" Type="http://schemas.openxmlformats.org/officeDocument/2006/relationships/hyperlink" Target="https://techzone.ibm.com/collection/cloud-pak-for-automation-activation-kit" TargetMode="External"/><Relationship Id="rId5" Type="http://schemas.openxmlformats.org/officeDocument/2006/relationships/hyperlink" Target="https://techzone.ibm.com/collection/business-automation-content-services-demos#tab-1" TargetMode="External"/><Relationship Id="rId4" Type="http://schemas.openxmlformats.org/officeDocument/2006/relationships/hyperlink" Target="https://techzone.ibm.com/collection/onboarding-auto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221226-ED75-4BEE-B3C6-D05AE0D18269}"/>
              </a:ext>
            </a:extLst>
          </p:cNvPr>
          <p:cNvPicPr>
            <a:picLocks noChangeAspect="1"/>
          </p:cNvPicPr>
          <p:nvPr/>
        </p:nvPicPr>
        <p:blipFill rotWithShape="1">
          <a:blip r:embed="rId3"/>
          <a:srcRect l="5135"/>
          <a:stretch/>
        </p:blipFill>
        <p:spPr>
          <a:xfrm>
            <a:off x="0" y="0"/>
            <a:ext cx="9144000" cy="5143499"/>
          </a:xfrm>
          <a:prstGeom prst="rect">
            <a:avLst/>
          </a:prstGeom>
        </p:spPr>
      </p:pic>
      <p:sp>
        <p:nvSpPr>
          <p:cNvPr id="2" name="Title 1">
            <a:extLst>
              <a:ext uri="{FF2B5EF4-FFF2-40B4-BE49-F238E27FC236}">
                <a16:creationId xmlns:a16="http://schemas.microsoft.com/office/drawing/2014/main" id="{5DBBAB28-992E-4BB6-917A-1D06C1CE6013}"/>
              </a:ext>
            </a:extLst>
          </p:cNvPr>
          <p:cNvSpPr txBox="1">
            <a:spLocks/>
          </p:cNvSpPr>
          <p:nvPr/>
        </p:nvSpPr>
        <p:spPr>
          <a:xfrm>
            <a:off x="228599" y="148983"/>
            <a:ext cx="5456573" cy="4365729"/>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pPr lvl="0" defTabSz="457189">
              <a:defRPr/>
            </a:pPr>
            <a:endParaRPr kumimoji="0" lang="en-US" sz="1800" b="0" i="0" u="none" strike="noStrike" kern="1200" cap="none" spc="0" normalizeH="0" baseline="0" noProof="0" dirty="0">
              <a:ln>
                <a:noFill/>
              </a:ln>
              <a:solidFill>
                <a:schemeClr val="bg1"/>
              </a:solidFill>
              <a:effectLst/>
              <a:uLnTx/>
              <a:uFillTx/>
              <a:latin typeface="Arial" panose="020B0604020202020204" pitchFamily="34" charset="0"/>
            </a:endParaRPr>
          </a:p>
        </p:txBody>
      </p:sp>
      <p:pic>
        <p:nvPicPr>
          <p:cNvPr id="6" name="Picture 5" descr="A picture containing drawing&#10;&#10;Description automatically generated">
            <a:extLst>
              <a:ext uri="{FF2B5EF4-FFF2-40B4-BE49-F238E27FC236}">
                <a16:creationId xmlns:a16="http://schemas.microsoft.com/office/drawing/2014/main" id="{3A31FB3F-EF00-A144-A40B-19CA9A816238}"/>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685172" y="1923683"/>
            <a:ext cx="1525814" cy="1319367"/>
          </a:xfrm>
          <a:prstGeom prst="rect">
            <a:avLst/>
          </a:prstGeom>
        </p:spPr>
      </p:pic>
      <p:sp>
        <p:nvSpPr>
          <p:cNvPr id="5" name="Title 4">
            <a:extLst>
              <a:ext uri="{FF2B5EF4-FFF2-40B4-BE49-F238E27FC236}">
                <a16:creationId xmlns:a16="http://schemas.microsoft.com/office/drawing/2014/main" id="{7D891E50-74D5-4F40-8D59-E69672618E0A}"/>
              </a:ext>
            </a:extLst>
          </p:cNvPr>
          <p:cNvSpPr>
            <a:spLocks noGrp="1"/>
          </p:cNvSpPr>
          <p:nvPr>
            <p:ph type="title"/>
          </p:nvPr>
        </p:nvSpPr>
        <p:spPr>
          <a:xfrm>
            <a:off x="210311" y="201168"/>
            <a:ext cx="7690516" cy="4598182"/>
          </a:xfrm>
        </p:spPr>
        <p:txBody>
          <a:bodyPr wrap="square">
            <a:spAutoFit/>
          </a:bodyPr>
          <a:lstStyle/>
          <a:p>
            <a:r>
              <a:rPr lang="en-US" sz="2800" dirty="0"/>
              <a:t>Onboarding Automation – Content and document services use case</a:t>
            </a:r>
            <a:br>
              <a:rPr lang="en-US" sz="2800" dirty="0"/>
            </a:br>
            <a:br>
              <a:rPr lang="en-US" sz="2800" dirty="0"/>
            </a:br>
            <a:r>
              <a:rPr lang="en-US" dirty="0"/>
              <a:t>IBM Cloud Pak for Business Automation</a:t>
            </a:r>
            <a:br>
              <a:rPr lang="en-US" dirty="0"/>
            </a:br>
            <a:br>
              <a:rPr lang="en-US" dirty="0"/>
            </a:br>
            <a:r>
              <a:rPr lang="en-US" dirty="0"/>
              <a:t>a Technology Enablement Walkthrough</a:t>
            </a:r>
            <a:br>
              <a:rPr lang="en-US" dirty="0"/>
            </a:br>
            <a:br>
              <a:rPr lang="en-US" dirty="0"/>
            </a:br>
            <a:br>
              <a:rPr lang="en-US" dirty="0"/>
            </a:br>
            <a:br>
              <a:rPr lang="en-US" dirty="0"/>
            </a:br>
            <a:r>
              <a:rPr lang="en-US" sz="2000" dirty="0"/>
              <a:t>Contacts:</a:t>
            </a:r>
            <a:br>
              <a:rPr lang="en-US" sz="2000" dirty="0"/>
            </a:br>
            <a:r>
              <a:rPr lang="en-US" sz="2000" dirty="0"/>
              <a:t>Thomas Yang</a:t>
            </a:r>
            <a:br>
              <a:rPr lang="en-US" sz="2000" dirty="0"/>
            </a:br>
            <a:r>
              <a:rPr lang="en-US" sz="2000" dirty="0"/>
              <a:t>Technology Enablement, Business Automation</a:t>
            </a:r>
            <a:br>
              <a:rPr lang="en-US" dirty="0"/>
            </a:br>
            <a:br>
              <a:rPr lang="en-US" dirty="0"/>
            </a:br>
            <a:r>
              <a:rPr lang="en-US" sz="2000" i="1" dirty="0"/>
              <a:t>November 2021</a:t>
            </a:r>
            <a:endParaRPr lang="en-US" dirty="0"/>
          </a:p>
        </p:txBody>
      </p:sp>
    </p:spTree>
    <p:extLst>
      <p:ext uri="{BB962C8B-B14F-4D97-AF65-F5344CB8AC3E}">
        <p14:creationId xmlns:p14="http://schemas.microsoft.com/office/powerpoint/2010/main" val="2742789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011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5E1D9E-45E7-7747-977A-E075580FB76E}"/>
              </a:ext>
            </a:extLst>
          </p:cNvPr>
          <p:cNvSpPr>
            <a:spLocks noGrp="1"/>
          </p:cNvSpPr>
          <p:nvPr>
            <p:ph type="title"/>
          </p:nvPr>
        </p:nvSpPr>
        <p:spPr>
          <a:xfrm>
            <a:off x="214347" y="201169"/>
            <a:ext cx="8696968" cy="363996"/>
          </a:xfrm>
        </p:spPr>
        <p:txBody>
          <a:bodyPr/>
          <a:lstStyle/>
          <a:p>
            <a:r>
              <a:rPr lang="en-US" dirty="0"/>
              <a:t>Guided Tour – Onboarding Automation</a:t>
            </a:r>
          </a:p>
        </p:txBody>
      </p:sp>
      <p:pic>
        <p:nvPicPr>
          <p:cNvPr id="2" name="Picture 1">
            <a:extLst>
              <a:ext uri="{FF2B5EF4-FFF2-40B4-BE49-F238E27FC236}">
                <a16:creationId xmlns:a16="http://schemas.microsoft.com/office/drawing/2014/main" id="{B0D1A89A-4175-E545-8FD7-C05DF64672EE}"/>
              </a:ext>
            </a:extLst>
          </p:cNvPr>
          <p:cNvPicPr>
            <a:picLocks noChangeAspect="1"/>
          </p:cNvPicPr>
          <p:nvPr/>
        </p:nvPicPr>
        <p:blipFill>
          <a:blip r:embed="rId3"/>
          <a:stretch>
            <a:fillRect/>
          </a:stretch>
        </p:blipFill>
        <p:spPr>
          <a:xfrm>
            <a:off x="648775" y="849085"/>
            <a:ext cx="3623536" cy="3445329"/>
          </a:xfrm>
          <a:prstGeom prst="rect">
            <a:avLst/>
          </a:prstGeom>
        </p:spPr>
      </p:pic>
      <p:pic>
        <p:nvPicPr>
          <p:cNvPr id="4" name="Picture 3">
            <a:extLst>
              <a:ext uri="{FF2B5EF4-FFF2-40B4-BE49-F238E27FC236}">
                <a16:creationId xmlns:a16="http://schemas.microsoft.com/office/drawing/2014/main" id="{A1F6E6EF-521A-0E4F-982B-5C563B4DBD96}"/>
              </a:ext>
            </a:extLst>
          </p:cNvPr>
          <p:cNvPicPr>
            <a:picLocks noChangeAspect="1"/>
          </p:cNvPicPr>
          <p:nvPr/>
        </p:nvPicPr>
        <p:blipFill>
          <a:blip r:embed="rId4"/>
          <a:stretch>
            <a:fillRect/>
          </a:stretch>
        </p:blipFill>
        <p:spPr>
          <a:xfrm>
            <a:off x="4718887" y="849085"/>
            <a:ext cx="3720377" cy="3241652"/>
          </a:xfrm>
          <a:prstGeom prst="rect">
            <a:avLst/>
          </a:prstGeom>
        </p:spPr>
      </p:pic>
    </p:spTree>
    <p:extLst>
      <p:ext uri="{BB962C8B-B14F-4D97-AF65-F5344CB8AC3E}">
        <p14:creationId xmlns:p14="http://schemas.microsoft.com/office/powerpoint/2010/main" val="35041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439E-5D07-9C4C-8214-B272AA003F61}"/>
              </a:ext>
            </a:extLst>
          </p:cNvPr>
          <p:cNvSpPr>
            <a:spLocks noGrp="1"/>
          </p:cNvSpPr>
          <p:nvPr>
            <p:ph type="title"/>
          </p:nvPr>
        </p:nvSpPr>
        <p:spPr>
          <a:xfrm>
            <a:off x="0" y="201168"/>
            <a:ext cx="9143999" cy="271374"/>
          </a:xfrm>
        </p:spPr>
        <p:txBody>
          <a:bodyPr/>
          <a:lstStyle/>
          <a:p>
            <a:pPr algn="ctr"/>
            <a:r>
              <a:rPr lang="en-US" sz="2100" dirty="0"/>
              <a:t>Onboarding Automation – Content and Document Processing use case</a:t>
            </a:r>
          </a:p>
        </p:txBody>
      </p:sp>
      <p:sp>
        <p:nvSpPr>
          <p:cNvPr id="5" name="TextBox 4">
            <a:extLst>
              <a:ext uri="{FF2B5EF4-FFF2-40B4-BE49-F238E27FC236}">
                <a16:creationId xmlns:a16="http://schemas.microsoft.com/office/drawing/2014/main" id="{C004C00B-CAB1-0A47-BF6D-5D7FB8F24B1F}"/>
              </a:ext>
            </a:extLst>
          </p:cNvPr>
          <p:cNvSpPr txBox="1"/>
          <p:nvPr/>
        </p:nvSpPr>
        <p:spPr>
          <a:xfrm>
            <a:off x="397549" y="533911"/>
            <a:ext cx="8348899" cy="1346522"/>
          </a:xfrm>
          <a:prstGeom prst="rect">
            <a:avLst/>
          </a:prstGeom>
          <a:noFill/>
        </p:spPr>
        <p:txBody>
          <a:bodyPr wrap="square" rtlCol="0">
            <a:spAutoFit/>
          </a:bodyPr>
          <a:lstStyle/>
          <a:p>
            <a:pPr algn="ctr"/>
            <a:r>
              <a:rPr lang="en-US" sz="1400" b="1" dirty="0">
                <a:ea typeface="IBM Plex Sans" charset="0"/>
                <a:cs typeface="IBM Plex Sans" charset="0"/>
              </a:rPr>
              <a:t>Use Case Overview: </a:t>
            </a:r>
            <a:r>
              <a:rPr lang="en-US" dirty="0"/>
              <a:t>Focus Corp accelerates the use of unstructured content in an employee onboarding use case using teamspaces and secure external file sharing. You will assume the role of Lucy, an HR employee onboarding specialist at Focus Corp. Lucy’s objective is to improve Focus Corp’s process and ensure various onboarding requirements are met in a secure, structured, consistent and timely manner to onboard the new employees. Focus Corp must collaborate both internally and externally during the employee onboarding process as well as enforce structured and adhoc workflows.</a:t>
            </a:r>
          </a:p>
        </p:txBody>
      </p:sp>
      <p:pic>
        <p:nvPicPr>
          <p:cNvPr id="6" name="Picture 5">
            <a:extLst>
              <a:ext uri="{FF2B5EF4-FFF2-40B4-BE49-F238E27FC236}">
                <a16:creationId xmlns:a16="http://schemas.microsoft.com/office/drawing/2014/main" id="{C3FE9700-9569-E247-B158-A92292B0A853}"/>
              </a:ext>
            </a:extLst>
          </p:cNvPr>
          <p:cNvPicPr>
            <a:picLocks noChangeAspect="1"/>
          </p:cNvPicPr>
          <p:nvPr/>
        </p:nvPicPr>
        <p:blipFill>
          <a:blip r:embed="rId3"/>
          <a:stretch>
            <a:fillRect/>
          </a:stretch>
        </p:blipFill>
        <p:spPr>
          <a:xfrm>
            <a:off x="1939467" y="1941802"/>
            <a:ext cx="5265065" cy="2965074"/>
          </a:xfrm>
          <a:prstGeom prst="rect">
            <a:avLst/>
          </a:prstGeom>
        </p:spPr>
      </p:pic>
    </p:spTree>
    <p:extLst>
      <p:ext uri="{BB962C8B-B14F-4D97-AF65-F5344CB8AC3E}">
        <p14:creationId xmlns:p14="http://schemas.microsoft.com/office/powerpoint/2010/main" val="30152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439E-5D07-9C4C-8214-B272AA003F61}"/>
              </a:ext>
            </a:extLst>
          </p:cNvPr>
          <p:cNvSpPr>
            <a:spLocks noGrp="1"/>
          </p:cNvSpPr>
          <p:nvPr>
            <p:ph type="title"/>
          </p:nvPr>
        </p:nvSpPr>
        <p:spPr>
          <a:xfrm>
            <a:off x="210310" y="201168"/>
            <a:ext cx="8532997" cy="369565"/>
          </a:xfrm>
        </p:spPr>
        <p:txBody>
          <a:bodyPr/>
          <a:lstStyle/>
          <a:p>
            <a:r>
              <a:rPr lang="en-US" sz="2000" dirty="0"/>
              <a:t>Onboarding Automation – Content and document processing use case</a:t>
            </a:r>
          </a:p>
        </p:txBody>
      </p:sp>
      <p:sp>
        <p:nvSpPr>
          <p:cNvPr id="5" name="TextBox 4">
            <a:extLst>
              <a:ext uri="{FF2B5EF4-FFF2-40B4-BE49-F238E27FC236}">
                <a16:creationId xmlns:a16="http://schemas.microsoft.com/office/drawing/2014/main" id="{C004C00B-CAB1-0A47-BF6D-5D7FB8F24B1F}"/>
              </a:ext>
            </a:extLst>
          </p:cNvPr>
          <p:cNvSpPr txBox="1"/>
          <p:nvPr/>
        </p:nvSpPr>
        <p:spPr>
          <a:xfrm>
            <a:off x="394408" y="673946"/>
            <a:ext cx="3493213" cy="2862322"/>
          </a:xfrm>
          <a:prstGeom prst="rect">
            <a:avLst/>
          </a:prstGeom>
          <a:noFill/>
        </p:spPr>
        <p:txBody>
          <a:bodyPr wrap="square" rtlCol="0">
            <a:spAutoFit/>
          </a:bodyPr>
          <a:lstStyle/>
          <a:p>
            <a:r>
              <a:rPr lang="en-US" sz="1800" dirty="0">
                <a:solidFill>
                  <a:schemeClr val="bg1"/>
                </a:solidFill>
                <a:ea typeface="IBM Plex Sans" charset="0"/>
                <a:cs typeface="IBM Plex Sans" charset="0"/>
              </a:rPr>
              <a:t>As of November 2021, the use case is available in the following locations:</a:t>
            </a:r>
          </a:p>
          <a:p>
            <a:pPr lvl="1"/>
            <a:endParaRPr lang="en-US" sz="1800" dirty="0">
              <a:solidFill>
                <a:schemeClr val="bg1"/>
              </a:solidFill>
              <a:latin typeface="+mn-lt"/>
              <a:ea typeface="IBM Plex Sans" charset="0"/>
              <a:cs typeface="IBM Plex Sans" charset="0"/>
            </a:endParaRPr>
          </a:p>
          <a:p>
            <a:pPr marL="628741" lvl="1" indent="-285750">
              <a:buFont typeface="Arial" panose="020B0604020202020204" pitchFamily="34" charset="0"/>
              <a:buChar char="•"/>
            </a:pPr>
            <a:r>
              <a:rPr lang="en-US" sz="1800" dirty="0">
                <a:solidFill>
                  <a:schemeClr val="bg1"/>
                </a:solidFill>
                <a:ea typeface="IBM Plex Sans" charset="0"/>
                <a:cs typeface="IBM Plex Sans" charset="0"/>
              </a:rPr>
              <a:t>IBM Technology Zone</a:t>
            </a:r>
            <a:endParaRPr lang="en-US" sz="1800" dirty="0">
              <a:solidFill>
                <a:schemeClr val="bg1"/>
              </a:solidFill>
              <a:latin typeface="+mn-lt"/>
              <a:ea typeface="IBM Plex Sans" charset="0"/>
              <a:cs typeface="IBM Plex Sans" charset="0"/>
            </a:endParaRPr>
          </a:p>
          <a:p>
            <a:pPr marL="628741" lvl="1" indent="-285750">
              <a:buFont typeface="Arial" panose="020B0604020202020204" pitchFamily="34" charset="0"/>
              <a:buChar char="•"/>
            </a:pPr>
            <a:endParaRPr lang="en-US" sz="1800" dirty="0">
              <a:solidFill>
                <a:schemeClr val="bg1"/>
              </a:solidFill>
              <a:ea typeface="IBM Plex Sans" charset="0"/>
              <a:cs typeface="IBM Plex Sans" charset="0"/>
            </a:endParaRPr>
          </a:p>
          <a:p>
            <a:pPr marL="628741" lvl="1" indent="-285750">
              <a:buFont typeface="Arial" panose="020B0604020202020204" pitchFamily="34" charset="0"/>
              <a:buChar char="•"/>
            </a:pPr>
            <a:endParaRPr lang="en-US" sz="1800" dirty="0">
              <a:solidFill>
                <a:schemeClr val="bg1"/>
              </a:solidFill>
              <a:ea typeface="IBM Plex Sans" charset="0"/>
              <a:cs typeface="IBM Plex Sans" charset="0"/>
            </a:endParaRPr>
          </a:p>
          <a:p>
            <a:pPr marL="628741" lvl="1" indent="-285750">
              <a:buFont typeface="Arial" panose="020B0604020202020204" pitchFamily="34" charset="0"/>
              <a:buChar char="•"/>
            </a:pPr>
            <a:endParaRPr lang="en-US" sz="1800" dirty="0">
              <a:solidFill>
                <a:schemeClr val="bg1"/>
              </a:solidFill>
              <a:ea typeface="IBM Plex Sans" charset="0"/>
              <a:cs typeface="IBM Plex Sans" charset="0"/>
            </a:endParaRPr>
          </a:p>
          <a:p>
            <a:pPr marL="628741" lvl="1" indent="-285750">
              <a:buFont typeface="Arial" panose="020B0604020202020204" pitchFamily="34" charset="0"/>
              <a:buChar char="•"/>
            </a:pPr>
            <a:r>
              <a:rPr lang="en-US" sz="1800" dirty="0">
                <a:solidFill>
                  <a:schemeClr val="bg1"/>
                </a:solidFill>
                <a:ea typeface="IBM Plex Sans" charset="0"/>
                <a:cs typeface="IBM Plex Sans" charset="0"/>
              </a:rPr>
              <a:t>Open source use case on </a:t>
            </a:r>
            <a:r>
              <a:rPr lang="en-US" sz="1800" dirty="0" err="1">
                <a:solidFill>
                  <a:schemeClr val="bg1"/>
                </a:solidFill>
                <a:ea typeface="IBM Plex Sans" charset="0"/>
                <a:cs typeface="IBM Plex Sans" charset="0"/>
              </a:rPr>
              <a:t>github.com</a:t>
            </a:r>
            <a:endParaRPr lang="en-US" sz="1800" dirty="0">
              <a:solidFill>
                <a:schemeClr val="bg1"/>
              </a:solidFill>
              <a:latin typeface="+mn-lt"/>
              <a:ea typeface="IBM Plex Sans" charset="0"/>
              <a:cs typeface="IBM Plex Sans" charset="0"/>
            </a:endParaRPr>
          </a:p>
        </p:txBody>
      </p:sp>
      <p:pic>
        <p:nvPicPr>
          <p:cNvPr id="3" name="Picture 2">
            <a:extLst>
              <a:ext uri="{FF2B5EF4-FFF2-40B4-BE49-F238E27FC236}">
                <a16:creationId xmlns:a16="http://schemas.microsoft.com/office/drawing/2014/main" id="{56C6916C-FA3F-9E41-949F-91CBD09C35B0}"/>
              </a:ext>
            </a:extLst>
          </p:cNvPr>
          <p:cNvPicPr>
            <a:picLocks noChangeAspect="1"/>
          </p:cNvPicPr>
          <p:nvPr/>
        </p:nvPicPr>
        <p:blipFill>
          <a:blip r:embed="rId3"/>
          <a:stretch>
            <a:fillRect/>
          </a:stretch>
        </p:blipFill>
        <p:spPr>
          <a:xfrm>
            <a:off x="4011938" y="2951581"/>
            <a:ext cx="4731369" cy="1477872"/>
          </a:xfrm>
          <a:prstGeom prst="rect">
            <a:avLst/>
          </a:prstGeom>
        </p:spPr>
      </p:pic>
      <p:pic>
        <p:nvPicPr>
          <p:cNvPr id="7" name="Picture 6">
            <a:extLst>
              <a:ext uri="{FF2B5EF4-FFF2-40B4-BE49-F238E27FC236}">
                <a16:creationId xmlns:a16="http://schemas.microsoft.com/office/drawing/2014/main" id="{9165E579-EFB3-984F-87D7-2C86839176BD}"/>
              </a:ext>
            </a:extLst>
          </p:cNvPr>
          <p:cNvPicPr>
            <a:picLocks noChangeAspect="1"/>
          </p:cNvPicPr>
          <p:nvPr/>
        </p:nvPicPr>
        <p:blipFill>
          <a:blip r:embed="rId4"/>
          <a:stretch>
            <a:fillRect/>
          </a:stretch>
        </p:blipFill>
        <p:spPr>
          <a:xfrm>
            <a:off x="4011938" y="1614946"/>
            <a:ext cx="1769034" cy="1238719"/>
          </a:xfrm>
          <a:prstGeom prst="rect">
            <a:avLst/>
          </a:prstGeom>
        </p:spPr>
      </p:pic>
    </p:spTree>
    <p:extLst>
      <p:ext uri="{BB962C8B-B14F-4D97-AF65-F5344CB8AC3E}">
        <p14:creationId xmlns:p14="http://schemas.microsoft.com/office/powerpoint/2010/main" val="348186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fade">
                                      <p:cBhvr>
                                        <p:cTn id="12"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A52CD3-A9E3-0443-B8DF-01B8C367EAE2}"/>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48647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B468FB0-FD2C-9E4E-AF14-7D16BBD6604C}"/>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85422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E5D2-29ED-4A4C-B2CB-AD6C521D5BAB}"/>
              </a:ext>
            </a:extLst>
          </p:cNvPr>
          <p:cNvSpPr>
            <a:spLocks noGrp="1"/>
          </p:cNvSpPr>
          <p:nvPr>
            <p:ph type="title"/>
          </p:nvPr>
        </p:nvSpPr>
        <p:spPr>
          <a:xfrm>
            <a:off x="210311" y="201167"/>
            <a:ext cx="8603679" cy="4755843"/>
          </a:xfrm>
        </p:spPr>
        <p:txBody>
          <a:bodyPr/>
          <a:lstStyle/>
          <a:p>
            <a:pPr algn="ctr"/>
            <a:br>
              <a:rPr lang="en-US" sz="200" b="1" dirty="0"/>
            </a:br>
            <a:br>
              <a:rPr lang="en-US" sz="200" b="1" dirty="0"/>
            </a:br>
            <a:br>
              <a:rPr lang="en-US" sz="200" b="1" dirty="0"/>
            </a:br>
            <a:br>
              <a:rPr lang="en-US" sz="200" b="1" dirty="0"/>
            </a:br>
            <a:br>
              <a:rPr lang="en-US" sz="200" b="1" dirty="0"/>
            </a:br>
            <a:br>
              <a:rPr lang="en-US" sz="200" b="1" dirty="0"/>
            </a:br>
            <a:r>
              <a:rPr lang="en-US" sz="8800" b="1" dirty="0"/>
              <a:t>It’s your turn!</a:t>
            </a:r>
            <a:br>
              <a:rPr lang="en-US" sz="8800" b="1" dirty="0"/>
            </a:br>
            <a:br>
              <a:rPr lang="en-US" sz="1000" b="1" dirty="0"/>
            </a:br>
            <a:br>
              <a:rPr lang="en-US" sz="1000" b="1" dirty="0"/>
            </a:br>
            <a:br>
              <a:rPr lang="en-US" sz="1000" b="1" dirty="0"/>
            </a:br>
            <a:br>
              <a:rPr lang="en-US" sz="1000" b="1" dirty="0"/>
            </a:br>
            <a:br>
              <a:rPr lang="en-US" sz="1000" b="1" dirty="0"/>
            </a:br>
            <a:r>
              <a:rPr lang="en-US" sz="4800" dirty="0"/>
              <a:t>Get started in the demo prep and script learning activity</a:t>
            </a:r>
            <a:br>
              <a:rPr lang="en-US" sz="8800" b="1" dirty="0"/>
            </a:br>
            <a:endParaRPr lang="en-US" sz="8800" b="1" dirty="0"/>
          </a:p>
        </p:txBody>
      </p:sp>
    </p:spTree>
    <p:extLst>
      <p:ext uri="{BB962C8B-B14F-4D97-AF65-F5344CB8AC3E}">
        <p14:creationId xmlns:p14="http://schemas.microsoft.com/office/powerpoint/2010/main" val="130122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2E5D2-29ED-4A4C-B2CB-AD6C521D5BAB}"/>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05D3D77C-8562-4843-8407-33D9BC893B01}"/>
              </a:ext>
            </a:extLst>
          </p:cNvPr>
          <p:cNvSpPr>
            <a:spLocks noGrp="1"/>
          </p:cNvSpPr>
          <p:nvPr>
            <p:ph type="body" sz="quarter" idx="13"/>
          </p:nvPr>
        </p:nvSpPr>
        <p:spPr>
          <a:xfrm>
            <a:off x="223658" y="856237"/>
            <a:ext cx="4123944" cy="1309877"/>
          </a:xfrm>
        </p:spPr>
        <p:txBody>
          <a:bodyPr/>
          <a:lstStyle/>
          <a:p>
            <a:r>
              <a:rPr lang="en-US" dirty="0"/>
              <a:t>Contacts:</a:t>
            </a:r>
            <a:br>
              <a:rPr lang="en-US" dirty="0"/>
            </a:br>
            <a:r>
              <a:rPr lang="en-US" dirty="0"/>
              <a:t>Thomas Yang</a:t>
            </a:r>
            <a:br>
              <a:rPr lang="en-US" dirty="0"/>
            </a:br>
            <a:r>
              <a:rPr lang="en-US" dirty="0"/>
              <a:t>Technology Enablement, Business Automation</a:t>
            </a:r>
          </a:p>
          <a:p>
            <a:r>
              <a:rPr lang="en-US" dirty="0">
                <a:hlinkClick r:id="rId2"/>
              </a:rPr>
              <a:t>thomas.yang@us.ibm.com</a:t>
            </a:r>
            <a:endParaRPr lang="en-US" dirty="0"/>
          </a:p>
          <a:p>
            <a:endParaRPr lang="en-US" dirty="0"/>
          </a:p>
        </p:txBody>
      </p:sp>
    </p:spTree>
    <p:extLst>
      <p:ext uri="{BB962C8B-B14F-4D97-AF65-F5344CB8AC3E}">
        <p14:creationId xmlns:p14="http://schemas.microsoft.com/office/powerpoint/2010/main" val="247408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70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3D77C-8562-4843-8407-33D9BC893B01}"/>
              </a:ext>
            </a:extLst>
          </p:cNvPr>
          <p:cNvSpPr>
            <a:spLocks noGrp="1"/>
          </p:cNvSpPr>
          <p:nvPr>
            <p:ph type="body" sz="quarter" idx="13"/>
          </p:nvPr>
        </p:nvSpPr>
        <p:spPr>
          <a:xfrm>
            <a:off x="210312" y="642938"/>
            <a:ext cx="8197882" cy="4179093"/>
          </a:xfrm>
        </p:spPr>
        <p:txBody>
          <a:bodyPr/>
          <a:lstStyle/>
          <a:p>
            <a:endParaRPr lang="en-US" kern="1200" dirty="0">
              <a:latin typeface="Arial" panose="020B0604020202020204" pitchFamily="34" charset="0"/>
            </a:endParaRPr>
          </a:p>
          <a:p>
            <a:endParaRPr lang="en-US" kern="1200" dirty="0">
              <a:latin typeface="Arial" panose="020B0604020202020204" pitchFamily="34" charset="0"/>
            </a:endParaRPr>
          </a:p>
          <a:p>
            <a:r>
              <a:rPr lang="en-US" kern="1200" dirty="0">
                <a:latin typeface="Arial" panose="020B0604020202020204" pitchFamily="34" charset="0"/>
              </a:rPr>
              <a:t>Getting Started Lab:</a:t>
            </a:r>
          </a:p>
          <a:p>
            <a:r>
              <a:rPr lang="en-US" kern="1200" dirty="0">
                <a:latin typeface="Arial" panose="020B0604020202020204" pitchFamily="34" charset="0"/>
                <a:hlinkClick r:id="rId2"/>
              </a:rPr>
              <a:t>https://ibm-cloud-architecture.github.io/refarch-dba/use-cases/onboarding-automation/</a:t>
            </a:r>
            <a:endParaRPr lang="en-US" kern="1200" dirty="0">
              <a:latin typeface="Arial" panose="020B0604020202020204" pitchFamily="34" charset="0"/>
            </a:endParaRPr>
          </a:p>
          <a:p>
            <a:endParaRPr lang="en-US" kern="1200" dirty="0">
              <a:latin typeface="Arial" panose="020B0604020202020204" pitchFamily="34" charset="0"/>
            </a:endParaRPr>
          </a:p>
          <a:p>
            <a:r>
              <a:rPr lang="en-US" kern="1200" dirty="0">
                <a:latin typeface="Arial" panose="020B0604020202020204" pitchFamily="34" charset="0"/>
              </a:rPr>
              <a:t>GitHub:</a:t>
            </a:r>
          </a:p>
          <a:p>
            <a:r>
              <a:rPr lang="en-US" kern="1200" dirty="0">
                <a:latin typeface="Arial" panose="020B0604020202020204" pitchFamily="34" charset="0"/>
                <a:hlinkClick r:id="rId3"/>
              </a:rPr>
              <a:t>https://github.com/ibm-cloud-architecture/dba-onboarding-automation</a:t>
            </a:r>
            <a:endParaRPr lang="en-US" kern="1200" dirty="0">
              <a:latin typeface="Arial" panose="020B0604020202020204" pitchFamily="34" charset="0"/>
            </a:endParaRPr>
          </a:p>
          <a:p>
            <a:endParaRPr lang="en-US" kern="1200" dirty="0">
              <a:latin typeface="Arial" panose="020B0604020202020204" pitchFamily="34" charset="0"/>
            </a:endParaRPr>
          </a:p>
          <a:p>
            <a:r>
              <a:rPr lang="en-US" kern="1200" dirty="0">
                <a:latin typeface="Arial" panose="020B0604020202020204" pitchFamily="34" charset="0"/>
              </a:rPr>
              <a:t>Technology Zone:</a:t>
            </a:r>
          </a:p>
          <a:p>
            <a:pPr lvl="0" fontAlgn="auto">
              <a:spcAft>
                <a:spcPts val="0"/>
              </a:spcAft>
              <a:buClrTx/>
              <a:buSzTx/>
              <a:defRPr/>
            </a:pPr>
            <a:r>
              <a:rPr lang="en-US" kern="1200" dirty="0">
                <a:latin typeface="Arial" panose="020B0604020202020204" pitchFamily="34" charset="0"/>
                <a:hlinkClick r:id="rId4"/>
              </a:rPr>
              <a:t>https://techzone.ibm.com/collection/onboarding-automation</a:t>
            </a:r>
            <a:endParaRPr lang="en-US" kern="1200" dirty="0">
              <a:latin typeface="Arial" panose="020B0604020202020204" pitchFamily="34" charset="0"/>
            </a:endParaRPr>
          </a:p>
          <a:p>
            <a:r>
              <a:rPr lang="en-US" kern="1200" dirty="0">
                <a:latin typeface="Arial" panose="020B0604020202020204" pitchFamily="34" charset="0"/>
                <a:hlinkClick r:id="rId5"/>
              </a:rPr>
              <a:t>https://techzone.ibm.com/collection/business-automation-content-services-demos#tab-1</a:t>
            </a:r>
            <a:endParaRPr lang="en-US" kern="1200" dirty="0">
              <a:latin typeface="Arial" panose="020B0604020202020204" pitchFamily="34" charset="0"/>
            </a:endParaRPr>
          </a:p>
          <a:p>
            <a:r>
              <a:rPr lang="en-US" kern="1200" dirty="0">
                <a:latin typeface="Arial" panose="020B0604020202020204" pitchFamily="34" charset="0"/>
                <a:hlinkClick r:id="rId6"/>
              </a:rPr>
              <a:t>https://techzone.ibm.com/collection/cloud-pak-for-automation-activation-kit</a:t>
            </a:r>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r>
              <a:rPr lang="en-US" kern="1200" dirty="0">
                <a:latin typeface="Arial" panose="020B0604020202020204" pitchFamily="34" charset="0"/>
              </a:rPr>
              <a:t>Walkthrough:</a:t>
            </a:r>
          </a:p>
          <a:p>
            <a:r>
              <a:rPr lang="en-US" kern="1200" dirty="0">
                <a:latin typeface="Arial" panose="020B0604020202020204" pitchFamily="34" charset="0"/>
              </a:rPr>
              <a:t>Onboarding Automation: </a:t>
            </a:r>
          </a:p>
          <a:p>
            <a:r>
              <a:rPr lang="en-US" kern="1200" dirty="0">
                <a:latin typeface="Arial" panose="020B0604020202020204" pitchFamily="34" charset="0"/>
              </a:rPr>
              <a:t>Refund Request: </a:t>
            </a:r>
            <a:r>
              <a:rPr lang="en-US" dirty="0">
                <a:hlinkClick r:id="rId7"/>
              </a:rPr>
              <a:t>https://ibm.seismic.com/Link/Content/DC31lKZNhtCkOzC_aAozXkKQ</a:t>
            </a:r>
            <a:endParaRPr lang="en-US" dirty="0"/>
          </a:p>
          <a:p>
            <a:r>
              <a:rPr lang="en-US" kern="1200" dirty="0">
                <a:latin typeface="Arial" panose="020B0604020202020204" pitchFamily="34" charset="0"/>
                <a:hlinkClick r:id="rId8"/>
              </a:rPr>
              <a:t>https://ibm.seismic.com/app?ContentId=644a59df-6dd8-430a-b30b-f680a335e429#/contentmanager/main/1/c20c9996-a217-4689-bdc8-c826e827b8fd/LIST/title</a:t>
            </a:r>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endParaRPr lang="en-US" kern="1200" dirty="0">
              <a:latin typeface="Arial" panose="020B0604020202020204" pitchFamily="34" charset="0"/>
            </a:endParaRPr>
          </a:p>
          <a:p>
            <a:endParaRPr lang="en-US" dirty="0"/>
          </a:p>
        </p:txBody>
      </p:sp>
      <p:sp>
        <p:nvSpPr>
          <p:cNvPr id="6" name="Title 5">
            <a:extLst>
              <a:ext uri="{FF2B5EF4-FFF2-40B4-BE49-F238E27FC236}">
                <a16:creationId xmlns:a16="http://schemas.microsoft.com/office/drawing/2014/main" id="{3C3FC15F-2136-B646-ACA3-290B0647BC99}"/>
              </a:ext>
            </a:extLst>
          </p:cNvPr>
          <p:cNvSpPr>
            <a:spLocks noGrp="1"/>
          </p:cNvSpPr>
          <p:nvPr>
            <p:ph type="title"/>
          </p:nvPr>
        </p:nvSpPr>
        <p:spPr>
          <a:xfrm>
            <a:off x="210312" y="201168"/>
            <a:ext cx="8655082" cy="441770"/>
          </a:xfrm>
        </p:spPr>
        <p:txBody>
          <a:bodyPr/>
          <a:lstStyle/>
          <a:p>
            <a:r>
              <a:rPr lang="en-US" dirty="0"/>
              <a:t>Reference</a:t>
            </a:r>
          </a:p>
        </p:txBody>
      </p:sp>
    </p:spTree>
    <p:extLst>
      <p:ext uri="{BB962C8B-B14F-4D97-AF65-F5344CB8AC3E}">
        <p14:creationId xmlns:p14="http://schemas.microsoft.com/office/powerpoint/2010/main" val="561073611"/>
      </p:ext>
    </p:extLst>
  </p:cSld>
  <p:clrMapOvr>
    <a:masterClrMapping/>
  </p:clrMapOvr>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Naked-template" id="{38482274-8AD0-3B48-BC15-CBEB83BC3AA0}" vid="{045B8C44-5484-6A43-913D-21B9458BF858}"/>
    </a:ext>
  </a:extLst>
</a:theme>
</file>

<file path=ppt/theme/theme2.xml><?xml version="1.0" encoding="utf-8"?>
<a:theme xmlns:a="http://schemas.openxmlformats.org/drawingml/2006/main" name="IBM 2020 Master template (white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Naked-template" id="{38482274-8AD0-3B48-BC15-CBEB83BC3AA0}" vid="{811E0A52-E040-4B42-8D27-38F35F52C397}"/>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
  <TotalTime>27739</TotalTime>
  <Words>764</Words>
  <Application>Microsoft Macintosh PowerPoint</Application>
  <PresentationFormat>On-screen Show (16:9)</PresentationFormat>
  <Paragraphs>74</Paragraphs>
  <Slides>11</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IBM Plex Sans</vt:lpstr>
      <vt:lpstr>IBM Plex Sans Regular</vt:lpstr>
      <vt:lpstr>IBM 2020 Master template (black background)</vt:lpstr>
      <vt:lpstr>IBM 2020 Master template (white background)</vt:lpstr>
      <vt:lpstr>Onboarding Automation – Content and document services use case  IBM Cloud Pak for Business Automation  a Technology Enablement Walkthrough    Contacts: Thomas Yang Technology Enablement, Business Automation  November 2021</vt:lpstr>
      <vt:lpstr>Onboarding Automation – Content and Document Processing use case</vt:lpstr>
      <vt:lpstr>Onboarding Automation – Content and document processing use case</vt:lpstr>
      <vt:lpstr>PowerPoint Presentation</vt:lpstr>
      <vt:lpstr>PowerPoint Presentation</vt:lpstr>
      <vt:lpstr>      It’s your turn!      Get started in the demo prep and script learning activity </vt:lpstr>
      <vt:lpstr>Thank you</vt:lpstr>
      <vt:lpstr>PowerPoint Presentation</vt:lpstr>
      <vt:lpstr>Reference</vt:lpstr>
      <vt:lpstr>PowerPoint Presentation</vt:lpstr>
      <vt:lpstr>Guided Tour – Onboarding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Ninja: Enablement Standards Edition    Cailey Giorgi cailey.giorgi@ibm.com  Louise McNicoll louisem@ca.ibm.com</dc:title>
  <dc:creator>Louise McNicoll</dc:creator>
  <cp:lastModifiedBy>Thomas J Yang</cp:lastModifiedBy>
  <cp:revision>65</cp:revision>
  <cp:lastPrinted>2021-02-26T18:17:01Z</cp:lastPrinted>
  <dcterms:created xsi:type="dcterms:W3CDTF">2021-02-25T14:04:31Z</dcterms:created>
  <dcterms:modified xsi:type="dcterms:W3CDTF">2021-11-15T07:27:56Z</dcterms:modified>
</cp:coreProperties>
</file>