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9"/>
  </p:notesMasterIdLst>
  <p:handoutMasterIdLst>
    <p:handoutMasterId r:id="rId10"/>
  </p:handoutMasterIdLst>
  <p:sldIdLst>
    <p:sldId id="2743" r:id="rId3"/>
    <p:sldId id="2744" r:id="rId4"/>
    <p:sldId id="2746" r:id="rId5"/>
    <p:sldId id="141169034" r:id="rId6"/>
    <p:sldId id="141169035" r:id="rId7"/>
    <p:sldId id="2146846806" r:id="rId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DF140"/>
    <a:srgbClr val="66903C"/>
    <a:srgbClr val="D7CEFF"/>
    <a:srgbClr val="C2F01B"/>
    <a:srgbClr val="FCEBB8"/>
    <a:srgbClr val="8AA4F3"/>
    <a:srgbClr val="272248"/>
    <a:srgbClr val="FF7D54"/>
    <a:srgbClr val="BD94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6"/>
    <p:restoredTop sz="78503"/>
  </p:normalViewPr>
  <p:slideViewPr>
    <p:cSldViewPr snapToGrid="0" snapToObjects="1" showGuides="1">
      <p:cViewPr varScale="1">
        <p:scale>
          <a:sx n="132" d="100"/>
          <a:sy n="132" d="100"/>
        </p:scale>
        <p:origin x="2184"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2/24/22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order is created, it can be updated at any time by the user until he books it for the final order. As soon as the order is booked, the process needs to allocate the voyage, assign containers and update the list of container to load for a voyage at the ship context level. Those actions / commands are chained. The Final state (in this schema not in the reality as the process has more steps) is the Order assigned state in the order microservice.</a:t>
            </a:r>
          </a:p>
          <a:p>
            <a:endParaRPr lang="en-US" dirty="0"/>
          </a:p>
          <a:p>
            <a:endParaRPr lang="en-US" dirty="0"/>
          </a:p>
          <a:p>
            <a:r>
              <a:rPr lang="en-US" sz="900" b="0" i="1" kern="1200" dirty="0">
                <a:solidFill>
                  <a:schemeClr val="tx1"/>
                </a:solidFill>
                <a:effectLst/>
                <a:latin typeface="+mn-lt"/>
                <a:ea typeface="+mn-ea"/>
                <a:cs typeface="+mn-cs"/>
              </a:rPr>
              <a:t>Consider the lost request and its idempotent execution. In the past, a form would have multiple carbon copies with a printed serial number on top of them. When a purchase-order request was submitted, a copy was kept in the file of the submitter and placed in a folder with the expected date of the response. If the form and its work were not completed by the expected date, the submitter would initiate an inquiry and ask to locate the purchase-order form in question. Even if the work was lost, the purchase-order would be resubmitted without modification to ensure a lack of confusion in the processing of the work. You wouldn’t change the number of items being ordered as that may cause confusion. The unique serial number on the top would act as a mechanism to ensure the work was not performed twice.</a:t>
            </a:r>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a:t>
            </a:fld>
            <a:endParaRPr lang="en-US"/>
          </a:p>
        </p:txBody>
      </p:sp>
    </p:spTree>
    <p:extLst>
      <p:ext uri="{BB962C8B-B14F-4D97-AF65-F5344CB8AC3E}">
        <p14:creationId xmlns:p14="http://schemas.microsoft.com/office/powerpoint/2010/main" val="299158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 first service executes a transaction and then publishes an event. It maintains the business entity status, (</a:t>
            </a:r>
            <a:r>
              <a:rPr lang="en-US" sz="900" b="0" i="0" kern="1200" dirty="0" err="1">
                <a:solidFill>
                  <a:schemeClr val="tx1"/>
                </a:solidFill>
                <a:effectLst/>
                <a:latin typeface="+mn-lt"/>
                <a:ea typeface="+mn-ea"/>
                <a:cs typeface="+mn-cs"/>
              </a:rPr>
              <a:t>order.status</a:t>
            </a:r>
            <a:r>
              <a:rPr lang="en-US" sz="900" b="0" i="0" kern="1200" dirty="0">
                <a:solidFill>
                  <a:schemeClr val="tx1"/>
                </a:solidFill>
                <a:effectLst/>
                <a:latin typeface="+mn-lt"/>
                <a:ea typeface="+mn-ea"/>
                <a:cs typeface="+mn-cs"/>
              </a:rPr>
              <a:t>) to the pending state until it is completed. This event is listened by one or more services which execute local transactions and publish (or not) new events.</a:t>
            </a:r>
          </a:p>
          <a:p>
            <a:pPr fontAlgn="base"/>
            <a:r>
              <a:rPr lang="en-US" sz="900" b="0" kern="1200" dirty="0">
                <a:solidFill>
                  <a:schemeClr val="tx1"/>
                </a:solidFill>
                <a:effectLst/>
                <a:latin typeface="+mn-lt"/>
                <a:ea typeface="+mn-ea"/>
                <a:cs typeface="+mn-cs"/>
              </a:rPr>
              <a:t>The distributed transaction ends when the last service executes its local transaction and does not publish any events or the event published is not heard by any of the saga’s participants.</a:t>
            </a:r>
            <a:endParaRPr lang="en-US" sz="9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108094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If anything fails, it is also responsible for coordinating the rollback by sending commands to each participant to undo the previous operation.</a:t>
            </a:r>
          </a:p>
          <a:p>
            <a:r>
              <a:rPr lang="en-US" sz="900" b="0" i="0" kern="1200" dirty="0">
                <a:solidFill>
                  <a:schemeClr val="tx1"/>
                </a:solidFill>
                <a:effectLst/>
                <a:latin typeface="+mn-lt"/>
                <a:ea typeface="+mn-ea"/>
                <a:cs typeface="+mn-cs"/>
              </a:rPr>
              <a:t>orchestrator is a State Machine where each transformation corresponds to a command or message.</a:t>
            </a:r>
          </a:p>
          <a:p>
            <a:r>
              <a:rPr lang="en-US" sz="900" b="0" i="0" kern="1200" dirty="0">
                <a:solidFill>
                  <a:schemeClr val="tx1"/>
                </a:solidFill>
                <a:effectLst/>
                <a:latin typeface="+mn-lt"/>
                <a:ea typeface="+mn-ea"/>
                <a:cs typeface="+mn-cs"/>
              </a:rPr>
              <a:t>Rollbacks are a lot easier when you have an orchestrator to coordinate everything</a:t>
            </a:r>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3755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If anything fails, it is also responsible for coordinating the rollback by sending commands to each participant to undo the previous operation.</a:t>
            </a:r>
          </a:p>
          <a:p>
            <a:r>
              <a:rPr lang="en-US" sz="900" b="0" i="0" kern="1200" dirty="0">
                <a:solidFill>
                  <a:schemeClr val="tx1"/>
                </a:solidFill>
                <a:effectLst/>
                <a:latin typeface="+mn-lt"/>
                <a:ea typeface="+mn-ea"/>
                <a:cs typeface="+mn-cs"/>
              </a:rPr>
              <a:t>orchestrator is a State Machine where each transformation corresponds to a command or message.</a:t>
            </a:r>
          </a:p>
          <a:p>
            <a:r>
              <a:rPr lang="en-US" sz="900" b="0" i="0" kern="1200" dirty="0">
                <a:solidFill>
                  <a:schemeClr val="tx1"/>
                </a:solidFill>
                <a:effectLst/>
                <a:latin typeface="+mn-lt"/>
                <a:ea typeface="+mn-ea"/>
                <a:cs typeface="+mn-cs"/>
              </a:rPr>
              <a:t>Rollbacks are a lot easier when you have an orchestrator to coordinate everything</a:t>
            </a:r>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940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697636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 search is added for </a:t>
            </a:r>
            <a:r>
              <a:rPr lang="en-US" sz="900" b="0" i="0" kern="1200" dirty="0">
                <a:solidFill>
                  <a:schemeClr val="tx1"/>
                </a:solidFill>
                <a:effectLst/>
                <a:latin typeface="+mn-lt"/>
                <a:ea typeface="+mn-ea"/>
                <a:cs typeface="+mn-cs"/>
              </a:rPr>
              <a:t>message indexing used to enhance browsing the messages on topics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310320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a:extLst>
              <a:ext uri="{FF2B5EF4-FFF2-40B4-BE49-F238E27FC236}">
                <a16:creationId xmlns:a16="http://schemas.microsoft.com/office/drawing/2014/main" id="{6A118ADF-A453-BA46-8320-DFA26CC6F012}"/>
              </a:ext>
            </a:extLst>
          </p:cNvPr>
          <p:cNvSpPr>
            <a:spLocks noGrp="1"/>
          </p:cNvSpPr>
          <p:nvPr>
            <p:ph type="ftr" sz="quarter" idx="11"/>
          </p:nvPr>
        </p:nvSpPr>
        <p:spPr/>
        <p:txBody>
          <a:bodyPr/>
          <a:lstStyle/>
          <a:p>
            <a:r>
              <a:rPr lang="en-US"/>
              <a:t>IBM </a:t>
            </a:r>
            <a:r>
              <a:rPr lang="en-US" b="1"/>
              <a:t>Garage</a:t>
            </a:r>
            <a:r>
              <a:rPr lang="en-US"/>
              <a:t> for Cloud</a:t>
            </a:r>
            <a:endParaRPr lang="en-US" dirty="0"/>
          </a:p>
        </p:txBody>
      </p:sp>
    </p:spTree>
    <p:extLst>
      <p:ext uri="{BB962C8B-B14F-4D97-AF65-F5344CB8AC3E}">
        <p14:creationId xmlns:p14="http://schemas.microsoft.com/office/powerpoint/2010/main" val="417208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
        <p:nvSpPr>
          <p:cNvPr id="4" name="Footer Placeholder 3">
            <a:extLst>
              <a:ext uri="{FF2B5EF4-FFF2-40B4-BE49-F238E27FC236}">
                <a16:creationId xmlns:a16="http://schemas.microsoft.com/office/drawing/2014/main" id="{62EC6C3C-0787-A445-9A6E-799792E2DBE3}"/>
              </a:ext>
            </a:extLst>
          </p:cNvPr>
          <p:cNvSpPr>
            <a:spLocks noGrp="1"/>
          </p:cNvSpPr>
          <p:nvPr>
            <p:ph type="ftr" sz="quarter" idx="11"/>
          </p:nvPr>
        </p:nvSpPr>
        <p:spPr>
          <a:xfrm>
            <a:off x="293688" y="4791076"/>
            <a:ext cx="3086100" cy="274637"/>
          </a:xfrm>
          <a:prstGeom prst="rect">
            <a:avLst/>
          </a:prstGeom>
        </p:spPr>
        <p:txBody>
          <a:bodyPr/>
          <a:lstStyle/>
          <a:p>
            <a:r>
              <a:rPr lang="en-US"/>
              <a:t>IBM </a:t>
            </a:r>
            <a:r>
              <a:rPr lang="en-US" b="1"/>
              <a:t>Garage</a:t>
            </a:r>
            <a:r>
              <a:rPr lang="en-US"/>
              <a:t> for Cloud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
        <p:nvSpPr>
          <p:cNvPr id="6" name="Footer Placeholder 2">
            <a:extLst>
              <a:ext uri="{FF2B5EF4-FFF2-40B4-BE49-F238E27FC236}">
                <a16:creationId xmlns:a16="http://schemas.microsoft.com/office/drawing/2014/main" id="{3C0A6CD8-0E77-2441-A76C-FEBFA356B6ED}"/>
              </a:ext>
            </a:extLst>
          </p:cNvPr>
          <p:cNvSpPr>
            <a:spLocks noGrp="1"/>
          </p:cNvSpPr>
          <p:nvPr>
            <p:ph type="ftr" sz="quarter" idx="3"/>
          </p:nvPr>
        </p:nvSpPr>
        <p:spPr>
          <a:xfrm>
            <a:off x="229516" y="48339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dirty="0"/>
              <a:t>IBM </a:t>
            </a:r>
            <a:r>
              <a:rPr lang="en-US" b="1" dirty="0"/>
              <a:t>Garage </a:t>
            </a:r>
            <a:r>
              <a:rPr lang="en-US" dirty="0"/>
              <a:t>for Cloud</a:t>
            </a:r>
            <a:endParaRPr lang="en-US" b="1" dirty="0"/>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 id="2147484086" r:id="rId7"/>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cornell.edu/andru/cs711/2002fa/reading/sagas.pdf"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tif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ibm-cloud-architecture/eda-kc-reefer-kn-mq" TargetMode="External"/><Relationship Id="rId3" Type="http://schemas.openxmlformats.org/officeDocument/2006/relationships/hyperlink" Target="https://github.com/ibm-cloud-architecture/eda-kc-order-cmd-mq" TargetMode="External"/><Relationship Id="rId7" Type="http://schemas.openxmlformats.org/officeDocument/2006/relationships/hyperlink" Target="https://github.com/ibm-cloud-architecture/eda-kc-voyage-ms-mq"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github.com/ibm-cloud-architecture/eda-kc-gitops.git"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3F4-71D7-F742-9619-DDA160156AA9}"/>
              </a:ext>
            </a:extLst>
          </p:cNvPr>
          <p:cNvSpPr>
            <a:spLocks noGrp="1"/>
          </p:cNvSpPr>
          <p:nvPr>
            <p:ph type="title"/>
          </p:nvPr>
        </p:nvSpPr>
        <p:spPr/>
        <p:txBody>
          <a:bodyPr/>
          <a:lstStyle/>
          <a:p>
            <a:r>
              <a:rPr lang="en-US" dirty="0"/>
              <a:t>SAGA Pattern</a:t>
            </a:r>
          </a:p>
        </p:txBody>
      </p:sp>
      <p:sp>
        <p:nvSpPr>
          <p:cNvPr id="3" name="Content Placeholder 2">
            <a:extLst>
              <a:ext uri="{FF2B5EF4-FFF2-40B4-BE49-F238E27FC236}">
                <a16:creationId xmlns:a16="http://schemas.microsoft.com/office/drawing/2014/main" id="{24F7EDCD-9BC8-994E-AA1D-CCBAAE6C288B}"/>
              </a:ext>
            </a:extLst>
          </p:cNvPr>
          <p:cNvSpPr>
            <a:spLocks noGrp="1"/>
          </p:cNvSpPr>
          <p:nvPr>
            <p:ph idx="1"/>
          </p:nvPr>
        </p:nvSpPr>
        <p:spPr>
          <a:xfrm>
            <a:off x="293688" y="901702"/>
            <a:ext cx="8393112" cy="1158052"/>
          </a:xfrm>
        </p:spPr>
        <p:txBody>
          <a:bodyPr/>
          <a:lstStyle/>
          <a:p>
            <a:r>
              <a:rPr lang="en-US" sz="1600" dirty="0"/>
              <a:t>A long running transaction that can be broken up to a collection of sub-transactions that can be interleaved any way with other transactions. </a:t>
            </a:r>
            <a:r>
              <a:rPr lang="en-US" sz="1600" dirty="0">
                <a:hlinkClick r:id="rId3"/>
              </a:rPr>
              <a:t>Src Garcia-Molina, Salem 1987</a:t>
            </a:r>
            <a:endParaRPr lang="en-US" sz="1600" dirty="0"/>
          </a:p>
          <a:p>
            <a:r>
              <a:rPr lang="en-US" sz="1600" dirty="0"/>
              <a:t>With microservice each transaction updates data within a single service, each subsequent step may be triggered by previous completion. </a:t>
            </a:r>
          </a:p>
        </p:txBody>
      </p:sp>
      <p:sp>
        <p:nvSpPr>
          <p:cNvPr id="4" name="Slide Number Placeholder 3">
            <a:extLst>
              <a:ext uri="{FF2B5EF4-FFF2-40B4-BE49-F238E27FC236}">
                <a16:creationId xmlns:a16="http://schemas.microsoft.com/office/drawing/2014/main" id="{B283251B-8E64-9F4B-8F3E-DBD0F91D0571}"/>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cxnSp>
        <p:nvCxnSpPr>
          <p:cNvPr id="8" name="Straight Connector 7">
            <a:extLst>
              <a:ext uri="{FF2B5EF4-FFF2-40B4-BE49-F238E27FC236}">
                <a16:creationId xmlns:a16="http://schemas.microsoft.com/office/drawing/2014/main" id="{CD25D969-DE3E-EF4E-B413-728810C109D2}"/>
              </a:ext>
            </a:extLst>
          </p:cNvPr>
          <p:cNvCxnSpPr>
            <a:cxnSpLocks/>
            <a:endCxn id="9" idx="2"/>
          </p:cNvCxnSpPr>
          <p:nvPr/>
        </p:nvCxnSpPr>
        <p:spPr>
          <a:xfrm flipV="1">
            <a:off x="893492" y="2571750"/>
            <a:ext cx="0" cy="257175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 name="Rounded Rectangle 8">
            <a:extLst>
              <a:ext uri="{FF2B5EF4-FFF2-40B4-BE49-F238E27FC236}">
                <a16:creationId xmlns:a16="http://schemas.microsoft.com/office/drawing/2014/main" id="{3D42884D-A493-474A-95DE-4B039AC649B1}"/>
              </a:ext>
            </a:extLst>
          </p:cNvPr>
          <p:cNvSpPr/>
          <p:nvPr/>
        </p:nvSpPr>
        <p:spPr>
          <a:xfrm>
            <a:off x="436292" y="2221396"/>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MS</a:t>
            </a:r>
          </a:p>
        </p:txBody>
      </p:sp>
      <p:sp>
        <p:nvSpPr>
          <p:cNvPr id="10" name="Rounded Rectangle 9">
            <a:extLst>
              <a:ext uri="{FF2B5EF4-FFF2-40B4-BE49-F238E27FC236}">
                <a16:creationId xmlns:a16="http://schemas.microsoft.com/office/drawing/2014/main" id="{D0EA82DF-2C7E-0C41-8B9C-51BCA7CE346B}"/>
              </a:ext>
            </a:extLst>
          </p:cNvPr>
          <p:cNvSpPr/>
          <p:nvPr/>
        </p:nvSpPr>
        <p:spPr>
          <a:xfrm>
            <a:off x="1801266" y="2234650"/>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Voyage MS</a:t>
            </a:r>
          </a:p>
        </p:txBody>
      </p:sp>
      <p:sp>
        <p:nvSpPr>
          <p:cNvPr id="11" name="Rounded Rectangle 10">
            <a:extLst>
              <a:ext uri="{FF2B5EF4-FFF2-40B4-BE49-F238E27FC236}">
                <a16:creationId xmlns:a16="http://schemas.microsoft.com/office/drawing/2014/main" id="{DFA01E2F-3BED-6E46-A58F-B8F0A0DE9CB9}"/>
              </a:ext>
            </a:extLst>
          </p:cNvPr>
          <p:cNvSpPr/>
          <p:nvPr/>
        </p:nvSpPr>
        <p:spPr>
          <a:xfrm>
            <a:off x="3308844" y="2234650"/>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Container MS</a:t>
            </a:r>
          </a:p>
        </p:txBody>
      </p:sp>
      <p:cxnSp>
        <p:nvCxnSpPr>
          <p:cNvPr id="13" name="Straight Connector 12">
            <a:extLst>
              <a:ext uri="{FF2B5EF4-FFF2-40B4-BE49-F238E27FC236}">
                <a16:creationId xmlns:a16="http://schemas.microsoft.com/office/drawing/2014/main" id="{6C20E670-64E0-C642-AB64-D502DD5758D3}"/>
              </a:ext>
            </a:extLst>
          </p:cNvPr>
          <p:cNvCxnSpPr>
            <a:cxnSpLocks/>
            <a:endCxn id="10" idx="2"/>
          </p:cNvCxnSpPr>
          <p:nvPr/>
        </p:nvCxnSpPr>
        <p:spPr>
          <a:xfrm flipV="1">
            <a:off x="2258466" y="2585004"/>
            <a:ext cx="0" cy="2558496"/>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67D807D-D2DF-2348-8306-51519C7BDAB6}"/>
              </a:ext>
            </a:extLst>
          </p:cNvPr>
          <p:cNvCxnSpPr>
            <a:cxnSpLocks/>
            <a:endCxn id="11" idx="2"/>
          </p:cNvCxnSpPr>
          <p:nvPr/>
        </p:nvCxnSpPr>
        <p:spPr>
          <a:xfrm flipV="1">
            <a:off x="3766044" y="2585004"/>
            <a:ext cx="0" cy="2558496"/>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1AAB0B73-18D1-6843-8B34-C8BED6B927CC}"/>
              </a:ext>
            </a:extLst>
          </p:cNvPr>
          <p:cNvSpPr/>
          <p:nvPr/>
        </p:nvSpPr>
        <p:spPr>
          <a:xfrm>
            <a:off x="392050" y="2696599"/>
            <a:ext cx="1025712"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Order Created</a:t>
            </a:r>
          </a:p>
        </p:txBody>
      </p:sp>
      <p:sp>
        <p:nvSpPr>
          <p:cNvPr id="6" name="Oval 5">
            <a:extLst>
              <a:ext uri="{FF2B5EF4-FFF2-40B4-BE49-F238E27FC236}">
                <a16:creationId xmlns:a16="http://schemas.microsoft.com/office/drawing/2014/main" id="{7CFF9D84-D6B6-6D41-99D4-96E68B512B53}"/>
              </a:ext>
            </a:extLst>
          </p:cNvPr>
          <p:cNvSpPr/>
          <p:nvPr/>
        </p:nvSpPr>
        <p:spPr>
          <a:xfrm>
            <a:off x="413768" y="3264674"/>
            <a:ext cx="1025712"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Order Pending</a:t>
            </a:r>
          </a:p>
        </p:txBody>
      </p:sp>
      <p:sp>
        <p:nvSpPr>
          <p:cNvPr id="26" name="Oval 25">
            <a:extLst>
              <a:ext uri="{FF2B5EF4-FFF2-40B4-BE49-F238E27FC236}">
                <a16:creationId xmlns:a16="http://schemas.microsoft.com/office/drawing/2014/main" id="{D5DC2B30-4AC4-C549-8902-A2A206C0CD10}"/>
              </a:ext>
            </a:extLst>
          </p:cNvPr>
          <p:cNvSpPr/>
          <p:nvPr/>
        </p:nvSpPr>
        <p:spPr>
          <a:xfrm>
            <a:off x="1763651" y="3376412"/>
            <a:ext cx="1025712"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Voyage Allocated</a:t>
            </a:r>
          </a:p>
        </p:txBody>
      </p:sp>
      <p:sp>
        <p:nvSpPr>
          <p:cNvPr id="27" name="Oval 26">
            <a:extLst>
              <a:ext uri="{FF2B5EF4-FFF2-40B4-BE49-F238E27FC236}">
                <a16:creationId xmlns:a16="http://schemas.microsoft.com/office/drawing/2014/main" id="{5A9D5058-ED19-674B-888B-5595EEA9FBA1}"/>
              </a:ext>
            </a:extLst>
          </p:cNvPr>
          <p:cNvSpPr/>
          <p:nvPr/>
        </p:nvSpPr>
        <p:spPr>
          <a:xfrm>
            <a:off x="3218507" y="3524876"/>
            <a:ext cx="1137915"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Reefer Assigned</a:t>
            </a:r>
          </a:p>
        </p:txBody>
      </p:sp>
      <p:sp>
        <p:nvSpPr>
          <p:cNvPr id="29" name="Oval 28">
            <a:extLst>
              <a:ext uri="{FF2B5EF4-FFF2-40B4-BE49-F238E27FC236}">
                <a16:creationId xmlns:a16="http://schemas.microsoft.com/office/drawing/2014/main" id="{FDB3FF4C-C64C-2C45-BAFE-C62D299211E5}"/>
              </a:ext>
            </a:extLst>
          </p:cNvPr>
          <p:cNvSpPr/>
          <p:nvPr/>
        </p:nvSpPr>
        <p:spPr>
          <a:xfrm>
            <a:off x="404761" y="4224417"/>
            <a:ext cx="1003189"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Order Accepted</a:t>
            </a:r>
          </a:p>
        </p:txBody>
      </p:sp>
      <p:sp>
        <p:nvSpPr>
          <p:cNvPr id="30" name="TextBox 29">
            <a:extLst>
              <a:ext uri="{FF2B5EF4-FFF2-40B4-BE49-F238E27FC236}">
                <a16:creationId xmlns:a16="http://schemas.microsoft.com/office/drawing/2014/main" id="{1C1DDF8F-97C3-D944-B04E-B1D3BB1F053A}"/>
              </a:ext>
            </a:extLst>
          </p:cNvPr>
          <p:cNvSpPr txBox="1"/>
          <p:nvPr/>
        </p:nvSpPr>
        <p:spPr>
          <a:xfrm>
            <a:off x="124306" y="2778648"/>
            <a:ext cx="280846" cy="300082"/>
          </a:xfrm>
          <a:prstGeom prst="rect">
            <a:avLst/>
          </a:prstGeom>
          <a:noFill/>
        </p:spPr>
        <p:txBody>
          <a:bodyPr wrap="none" rtlCol="0">
            <a:spAutoFit/>
          </a:bodyPr>
          <a:lstStyle/>
          <a:p>
            <a:r>
              <a:rPr lang="en-US" dirty="0"/>
              <a:t>1</a:t>
            </a:r>
          </a:p>
        </p:txBody>
      </p:sp>
      <p:sp>
        <p:nvSpPr>
          <p:cNvPr id="31" name="TextBox 30">
            <a:extLst>
              <a:ext uri="{FF2B5EF4-FFF2-40B4-BE49-F238E27FC236}">
                <a16:creationId xmlns:a16="http://schemas.microsoft.com/office/drawing/2014/main" id="{805E4D6B-D04B-354E-889E-097012830B00}"/>
              </a:ext>
            </a:extLst>
          </p:cNvPr>
          <p:cNvSpPr txBox="1"/>
          <p:nvPr/>
        </p:nvSpPr>
        <p:spPr>
          <a:xfrm>
            <a:off x="124306" y="3349501"/>
            <a:ext cx="280846" cy="300082"/>
          </a:xfrm>
          <a:prstGeom prst="rect">
            <a:avLst/>
          </a:prstGeom>
          <a:noFill/>
        </p:spPr>
        <p:txBody>
          <a:bodyPr wrap="none" rtlCol="0">
            <a:spAutoFit/>
          </a:bodyPr>
          <a:lstStyle/>
          <a:p>
            <a:r>
              <a:rPr lang="en-US" dirty="0"/>
              <a:t>2</a:t>
            </a:r>
          </a:p>
        </p:txBody>
      </p:sp>
      <p:sp>
        <p:nvSpPr>
          <p:cNvPr id="32" name="TextBox 31">
            <a:extLst>
              <a:ext uri="{FF2B5EF4-FFF2-40B4-BE49-F238E27FC236}">
                <a16:creationId xmlns:a16="http://schemas.microsoft.com/office/drawing/2014/main" id="{7BA8BECE-4D4D-394B-B160-633E9A641F17}"/>
              </a:ext>
            </a:extLst>
          </p:cNvPr>
          <p:cNvSpPr txBox="1"/>
          <p:nvPr/>
        </p:nvSpPr>
        <p:spPr>
          <a:xfrm>
            <a:off x="92776" y="4328030"/>
            <a:ext cx="280846" cy="300082"/>
          </a:xfrm>
          <a:prstGeom prst="rect">
            <a:avLst/>
          </a:prstGeom>
          <a:noFill/>
        </p:spPr>
        <p:txBody>
          <a:bodyPr wrap="none" rtlCol="0">
            <a:spAutoFit/>
          </a:bodyPr>
          <a:lstStyle/>
          <a:p>
            <a:r>
              <a:rPr lang="en-US" dirty="0"/>
              <a:t>6</a:t>
            </a:r>
          </a:p>
        </p:txBody>
      </p:sp>
      <p:sp>
        <p:nvSpPr>
          <p:cNvPr id="34" name="TextBox 33">
            <a:extLst>
              <a:ext uri="{FF2B5EF4-FFF2-40B4-BE49-F238E27FC236}">
                <a16:creationId xmlns:a16="http://schemas.microsoft.com/office/drawing/2014/main" id="{77DB6946-A03F-9343-AF8B-16133E629068}"/>
              </a:ext>
            </a:extLst>
          </p:cNvPr>
          <p:cNvSpPr txBox="1"/>
          <p:nvPr/>
        </p:nvSpPr>
        <p:spPr>
          <a:xfrm>
            <a:off x="3123229" y="3871286"/>
            <a:ext cx="280846" cy="300082"/>
          </a:xfrm>
          <a:prstGeom prst="rect">
            <a:avLst/>
          </a:prstGeom>
          <a:noFill/>
        </p:spPr>
        <p:txBody>
          <a:bodyPr wrap="none" rtlCol="0">
            <a:spAutoFit/>
          </a:bodyPr>
          <a:lstStyle/>
          <a:p>
            <a:r>
              <a:rPr lang="en-US" dirty="0"/>
              <a:t>4</a:t>
            </a:r>
          </a:p>
        </p:txBody>
      </p:sp>
      <p:sp>
        <p:nvSpPr>
          <p:cNvPr id="35" name="TextBox 34">
            <a:extLst>
              <a:ext uri="{FF2B5EF4-FFF2-40B4-BE49-F238E27FC236}">
                <a16:creationId xmlns:a16="http://schemas.microsoft.com/office/drawing/2014/main" id="{FBF8EC92-FFA3-FD48-A0F9-ED42CC19121A}"/>
              </a:ext>
            </a:extLst>
          </p:cNvPr>
          <p:cNvSpPr txBox="1"/>
          <p:nvPr/>
        </p:nvSpPr>
        <p:spPr>
          <a:xfrm>
            <a:off x="1619896" y="3716298"/>
            <a:ext cx="280846" cy="300082"/>
          </a:xfrm>
          <a:prstGeom prst="rect">
            <a:avLst/>
          </a:prstGeom>
          <a:noFill/>
        </p:spPr>
        <p:txBody>
          <a:bodyPr wrap="none" rtlCol="0">
            <a:spAutoFit/>
          </a:bodyPr>
          <a:lstStyle/>
          <a:p>
            <a:r>
              <a:rPr lang="en-US" dirty="0"/>
              <a:t>3</a:t>
            </a:r>
          </a:p>
        </p:txBody>
      </p:sp>
      <p:sp>
        <p:nvSpPr>
          <p:cNvPr id="21" name="Rounded Rectangle 20">
            <a:extLst>
              <a:ext uri="{FF2B5EF4-FFF2-40B4-BE49-F238E27FC236}">
                <a16:creationId xmlns:a16="http://schemas.microsoft.com/office/drawing/2014/main" id="{82D10E8F-DA99-8149-9F3B-E536285C0B1C}"/>
              </a:ext>
            </a:extLst>
          </p:cNvPr>
          <p:cNvSpPr/>
          <p:nvPr/>
        </p:nvSpPr>
        <p:spPr>
          <a:xfrm>
            <a:off x="4696507" y="2230090"/>
            <a:ext cx="914400" cy="350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Invoice MS</a:t>
            </a:r>
          </a:p>
        </p:txBody>
      </p:sp>
      <p:cxnSp>
        <p:nvCxnSpPr>
          <p:cNvPr id="22" name="Straight Connector 21">
            <a:extLst>
              <a:ext uri="{FF2B5EF4-FFF2-40B4-BE49-F238E27FC236}">
                <a16:creationId xmlns:a16="http://schemas.microsoft.com/office/drawing/2014/main" id="{7F3E1D76-37C5-B449-8573-3C91DA2A9411}"/>
              </a:ext>
            </a:extLst>
          </p:cNvPr>
          <p:cNvCxnSpPr>
            <a:cxnSpLocks/>
            <a:endCxn id="21" idx="2"/>
          </p:cNvCxnSpPr>
          <p:nvPr/>
        </p:nvCxnSpPr>
        <p:spPr>
          <a:xfrm flipV="1">
            <a:off x="5153707" y="2580444"/>
            <a:ext cx="0" cy="2558496"/>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DB9F29E-5490-F645-8947-A26B2BA2D54D}"/>
              </a:ext>
            </a:extLst>
          </p:cNvPr>
          <p:cNvSpPr/>
          <p:nvPr/>
        </p:nvSpPr>
        <p:spPr>
          <a:xfrm>
            <a:off x="4606170" y="3814603"/>
            <a:ext cx="1137915" cy="51995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Payment Processed</a:t>
            </a:r>
          </a:p>
        </p:txBody>
      </p:sp>
      <p:sp>
        <p:nvSpPr>
          <p:cNvPr id="24" name="TextBox 23">
            <a:extLst>
              <a:ext uri="{FF2B5EF4-FFF2-40B4-BE49-F238E27FC236}">
                <a16:creationId xmlns:a16="http://schemas.microsoft.com/office/drawing/2014/main" id="{4D0F8336-E4AE-4C46-A8BA-7F07FB1AD7AD}"/>
              </a:ext>
            </a:extLst>
          </p:cNvPr>
          <p:cNvSpPr txBox="1"/>
          <p:nvPr/>
        </p:nvSpPr>
        <p:spPr>
          <a:xfrm>
            <a:off x="5672137" y="4171368"/>
            <a:ext cx="280846" cy="30008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397964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B71C-7D96-5F43-8D28-33FFEB6ECBC7}"/>
              </a:ext>
            </a:extLst>
          </p:cNvPr>
          <p:cNvSpPr>
            <a:spLocks noGrp="1"/>
          </p:cNvSpPr>
          <p:nvPr>
            <p:ph type="title"/>
          </p:nvPr>
        </p:nvSpPr>
        <p:spPr/>
        <p:txBody>
          <a:bodyPr/>
          <a:lstStyle/>
          <a:p>
            <a:r>
              <a:rPr lang="en-US" dirty="0"/>
              <a:t>Saga pattern - Choreography</a:t>
            </a:r>
          </a:p>
        </p:txBody>
      </p:sp>
      <p:sp>
        <p:nvSpPr>
          <p:cNvPr id="3" name="Content Placeholder 2">
            <a:extLst>
              <a:ext uri="{FF2B5EF4-FFF2-40B4-BE49-F238E27FC236}">
                <a16:creationId xmlns:a16="http://schemas.microsoft.com/office/drawing/2014/main" id="{AE508337-1A58-DB48-85C5-4619926982EA}"/>
              </a:ext>
            </a:extLst>
          </p:cNvPr>
          <p:cNvSpPr>
            <a:spLocks noGrp="1"/>
          </p:cNvSpPr>
          <p:nvPr>
            <p:ph idx="1"/>
          </p:nvPr>
        </p:nvSpPr>
        <p:spPr>
          <a:xfrm>
            <a:off x="228170" y="815470"/>
            <a:ext cx="8622142" cy="864033"/>
          </a:xfrm>
        </p:spPr>
        <p:txBody>
          <a:bodyPr/>
          <a:lstStyle/>
          <a:p>
            <a:pPr marL="0" indent="0">
              <a:buNone/>
            </a:pPr>
            <a:r>
              <a:rPr lang="en-US" dirty="0"/>
              <a:t>Each service produces and listens to other service’s events and decides if an action should be taken or not</a:t>
            </a:r>
          </a:p>
        </p:txBody>
      </p:sp>
      <p:sp>
        <p:nvSpPr>
          <p:cNvPr id="4" name="Slide Number Placeholder 3">
            <a:extLst>
              <a:ext uri="{FF2B5EF4-FFF2-40B4-BE49-F238E27FC236}">
                <a16:creationId xmlns:a16="http://schemas.microsoft.com/office/drawing/2014/main" id="{0661C994-CB28-6A43-881E-904682C3372A}"/>
              </a:ext>
            </a:extLst>
          </p:cNvPr>
          <p:cNvSpPr>
            <a:spLocks noGrp="1"/>
          </p:cNvSpPr>
          <p:nvPr>
            <p:ph type="sldNum" sz="quarter" idx="10"/>
          </p:nvPr>
        </p:nvSpPr>
        <p:spPr/>
        <p:txBody>
          <a:bodyPr/>
          <a:lstStyle/>
          <a:p>
            <a:fld id="{2F63A97E-D605-DC42-8452-C14CD1FA87FA}" type="slidenum">
              <a:rPr lang="en-US" smtClean="0">
                <a:solidFill>
                  <a:srgbClr val="5AAAFA"/>
                </a:solidFill>
              </a:rPr>
              <a:pPr/>
              <a:t>2</a:t>
            </a:fld>
            <a:endParaRPr lang="en-US">
              <a:solidFill>
                <a:srgbClr val="5AAAFA"/>
              </a:solidFill>
            </a:endParaRPr>
          </a:p>
        </p:txBody>
      </p:sp>
      <p:cxnSp>
        <p:nvCxnSpPr>
          <p:cNvPr id="5" name="Elbow Connector 4">
            <a:extLst>
              <a:ext uri="{FF2B5EF4-FFF2-40B4-BE49-F238E27FC236}">
                <a16:creationId xmlns:a16="http://schemas.microsoft.com/office/drawing/2014/main" id="{611E7197-0522-0548-BE7C-005D17FF80AB}"/>
              </a:ext>
            </a:extLst>
          </p:cNvPr>
          <p:cNvCxnSpPr>
            <a:cxnSpLocks/>
            <a:stCxn id="23" idx="4"/>
            <a:endCxn id="7" idx="1"/>
          </p:cNvCxnSpPr>
          <p:nvPr/>
        </p:nvCxnSpPr>
        <p:spPr>
          <a:xfrm>
            <a:off x="595221" y="2771752"/>
            <a:ext cx="2004040" cy="1495089"/>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00650898-5C19-8B4B-ADBB-904EA16A03ED}"/>
              </a:ext>
            </a:extLst>
          </p:cNvPr>
          <p:cNvSpPr/>
          <p:nvPr/>
        </p:nvSpPr>
        <p:spPr bwMode="auto">
          <a:xfrm>
            <a:off x="2599261"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0</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A0F275FA-80EE-AF45-A514-A384C66FB49E}"/>
              </a:ext>
            </a:extLst>
          </p:cNvPr>
          <p:cNvSpPr/>
          <p:nvPr/>
        </p:nvSpPr>
        <p:spPr bwMode="auto">
          <a:xfrm>
            <a:off x="2782139"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1</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ounded Rectangle 8">
            <a:extLst>
              <a:ext uri="{FF2B5EF4-FFF2-40B4-BE49-F238E27FC236}">
                <a16:creationId xmlns:a16="http://schemas.microsoft.com/office/drawing/2014/main" id="{4340C4A0-5A3A-9B47-9499-D126F5068D68}"/>
              </a:ext>
            </a:extLst>
          </p:cNvPr>
          <p:cNvSpPr/>
          <p:nvPr/>
        </p:nvSpPr>
        <p:spPr bwMode="auto">
          <a:xfrm>
            <a:off x="2966310"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2</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Rounded Rectangle 9">
            <a:extLst>
              <a:ext uri="{FF2B5EF4-FFF2-40B4-BE49-F238E27FC236}">
                <a16:creationId xmlns:a16="http://schemas.microsoft.com/office/drawing/2014/main" id="{7719D2D7-0475-3E44-BDE6-1FADA1EBA637}"/>
              </a:ext>
            </a:extLst>
          </p:cNvPr>
          <p:cNvSpPr/>
          <p:nvPr/>
        </p:nvSpPr>
        <p:spPr bwMode="auto">
          <a:xfrm>
            <a:off x="3149188"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3</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1" name="Rounded Rectangle 10">
            <a:extLst>
              <a:ext uri="{FF2B5EF4-FFF2-40B4-BE49-F238E27FC236}">
                <a16:creationId xmlns:a16="http://schemas.microsoft.com/office/drawing/2014/main" id="{30CE1C54-8074-8748-9F5E-F35F0B1123CE}"/>
              </a:ext>
            </a:extLst>
          </p:cNvPr>
          <p:cNvSpPr/>
          <p:nvPr/>
        </p:nvSpPr>
        <p:spPr bwMode="auto">
          <a:xfrm>
            <a:off x="3333359"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4</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2" name="Rounded Rectangle 11">
            <a:extLst>
              <a:ext uri="{FF2B5EF4-FFF2-40B4-BE49-F238E27FC236}">
                <a16:creationId xmlns:a16="http://schemas.microsoft.com/office/drawing/2014/main" id="{53E7DEC7-6D3C-434F-B1E3-E27EA8EC51FC}"/>
              </a:ext>
            </a:extLst>
          </p:cNvPr>
          <p:cNvSpPr/>
          <p:nvPr/>
        </p:nvSpPr>
        <p:spPr bwMode="auto">
          <a:xfrm>
            <a:off x="3520138" y="399252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5</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3" name="Rounded Rectangle 12">
            <a:extLst>
              <a:ext uri="{FF2B5EF4-FFF2-40B4-BE49-F238E27FC236}">
                <a16:creationId xmlns:a16="http://schemas.microsoft.com/office/drawing/2014/main" id="{947B76C8-8D8B-0946-B2C7-CDEA4EA49AEF}"/>
              </a:ext>
            </a:extLst>
          </p:cNvPr>
          <p:cNvSpPr/>
          <p:nvPr/>
        </p:nvSpPr>
        <p:spPr bwMode="auto">
          <a:xfrm>
            <a:off x="3700408" y="399252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6</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ounded Rectangle 13">
            <a:extLst>
              <a:ext uri="{FF2B5EF4-FFF2-40B4-BE49-F238E27FC236}">
                <a16:creationId xmlns:a16="http://schemas.microsoft.com/office/drawing/2014/main" id="{B263EC84-4F21-184F-A14A-850E0E0BDC35}"/>
              </a:ext>
            </a:extLst>
          </p:cNvPr>
          <p:cNvSpPr/>
          <p:nvPr/>
        </p:nvSpPr>
        <p:spPr bwMode="auto">
          <a:xfrm>
            <a:off x="3880678" y="399252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marL="0" marR="0" lvl="0" indent="0" algn="ctr" defTabSz="914378"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7</a:t>
            </a: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15" name="AutoShape 4">
            <a:extLst>
              <a:ext uri="{FF2B5EF4-FFF2-40B4-BE49-F238E27FC236}">
                <a16:creationId xmlns:a16="http://schemas.microsoft.com/office/drawing/2014/main" id="{DD279258-0574-054A-9826-6334FDF46222}"/>
              </a:ext>
            </a:extLst>
          </p:cNvPr>
          <p:cNvSpPr>
            <a:spLocks noChangeArrowheads="1"/>
          </p:cNvSpPr>
          <p:nvPr/>
        </p:nvSpPr>
        <p:spPr bwMode="auto">
          <a:xfrm>
            <a:off x="2219133" y="3773301"/>
            <a:ext cx="3312645" cy="899659"/>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pic>
        <p:nvPicPr>
          <p:cNvPr id="16" name="Picture 15">
            <a:extLst>
              <a:ext uri="{FF2B5EF4-FFF2-40B4-BE49-F238E27FC236}">
                <a16:creationId xmlns:a16="http://schemas.microsoft.com/office/drawing/2014/main" id="{4AB99E45-F360-354D-92C5-8C8F855A954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720186" y="4328030"/>
            <a:ext cx="719507" cy="378203"/>
          </a:xfrm>
          <a:prstGeom prst="rect">
            <a:avLst/>
          </a:prstGeom>
        </p:spPr>
      </p:pic>
      <p:sp>
        <p:nvSpPr>
          <p:cNvPr id="17" name="TextBox 16">
            <a:extLst>
              <a:ext uri="{FF2B5EF4-FFF2-40B4-BE49-F238E27FC236}">
                <a16:creationId xmlns:a16="http://schemas.microsoft.com/office/drawing/2014/main" id="{7396BC86-B06A-7F49-9292-D4575908ED26}"/>
              </a:ext>
            </a:extLst>
          </p:cNvPr>
          <p:cNvSpPr txBox="1"/>
          <p:nvPr/>
        </p:nvSpPr>
        <p:spPr>
          <a:xfrm>
            <a:off x="2542719" y="3755892"/>
            <a:ext cx="553357" cy="24820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srgbClr val="4178BE">
                    <a:lumMod val="25000"/>
                  </a:srgbClr>
                </a:solidFill>
                <a:effectLst/>
                <a:uLnTx/>
                <a:uFillTx/>
                <a:latin typeface="Arial"/>
                <a:ea typeface="+mn-ea"/>
                <a:cs typeface="+mn-cs"/>
              </a:rPr>
              <a:t>orders</a:t>
            </a:r>
          </a:p>
        </p:txBody>
      </p:sp>
      <p:sp>
        <p:nvSpPr>
          <p:cNvPr id="18" name="Rectangle 17">
            <a:extLst>
              <a:ext uri="{FF2B5EF4-FFF2-40B4-BE49-F238E27FC236}">
                <a16:creationId xmlns:a16="http://schemas.microsoft.com/office/drawing/2014/main" id="{8E1D9CF4-3948-4143-B15B-C2EC17E2B453}"/>
              </a:ext>
            </a:extLst>
          </p:cNvPr>
          <p:cNvSpPr/>
          <p:nvPr/>
        </p:nvSpPr>
        <p:spPr>
          <a:xfrm>
            <a:off x="293688" y="1679503"/>
            <a:ext cx="977173" cy="1079195"/>
          </a:xfrm>
          <a:custGeom>
            <a:avLst/>
            <a:gdLst>
              <a:gd name="connsiteX0" fmla="*/ 0 w 977173"/>
              <a:gd name="connsiteY0" fmla="*/ 0 h 1078500"/>
              <a:gd name="connsiteX1" fmla="*/ 977173 w 977173"/>
              <a:gd name="connsiteY1" fmla="*/ 0 h 1078500"/>
              <a:gd name="connsiteX2" fmla="*/ 977173 w 977173"/>
              <a:gd name="connsiteY2" fmla="*/ 1078500 h 1078500"/>
              <a:gd name="connsiteX3" fmla="*/ 0 w 977173"/>
              <a:gd name="connsiteY3" fmla="*/ 1078500 h 1078500"/>
              <a:gd name="connsiteX4" fmla="*/ 0 w 977173"/>
              <a:gd name="connsiteY4" fmla="*/ 0 h 1078500"/>
              <a:gd name="connsiteX0" fmla="*/ 0 w 977173"/>
              <a:gd name="connsiteY0" fmla="*/ 0 h 1079195"/>
              <a:gd name="connsiteX1" fmla="*/ 977173 w 977173"/>
              <a:gd name="connsiteY1" fmla="*/ 0 h 1079195"/>
              <a:gd name="connsiteX2" fmla="*/ 977173 w 977173"/>
              <a:gd name="connsiteY2" fmla="*/ 1078500 h 1079195"/>
              <a:gd name="connsiteX3" fmla="*/ 729200 w 977173"/>
              <a:gd name="connsiteY3" fmla="*/ 1079195 h 1079195"/>
              <a:gd name="connsiteX4" fmla="*/ 0 w 977173"/>
              <a:gd name="connsiteY4" fmla="*/ 1078500 h 1079195"/>
              <a:gd name="connsiteX5" fmla="*/ 0 w 977173"/>
              <a:gd name="connsiteY5" fmla="*/ 0 h 107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173" h="1079195">
                <a:moveTo>
                  <a:pt x="0" y="0"/>
                </a:moveTo>
                <a:lnTo>
                  <a:pt x="977173" y="0"/>
                </a:lnTo>
                <a:lnTo>
                  <a:pt x="977173" y="1078500"/>
                </a:lnTo>
                <a:lnTo>
                  <a:pt x="729200" y="1079195"/>
                </a:lnTo>
                <a:lnTo>
                  <a:pt x="0" y="10785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Order MS</a:t>
            </a:r>
          </a:p>
        </p:txBody>
      </p:sp>
      <p:sp>
        <p:nvSpPr>
          <p:cNvPr id="19" name="Rectangle 18">
            <a:extLst>
              <a:ext uri="{FF2B5EF4-FFF2-40B4-BE49-F238E27FC236}">
                <a16:creationId xmlns:a16="http://schemas.microsoft.com/office/drawing/2014/main" id="{E29812F8-1D3E-3643-A008-587C5F14DB97}"/>
              </a:ext>
            </a:extLst>
          </p:cNvPr>
          <p:cNvSpPr/>
          <p:nvPr/>
        </p:nvSpPr>
        <p:spPr>
          <a:xfrm>
            <a:off x="2615958" y="1666178"/>
            <a:ext cx="884874" cy="107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Container MS</a:t>
            </a:r>
          </a:p>
        </p:txBody>
      </p:sp>
      <p:sp>
        <p:nvSpPr>
          <p:cNvPr id="20" name="Rectangle 19">
            <a:extLst>
              <a:ext uri="{FF2B5EF4-FFF2-40B4-BE49-F238E27FC236}">
                <a16:creationId xmlns:a16="http://schemas.microsoft.com/office/drawing/2014/main" id="{6D0EF80B-1A73-4346-9499-2600D3D56575}"/>
              </a:ext>
            </a:extLst>
          </p:cNvPr>
          <p:cNvSpPr/>
          <p:nvPr/>
        </p:nvSpPr>
        <p:spPr>
          <a:xfrm>
            <a:off x="1528430" y="1679503"/>
            <a:ext cx="884874" cy="107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Voyage MS</a:t>
            </a:r>
          </a:p>
        </p:txBody>
      </p:sp>
      <p:sp>
        <p:nvSpPr>
          <p:cNvPr id="23" name="Can 22">
            <a:extLst>
              <a:ext uri="{FF2B5EF4-FFF2-40B4-BE49-F238E27FC236}">
                <a16:creationId xmlns:a16="http://schemas.microsoft.com/office/drawing/2014/main" id="{1EBDD757-2E64-8041-BCC8-FD3D44CC3221}"/>
              </a:ext>
            </a:extLst>
          </p:cNvPr>
          <p:cNvSpPr/>
          <p:nvPr/>
        </p:nvSpPr>
        <p:spPr>
          <a:xfrm>
            <a:off x="228170" y="2547162"/>
            <a:ext cx="367051" cy="449180"/>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24" name="Elbow Connector 23">
            <a:extLst>
              <a:ext uri="{FF2B5EF4-FFF2-40B4-BE49-F238E27FC236}">
                <a16:creationId xmlns:a16="http://schemas.microsoft.com/office/drawing/2014/main" id="{0494A840-65E2-F847-992A-87007FA2EB2D}"/>
              </a:ext>
            </a:extLst>
          </p:cNvPr>
          <p:cNvCxnSpPr>
            <a:cxnSpLocks/>
            <a:stCxn id="9" idx="0"/>
            <a:endCxn id="20" idx="2"/>
          </p:cNvCxnSpPr>
          <p:nvPr/>
        </p:nvCxnSpPr>
        <p:spPr>
          <a:xfrm rot="16200000" flipV="1">
            <a:off x="1897372" y="2831499"/>
            <a:ext cx="1234521" cy="1087529"/>
          </a:xfrm>
          <a:prstGeom prst="bentConnector3">
            <a:avLst>
              <a:gd name="adj1" fmla="val 31169"/>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1045DE65-2213-EB42-8052-FC4D766A2C71}"/>
              </a:ext>
            </a:extLst>
          </p:cNvPr>
          <p:cNvCxnSpPr>
            <a:cxnSpLocks/>
            <a:endCxn id="19" idx="2"/>
          </p:cNvCxnSpPr>
          <p:nvPr/>
        </p:nvCxnSpPr>
        <p:spPr>
          <a:xfrm rot="16200000" flipV="1">
            <a:off x="2434474" y="3368600"/>
            <a:ext cx="1247845" cy="1"/>
          </a:xfrm>
          <a:prstGeom prst="bentConnector3">
            <a:avLst>
              <a:gd name="adj1" fmla="val 50000"/>
            </a:avLst>
          </a:prstGeom>
          <a:ln w="12700">
            <a:solidFill>
              <a:srgbClr val="92D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5E1B4673-2BF6-B24D-8888-0634B96F4D58}"/>
              </a:ext>
            </a:extLst>
          </p:cNvPr>
          <p:cNvCxnSpPr>
            <a:cxnSpLocks/>
            <a:stCxn id="20" idx="2"/>
            <a:endCxn id="10" idx="0"/>
          </p:cNvCxnSpPr>
          <p:nvPr/>
        </p:nvCxnSpPr>
        <p:spPr>
          <a:xfrm rot="16200000" flipH="1">
            <a:off x="1988810" y="2740059"/>
            <a:ext cx="1234521" cy="1270407"/>
          </a:xfrm>
          <a:prstGeom prst="bentConnector3">
            <a:avLst>
              <a:gd name="adj1" fmla="val 6004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7F9E0F4-5717-7E4B-BC28-5A13D91BE8B1}"/>
              </a:ext>
            </a:extLst>
          </p:cNvPr>
          <p:cNvCxnSpPr>
            <a:cxnSpLocks/>
            <a:endCxn id="11" idx="0"/>
          </p:cNvCxnSpPr>
          <p:nvPr/>
        </p:nvCxnSpPr>
        <p:spPr>
          <a:xfrm rot="16200000" flipH="1">
            <a:off x="2708131" y="3275210"/>
            <a:ext cx="1247848" cy="186780"/>
          </a:xfrm>
          <a:prstGeom prst="bentConnector3">
            <a:avLst>
              <a:gd name="adj1" fmla="val 27644"/>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261DE2A-1500-BD4E-AB9C-C25AF508ACDA}"/>
              </a:ext>
            </a:extLst>
          </p:cNvPr>
          <p:cNvSpPr txBox="1"/>
          <p:nvPr/>
        </p:nvSpPr>
        <p:spPr>
          <a:xfrm>
            <a:off x="775058" y="2846301"/>
            <a:ext cx="737479" cy="30008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A7DE388A-7E2F-2B42-8E46-8C7EFBF8B2F6}"/>
              </a:ext>
            </a:extLst>
          </p:cNvPr>
          <p:cNvSpPr txBox="1"/>
          <p:nvPr/>
        </p:nvSpPr>
        <p:spPr>
          <a:xfrm>
            <a:off x="2021363" y="3038786"/>
            <a:ext cx="280846" cy="300082"/>
          </a:xfrm>
          <a:prstGeom prst="rect">
            <a:avLst/>
          </a:prstGeom>
          <a:noFill/>
        </p:spPr>
        <p:txBody>
          <a:bodyPr wrap="none" rtlCol="0">
            <a:spAutoFit/>
          </a:bodyPr>
          <a:lstStyle/>
          <a:p>
            <a:r>
              <a:rPr lang="en-US" dirty="0"/>
              <a:t>2</a:t>
            </a:r>
          </a:p>
        </p:txBody>
      </p:sp>
      <p:sp>
        <p:nvSpPr>
          <p:cNvPr id="60" name="TextBox 59">
            <a:extLst>
              <a:ext uri="{FF2B5EF4-FFF2-40B4-BE49-F238E27FC236}">
                <a16:creationId xmlns:a16="http://schemas.microsoft.com/office/drawing/2014/main" id="{2BDD0C59-48F7-E844-92F6-DFE87ED15363}"/>
              </a:ext>
            </a:extLst>
          </p:cNvPr>
          <p:cNvSpPr txBox="1"/>
          <p:nvPr/>
        </p:nvSpPr>
        <p:spPr>
          <a:xfrm>
            <a:off x="3274144" y="3038786"/>
            <a:ext cx="280846" cy="300082"/>
          </a:xfrm>
          <a:prstGeom prst="rect">
            <a:avLst/>
          </a:prstGeom>
          <a:noFill/>
        </p:spPr>
        <p:txBody>
          <a:bodyPr wrap="none" rtlCol="0">
            <a:spAutoFit/>
          </a:bodyPr>
          <a:lstStyle/>
          <a:p>
            <a:r>
              <a:rPr lang="en-US" dirty="0"/>
              <a:t>3</a:t>
            </a:r>
          </a:p>
        </p:txBody>
      </p:sp>
      <p:cxnSp>
        <p:nvCxnSpPr>
          <p:cNvPr id="62" name="Elbow Connector 61">
            <a:extLst>
              <a:ext uri="{FF2B5EF4-FFF2-40B4-BE49-F238E27FC236}">
                <a16:creationId xmlns:a16="http://schemas.microsoft.com/office/drawing/2014/main" id="{178941A2-7772-A344-AAC9-698DC0C78669}"/>
              </a:ext>
            </a:extLst>
          </p:cNvPr>
          <p:cNvCxnSpPr>
            <a:cxnSpLocks/>
            <a:stCxn id="12" idx="2"/>
            <a:endCxn id="18" idx="3"/>
          </p:cNvCxnSpPr>
          <p:nvPr/>
        </p:nvCxnSpPr>
        <p:spPr>
          <a:xfrm rot="5400000" flipH="1">
            <a:off x="1426326" y="2355260"/>
            <a:ext cx="1782460" cy="2589336"/>
          </a:xfrm>
          <a:prstGeom prst="bentConnector4">
            <a:avLst>
              <a:gd name="adj1" fmla="val -12825"/>
              <a:gd name="adj2" fmla="val 100260"/>
            </a:avLst>
          </a:prstGeom>
          <a:ln w="12700">
            <a:solidFill>
              <a:srgbClr val="92D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83DFFBE-C3FC-FE49-B99E-874DCC0E3DB5}"/>
              </a:ext>
            </a:extLst>
          </p:cNvPr>
          <p:cNvSpPr txBox="1"/>
          <p:nvPr/>
        </p:nvSpPr>
        <p:spPr>
          <a:xfrm>
            <a:off x="998034" y="3879996"/>
            <a:ext cx="280846" cy="300082"/>
          </a:xfrm>
          <a:prstGeom prst="rect">
            <a:avLst/>
          </a:prstGeom>
          <a:noFill/>
        </p:spPr>
        <p:txBody>
          <a:bodyPr wrap="none" rtlCol="0">
            <a:spAutoFit/>
          </a:bodyPr>
          <a:lstStyle/>
          <a:p>
            <a:r>
              <a:rPr lang="en-US" dirty="0"/>
              <a:t>5</a:t>
            </a:r>
          </a:p>
        </p:txBody>
      </p:sp>
      <p:sp>
        <p:nvSpPr>
          <p:cNvPr id="76" name="Rectangle 75">
            <a:extLst>
              <a:ext uri="{FF2B5EF4-FFF2-40B4-BE49-F238E27FC236}">
                <a16:creationId xmlns:a16="http://schemas.microsoft.com/office/drawing/2014/main" id="{A35AEE74-4F68-A443-A159-223FC4AD4F7D}"/>
              </a:ext>
            </a:extLst>
          </p:cNvPr>
          <p:cNvSpPr/>
          <p:nvPr/>
        </p:nvSpPr>
        <p:spPr>
          <a:xfrm>
            <a:off x="5888620" y="1790122"/>
            <a:ext cx="3255380" cy="2454518"/>
          </a:xfrm>
          <a:prstGeom prst="rect">
            <a:avLst/>
          </a:prstGeom>
        </p:spPr>
        <p:txBody>
          <a:bodyPr wrap="square">
            <a:spAutoFit/>
          </a:bodyPr>
          <a:lstStyle/>
          <a:p>
            <a:r>
              <a:rPr lang="en-US" sz="1400" dirty="0"/>
              <a:t>The distributed transaction ends when the last service executes.</a:t>
            </a:r>
          </a:p>
          <a:p>
            <a:endParaRPr lang="en-US" sz="1400" dirty="0"/>
          </a:p>
          <a:p>
            <a:r>
              <a:rPr lang="en-US" sz="1400" dirty="0"/>
              <a:t>2- &lt;orderID, voyageID&gt;</a:t>
            </a:r>
          </a:p>
          <a:p>
            <a:endParaRPr lang="en-US" sz="1400" dirty="0"/>
          </a:p>
          <a:p>
            <a:r>
              <a:rPr lang="en-US" sz="1400" dirty="0"/>
              <a:t>3- &lt;orderID, </a:t>
            </a:r>
            <a:r>
              <a:rPr lang="en-US" sz="1400" dirty="0" err="1"/>
              <a:t>reeferID</a:t>
            </a:r>
            <a:r>
              <a:rPr lang="en-US" sz="1400" dirty="0"/>
              <a:t>&gt;</a:t>
            </a:r>
          </a:p>
          <a:p>
            <a:endParaRPr lang="en-US" sz="1400" dirty="0"/>
          </a:p>
          <a:p>
            <a:r>
              <a:rPr lang="en-US" sz="1400" dirty="0"/>
              <a:t>4- &lt;orderID, </a:t>
            </a:r>
            <a:r>
              <a:rPr lang="en-US" sz="1400" dirty="0" err="1"/>
              <a:t>transactionID</a:t>
            </a:r>
            <a:r>
              <a:rPr lang="en-US" sz="1400" dirty="0"/>
              <a:t>&gt;</a:t>
            </a:r>
          </a:p>
          <a:p>
            <a:endParaRPr lang="en-US" sz="1400" dirty="0"/>
          </a:p>
          <a:p>
            <a:r>
              <a:rPr lang="en-US" sz="1400" dirty="0"/>
              <a:t>5- Order has accepted</a:t>
            </a:r>
          </a:p>
          <a:p>
            <a:endParaRPr lang="en-US" dirty="0"/>
          </a:p>
        </p:txBody>
      </p:sp>
      <p:sp>
        <p:nvSpPr>
          <p:cNvPr id="25" name="TextBox 24">
            <a:extLst>
              <a:ext uri="{FF2B5EF4-FFF2-40B4-BE49-F238E27FC236}">
                <a16:creationId xmlns:a16="http://schemas.microsoft.com/office/drawing/2014/main" id="{DB51E527-9CC7-6649-BCEA-B27483319838}"/>
              </a:ext>
            </a:extLst>
          </p:cNvPr>
          <p:cNvSpPr txBox="1"/>
          <p:nvPr/>
        </p:nvSpPr>
        <p:spPr>
          <a:xfrm>
            <a:off x="300454" y="3050669"/>
            <a:ext cx="651140" cy="246221"/>
          </a:xfrm>
          <a:prstGeom prst="rect">
            <a:avLst/>
          </a:prstGeom>
          <a:noFill/>
        </p:spPr>
        <p:txBody>
          <a:bodyPr wrap="none" rtlCol="0">
            <a:spAutoFit/>
          </a:bodyPr>
          <a:lstStyle/>
          <a:p>
            <a:r>
              <a:rPr lang="en-US" sz="1000" dirty="0"/>
              <a:t>Pending</a:t>
            </a:r>
          </a:p>
        </p:txBody>
      </p:sp>
      <p:sp>
        <p:nvSpPr>
          <p:cNvPr id="34" name="Rectangle 33">
            <a:extLst>
              <a:ext uri="{FF2B5EF4-FFF2-40B4-BE49-F238E27FC236}">
                <a16:creationId xmlns:a16="http://schemas.microsoft.com/office/drawing/2014/main" id="{FA63449E-541E-944E-82EC-3783DB070955}"/>
              </a:ext>
            </a:extLst>
          </p:cNvPr>
          <p:cNvSpPr/>
          <p:nvPr/>
        </p:nvSpPr>
        <p:spPr>
          <a:xfrm>
            <a:off x="3825502" y="1672839"/>
            <a:ext cx="884874" cy="107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Invoice MS</a:t>
            </a:r>
          </a:p>
        </p:txBody>
      </p:sp>
      <p:cxnSp>
        <p:nvCxnSpPr>
          <p:cNvPr id="35" name="Elbow Connector 34">
            <a:extLst>
              <a:ext uri="{FF2B5EF4-FFF2-40B4-BE49-F238E27FC236}">
                <a16:creationId xmlns:a16="http://schemas.microsoft.com/office/drawing/2014/main" id="{1722A8D5-FE8E-C743-81B2-5A66D6A9F1B2}"/>
              </a:ext>
            </a:extLst>
          </p:cNvPr>
          <p:cNvCxnSpPr>
            <a:cxnSpLocks/>
            <a:stCxn id="9" idx="0"/>
            <a:endCxn id="34" idx="2"/>
          </p:cNvCxnSpPr>
          <p:nvPr/>
        </p:nvCxnSpPr>
        <p:spPr>
          <a:xfrm rot="5400000" flipH="1" flipV="1">
            <a:off x="3042575" y="2767161"/>
            <a:ext cx="1241185" cy="1209543"/>
          </a:xfrm>
          <a:prstGeom prst="bentConnector3">
            <a:avLst>
              <a:gd name="adj1" fmla="val 50000"/>
            </a:avLst>
          </a:prstGeom>
          <a:ln w="12700">
            <a:solidFill>
              <a:srgbClr val="92D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BEBCE2C0-7660-4047-AC43-59F1D20989C8}"/>
              </a:ext>
            </a:extLst>
          </p:cNvPr>
          <p:cNvCxnSpPr>
            <a:cxnSpLocks/>
            <a:endCxn id="12" idx="0"/>
          </p:cNvCxnSpPr>
          <p:nvPr/>
        </p:nvCxnSpPr>
        <p:spPr>
          <a:xfrm rot="5400000">
            <a:off x="3474326" y="2906646"/>
            <a:ext cx="1223776" cy="94798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39E90B-8B5B-AC40-9AEC-C8679955E932}"/>
              </a:ext>
            </a:extLst>
          </p:cNvPr>
          <p:cNvSpPr txBox="1"/>
          <p:nvPr/>
        </p:nvSpPr>
        <p:spPr>
          <a:xfrm>
            <a:off x="4624722" y="3005986"/>
            <a:ext cx="280846" cy="300082"/>
          </a:xfrm>
          <a:prstGeom prst="rect">
            <a:avLst/>
          </a:prstGeom>
          <a:noFill/>
        </p:spPr>
        <p:txBody>
          <a:bodyPr wrap="none" rtlCol="0">
            <a:spAutoFit/>
          </a:bodyPr>
          <a:lstStyle/>
          <a:p>
            <a:r>
              <a:rPr lang="en-US" dirty="0"/>
              <a:t>4</a:t>
            </a:r>
          </a:p>
        </p:txBody>
      </p:sp>
      <p:pic>
        <p:nvPicPr>
          <p:cNvPr id="39" name="Picture 38">
            <a:extLst>
              <a:ext uri="{FF2B5EF4-FFF2-40B4-BE49-F238E27FC236}">
                <a16:creationId xmlns:a16="http://schemas.microsoft.com/office/drawing/2014/main" id="{A9BF2220-949B-2C41-9BF3-905C5DBFF5DC}"/>
              </a:ext>
            </a:extLst>
          </p:cNvPr>
          <p:cNvPicPr>
            <a:picLocks noChangeAspect="1"/>
          </p:cNvPicPr>
          <p:nvPr/>
        </p:nvPicPr>
        <p:blipFill>
          <a:blip r:embed="rId5"/>
          <a:stretch>
            <a:fillRect/>
          </a:stretch>
        </p:blipFill>
        <p:spPr>
          <a:xfrm>
            <a:off x="70940" y="3168986"/>
            <a:ext cx="359214" cy="359214"/>
          </a:xfrm>
          <a:prstGeom prst="rect">
            <a:avLst/>
          </a:prstGeom>
        </p:spPr>
      </p:pic>
      <p:pic>
        <p:nvPicPr>
          <p:cNvPr id="6" name="Picture 5">
            <a:extLst>
              <a:ext uri="{FF2B5EF4-FFF2-40B4-BE49-F238E27FC236}">
                <a16:creationId xmlns:a16="http://schemas.microsoft.com/office/drawing/2014/main" id="{885133C2-324C-9C4F-9BEB-5EEC888E7C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085" y="3429511"/>
            <a:ext cx="414713" cy="290095"/>
          </a:xfrm>
          <a:prstGeom prst="rect">
            <a:avLst/>
          </a:prstGeom>
        </p:spPr>
      </p:pic>
      <p:sp>
        <p:nvSpPr>
          <p:cNvPr id="40" name="TextBox 39">
            <a:extLst>
              <a:ext uri="{FF2B5EF4-FFF2-40B4-BE49-F238E27FC236}">
                <a16:creationId xmlns:a16="http://schemas.microsoft.com/office/drawing/2014/main" id="{58DC9283-D471-664F-8CEC-EE96494374F4}"/>
              </a:ext>
            </a:extLst>
          </p:cNvPr>
          <p:cNvSpPr txBox="1"/>
          <p:nvPr/>
        </p:nvSpPr>
        <p:spPr>
          <a:xfrm>
            <a:off x="318623" y="4007684"/>
            <a:ext cx="715260" cy="246221"/>
          </a:xfrm>
          <a:prstGeom prst="rect">
            <a:avLst/>
          </a:prstGeom>
          <a:noFill/>
        </p:spPr>
        <p:txBody>
          <a:bodyPr wrap="none" rtlCol="0">
            <a:spAutoFit/>
          </a:bodyPr>
          <a:lstStyle/>
          <a:p>
            <a:r>
              <a:rPr lang="en-US" sz="1000" dirty="0"/>
              <a:t>Accepted</a:t>
            </a:r>
          </a:p>
        </p:txBody>
      </p:sp>
    </p:spTree>
    <p:extLst>
      <p:ext uri="{BB962C8B-B14F-4D97-AF65-F5344CB8AC3E}">
        <p14:creationId xmlns:p14="http://schemas.microsoft.com/office/powerpoint/2010/main" val="385345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64F-2CF1-9649-9D5E-C94199780EE6}"/>
              </a:ext>
            </a:extLst>
          </p:cNvPr>
          <p:cNvSpPr>
            <a:spLocks noGrp="1"/>
          </p:cNvSpPr>
          <p:nvPr>
            <p:ph type="title"/>
          </p:nvPr>
        </p:nvSpPr>
        <p:spPr/>
        <p:txBody>
          <a:bodyPr/>
          <a:lstStyle/>
          <a:p>
            <a:r>
              <a:rPr lang="en-US" dirty="0"/>
              <a:t>Saga pattern - Orchestration</a:t>
            </a:r>
          </a:p>
        </p:txBody>
      </p:sp>
      <p:sp>
        <p:nvSpPr>
          <p:cNvPr id="3" name="Content Placeholder 2">
            <a:extLst>
              <a:ext uri="{FF2B5EF4-FFF2-40B4-BE49-F238E27FC236}">
                <a16:creationId xmlns:a16="http://schemas.microsoft.com/office/drawing/2014/main" id="{3D883580-AAAF-B94D-B6E1-A16AF94199F7}"/>
              </a:ext>
            </a:extLst>
          </p:cNvPr>
          <p:cNvSpPr>
            <a:spLocks noGrp="1"/>
          </p:cNvSpPr>
          <p:nvPr>
            <p:ph idx="1"/>
          </p:nvPr>
        </p:nvSpPr>
        <p:spPr>
          <a:xfrm>
            <a:off x="222313" y="601290"/>
            <a:ext cx="8315262" cy="822628"/>
          </a:xfrm>
        </p:spPr>
        <p:txBody>
          <a:bodyPr/>
          <a:lstStyle/>
          <a:p>
            <a:pPr marL="0" indent="0">
              <a:buNone/>
            </a:pPr>
            <a:r>
              <a:rPr lang="en-US" sz="1800" dirty="0"/>
              <a:t>One service is responsible to drive each participant on what to do and when.</a:t>
            </a:r>
          </a:p>
        </p:txBody>
      </p:sp>
      <p:sp>
        <p:nvSpPr>
          <p:cNvPr id="4" name="Slide Number Placeholder 3">
            <a:extLst>
              <a:ext uri="{FF2B5EF4-FFF2-40B4-BE49-F238E27FC236}">
                <a16:creationId xmlns:a16="http://schemas.microsoft.com/office/drawing/2014/main" id="{29B2314B-EAC9-C747-9C61-DBB3DFB71D17}"/>
              </a:ext>
            </a:extLst>
          </p:cNvPr>
          <p:cNvSpPr>
            <a:spLocks noGrp="1"/>
          </p:cNvSpPr>
          <p:nvPr>
            <p:ph type="sldNum" sz="quarter" idx="10"/>
          </p:nvPr>
        </p:nvSpPr>
        <p:spPr/>
        <p:txBody>
          <a:bodyPr/>
          <a:lstStyle/>
          <a:p>
            <a:pPr defTabSz="685783"/>
            <a:fld id="{2F63A97E-D605-DC42-8452-C14CD1FA87FA}" type="slidenum">
              <a:rPr lang="en-US">
                <a:solidFill>
                  <a:srgbClr val="5AAAFA"/>
                </a:solidFill>
                <a:latin typeface="Arial"/>
                <a:cs typeface="+mn-cs"/>
              </a:rPr>
              <a:pPr defTabSz="685783"/>
              <a:t>3</a:t>
            </a:fld>
            <a:endParaRPr lang="en-US">
              <a:solidFill>
                <a:srgbClr val="5AAAFA"/>
              </a:solidFill>
              <a:latin typeface="Arial"/>
              <a:cs typeface="+mn-cs"/>
            </a:endParaRPr>
          </a:p>
        </p:txBody>
      </p:sp>
      <p:sp>
        <p:nvSpPr>
          <p:cNvPr id="6" name="Rectangle 5">
            <a:extLst>
              <a:ext uri="{FF2B5EF4-FFF2-40B4-BE49-F238E27FC236}">
                <a16:creationId xmlns:a16="http://schemas.microsoft.com/office/drawing/2014/main" id="{ACF9465C-BA12-234B-B756-2168D2A46067}"/>
              </a:ext>
            </a:extLst>
          </p:cNvPr>
          <p:cNvSpPr/>
          <p:nvPr/>
        </p:nvSpPr>
        <p:spPr>
          <a:xfrm>
            <a:off x="6343032" y="1269725"/>
            <a:ext cx="884874" cy="10785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Reefer Mgt MS</a:t>
            </a:r>
          </a:p>
        </p:txBody>
      </p:sp>
      <p:sp>
        <p:nvSpPr>
          <p:cNvPr id="7" name="Rectangle 6">
            <a:extLst>
              <a:ext uri="{FF2B5EF4-FFF2-40B4-BE49-F238E27FC236}">
                <a16:creationId xmlns:a16="http://schemas.microsoft.com/office/drawing/2014/main" id="{FE2C6531-1804-AB42-B530-A4F6F0FE30E3}"/>
              </a:ext>
            </a:extLst>
          </p:cNvPr>
          <p:cNvSpPr/>
          <p:nvPr/>
        </p:nvSpPr>
        <p:spPr>
          <a:xfrm>
            <a:off x="5255504" y="1283050"/>
            <a:ext cx="884874" cy="10785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Voyage MS</a:t>
            </a:r>
          </a:p>
        </p:txBody>
      </p:sp>
      <p:sp>
        <p:nvSpPr>
          <p:cNvPr id="11" name="Rounded Rectangle 10">
            <a:extLst>
              <a:ext uri="{FF2B5EF4-FFF2-40B4-BE49-F238E27FC236}">
                <a16:creationId xmlns:a16="http://schemas.microsoft.com/office/drawing/2014/main" id="{4ED98A84-7B2E-4141-A8D4-355064967E65}"/>
              </a:ext>
            </a:extLst>
          </p:cNvPr>
          <p:cNvSpPr/>
          <p:nvPr/>
        </p:nvSpPr>
        <p:spPr bwMode="auto">
          <a:xfrm>
            <a:off x="2959428"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2" name="Rounded Rectangle 11">
            <a:extLst>
              <a:ext uri="{FF2B5EF4-FFF2-40B4-BE49-F238E27FC236}">
                <a16:creationId xmlns:a16="http://schemas.microsoft.com/office/drawing/2014/main" id="{257DB066-D581-3748-97C8-A667158270F8}"/>
              </a:ext>
            </a:extLst>
          </p:cNvPr>
          <p:cNvSpPr/>
          <p:nvPr/>
        </p:nvSpPr>
        <p:spPr bwMode="auto">
          <a:xfrm>
            <a:off x="3142306"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3" name="Rounded Rectangle 12">
            <a:extLst>
              <a:ext uri="{FF2B5EF4-FFF2-40B4-BE49-F238E27FC236}">
                <a16:creationId xmlns:a16="http://schemas.microsoft.com/office/drawing/2014/main" id="{F2C78004-9976-1F4B-BA9D-DEE8B59411E5}"/>
              </a:ext>
            </a:extLst>
          </p:cNvPr>
          <p:cNvSpPr/>
          <p:nvPr/>
        </p:nvSpPr>
        <p:spPr bwMode="auto">
          <a:xfrm>
            <a:off x="3326477"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6ACA7FE9-8FBC-F94A-800B-E6A429265131}"/>
              </a:ext>
            </a:extLst>
          </p:cNvPr>
          <p:cNvSpPr/>
          <p:nvPr/>
        </p:nvSpPr>
        <p:spPr bwMode="auto">
          <a:xfrm>
            <a:off x="3509355"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FA5EF8BD-67B3-3B47-B893-7162AA4471D7}"/>
              </a:ext>
            </a:extLst>
          </p:cNvPr>
          <p:cNvSpPr/>
          <p:nvPr/>
        </p:nvSpPr>
        <p:spPr bwMode="auto">
          <a:xfrm>
            <a:off x="3693526"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82DA842C-798E-314D-B01C-64FA02A6C95F}"/>
              </a:ext>
            </a:extLst>
          </p:cNvPr>
          <p:cNvSpPr/>
          <p:nvPr/>
        </p:nvSpPr>
        <p:spPr bwMode="auto">
          <a:xfrm>
            <a:off x="3880305" y="1648415"/>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19" name="AutoShape 4">
            <a:extLst>
              <a:ext uri="{FF2B5EF4-FFF2-40B4-BE49-F238E27FC236}">
                <a16:creationId xmlns:a16="http://schemas.microsoft.com/office/drawing/2014/main" id="{03614E72-6723-8C4B-962B-512DB721FAB3}"/>
              </a:ext>
            </a:extLst>
          </p:cNvPr>
          <p:cNvSpPr>
            <a:spLocks noChangeArrowheads="1"/>
          </p:cNvSpPr>
          <p:nvPr/>
        </p:nvSpPr>
        <p:spPr bwMode="auto">
          <a:xfrm>
            <a:off x="2850595" y="1261690"/>
            <a:ext cx="1616414" cy="3411272"/>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pic>
        <p:nvPicPr>
          <p:cNvPr id="20" name="Picture 19">
            <a:extLst>
              <a:ext uri="{FF2B5EF4-FFF2-40B4-BE49-F238E27FC236}">
                <a16:creationId xmlns:a16="http://schemas.microsoft.com/office/drawing/2014/main" id="{B146472A-E064-4C4C-88BF-C6ED7DBFE81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130646" y="4483860"/>
            <a:ext cx="719507" cy="378203"/>
          </a:xfrm>
          <a:prstGeom prst="rect">
            <a:avLst/>
          </a:prstGeom>
        </p:spPr>
      </p:pic>
      <p:sp>
        <p:nvSpPr>
          <p:cNvPr id="21" name="TextBox 20">
            <a:extLst>
              <a:ext uri="{FF2B5EF4-FFF2-40B4-BE49-F238E27FC236}">
                <a16:creationId xmlns:a16="http://schemas.microsoft.com/office/drawing/2014/main" id="{45D5FDBE-040C-7D48-B56E-767121EA1A1B}"/>
              </a:ext>
            </a:extLst>
          </p:cNvPr>
          <p:cNvSpPr txBox="1"/>
          <p:nvPr/>
        </p:nvSpPr>
        <p:spPr>
          <a:xfrm>
            <a:off x="2885876" y="1435942"/>
            <a:ext cx="1300356"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Voyage commands</a:t>
            </a:r>
          </a:p>
        </p:txBody>
      </p:sp>
      <p:sp>
        <p:nvSpPr>
          <p:cNvPr id="22" name="Rounded Rectangle 21">
            <a:extLst>
              <a:ext uri="{FF2B5EF4-FFF2-40B4-BE49-F238E27FC236}">
                <a16:creationId xmlns:a16="http://schemas.microsoft.com/office/drawing/2014/main" id="{9CBC4D14-F411-384D-A1AF-5C1F12EA1BF8}"/>
              </a:ext>
            </a:extLst>
          </p:cNvPr>
          <p:cNvSpPr/>
          <p:nvPr/>
        </p:nvSpPr>
        <p:spPr bwMode="auto">
          <a:xfrm>
            <a:off x="2940224"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23" name="Rounded Rectangle 22">
            <a:extLst>
              <a:ext uri="{FF2B5EF4-FFF2-40B4-BE49-F238E27FC236}">
                <a16:creationId xmlns:a16="http://schemas.microsoft.com/office/drawing/2014/main" id="{9B030E9A-6EA4-0F4D-8F49-B423B624F4C5}"/>
              </a:ext>
            </a:extLst>
          </p:cNvPr>
          <p:cNvSpPr/>
          <p:nvPr/>
        </p:nvSpPr>
        <p:spPr bwMode="auto">
          <a:xfrm>
            <a:off x="3123102"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24" name="Rounded Rectangle 23">
            <a:extLst>
              <a:ext uri="{FF2B5EF4-FFF2-40B4-BE49-F238E27FC236}">
                <a16:creationId xmlns:a16="http://schemas.microsoft.com/office/drawing/2014/main" id="{19C15E0B-6679-3F41-A72B-1DAC823A4A3E}"/>
              </a:ext>
            </a:extLst>
          </p:cNvPr>
          <p:cNvSpPr/>
          <p:nvPr/>
        </p:nvSpPr>
        <p:spPr bwMode="auto">
          <a:xfrm>
            <a:off x="3307273"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25" name="Rounded Rectangle 24">
            <a:extLst>
              <a:ext uri="{FF2B5EF4-FFF2-40B4-BE49-F238E27FC236}">
                <a16:creationId xmlns:a16="http://schemas.microsoft.com/office/drawing/2014/main" id="{933CBA29-1473-974F-94DC-3871B795D706}"/>
              </a:ext>
            </a:extLst>
          </p:cNvPr>
          <p:cNvSpPr/>
          <p:nvPr/>
        </p:nvSpPr>
        <p:spPr bwMode="auto">
          <a:xfrm>
            <a:off x="3490151"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26" name="Rounded Rectangle 25">
            <a:extLst>
              <a:ext uri="{FF2B5EF4-FFF2-40B4-BE49-F238E27FC236}">
                <a16:creationId xmlns:a16="http://schemas.microsoft.com/office/drawing/2014/main" id="{98F2481A-24E4-094D-94E2-DEFF196E69DF}"/>
              </a:ext>
            </a:extLst>
          </p:cNvPr>
          <p:cNvSpPr/>
          <p:nvPr/>
        </p:nvSpPr>
        <p:spPr bwMode="auto">
          <a:xfrm>
            <a:off x="3674322"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27" name="Rounded Rectangle 26">
            <a:extLst>
              <a:ext uri="{FF2B5EF4-FFF2-40B4-BE49-F238E27FC236}">
                <a16:creationId xmlns:a16="http://schemas.microsoft.com/office/drawing/2014/main" id="{16997D24-AA5D-0147-B3B5-13D45D124E5E}"/>
              </a:ext>
            </a:extLst>
          </p:cNvPr>
          <p:cNvSpPr/>
          <p:nvPr/>
        </p:nvSpPr>
        <p:spPr bwMode="auto">
          <a:xfrm>
            <a:off x="3861101" y="3867076"/>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28" name="Rounded Rectangle 27">
            <a:extLst>
              <a:ext uri="{FF2B5EF4-FFF2-40B4-BE49-F238E27FC236}">
                <a16:creationId xmlns:a16="http://schemas.microsoft.com/office/drawing/2014/main" id="{6AD84432-5990-6741-B17E-EE1076A8E2B1}"/>
              </a:ext>
            </a:extLst>
          </p:cNvPr>
          <p:cNvSpPr/>
          <p:nvPr/>
        </p:nvSpPr>
        <p:spPr bwMode="auto">
          <a:xfrm>
            <a:off x="4041371" y="3867076"/>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6</a:t>
            </a:r>
            <a:endParaRPr lang="en-US" sz="500" dirty="0">
              <a:solidFill>
                <a:prstClr val="white"/>
              </a:solidFill>
              <a:latin typeface="Arial"/>
            </a:endParaRPr>
          </a:p>
        </p:txBody>
      </p:sp>
      <p:sp>
        <p:nvSpPr>
          <p:cNvPr id="29" name="Rounded Rectangle 28">
            <a:extLst>
              <a:ext uri="{FF2B5EF4-FFF2-40B4-BE49-F238E27FC236}">
                <a16:creationId xmlns:a16="http://schemas.microsoft.com/office/drawing/2014/main" id="{AF6FD6B9-9336-0B48-B4D4-2D0CBB21C223}"/>
              </a:ext>
            </a:extLst>
          </p:cNvPr>
          <p:cNvSpPr/>
          <p:nvPr/>
        </p:nvSpPr>
        <p:spPr bwMode="auto">
          <a:xfrm>
            <a:off x="4221641" y="3867076"/>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7</a:t>
            </a:r>
            <a:endParaRPr lang="en-US" sz="500" dirty="0">
              <a:solidFill>
                <a:prstClr val="white"/>
              </a:solidFill>
              <a:latin typeface="Arial"/>
            </a:endParaRPr>
          </a:p>
        </p:txBody>
      </p:sp>
      <p:sp>
        <p:nvSpPr>
          <p:cNvPr id="30" name="TextBox 29">
            <a:extLst>
              <a:ext uri="{FF2B5EF4-FFF2-40B4-BE49-F238E27FC236}">
                <a16:creationId xmlns:a16="http://schemas.microsoft.com/office/drawing/2014/main" id="{33FBECD0-8DDA-7049-8ECC-6A269844C5E5}"/>
              </a:ext>
            </a:extLst>
          </p:cNvPr>
          <p:cNvSpPr txBox="1"/>
          <p:nvPr/>
        </p:nvSpPr>
        <p:spPr>
          <a:xfrm>
            <a:off x="2910329" y="4383661"/>
            <a:ext cx="582211"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Orders</a:t>
            </a:r>
          </a:p>
        </p:txBody>
      </p:sp>
      <p:sp>
        <p:nvSpPr>
          <p:cNvPr id="44" name="Rectangle 43">
            <a:extLst>
              <a:ext uri="{FF2B5EF4-FFF2-40B4-BE49-F238E27FC236}">
                <a16:creationId xmlns:a16="http://schemas.microsoft.com/office/drawing/2014/main" id="{933C06CE-D7EC-2049-A296-0B54B04D1325}"/>
              </a:ext>
            </a:extLst>
          </p:cNvPr>
          <p:cNvSpPr/>
          <p:nvPr/>
        </p:nvSpPr>
        <p:spPr>
          <a:xfrm>
            <a:off x="235480" y="1533273"/>
            <a:ext cx="2255361" cy="2333804"/>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Order  MS</a:t>
            </a:r>
          </a:p>
        </p:txBody>
      </p:sp>
      <p:sp>
        <p:nvSpPr>
          <p:cNvPr id="47" name="Rounded Rectangle 46">
            <a:extLst>
              <a:ext uri="{FF2B5EF4-FFF2-40B4-BE49-F238E27FC236}">
                <a16:creationId xmlns:a16="http://schemas.microsoft.com/office/drawing/2014/main" id="{81EBAFCF-3191-F249-8373-23077DAC6866}"/>
              </a:ext>
            </a:extLst>
          </p:cNvPr>
          <p:cNvSpPr/>
          <p:nvPr/>
        </p:nvSpPr>
        <p:spPr>
          <a:xfrm>
            <a:off x="1380175" y="1871144"/>
            <a:ext cx="1021929" cy="188474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r>
              <a:rPr lang="en-US" sz="1000" dirty="0">
                <a:solidFill>
                  <a:srgbClr val="272248"/>
                </a:solidFill>
                <a:latin typeface="Arial"/>
              </a:rPr>
              <a:t>Order</a:t>
            </a:r>
          </a:p>
          <a:p>
            <a:pPr defTabSz="685783"/>
            <a:r>
              <a:rPr lang="en-US" sz="1000" dirty="0">
                <a:solidFill>
                  <a:srgbClr val="272248"/>
                </a:solidFill>
                <a:latin typeface="Arial"/>
              </a:rPr>
              <a:t>Orchestrator</a:t>
            </a:r>
          </a:p>
        </p:txBody>
      </p:sp>
      <p:cxnSp>
        <p:nvCxnSpPr>
          <p:cNvPr id="50" name="Elbow Connector 49">
            <a:extLst>
              <a:ext uri="{FF2B5EF4-FFF2-40B4-BE49-F238E27FC236}">
                <a16:creationId xmlns:a16="http://schemas.microsoft.com/office/drawing/2014/main" id="{0A7C4324-2747-9B4C-91CB-30764076A703}"/>
              </a:ext>
            </a:extLst>
          </p:cNvPr>
          <p:cNvCxnSpPr>
            <a:cxnSpLocks/>
            <a:stCxn id="47" idx="3"/>
            <a:endCxn id="11" idx="1"/>
          </p:cNvCxnSpPr>
          <p:nvPr/>
        </p:nvCxnSpPr>
        <p:spPr>
          <a:xfrm flipV="1">
            <a:off x="2402104" y="1922733"/>
            <a:ext cx="557324" cy="890786"/>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99AC9271-9F10-6C4B-8A9C-6CBAB0220E1D}"/>
              </a:ext>
            </a:extLst>
          </p:cNvPr>
          <p:cNvCxnSpPr>
            <a:cxnSpLocks/>
            <a:stCxn id="16" idx="0"/>
            <a:endCxn id="7" idx="1"/>
          </p:cNvCxnSpPr>
          <p:nvPr/>
        </p:nvCxnSpPr>
        <p:spPr>
          <a:xfrm rot="16200000" flipH="1">
            <a:off x="4527005" y="1093801"/>
            <a:ext cx="173885" cy="1283114"/>
          </a:xfrm>
          <a:prstGeom prst="bentConnector4">
            <a:avLst>
              <a:gd name="adj1" fmla="val -98600"/>
              <a:gd name="adj2" fmla="val 53588"/>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26EEF187-6197-7F4E-B702-E27C9BAD315F}"/>
              </a:ext>
            </a:extLst>
          </p:cNvPr>
          <p:cNvCxnSpPr>
            <a:cxnSpLocks/>
            <a:stCxn id="7" idx="2"/>
            <a:endCxn id="25" idx="0"/>
          </p:cNvCxnSpPr>
          <p:nvPr/>
        </p:nvCxnSpPr>
        <p:spPr>
          <a:xfrm rot="5400000">
            <a:off x="3887326" y="2056462"/>
            <a:ext cx="1505526" cy="2115705"/>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EF4ACCC9-60A5-B943-9794-AC6610EF72F4}"/>
              </a:ext>
            </a:extLst>
          </p:cNvPr>
          <p:cNvCxnSpPr>
            <a:cxnSpLocks/>
            <a:stCxn id="6" idx="2"/>
            <a:endCxn id="26" idx="0"/>
          </p:cNvCxnSpPr>
          <p:nvPr/>
        </p:nvCxnSpPr>
        <p:spPr>
          <a:xfrm rot="5400000">
            <a:off x="4516514" y="1598119"/>
            <a:ext cx="1518851" cy="3019062"/>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5464D25-B287-7A42-A6E8-14EBCC744537}"/>
              </a:ext>
            </a:extLst>
          </p:cNvPr>
          <p:cNvCxnSpPr>
            <a:cxnSpLocks/>
            <a:stCxn id="78" idx="3"/>
            <a:endCxn id="6" idx="2"/>
          </p:cNvCxnSpPr>
          <p:nvPr/>
        </p:nvCxnSpPr>
        <p:spPr>
          <a:xfrm flipV="1">
            <a:off x="3855913" y="2348226"/>
            <a:ext cx="2929557" cy="287632"/>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2AF8B9F9-7146-8E43-B2A3-33E08C50EB05}"/>
              </a:ext>
            </a:extLst>
          </p:cNvPr>
          <p:cNvSpPr/>
          <p:nvPr/>
        </p:nvSpPr>
        <p:spPr bwMode="auto">
          <a:xfrm>
            <a:off x="2937644"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75" name="Rounded Rectangle 74">
            <a:extLst>
              <a:ext uri="{FF2B5EF4-FFF2-40B4-BE49-F238E27FC236}">
                <a16:creationId xmlns:a16="http://schemas.microsoft.com/office/drawing/2014/main" id="{BD6C041C-D973-3049-95E4-5214C61E53DA}"/>
              </a:ext>
            </a:extLst>
          </p:cNvPr>
          <p:cNvSpPr/>
          <p:nvPr/>
        </p:nvSpPr>
        <p:spPr bwMode="auto">
          <a:xfrm>
            <a:off x="3120522"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76" name="Rounded Rectangle 75">
            <a:extLst>
              <a:ext uri="{FF2B5EF4-FFF2-40B4-BE49-F238E27FC236}">
                <a16:creationId xmlns:a16="http://schemas.microsoft.com/office/drawing/2014/main" id="{0D3CCC65-403B-F34D-AC88-3FF8B7DA97E6}"/>
              </a:ext>
            </a:extLst>
          </p:cNvPr>
          <p:cNvSpPr/>
          <p:nvPr/>
        </p:nvSpPr>
        <p:spPr bwMode="auto">
          <a:xfrm>
            <a:off x="3304693"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77" name="Rounded Rectangle 76">
            <a:extLst>
              <a:ext uri="{FF2B5EF4-FFF2-40B4-BE49-F238E27FC236}">
                <a16:creationId xmlns:a16="http://schemas.microsoft.com/office/drawing/2014/main" id="{41E80DA7-0AF8-CE48-9BFB-644A96C078B5}"/>
              </a:ext>
            </a:extLst>
          </p:cNvPr>
          <p:cNvSpPr/>
          <p:nvPr/>
        </p:nvSpPr>
        <p:spPr bwMode="auto">
          <a:xfrm>
            <a:off x="3487571"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78" name="Rounded Rectangle 77">
            <a:extLst>
              <a:ext uri="{FF2B5EF4-FFF2-40B4-BE49-F238E27FC236}">
                <a16:creationId xmlns:a16="http://schemas.microsoft.com/office/drawing/2014/main" id="{25188E53-ED46-014A-A486-AEB6D7748163}"/>
              </a:ext>
            </a:extLst>
          </p:cNvPr>
          <p:cNvSpPr/>
          <p:nvPr/>
        </p:nvSpPr>
        <p:spPr bwMode="auto">
          <a:xfrm>
            <a:off x="3671742" y="236154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cxnSp>
        <p:nvCxnSpPr>
          <p:cNvPr id="97" name="Elbow Connector 96">
            <a:extLst>
              <a:ext uri="{FF2B5EF4-FFF2-40B4-BE49-F238E27FC236}">
                <a16:creationId xmlns:a16="http://schemas.microsoft.com/office/drawing/2014/main" id="{6823B5B3-4802-9E4B-84B1-07BC111B903E}"/>
              </a:ext>
            </a:extLst>
          </p:cNvPr>
          <p:cNvCxnSpPr>
            <a:cxnSpLocks/>
            <a:stCxn id="22" idx="1"/>
            <a:endCxn id="47" idx="2"/>
          </p:cNvCxnSpPr>
          <p:nvPr/>
        </p:nvCxnSpPr>
        <p:spPr>
          <a:xfrm rot="10800000">
            <a:off x="1891140" y="3755892"/>
            <a:ext cx="1049084" cy="385502"/>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Elbow Connector 99">
            <a:extLst>
              <a:ext uri="{FF2B5EF4-FFF2-40B4-BE49-F238E27FC236}">
                <a16:creationId xmlns:a16="http://schemas.microsoft.com/office/drawing/2014/main" id="{F86D8F45-3BF9-AC45-9B9A-BFC18C926A7E}"/>
              </a:ext>
            </a:extLst>
          </p:cNvPr>
          <p:cNvCxnSpPr>
            <a:cxnSpLocks/>
            <a:endCxn id="74" idx="1"/>
          </p:cNvCxnSpPr>
          <p:nvPr/>
        </p:nvCxnSpPr>
        <p:spPr>
          <a:xfrm flipV="1">
            <a:off x="2402103" y="2635858"/>
            <a:ext cx="535540" cy="2159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B8AD94F3-A5E6-BB46-B2C2-44A54FCDAF03}"/>
              </a:ext>
            </a:extLst>
          </p:cNvPr>
          <p:cNvSpPr txBox="1"/>
          <p:nvPr/>
        </p:nvSpPr>
        <p:spPr>
          <a:xfrm>
            <a:off x="2910724" y="2179566"/>
            <a:ext cx="1250663"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Reefer commands</a:t>
            </a:r>
          </a:p>
        </p:txBody>
      </p:sp>
      <p:sp>
        <p:nvSpPr>
          <p:cNvPr id="42" name="Rectangle 41">
            <a:extLst>
              <a:ext uri="{FF2B5EF4-FFF2-40B4-BE49-F238E27FC236}">
                <a16:creationId xmlns:a16="http://schemas.microsoft.com/office/drawing/2014/main" id="{851CC15B-4B2A-9C42-B76B-278A16AED9E3}"/>
              </a:ext>
            </a:extLst>
          </p:cNvPr>
          <p:cNvSpPr/>
          <p:nvPr/>
        </p:nvSpPr>
        <p:spPr>
          <a:xfrm>
            <a:off x="7526811" y="1295421"/>
            <a:ext cx="884874" cy="10785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Invoice MS</a:t>
            </a:r>
          </a:p>
        </p:txBody>
      </p:sp>
      <p:sp>
        <p:nvSpPr>
          <p:cNvPr id="43" name="Rounded Rectangle 42">
            <a:extLst>
              <a:ext uri="{FF2B5EF4-FFF2-40B4-BE49-F238E27FC236}">
                <a16:creationId xmlns:a16="http://schemas.microsoft.com/office/drawing/2014/main" id="{11FF6BBA-8161-D947-A26A-2330416A1A7C}"/>
              </a:ext>
            </a:extLst>
          </p:cNvPr>
          <p:cNvSpPr/>
          <p:nvPr/>
        </p:nvSpPr>
        <p:spPr bwMode="auto">
          <a:xfrm>
            <a:off x="2942901" y="3228637"/>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45" name="Rounded Rectangle 44">
            <a:extLst>
              <a:ext uri="{FF2B5EF4-FFF2-40B4-BE49-F238E27FC236}">
                <a16:creationId xmlns:a16="http://schemas.microsoft.com/office/drawing/2014/main" id="{4DC7F145-FFAB-6640-B1B7-6051F0A2ED73}"/>
              </a:ext>
            </a:extLst>
          </p:cNvPr>
          <p:cNvSpPr/>
          <p:nvPr/>
        </p:nvSpPr>
        <p:spPr bwMode="auto">
          <a:xfrm>
            <a:off x="3125779" y="3228637"/>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46" name="Rounded Rectangle 45">
            <a:extLst>
              <a:ext uri="{FF2B5EF4-FFF2-40B4-BE49-F238E27FC236}">
                <a16:creationId xmlns:a16="http://schemas.microsoft.com/office/drawing/2014/main" id="{5B775445-6389-5540-8816-B37D8A9C8F8C}"/>
              </a:ext>
            </a:extLst>
          </p:cNvPr>
          <p:cNvSpPr/>
          <p:nvPr/>
        </p:nvSpPr>
        <p:spPr bwMode="auto">
          <a:xfrm>
            <a:off x="3309950" y="3228637"/>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52" name="TextBox 51">
            <a:extLst>
              <a:ext uri="{FF2B5EF4-FFF2-40B4-BE49-F238E27FC236}">
                <a16:creationId xmlns:a16="http://schemas.microsoft.com/office/drawing/2014/main" id="{C18A98C9-020E-FF4A-A32E-5B7B06BB7494}"/>
              </a:ext>
            </a:extLst>
          </p:cNvPr>
          <p:cNvSpPr txBox="1"/>
          <p:nvPr/>
        </p:nvSpPr>
        <p:spPr>
          <a:xfrm>
            <a:off x="2909573" y="3006298"/>
            <a:ext cx="1273105"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Invoice commands</a:t>
            </a:r>
          </a:p>
        </p:txBody>
      </p:sp>
      <p:cxnSp>
        <p:nvCxnSpPr>
          <p:cNvPr id="54" name="Elbow Connector 53">
            <a:extLst>
              <a:ext uri="{FF2B5EF4-FFF2-40B4-BE49-F238E27FC236}">
                <a16:creationId xmlns:a16="http://schemas.microsoft.com/office/drawing/2014/main" id="{15BEED0E-BEF0-0241-B41F-1C1EEA39C582}"/>
              </a:ext>
            </a:extLst>
          </p:cNvPr>
          <p:cNvCxnSpPr>
            <a:cxnSpLocks/>
            <a:stCxn id="46" idx="3"/>
            <a:endCxn id="42" idx="2"/>
          </p:cNvCxnSpPr>
          <p:nvPr/>
        </p:nvCxnSpPr>
        <p:spPr>
          <a:xfrm flipV="1">
            <a:off x="3494121" y="2373922"/>
            <a:ext cx="4475128" cy="1129033"/>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548C47B7-9D12-7E4A-9AF7-B3248B353F52}"/>
              </a:ext>
            </a:extLst>
          </p:cNvPr>
          <p:cNvCxnSpPr>
            <a:cxnSpLocks/>
            <a:stCxn id="42" idx="2"/>
            <a:endCxn id="27" idx="0"/>
          </p:cNvCxnSpPr>
          <p:nvPr/>
        </p:nvCxnSpPr>
        <p:spPr>
          <a:xfrm rot="5400000">
            <a:off x="5214641" y="1112468"/>
            <a:ext cx="1493155" cy="4016062"/>
          </a:xfrm>
          <a:prstGeom prst="bentConnector3">
            <a:avLst>
              <a:gd name="adj1" fmla="val 64078"/>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0DF6327C-C8A4-6948-94A6-CC10D64E49E8}"/>
              </a:ext>
            </a:extLst>
          </p:cNvPr>
          <p:cNvCxnSpPr>
            <a:cxnSpLocks/>
            <a:stCxn id="47" idx="3"/>
            <a:endCxn id="43" idx="1"/>
          </p:cNvCxnSpPr>
          <p:nvPr/>
        </p:nvCxnSpPr>
        <p:spPr>
          <a:xfrm>
            <a:off x="2402104" y="2813518"/>
            <a:ext cx="540797" cy="689436"/>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F7C97B9-5063-2142-B6AE-C018EA52555E}"/>
              </a:ext>
            </a:extLst>
          </p:cNvPr>
          <p:cNvSpPr txBox="1"/>
          <p:nvPr/>
        </p:nvSpPr>
        <p:spPr>
          <a:xfrm>
            <a:off x="1408358" y="1723526"/>
            <a:ext cx="934871" cy="246221"/>
          </a:xfrm>
          <a:prstGeom prst="rect">
            <a:avLst/>
          </a:prstGeom>
          <a:solidFill>
            <a:schemeClr val="bg1"/>
          </a:solidFill>
        </p:spPr>
        <p:txBody>
          <a:bodyPr wrap="none" rtlCol="0">
            <a:spAutoFit/>
          </a:bodyPr>
          <a:lstStyle/>
          <a:p>
            <a:pPr defTabSz="685783"/>
            <a:r>
              <a:rPr lang="en-US" sz="1000" dirty="0">
                <a:solidFill>
                  <a:prstClr val="black"/>
                </a:solidFill>
                <a:latin typeface="Arial"/>
              </a:rPr>
              <a:t>startSagaAPI</a:t>
            </a:r>
          </a:p>
        </p:txBody>
      </p:sp>
      <p:sp>
        <p:nvSpPr>
          <p:cNvPr id="55" name="Can 54">
            <a:extLst>
              <a:ext uri="{FF2B5EF4-FFF2-40B4-BE49-F238E27FC236}">
                <a16:creationId xmlns:a16="http://schemas.microsoft.com/office/drawing/2014/main" id="{A304A719-8383-C348-9CB2-685CDCF0C3DD}"/>
              </a:ext>
            </a:extLst>
          </p:cNvPr>
          <p:cNvSpPr/>
          <p:nvPr/>
        </p:nvSpPr>
        <p:spPr>
          <a:xfrm>
            <a:off x="344263" y="3848563"/>
            <a:ext cx="487691" cy="535098"/>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13">
              <a:solidFill>
                <a:prstClr val="white"/>
              </a:solidFill>
              <a:latin typeface="Arial"/>
            </a:endParaRPr>
          </a:p>
        </p:txBody>
      </p:sp>
    </p:spTree>
    <p:extLst>
      <p:ext uri="{BB962C8B-B14F-4D97-AF65-F5344CB8AC3E}">
        <p14:creationId xmlns:p14="http://schemas.microsoft.com/office/powerpoint/2010/main" val="32533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64F-2CF1-9649-9D5E-C94199780EE6}"/>
              </a:ext>
            </a:extLst>
          </p:cNvPr>
          <p:cNvSpPr>
            <a:spLocks noGrp="1"/>
          </p:cNvSpPr>
          <p:nvPr>
            <p:ph type="title"/>
          </p:nvPr>
        </p:nvSpPr>
        <p:spPr/>
        <p:txBody>
          <a:bodyPr/>
          <a:lstStyle/>
          <a:p>
            <a:r>
              <a:rPr lang="en-US" dirty="0"/>
              <a:t>Saga pattern - Orchestration</a:t>
            </a:r>
          </a:p>
        </p:txBody>
      </p:sp>
      <p:sp>
        <p:nvSpPr>
          <p:cNvPr id="3" name="Content Placeholder 2">
            <a:extLst>
              <a:ext uri="{FF2B5EF4-FFF2-40B4-BE49-F238E27FC236}">
                <a16:creationId xmlns:a16="http://schemas.microsoft.com/office/drawing/2014/main" id="{3D883580-AAAF-B94D-B6E1-A16AF94199F7}"/>
              </a:ext>
            </a:extLst>
          </p:cNvPr>
          <p:cNvSpPr>
            <a:spLocks noGrp="1"/>
          </p:cNvSpPr>
          <p:nvPr>
            <p:ph idx="1"/>
          </p:nvPr>
        </p:nvSpPr>
        <p:spPr>
          <a:xfrm>
            <a:off x="222313" y="601290"/>
            <a:ext cx="8315262" cy="822628"/>
          </a:xfrm>
        </p:spPr>
        <p:txBody>
          <a:bodyPr/>
          <a:lstStyle/>
          <a:p>
            <a:pPr marL="0" indent="0">
              <a:buNone/>
            </a:pPr>
            <a:r>
              <a:rPr lang="en-US" sz="1800" dirty="0"/>
              <a:t>One service is responsible to drive each participant on what to do and when.</a:t>
            </a:r>
          </a:p>
        </p:txBody>
      </p:sp>
      <p:sp>
        <p:nvSpPr>
          <p:cNvPr id="6" name="Rectangle 5">
            <a:extLst>
              <a:ext uri="{FF2B5EF4-FFF2-40B4-BE49-F238E27FC236}">
                <a16:creationId xmlns:a16="http://schemas.microsoft.com/office/drawing/2014/main" id="{ACF9465C-BA12-234B-B756-2168D2A46067}"/>
              </a:ext>
            </a:extLst>
          </p:cNvPr>
          <p:cNvSpPr/>
          <p:nvPr/>
        </p:nvSpPr>
        <p:spPr>
          <a:xfrm>
            <a:off x="6343032" y="1269725"/>
            <a:ext cx="884874" cy="72769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Reefer Mgt MS</a:t>
            </a:r>
          </a:p>
        </p:txBody>
      </p:sp>
      <p:sp>
        <p:nvSpPr>
          <p:cNvPr id="7" name="Rectangle 6">
            <a:extLst>
              <a:ext uri="{FF2B5EF4-FFF2-40B4-BE49-F238E27FC236}">
                <a16:creationId xmlns:a16="http://schemas.microsoft.com/office/drawing/2014/main" id="{FE2C6531-1804-AB42-B530-A4F6F0FE30E3}"/>
              </a:ext>
            </a:extLst>
          </p:cNvPr>
          <p:cNvSpPr/>
          <p:nvPr/>
        </p:nvSpPr>
        <p:spPr>
          <a:xfrm>
            <a:off x="5255504" y="1283050"/>
            <a:ext cx="884874" cy="694734"/>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Voyage MS</a:t>
            </a:r>
          </a:p>
        </p:txBody>
      </p:sp>
      <p:sp>
        <p:nvSpPr>
          <p:cNvPr id="19" name="AutoShape 4">
            <a:extLst>
              <a:ext uri="{FF2B5EF4-FFF2-40B4-BE49-F238E27FC236}">
                <a16:creationId xmlns:a16="http://schemas.microsoft.com/office/drawing/2014/main" id="{03614E72-6723-8C4B-962B-512DB721FAB3}"/>
              </a:ext>
            </a:extLst>
          </p:cNvPr>
          <p:cNvSpPr>
            <a:spLocks noChangeArrowheads="1"/>
          </p:cNvSpPr>
          <p:nvPr/>
        </p:nvSpPr>
        <p:spPr bwMode="auto">
          <a:xfrm>
            <a:off x="2843228" y="1097280"/>
            <a:ext cx="1623781" cy="210997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sp>
        <p:nvSpPr>
          <p:cNvPr id="21" name="TextBox 20">
            <a:extLst>
              <a:ext uri="{FF2B5EF4-FFF2-40B4-BE49-F238E27FC236}">
                <a16:creationId xmlns:a16="http://schemas.microsoft.com/office/drawing/2014/main" id="{45D5FDBE-040C-7D48-B56E-767121EA1A1B}"/>
              </a:ext>
            </a:extLst>
          </p:cNvPr>
          <p:cNvSpPr txBox="1"/>
          <p:nvPr/>
        </p:nvSpPr>
        <p:spPr>
          <a:xfrm>
            <a:off x="2909573" y="1261349"/>
            <a:ext cx="1300356"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Voyage commands</a:t>
            </a:r>
          </a:p>
        </p:txBody>
      </p:sp>
      <p:sp>
        <p:nvSpPr>
          <p:cNvPr id="22" name="Rounded Rectangle 21">
            <a:extLst>
              <a:ext uri="{FF2B5EF4-FFF2-40B4-BE49-F238E27FC236}">
                <a16:creationId xmlns:a16="http://schemas.microsoft.com/office/drawing/2014/main" id="{9CBC4D14-F411-384D-A1AF-5C1F12EA1BF8}"/>
              </a:ext>
            </a:extLst>
          </p:cNvPr>
          <p:cNvSpPr/>
          <p:nvPr/>
        </p:nvSpPr>
        <p:spPr bwMode="auto">
          <a:xfrm>
            <a:off x="2916734" y="397393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23" name="Rounded Rectangle 22">
            <a:extLst>
              <a:ext uri="{FF2B5EF4-FFF2-40B4-BE49-F238E27FC236}">
                <a16:creationId xmlns:a16="http://schemas.microsoft.com/office/drawing/2014/main" id="{9B030E9A-6EA4-0F4D-8F49-B423B624F4C5}"/>
              </a:ext>
            </a:extLst>
          </p:cNvPr>
          <p:cNvSpPr/>
          <p:nvPr/>
        </p:nvSpPr>
        <p:spPr bwMode="auto">
          <a:xfrm>
            <a:off x="3099612" y="397393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24" name="Rounded Rectangle 23">
            <a:extLst>
              <a:ext uri="{FF2B5EF4-FFF2-40B4-BE49-F238E27FC236}">
                <a16:creationId xmlns:a16="http://schemas.microsoft.com/office/drawing/2014/main" id="{19C15E0B-6679-3F41-A72B-1DAC823A4A3E}"/>
              </a:ext>
            </a:extLst>
          </p:cNvPr>
          <p:cNvSpPr/>
          <p:nvPr/>
        </p:nvSpPr>
        <p:spPr bwMode="auto">
          <a:xfrm>
            <a:off x="3283783" y="397393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25" name="Rounded Rectangle 24">
            <a:extLst>
              <a:ext uri="{FF2B5EF4-FFF2-40B4-BE49-F238E27FC236}">
                <a16:creationId xmlns:a16="http://schemas.microsoft.com/office/drawing/2014/main" id="{933CBA29-1473-974F-94DC-3871B795D706}"/>
              </a:ext>
            </a:extLst>
          </p:cNvPr>
          <p:cNvSpPr/>
          <p:nvPr/>
        </p:nvSpPr>
        <p:spPr bwMode="auto">
          <a:xfrm>
            <a:off x="3466661" y="397393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26" name="Rounded Rectangle 25">
            <a:extLst>
              <a:ext uri="{FF2B5EF4-FFF2-40B4-BE49-F238E27FC236}">
                <a16:creationId xmlns:a16="http://schemas.microsoft.com/office/drawing/2014/main" id="{98F2481A-24E4-094D-94E2-DEFF196E69DF}"/>
              </a:ext>
            </a:extLst>
          </p:cNvPr>
          <p:cNvSpPr/>
          <p:nvPr/>
        </p:nvSpPr>
        <p:spPr bwMode="auto">
          <a:xfrm>
            <a:off x="3650832" y="397393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27" name="Rounded Rectangle 26">
            <a:extLst>
              <a:ext uri="{FF2B5EF4-FFF2-40B4-BE49-F238E27FC236}">
                <a16:creationId xmlns:a16="http://schemas.microsoft.com/office/drawing/2014/main" id="{16997D24-AA5D-0147-B3B5-13D45D124E5E}"/>
              </a:ext>
            </a:extLst>
          </p:cNvPr>
          <p:cNvSpPr/>
          <p:nvPr/>
        </p:nvSpPr>
        <p:spPr bwMode="auto">
          <a:xfrm>
            <a:off x="3837611" y="397393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28" name="Rounded Rectangle 27">
            <a:extLst>
              <a:ext uri="{FF2B5EF4-FFF2-40B4-BE49-F238E27FC236}">
                <a16:creationId xmlns:a16="http://schemas.microsoft.com/office/drawing/2014/main" id="{6AD84432-5990-6741-B17E-EE1076A8E2B1}"/>
              </a:ext>
            </a:extLst>
          </p:cNvPr>
          <p:cNvSpPr/>
          <p:nvPr/>
        </p:nvSpPr>
        <p:spPr bwMode="auto">
          <a:xfrm>
            <a:off x="4017881" y="3973931"/>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6</a:t>
            </a:r>
            <a:endParaRPr lang="en-US" sz="500" dirty="0">
              <a:solidFill>
                <a:prstClr val="white"/>
              </a:solidFill>
              <a:latin typeface="Arial"/>
            </a:endParaRPr>
          </a:p>
        </p:txBody>
      </p:sp>
      <p:sp>
        <p:nvSpPr>
          <p:cNvPr id="29" name="Rounded Rectangle 28">
            <a:extLst>
              <a:ext uri="{FF2B5EF4-FFF2-40B4-BE49-F238E27FC236}">
                <a16:creationId xmlns:a16="http://schemas.microsoft.com/office/drawing/2014/main" id="{AF6FD6B9-9336-0B48-B4D4-2D0CBB21C223}"/>
              </a:ext>
            </a:extLst>
          </p:cNvPr>
          <p:cNvSpPr/>
          <p:nvPr/>
        </p:nvSpPr>
        <p:spPr bwMode="auto">
          <a:xfrm>
            <a:off x="4198151" y="3973931"/>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7</a:t>
            </a:r>
            <a:endParaRPr lang="en-US" sz="500" dirty="0">
              <a:solidFill>
                <a:prstClr val="white"/>
              </a:solidFill>
              <a:latin typeface="Arial"/>
            </a:endParaRPr>
          </a:p>
        </p:txBody>
      </p:sp>
      <p:sp>
        <p:nvSpPr>
          <p:cNvPr id="30" name="TextBox 29">
            <a:extLst>
              <a:ext uri="{FF2B5EF4-FFF2-40B4-BE49-F238E27FC236}">
                <a16:creationId xmlns:a16="http://schemas.microsoft.com/office/drawing/2014/main" id="{33FBECD0-8DDA-7049-8ECC-6A269844C5E5}"/>
              </a:ext>
            </a:extLst>
          </p:cNvPr>
          <p:cNvSpPr txBox="1"/>
          <p:nvPr/>
        </p:nvSpPr>
        <p:spPr>
          <a:xfrm>
            <a:off x="2886839" y="4490516"/>
            <a:ext cx="582211"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Orders</a:t>
            </a:r>
          </a:p>
        </p:txBody>
      </p:sp>
      <p:sp>
        <p:nvSpPr>
          <p:cNvPr id="44" name="Rectangle 43">
            <a:extLst>
              <a:ext uri="{FF2B5EF4-FFF2-40B4-BE49-F238E27FC236}">
                <a16:creationId xmlns:a16="http://schemas.microsoft.com/office/drawing/2014/main" id="{933C06CE-D7EC-2049-A296-0B54B04D1325}"/>
              </a:ext>
            </a:extLst>
          </p:cNvPr>
          <p:cNvSpPr/>
          <p:nvPr/>
        </p:nvSpPr>
        <p:spPr>
          <a:xfrm>
            <a:off x="235480" y="1533273"/>
            <a:ext cx="2255361" cy="1931822"/>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Order  MS</a:t>
            </a:r>
          </a:p>
        </p:txBody>
      </p:sp>
      <p:sp>
        <p:nvSpPr>
          <p:cNvPr id="47" name="Rounded Rectangle 46">
            <a:extLst>
              <a:ext uri="{FF2B5EF4-FFF2-40B4-BE49-F238E27FC236}">
                <a16:creationId xmlns:a16="http://schemas.microsoft.com/office/drawing/2014/main" id="{81EBAFCF-3191-F249-8373-23077DAC6866}"/>
              </a:ext>
            </a:extLst>
          </p:cNvPr>
          <p:cNvSpPr/>
          <p:nvPr/>
        </p:nvSpPr>
        <p:spPr>
          <a:xfrm>
            <a:off x="1380175" y="1871145"/>
            <a:ext cx="984183" cy="144957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r>
              <a:rPr lang="en-US" sz="1000" dirty="0">
                <a:solidFill>
                  <a:srgbClr val="272248"/>
                </a:solidFill>
                <a:latin typeface="Arial"/>
              </a:rPr>
              <a:t>Order</a:t>
            </a:r>
          </a:p>
          <a:p>
            <a:pPr defTabSz="685783"/>
            <a:r>
              <a:rPr lang="en-US" sz="1000" dirty="0">
                <a:solidFill>
                  <a:srgbClr val="272248"/>
                </a:solidFill>
                <a:latin typeface="Arial"/>
              </a:rPr>
              <a:t>Orchestrator</a:t>
            </a:r>
          </a:p>
        </p:txBody>
      </p:sp>
      <p:cxnSp>
        <p:nvCxnSpPr>
          <p:cNvPr id="50" name="Elbow Connector 49">
            <a:extLst>
              <a:ext uri="{FF2B5EF4-FFF2-40B4-BE49-F238E27FC236}">
                <a16:creationId xmlns:a16="http://schemas.microsoft.com/office/drawing/2014/main" id="{0A7C4324-2747-9B4C-91CB-30764076A703}"/>
              </a:ext>
            </a:extLst>
          </p:cNvPr>
          <p:cNvCxnSpPr>
            <a:cxnSpLocks/>
            <a:stCxn id="47" idx="3"/>
            <a:endCxn id="53" idx="1"/>
          </p:cNvCxnSpPr>
          <p:nvPr/>
        </p:nvCxnSpPr>
        <p:spPr>
          <a:xfrm flipV="1">
            <a:off x="2364358" y="1659365"/>
            <a:ext cx="699898" cy="936566"/>
          </a:xfrm>
          <a:prstGeom prst="bentConnector3">
            <a:avLst>
              <a:gd name="adj1" fmla="val 50000"/>
            </a:avLst>
          </a:prstGeom>
          <a:ln w="12700">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99AC9271-9F10-6C4B-8A9C-6CBAB0220E1D}"/>
              </a:ext>
            </a:extLst>
          </p:cNvPr>
          <p:cNvCxnSpPr>
            <a:cxnSpLocks/>
            <a:stCxn id="53" idx="0"/>
            <a:endCxn id="7" idx="1"/>
          </p:cNvCxnSpPr>
          <p:nvPr/>
        </p:nvCxnSpPr>
        <p:spPr>
          <a:xfrm rot="16200000" flipH="1">
            <a:off x="4204314" y="579227"/>
            <a:ext cx="103376" cy="1999004"/>
          </a:xfrm>
          <a:prstGeom prst="bentConnector4">
            <a:avLst>
              <a:gd name="adj1" fmla="val -221134"/>
              <a:gd name="adj2" fmla="val 54808"/>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26EEF187-6197-7F4E-B702-E27C9BAD315F}"/>
              </a:ext>
            </a:extLst>
          </p:cNvPr>
          <p:cNvCxnSpPr>
            <a:cxnSpLocks/>
            <a:stCxn id="7" idx="2"/>
            <a:endCxn id="59" idx="0"/>
          </p:cNvCxnSpPr>
          <p:nvPr/>
        </p:nvCxnSpPr>
        <p:spPr>
          <a:xfrm rot="5400000" flipH="1">
            <a:off x="4575276" y="855120"/>
            <a:ext cx="245013" cy="2000317"/>
          </a:xfrm>
          <a:prstGeom prst="bentConnector5">
            <a:avLst>
              <a:gd name="adj1" fmla="val -93301"/>
              <a:gd name="adj2" fmla="val 56254"/>
              <a:gd name="adj3" fmla="val 193301"/>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EF4ACCC9-60A5-B943-9794-AC6610EF72F4}"/>
              </a:ext>
            </a:extLst>
          </p:cNvPr>
          <p:cNvCxnSpPr>
            <a:cxnSpLocks/>
            <a:stCxn id="6" idx="2"/>
            <a:endCxn id="67" idx="3"/>
          </p:cNvCxnSpPr>
          <p:nvPr/>
        </p:nvCxnSpPr>
        <p:spPr>
          <a:xfrm rot="5400000">
            <a:off x="5074534" y="897023"/>
            <a:ext cx="610541" cy="2811330"/>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5464D25-B287-7A42-A6E8-14EBCC744537}"/>
              </a:ext>
            </a:extLst>
          </p:cNvPr>
          <p:cNvCxnSpPr>
            <a:cxnSpLocks/>
            <a:stCxn id="66" idx="3"/>
            <a:endCxn id="6" idx="2"/>
          </p:cNvCxnSpPr>
          <p:nvPr/>
        </p:nvCxnSpPr>
        <p:spPr>
          <a:xfrm flipV="1">
            <a:off x="3533015" y="1997418"/>
            <a:ext cx="3252454" cy="404811"/>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6823B5B3-4802-9E4B-84B1-07BC111B903E}"/>
              </a:ext>
            </a:extLst>
          </p:cNvPr>
          <p:cNvCxnSpPr>
            <a:cxnSpLocks/>
            <a:stCxn id="47" idx="2"/>
            <a:endCxn id="29" idx="0"/>
          </p:cNvCxnSpPr>
          <p:nvPr/>
        </p:nvCxnSpPr>
        <p:spPr>
          <a:xfrm rot="16200000" flipH="1">
            <a:off x="2754645" y="2438339"/>
            <a:ext cx="653214" cy="2417970"/>
          </a:xfrm>
          <a:prstGeom prst="bentConnector3">
            <a:avLst>
              <a:gd name="adj1" fmla="val 50000"/>
            </a:avLst>
          </a:prstGeom>
          <a:ln w="12700">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Elbow Connector 99">
            <a:extLst>
              <a:ext uri="{FF2B5EF4-FFF2-40B4-BE49-F238E27FC236}">
                <a16:creationId xmlns:a16="http://schemas.microsoft.com/office/drawing/2014/main" id="{F86D8F45-3BF9-AC45-9B9A-BFC18C926A7E}"/>
              </a:ext>
            </a:extLst>
          </p:cNvPr>
          <p:cNvCxnSpPr>
            <a:cxnSpLocks/>
            <a:endCxn id="66" idx="1"/>
          </p:cNvCxnSpPr>
          <p:nvPr/>
        </p:nvCxnSpPr>
        <p:spPr>
          <a:xfrm flipV="1">
            <a:off x="2402103" y="2402229"/>
            <a:ext cx="746425" cy="255226"/>
          </a:xfrm>
          <a:prstGeom prst="bentConnector3">
            <a:avLst>
              <a:gd name="adj1" fmla="val 50000"/>
            </a:avLst>
          </a:prstGeom>
          <a:ln w="12700">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B8AD94F3-A5E6-BB46-B2C2-44A54FCDAF03}"/>
              </a:ext>
            </a:extLst>
          </p:cNvPr>
          <p:cNvSpPr txBox="1"/>
          <p:nvPr/>
        </p:nvSpPr>
        <p:spPr>
          <a:xfrm>
            <a:off x="2999369" y="2033354"/>
            <a:ext cx="1250663"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Reefer commands</a:t>
            </a:r>
          </a:p>
        </p:txBody>
      </p:sp>
      <p:sp>
        <p:nvSpPr>
          <p:cNvPr id="9" name="TextBox 8">
            <a:extLst>
              <a:ext uri="{FF2B5EF4-FFF2-40B4-BE49-F238E27FC236}">
                <a16:creationId xmlns:a16="http://schemas.microsoft.com/office/drawing/2014/main" id="{6F7C97B9-5063-2142-B6AE-C018EA52555E}"/>
              </a:ext>
            </a:extLst>
          </p:cNvPr>
          <p:cNvSpPr txBox="1"/>
          <p:nvPr/>
        </p:nvSpPr>
        <p:spPr>
          <a:xfrm>
            <a:off x="1389801" y="1733151"/>
            <a:ext cx="963054" cy="246221"/>
          </a:xfrm>
          <a:prstGeom prst="rect">
            <a:avLst/>
          </a:prstGeom>
          <a:solidFill>
            <a:schemeClr val="bg1"/>
          </a:solidFill>
        </p:spPr>
        <p:txBody>
          <a:bodyPr wrap="square" rtlCol="0">
            <a:spAutoFit/>
          </a:bodyPr>
          <a:lstStyle/>
          <a:p>
            <a:pPr defTabSz="685783"/>
            <a:r>
              <a:rPr lang="en-US" sz="1000" dirty="0">
                <a:solidFill>
                  <a:prstClr val="black"/>
                </a:solidFill>
                <a:latin typeface="Arial"/>
              </a:rPr>
              <a:t>startSagaAPI</a:t>
            </a:r>
          </a:p>
        </p:txBody>
      </p:sp>
      <p:sp>
        <p:nvSpPr>
          <p:cNvPr id="55" name="Can 54">
            <a:extLst>
              <a:ext uri="{FF2B5EF4-FFF2-40B4-BE49-F238E27FC236}">
                <a16:creationId xmlns:a16="http://schemas.microsoft.com/office/drawing/2014/main" id="{A304A719-8383-C348-9CB2-685CDCF0C3DD}"/>
              </a:ext>
            </a:extLst>
          </p:cNvPr>
          <p:cNvSpPr/>
          <p:nvPr/>
        </p:nvSpPr>
        <p:spPr>
          <a:xfrm>
            <a:off x="379023" y="3175196"/>
            <a:ext cx="487691" cy="535098"/>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13">
              <a:solidFill>
                <a:prstClr val="white"/>
              </a:solidFill>
              <a:latin typeface="Arial"/>
            </a:endParaRPr>
          </a:p>
        </p:txBody>
      </p:sp>
      <p:pic>
        <p:nvPicPr>
          <p:cNvPr id="53" name="Picture 31" descr="Picture 31">
            <a:extLst>
              <a:ext uri="{FF2B5EF4-FFF2-40B4-BE49-F238E27FC236}">
                <a16:creationId xmlns:a16="http://schemas.microsoft.com/office/drawing/2014/main" id="{963EBBEB-F63C-EB45-A3C4-6A687D957FA3}"/>
              </a:ext>
            </a:extLst>
          </p:cNvPr>
          <p:cNvPicPr>
            <a:picLocks noChangeAspect="1"/>
          </p:cNvPicPr>
          <p:nvPr/>
        </p:nvPicPr>
        <p:blipFill>
          <a:blip r:embed="rId3"/>
          <a:stretch>
            <a:fillRect/>
          </a:stretch>
        </p:blipFill>
        <p:spPr>
          <a:xfrm>
            <a:off x="3064256" y="1527041"/>
            <a:ext cx="384487" cy="264647"/>
          </a:xfrm>
          <a:prstGeom prst="rect">
            <a:avLst/>
          </a:prstGeom>
          <a:ln w="12700">
            <a:miter lim="400000"/>
          </a:ln>
        </p:spPr>
      </p:pic>
      <p:pic>
        <p:nvPicPr>
          <p:cNvPr id="59" name="Picture 31" descr="Picture 31">
            <a:extLst>
              <a:ext uri="{FF2B5EF4-FFF2-40B4-BE49-F238E27FC236}">
                <a16:creationId xmlns:a16="http://schemas.microsoft.com/office/drawing/2014/main" id="{A99D60BC-AF90-324E-BFC6-D8819344C965}"/>
              </a:ext>
            </a:extLst>
          </p:cNvPr>
          <p:cNvPicPr>
            <a:picLocks noChangeAspect="1"/>
          </p:cNvPicPr>
          <p:nvPr/>
        </p:nvPicPr>
        <p:blipFill>
          <a:blip r:embed="rId3"/>
          <a:stretch>
            <a:fillRect/>
          </a:stretch>
        </p:blipFill>
        <p:spPr>
          <a:xfrm>
            <a:off x="3505380" y="1732771"/>
            <a:ext cx="384487" cy="264647"/>
          </a:xfrm>
          <a:prstGeom prst="rect">
            <a:avLst/>
          </a:prstGeom>
          <a:ln w="12700">
            <a:miter lim="400000"/>
          </a:ln>
        </p:spPr>
      </p:pic>
      <p:pic>
        <p:nvPicPr>
          <p:cNvPr id="66" name="Picture 31" descr="Picture 31">
            <a:extLst>
              <a:ext uri="{FF2B5EF4-FFF2-40B4-BE49-F238E27FC236}">
                <a16:creationId xmlns:a16="http://schemas.microsoft.com/office/drawing/2014/main" id="{21379A77-9846-FB42-A03A-F59A2BA5FA36}"/>
              </a:ext>
            </a:extLst>
          </p:cNvPr>
          <p:cNvPicPr>
            <a:picLocks noChangeAspect="1"/>
          </p:cNvPicPr>
          <p:nvPr/>
        </p:nvPicPr>
        <p:blipFill>
          <a:blip r:embed="rId3"/>
          <a:stretch>
            <a:fillRect/>
          </a:stretch>
        </p:blipFill>
        <p:spPr>
          <a:xfrm>
            <a:off x="3148528" y="2269905"/>
            <a:ext cx="384487" cy="264647"/>
          </a:xfrm>
          <a:prstGeom prst="rect">
            <a:avLst/>
          </a:prstGeom>
          <a:ln w="12700">
            <a:miter lim="400000"/>
          </a:ln>
        </p:spPr>
      </p:pic>
      <p:pic>
        <p:nvPicPr>
          <p:cNvPr id="67" name="Picture 31" descr="Picture 31">
            <a:extLst>
              <a:ext uri="{FF2B5EF4-FFF2-40B4-BE49-F238E27FC236}">
                <a16:creationId xmlns:a16="http://schemas.microsoft.com/office/drawing/2014/main" id="{42184F81-9D2F-AA4A-BFC0-DB34A1365786}"/>
              </a:ext>
            </a:extLst>
          </p:cNvPr>
          <p:cNvPicPr>
            <a:picLocks noChangeAspect="1"/>
          </p:cNvPicPr>
          <p:nvPr/>
        </p:nvPicPr>
        <p:blipFill>
          <a:blip r:embed="rId3"/>
          <a:stretch>
            <a:fillRect/>
          </a:stretch>
        </p:blipFill>
        <p:spPr>
          <a:xfrm>
            <a:off x="3589652" y="2475635"/>
            <a:ext cx="384487" cy="264647"/>
          </a:xfrm>
          <a:prstGeom prst="rect">
            <a:avLst/>
          </a:prstGeom>
          <a:ln w="12700">
            <a:miter lim="400000"/>
          </a:ln>
        </p:spPr>
      </p:pic>
      <p:pic>
        <p:nvPicPr>
          <p:cNvPr id="70" name="Picture 69">
            <a:extLst>
              <a:ext uri="{FF2B5EF4-FFF2-40B4-BE49-F238E27FC236}">
                <a16:creationId xmlns:a16="http://schemas.microsoft.com/office/drawing/2014/main" id="{7636090D-0AF7-8A4C-AEDC-E9E9BA8B941D}"/>
              </a:ext>
            </a:extLst>
          </p:cNvPr>
          <p:cNvPicPr>
            <a:picLocks noChangeAspect="1"/>
          </p:cNvPicPr>
          <p:nvPr/>
        </p:nvPicPr>
        <p:blipFill>
          <a:blip r:embed="rId4"/>
          <a:stretch>
            <a:fillRect/>
          </a:stretch>
        </p:blipFill>
        <p:spPr>
          <a:xfrm>
            <a:off x="2857228" y="2925874"/>
            <a:ext cx="187778" cy="249322"/>
          </a:xfrm>
          <a:prstGeom prst="rect">
            <a:avLst/>
          </a:prstGeom>
          <a:solidFill>
            <a:schemeClr val="accent2"/>
          </a:solidFill>
          <a:ln>
            <a:solidFill>
              <a:srgbClr val="466CE8"/>
            </a:solidFill>
          </a:ln>
        </p:spPr>
      </p:pic>
      <p:sp>
        <p:nvSpPr>
          <p:cNvPr id="71" name="AutoShape 4">
            <a:extLst>
              <a:ext uri="{FF2B5EF4-FFF2-40B4-BE49-F238E27FC236}">
                <a16:creationId xmlns:a16="http://schemas.microsoft.com/office/drawing/2014/main" id="{81B1F89D-0FC4-7F4D-935F-9A5587C80DAB}"/>
              </a:ext>
            </a:extLst>
          </p:cNvPr>
          <p:cNvSpPr>
            <a:spLocks noChangeArrowheads="1"/>
          </p:cNvSpPr>
          <p:nvPr/>
        </p:nvSpPr>
        <p:spPr bwMode="auto">
          <a:xfrm>
            <a:off x="2804197" y="3882151"/>
            <a:ext cx="3019062" cy="856574"/>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pic>
        <p:nvPicPr>
          <p:cNvPr id="73" name="Picture 72">
            <a:extLst>
              <a:ext uri="{FF2B5EF4-FFF2-40B4-BE49-F238E27FC236}">
                <a16:creationId xmlns:a16="http://schemas.microsoft.com/office/drawing/2014/main" id="{42B36D60-B000-5544-B0FA-61D4E101AE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6545" y="4471804"/>
            <a:ext cx="236714" cy="312615"/>
          </a:xfrm>
          <a:prstGeom prst="rect">
            <a:avLst/>
          </a:prstGeom>
          <a:solidFill>
            <a:schemeClr val="bg1"/>
          </a:solidFill>
        </p:spPr>
      </p:pic>
    </p:spTree>
    <p:extLst>
      <p:ext uri="{BB962C8B-B14F-4D97-AF65-F5344CB8AC3E}">
        <p14:creationId xmlns:p14="http://schemas.microsoft.com/office/powerpoint/2010/main" val="42577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8A8-41AD-F14F-AFA7-948382A7A482}"/>
              </a:ext>
            </a:extLst>
          </p:cNvPr>
          <p:cNvSpPr>
            <a:spLocks noGrp="1"/>
          </p:cNvSpPr>
          <p:nvPr>
            <p:ph type="title"/>
          </p:nvPr>
        </p:nvSpPr>
        <p:spPr/>
        <p:txBody>
          <a:bodyPr/>
          <a:lstStyle/>
          <a:p>
            <a:r>
              <a:rPr lang="en-US" sz="1800" dirty="0"/>
              <a:t>Implementation view</a:t>
            </a:r>
          </a:p>
        </p:txBody>
      </p:sp>
      <p:sp>
        <p:nvSpPr>
          <p:cNvPr id="4" name="Slide Number Placeholder 3">
            <a:extLst>
              <a:ext uri="{FF2B5EF4-FFF2-40B4-BE49-F238E27FC236}">
                <a16:creationId xmlns:a16="http://schemas.microsoft.com/office/drawing/2014/main" id="{447A79C4-F068-B94B-815F-2CA03A376280}"/>
              </a:ext>
            </a:extLst>
          </p:cNvPr>
          <p:cNvSpPr>
            <a:spLocks noGrp="1"/>
          </p:cNvSpPr>
          <p:nvPr>
            <p:ph type="sldNum" sz="quarter" idx="10"/>
          </p:nvPr>
        </p:nvSpPr>
        <p:spPr/>
        <p:txBody>
          <a:bodyPr/>
          <a:lstStyle/>
          <a:p>
            <a:fld id="{2F63A97E-D605-DC42-8452-C14CD1FA87FA}" type="slidenum">
              <a:rPr lang="en-US" smtClean="0">
                <a:solidFill>
                  <a:srgbClr val="5AAAFA"/>
                </a:solidFill>
              </a:rPr>
              <a:pPr/>
              <a:t>5</a:t>
            </a:fld>
            <a:endParaRPr lang="en-US">
              <a:solidFill>
                <a:srgbClr val="5AAAFA"/>
              </a:solidFill>
            </a:endParaRPr>
          </a:p>
        </p:txBody>
      </p:sp>
      <p:sp>
        <p:nvSpPr>
          <p:cNvPr id="5" name="Rectangle 4">
            <a:extLst>
              <a:ext uri="{FF2B5EF4-FFF2-40B4-BE49-F238E27FC236}">
                <a16:creationId xmlns:a16="http://schemas.microsoft.com/office/drawing/2014/main" id="{F0961061-41B9-D74B-8818-FA50F70A3461}"/>
              </a:ext>
            </a:extLst>
          </p:cNvPr>
          <p:cNvSpPr/>
          <p:nvPr/>
        </p:nvSpPr>
        <p:spPr>
          <a:xfrm>
            <a:off x="196569" y="901701"/>
            <a:ext cx="1515499" cy="6604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Order  MS</a:t>
            </a:r>
          </a:p>
        </p:txBody>
      </p:sp>
      <p:sp>
        <p:nvSpPr>
          <p:cNvPr id="7" name="TextBox 6">
            <a:extLst>
              <a:ext uri="{FF2B5EF4-FFF2-40B4-BE49-F238E27FC236}">
                <a16:creationId xmlns:a16="http://schemas.microsoft.com/office/drawing/2014/main" id="{EFF70131-D858-6541-9817-90FE2D746C12}"/>
              </a:ext>
            </a:extLst>
          </p:cNvPr>
          <p:cNvSpPr txBox="1"/>
          <p:nvPr/>
        </p:nvSpPr>
        <p:spPr>
          <a:xfrm>
            <a:off x="293688" y="4620230"/>
            <a:ext cx="4576864" cy="215444"/>
          </a:xfrm>
          <a:prstGeom prst="rect">
            <a:avLst/>
          </a:prstGeom>
          <a:noFill/>
        </p:spPr>
        <p:txBody>
          <a:bodyPr wrap="square">
            <a:spAutoFit/>
          </a:bodyPr>
          <a:lstStyle/>
          <a:p>
            <a:r>
              <a:rPr lang="en-US" sz="800" dirty="0">
                <a:solidFill>
                  <a:schemeClr val="accent2">
                    <a:lumMod val="75000"/>
                  </a:schemeClr>
                </a:solidFill>
                <a:effectLst/>
                <a:latin typeface="Menlo" panose="020B0609030804020204" pitchFamily="49" charset="0"/>
                <a:hlinkClick r:id="rId3"/>
              </a:rPr>
              <a:t>https://github.com/ibm-cloud-architecture/eda-kc-order-cmd-mq</a:t>
            </a:r>
            <a:endParaRPr lang="en-US" sz="800" dirty="0">
              <a:solidFill>
                <a:schemeClr val="accent2">
                  <a:lumMod val="75000"/>
                </a:schemeClr>
              </a:solidFill>
              <a:effectLst/>
              <a:latin typeface="Menlo" panose="020B0609030804020204" pitchFamily="49" charset="0"/>
            </a:endParaRPr>
          </a:p>
        </p:txBody>
      </p:sp>
      <p:sp>
        <p:nvSpPr>
          <p:cNvPr id="8" name="AutoShape 4">
            <a:extLst>
              <a:ext uri="{FF2B5EF4-FFF2-40B4-BE49-F238E27FC236}">
                <a16:creationId xmlns:a16="http://schemas.microsoft.com/office/drawing/2014/main" id="{C5B11CFC-8A6E-E54C-ADB8-D13B89AAD42F}"/>
              </a:ext>
            </a:extLst>
          </p:cNvPr>
          <p:cNvSpPr>
            <a:spLocks noChangeArrowheads="1"/>
          </p:cNvSpPr>
          <p:nvPr/>
        </p:nvSpPr>
        <p:spPr bwMode="auto">
          <a:xfrm>
            <a:off x="2850595" y="1261690"/>
            <a:ext cx="1616414" cy="174938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sp>
        <p:nvSpPr>
          <p:cNvPr id="9" name="TextBox 8">
            <a:extLst>
              <a:ext uri="{FF2B5EF4-FFF2-40B4-BE49-F238E27FC236}">
                <a16:creationId xmlns:a16="http://schemas.microsoft.com/office/drawing/2014/main" id="{706FC6A9-29BD-8349-BE45-E4323C17CFE7}"/>
              </a:ext>
            </a:extLst>
          </p:cNvPr>
          <p:cNvSpPr txBox="1"/>
          <p:nvPr/>
        </p:nvSpPr>
        <p:spPr>
          <a:xfrm>
            <a:off x="2909573" y="1261349"/>
            <a:ext cx="1300356"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Voyage commands</a:t>
            </a:r>
          </a:p>
        </p:txBody>
      </p:sp>
      <p:sp>
        <p:nvSpPr>
          <p:cNvPr id="10" name="TextBox 9">
            <a:extLst>
              <a:ext uri="{FF2B5EF4-FFF2-40B4-BE49-F238E27FC236}">
                <a16:creationId xmlns:a16="http://schemas.microsoft.com/office/drawing/2014/main" id="{D08D3B55-7830-9943-8936-F72CDD8CC812}"/>
              </a:ext>
            </a:extLst>
          </p:cNvPr>
          <p:cNvSpPr txBox="1"/>
          <p:nvPr/>
        </p:nvSpPr>
        <p:spPr>
          <a:xfrm>
            <a:off x="2999369" y="2033354"/>
            <a:ext cx="1250663"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Reefer commands</a:t>
            </a:r>
          </a:p>
        </p:txBody>
      </p:sp>
      <p:pic>
        <p:nvPicPr>
          <p:cNvPr id="12" name="Picture 31" descr="Picture 31">
            <a:extLst>
              <a:ext uri="{FF2B5EF4-FFF2-40B4-BE49-F238E27FC236}">
                <a16:creationId xmlns:a16="http://schemas.microsoft.com/office/drawing/2014/main" id="{C17E7906-D383-994F-80B7-0EDB106BAC84}"/>
              </a:ext>
            </a:extLst>
          </p:cNvPr>
          <p:cNvPicPr>
            <a:picLocks noChangeAspect="1"/>
          </p:cNvPicPr>
          <p:nvPr/>
        </p:nvPicPr>
        <p:blipFill>
          <a:blip r:embed="rId4"/>
          <a:stretch>
            <a:fillRect/>
          </a:stretch>
        </p:blipFill>
        <p:spPr>
          <a:xfrm>
            <a:off x="3064256" y="1527041"/>
            <a:ext cx="384487" cy="264647"/>
          </a:xfrm>
          <a:prstGeom prst="rect">
            <a:avLst/>
          </a:prstGeom>
          <a:ln w="12700">
            <a:miter lim="400000"/>
          </a:ln>
        </p:spPr>
      </p:pic>
      <p:pic>
        <p:nvPicPr>
          <p:cNvPr id="13" name="Picture 31" descr="Picture 31">
            <a:extLst>
              <a:ext uri="{FF2B5EF4-FFF2-40B4-BE49-F238E27FC236}">
                <a16:creationId xmlns:a16="http://schemas.microsoft.com/office/drawing/2014/main" id="{43BC0639-9F72-EC40-8BBA-BD6587680589}"/>
              </a:ext>
            </a:extLst>
          </p:cNvPr>
          <p:cNvPicPr>
            <a:picLocks noChangeAspect="1"/>
          </p:cNvPicPr>
          <p:nvPr/>
        </p:nvPicPr>
        <p:blipFill>
          <a:blip r:embed="rId4"/>
          <a:stretch>
            <a:fillRect/>
          </a:stretch>
        </p:blipFill>
        <p:spPr>
          <a:xfrm>
            <a:off x="3505380" y="1732771"/>
            <a:ext cx="384487" cy="264647"/>
          </a:xfrm>
          <a:prstGeom prst="rect">
            <a:avLst/>
          </a:prstGeom>
          <a:ln w="12700">
            <a:miter lim="400000"/>
          </a:ln>
        </p:spPr>
      </p:pic>
      <p:pic>
        <p:nvPicPr>
          <p:cNvPr id="14" name="Picture 31" descr="Picture 31">
            <a:extLst>
              <a:ext uri="{FF2B5EF4-FFF2-40B4-BE49-F238E27FC236}">
                <a16:creationId xmlns:a16="http://schemas.microsoft.com/office/drawing/2014/main" id="{2E5038D2-8D95-2D45-A8F4-1A0ACC533638}"/>
              </a:ext>
            </a:extLst>
          </p:cNvPr>
          <p:cNvPicPr>
            <a:picLocks noChangeAspect="1"/>
          </p:cNvPicPr>
          <p:nvPr/>
        </p:nvPicPr>
        <p:blipFill>
          <a:blip r:embed="rId4"/>
          <a:stretch>
            <a:fillRect/>
          </a:stretch>
        </p:blipFill>
        <p:spPr>
          <a:xfrm>
            <a:off x="3148528" y="2269905"/>
            <a:ext cx="384487" cy="264647"/>
          </a:xfrm>
          <a:prstGeom prst="rect">
            <a:avLst/>
          </a:prstGeom>
          <a:ln w="12700">
            <a:miter lim="400000"/>
          </a:ln>
        </p:spPr>
      </p:pic>
      <p:pic>
        <p:nvPicPr>
          <p:cNvPr id="15" name="Picture 31" descr="Picture 31">
            <a:extLst>
              <a:ext uri="{FF2B5EF4-FFF2-40B4-BE49-F238E27FC236}">
                <a16:creationId xmlns:a16="http://schemas.microsoft.com/office/drawing/2014/main" id="{E517310F-A6DE-384B-8986-AD917248AD95}"/>
              </a:ext>
            </a:extLst>
          </p:cNvPr>
          <p:cNvPicPr>
            <a:picLocks noChangeAspect="1"/>
          </p:cNvPicPr>
          <p:nvPr/>
        </p:nvPicPr>
        <p:blipFill>
          <a:blip r:embed="rId4"/>
          <a:stretch>
            <a:fillRect/>
          </a:stretch>
        </p:blipFill>
        <p:spPr>
          <a:xfrm>
            <a:off x="3589652" y="2475635"/>
            <a:ext cx="384487" cy="264647"/>
          </a:xfrm>
          <a:prstGeom prst="rect">
            <a:avLst/>
          </a:prstGeom>
          <a:ln w="12700">
            <a:miter lim="400000"/>
          </a:ln>
        </p:spPr>
      </p:pic>
      <p:pic>
        <p:nvPicPr>
          <p:cNvPr id="18" name="Picture 17">
            <a:extLst>
              <a:ext uri="{FF2B5EF4-FFF2-40B4-BE49-F238E27FC236}">
                <a16:creationId xmlns:a16="http://schemas.microsoft.com/office/drawing/2014/main" id="{7072DB27-6572-D446-8286-94678DCF139F}"/>
              </a:ext>
            </a:extLst>
          </p:cNvPr>
          <p:cNvPicPr>
            <a:picLocks noChangeAspect="1"/>
          </p:cNvPicPr>
          <p:nvPr/>
        </p:nvPicPr>
        <p:blipFill>
          <a:blip r:embed="rId5"/>
          <a:stretch>
            <a:fillRect/>
          </a:stretch>
        </p:blipFill>
        <p:spPr>
          <a:xfrm>
            <a:off x="2876478" y="2762381"/>
            <a:ext cx="187778" cy="249322"/>
          </a:xfrm>
          <a:prstGeom prst="rect">
            <a:avLst/>
          </a:prstGeom>
          <a:solidFill>
            <a:schemeClr val="accent2"/>
          </a:solidFill>
          <a:ln>
            <a:solidFill>
              <a:srgbClr val="466CE8"/>
            </a:solidFill>
          </a:ln>
        </p:spPr>
      </p:pic>
      <p:sp>
        <p:nvSpPr>
          <p:cNvPr id="19" name="Rounded Rectangle 18">
            <a:extLst>
              <a:ext uri="{FF2B5EF4-FFF2-40B4-BE49-F238E27FC236}">
                <a16:creationId xmlns:a16="http://schemas.microsoft.com/office/drawing/2014/main" id="{7A029B00-F3B1-CD46-A783-17F435EAA7F6}"/>
              </a:ext>
            </a:extLst>
          </p:cNvPr>
          <p:cNvSpPr/>
          <p:nvPr/>
        </p:nvSpPr>
        <p:spPr bwMode="auto">
          <a:xfrm>
            <a:off x="2989015"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20" name="Rounded Rectangle 19">
            <a:extLst>
              <a:ext uri="{FF2B5EF4-FFF2-40B4-BE49-F238E27FC236}">
                <a16:creationId xmlns:a16="http://schemas.microsoft.com/office/drawing/2014/main" id="{F48A0B3D-FC9B-004F-8ED6-F093667FC148}"/>
              </a:ext>
            </a:extLst>
          </p:cNvPr>
          <p:cNvSpPr/>
          <p:nvPr/>
        </p:nvSpPr>
        <p:spPr bwMode="auto">
          <a:xfrm>
            <a:off x="3171893"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21" name="Rounded Rectangle 20">
            <a:extLst>
              <a:ext uri="{FF2B5EF4-FFF2-40B4-BE49-F238E27FC236}">
                <a16:creationId xmlns:a16="http://schemas.microsoft.com/office/drawing/2014/main" id="{CE682805-E5F5-5744-9EBE-FC1EC7839A2C}"/>
              </a:ext>
            </a:extLst>
          </p:cNvPr>
          <p:cNvSpPr/>
          <p:nvPr/>
        </p:nvSpPr>
        <p:spPr bwMode="auto">
          <a:xfrm>
            <a:off x="3356064"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22" name="Rounded Rectangle 21">
            <a:extLst>
              <a:ext uri="{FF2B5EF4-FFF2-40B4-BE49-F238E27FC236}">
                <a16:creationId xmlns:a16="http://schemas.microsoft.com/office/drawing/2014/main" id="{2E27923B-1D27-6F4A-82E2-614A0E3AE0A6}"/>
              </a:ext>
            </a:extLst>
          </p:cNvPr>
          <p:cNvSpPr/>
          <p:nvPr/>
        </p:nvSpPr>
        <p:spPr bwMode="auto">
          <a:xfrm>
            <a:off x="3538942"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23" name="Rounded Rectangle 22">
            <a:extLst>
              <a:ext uri="{FF2B5EF4-FFF2-40B4-BE49-F238E27FC236}">
                <a16:creationId xmlns:a16="http://schemas.microsoft.com/office/drawing/2014/main" id="{B68EA16E-1975-FE41-A835-93C837E26253}"/>
              </a:ext>
            </a:extLst>
          </p:cNvPr>
          <p:cNvSpPr/>
          <p:nvPr/>
        </p:nvSpPr>
        <p:spPr bwMode="auto">
          <a:xfrm>
            <a:off x="3723113"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4</a:t>
            </a:r>
            <a:endParaRPr lang="en-US" sz="500" dirty="0">
              <a:solidFill>
                <a:prstClr val="white"/>
              </a:solidFill>
              <a:latin typeface="Arial"/>
            </a:endParaRPr>
          </a:p>
        </p:txBody>
      </p:sp>
      <p:sp>
        <p:nvSpPr>
          <p:cNvPr id="24" name="Rounded Rectangle 23">
            <a:extLst>
              <a:ext uri="{FF2B5EF4-FFF2-40B4-BE49-F238E27FC236}">
                <a16:creationId xmlns:a16="http://schemas.microsoft.com/office/drawing/2014/main" id="{FBC14B4F-5006-BB45-8326-2CA9C6A25A43}"/>
              </a:ext>
            </a:extLst>
          </p:cNvPr>
          <p:cNvSpPr/>
          <p:nvPr/>
        </p:nvSpPr>
        <p:spPr bwMode="auto">
          <a:xfrm>
            <a:off x="3909892" y="32055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5</a:t>
            </a:r>
            <a:endParaRPr lang="en-US" sz="500" dirty="0">
              <a:solidFill>
                <a:prstClr val="white"/>
              </a:solidFill>
              <a:latin typeface="Arial"/>
            </a:endParaRPr>
          </a:p>
        </p:txBody>
      </p:sp>
      <p:sp>
        <p:nvSpPr>
          <p:cNvPr id="25" name="Rounded Rectangle 24">
            <a:extLst>
              <a:ext uri="{FF2B5EF4-FFF2-40B4-BE49-F238E27FC236}">
                <a16:creationId xmlns:a16="http://schemas.microsoft.com/office/drawing/2014/main" id="{46109D4B-16D6-8D4D-B2F3-1987702A345F}"/>
              </a:ext>
            </a:extLst>
          </p:cNvPr>
          <p:cNvSpPr/>
          <p:nvPr/>
        </p:nvSpPr>
        <p:spPr bwMode="auto">
          <a:xfrm>
            <a:off x="4090162" y="320558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6</a:t>
            </a:r>
            <a:endParaRPr lang="en-US" sz="500" dirty="0">
              <a:solidFill>
                <a:prstClr val="white"/>
              </a:solidFill>
              <a:latin typeface="Arial"/>
            </a:endParaRPr>
          </a:p>
        </p:txBody>
      </p:sp>
      <p:sp>
        <p:nvSpPr>
          <p:cNvPr id="26" name="Rounded Rectangle 25">
            <a:extLst>
              <a:ext uri="{FF2B5EF4-FFF2-40B4-BE49-F238E27FC236}">
                <a16:creationId xmlns:a16="http://schemas.microsoft.com/office/drawing/2014/main" id="{2941F659-30EB-8940-9D95-F45CF5A7A13B}"/>
              </a:ext>
            </a:extLst>
          </p:cNvPr>
          <p:cNvSpPr/>
          <p:nvPr/>
        </p:nvSpPr>
        <p:spPr bwMode="auto">
          <a:xfrm>
            <a:off x="4270432" y="3205584"/>
            <a:ext cx="184171" cy="548634"/>
          </a:xfrm>
          <a:prstGeom prst="roundRect">
            <a:avLst/>
          </a:prstGeom>
          <a:solidFill>
            <a:schemeClr val="bg1">
              <a:lumMod val="65000"/>
            </a:schemeClr>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defRPr/>
            </a:pPr>
            <a:r>
              <a:rPr lang="en-US" sz="900" dirty="0">
                <a:solidFill>
                  <a:prstClr val="white"/>
                </a:solidFill>
                <a:latin typeface="Arial"/>
              </a:rPr>
              <a:t>7</a:t>
            </a:r>
            <a:endParaRPr lang="en-US" sz="500" dirty="0">
              <a:solidFill>
                <a:prstClr val="white"/>
              </a:solidFill>
              <a:latin typeface="Arial"/>
            </a:endParaRPr>
          </a:p>
        </p:txBody>
      </p:sp>
      <p:sp>
        <p:nvSpPr>
          <p:cNvPr id="27" name="TextBox 26">
            <a:extLst>
              <a:ext uri="{FF2B5EF4-FFF2-40B4-BE49-F238E27FC236}">
                <a16:creationId xmlns:a16="http://schemas.microsoft.com/office/drawing/2014/main" id="{8A393202-E90A-0B4C-A500-97FFE7061B44}"/>
              </a:ext>
            </a:extLst>
          </p:cNvPr>
          <p:cNvSpPr txBox="1"/>
          <p:nvPr/>
        </p:nvSpPr>
        <p:spPr>
          <a:xfrm>
            <a:off x="2959120" y="3722169"/>
            <a:ext cx="582211" cy="248209"/>
          </a:xfrm>
          <a:prstGeom prst="rect">
            <a:avLst/>
          </a:prstGeom>
          <a:noFill/>
        </p:spPr>
        <p:txBody>
          <a:bodyPr wrap="none" rtlCol="0">
            <a:spAutoFit/>
          </a:bodyPr>
          <a:lstStyle/>
          <a:p>
            <a:pPr defTabSz="685783">
              <a:defRPr/>
            </a:pPr>
            <a:r>
              <a:rPr lang="en-US" sz="1013" dirty="0">
                <a:solidFill>
                  <a:srgbClr val="4178BE">
                    <a:lumMod val="25000"/>
                  </a:srgbClr>
                </a:solidFill>
                <a:latin typeface="Arial"/>
              </a:rPr>
              <a:t>Orders</a:t>
            </a:r>
          </a:p>
        </p:txBody>
      </p:sp>
      <p:sp>
        <p:nvSpPr>
          <p:cNvPr id="28" name="AutoShape 4">
            <a:extLst>
              <a:ext uri="{FF2B5EF4-FFF2-40B4-BE49-F238E27FC236}">
                <a16:creationId xmlns:a16="http://schemas.microsoft.com/office/drawing/2014/main" id="{246E93C9-9E08-4A43-8B0B-121DFF951908}"/>
              </a:ext>
            </a:extLst>
          </p:cNvPr>
          <p:cNvSpPr>
            <a:spLocks noChangeArrowheads="1"/>
          </p:cNvSpPr>
          <p:nvPr/>
        </p:nvSpPr>
        <p:spPr bwMode="auto">
          <a:xfrm>
            <a:off x="2876478" y="3113804"/>
            <a:ext cx="1994074" cy="856574"/>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a:defRPr/>
            </a:pPr>
            <a:endParaRPr lang="en-US" sz="1000" dirty="0">
              <a:solidFill>
                <a:prstClr val="black"/>
              </a:solidFill>
              <a:latin typeface="Arial"/>
            </a:endParaRPr>
          </a:p>
        </p:txBody>
      </p:sp>
      <p:sp>
        <p:nvSpPr>
          <p:cNvPr id="29" name="TextBox 28">
            <a:extLst>
              <a:ext uri="{FF2B5EF4-FFF2-40B4-BE49-F238E27FC236}">
                <a16:creationId xmlns:a16="http://schemas.microsoft.com/office/drawing/2014/main" id="{A1AD2507-5AAB-DD40-8D21-8A64248B2F61}"/>
              </a:ext>
            </a:extLst>
          </p:cNvPr>
          <p:cNvSpPr txBox="1"/>
          <p:nvPr/>
        </p:nvSpPr>
        <p:spPr>
          <a:xfrm>
            <a:off x="301092" y="4372455"/>
            <a:ext cx="4576864" cy="215444"/>
          </a:xfrm>
          <a:prstGeom prst="rect">
            <a:avLst/>
          </a:prstGeom>
          <a:noFill/>
        </p:spPr>
        <p:txBody>
          <a:bodyPr wrap="square">
            <a:spAutoFit/>
          </a:bodyPr>
          <a:lstStyle/>
          <a:p>
            <a:r>
              <a:rPr lang="en-US" sz="800" dirty="0">
                <a:solidFill>
                  <a:schemeClr val="accent2">
                    <a:lumMod val="75000"/>
                  </a:schemeClr>
                </a:solidFill>
                <a:effectLst/>
                <a:latin typeface="Menlo" panose="020B0609030804020204" pitchFamily="49" charset="0"/>
                <a:hlinkClick r:id="rId6"/>
              </a:rPr>
              <a:t>https://</a:t>
            </a:r>
            <a:r>
              <a:rPr lang="en-US" sz="800" dirty="0" err="1">
                <a:solidFill>
                  <a:schemeClr val="accent2">
                    <a:lumMod val="75000"/>
                  </a:schemeClr>
                </a:solidFill>
                <a:effectLst/>
                <a:latin typeface="Menlo" panose="020B0609030804020204" pitchFamily="49" charset="0"/>
                <a:hlinkClick r:id="rId6"/>
              </a:rPr>
              <a:t>github.com</a:t>
            </a:r>
            <a:r>
              <a:rPr lang="en-US" sz="800" dirty="0">
                <a:solidFill>
                  <a:schemeClr val="accent2">
                    <a:lumMod val="75000"/>
                  </a:schemeClr>
                </a:solidFill>
                <a:effectLst/>
                <a:latin typeface="Menlo" panose="020B0609030804020204" pitchFamily="49" charset="0"/>
                <a:hlinkClick r:id="rId6"/>
              </a:rPr>
              <a:t>/</a:t>
            </a:r>
            <a:r>
              <a:rPr lang="en-US" sz="800" dirty="0" err="1">
                <a:solidFill>
                  <a:schemeClr val="accent2">
                    <a:lumMod val="75000"/>
                  </a:schemeClr>
                </a:solidFill>
                <a:effectLst/>
                <a:latin typeface="Menlo" panose="020B0609030804020204" pitchFamily="49" charset="0"/>
                <a:hlinkClick r:id="rId6"/>
              </a:rPr>
              <a:t>ibm</a:t>
            </a:r>
            <a:r>
              <a:rPr lang="en-US" sz="800" dirty="0">
                <a:solidFill>
                  <a:schemeClr val="accent2">
                    <a:lumMod val="75000"/>
                  </a:schemeClr>
                </a:solidFill>
                <a:effectLst/>
                <a:latin typeface="Menlo" panose="020B0609030804020204" pitchFamily="49" charset="0"/>
                <a:hlinkClick r:id="rId6"/>
              </a:rPr>
              <a:t>-cloud-architecture/</a:t>
            </a:r>
            <a:r>
              <a:rPr lang="en-US" sz="800" dirty="0" err="1">
                <a:solidFill>
                  <a:schemeClr val="accent2">
                    <a:lumMod val="75000"/>
                  </a:schemeClr>
                </a:solidFill>
                <a:effectLst/>
                <a:latin typeface="Menlo" panose="020B0609030804020204" pitchFamily="49" charset="0"/>
                <a:hlinkClick r:id="rId6"/>
              </a:rPr>
              <a:t>eda</a:t>
            </a:r>
            <a:r>
              <a:rPr lang="en-US" sz="800" dirty="0">
                <a:solidFill>
                  <a:schemeClr val="accent2">
                    <a:lumMod val="75000"/>
                  </a:schemeClr>
                </a:solidFill>
                <a:effectLst/>
                <a:latin typeface="Menlo" panose="020B0609030804020204" pitchFamily="49" charset="0"/>
                <a:hlinkClick r:id="rId6"/>
              </a:rPr>
              <a:t>-kc-</a:t>
            </a:r>
            <a:r>
              <a:rPr lang="en-US" sz="800" dirty="0" err="1">
                <a:solidFill>
                  <a:schemeClr val="accent2">
                    <a:lumMod val="75000"/>
                  </a:schemeClr>
                </a:solidFill>
                <a:effectLst/>
                <a:latin typeface="Menlo" panose="020B0609030804020204" pitchFamily="49" charset="0"/>
                <a:hlinkClick r:id="rId6"/>
              </a:rPr>
              <a:t>gitops.git</a:t>
            </a:r>
            <a:endParaRPr lang="en-US" sz="800" dirty="0">
              <a:solidFill>
                <a:schemeClr val="accent2">
                  <a:lumMod val="75000"/>
                </a:schemeClr>
              </a:solidFill>
              <a:effectLst/>
              <a:latin typeface="Menlo" panose="020B0609030804020204" pitchFamily="49" charset="0"/>
            </a:endParaRPr>
          </a:p>
        </p:txBody>
      </p:sp>
      <p:sp>
        <p:nvSpPr>
          <p:cNvPr id="31" name="TextBox 30">
            <a:extLst>
              <a:ext uri="{FF2B5EF4-FFF2-40B4-BE49-F238E27FC236}">
                <a16:creationId xmlns:a16="http://schemas.microsoft.com/office/drawing/2014/main" id="{B09266E1-CEEF-3748-AB77-8AF14C7E998C}"/>
              </a:ext>
            </a:extLst>
          </p:cNvPr>
          <p:cNvSpPr txBox="1"/>
          <p:nvPr/>
        </p:nvSpPr>
        <p:spPr>
          <a:xfrm>
            <a:off x="4577817" y="4379797"/>
            <a:ext cx="4576864" cy="246221"/>
          </a:xfrm>
          <a:prstGeom prst="rect">
            <a:avLst/>
          </a:prstGeom>
          <a:noFill/>
        </p:spPr>
        <p:txBody>
          <a:bodyPr wrap="square">
            <a:spAutoFit/>
          </a:bodyPr>
          <a:lstStyle/>
          <a:p>
            <a:r>
              <a:rPr lang="en-US" sz="1000" dirty="0">
                <a:solidFill>
                  <a:schemeClr val="accent2">
                    <a:lumMod val="75000"/>
                  </a:schemeClr>
                </a:solidFill>
                <a:hlinkClick r:id="rId7"/>
              </a:rPr>
              <a:t>https://</a:t>
            </a:r>
            <a:r>
              <a:rPr lang="en-US" sz="1000" dirty="0" err="1">
                <a:solidFill>
                  <a:schemeClr val="accent2">
                    <a:lumMod val="75000"/>
                  </a:schemeClr>
                </a:solidFill>
                <a:hlinkClick r:id="rId7"/>
              </a:rPr>
              <a:t>github.com</a:t>
            </a:r>
            <a:r>
              <a:rPr lang="en-US" sz="1000" dirty="0">
                <a:solidFill>
                  <a:schemeClr val="accent2">
                    <a:lumMod val="75000"/>
                  </a:schemeClr>
                </a:solidFill>
                <a:hlinkClick r:id="rId7"/>
              </a:rPr>
              <a:t>/</a:t>
            </a:r>
            <a:r>
              <a:rPr lang="en-US" sz="1000" dirty="0" err="1">
                <a:solidFill>
                  <a:schemeClr val="accent2">
                    <a:lumMod val="75000"/>
                  </a:schemeClr>
                </a:solidFill>
                <a:hlinkClick r:id="rId7"/>
              </a:rPr>
              <a:t>ibm</a:t>
            </a:r>
            <a:r>
              <a:rPr lang="en-US" sz="1000" dirty="0">
                <a:solidFill>
                  <a:schemeClr val="accent2">
                    <a:lumMod val="75000"/>
                  </a:schemeClr>
                </a:solidFill>
                <a:hlinkClick r:id="rId7"/>
              </a:rPr>
              <a:t>-cloud-architecture/</a:t>
            </a:r>
            <a:r>
              <a:rPr lang="en-US" sz="1000" dirty="0" err="1">
                <a:solidFill>
                  <a:schemeClr val="accent2">
                    <a:lumMod val="75000"/>
                  </a:schemeClr>
                </a:solidFill>
                <a:hlinkClick r:id="rId7"/>
              </a:rPr>
              <a:t>eda</a:t>
            </a:r>
            <a:r>
              <a:rPr lang="en-US" sz="1000" dirty="0">
                <a:solidFill>
                  <a:schemeClr val="accent2">
                    <a:lumMod val="75000"/>
                  </a:schemeClr>
                </a:solidFill>
                <a:hlinkClick r:id="rId7"/>
              </a:rPr>
              <a:t>-kc-voyage-</a:t>
            </a:r>
            <a:r>
              <a:rPr lang="en-US" sz="1000" dirty="0" err="1">
                <a:solidFill>
                  <a:schemeClr val="accent2">
                    <a:lumMod val="75000"/>
                  </a:schemeClr>
                </a:solidFill>
                <a:hlinkClick r:id="rId7"/>
              </a:rPr>
              <a:t>ms</a:t>
            </a:r>
            <a:r>
              <a:rPr lang="en-US" sz="1000" dirty="0">
                <a:solidFill>
                  <a:schemeClr val="accent2">
                    <a:lumMod val="75000"/>
                  </a:schemeClr>
                </a:solidFill>
                <a:hlinkClick r:id="rId7"/>
              </a:rPr>
              <a:t>-mq</a:t>
            </a:r>
            <a:endParaRPr lang="en-US" sz="1000" dirty="0">
              <a:solidFill>
                <a:schemeClr val="accent2">
                  <a:lumMod val="75000"/>
                </a:schemeClr>
              </a:solidFill>
            </a:endParaRPr>
          </a:p>
        </p:txBody>
      </p:sp>
      <p:sp>
        <p:nvSpPr>
          <p:cNvPr id="32" name="Rectangle 31">
            <a:extLst>
              <a:ext uri="{FF2B5EF4-FFF2-40B4-BE49-F238E27FC236}">
                <a16:creationId xmlns:a16="http://schemas.microsoft.com/office/drawing/2014/main" id="{A6E0F0AF-E76F-DC4E-9885-F2296F61A45F}"/>
              </a:ext>
            </a:extLst>
          </p:cNvPr>
          <p:cNvSpPr/>
          <p:nvPr/>
        </p:nvSpPr>
        <p:spPr>
          <a:xfrm>
            <a:off x="6253659" y="924402"/>
            <a:ext cx="1515499" cy="42774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Voyage  MS</a:t>
            </a:r>
          </a:p>
        </p:txBody>
      </p:sp>
      <p:cxnSp>
        <p:nvCxnSpPr>
          <p:cNvPr id="33" name="Elbow Connector 32">
            <a:extLst>
              <a:ext uri="{FF2B5EF4-FFF2-40B4-BE49-F238E27FC236}">
                <a16:creationId xmlns:a16="http://schemas.microsoft.com/office/drawing/2014/main" id="{4283C09D-8174-1F43-9D07-87E4461AB1C9}"/>
              </a:ext>
            </a:extLst>
          </p:cNvPr>
          <p:cNvCxnSpPr>
            <a:cxnSpLocks/>
            <a:stCxn id="8" idx="3"/>
            <a:endCxn id="32" idx="1"/>
          </p:cNvCxnSpPr>
          <p:nvPr/>
        </p:nvCxnSpPr>
        <p:spPr>
          <a:xfrm flipV="1">
            <a:off x="4467009" y="1138274"/>
            <a:ext cx="1786650" cy="998109"/>
          </a:xfrm>
          <a:prstGeom prst="bentConnector3">
            <a:avLst>
              <a:gd name="adj1" fmla="val 50000"/>
            </a:avLst>
          </a:prstGeom>
          <a:ln w="12700">
            <a:solidFill>
              <a:srgbClr val="00B05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CB49283-B542-4146-B166-9AD8E710DFE1}"/>
              </a:ext>
            </a:extLst>
          </p:cNvPr>
          <p:cNvSpPr txBox="1"/>
          <p:nvPr/>
        </p:nvSpPr>
        <p:spPr>
          <a:xfrm>
            <a:off x="5044151" y="1438364"/>
            <a:ext cx="458780" cy="261610"/>
          </a:xfrm>
          <a:prstGeom prst="rect">
            <a:avLst/>
          </a:prstGeom>
          <a:solidFill>
            <a:schemeClr val="bg1"/>
          </a:solidFill>
        </p:spPr>
        <p:txBody>
          <a:bodyPr wrap="none" rtlCol="0">
            <a:spAutoFit/>
          </a:bodyPr>
          <a:lstStyle/>
          <a:p>
            <a:r>
              <a:rPr lang="en-US" sz="1100" dirty="0"/>
              <a:t>amq</a:t>
            </a:r>
          </a:p>
        </p:txBody>
      </p:sp>
      <p:sp>
        <p:nvSpPr>
          <p:cNvPr id="39" name="TextBox 38">
            <a:extLst>
              <a:ext uri="{FF2B5EF4-FFF2-40B4-BE49-F238E27FC236}">
                <a16:creationId xmlns:a16="http://schemas.microsoft.com/office/drawing/2014/main" id="{6F8431DA-F266-A347-BB5A-65FA49535982}"/>
              </a:ext>
            </a:extLst>
          </p:cNvPr>
          <p:cNvSpPr txBox="1"/>
          <p:nvPr/>
        </p:nvSpPr>
        <p:spPr>
          <a:xfrm>
            <a:off x="4572953" y="4652909"/>
            <a:ext cx="4581728" cy="246221"/>
          </a:xfrm>
          <a:prstGeom prst="rect">
            <a:avLst/>
          </a:prstGeom>
          <a:noFill/>
        </p:spPr>
        <p:txBody>
          <a:bodyPr wrap="square">
            <a:spAutoFit/>
          </a:bodyPr>
          <a:lstStyle/>
          <a:p>
            <a:r>
              <a:rPr lang="en-US" sz="1000" dirty="0">
                <a:solidFill>
                  <a:schemeClr val="accent2">
                    <a:lumMod val="75000"/>
                  </a:schemeClr>
                </a:solidFill>
                <a:hlinkClick r:id="rId8"/>
              </a:rPr>
              <a:t>https://</a:t>
            </a:r>
            <a:r>
              <a:rPr lang="en-US" sz="1000" dirty="0" err="1">
                <a:solidFill>
                  <a:schemeClr val="accent2">
                    <a:lumMod val="75000"/>
                  </a:schemeClr>
                </a:solidFill>
                <a:hlinkClick r:id="rId8"/>
              </a:rPr>
              <a:t>github.com</a:t>
            </a:r>
            <a:r>
              <a:rPr lang="en-US" sz="1000" dirty="0">
                <a:solidFill>
                  <a:schemeClr val="accent2">
                    <a:lumMod val="75000"/>
                  </a:schemeClr>
                </a:solidFill>
                <a:hlinkClick r:id="rId8"/>
              </a:rPr>
              <a:t>/</a:t>
            </a:r>
            <a:r>
              <a:rPr lang="en-US" sz="1000" dirty="0" err="1">
                <a:solidFill>
                  <a:schemeClr val="accent2">
                    <a:lumMod val="75000"/>
                  </a:schemeClr>
                </a:solidFill>
                <a:hlinkClick r:id="rId8"/>
              </a:rPr>
              <a:t>ibm</a:t>
            </a:r>
            <a:r>
              <a:rPr lang="en-US" sz="1000" dirty="0">
                <a:solidFill>
                  <a:schemeClr val="accent2">
                    <a:lumMod val="75000"/>
                  </a:schemeClr>
                </a:solidFill>
                <a:hlinkClick r:id="rId8"/>
              </a:rPr>
              <a:t>-cloud-architecture/</a:t>
            </a:r>
            <a:r>
              <a:rPr lang="en-US" sz="1000" dirty="0" err="1">
                <a:solidFill>
                  <a:schemeClr val="accent2">
                    <a:lumMod val="75000"/>
                  </a:schemeClr>
                </a:solidFill>
                <a:hlinkClick r:id="rId8"/>
              </a:rPr>
              <a:t>eda</a:t>
            </a:r>
            <a:r>
              <a:rPr lang="en-US" sz="1000" dirty="0">
                <a:solidFill>
                  <a:schemeClr val="accent2">
                    <a:lumMod val="75000"/>
                  </a:schemeClr>
                </a:solidFill>
                <a:hlinkClick r:id="rId8"/>
              </a:rPr>
              <a:t>-kc-reefer-</a:t>
            </a:r>
            <a:r>
              <a:rPr lang="en-US" sz="1000" dirty="0" err="1">
                <a:solidFill>
                  <a:schemeClr val="accent2">
                    <a:lumMod val="75000"/>
                  </a:schemeClr>
                </a:solidFill>
                <a:hlinkClick r:id="rId8"/>
              </a:rPr>
              <a:t>kn</a:t>
            </a:r>
            <a:r>
              <a:rPr lang="en-US" sz="1000" dirty="0">
                <a:solidFill>
                  <a:schemeClr val="accent2">
                    <a:lumMod val="75000"/>
                  </a:schemeClr>
                </a:solidFill>
                <a:hlinkClick r:id="rId8"/>
              </a:rPr>
              <a:t>-mq</a:t>
            </a:r>
            <a:endParaRPr lang="en-US" sz="1000" dirty="0">
              <a:solidFill>
                <a:schemeClr val="accent2">
                  <a:lumMod val="75000"/>
                </a:schemeClr>
              </a:solidFill>
            </a:endParaRPr>
          </a:p>
        </p:txBody>
      </p:sp>
      <p:sp>
        <p:nvSpPr>
          <p:cNvPr id="40" name="Rectangle 39">
            <a:extLst>
              <a:ext uri="{FF2B5EF4-FFF2-40B4-BE49-F238E27FC236}">
                <a16:creationId xmlns:a16="http://schemas.microsoft.com/office/drawing/2014/main" id="{5BB46621-05A8-3C4A-A661-8BE0426E7701}"/>
              </a:ext>
            </a:extLst>
          </p:cNvPr>
          <p:cNvSpPr/>
          <p:nvPr/>
        </p:nvSpPr>
        <p:spPr>
          <a:xfrm>
            <a:off x="8025242" y="2539913"/>
            <a:ext cx="837436" cy="42774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a:solidFill>
                  <a:prstClr val="white"/>
                </a:solidFill>
                <a:latin typeface="Arial"/>
              </a:rPr>
              <a:t>Freezer  </a:t>
            </a:r>
            <a:r>
              <a:rPr lang="en-US" sz="900" dirty="0" err="1">
                <a:solidFill>
                  <a:prstClr val="white"/>
                </a:solidFill>
                <a:latin typeface="Arial"/>
              </a:rPr>
              <a:t>knative</a:t>
            </a:r>
            <a:r>
              <a:rPr lang="en-US" sz="900" dirty="0">
                <a:solidFill>
                  <a:prstClr val="white"/>
                </a:solidFill>
                <a:latin typeface="Arial"/>
              </a:rPr>
              <a:t> MS</a:t>
            </a:r>
          </a:p>
        </p:txBody>
      </p:sp>
      <p:sp>
        <p:nvSpPr>
          <p:cNvPr id="41" name="Rectangle 40">
            <a:extLst>
              <a:ext uri="{FF2B5EF4-FFF2-40B4-BE49-F238E27FC236}">
                <a16:creationId xmlns:a16="http://schemas.microsoft.com/office/drawing/2014/main" id="{480537B4-5DF5-E046-A010-41A3BCFE3E05}"/>
              </a:ext>
            </a:extLst>
          </p:cNvPr>
          <p:cNvSpPr/>
          <p:nvPr/>
        </p:nvSpPr>
        <p:spPr>
          <a:xfrm>
            <a:off x="6253659" y="2526410"/>
            <a:ext cx="993447" cy="42774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defRPr/>
            </a:pPr>
            <a:r>
              <a:rPr lang="en-US" sz="900" dirty="0" err="1">
                <a:solidFill>
                  <a:prstClr val="white"/>
                </a:solidFill>
                <a:latin typeface="Arial"/>
              </a:rPr>
              <a:t>knative</a:t>
            </a:r>
            <a:r>
              <a:rPr lang="en-US" sz="900" dirty="0">
                <a:solidFill>
                  <a:prstClr val="white"/>
                </a:solidFill>
                <a:latin typeface="Arial"/>
              </a:rPr>
              <a:t> MQ Source</a:t>
            </a:r>
          </a:p>
        </p:txBody>
      </p:sp>
      <p:cxnSp>
        <p:nvCxnSpPr>
          <p:cNvPr id="42" name="Elbow Connector 41">
            <a:extLst>
              <a:ext uri="{FF2B5EF4-FFF2-40B4-BE49-F238E27FC236}">
                <a16:creationId xmlns:a16="http://schemas.microsoft.com/office/drawing/2014/main" id="{F4CD70F8-75F9-5649-80D1-580B979F84BC}"/>
              </a:ext>
            </a:extLst>
          </p:cNvPr>
          <p:cNvCxnSpPr>
            <a:cxnSpLocks/>
            <a:stCxn id="8" idx="3"/>
            <a:endCxn id="41" idx="1"/>
          </p:cNvCxnSpPr>
          <p:nvPr/>
        </p:nvCxnSpPr>
        <p:spPr>
          <a:xfrm>
            <a:off x="4467009" y="2136383"/>
            <a:ext cx="1786650" cy="603899"/>
          </a:xfrm>
          <a:prstGeom prst="bentConnector3">
            <a:avLst>
              <a:gd name="adj1" fmla="val 50000"/>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7054FAD-C23A-574A-8113-63A10BE44DFD}"/>
              </a:ext>
            </a:extLst>
          </p:cNvPr>
          <p:cNvSpPr txBox="1"/>
          <p:nvPr/>
        </p:nvSpPr>
        <p:spPr>
          <a:xfrm>
            <a:off x="5171613" y="2501727"/>
            <a:ext cx="458780" cy="261610"/>
          </a:xfrm>
          <a:prstGeom prst="rect">
            <a:avLst/>
          </a:prstGeom>
          <a:solidFill>
            <a:schemeClr val="bg1"/>
          </a:solidFill>
        </p:spPr>
        <p:txBody>
          <a:bodyPr wrap="none" rtlCol="0">
            <a:spAutoFit/>
          </a:bodyPr>
          <a:lstStyle/>
          <a:p>
            <a:r>
              <a:rPr lang="en-US" sz="1100" dirty="0"/>
              <a:t>amq</a:t>
            </a:r>
          </a:p>
        </p:txBody>
      </p:sp>
      <p:cxnSp>
        <p:nvCxnSpPr>
          <p:cNvPr id="48" name="Elbow Connector 47">
            <a:extLst>
              <a:ext uri="{FF2B5EF4-FFF2-40B4-BE49-F238E27FC236}">
                <a16:creationId xmlns:a16="http://schemas.microsoft.com/office/drawing/2014/main" id="{7C445016-E1E0-EF45-A156-AAB86D8513DB}"/>
              </a:ext>
            </a:extLst>
          </p:cNvPr>
          <p:cNvCxnSpPr>
            <a:cxnSpLocks/>
            <a:stCxn id="5" idx="3"/>
            <a:endCxn id="8" idx="1"/>
          </p:cNvCxnSpPr>
          <p:nvPr/>
        </p:nvCxnSpPr>
        <p:spPr>
          <a:xfrm>
            <a:off x="1712068" y="1231901"/>
            <a:ext cx="1138527" cy="904482"/>
          </a:xfrm>
          <a:prstGeom prst="bentConnector3">
            <a:avLst>
              <a:gd name="adj1" fmla="val 50000"/>
            </a:avLst>
          </a:prstGeom>
          <a:ln w="12700">
            <a:solidFill>
              <a:srgbClr val="00B05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12EDD020-8FA8-3F4F-B806-9291D7A53966}"/>
              </a:ext>
            </a:extLst>
          </p:cNvPr>
          <p:cNvCxnSpPr>
            <a:cxnSpLocks/>
            <a:stCxn id="41" idx="3"/>
            <a:endCxn id="40" idx="1"/>
          </p:cNvCxnSpPr>
          <p:nvPr/>
        </p:nvCxnSpPr>
        <p:spPr>
          <a:xfrm>
            <a:off x="7247106" y="2740282"/>
            <a:ext cx="778136" cy="13503"/>
          </a:xfrm>
          <a:prstGeom prst="bentConnector3">
            <a:avLst>
              <a:gd name="adj1" fmla="val 50000"/>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ED29692-1D74-6449-AC5D-7F2F5CBCDC46}"/>
              </a:ext>
            </a:extLst>
          </p:cNvPr>
          <p:cNvSpPr txBox="1"/>
          <p:nvPr/>
        </p:nvSpPr>
        <p:spPr>
          <a:xfrm>
            <a:off x="7471167" y="2571750"/>
            <a:ext cx="418704" cy="261610"/>
          </a:xfrm>
          <a:prstGeom prst="rect">
            <a:avLst/>
          </a:prstGeom>
          <a:solidFill>
            <a:schemeClr val="bg1"/>
          </a:solidFill>
        </p:spPr>
        <p:txBody>
          <a:bodyPr wrap="none" rtlCol="0">
            <a:spAutoFit/>
          </a:bodyPr>
          <a:lstStyle/>
          <a:p>
            <a:r>
              <a:rPr lang="en-US" sz="1100" dirty="0"/>
              <a:t>http</a:t>
            </a:r>
          </a:p>
        </p:txBody>
      </p:sp>
      <p:cxnSp>
        <p:nvCxnSpPr>
          <p:cNvPr id="55" name="Elbow Connector 54">
            <a:extLst>
              <a:ext uri="{FF2B5EF4-FFF2-40B4-BE49-F238E27FC236}">
                <a16:creationId xmlns:a16="http://schemas.microsoft.com/office/drawing/2014/main" id="{F125F917-8868-754A-B663-858DB69C2B23}"/>
              </a:ext>
            </a:extLst>
          </p:cNvPr>
          <p:cNvCxnSpPr>
            <a:cxnSpLocks/>
            <a:stCxn id="5" idx="2"/>
            <a:endCxn id="28" idx="1"/>
          </p:cNvCxnSpPr>
          <p:nvPr/>
        </p:nvCxnSpPr>
        <p:spPr>
          <a:xfrm rot="16200000" flipH="1">
            <a:off x="925403" y="1591016"/>
            <a:ext cx="1979990" cy="1922159"/>
          </a:xfrm>
          <a:prstGeom prst="bentConnector2">
            <a:avLst/>
          </a:prstGeom>
          <a:ln w="127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01286DE4-BB4B-8C40-AF49-B14E820848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7817" y="3666919"/>
            <a:ext cx="236714" cy="312615"/>
          </a:xfrm>
          <a:prstGeom prst="rect">
            <a:avLst/>
          </a:prstGeom>
          <a:solidFill>
            <a:schemeClr val="bg1"/>
          </a:solidFill>
        </p:spPr>
      </p:pic>
      <p:pic>
        <p:nvPicPr>
          <p:cNvPr id="61" name="Picture 60">
            <a:extLst>
              <a:ext uri="{FF2B5EF4-FFF2-40B4-BE49-F238E27FC236}">
                <a16:creationId xmlns:a16="http://schemas.microsoft.com/office/drawing/2014/main" id="{C087F170-68AF-8E45-B3BA-2DF40E54234C}"/>
              </a:ext>
            </a:extLst>
          </p:cNvPr>
          <p:cNvPicPr>
            <a:picLocks noChangeAspect="1"/>
          </p:cNvPicPr>
          <p:nvPr/>
        </p:nvPicPr>
        <p:blipFill>
          <a:blip r:embed="rId10"/>
          <a:stretch>
            <a:fillRect/>
          </a:stretch>
        </p:blipFill>
        <p:spPr>
          <a:xfrm>
            <a:off x="39941" y="3878050"/>
            <a:ext cx="253747" cy="228372"/>
          </a:xfrm>
          <a:prstGeom prst="rect">
            <a:avLst/>
          </a:prstGeom>
        </p:spPr>
      </p:pic>
      <p:sp>
        <p:nvSpPr>
          <p:cNvPr id="62" name="AutoShape 4">
            <a:extLst>
              <a:ext uri="{FF2B5EF4-FFF2-40B4-BE49-F238E27FC236}">
                <a16:creationId xmlns:a16="http://schemas.microsoft.com/office/drawing/2014/main" id="{35586B4F-1A23-DC40-8B3C-8D57791C2648}"/>
              </a:ext>
            </a:extLst>
          </p:cNvPr>
          <p:cNvSpPr>
            <a:spLocks noChangeArrowheads="1"/>
          </p:cNvSpPr>
          <p:nvPr/>
        </p:nvSpPr>
        <p:spPr bwMode="auto">
          <a:xfrm>
            <a:off x="60452" y="793637"/>
            <a:ext cx="9016789" cy="3448161"/>
          </a:xfrm>
          <a:prstGeom prst="roundRect">
            <a:avLst>
              <a:gd name="adj" fmla="val 1689"/>
            </a:avLst>
          </a:prstGeom>
          <a:noFill/>
          <a:ln w="12700">
            <a:solidFill>
              <a:srgbClr val="FF0000"/>
            </a:solidFill>
            <a:prstDash val="dash"/>
            <a:round/>
            <a:headEnd/>
            <a:tailEnd/>
          </a:ln>
        </p:spPr>
        <p:txBody>
          <a:bodyPr lIns="0" tIns="0" rIns="0" bIns="0" anchor="b" anchorCtr="1"/>
          <a:lstStyle/>
          <a:p>
            <a:pPr algn="ctr"/>
            <a:r>
              <a:rPr lang="en-US" sz="1000" dirty="0">
                <a:solidFill>
                  <a:srgbClr val="FF0000"/>
                </a:solidFill>
              </a:rPr>
              <a:t>OpenShift on IBM Cloud</a:t>
            </a:r>
          </a:p>
        </p:txBody>
      </p:sp>
      <p:pic>
        <p:nvPicPr>
          <p:cNvPr id="1024" name="Picture 1023" descr="A picture containing text, sign, clipart, vector graphics&#10;&#10;Description automatically generated">
            <a:extLst>
              <a:ext uri="{FF2B5EF4-FFF2-40B4-BE49-F238E27FC236}">
                <a16:creationId xmlns:a16="http://schemas.microsoft.com/office/drawing/2014/main" id="{AA585642-D1A1-5B4E-AF25-24C6FFA9996B}"/>
              </a:ext>
            </a:extLst>
          </p:cNvPr>
          <p:cNvPicPr>
            <a:picLocks noChangeAspect="1"/>
          </p:cNvPicPr>
          <p:nvPr/>
        </p:nvPicPr>
        <p:blipFill>
          <a:blip r:embed="rId11"/>
          <a:stretch>
            <a:fillRect/>
          </a:stretch>
        </p:blipFill>
        <p:spPr>
          <a:xfrm>
            <a:off x="182506" y="1246857"/>
            <a:ext cx="334642" cy="331409"/>
          </a:xfrm>
          <a:prstGeom prst="rect">
            <a:avLst/>
          </a:prstGeom>
        </p:spPr>
      </p:pic>
      <p:pic>
        <p:nvPicPr>
          <p:cNvPr id="67" name="Picture 66" descr="A picture containing text, sign, clipart, vector graphics&#10;&#10;Description automatically generated">
            <a:extLst>
              <a:ext uri="{FF2B5EF4-FFF2-40B4-BE49-F238E27FC236}">
                <a16:creationId xmlns:a16="http://schemas.microsoft.com/office/drawing/2014/main" id="{6398F557-B292-7440-B6DF-7B1BD5156BF1}"/>
              </a:ext>
            </a:extLst>
          </p:cNvPr>
          <p:cNvPicPr>
            <a:picLocks noChangeAspect="1"/>
          </p:cNvPicPr>
          <p:nvPr/>
        </p:nvPicPr>
        <p:blipFill>
          <a:blip r:embed="rId11"/>
          <a:stretch>
            <a:fillRect/>
          </a:stretch>
        </p:blipFill>
        <p:spPr>
          <a:xfrm>
            <a:off x="7447937" y="1040053"/>
            <a:ext cx="334642" cy="331409"/>
          </a:xfrm>
          <a:prstGeom prst="rect">
            <a:avLst/>
          </a:prstGeom>
        </p:spPr>
      </p:pic>
      <p:pic>
        <p:nvPicPr>
          <p:cNvPr id="68" name="Picture 67" descr="A picture containing text, sign, clipart, vector graphics&#10;&#10;Description automatically generated">
            <a:extLst>
              <a:ext uri="{FF2B5EF4-FFF2-40B4-BE49-F238E27FC236}">
                <a16:creationId xmlns:a16="http://schemas.microsoft.com/office/drawing/2014/main" id="{053A8E65-D836-1246-858E-1954963D9CD8}"/>
              </a:ext>
            </a:extLst>
          </p:cNvPr>
          <p:cNvPicPr>
            <a:picLocks noChangeAspect="1"/>
          </p:cNvPicPr>
          <p:nvPr/>
        </p:nvPicPr>
        <p:blipFill>
          <a:blip r:embed="rId11"/>
          <a:stretch>
            <a:fillRect/>
          </a:stretch>
        </p:blipFill>
        <p:spPr>
          <a:xfrm>
            <a:off x="8699114" y="2401712"/>
            <a:ext cx="334642" cy="331409"/>
          </a:xfrm>
          <a:prstGeom prst="rect">
            <a:avLst/>
          </a:prstGeom>
        </p:spPr>
      </p:pic>
      <p:pic>
        <p:nvPicPr>
          <p:cNvPr id="69" name="Picture 68" descr="A picture containing text, sign, clipart, vector graphics&#10;&#10;Description automatically generated">
            <a:extLst>
              <a:ext uri="{FF2B5EF4-FFF2-40B4-BE49-F238E27FC236}">
                <a16:creationId xmlns:a16="http://schemas.microsoft.com/office/drawing/2014/main" id="{616A4FF0-12D4-144D-84EC-36D489C6AF4A}"/>
              </a:ext>
            </a:extLst>
          </p:cNvPr>
          <p:cNvPicPr>
            <a:picLocks noChangeAspect="1"/>
          </p:cNvPicPr>
          <p:nvPr/>
        </p:nvPicPr>
        <p:blipFill>
          <a:blip r:embed="rId11"/>
          <a:stretch>
            <a:fillRect/>
          </a:stretch>
        </p:blipFill>
        <p:spPr>
          <a:xfrm>
            <a:off x="7047835" y="2821127"/>
            <a:ext cx="334642" cy="331409"/>
          </a:xfrm>
          <a:prstGeom prst="rect">
            <a:avLst/>
          </a:prstGeom>
        </p:spPr>
      </p:pic>
      <p:cxnSp>
        <p:nvCxnSpPr>
          <p:cNvPr id="45" name="Elbow Connector 44">
            <a:extLst>
              <a:ext uri="{FF2B5EF4-FFF2-40B4-BE49-F238E27FC236}">
                <a16:creationId xmlns:a16="http://schemas.microsoft.com/office/drawing/2014/main" id="{835ACC06-A069-F84B-8A41-19B2CC41C4AB}"/>
              </a:ext>
            </a:extLst>
          </p:cNvPr>
          <p:cNvCxnSpPr>
            <a:cxnSpLocks/>
            <a:stCxn id="8" idx="3"/>
            <a:endCxn id="40" idx="0"/>
          </p:cNvCxnSpPr>
          <p:nvPr/>
        </p:nvCxnSpPr>
        <p:spPr>
          <a:xfrm>
            <a:off x="4467009" y="2136383"/>
            <a:ext cx="3976951" cy="403530"/>
          </a:xfrm>
          <a:prstGeom prst="bentConnector2">
            <a:avLst/>
          </a:prstGeom>
          <a:ln w="127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8FEE735-61DB-4A41-86BC-2BBC696E2EA3}"/>
              </a:ext>
            </a:extLst>
          </p:cNvPr>
          <p:cNvSpPr txBox="1"/>
          <p:nvPr/>
        </p:nvSpPr>
        <p:spPr>
          <a:xfrm>
            <a:off x="6520992" y="2026653"/>
            <a:ext cx="458780" cy="261610"/>
          </a:xfrm>
          <a:prstGeom prst="rect">
            <a:avLst/>
          </a:prstGeom>
          <a:solidFill>
            <a:schemeClr val="bg1"/>
          </a:solidFill>
        </p:spPr>
        <p:txBody>
          <a:bodyPr wrap="none" rtlCol="0">
            <a:spAutoFit/>
          </a:bodyPr>
          <a:lstStyle/>
          <a:p>
            <a:r>
              <a:rPr lang="en-US" sz="1100" dirty="0"/>
              <a:t>amq</a:t>
            </a:r>
          </a:p>
        </p:txBody>
      </p:sp>
      <p:sp>
        <p:nvSpPr>
          <p:cNvPr id="11" name="TextBox 10">
            <a:extLst>
              <a:ext uri="{FF2B5EF4-FFF2-40B4-BE49-F238E27FC236}">
                <a16:creationId xmlns:a16="http://schemas.microsoft.com/office/drawing/2014/main" id="{CBD6F55F-0B98-164D-8A67-DCC16ED0BE51}"/>
              </a:ext>
            </a:extLst>
          </p:cNvPr>
          <p:cNvSpPr txBox="1"/>
          <p:nvPr/>
        </p:nvSpPr>
        <p:spPr>
          <a:xfrm>
            <a:off x="5417649" y="2811020"/>
            <a:ext cx="747320" cy="200055"/>
          </a:xfrm>
          <a:prstGeom prst="rect">
            <a:avLst/>
          </a:prstGeom>
          <a:noFill/>
        </p:spPr>
        <p:txBody>
          <a:bodyPr wrap="none" rtlCol="0">
            <a:spAutoFit/>
          </a:bodyPr>
          <a:lstStyle/>
          <a:p>
            <a:r>
              <a:rPr lang="en-US" sz="700" dirty="0"/>
              <a:t>browse queue</a:t>
            </a:r>
          </a:p>
        </p:txBody>
      </p:sp>
      <p:sp>
        <p:nvSpPr>
          <p:cNvPr id="50" name="TextBox 49">
            <a:extLst>
              <a:ext uri="{FF2B5EF4-FFF2-40B4-BE49-F238E27FC236}">
                <a16:creationId xmlns:a16="http://schemas.microsoft.com/office/drawing/2014/main" id="{E48E2988-C3E8-D64A-8A00-D38954CC0FD3}"/>
              </a:ext>
            </a:extLst>
          </p:cNvPr>
          <p:cNvSpPr txBox="1"/>
          <p:nvPr/>
        </p:nvSpPr>
        <p:spPr>
          <a:xfrm>
            <a:off x="8025242" y="3036160"/>
            <a:ext cx="700833" cy="307777"/>
          </a:xfrm>
          <a:prstGeom prst="rect">
            <a:avLst/>
          </a:prstGeom>
          <a:noFill/>
        </p:spPr>
        <p:txBody>
          <a:bodyPr wrap="none" rtlCol="0">
            <a:spAutoFit/>
          </a:bodyPr>
          <a:lstStyle/>
          <a:p>
            <a:r>
              <a:rPr lang="en-US" sz="700" dirty="0"/>
              <a:t>scale from 0 </a:t>
            </a:r>
          </a:p>
          <a:p>
            <a:r>
              <a:rPr lang="en-US" sz="700" dirty="0"/>
              <a:t>to n</a:t>
            </a:r>
          </a:p>
        </p:txBody>
      </p:sp>
    </p:spTree>
    <p:extLst>
      <p:ext uri="{BB962C8B-B14F-4D97-AF65-F5344CB8AC3E}">
        <p14:creationId xmlns:p14="http://schemas.microsoft.com/office/powerpoint/2010/main" val="9862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979C-7365-4E47-AA4A-F05D3235B053}"/>
              </a:ext>
            </a:extLst>
          </p:cNvPr>
          <p:cNvSpPr>
            <a:spLocks noGrp="1"/>
          </p:cNvSpPr>
          <p:nvPr>
            <p:ph type="title"/>
          </p:nvPr>
        </p:nvSpPr>
        <p:spPr>
          <a:xfrm>
            <a:off x="210313" y="-11254"/>
            <a:ext cx="5845345" cy="804672"/>
          </a:xfrm>
        </p:spPr>
        <p:txBody>
          <a:bodyPr/>
          <a:lstStyle/>
          <a:p>
            <a:r>
              <a:rPr lang="en-US" sz="1400" dirty="0"/>
              <a:t>MQ &amp; Event Streams On OpenShift</a:t>
            </a:r>
          </a:p>
        </p:txBody>
      </p:sp>
      <p:sp>
        <p:nvSpPr>
          <p:cNvPr id="3" name="Slide Number Placeholder 2">
            <a:extLst>
              <a:ext uri="{FF2B5EF4-FFF2-40B4-BE49-F238E27FC236}">
                <a16:creationId xmlns:a16="http://schemas.microsoft.com/office/drawing/2014/main" id="{F084A00D-E62E-214B-A638-945789CF42EC}"/>
              </a:ext>
            </a:extLst>
          </p:cNvPr>
          <p:cNvSpPr>
            <a:spLocks noGrp="1"/>
          </p:cNvSpPr>
          <p:nvPr>
            <p:ph type="sldNum" sz="quarter" idx="10"/>
          </p:nvPr>
        </p:nvSpPr>
        <p:spPr/>
        <p:txBody>
          <a:bodyPr/>
          <a:lstStyle/>
          <a:p>
            <a:fld id="{D0BE6F14-FF48-0F4F-A8AA-2E3F25371E4A}" type="slidenum">
              <a:rPr lang="en-US" smtClean="0"/>
              <a:pPr/>
              <a:t>6</a:t>
            </a:fld>
            <a:endParaRPr lang="en-US"/>
          </a:p>
        </p:txBody>
      </p:sp>
      <p:sp>
        <p:nvSpPr>
          <p:cNvPr id="4" name="Rounded Rectangle 3">
            <a:extLst>
              <a:ext uri="{FF2B5EF4-FFF2-40B4-BE49-F238E27FC236}">
                <a16:creationId xmlns:a16="http://schemas.microsoft.com/office/drawing/2014/main" id="{A30BD0E9-73AC-7241-A5E4-9CB1D565D8A0}"/>
              </a:ext>
            </a:extLst>
          </p:cNvPr>
          <p:cNvSpPr/>
          <p:nvPr/>
        </p:nvSpPr>
        <p:spPr>
          <a:xfrm flipH="1">
            <a:off x="154032" y="853341"/>
            <a:ext cx="1291755" cy="2610062"/>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K8s Worker node-1</a:t>
            </a:r>
          </a:p>
        </p:txBody>
      </p:sp>
      <p:sp>
        <p:nvSpPr>
          <p:cNvPr id="5" name="Rounded Rectangle 4">
            <a:extLst>
              <a:ext uri="{FF2B5EF4-FFF2-40B4-BE49-F238E27FC236}">
                <a16:creationId xmlns:a16="http://schemas.microsoft.com/office/drawing/2014/main" id="{5E62AC23-2AAF-A947-B11E-4B1D2216FEBC}"/>
              </a:ext>
            </a:extLst>
          </p:cNvPr>
          <p:cNvSpPr/>
          <p:nvPr/>
        </p:nvSpPr>
        <p:spPr>
          <a:xfrm flipH="1">
            <a:off x="1686210" y="853340"/>
            <a:ext cx="1258695" cy="2610061"/>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node-2</a:t>
            </a:r>
          </a:p>
        </p:txBody>
      </p:sp>
      <p:sp>
        <p:nvSpPr>
          <p:cNvPr id="6" name="Rounded Rectangle 5">
            <a:extLst>
              <a:ext uri="{FF2B5EF4-FFF2-40B4-BE49-F238E27FC236}">
                <a16:creationId xmlns:a16="http://schemas.microsoft.com/office/drawing/2014/main" id="{0B1D9AE0-3E57-DA42-BDED-3A60528D4ED1}"/>
              </a:ext>
            </a:extLst>
          </p:cNvPr>
          <p:cNvSpPr/>
          <p:nvPr/>
        </p:nvSpPr>
        <p:spPr>
          <a:xfrm flipH="1">
            <a:off x="3198205" y="853341"/>
            <a:ext cx="1258695" cy="2610060"/>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node-3</a:t>
            </a:r>
          </a:p>
        </p:txBody>
      </p:sp>
      <p:sp>
        <p:nvSpPr>
          <p:cNvPr id="7" name="Rounded Rectangle 6">
            <a:extLst>
              <a:ext uri="{FF2B5EF4-FFF2-40B4-BE49-F238E27FC236}">
                <a16:creationId xmlns:a16="http://schemas.microsoft.com/office/drawing/2014/main" id="{CF21DFD6-FE6C-5945-AABE-22ADD24D0BAA}"/>
              </a:ext>
            </a:extLst>
          </p:cNvPr>
          <p:cNvSpPr/>
          <p:nvPr/>
        </p:nvSpPr>
        <p:spPr>
          <a:xfrm flipH="1">
            <a:off x="6199093" y="853340"/>
            <a:ext cx="1258695" cy="2610059"/>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node-5</a:t>
            </a:r>
          </a:p>
        </p:txBody>
      </p:sp>
      <p:sp>
        <p:nvSpPr>
          <p:cNvPr id="8" name="Rounded Rectangle 7">
            <a:extLst>
              <a:ext uri="{FF2B5EF4-FFF2-40B4-BE49-F238E27FC236}">
                <a16:creationId xmlns:a16="http://schemas.microsoft.com/office/drawing/2014/main" id="{A01559F6-E6F9-724C-8E62-C587C3BC7908}"/>
              </a:ext>
            </a:extLst>
          </p:cNvPr>
          <p:cNvSpPr/>
          <p:nvPr/>
        </p:nvSpPr>
        <p:spPr>
          <a:xfrm flipH="1">
            <a:off x="4556539" y="837565"/>
            <a:ext cx="1258695" cy="2625835"/>
          </a:xfrm>
          <a:prstGeom prst="roundRect">
            <a:avLst>
              <a:gd name="adj" fmla="val 6029"/>
            </a:avLst>
          </a:prstGeom>
          <a:solidFill>
            <a:schemeClr val="accent6">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node-4</a:t>
            </a:r>
          </a:p>
        </p:txBody>
      </p:sp>
      <p:sp>
        <p:nvSpPr>
          <p:cNvPr id="11" name="Rounded Rectangle 10">
            <a:extLst>
              <a:ext uri="{FF2B5EF4-FFF2-40B4-BE49-F238E27FC236}">
                <a16:creationId xmlns:a16="http://schemas.microsoft.com/office/drawing/2014/main" id="{A95BD8A2-75C2-F347-A195-8F57D0C58FC2}"/>
              </a:ext>
            </a:extLst>
          </p:cNvPr>
          <p:cNvSpPr/>
          <p:nvPr/>
        </p:nvSpPr>
        <p:spPr>
          <a:xfrm flipH="1">
            <a:off x="154031" y="3625133"/>
            <a:ext cx="1426793" cy="397720"/>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Master – Control Plane</a:t>
            </a:r>
          </a:p>
        </p:txBody>
      </p:sp>
      <p:sp>
        <p:nvSpPr>
          <p:cNvPr id="13" name="Rectangle 12">
            <a:extLst>
              <a:ext uri="{FF2B5EF4-FFF2-40B4-BE49-F238E27FC236}">
                <a16:creationId xmlns:a16="http://schemas.microsoft.com/office/drawing/2014/main" id="{147C56FB-0AA1-6F44-9768-AA1AADCDB575}"/>
              </a:ext>
            </a:extLst>
          </p:cNvPr>
          <p:cNvSpPr/>
          <p:nvPr/>
        </p:nvSpPr>
        <p:spPr>
          <a:xfrm>
            <a:off x="4653093" y="1488644"/>
            <a:ext cx="997622" cy="307149"/>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Event Streams UI</a:t>
            </a:r>
          </a:p>
        </p:txBody>
      </p:sp>
      <p:sp>
        <p:nvSpPr>
          <p:cNvPr id="14" name="Rectangle 13">
            <a:extLst>
              <a:ext uri="{FF2B5EF4-FFF2-40B4-BE49-F238E27FC236}">
                <a16:creationId xmlns:a16="http://schemas.microsoft.com/office/drawing/2014/main" id="{7861C547-641B-6245-9911-F4A52C5E52F8}"/>
              </a:ext>
            </a:extLst>
          </p:cNvPr>
          <p:cNvSpPr/>
          <p:nvPr/>
        </p:nvSpPr>
        <p:spPr>
          <a:xfrm>
            <a:off x="245552" y="1167566"/>
            <a:ext cx="1138116" cy="26751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broker-1</a:t>
            </a:r>
          </a:p>
        </p:txBody>
      </p:sp>
      <p:sp>
        <p:nvSpPr>
          <p:cNvPr id="17" name="Rectangle 16">
            <a:extLst>
              <a:ext uri="{FF2B5EF4-FFF2-40B4-BE49-F238E27FC236}">
                <a16:creationId xmlns:a16="http://schemas.microsoft.com/office/drawing/2014/main" id="{186BE909-213F-2646-B091-C47C57E8733D}"/>
              </a:ext>
            </a:extLst>
          </p:cNvPr>
          <p:cNvSpPr/>
          <p:nvPr/>
        </p:nvSpPr>
        <p:spPr>
          <a:xfrm>
            <a:off x="234007" y="1528699"/>
            <a:ext cx="1149661" cy="284716"/>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Zookeeper 1</a:t>
            </a:r>
          </a:p>
        </p:txBody>
      </p:sp>
      <p:sp>
        <p:nvSpPr>
          <p:cNvPr id="18" name="Rectangle 17">
            <a:extLst>
              <a:ext uri="{FF2B5EF4-FFF2-40B4-BE49-F238E27FC236}">
                <a16:creationId xmlns:a16="http://schemas.microsoft.com/office/drawing/2014/main" id="{7D086FBE-43B2-D641-93AB-C80DDB4B2AC4}"/>
              </a:ext>
            </a:extLst>
          </p:cNvPr>
          <p:cNvSpPr/>
          <p:nvPr/>
        </p:nvSpPr>
        <p:spPr>
          <a:xfrm>
            <a:off x="1741936" y="1508379"/>
            <a:ext cx="1111242" cy="284716"/>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Zookeeper 2</a:t>
            </a:r>
          </a:p>
        </p:txBody>
      </p:sp>
      <p:sp>
        <p:nvSpPr>
          <p:cNvPr id="20" name="Rectangle 19">
            <a:extLst>
              <a:ext uri="{FF2B5EF4-FFF2-40B4-BE49-F238E27FC236}">
                <a16:creationId xmlns:a16="http://schemas.microsoft.com/office/drawing/2014/main" id="{016F86A9-9904-8C4D-AD59-C151BA6A8014}"/>
              </a:ext>
            </a:extLst>
          </p:cNvPr>
          <p:cNvSpPr/>
          <p:nvPr/>
        </p:nvSpPr>
        <p:spPr>
          <a:xfrm>
            <a:off x="3272633" y="1484139"/>
            <a:ext cx="1099707" cy="329276"/>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Zookeeper 3</a:t>
            </a:r>
          </a:p>
        </p:txBody>
      </p:sp>
      <p:sp>
        <p:nvSpPr>
          <p:cNvPr id="22" name="Rectangle 21">
            <a:extLst>
              <a:ext uri="{FF2B5EF4-FFF2-40B4-BE49-F238E27FC236}">
                <a16:creationId xmlns:a16="http://schemas.microsoft.com/office/drawing/2014/main" id="{5AC97DD4-03D5-3748-B3B1-FB982A875309}"/>
              </a:ext>
            </a:extLst>
          </p:cNvPr>
          <p:cNvSpPr/>
          <p:nvPr/>
        </p:nvSpPr>
        <p:spPr>
          <a:xfrm>
            <a:off x="6319561" y="1436732"/>
            <a:ext cx="1023333" cy="362690"/>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REST proxy deploy</a:t>
            </a:r>
          </a:p>
        </p:txBody>
      </p:sp>
      <p:sp>
        <p:nvSpPr>
          <p:cNvPr id="24" name="Rectangle 23">
            <a:extLst>
              <a:ext uri="{FF2B5EF4-FFF2-40B4-BE49-F238E27FC236}">
                <a16:creationId xmlns:a16="http://schemas.microsoft.com/office/drawing/2014/main" id="{A452EB92-8AE9-8D42-B65B-DCF13AAB79BD}"/>
              </a:ext>
            </a:extLst>
          </p:cNvPr>
          <p:cNvSpPr/>
          <p:nvPr/>
        </p:nvSpPr>
        <p:spPr>
          <a:xfrm>
            <a:off x="1726996" y="1157406"/>
            <a:ext cx="1131003" cy="27767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broker- 2</a:t>
            </a:r>
          </a:p>
        </p:txBody>
      </p:sp>
      <p:sp>
        <p:nvSpPr>
          <p:cNvPr id="25" name="Rectangle 24">
            <a:extLst>
              <a:ext uri="{FF2B5EF4-FFF2-40B4-BE49-F238E27FC236}">
                <a16:creationId xmlns:a16="http://schemas.microsoft.com/office/drawing/2014/main" id="{38CDA614-8E59-9949-8C5C-1797DF132A88}"/>
              </a:ext>
            </a:extLst>
          </p:cNvPr>
          <p:cNvSpPr/>
          <p:nvPr/>
        </p:nvSpPr>
        <p:spPr>
          <a:xfrm>
            <a:off x="224820" y="1925708"/>
            <a:ext cx="1131003" cy="261404"/>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Schema registry</a:t>
            </a:r>
          </a:p>
        </p:txBody>
      </p:sp>
      <p:pic>
        <p:nvPicPr>
          <p:cNvPr id="27" name="Picture 26">
            <a:extLst>
              <a:ext uri="{FF2B5EF4-FFF2-40B4-BE49-F238E27FC236}">
                <a16:creationId xmlns:a16="http://schemas.microsoft.com/office/drawing/2014/main" id="{516A6894-8074-F947-8B60-23191892D636}"/>
              </a:ext>
            </a:extLst>
          </p:cNvPr>
          <p:cNvPicPr>
            <a:picLocks noChangeAspect="1"/>
          </p:cNvPicPr>
          <p:nvPr/>
        </p:nvPicPr>
        <p:blipFill>
          <a:blip r:embed="rId3"/>
          <a:stretch>
            <a:fillRect/>
          </a:stretch>
        </p:blipFill>
        <p:spPr>
          <a:xfrm>
            <a:off x="-1335" y="4137257"/>
            <a:ext cx="254000" cy="228600"/>
          </a:xfrm>
          <a:prstGeom prst="rect">
            <a:avLst/>
          </a:prstGeom>
        </p:spPr>
      </p:pic>
      <p:sp>
        <p:nvSpPr>
          <p:cNvPr id="28" name="AutoShape 4">
            <a:extLst>
              <a:ext uri="{FF2B5EF4-FFF2-40B4-BE49-F238E27FC236}">
                <a16:creationId xmlns:a16="http://schemas.microsoft.com/office/drawing/2014/main" id="{1A838CF0-CF1D-3B4F-9558-FE94A18C5ECE}"/>
              </a:ext>
            </a:extLst>
          </p:cNvPr>
          <p:cNvSpPr>
            <a:spLocks noChangeArrowheads="1"/>
          </p:cNvSpPr>
          <p:nvPr/>
        </p:nvSpPr>
        <p:spPr bwMode="auto">
          <a:xfrm>
            <a:off x="59117" y="740780"/>
            <a:ext cx="9025766" cy="3565154"/>
          </a:xfrm>
          <a:prstGeom prst="roundRect">
            <a:avLst>
              <a:gd name="adj" fmla="val 1689"/>
            </a:avLst>
          </a:prstGeom>
          <a:noFill/>
          <a:ln w="12700">
            <a:solidFill>
              <a:srgbClr val="FF0000"/>
            </a:solidFill>
            <a:prstDash val="dash"/>
            <a:round/>
            <a:headEnd/>
            <a:tailEnd/>
          </a:ln>
        </p:spPr>
        <p:txBody>
          <a:bodyPr lIns="0" tIns="0" rIns="0" bIns="0" anchor="b" anchorCtr="1"/>
          <a:lstStyle/>
          <a:p>
            <a:pPr algn="ctr"/>
            <a:r>
              <a:rPr lang="en-US" sz="1200" dirty="0">
                <a:solidFill>
                  <a:srgbClr val="FF0000"/>
                </a:solidFill>
              </a:rPr>
              <a:t>OpenShift on IBM Cloud</a:t>
            </a:r>
          </a:p>
        </p:txBody>
      </p:sp>
      <p:sp>
        <p:nvSpPr>
          <p:cNvPr id="29" name="Rounded Rectangle 28">
            <a:extLst>
              <a:ext uri="{FF2B5EF4-FFF2-40B4-BE49-F238E27FC236}">
                <a16:creationId xmlns:a16="http://schemas.microsoft.com/office/drawing/2014/main" id="{F7366233-8074-9E45-85AE-DB3DEC38F338}"/>
              </a:ext>
            </a:extLst>
          </p:cNvPr>
          <p:cNvSpPr/>
          <p:nvPr/>
        </p:nvSpPr>
        <p:spPr>
          <a:xfrm flipH="1">
            <a:off x="7626884" y="868094"/>
            <a:ext cx="1258695" cy="2610059"/>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Worker node-6</a:t>
            </a:r>
          </a:p>
        </p:txBody>
      </p:sp>
      <p:sp>
        <p:nvSpPr>
          <p:cNvPr id="30" name="Rectangle 29">
            <a:extLst>
              <a:ext uri="{FF2B5EF4-FFF2-40B4-BE49-F238E27FC236}">
                <a16:creationId xmlns:a16="http://schemas.microsoft.com/office/drawing/2014/main" id="{F9810CDA-F658-FB44-B2EC-A963B606A150}"/>
              </a:ext>
            </a:extLst>
          </p:cNvPr>
          <p:cNvSpPr/>
          <p:nvPr/>
        </p:nvSpPr>
        <p:spPr>
          <a:xfrm>
            <a:off x="3257528" y="1144918"/>
            <a:ext cx="1099707" cy="248203"/>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broker- 3</a:t>
            </a:r>
          </a:p>
        </p:txBody>
      </p:sp>
      <p:sp>
        <p:nvSpPr>
          <p:cNvPr id="31" name="Rectangle 30">
            <a:extLst>
              <a:ext uri="{FF2B5EF4-FFF2-40B4-BE49-F238E27FC236}">
                <a16:creationId xmlns:a16="http://schemas.microsoft.com/office/drawing/2014/main" id="{4D203D83-B7D4-5A48-84D8-A7BBBF24A25A}"/>
              </a:ext>
            </a:extLst>
          </p:cNvPr>
          <p:cNvSpPr/>
          <p:nvPr/>
        </p:nvSpPr>
        <p:spPr>
          <a:xfrm>
            <a:off x="4661349" y="1142014"/>
            <a:ext cx="1012982" cy="251107"/>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broker- 4</a:t>
            </a:r>
          </a:p>
        </p:txBody>
      </p:sp>
      <p:sp>
        <p:nvSpPr>
          <p:cNvPr id="32" name="Rectangle 31">
            <a:extLst>
              <a:ext uri="{FF2B5EF4-FFF2-40B4-BE49-F238E27FC236}">
                <a16:creationId xmlns:a16="http://schemas.microsoft.com/office/drawing/2014/main" id="{004E8523-2BE3-7A41-A8D0-224D87933835}"/>
              </a:ext>
            </a:extLst>
          </p:cNvPr>
          <p:cNvSpPr/>
          <p:nvPr/>
        </p:nvSpPr>
        <p:spPr>
          <a:xfrm>
            <a:off x="6319561" y="1127337"/>
            <a:ext cx="1002300" cy="196569"/>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Kafka broker- 5</a:t>
            </a:r>
          </a:p>
        </p:txBody>
      </p:sp>
      <p:cxnSp>
        <p:nvCxnSpPr>
          <p:cNvPr id="33" name="Straight Connector 32">
            <a:extLst>
              <a:ext uri="{FF2B5EF4-FFF2-40B4-BE49-F238E27FC236}">
                <a16:creationId xmlns:a16="http://schemas.microsoft.com/office/drawing/2014/main" id="{64C4971C-9999-BC40-B2F1-958D2C21EE3E}"/>
              </a:ext>
            </a:extLst>
          </p:cNvPr>
          <p:cNvCxnSpPr>
            <a:cxnSpLocks/>
          </p:cNvCxnSpPr>
          <p:nvPr/>
        </p:nvCxnSpPr>
        <p:spPr>
          <a:xfrm>
            <a:off x="3052482" y="672353"/>
            <a:ext cx="0" cy="342153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AB0F45B-7C70-8C45-85D2-D971290A9074}"/>
              </a:ext>
            </a:extLst>
          </p:cNvPr>
          <p:cNvCxnSpPr>
            <a:cxnSpLocks/>
          </p:cNvCxnSpPr>
          <p:nvPr/>
        </p:nvCxnSpPr>
        <p:spPr>
          <a:xfrm>
            <a:off x="6055658" y="676118"/>
            <a:ext cx="0" cy="3421531"/>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9D3FF903-40AC-1A4D-BA28-D12C341FCC37}"/>
              </a:ext>
            </a:extLst>
          </p:cNvPr>
          <p:cNvSpPr txBox="1"/>
          <p:nvPr/>
        </p:nvSpPr>
        <p:spPr>
          <a:xfrm>
            <a:off x="923959" y="4383125"/>
            <a:ext cx="1220206" cy="246221"/>
          </a:xfrm>
          <a:prstGeom prst="rect">
            <a:avLst/>
          </a:prstGeom>
          <a:noFill/>
        </p:spPr>
        <p:txBody>
          <a:bodyPr wrap="none" rtlCol="0">
            <a:spAutoFit/>
          </a:bodyPr>
          <a:lstStyle/>
          <a:p>
            <a:r>
              <a:rPr lang="en-US" sz="1000" dirty="0"/>
              <a:t>Availability Zone 1</a:t>
            </a:r>
            <a:endParaRPr sz="1000" dirty="0"/>
          </a:p>
        </p:txBody>
      </p:sp>
      <p:sp>
        <p:nvSpPr>
          <p:cNvPr id="36" name="TextBox 35">
            <a:extLst>
              <a:ext uri="{FF2B5EF4-FFF2-40B4-BE49-F238E27FC236}">
                <a16:creationId xmlns:a16="http://schemas.microsoft.com/office/drawing/2014/main" id="{E4CBEF17-E282-C148-B23D-FC5FA049FF08}"/>
              </a:ext>
            </a:extLst>
          </p:cNvPr>
          <p:cNvSpPr txBox="1"/>
          <p:nvPr/>
        </p:nvSpPr>
        <p:spPr>
          <a:xfrm>
            <a:off x="3670524" y="4383125"/>
            <a:ext cx="1220206" cy="246221"/>
          </a:xfrm>
          <a:prstGeom prst="rect">
            <a:avLst/>
          </a:prstGeom>
          <a:noFill/>
        </p:spPr>
        <p:txBody>
          <a:bodyPr wrap="none" rtlCol="0">
            <a:spAutoFit/>
          </a:bodyPr>
          <a:lstStyle/>
          <a:p>
            <a:r>
              <a:rPr lang="en-US" sz="1000" dirty="0"/>
              <a:t>Availability Zone 2</a:t>
            </a:r>
            <a:endParaRPr sz="1000" dirty="0"/>
          </a:p>
        </p:txBody>
      </p:sp>
      <p:sp>
        <p:nvSpPr>
          <p:cNvPr id="37" name="TextBox 36">
            <a:extLst>
              <a:ext uri="{FF2B5EF4-FFF2-40B4-BE49-F238E27FC236}">
                <a16:creationId xmlns:a16="http://schemas.microsoft.com/office/drawing/2014/main" id="{D2A99282-B765-E745-A978-B937B71D35AA}"/>
              </a:ext>
            </a:extLst>
          </p:cNvPr>
          <p:cNvSpPr txBox="1"/>
          <p:nvPr/>
        </p:nvSpPr>
        <p:spPr>
          <a:xfrm>
            <a:off x="6777393" y="4383125"/>
            <a:ext cx="1220206" cy="246221"/>
          </a:xfrm>
          <a:prstGeom prst="rect">
            <a:avLst/>
          </a:prstGeom>
          <a:noFill/>
        </p:spPr>
        <p:txBody>
          <a:bodyPr wrap="none" rtlCol="0">
            <a:spAutoFit/>
          </a:bodyPr>
          <a:lstStyle/>
          <a:p>
            <a:r>
              <a:rPr lang="en-US" sz="1000" dirty="0"/>
              <a:t>Availability Zone 3</a:t>
            </a:r>
            <a:endParaRPr sz="1000" dirty="0"/>
          </a:p>
        </p:txBody>
      </p:sp>
      <p:sp>
        <p:nvSpPr>
          <p:cNvPr id="40" name="Rounded Rectangle 39">
            <a:extLst>
              <a:ext uri="{FF2B5EF4-FFF2-40B4-BE49-F238E27FC236}">
                <a16:creationId xmlns:a16="http://schemas.microsoft.com/office/drawing/2014/main" id="{ADD80F51-3AE1-A246-83FF-88BD591F2927}"/>
              </a:ext>
            </a:extLst>
          </p:cNvPr>
          <p:cNvSpPr/>
          <p:nvPr/>
        </p:nvSpPr>
        <p:spPr>
          <a:xfrm flipH="1">
            <a:off x="3198206" y="3625133"/>
            <a:ext cx="1258690" cy="397720"/>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Master – Control Plane</a:t>
            </a:r>
          </a:p>
        </p:txBody>
      </p:sp>
      <p:sp>
        <p:nvSpPr>
          <p:cNvPr id="41" name="Rounded Rectangle 40">
            <a:extLst>
              <a:ext uri="{FF2B5EF4-FFF2-40B4-BE49-F238E27FC236}">
                <a16:creationId xmlns:a16="http://schemas.microsoft.com/office/drawing/2014/main" id="{BFFAC939-F678-0A49-9041-33363D01C23A}"/>
              </a:ext>
            </a:extLst>
          </p:cNvPr>
          <p:cNvSpPr/>
          <p:nvPr/>
        </p:nvSpPr>
        <p:spPr>
          <a:xfrm flipH="1">
            <a:off x="6227623" y="3654640"/>
            <a:ext cx="1230166" cy="397720"/>
          </a:xfrm>
          <a:prstGeom prst="roundRect">
            <a:avLst>
              <a:gd name="adj" fmla="val 6029"/>
            </a:avLst>
          </a:prstGeom>
          <a:solidFill>
            <a:schemeClr val="accent6">
              <a:lumMod val="20000"/>
              <a:lumOff val="80000"/>
            </a:schemeClr>
          </a:solidFill>
          <a:ln w="6350">
            <a:solidFill>
              <a:schemeClr val="accent2">
                <a:lumMod val="60000"/>
                <a:lumOff val="40000"/>
              </a:schemeClr>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rgbClr val="9D381C"/>
                </a:solidFill>
                <a:latin typeface="Arial"/>
              </a:rPr>
              <a:t>Master – Control Plane</a:t>
            </a:r>
          </a:p>
        </p:txBody>
      </p:sp>
      <p:sp>
        <p:nvSpPr>
          <p:cNvPr id="42" name="Rectangle 41">
            <a:extLst>
              <a:ext uri="{FF2B5EF4-FFF2-40B4-BE49-F238E27FC236}">
                <a16:creationId xmlns:a16="http://schemas.microsoft.com/office/drawing/2014/main" id="{1E73F649-AE4E-EC45-827D-8E717C293095}"/>
              </a:ext>
            </a:extLst>
          </p:cNvPr>
          <p:cNvSpPr/>
          <p:nvPr/>
        </p:nvSpPr>
        <p:spPr>
          <a:xfrm>
            <a:off x="252665" y="2353387"/>
            <a:ext cx="1131003" cy="254542"/>
          </a:xfrm>
          <a:prstGeom prst="rect">
            <a:avLst/>
          </a:prstGeom>
          <a:solidFill>
            <a:schemeClr val="tx2">
              <a:lumMod val="60000"/>
              <a:lumOff val="40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ES Operator</a:t>
            </a:r>
          </a:p>
        </p:txBody>
      </p:sp>
      <p:sp>
        <p:nvSpPr>
          <p:cNvPr id="43" name="Rectangle 42">
            <a:extLst>
              <a:ext uri="{FF2B5EF4-FFF2-40B4-BE49-F238E27FC236}">
                <a16:creationId xmlns:a16="http://schemas.microsoft.com/office/drawing/2014/main" id="{F79646C8-E970-414D-A974-4B9A35F3C066}"/>
              </a:ext>
            </a:extLst>
          </p:cNvPr>
          <p:cNvSpPr/>
          <p:nvPr/>
        </p:nvSpPr>
        <p:spPr>
          <a:xfrm>
            <a:off x="4650413" y="1918581"/>
            <a:ext cx="983203" cy="254542"/>
          </a:xfrm>
          <a:prstGeom prst="rect">
            <a:avLst/>
          </a:prstGeom>
          <a:solidFill>
            <a:schemeClr val="tx2">
              <a:lumMod val="60000"/>
              <a:lumOff val="40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Operator</a:t>
            </a:r>
          </a:p>
        </p:txBody>
      </p:sp>
      <p:sp>
        <p:nvSpPr>
          <p:cNvPr id="44" name="Rectangle 43">
            <a:extLst>
              <a:ext uri="{FF2B5EF4-FFF2-40B4-BE49-F238E27FC236}">
                <a16:creationId xmlns:a16="http://schemas.microsoft.com/office/drawing/2014/main" id="{C41D8947-6014-5A4D-939E-E327E9686FC1}"/>
              </a:ext>
            </a:extLst>
          </p:cNvPr>
          <p:cNvSpPr/>
          <p:nvPr/>
        </p:nvSpPr>
        <p:spPr>
          <a:xfrm>
            <a:off x="3272594" y="1918581"/>
            <a:ext cx="1131003" cy="25454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Broker</a:t>
            </a:r>
          </a:p>
        </p:txBody>
      </p:sp>
      <p:sp>
        <p:nvSpPr>
          <p:cNvPr id="45" name="Rectangle 44">
            <a:extLst>
              <a:ext uri="{FF2B5EF4-FFF2-40B4-BE49-F238E27FC236}">
                <a16:creationId xmlns:a16="http://schemas.microsoft.com/office/drawing/2014/main" id="{893CB3C9-93B5-2740-A828-6955AFA5E8A2}"/>
              </a:ext>
            </a:extLst>
          </p:cNvPr>
          <p:cNvSpPr/>
          <p:nvPr/>
        </p:nvSpPr>
        <p:spPr>
          <a:xfrm>
            <a:off x="6326785" y="1877460"/>
            <a:ext cx="1131003" cy="25454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Broker</a:t>
            </a:r>
          </a:p>
        </p:txBody>
      </p:sp>
      <p:sp>
        <p:nvSpPr>
          <p:cNvPr id="46" name="Rectangle 45">
            <a:extLst>
              <a:ext uri="{FF2B5EF4-FFF2-40B4-BE49-F238E27FC236}">
                <a16:creationId xmlns:a16="http://schemas.microsoft.com/office/drawing/2014/main" id="{276A9B87-5B0C-5E42-BCDA-97A96DEA6E2D}"/>
              </a:ext>
            </a:extLst>
          </p:cNvPr>
          <p:cNvSpPr/>
          <p:nvPr/>
        </p:nvSpPr>
        <p:spPr>
          <a:xfrm>
            <a:off x="1741936" y="1870286"/>
            <a:ext cx="1131003" cy="254542"/>
          </a:xfrm>
          <a:prstGeom prst="rect">
            <a:avLst/>
          </a:prstGeom>
          <a:solidFill>
            <a:schemeClr val="accent2">
              <a:lumMod val="75000"/>
              <a:alpha val="79000"/>
            </a:scheme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MQ Broker</a:t>
            </a:r>
          </a:p>
        </p:txBody>
      </p:sp>
      <p:sp>
        <p:nvSpPr>
          <p:cNvPr id="47" name="Rectangle 46">
            <a:extLst>
              <a:ext uri="{FF2B5EF4-FFF2-40B4-BE49-F238E27FC236}">
                <a16:creationId xmlns:a16="http://schemas.microsoft.com/office/drawing/2014/main" id="{8DEF9645-DEA2-8A4D-8B42-1F4C4183BF82}"/>
              </a:ext>
            </a:extLst>
          </p:cNvPr>
          <p:cNvSpPr/>
          <p:nvPr/>
        </p:nvSpPr>
        <p:spPr>
          <a:xfrm>
            <a:off x="292491" y="2980971"/>
            <a:ext cx="983203" cy="254542"/>
          </a:xfrm>
          <a:prstGeom prst="rect">
            <a:avLst/>
          </a:prstGeom>
          <a:solidFill>
            <a:srgbClr val="00B050">
              <a:alpha val="79000"/>
            </a:srgb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Order </a:t>
            </a:r>
            <a:r>
              <a:rPr lang="en-US" sz="900" dirty="0" err="1">
                <a:solidFill>
                  <a:schemeClr val="bg1"/>
                </a:solidFill>
                <a:latin typeface="Arial"/>
              </a:rPr>
              <a:t>ms</a:t>
            </a:r>
            <a:endParaRPr lang="en-US" sz="900" dirty="0">
              <a:solidFill>
                <a:schemeClr val="bg1"/>
              </a:solidFill>
              <a:latin typeface="Arial"/>
            </a:endParaRPr>
          </a:p>
        </p:txBody>
      </p:sp>
      <p:sp>
        <p:nvSpPr>
          <p:cNvPr id="48" name="Rectangle 47">
            <a:extLst>
              <a:ext uri="{FF2B5EF4-FFF2-40B4-BE49-F238E27FC236}">
                <a16:creationId xmlns:a16="http://schemas.microsoft.com/office/drawing/2014/main" id="{85682AF8-4FD5-704A-B184-2CEBE92A751D}"/>
              </a:ext>
            </a:extLst>
          </p:cNvPr>
          <p:cNvSpPr/>
          <p:nvPr/>
        </p:nvSpPr>
        <p:spPr>
          <a:xfrm>
            <a:off x="3315779" y="2925870"/>
            <a:ext cx="983203" cy="254542"/>
          </a:xfrm>
          <a:prstGeom prst="rect">
            <a:avLst/>
          </a:prstGeom>
          <a:solidFill>
            <a:srgbClr val="00B050">
              <a:alpha val="79000"/>
            </a:srgb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Voyage </a:t>
            </a:r>
            <a:r>
              <a:rPr lang="en-US" sz="900" dirty="0" err="1">
                <a:solidFill>
                  <a:schemeClr val="bg1"/>
                </a:solidFill>
                <a:latin typeface="Arial"/>
              </a:rPr>
              <a:t>ms</a:t>
            </a:r>
            <a:endParaRPr lang="en-US" sz="900" dirty="0">
              <a:solidFill>
                <a:schemeClr val="bg1"/>
              </a:solidFill>
              <a:latin typeface="Arial"/>
            </a:endParaRPr>
          </a:p>
        </p:txBody>
      </p:sp>
      <p:sp>
        <p:nvSpPr>
          <p:cNvPr id="49" name="Rectangle 48">
            <a:extLst>
              <a:ext uri="{FF2B5EF4-FFF2-40B4-BE49-F238E27FC236}">
                <a16:creationId xmlns:a16="http://schemas.microsoft.com/office/drawing/2014/main" id="{1C2F3502-CE3F-FC45-838E-30791B32467F}"/>
              </a:ext>
            </a:extLst>
          </p:cNvPr>
          <p:cNvSpPr/>
          <p:nvPr/>
        </p:nvSpPr>
        <p:spPr>
          <a:xfrm>
            <a:off x="4689021" y="2925870"/>
            <a:ext cx="983203" cy="254542"/>
          </a:xfrm>
          <a:prstGeom prst="rect">
            <a:avLst/>
          </a:prstGeom>
          <a:solidFill>
            <a:srgbClr val="00B050">
              <a:alpha val="79000"/>
            </a:srgbClr>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r>
              <a:rPr lang="en-US" sz="900" dirty="0">
                <a:solidFill>
                  <a:schemeClr val="bg1"/>
                </a:solidFill>
                <a:latin typeface="Arial"/>
              </a:rPr>
              <a:t>Freezer </a:t>
            </a:r>
            <a:r>
              <a:rPr lang="en-US" sz="900" dirty="0" err="1">
                <a:solidFill>
                  <a:schemeClr val="bg1"/>
                </a:solidFill>
                <a:latin typeface="Arial"/>
              </a:rPr>
              <a:t>kn</a:t>
            </a:r>
            <a:endParaRPr lang="en-US" sz="900" dirty="0">
              <a:solidFill>
                <a:schemeClr val="bg1"/>
              </a:solidFill>
              <a:latin typeface="Arial"/>
            </a:endParaRPr>
          </a:p>
        </p:txBody>
      </p:sp>
    </p:spTree>
    <p:extLst>
      <p:ext uri="{BB962C8B-B14F-4D97-AF65-F5344CB8AC3E}">
        <p14:creationId xmlns:p14="http://schemas.microsoft.com/office/powerpoint/2010/main" val="408666775"/>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890</Words>
  <Application>Microsoft Macintosh PowerPoint</Application>
  <PresentationFormat>On-screen Show (16:9)</PresentationFormat>
  <Paragraphs>189</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Helvetica Neue Light</vt:lpstr>
      <vt:lpstr>Helvetica Neue Thin</vt:lpstr>
      <vt:lpstr>IBM Plex Sans</vt:lpstr>
      <vt:lpstr>Menlo</vt:lpstr>
      <vt:lpstr>1_dk_blu_background_2017</vt:lpstr>
      <vt:lpstr>Office Theme</vt:lpstr>
      <vt:lpstr>SAGA Pattern</vt:lpstr>
      <vt:lpstr>Saga pattern - Choreography</vt:lpstr>
      <vt:lpstr>Saga pattern - Orchestration</vt:lpstr>
      <vt:lpstr>Saga pattern - Orchestration</vt:lpstr>
      <vt:lpstr>Implementation view</vt:lpstr>
      <vt:lpstr>MQ &amp; Event Streams On OpenShift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Jerome Boyer</cp:lastModifiedBy>
  <cp:revision>32</cp:revision>
  <dcterms:created xsi:type="dcterms:W3CDTF">2020-07-23T14:30:18Z</dcterms:created>
  <dcterms:modified xsi:type="dcterms:W3CDTF">2022-02-25T03:32:17Z</dcterms:modified>
</cp:coreProperties>
</file>