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1"/>
    <p:sldMasterId id="2147483943" r:id="rId2"/>
    <p:sldMasterId id="2147484086" r:id="rId3"/>
  </p:sldMasterIdLst>
  <p:notesMasterIdLst>
    <p:notesMasterId r:id="rId37"/>
  </p:notesMasterIdLst>
  <p:handoutMasterIdLst>
    <p:handoutMasterId r:id="rId38"/>
  </p:handoutMasterIdLst>
  <p:sldIdLst>
    <p:sldId id="431" r:id="rId4"/>
    <p:sldId id="141168462" r:id="rId5"/>
    <p:sldId id="285" r:id="rId6"/>
    <p:sldId id="286" r:id="rId7"/>
    <p:sldId id="313" r:id="rId8"/>
    <p:sldId id="141168484" r:id="rId9"/>
    <p:sldId id="141168480" r:id="rId10"/>
    <p:sldId id="141168482" r:id="rId11"/>
    <p:sldId id="141168483" r:id="rId12"/>
    <p:sldId id="141168468" r:id="rId13"/>
    <p:sldId id="141168463" r:id="rId14"/>
    <p:sldId id="141168465" r:id="rId15"/>
    <p:sldId id="141168469" r:id="rId16"/>
    <p:sldId id="141168473" r:id="rId17"/>
    <p:sldId id="141168467" r:id="rId18"/>
    <p:sldId id="141168470" r:id="rId19"/>
    <p:sldId id="141168475" r:id="rId20"/>
    <p:sldId id="141168476" r:id="rId21"/>
    <p:sldId id="141168477" r:id="rId22"/>
    <p:sldId id="141168455" r:id="rId23"/>
    <p:sldId id="141168456" r:id="rId24"/>
    <p:sldId id="141168487" r:id="rId25"/>
    <p:sldId id="141168457" r:id="rId26"/>
    <p:sldId id="141168458" r:id="rId27"/>
    <p:sldId id="141168459" r:id="rId28"/>
    <p:sldId id="141168460" r:id="rId29"/>
    <p:sldId id="141168485" r:id="rId30"/>
    <p:sldId id="141168486" r:id="rId31"/>
    <p:sldId id="141168488" r:id="rId32"/>
    <p:sldId id="141168489" r:id="rId33"/>
    <p:sldId id="141168490" r:id="rId34"/>
    <p:sldId id="141168478" r:id="rId35"/>
    <p:sldId id="141168438" r:id="rId3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049"/>
    <a:srgbClr val="8DBB42"/>
    <a:srgbClr val="0000FF"/>
    <a:srgbClr val="D7CEFF"/>
    <a:srgbClr val="C2F01B"/>
    <a:srgbClr val="FCEBB8"/>
    <a:srgbClr val="8AA4F3"/>
    <a:srgbClr val="272248"/>
    <a:srgbClr val="FF7D54"/>
    <a:srgbClr val="BD94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89"/>
    <p:restoredTop sz="83810"/>
  </p:normalViewPr>
  <p:slideViewPr>
    <p:cSldViewPr snapToGrid="0" snapToObjects="1" showGuides="1">
      <p:cViewPr varScale="1">
        <p:scale>
          <a:sx n="142" d="100"/>
          <a:sy n="142" d="100"/>
        </p:scale>
        <p:origin x="744" y="168"/>
      </p:cViewPr>
      <p:guideLst>
        <p:guide orient="horz" pos="1620"/>
        <p:guide pos="2880"/>
      </p:guideLst>
    </p:cSldViewPr>
  </p:slideViewPr>
  <p:outlineViewPr>
    <p:cViewPr>
      <p:scale>
        <a:sx n="33" d="100"/>
        <a:sy n="33" d="100"/>
      </p:scale>
      <p:origin x="0" y="-24712"/>
    </p:cViewPr>
  </p:outlineViewPr>
  <p:notesTextViewPr>
    <p:cViewPr>
      <p:scale>
        <a:sx n="1" d="1"/>
        <a:sy n="1" d="1"/>
      </p:scale>
      <p:origin x="0" y="0"/>
    </p:cViewPr>
  </p:notesTextViewPr>
  <p:sorterViewPr>
    <p:cViewPr>
      <p:scale>
        <a:sx n="118" d="100"/>
        <a:sy n="118" d="100"/>
      </p:scale>
      <p:origin x="0" y="0"/>
    </p:cViewPr>
  </p:sorterViewPr>
  <p:notesViewPr>
    <p:cSldViewPr snapToGrid="0" snapToObjects="1" showGuides="1">
      <p:cViewPr varScale="1">
        <p:scale>
          <a:sx n="78" d="100"/>
          <a:sy n="78" d="100"/>
        </p:scale>
        <p:origin x="2216"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B1B1F9-D0CB-FF4D-BEE0-BED1F1FDA196}" type="datetimeFigureOut">
              <a:rPr lang="en-US" smtClean="0"/>
              <a:t>3/31/22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BA3DDA-848E-4542-90FB-F9E770D81D8C}" type="slidenum">
              <a:rPr lang="en-US" smtClean="0"/>
              <a:t>‹#›</a:t>
            </a:fld>
            <a:endParaRPr lang="en-US"/>
          </a:p>
        </p:txBody>
      </p:sp>
    </p:spTree>
    <p:extLst>
      <p:ext uri="{BB962C8B-B14F-4D97-AF65-F5344CB8AC3E}">
        <p14:creationId xmlns:p14="http://schemas.microsoft.com/office/powerpoint/2010/main" val="107837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3/31/22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kafka.apache.org/25/documentation/streams/developer-guide/dsl-api.html#streams-developer-guide-dsl-join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kafka.apache.org/25/documentation/streams/developer-guide/dsl-api.html#kstream-ktable-join"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kafka.apache.org/25/javadoc/org/apache/kafka/streams/kstream/ValueJoiner.html"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kafka.apache.org/25/documentation/streams/developer-guide/dsl-api.html#ktable-ktable-equi-join"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kafka.apache.org/25/javadoc/org/apache/kafka/streams/kstream/ValueJoiner.html"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kafka.apache.org/25/documentation/streams/developer-guide/dsl-api.html#ktable-ktable-fk-join"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kafka.apache.org/%7B%7Bversion%7D%7D/javadoc/org/apache/kafka/streams/kstream/ValueJoiner.html"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kafka.apache.org/25/documentation/streams/developer-guide/dsl-api.html#kstream-ktable-join"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kafka.apache.org/25/javadoc/org/apache/kafka/streams/kstream/ValueJoiner.html"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ksqldb.io/en/latest/concepts/collections/stream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kafka.apache.org/documentation/#compaction"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kafka.apache.org/25/documentation/streams/developer-guide/dsl-api.html#streams-developer-guide-dsl-joins-ktable-ktable-fk-join"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kafka.apache.org/25/documentation/streams/developer-guide/dsl-api.html#streams_concepts_globalktabl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kafka.apache.org/25/documentation/streams/developer-guide/dsl-api.html#stateless-transformations"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kafka.apache.org/25/documentation/streams/developer-guide/interactive-queries.html#streams-developer-guide-interactive-queries-local-key-value-stores" TargetMode="External"/><Relationship Id="rId4" Type="http://schemas.openxmlformats.org/officeDocument/2006/relationships/hyperlink" Target="https://kafka.apache.org/25/documentation/streams/developer-guide/interactive-queries.html#streams-developer-guide-interactive-queries"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kafka.apache.org/25/documentation/streams/developer-guide/dsl-api.html#stateless-transformations"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kafka.apache.org/25/documentation/streams/developer-guide/interactive-queries.html#streams-developer-guide-interactive-queries-local-key-value-stores" TargetMode="External"/><Relationship Id="rId4" Type="http://schemas.openxmlformats.org/officeDocument/2006/relationships/hyperlink" Target="https://kafka.apache.org/25/documentation/streams/developer-guide/interactive-queries.html#streams-developer-guide-interactive-queries"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kafka.apache.org/25/documentation/streams/developer-guide/dsl-api.html#stateful-transformations"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kafka.apache.org/25/documentation/streams/architecture.html#streams_architecture_stat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CB283C8-DBE7-0A45-8274-D1C287C09D14}" type="slidenum">
              <a:rPr lang="en-US" smtClean="0"/>
              <a:pPr>
                <a:defRPr/>
              </a:pPr>
              <a:t>1</a:t>
            </a:fld>
            <a:endParaRPr lang="en-US" dirty="0"/>
          </a:p>
        </p:txBody>
      </p:sp>
    </p:spTree>
    <p:extLst>
      <p:ext uri="{BB962C8B-B14F-4D97-AF65-F5344CB8AC3E}">
        <p14:creationId xmlns:p14="http://schemas.microsoft.com/office/powerpoint/2010/main" val="2115356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a:solidFill>
                  <a:schemeClr val="tx1"/>
                </a:solidFill>
                <a:effectLst/>
                <a:latin typeface="+mn-lt"/>
                <a:ea typeface="+mn-ea"/>
                <a:cs typeface="+mn-cs"/>
              </a:rPr>
              <a:t>Hopping time windows</a:t>
            </a:r>
            <a:r>
              <a:rPr lang="en-US" sz="900" b="0" i="0" kern="1200" dirty="0">
                <a:solidFill>
                  <a:schemeClr val="tx1"/>
                </a:solidFill>
                <a:effectLst/>
                <a:latin typeface="+mn-lt"/>
                <a:ea typeface="+mn-ea"/>
                <a:cs typeface="+mn-cs"/>
              </a:rPr>
              <a:t> are windows based on time intervals. They model fixed-sized, (possibly) overlapping windows. A hopping window is defined by two properties: the window’s </a:t>
            </a:r>
            <a:r>
              <a:rPr lang="en-US" sz="900" b="0" i="1" kern="1200" dirty="0">
                <a:solidFill>
                  <a:schemeClr val="tx1"/>
                </a:solidFill>
                <a:effectLst/>
                <a:latin typeface="+mn-lt"/>
                <a:ea typeface="+mn-ea"/>
                <a:cs typeface="+mn-cs"/>
              </a:rPr>
              <a:t>size</a:t>
            </a:r>
            <a:r>
              <a:rPr lang="en-US" sz="900" b="0" i="0" kern="1200" dirty="0">
                <a:solidFill>
                  <a:schemeClr val="tx1"/>
                </a:solidFill>
                <a:effectLst/>
                <a:latin typeface="+mn-lt"/>
                <a:ea typeface="+mn-ea"/>
                <a:cs typeface="+mn-cs"/>
              </a:rPr>
              <a:t> and its </a:t>
            </a:r>
            <a:r>
              <a:rPr lang="en-US" sz="900" b="0" i="1" kern="1200" dirty="0">
                <a:solidFill>
                  <a:schemeClr val="tx1"/>
                </a:solidFill>
                <a:effectLst/>
                <a:latin typeface="+mn-lt"/>
                <a:ea typeface="+mn-ea"/>
                <a:cs typeface="+mn-cs"/>
              </a:rPr>
              <a:t>advance interval</a:t>
            </a:r>
            <a:r>
              <a:rPr lang="en-US" sz="900" b="0" i="0" kern="1200" dirty="0">
                <a:solidFill>
                  <a:schemeClr val="tx1"/>
                </a:solidFill>
                <a:effectLst/>
                <a:latin typeface="+mn-lt"/>
                <a:ea typeface="+mn-ea"/>
                <a:cs typeface="+mn-cs"/>
              </a:rPr>
              <a:t> (aka “hop”). The advance interval specifies by how much a window moves forward relative to the previous one. For example, you can configure a hopping window with a size 5 minutes and an advance interval of 1 minute. Since hopping windows can overlap – and in general they do – a data record may belong to more than one such windows.</a:t>
            </a:r>
          </a:p>
          <a:p>
            <a:endParaRPr lang="en-US" sz="900" b="0" i="0" kern="1200" dirty="0">
              <a:solidFill>
                <a:schemeClr val="tx1"/>
              </a:solidFill>
              <a:effectLst/>
              <a:latin typeface="+mn-lt"/>
              <a:ea typeface="+mn-ea"/>
              <a:cs typeface="+mn-cs"/>
            </a:endParaRPr>
          </a:p>
          <a:p>
            <a:r>
              <a:rPr lang="en-US" sz="900" b="1" i="0" kern="1200" dirty="0">
                <a:solidFill>
                  <a:schemeClr val="tx1"/>
                </a:solidFill>
                <a:effectLst/>
                <a:latin typeface="+mn-lt"/>
                <a:ea typeface="+mn-ea"/>
                <a:cs typeface="+mn-cs"/>
              </a:rPr>
              <a:t>Tumbling time windows</a:t>
            </a:r>
            <a:r>
              <a:rPr lang="en-US" sz="900" b="0" i="0" kern="1200" dirty="0">
                <a:solidFill>
                  <a:schemeClr val="tx1"/>
                </a:solidFill>
                <a:effectLst/>
                <a:latin typeface="+mn-lt"/>
                <a:ea typeface="+mn-ea"/>
                <a:cs typeface="+mn-cs"/>
              </a:rPr>
              <a:t> are a special case of hopping time windows and, like the latter, are windows based on time intervals. They model fixed-size, non-overlapping, gap-less windows. A tumbling window is defined by a single property: the window’s </a:t>
            </a:r>
            <a:r>
              <a:rPr lang="en-US" sz="900" b="0" i="1" kern="1200" dirty="0">
                <a:solidFill>
                  <a:schemeClr val="tx1"/>
                </a:solidFill>
                <a:effectLst/>
                <a:latin typeface="+mn-lt"/>
                <a:ea typeface="+mn-ea"/>
                <a:cs typeface="+mn-cs"/>
              </a:rPr>
              <a:t>size</a:t>
            </a:r>
            <a:r>
              <a:rPr lang="en-US" sz="900" b="0" i="0" kern="1200" dirty="0">
                <a:solidFill>
                  <a:schemeClr val="tx1"/>
                </a:solidFill>
                <a:effectLst/>
                <a:latin typeface="+mn-lt"/>
                <a:ea typeface="+mn-ea"/>
                <a:cs typeface="+mn-cs"/>
              </a:rPr>
              <a:t>. A tumbling window is a hopping window whose window size is equal to its advance interval. Since tumbling windows never overlap, a data record will belong to one and only one window.</a:t>
            </a:r>
          </a:p>
          <a:p>
            <a:endParaRPr lang="en-US" sz="900" b="0" i="0" kern="1200" dirty="0">
              <a:solidFill>
                <a:schemeClr val="tx1"/>
              </a:solidFill>
              <a:effectLst/>
              <a:latin typeface="+mn-lt"/>
              <a:ea typeface="+mn-ea"/>
              <a:cs typeface="+mn-cs"/>
            </a:endParaRPr>
          </a:p>
          <a:p>
            <a:r>
              <a:rPr lang="en-US" sz="900" b="1" i="0" kern="1200" dirty="0">
                <a:solidFill>
                  <a:schemeClr val="tx1"/>
                </a:solidFill>
                <a:effectLst/>
                <a:latin typeface="+mn-lt"/>
                <a:ea typeface="+mn-ea"/>
                <a:cs typeface="+mn-cs"/>
              </a:rPr>
              <a:t>Sliding windows</a:t>
            </a:r>
            <a:r>
              <a:rPr lang="en-US" sz="900" b="0" i="0" kern="1200" dirty="0">
                <a:solidFill>
                  <a:schemeClr val="tx1"/>
                </a:solidFill>
                <a:effectLst/>
                <a:latin typeface="+mn-lt"/>
                <a:ea typeface="+mn-ea"/>
                <a:cs typeface="+mn-cs"/>
              </a:rPr>
              <a:t> are quite different from hopping and tumbling windows. In Kafka Streams, sliding windows are used only for </a:t>
            </a:r>
            <a:r>
              <a:rPr lang="en-US" sz="900" b="0" i="0" kern="1200" dirty="0">
                <a:solidFill>
                  <a:schemeClr val="tx1"/>
                </a:solidFill>
                <a:effectLst/>
                <a:latin typeface="+mn-lt"/>
                <a:ea typeface="+mn-ea"/>
                <a:cs typeface="+mn-cs"/>
                <a:hlinkClick r:id="rId3"/>
              </a:rPr>
              <a:t>join operations</a:t>
            </a:r>
            <a:r>
              <a:rPr lang="en-US" sz="900" b="0" i="0" kern="1200" dirty="0">
                <a:solidFill>
                  <a:schemeClr val="tx1"/>
                </a:solidFill>
                <a:effectLst/>
                <a:latin typeface="+mn-lt"/>
                <a:ea typeface="+mn-ea"/>
                <a:cs typeface="+mn-cs"/>
              </a:rPr>
              <a:t>, and can be specified through the </a:t>
            </a:r>
            <a:r>
              <a:rPr lang="en-US" dirty="0" err="1"/>
              <a:t>JoinWindows</a:t>
            </a:r>
            <a:r>
              <a:rPr lang="en-US" sz="900" b="0" i="0" kern="1200" dirty="0">
                <a:solidFill>
                  <a:schemeClr val="tx1"/>
                </a:solidFill>
                <a:effectLst/>
                <a:latin typeface="+mn-lt"/>
                <a:ea typeface="+mn-ea"/>
                <a:cs typeface="+mn-cs"/>
              </a:rPr>
              <a:t> class. A sliding window models a fixed-size window that slides continuously over the time axis; here, two data records are said to be included in the same window if (in the case of symmetric windows) the difference of their timestamps is within the window size. Thus, sliding windows are not aligned to the epoch, but to the data record timestamps. In contrast to hopping and tumbling windows, the lower and upper window time interval bounds of sliding windows are </a:t>
            </a:r>
            <a:r>
              <a:rPr lang="en-US" sz="900" b="0" i="1" kern="1200" dirty="0">
                <a:solidFill>
                  <a:schemeClr val="tx1"/>
                </a:solidFill>
                <a:effectLst/>
                <a:latin typeface="+mn-lt"/>
                <a:ea typeface="+mn-ea"/>
                <a:cs typeface="+mn-cs"/>
              </a:rPr>
              <a:t>both inclusive</a:t>
            </a:r>
            <a:r>
              <a:rPr lang="en-US" sz="900" b="0" i="0" kern="1200" dirty="0">
                <a:solidFill>
                  <a:schemeClr val="tx1"/>
                </a:solidFill>
                <a:effectLst/>
                <a:latin typeface="+mn-lt"/>
                <a:ea typeface="+mn-ea"/>
                <a:cs typeface="+mn-cs"/>
              </a:rPr>
              <a:t>.</a:t>
            </a:r>
          </a:p>
          <a:p>
            <a:endParaRPr lang="en-US" sz="900" b="0" i="0" kern="1200" dirty="0">
              <a:solidFill>
                <a:schemeClr val="tx1"/>
              </a:solidFill>
              <a:effectLst/>
              <a:latin typeface="+mn-lt"/>
              <a:ea typeface="+mn-ea"/>
              <a:cs typeface="+mn-cs"/>
            </a:endParaRPr>
          </a:p>
          <a:p>
            <a:r>
              <a:rPr lang="en-US" sz="900" b="1" i="0" kern="1200" dirty="0">
                <a:solidFill>
                  <a:schemeClr val="tx1"/>
                </a:solidFill>
                <a:effectLst/>
                <a:latin typeface="+mn-lt"/>
                <a:ea typeface="+mn-ea"/>
                <a:cs typeface="+mn-cs"/>
              </a:rPr>
              <a:t>Session windows</a:t>
            </a:r>
            <a:r>
              <a:rPr lang="en-US" sz="900" b="0" i="0" kern="1200" dirty="0">
                <a:solidFill>
                  <a:schemeClr val="tx1"/>
                </a:solidFill>
                <a:effectLst/>
                <a:latin typeface="+mn-lt"/>
                <a:ea typeface="+mn-ea"/>
                <a:cs typeface="+mn-cs"/>
              </a:rPr>
              <a:t> are used to aggregate key-based events into so-called </a:t>
            </a:r>
            <a:r>
              <a:rPr lang="en-US" sz="900" b="0" i="1" kern="1200" dirty="0">
                <a:solidFill>
                  <a:schemeClr val="tx1"/>
                </a:solidFill>
                <a:effectLst/>
                <a:latin typeface="+mn-lt"/>
                <a:ea typeface="+mn-ea"/>
                <a:cs typeface="+mn-cs"/>
              </a:rPr>
              <a:t>sessions</a:t>
            </a:r>
            <a:r>
              <a:rPr lang="en-US" sz="900" b="0" i="0" kern="1200" dirty="0">
                <a:solidFill>
                  <a:schemeClr val="tx1"/>
                </a:solidFill>
                <a:effectLst/>
                <a:latin typeface="+mn-lt"/>
                <a:ea typeface="+mn-ea"/>
                <a:cs typeface="+mn-cs"/>
              </a:rPr>
              <a:t>, the process of which is referred to as </a:t>
            </a:r>
            <a:r>
              <a:rPr lang="en-US" sz="900" b="0" i="1" kern="1200" dirty="0" err="1">
                <a:solidFill>
                  <a:schemeClr val="tx1"/>
                </a:solidFill>
                <a:effectLst/>
                <a:latin typeface="+mn-lt"/>
                <a:ea typeface="+mn-ea"/>
                <a:cs typeface="+mn-cs"/>
              </a:rPr>
              <a:t>sessionization</a:t>
            </a:r>
            <a:r>
              <a:rPr lang="en-US" sz="900" b="0" i="0" kern="1200" dirty="0">
                <a:solidFill>
                  <a:schemeClr val="tx1"/>
                </a:solidFill>
                <a:effectLst/>
                <a:latin typeface="+mn-lt"/>
                <a:ea typeface="+mn-ea"/>
                <a:cs typeface="+mn-cs"/>
              </a:rPr>
              <a:t>. Sessions represent a </a:t>
            </a:r>
            <a:r>
              <a:rPr lang="en-US" sz="900" b="1" i="0" kern="1200" dirty="0">
                <a:solidFill>
                  <a:schemeClr val="tx1"/>
                </a:solidFill>
                <a:effectLst/>
                <a:latin typeface="+mn-lt"/>
                <a:ea typeface="+mn-ea"/>
                <a:cs typeface="+mn-cs"/>
              </a:rPr>
              <a:t>period of activity</a:t>
            </a:r>
            <a:r>
              <a:rPr lang="en-US" sz="900" b="0" i="0" kern="1200" dirty="0">
                <a:solidFill>
                  <a:schemeClr val="tx1"/>
                </a:solidFill>
                <a:effectLst/>
                <a:latin typeface="+mn-lt"/>
                <a:ea typeface="+mn-ea"/>
                <a:cs typeface="+mn-cs"/>
              </a:rPr>
              <a:t> separated by a defined </a:t>
            </a:r>
            <a:r>
              <a:rPr lang="en-US" sz="900" b="1" i="0" kern="1200" dirty="0">
                <a:solidFill>
                  <a:schemeClr val="tx1"/>
                </a:solidFill>
                <a:effectLst/>
                <a:latin typeface="+mn-lt"/>
                <a:ea typeface="+mn-ea"/>
                <a:cs typeface="+mn-cs"/>
              </a:rPr>
              <a:t>gap of inactivity</a:t>
            </a:r>
            <a:r>
              <a:rPr lang="en-US" sz="900" b="0" i="0" kern="1200" dirty="0">
                <a:solidFill>
                  <a:schemeClr val="tx1"/>
                </a:solidFill>
                <a:effectLst/>
                <a:latin typeface="+mn-lt"/>
                <a:ea typeface="+mn-ea"/>
                <a:cs typeface="+mn-cs"/>
              </a:rPr>
              <a:t> (or “idleness”). Any events processed that fall within the inactivity gap of any existing sessions are merged into the existing sessions. If an event falls outside of the session gap, then a new session will be created.</a:t>
            </a:r>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15</a:t>
            </a:fld>
            <a:endParaRPr lang="en-US"/>
          </a:p>
        </p:txBody>
      </p:sp>
    </p:spTree>
    <p:extLst>
      <p:ext uri="{BB962C8B-B14F-4D97-AF65-F5344CB8AC3E}">
        <p14:creationId xmlns:p14="http://schemas.microsoft.com/office/powerpoint/2010/main" val="638670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https://kafka.apache.org/25/documentation/streams/developer-guide/dsl-api.html#kstream-ktable-join</a:t>
            </a:r>
            <a:endParaRPr lang="en-US" dirty="0"/>
          </a:p>
          <a:p>
            <a:endParaRPr lang="en-US" dirty="0"/>
          </a:p>
          <a:p>
            <a:r>
              <a:rPr lang="en-US" sz="900" b="1" i="0" kern="1200" dirty="0">
                <a:solidFill>
                  <a:schemeClr val="tx1"/>
                </a:solidFill>
                <a:effectLst/>
                <a:latin typeface="+mn-lt"/>
                <a:ea typeface="+mn-ea"/>
                <a:cs typeface="+mn-cs"/>
              </a:rPr>
              <a:t>Semantics of stream-stream joins:</a:t>
            </a:r>
            <a:r>
              <a:rPr lang="en-US" sz="900" b="0" i="0" kern="1200" dirty="0">
                <a:solidFill>
                  <a:schemeClr val="tx1"/>
                </a:solidFill>
                <a:effectLst/>
                <a:latin typeface="+mn-lt"/>
                <a:ea typeface="+mn-ea"/>
                <a:cs typeface="+mn-cs"/>
              </a:rPr>
              <a:t> The semantics of the various stream-stream join variants are explained below. To improve the readability of the table, assume that (1) all records have the same key (and thus the key in the table is omitted), (2) all records belong to a single join window, and (3) all records are processed in timestamp order. The columns INNER JOIN, LEFT JOIN, and OUTER JOIN denote what is passed as arguments to the user-supplied </a:t>
            </a:r>
            <a:r>
              <a:rPr lang="en-US" sz="900" b="0" i="0" kern="1200" dirty="0">
                <a:solidFill>
                  <a:schemeClr val="tx1"/>
                </a:solidFill>
                <a:effectLst/>
                <a:latin typeface="+mn-lt"/>
                <a:ea typeface="+mn-ea"/>
                <a:cs typeface="+mn-cs"/>
                <a:hlinkClick r:id="rId4"/>
              </a:rPr>
              <a:t>ValueJoiner</a:t>
            </a:r>
            <a:r>
              <a:rPr lang="en-US" sz="900" b="0" i="0" kern="1200" dirty="0">
                <a:solidFill>
                  <a:schemeClr val="tx1"/>
                </a:solidFill>
                <a:effectLst/>
                <a:latin typeface="+mn-lt"/>
                <a:ea typeface="+mn-ea"/>
                <a:cs typeface="+mn-cs"/>
              </a:rPr>
              <a:t> for the </a:t>
            </a:r>
            <a:r>
              <a:rPr lang="en-US" dirty="0"/>
              <a:t>join</a:t>
            </a:r>
            <a:r>
              <a:rPr lang="en-US" sz="900" b="0" i="0" kern="1200" dirty="0">
                <a:solidFill>
                  <a:schemeClr val="tx1"/>
                </a:solidFill>
                <a:effectLst/>
                <a:latin typeface="+mn-lt"/>
                <a:ea typeface="+mn-ea"/>
                <a:cs typeface="+mn-cs"/>
              </a:rPr>
              <a:t>, </a:t>
            </a:r>
            <a:r>
              <a:rPr lang="en-US" dirty="0" err="1"/>
              <a:t>leftJoin</a:t>
            </a:r>
            <a:r>
              <a:rPr lang="en-US" sz="900" b="0" i="0" kern="1200" dirty="0">
                <a:solidFill>
                  <a:schemeClr val="tx1"/>
                </a:solidFill>
                <a:effectLst/>
                <a:latin typeface="+mn-lt"/>
                <a:ea typeface="+mn-ea"/>
                <a:cs typeface="+mn-cs"/>
              </a:rPr>
              <a:t>, and </a:t>
            </a:r>
            <a:r>
              <a:rPr lang="en-US" dirty="0" err="1"/>
              <a:t>outerJoin</a:t>
            </a:r>
            <a:r>
              <a:rPr lang="en-US" sz="900" b="0" i="0" kern="1200" dirty="0">
                <a:solidFill>
                  <a:schemeClr val="tx1"/>
                </a:solidFill>
                <a:effectLst/>
                <a:latin typeface="+mn-lt"/>
                <a:ea typeface="+mn-ea"/>
                <a:cs typeface="+mn-cs"/>
              </a:rPr>
              <a:t> methods, respectively, whenever a new input record is received on either side of the join. An empty table cell denotes that the </a:t>
            </a:r>
            <a:r>
              <a:rPr lang="en-US" dirty="0" err="1"/>
              <a:t>ValueJoiner</a:t>
            </a:r>
            <a:r>
              <a:rPr lang="en-US" sz="900" b="0" i="0" kern="1200" dirty="0">
                <a:solidFill>
                  <a:schemeClr val="tx1"/>
                </a:solidFill>
                <a:effectLst/>
                <a:latin typeface="+mn-lt"/>
                <a:ea typeface="+mn-ea"/>
                <a:cs typeface="+mn-cs"/>
              </a:rPr>
              <a:t> is not called at all.</a:t>
            </a:r>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16</a:t>
            </a:fld>
            <a:endParaRPr lang="en-US"/>
          </a:p>
        </p:txBody>
      </p:sp>
    </p:spTree>
    <p:extLst>
      <p:ext uri="{BB962C8B-B14F-4D97-AF65-F5344CB8AC3E}">
        <p14:creationId xmlns:p14="http://schemas.microsoft.com/office/powerpoint/2010/main" val="694784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https://kafka.apache.org/25/documentation/streams/developer-guide/dsl-api.html#ktable-ktable-equi-join</a:t>
            </a:r>
            <a:endParaRPr lang="en-US" dirty="0"/>
          </a:p>
          <a:p>
            <a:endParaRPr lang="en-US" dirty="0"/>
          </a:p>
          <a:p>
            <a:r>
              <a:rPr lang="en-US" sz="900" b="1" i="0" kern="1200" dirty="0">
                <a:solidFill>
                  <a:schemeClr val="tx1"/>
                </a:solidFill>
                <a:effectLst/>
                <a:latin typeface="+mn-lt"/>
                <a:ea typeface="+mn-ea"/>
                <a:cs typeface="+mn-cs"/>
              </a:rPr>
              <a:t>Semantics of table-table </a:t>
            </a:r>
            <a:r>
              <a:rPr lang="en-US" sz="900" b="1" i="0" kern="1200" dirty="0" err="1">
                <a:solidFill>
                  <a:schemeClr val="tx1"/>
                </a:solidFill>
                <a:effectLst/>
                <a:latin typeface="+mn-lt"/>
                <a:ea typeface="+mn-ea"/>
                <a:cs typeface="+mn-cs"/>
              </a:rPr>
              <a:t>equi</a:t>
            </a:r>
            <a:r>
              <a:rPr lang="en-US" sz="900" b="1" i="0" kern="1200" dirty="0">
                <a:solidFill>
                  <a:schemeClr val="tx1"/>
                </a:solidFill>
                <a:effectLst/>
                <a:latin typeface="+mn-lt"/>
                <a:ea typeface="+mn-ea"/>
                <a:cs typeface="+mn-cs"/>
              </a:rPr>
              <a:t>-joins:</a:t>
            </a:r>
            <a:r>
              <a:rPr lang="en-US" sz="900" b="0" i="0" kern="1200" dirty="0">
                <a:solidFill>
                  <a:schemeClr val="tx1"/>
                </a:solidFill>
                <a:effectLst/>
                <a:latin typeface="+mn-lt"/>
                <a:ea typeface="+mn-ea"/>
                <a:cs typeface="+mn-cs"/>
              </a:rPr>
              <a:t> The semantics of the various table-table </a:t>
            </a:r>
            <a:r>
              <a:rPr lang="en-US" sz="900" b="0" i="0" kern="1200" dirty="0" err="1">
                <a:solidFill>
                  <a:schemeClr val="tx1"/>
                </a:solidFill>
                <a:effectLst/>
                <a:latin typeface="+mn-lt"/>
                <a:ea typeface="+mn-ea"/>
                <a:cs typeface="+mn-cs"/>
              </a:rPr>
              <a:t>equi</a:t>
            </a:r>
            <a:r>
              <a:rPr lang="en-US" sz="900" b="0" i="0" kern="1200" dirty="0">
                <a:solidFill>
                  <a:schemeClr val="tx1"/>
                </a:solidFill>
                <a:effectLst/>
                <a:latin typeface="+mn-lt"/>
                <a:ea typeface="+mn-ea"/>
                <a:cs typeface="+mn-cs"/>
              </a:rPr>
              <a:t>-join variants are explained below. To improve the readability of the table, you can assume that (1) all records have the same key (and thus the key in the table is omitted) and that (2) all records are processed in timestamp order. The columns INNER JOIN, LEFT JOIN, and OUTER JOIN denote what is passed as arguments to the user-supplied </a:t>
            </a:r>
            <a:r>
              <a:rPr lang="en-US" sz="900" b="0" i="0" kern="1200" dirty="0">
                <a:solidFill>
                  <a:schemeClr val="tx1"/>
                </a:solidFill>
                <a:effectLst/>
                <a:latin typeface="+mn-lt"/>
                <a:ea typeface="+mn-ea"/>
                <a:cs typeface="+mn-cs"/>
                <a:hlinkClick r:id="rId4"/>
              </a:rPr>
              <a:t>ValueJoiner</a:t>
            </a:r>
            <a:r>
              <a:rPr lang="en-US" sz="900" b="0" i="0" kern="1200" dirty="0">
                <a:solidFill>
                  <a:schemeClr val="tx1"/>
                </a:solidFill>
                <a:effectLst/>
                <a:latin typeface="+mn-lt"/>
                <a:ea typeface="+mn-ea"/>
                <a:cs typeface="+mn-cs"/>
              </a:rPr>
              <a:t> for the </a:t>
            </a:r>
            <a:r>
              <a:rPr lang="en-US" dirty="0"/>
              <a:t>join</a:t>
            </a:r>
            <a:r>
              <a:rPr lang="en-US" sz="900" b="0" i="0" kern="1200" dirty="0">
                <a:solidFill>
                  <a:schemeClr val="tx1"/>
                </a:solidFill>
                <a:effectLst/>
                <a:latin typeface="+mn-lt"/>
                <a:ea typeface="+mn-ea"/>
                <a:cs typeface="+mn-cs"/>
              </a:rPr>
              <a:t>, </a:t>
            </a:r>
            <a:r>
              <a:rPr lang="en-US" dirty="0" err="1"/>
              <a:t>leftJoin</a:t>
            </a:r>
            <a:r>
              <a:rPr lang="en-US" sz="900" b="0" i="0" kern="1200" dirty="0">
                <a:solidFill>
                  <a:schemeClr val="tx1"/>
                </a:solidFill>
                <a:effectLst/>
                <a:latin typeface="+mn-lt"/>
                <a:ea typeface="+mn-ea"/>
                <a:cs typeface="+mn-cs"/>
              </a:rPr>
              <a:t>, and </a:t>
            </a:r>
            <a:r>
              <a:rPr lang="en-US" dirty="0" err="1"/>
              <a:t>outerJoin</a:t>
            </a:r>
            <a:r>
              <a:rPr lang="en-US" sz="900" b="0" i="0" kern="1200" dirty="0">
                <a:solidFill>
                  <a:schemeClr val="tx1"/>
                </a:solidFill>
                <a:effectLst/>
                <a:latin typeface="+mn-lt"/>
                <a:ea typeface="+mn-ea"/>
                <a:cs typeface="+mn-cs"/>
              </a:rPr>
              <a:t> methods, respectively, whenever a new input record is received on either side of the join. An empty table cell denotes that the </a:t>
            </a:r>
            <a:r>
              <a:rPr lang="en-US" dirty="0" err="1"/>
              <a:t>ValueJoiner</a:t>
            </a:r>
            <a:r>
              <a:rPr lang="en-US" sz="900" b="0" i="0" kern="1200" dirty="0">
                <a:solidFill>
                  <a:schemeClr val="tx1"/>
                </a:solidFill>
                <a:effectLst/>
                <a:latin typeface="+mn-lt"/>
                <a:ea typeface="+mn-ea"/>
                <a:cs typeface="+mn-cs"/>
              </a:rPr>
              <a:t> is not called at all.</a:t>
            </a:r>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17</a:t>
            </a:fld>
            <a:endParaRPr lang="en-US"/>
          </a:p>
        </p:txBody>
      </p:sp>
    </p:spTree>
    <p:extLst>
      <p:ext uri="{BB962C8B-B14F-4D97-AF65-F5344CB8AC3E}">
        <p14:creationId xmlns:p14="http://schemas.microsoft.com/office/powerpoint/2010/main" val="1784467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https://kafka.apache.org/25/documentation/streams/developer-guide/dsl-api.html#ktable-ktable-fk-join</a:t>
            </a:r>
            <a:endParaRPr lang="en-US" dirty="0"/>
          </a:p>
          <a:p>
            <a:endParaRPr lang="en-US" b="1" dirty="0"/>
          </a:p>
          <a:p>
            <a:r>
              <a:rPr lang="en-US" sz="900" b="1" i="0" kern="1200" dirty="0">
                <a:solidFill>
                  <a:schemeClr val="tx1"/>
                </a:solidFill>
                <a:effectLst/>
                <a:latin typeface="+mn-lt"/>
                <a:ea typeface="+mn-ea"/>
                <a:cs typeface="+mn-cs"/>
              </a:rPr>
              <a:t>Semantics of table-table foreign-key joins:</a:t>
            </a:r>
            <a:r>
              <a:rPr lang="en-US" sz="900" b="0" i="0" kern="1200" dirty="0">
                <a:solidFill>
                  <a:schemeClr val="tx1"/>
                </a:solidFill>
                <a:effectLst/>
                <a:latin typeface="+mn-lt"/>
                <a:ea typeface="+mn-ea"/>
                <a:cs typeface="+mn-cs"/>
              </a:rPr>
              <a:t> The semantics of the table-table foreign-key INNER and LEFT JOIN variants are demonstrated below. The key is shown alongside the value for each record. Records are processed in incrementing offset order. The columns INNER JOIN and LEFT JOIN denote what is passed as arguments to the user-supplied </a:t>
            </a:r>
            <a:r>
              <a:rPr lang="en-US" sz="900" b="0" i="0" kern="1200" dirty="0">
                <a:solidFill>
                  <a:schemeClr val="tx1"/>
                </a:solidFill>
                <a:effectLst/>
                <a:latin typeface="+mn-lt"/>
                <a:ea typeface="+mn-ea"/>
                <a:cs typeface="+mn-cs"/>
                <a:hlinkClick r:id="rId4"/>
              </a:rPr>
              <a:t>ValueJoiner</a:t>
            </a:r>
            <a:r>
              <a:rPr lang="en-US" sz="900" b="0" i="0" kern="1200" dirty="0">
                <a:solidFill>
                  <a:schemeClr val="tx1"/>
                </a:solidFill>
                <a:effectLst/>
                <a:latin typeface="+mn-lt"/>
                <a:ea typeface="+mn-ea"/>
                <a:cs typeface="+mn-cs"/>
              </a:rPr>
              <a:t> for the </a:t>
            </a:r>
            <a:r>
              <a:rPr lang="en-US" dirty="0"/>
              <a:t>join</a:t>
            </a:r>
            <a:r>
              <a:rPr lang="en-US" sz="900" b="0" i="0" kern="1200" dirty="0">
                <a:solidFill>
                  <a:schemeClr val="tx1"/>
                </a:solidFill>
                <a:effectLst/>
                <a:latin typeface="+mn-lt"/>
                <a:ea typeface="+mn-ea"/>
                <a:cs typeface="+mn-cs"/>
              </a:rPr>
              <a:t> and </a:t>
            </a:r>
            <a:r>
              <a:rPr lang="en-US" dirty="0" err="1"/>
              <a:t>leftJoin</a:t>
            </a:r>
            <a:r>
              <a:rPr lang="en-US" sz="900" b="0" i="0" kern="1200" dirty="0">
                <a:solidFill>
                  <a:schemeClr val="tx1"/>
                </a:solidFill>
                <a:effectLst/>
                <a:latin typeface="+mn-lt"/>
                <a:ea typeface="+mn-ea"/>
                <a:cs typeface="+mn-cs"/>
              </a:rPr>
              <a:t> methods, respectively, whenever a new input record is received on either side of the join. An empty table cell denotes that the </a:t>
            </a:r>
            <a:r>
              <a:rPr lang="en-US" dirty="0" err="1"/>
              <a:t>ValueJoiner</a:t>
            </a:r>
            <a:r>
              <a:rPr lang="en-US" sz="900" b="0" i="0" kern="1200" dirty="0">
                <a:solidFill>
                  <a:schemeClr val="tx1"/>
                </a:solidFill>
                <a:effectLst/>
                <a:latin typeface="+mn-lt"/>
                <a:ea typeface="+mn-ea"/>
                <a:cs typeface="+mn-cs"/>
              </a:rPr>
              <a:t> is not called at all. For the purpose of this example, </a:t>
            </a:r>
            <a:r>
              <a:rPr lang="en-US" dirty="0"/>
              <a:t>Function </a:t>
            </a:r>
            <a:r>
              <a:rPr lang="en-US" dirty="0" err="1"/>
              <a:t>foreignKeyExtractor</a:t>
            </a:r>
            <a:r>
              <a:rPr lang="en-US" sz="900" b="0" i="0" kern="1200" dirty="0">
                <a:solidFill>
                  <a:schemeClr val="tx1"/>
                </a:solidFill>
                <a:effectLst/>
                <a:latin typeface="+mn-lt"/>
                <a:ea typeface="+mn-ea"/>
                <a:cs typeface="+mn-cs"/>
              </a:rPr>
              <a:t> simply uses the left-value as the output.</a:t>
            </a:r>
            <a:endParaRPr lang="en-US" b="1" dirty="0"/>
          </a:p>
        </p:txBody>
      </p:sp>
      <p:sp>
        <p:nvSpPr>
          <p:cNvPr id="4" name="Slide Number Placeholder 3"/>
          <p:cNvSpPr>
            <a:spLocks noGrp="1"/>
          </p:cNvSpPr>
          <p:nvPr>
            <p:ph type="sldNum" sz="quarter" idx="5"/>
          </p:nvPr>
        </p:nvSpPr>
        <p:spPr/>
        <p:txBody>
          <a:bodyPr/>
          <a:lstStyle/>
          <a:p>
            <a:fld id="{18D02FFD-07D4-5C4F-BD77-921008177348}" type="slidenum">
              <a:rPr lang="en-US" smtClean="0"/>
              <a:t>18</a:t>
            </a:fld>
            <a:endParaRPr lang="en-US"/>
          </a:p>
        </p:txBody>
      </p:sp>
    </p:spTree>
    <p:extLst>
      <p:ext uri="{BB962C8B-B14F-4D97-AF65-F5344CB8AC3E}">
        <p14:creationId xmlns:p14="http://schemas.microsoft.com/office/powerpoint/2010/main" val="3980534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https://kafka.apache.org/25/documentation/streams/developer-guide/dsl-api.html#kstream-ktable-join</a:t>
            </a:r>
            <a:endParaRPr lang="en-US" dirty="0"/>
          </a:p>
          <a:p>
            <a:endParaRPr lang="en-US" sz="900" b="1" i="0" kern="1200" dirty="0">
              <a:solidFill>
                <a:schemeClr val="tx1"/>
              </a:solidFill>
              <a:effectLst/>
              <a:latin typeface="+mn-lt"/>
              <a:ea typeface="+mn-ea"/>
              <a:cs typeface="+mn-cs"/>
            </a:endParaRPr>
          </a:p>
          <a:p>
            <a:r>
              <a:rPr lang="en-US" sz="900" b="1" i="0" kern="1200" dirty="0">
                <a:solidFill>
                  <a:schemeClr val="tx1"/>
                </a:solidFill>
                <a:effectLst/>
                <a:latin typeface="+mn-lt"/>
                <a:ea typeface="+mn-ea"/>
                <a:cs typeface="+mn-cs"/>
              </a:rPr>
              <a:t>Semantics of stream-table joins:</a:t>
            </a:r>
            <a:r>
              <a:rPr lang="en-US" sz="900" b="0" i="0" kern="1200" dirty="0">
                <a:solidFill>
                  <a:schemeClr val="tx1"/>
                </a:solidFill>
                <a:effectLst/>
                <a:latin typeface="+mn-lt"/>
                <a:ea typeface="+mn-ea"/>
                <a:cs typeface="+mn-cs"/>
              </a:rPr>
              <a:t> The semantics of the various stream-table join variants are explained below. To improve the readability of the table we assume that (1) all records have the same key (and thus we omit the key in the table) and that (2) all records are processed in timestamp order. The columns INNER JOIN and LEFT JOIN denote what is passed as arguments to the user-supplied </a:t>
            </a:r>
            <a:r>
              <a:rPr lang="en-US" sz="900" b="0" i="0" kern="1200" dirty="0">
                <a:solidFill>
                  <a:schemeClr val="tx1"/>
                </a:solidFill>
                <a:effectLst/>
                <a:latin typeface="+mn-lt"/>
                <a:ea typeface="+mn-ea"/>
                <a:cs typeface="+mn-cs"/>
                <a:hlinkClick r:id="rId4"/>
              </a:rPr>
              <a:t>ValueJoiner</a:t>
            </a:r>
            <a:r>
              <a:rPr lang="en-US" sz="900" b="0" i="0" kern="1200" dirty="0">
                <a:solidFill>
                  <a:schemeClr val="tx1"/>
                </a:solidFill>
                <a:effectLst/>
                <a:latin typeface="+mn-lt"/>
                <a:ea typeface="+mn-ea"/>
                <a:cs typeface="+mn-cs"/>
              </a:rPr>
              <a:t> for the </a:t>
            </a:r>
            <a:r>
              <a:rPr lang="en-US" dirty="0"/>
              <a:t>join</a:t>
            </a:r>
            <a:r>
              <a:rPr lang="en-US" sz="900" b="0" i="0" kern="1200" dirty="0">
                <a:solidFill>
                  <a:schemeClr val="tx1"/>
                </a:solidFill>
                <a:effectLst/>
                <a:latin typeface="+mn-lt"/>
                <a:ea typeface="+mn-ea"/>
                <a:cs typeface="+mn-cs"/>
              </a:rPr>
              <a:t> and </a:t>
            </a:r>
            <a:r>
              <a:rPr lang="en-US" dirty="0" err="1"/>
              <a:t>leftJoin</a:t>
            </a:r>
            <a:r>
              <a:rPr lang="en-US" sz="900" b="0" i="0" kern="1200" dirty="0">
                <a:solidFill>
                  <a:schemeClr val="tx1"/>
                </a:solidFill>
                <a:effectLst/>
                <a:latin typeface="+mn-lt"/>
                <a:ea typeface="+mn-ea"/>
                <a:cs typeface="+mn-cs"/>
              </a:rPr>
              <a:t> methods, respectively, whenever a new input record is received on either side of the join. An empty table cell denotes that the </a:t>
            </a:r>
            <a:r>
              <a:rPr lang="en-US" dirty="0" err="1"/>
              <a:t>ValueJoiner</a:t>
            </a:r>
            <a:r>
              <a:rPr lang="en-US" sz="900" b="0" i="0" kern="1200" dirty="0">
                <a:solidFill>
                  <a:schemeClr val="tx1"/>
                </a:solidFill>
                <a:effectLst/>
                <a:latin typeface="+mn-lt"/>
                <a:ea typeface="+mn-ea"/>
                <a:cs typeface="+mn-cs"/>
              </a:rPr>
              <a:t> is not called at all.</a:t>
            </a:r>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19</a:t>
            </a:fld>
            <a:endParaRPr lang="en-US"/>
          </a:p>
        </p:txBody>
      </p:sp>
    </p:spTree>
    <p:extLst>
      <p:ext uri="{BB962C8B-B14F-4D97-AF65-F5344CB8AC3E}">
        <p14:creationId xmlns:p14="http://schemas.microsoft.com/office/powerpoint/2010/main" val="2458496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An application instance can be running zero, one, or multiple tasks during its lifecycle</a:t>
            </a:r>
          </a:p>
          <a:p>
            <a:r>
              <a:rPr lang="en-US" sz="900" b="0" i="0" kern="1200" dirty="0">
                <a:solidFill>
                  <a:schemeClr val="tx1"/>
                </a:solidFill>
                <a:effectLst/>
                <a:latin typeface="+mn-lt"/>
                <a:ea typeface="+mn-ea"/>
                <a:cs typeface="+mn-cs"/>
              </a:rPr>
              <a:t>Input partitions from topics/streams/tables are assigned 1:1 to these tasks for processing</a:t>
            </a:r>
          </a:p>
          <a:p>
            <a:r>
              <a:rPr lang="en-US" sz="900" b="0" i="0" kern="1200" dirty="0">
                <a:solidFill>
                  <a:schemeClr val="tx1"/>
                </a:solidFill>
                <a:effectLst/>
                <a:latin typeface="+mn-lt"/>
                <a:ea typeface="+mn-ea"/>
                <a:cs typeface="+mn-cs"/>
              </a:rPr>
              <a:t>Tasks are evenly distributed (by kafka) across application running instances</a:t>
            </a:r>
          </a:p>
          <a:p>
            <a:r>
              <a:rPr lang="en-US" sz="900" b="0" i="0" kern="1200" dirty="0">
                <a:solidFill>
                  <a:schemeClr val="tx1"/>
                </a:solidFill>
                <a:effectLst/>
                <a:latin typeface="+mn-lt"/>
                <a:ea typeface="+mn-ea"/>
                <a:cs typeface="+mn-cs"/>
              </a:rPr>
              <a:t>there are exactly as many stream tasks as there are input partitions</a:t>
            </a:r>
          </a:p>
          <a:p>
            <a:endParaRPr lang="en-US" sz="900" b="0" i="0" kern="1200" dirty="0">
              <a:solidFill>
                <a:schemeClr val="tx1"/>
              </a:solidFill>
              <a:effectLst/>
              <a:latin typeface="+mn-lt"/>
              <a:ea typeface="+mn-ea"/>
              <a:cs typeface="+mn-cs"/>
            </a:endParaRPr>
          </a:p>
          <a:p>
            <a:r>
              <a:rPr lang="en-US" sz="900" b="0" i="0" kern="1200" dirty="0">
                <a:solidFill>
                  <a:schemeClr val="tx1"/>
                </a:solidFill>
                <a:effectLst/>
                <a:latin typeface="+mn-lt"/>
                <a:ea typeface="+mn-ea"/>
                <a:cs typeface="+mn-cs"/>
              </a:rPr>
              <a:t>This partition-to-task assignment via stream tasks also means that data in a topic is being processed per partition. </a:t>
            </a:r>
          </a:p>
          <a:p>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20</a:t>
            </a:fld>
            <a:endParaRPr lang="en-US"/>
          </a:p>
        </p:txBody>
      </p:sp>
    </p:spTree>
    <p:extLst>
      <p:ext uri="{BB962C8B-B14F-4D97-AF65-F5344CB8AC3E}">
        <p14:creationId xmlns:p14="http://schemas.microsoft.com/office/powerpoint/2010/main" val="1066287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tables need to additionally maintain their respective state in between events so that operations like aggregations (e.g., </a:t>
            </a:r>
            <a:r>
              <a:rPr lang="en-US" dirty="0"/>
              <a:t>COUNT()</a:t>
            </a:r>
            <a:r>
              <a:rPr lang="en-US" sz="900" b="0" i="0" kern="1200" dirty="0">
                <a:solidFill>
                  <a:schemeClr val="tx1"/>
                </a:solidFill>
                <a:effectLst/>
                <a:latin typeface="+mn-lt"/>
                <a:ea typeface="+mn-ea"/>
                <a:cs typeface="+mn-cs"/>
              </a:rPr>
              <a:t>) can work properly. </a:t>
            </a:r>
          </a:p>
          <a:p>
            <a:endParaRPr lang="en-US" sz="900" b="0" i="0" kern="1200" dirty="0">
              <a:solidFill>
                <a:schemeClr val="tx1"/>
              </a:solidFill>
              <a:effectLst/>
              <a:latin typeface="+mn-lt"/>
              <a:ea typeface="+mn-ea"/>
              <a:cs typeface="+mn-cs"/>
            </a:endParaRPr>
          </a:p>
          <a:p>
            <a:r>
              <a:rPr lang="en-US" sz="900" b="0" i="0" kern="1200" dirty="0">
                <a:solidFill>
                  <a:schemeClr val="tx1"/>
                </a:solidFill>
                <a:effectLst/>
                <a:latin typeface="+mn-lt"/>
                <a:ea typeface="+mn-ea"/>
                <a:cs typeface="+mn-cs"/>
              </a:rPr>
              <a:t>Every table has its own state store. Any operation on the table such as querying, inserting, or updating a row is carried out behind the scenes by a corresponding operation on the table’s state store.</a:t>
            </a:r>
          </a:p>
          <a:p>
            <a:endParaRPr lang="en-US" sz="900" b="0" i="0" kern="1200" dirty="0">
              <a:solidFill>
                <a:schemeClr val="tx1"/>
              </a:solidFill>
              <a:effectLst/>
              <a:latin typeface="+mn-lt"/>
              <a:ea typeface="+mn-ea"/>
              <a:cs typeface="+mn-cs"/>
            </a:endParaRPr>
          </a:p>
          <a:p>
            <a:r>
              <a:rPr lang="en-US" sz="900" b="0" i="0" kern="1200" dirty="0">
                <a:solidFill>
                  <a:schemeClr val="tx1"/>
                </a:solidFill>
                <a:effectLst/>
                <a:latin typeface="+mn-lt"/>
                <a:ea typeface="+mn-ea"/>
                <a:cs typeface="+mn-cs"/>
              </a:rPr>
              <a:t>These state stores are being </a:t>
            </a:r>
            <a:r>
              <a:rPr lang="en-US" sz="900" b="0" i="1" kern="1200" dirty="0">
                <a:solidFill>
                  <a:schemeClr val="tx1"/>
                </a:solidFill>
                <a:effectLst/>
                <a:latin typeface="+mn-lt"/>
                <a:ea typeface="+mn-ea"/>
                <a:cs typeface="+mn-cs"/>
              </a:rPr>
              <a:t>materialized on local disk</a:t>
            </a:r>
            <a:r>
              <a:rPr lang="en-US" sz="900" b="0" i="0" kern="1200" dirty="0">
                <a:solidFill>
                  <a:schemeClr val="tx1"/>
                </a:solidFill>
                <a:effectLst/>
                <a:latin typeface="+mn-lt"/>
                <a:ea typeface="+mn-ea"/>
                <a:cs typeface="+mn-cs"/>
              </a:rPr>
              <a:t> inside your application instances</a:t>
            </a:r>
          </a:p>
          <a:p>
            <a:endParaRPr lang="en-US" sz="900" b="0" i="0" kern="1200" dirty="0">
              <a:solidFill>
                <a:schemeClr val="tx1"/>
              </a:solidFill>
              <a:effectLst/>
              <a:latin typeface="+mn-lt"/>
              <a:ea typeface="+mn-ea"/>
              <a:cs typeface="+mn-cs"/>
            </a:endParaRPr>
          </a:p>
          <a:p>
            <a:r>
              <a:rPr lang="en-US" sz="900" b="0" i="0" kern="1200" dirty="0">
                <a:solidFill>
                  <a:schemeClr val="tx1"/>
                </a:solidFill>
                <a:effectLst/>
                <a:latin typeface="+mn-lt"/>
                <a:ea typeface="+mn-ea"/>
                <a:cs typeface="+mn-cs"/>
              </a:rPr>
              <a:t>each state store partition will be maintained by one and only one stream task</a:t>
            </a:r>
          </a:p>
          <a:p>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21</a:t>
            </a:fld>
            <a:endParaRPr lang="en-US"/>
          </a:p>
        </p:txBody>
      </p:sp>
    </p:spTree>
    <p:extLst>
      <p:ext uri="{BB962C8B-B14F-4D97-AF65-F5344CB8AC3E}">
        <p14:creationId xmlns:p14="http://schemas.microsoft.com/office/powerpoint/2010/main" val="2611840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Without cache on an aggregate operator, each records are produced:</a:t>
            </a:r>
          </a:p>
          <a:p>
            <a:endParaRPr lang="en-US" sz="900" b="0" i="0" kern="1200" dirty="0">
              <a:solidFill>
                <a:schemeClr val="tx1"/>
              </a:solidFill>
              <a:effectLst/>
              <a:latin typeface="+mn-lt"/>
              <a:ea typeface="+mn-ea"/>
              <a:cs typeface="+mn-cs"/>
            </a:endParaRPr>
          </a:p>
          <a:p>
            <a:r>
              <a:rPr lang="en-US" sz="900" b="0" i="0" kern="1200" dirty="0">
                <a:solidFill>
                  <a:schemeClr val="tx1"/>
                </a:solidFill>
                <a:effectLst/>
                <a:latin typeface="+mn-lt"/>
                <a:ea typeface="+mn-ea"/>
                <a:cs typeface="+mn-cs"/>
              </a:rPr>
              <a:t>The parentheses (</a:t>
            </a:r>
            <a:r>
              <a:rPr lang="en-US" dirty="0">
                <a:effectLst/>
              </a:rPr>
              <a:t>()</a:t>
            </a:r>
            <a:r>
              <a:rPr lang="en-US" sz="900" b="0" i="0" kern="1200" dirty="0">
                <a:solidFill>
                  <a:schemeClr val="tx1"/>
                </a:solidFill>
                <a:effectLst/>
                <a:latin typeface="+mn-lt"/>
                <a:ea typeface="+mn-ea"/>
                <a:cs typeface="+mn-cs"/>
              </a:rPr>
              <a:t>) denote changes, the left number is the new aggregate value and the right number is the old aggregate value: </a:t>
            </a:r>
            <a:r>
              <a:rPr lang="en-US" dirty="0">
                <a:effectLst/>
              </a:rPr>
              <a:t>&lt;A,</a:t>
            </a:r>
            <a:r>
              <a:rPr lang="en-US" dirty="0"/>
              <a:t> </a:t>
            </a:r>
            <a:r>
              <a:rPr lang="en-US" dirty="0">
                <a:effectLst/>
              </a:rPr>
              <a:t>(1,</a:t>
            </a:r>
            <a:r>
              <a:rPr lang="en-US" dirty="0"/>
              <a:t> </a:t>
            </a:r>
            <a:r>
              <a:rPr lang="en-US" dirty="0">
                <a:effectLst/>
              </a:rPr>
              <a:t>null)&gt;,</a:t>
            </a:r>
            <a:r>
              <a:rPr lang="en-US" dirty="0"/>
              <a:t> </a:t>
            </a:r>
            <a:r>
              <a:rPr lang="en-US" dirty="0">
                <a:effectLst/>
              </a:rPr>
              <a:t>&lt;A,</a:t>
            </a:r>
            <a:r>
              <a:rPr lang="en-US" dirty="0"/>
              <a:t> </a:t>
            </a:r>
            <a:r>
              <a:rPr lang="en-US" dirty="0">
                <a:effectLst/>
              </a:rPr>
              <a:t>(21,</a:t>
            </a:r>
            <a:r>
              <a:rPr lang="en-US" dirty="0"/>
              <a:t> </a:t>
            </a:r>
            <a:r>
              <a:rPr lang="en-US" dirty="0">
                <a:effectLst/>
              </a:rPr>
              <a:t>1)&gt;,</a:t>
            </a:r>
            <a:r>
              <a:rPr lang="en-US" dirty="0"/>
              <a:t> </a:t>
            </a:r>
            <a:r>
              <a:rPr lang="en-US" dirty="0">
                <a:effectLst/>
              </a:rPr>
              <a:t>&lt;A,</a:t>
            </a:r>
            <a:r>
              <a:rPr lang="en-US" dirty="0"/>
              <a:t> </a:t>
            </a:r>
            <a:r>
              <a:rPr lang="en-US" dirty="0">
                <a:effectLst/>
              </a:rPr>
              <a:t>(321,</a:t>
            </a:r>
            <a:r>
              <a:rPr lang="en-US" dirty="0"/>
              <a:t> </a:t>
            </a:r>
            <a:r>
              <a:rPr lang="en-US" dirty="0">
                <a:effectLst/>
              </a:rPr>
              <a:t>21)&gt;</a:t>
            </a:r>
          </a:p>
          <a:p>
            <a:endParaRPr lang="en-US" dirty="0">
              <a:effectLst/>
            </a:endParaRPr>
          </a:p>
          <a:p>
            <a:r>
              <a:rPr lang="en-US" dirty="0">
                <a:effectLst/>
              </a:rPr>
              <a:t>With caching the </a:t>
            </a:r>
            <a:r>
              <a:rPr lang="en-US" sz="900" b="0" i="0" kern="1200" dirty="0">
                <a:solidFill>
                  <a:schemeClr val="tx1"/>
                </a:solidFill>
                <a:effectLst/>
                <a:latin typeface="+mn-lt"/>
                <a:ea typeface="+mn-ea"/>
                <a:cs typeface="+mn-cs"/>
              </a:rPr>
              <a:t>a single output record is emitted for key </a:t>
            </a:r>
            <a:r>
              <a:rPr lang="en-US" dirty="0">
                <a:effectLst/>
              </a:rPr>
              <a:t>A</a:t>
            </a:r>
            <a:r>
              <a:rPr lang="en-US" sz="900" b="0" i="0" kern="1200" dirty="0">
                <a:solidFill>
                  <a:schemeClr val="tx1"/>
                </a:solidFill>
                <a:effectLst/>
                <a:latin typeface="+mn-lt"/>
                <a:ea typeface="+mn-ea"/>
                <a:cs typeface="+mn-cs"/>
              </a:rPr>
              <a:t> that would likely be compacted in the cache, leading to a single output record of </a:t>
            </a:r>
            <a:r>
              <a:rPr lang="en-US" dirty="0">
                <a:effectLst/>
              </a:rPr>
              <a:t>&lt;A,</a:t>
            </a:r>
            <a:r>
              <a:rPr lang="en-US" dirty="0"/>
              <a:t> </a:t>
            </a:r>
            <a:r>
              <a:rPr lang="en-US" dirty="0">
                <a:effectLst/>
              </a:rPr>
              <a:t>(321,</a:t>
            </a:r>
            <a:r>
              <a:rPr lang="en-US" dirty="0"/>
              <a:t> </a:t>
            </a:r>
            <a:r>
              <a:rPr lang="en-US" dirty="0">
                <a:effectLst/>
              </a:rPr>
              <a:t>null)&gt;</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22</a:t>
            </a:fld>
            <a:endParaRPr lang="en-US"/>
          </a:p>
        </p:txBody>
      </p:sp>
    </p:spTree>
    <p:extLst>
      <p:ext uri="{BB962C8B-B14F-4D97-AF65-F5344CB8AC3E}">
        <p14:creationId xmlns:p14="http://schemas.microsoft.com/office/powerpoint/2010/main" val="799437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change stream is the source of truth for the respective table, and it is continuously and durably stored in a changelog topic</a:t>
            </a:r>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23</a:t>
            </a:fld>
            <a:endParaRPr lang="en-US"/>
          </a:p>
        </p:txBody>
      </p:sp>
    </p:spTree>
    <p:extLst>
      <p:ext uri="{BB962C8B-B14F-4D97-AF65-F5344CB8AC3E}">
        <p14:creationId xmlns:p14="http://schemas.microsoft.com/office/powerpoint/2010/main" val="1723243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tables need to additionally maintain their respective state in between events so that operations like aggregations (e.g., </a:t>
            </a:r>
            <a:r>
              <a:rPr lang="en-US" dirty="0"/>
              <a:t>COUNT()</a:t>
            </a:r>
            <a:r>
              <a:rPr lang="en-US" sz="900" b="0" i="0" kern="1200" dirty="0">
                <a:solidFill>
                  <a:schemeClr val="tx1"/>
                </a:solidFill>
                <a:effectLst/>
                <a:latin typeface="+mn-lt"/>
                <a:ea typeface="+mn-ea"/>
                <a:cs typeface="+mn-cs"/>
              </a:rPr>
              <a:t>) can work properly. </a:t>
            </a:r>
          </a:p>
          <a:p>
            <a:endParaRPr lang="en-US" sz="900" b="0" i="0" kern="1200" dirty="0">
              <a:solidFill>
                <a:schemeClr val="tx1"/>
              </a:solidFill>
              <a:effectLst/>
              <a:latin typeface="+mn-lt"/>
              <a:ea typeface="+mn-ea"/>
              <a:cs typeface="+mn-cs"/>
            </a:endParaRPr>
          </a:p>
          <a:p>
            <a:r>
              <a:rPr lang="en-US" sz="900" b="0" i="0" kern="1200" dirty="0">
                <a:solidFill>
                  <a:schemeClr val="tx1"/>
                </a:solidFill>
                <a:effectLst/>
                <a:latin typeface="+mn-lt"/>
                <a:ea typeface="+mn-ea"/>
                <a:cs typeface="+mn-cs"/>
              </a:rPr>
              <a:t>Every table has its own state store. Any operation on the table such as querying, inserting, or updating a row is carried out behind the scenes by a corresponding operation on the table’s state store.</a:t>
            </a:r>
          </a:p>
          <a:p>
            <a:endParaRPr lang="en-US" sz="900" b="0" i="0" kern="1200" dirty="0">
              <a:solidFill>
                <a:schemeClr val="tx1"/>
              </a:solidFill>
              <a:effectLst/>
              <a:latin typeface="+mn-lt"/>
              <a:ea typeface="+mn-ea"/>
              <a:cs typeface="+mn-cs"/>
            </a:endParaRPr>
          </a:p>
          <a:p>
            <a:r>
              <a:rPr lang="en-US" sz="900" b="0" i="0" kern="1200" dirty="0">
                <a:solidFill>
                  <a:schemeClr val="tx1"/>
                </a:solidFill>
                <a:effectLst/>
                <a:latin typeface="+mn-lt"/>
                <a:ea typeface="+mn-ea"/>
                <a:cs typeface="+mn-cs"/>
              </a:rPr>
              <a:t>These state stores are being </a:t>
            </a:r>
            <a:r>
              <a:rPr lang="en-US" sz="900" b="0" i="1" kern="1200" dirty="0">
                <a:solidFill>
                  <a:schemeClr val="tx1"/>
                </a:solidFill>
                <a:effectLst/>
                <a:latin typeface="+mn-lt"/>
                <a:ea typeface="+mn-ea"/>
                <a:cs typeface="+mn-cs"/>
              </a:rPr>
              <a:t>materialized on local disk</a:t>
            </a:r>
            <a:r>
              <a:rPr lang="en-US" sz="900" b="0" i="0" kern="1200" dirty="0">
                <a:solidFill>
                  <a:schemeClr val="tx1"/>
                </a:solidFill>
                <a:effectLst/>
                <a:latin typeface="+mn-lt"/>
                <a:ea typeface="+mn-ea"/>
                <a:cs typeface="+mn-cs"/>
              </a:rPr>
              <a:t> inside your application instances</a:t>
            </a:r>
          </a:p>
          <a:p>
            <a:endParaRPr lang="en-US" sz="900" b="0" i="0" kern="1200" dirty="0">
              <a:solidFill>
                <a:schemeClr val="tx1"/>
              </a:solidFill>
              <a:effectLst/>
              <a:latin typeface="+mn-lt"/>
              <a:ea typeface="+mn-ea"/>
              <a:cs typeface="+mn-cs"/>
            </a:endParaRPr>
          </a:p>
          <a:p>
            <a:r>
              <a:rPr lang="en-US" sz="900" b="0" i="0" kern="1200" dirty="0">
                <a:solidFill>
                  <a:schemeClr val="tx1"/>
                </a:solidFill>
                <a:effectLst/>
                <a:latin typeface="+mn-lt"/>
                <a:ea typeface="+mn-ea"/>
                <a:cs typeface="+mn-cs"/>
              </a:rPr>
              <a:t>each state store partition will be maintained by one and only one stream task</a:t>
            </a:r>
          </a:p>
          <a:p>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24</a:t>
            </a:fld>
            <a:endParaRPr lang="en-US"/>
          </a:p>
        </p:txBody>
      </p:sp>
    </p:spTree>
    <p:extLst>
      <p:ext uri="{BB962C8B-B14F-4D97-AF65-F5344CB8AC3E}">
        <p14:creationId xmlns:p14="http://schemas.microsoft.com/office/powerpoint/2010/main" val="1404086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Streams: unbounded flow of facts - key, value pairs, they can have types</a:t>
            </a:r>
          </a:p>
          <a:p>
            <a:r>
              <a:rPr lang="en-US" dirty="0"/>
              <a:t>Kafka Streams is an open source Java </a:t>
            </a:r>
            <a:r>
              <a:rPr lang="en-US" dirty="0" err="1"/>
              <a:t>api</a:t>
            </a:r>
            <a:endParaRPr lang="en-US" dirty="0"/>
          </a:p>
          <a:p>
            <a:endParaRPr lang="en-US" dirty="0"/>
          </a:p>
          <a:p>
            <a:pPr marL="0" marR="0" lvl="0" indent="0" defTabSz="307181" eaLnBrk="1" fontAlgn="auto" latinLnBrk="0" hangingPunct="1">
              <a:lnSpc>
                <a:spcPct val="100000"/>
              </a:lnSpc>
              <a:spcBef>
                <a:spcPts val="0"/>
              </a:spcBef>
              <a:spcAft>
                <a:spcPts val="0"/>
              </a:spcAft>
              <a:buClrTx/>
              <a:buSzTx/>
              <a:buFontTx/>
              <a:buNone/>
              <a:tabLst/>
              <a:defRPr/>
            </a:pPr>
            <a:r>
              <a:rPr lang="en-US" dirty="0"/>
              <a:t>No separate processing cluster required – processing happens in your app</a:t>
            </a:r>
          </a:p>
          <a:p>
            <a:r>
              <a:rPr lang="en-US" dirty="0"/>
              <a:t>Supports per-record stream processing – no batching</a:t>
            </a:r>
          </a:p>
          <a:p>
            <a:endParaRPr lang="en-US" dirty="0"/>
          </a:p>
          <a:p>
            <a:r>
              <a:rPr lang="en-US" dirty="0"/>
              <a:t>Stateless processing, stateful processing, windowing</a:t>
            </a:r>
          </a:p>
          <a:p>
            <a:r>
              <a:rPr lang="en-US" dirty="0"/>
              <a:t>Elastic, highly scalable, fault-tolerant</a:t>
            </a:r>
          </a:p>
          <a:p>
            <a:r>
              <a:rPr lang="en-US" dirty="0"/>
              <a:t>Fully integrated with Kafka security</a:t>
            </a:r>
          </a:p>
          <a:p>
            <a:r>
              <a:rPr lang="en-US" dirty="0"/>
              <a:t>Supports exactly once semantics</a:t>
            </a:r>
          </a:p>
          <a:p>
            <a:endParaRPr lang="en-US" dirty="0"/>
          </a:p>
        </p:txBody>
      </p:sp>
    </p:spTree>
    <p:extLst>
      <p:ext uri="{BB962C8B-B14F-4D97-AF65-F5344CB8AC3E}">
        <p14:creationId xmlns:p14="http://schemas.microsoft.com/office/powerpoint/2010/main" val="28968240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25</a:t>
            </a:fld>
            <a:endParaRPr lang="en-US"/>
          </a:p>
        </p:txBody>
      </p:sp>
    </p:spTree>
    <p:extLst>
      <p:ext uri="{BB962C8B-B14F-4D97-AF65-F5344CB8AC3E}">
        <p14:creationId xmlns:p14="http://schemas.microsoft.com/office/powerpoint/2010/main" val="587448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dirty="0"/>
          </a:p>
        </p:txBody>
      </p:sp>
      <p:sp>
        <p:nvSpPr>
          <p:cNvPr id="4" name="Slide Number Placeholder 3"/>
          <p:cNvSpPr>
            <a:spLocks noGrp="1"/>
          </p:cNvSpPr>
          <p:nvPr>
            <p:ph type="sldNum" sz="quarter" idx="5"/>
          </p:nvPr>
        </p:nvSpPr>
        <p:spPr/>
        <p:txBody>
          <a:bodyPr/>
          <a:lstStyle/>
          <a:p>
            <a:fld id="{18D02FFD-07D4-5C4F-BD77-921008177348}" type="slidenum">
              <a:rPr lang="en-US" smtClean="0"/>
              <a:t>26</a:t>
            </a:fld>
            <a:endParaRPr lang="en-US"/>
          </a:p>
        </p:txBody>
      </p:sp>
    </p:spTree>
    <p:extLst>
      <p:ext uri="{BB962C8B-B14F-4D97-AF65-F5344CB8AC3E}">
        <p14:creationId xmlns:p14="http://schemas.microsoft.com/office/powerpoint/2010/main" val="1401943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32</a:t>
            </a:fld>
            <a:endParaRPr lang="en-US"/>
          </a:p>
        </p:txBody>
      </p:sp>
    </p:spTree>
    <p:extLst>
      <p:ext uri="{BB962C8B-B14F-4D97-AF65-F5344CB8AC3E}">
        <p14:creationId xmlns:p14="http://schemas.microsoft.com/office/powerpoint/2010/main" val="2506835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Example:</a:t>
            </a:r>
          </a:p>
          <a:p>
            <a:r>
              <a:rPr lang="en-US"/>
              <a:t>Kafka streams app can take input of one or more topics, and can output 0 or more topics.</a:t>
            </a:r>
          </a:p>
          <a:p>
            <a:r>
              <a:rPr lang="en-US"/>
              <a:t>e.g. take these records with foo, bar </a:t>
            </a:r>
            <a:r>
              <a:rPr lang="en-US" err="1"/>
              <a:t>etc</a:t>
            </a:r>
            <a:r>
              <a:rPr lang="en-US"/>
              <a:t> being keys and red, orange </a:t>
            </a:r>
            <a:r>
              <a:rPr lang="en-US" err="1"/>
              <a:t>etc</a:t>
            </a:r>
            <a:r>
              <a:rPr lang="en-US"/>
              <a:t> the values</a:t>
            </a:r>
          </a:p>
          <a:p>
            <a:endParaRPr lang="en-US"/>
          </a:p>
          <a:p>
            <a:r>
              <a:rPr lang="en-US"/>
              <a:t>We filter to find all records with a key of bingo</a:t>
            </a:r>
          </a:p>
          <a:p>
            <a:r>
              <a:rPr lang="en-US"/>
              <a:t>Then apply a map to uppercase the values</a:t>
            </a:r>
          </a:p>
          <a:p>
            <a:endParaRPr lang="en-US"/>
          </a:p>
          <a:p>
            <a:r>
              <a:rPr lang="en-US"/>
              <a:t>Then push the records onto the output topic</a:t>
            </a:r>
          </a:p>
          <a:p>
            <a:endParaRPr lang="en-US"/>
          </a:p>
          <a:p>
            <a:r>
              <a:rPr lang="en-US"/>
              <a:t>Can you guess what the records on the output topic will be?</a:t>
            </a:r>
          </a:p>
          <a:p>
            <a:pPr>
              <a:defRPr b="0">
                <a:latin typeface="IBM Plex Sans"/>
                <a:ea typeface="IBM Plex Sans"/>
                <a:cs typeface="IBM Plex Sans"/>
                <a:sym typeface="IBM Plex Sans"/>
              </a:defRPr>
            </a:pPr>
            <a:endParaRPr lang="en-GB"/>
          </a:p>
          <a:p>
            <a:endParaRPr lang="en-US"/>
          </a:p>
        </p:txBody>
      </p:sp>
    </p:spTree>
    <p:extLst>
      <p:ext uri="{BB962C8B-B14F-4D97-AF65-F5344CB8AC3E}">
        <p14:creationId xmlns:p14="http://schemas.microsoft.com/office/powerpoint/2010/main" val="3907730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STREAMS</a:t>
            </a:r>
          </a:p>
          <a:p>
            <a:endParaRPr lang="en-US" b="1" dirty="0"/>
          </a:p>
          <a:p>
            <a:r>
              <a:rPr lang="en-US" sz="900" b="0" i="0" kern="1200" dirty="0">
                <a:solidFill>
                  <a:schemeClr val="tx1"/>
                </a:solidFill>
                <a:effectLst/>
                <a:latin typeface="+mn-lt"/>
                <a:ea typeface="+mn-ea"/>
                <a:cs typeface="+mn-cs"/>
              </a:rPr>
              <a:t>A stream is a durable, partitioned sequence of immutable events. When a new event is added a stream, it's appended to the partition that its key belongs to. Streams are useful for modeling a historical sequence of activity. For example, you might use a stream to model a series of customer purchases or a sequence of readings from a sensor. Under the hood, streams are simply stored as Apache Kafka® topics with an enforced schema. You can create a stream from scratch or declare a stream on top of an existing Kafka topic. In both cases, you can specify a variety of configuration options.</a:t>
            </a:r>
          </a:p>
          <a:p>
            <a:endParaRPr lang="en-US" b="1" dirty="0"/>
          </a:p>
          <a:p>
            <a:r>
              <a:rPr lang="en-US" b="1" dirty="0"/>
              <a:t>TABLES</a:t>
            </a:r>
          </a:p>
          <a:p>
            <a:endParaRPr lang="en-US" dirty="0"/>
          </a:p>
          <a:p>
            <a:r>
              <a:rPr lang="en-US" sz="900" b="0" i="0" kern="1200" dirty="0">
                <a:solidFill>
                  <a:schemeClr val="tx1"/>
                </a:solidFill>
                <a:effectLst/>
                <a:latin typeface="+mn-lt"/>
                <a:ea typeface="+mn-ea"/>
                <a:cs typeface="+mn-cs"/>
              </a:rPr>
              <a:t>A table is a durable, partitioned collection that models change over time. It's the mutable counterpart to the immutable </a:t>
            </a:r>
            <a:r>
              <a:rPr lang="en-US" sz="900" b="0" i="0" u="none" strike="noStrike" kern="1200" dirty="0">
                <a:solidFill>
                  <a:schemeClr val="tx1"/>
                </a:solidFill>
                <a:effectLst/>
                <a:latin typeface="+mn-lt"/>
                <a:ea typeface="+mn-ea"/>
                <a:cs typeface="+mn-cs"/>
                <a:hlinkClick r:id="rId3"/>
              </a:rPr>
              <a:t>stream</a:t>
            </a:r>
            <a:r>
              <a:rPr lang="en-US" sz="900" b="0" i="0" kern="1200" dirty="0">
                <a:solidFill>
                  <a:schemeClr val="tx1"/>
                </a:solidFill>
                <a:effectLst/>
                <a:latin typeface="+mn-lt"/>
                <a:ea typeface="+mn-ea"/>
                <a:cs typeface="+mn-cs"/>
              </a:rPr>
              <a:t>. By contrast to streams, which represent a historical sequence of events, tables represent what is true as of “now”. For example, you might model the locations that someone has lived at as a stream: first Miami, then New York, then London, and so forth. You can use a table to roll up this information and tell you where they live right now. Tables can also be used to materialize a view by incrementally aggregating a stream of events.</a:t>
            </a:r>
          </a:p>
          <a:p>
            <a:r>
              <a:rPr lang="en-US" sz="900" b="0" i="0" kern="1200" dirty="0">
                <a:solidFill>
                  <a:schemeClr val="tx1"/>
                </a:solidFill>
                <a:effectLst/>
                <a:latin typeface="+mn-lt"/>
                <a:ea typeface="+mn-ea"/>
                <a:cs typeface="+mn-cs"/>
              </a:rPr>
              <a:t>Tables work by leveraging the keys of each event. Keys are used to denote identity. If a sequence of events shares a key, the last event for a given key represents the most up-to-date information. Under the hood, uses Kafka’s notion of a </a:t>
            </a:r>
            <a:r>
              <a:rPr lang="en-US" sz="900" b="0" i="1" kern="1200" dirty="0">
                <a:solidFill>
                  <a:schemeClr val="tx1"/>
                </a:solidFill>
                <a:effectLst/>
                <a:latin typeface="+mn-lt"/>
                <a:ea typeface="+mn-ea"/>
                <a:cs typeface="+mn-cs"/>
              </a:rPr>
              <a:t>compacted topic</a:t>
            </a:r>
            <a:r>
              <a:rPr lang="en-US" sz="900" b="0" i="0" kern="1200" dirty="0">
                <a:solidFill>
                  <a:schemeClr val="tx1"/>
                </a:solidFill>
                <a:effectLst/>
                <a:latin typeface="+mn-lt"/>
                <a:ea typeface="+mn-ea"/>
                <a:cs typeface="+mn-cs"/>
              </a:rPr>
              <a:t> to make this work. Compaction is a process that periodically deletes all but the newest events for each key. For more information, see </a:t>
            </a:r>
            <a:r>
              <a:rPr lang="en-US" sz="900" b="0" i="0" u="none" strike="noStrike" kern="1200" dirty="0">
                <a:solidFill>
                  <a:schemeClr val="tx1"/>
                </a:solidFill>
                <a:effectLst/>
                <a:latin typeface="+mn-lt"/>
                <a:ea typeface="+mn-ea"/>
                <a:cs typeface="+mn-cs"/>
                <a:hlinkClick r:id="rId4"/>
              </a:rPr>
              <a:t>Log Compaction</a:t>
            </a:r>
            <a:r>
              <a:rPr lang="en-US" sz="9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7</a:t>
            </a:fld>
            <a:endParaRPr lang="en-US"/>
          </a:p>
        </p:txBody>
      </p:sp>
    </p:spTree>
    <p:extLst>
      <p:ext uri="{BB962C8B-B14F-4D97-AF65-F5344CB8AC3E}">
        <p14:creationId xmlns:p14="http://schemas.microsoft.com/office/powerpoint/2010/main" val="496719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mn-lt"/>
                <a:ea typeface="+mn-ea"/>
                <a:cs typeface="+mn-cs"/>
              </a:rPr>
              <a:t>Co-partitioning is not required when performing </a:t>
            </a:r>
            <a:r>
              <a:rPr lang="en-US" sz="900" b="0" i="0" kern="1200" dirty="0">
                <a:solidFill>
                  <a:schemeClr val="tx1"/>
                </a:solidFill>
                <a:effectLst/>
                <a:latin typeface="+mn-lt"/>
                <a:ea typeface="+mn-ea"/>
                <a:cs typeface="+mn-cs"/>
                <a:hlinkClick r:id="rId3"/>
              </a:rPr>
              <a:t>KTable-KTable Foreign-Key joins</a:t>
            </a:r>
            <a:r>
              <a:rPr lang="en-US" sz="900" b="0" i="0" kern="1200" dirty="0">
                <a:solidFill>
                  <a:schemeClr val="tx1"/>
                </a:solidFill>
                <a:effectLst/>
                <a:latin typeface="+mn-lt"/>
                <a:ea typeface="+mn-ea"/>
                <a:cs typeface="+mn-cs"/>
              </a:rPr>
              <a:t> and </a:t>
            </a:r>
            <a:r>
              <a:rPr lang="en-US" sz="900" b="0" i="0" kern="1200" dirty="0">
                <a:solidFill>
                  <a:schemeClr val="tx1"/>
                </a:solidFill>
                <a:effectLst/>
                <a:latin typeface="+mn-lt"/>
                <a:ea typeface="+mn-ea"/>
                <a:cs typeface="+mn-cs"/>
                <a:hlinkClick r:id="rId4"/>
              </a:rPr>
              <a:t>Global KTable joins</a:t>
            </a:r>
            <a:r>
              <a:rPr lang="en-US" sz="9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10</a:t>
            </a:fld>
            <a:endParaRPr lang="en-US"/>
          </a:p>
        </p:txBody>
      </p:sp>
    </p:spTree>
    <p:extLst>
      <p:ext uri="{BB962C8B-B14F-4D97-AF65-F5344CB8AC3E}">
        <p14:creationId xmlns:p14="http://schemas.microsoft.com/office/powerpoint/2010/main" val="4171730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11</a:t>
            </a:fld>
            <a:endParaRPr lang="en-US"/>
          </a:p>
        </p:txBody>
      </p:sp>
    </p:spTree>
    <p:extLst>
      <p:ext uri="{BB962C8B-B14F-4D97-AF65-F5344CB8AC3E}">
        <p14:creationId xmlns:p14="http://schemas.microsoft.com/office/powerpoint/2010/main" val="1266226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Source: </a:t>
            </a:r>
            <a:r>
              <a:rPr lang="en-US" dirty="0">
                <a:hlinkClick r:id="rId3"/>
              </a:rPr>
              <a:t>https://kafka.apache.org/25/documentation/streams/developer-guide/dsl-api.html#stateless-transformations</a:t>
            </a:r>
            <a:endParaRPr lang="en-US" dirty="0"/>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a:t>
            </a:r>
            <a:r>
              <a:rPr lang="en-US" sz="900" b="0" i="0" kern="1200" dirty="0">
                <a:solidFill>
                  <a:schemeClr val="tx1"/>
                </a:solidFill>
                <a:effectLst/>
                <a:latin typeface="+mn-lt"/>
                <a:ea typeface="+mn-ea"/>
                <a:cs typeface="+mn-cs"/>
              </a:rPr>
              <a:t>Stateless transformations do not require state for processing and they do not require a state store associated with the stream processor. Kafka 0.11.0 and later allows you to materialize the result from a stateless </a:t>
            </a:r>
            <a:r>
              <a:rPr lang="en-US" dirty="0"/>
              <a:t>KTable</a:t>
            </a:r>
            <a:r>
              <a:rPr lang="en-US" sz="900" b="0" i="0" kern="1200" dirty="0">
                <a:solidFill>
                  <a:schemeClr val="tx1"/>
                </a:solidFill>
                <a:effectLst/>
                <a:latin typeface="+mn-lt"/>
                <a:ea typeface="+mn-ea"/>
                <a:cs typeface="+mn-cs"/>
              </a:rPr>
              <a:t> transformation. This allows the result to be queried through </a:t>
            </a:r>
            <a:r>
              <a:rPr lang="en-US" sz="900" b="0" i="0" kern="1200" dirty="0">
                <a:solidFill>
                  <a:schemeClr val="tx1"/>
                </a:solidFill>
                <a:effectLst/>
                <a:latin typeface="+mn-lt"/>
                <a:ea typeface="+mn-ea"/>
                <a:cs typeface="+mn-cs"/>
                <a:hlinkClick r:id="rId4"/>
              </a:rPr>
              <a:t>interactive queries</a:t>
            </a:r>
            <a:r>
              <a:rPr lang="en-US" sz="900" b="0" i="0" kern="1200" dirty="0">
                <a:solidFill>
                  <a:schemeClr val="tx1"/>
                </a:solidFill>
                <a:effectLst/>
                <a:latin typeface="+mn-lt"/>
                <a:ea typeface="+mn-ea"/>
                <a:cs typeface="+mn-cs"/>
              </a:rPr>
              <a:t>. To materialize a </a:t>
            </a:r>
            <a:r>
              <a:rPr lang="en-US" dirty="0"/>
              <a:t>KTable</a:t>
            </a:r>
            <a:r>
              <a:rPr lang="en-US" sz="900" b="0" i="0" kern="1200" dirty="0">
                <a:solidFill>
                  <a:schemeClr val="tx1"/>
                </a:solidFill>
                <a:effectLst/>
                <a:latin typeface="+mn-lt"/>
                <a:ea typeface="+mn-ea"/>
                <a:cs typeface="+mn-cs"/>
              </a:rPr>
              <a:t>, each of the below stateless operations </a:t>
            </a:r>
            <a:r>
              <a:rPr lang="en-US" sz="900" b="0" i="0" kern="1200" dirty="0">
                <a:solidFill>
                  <a:schemeClr val="tx1"/>
                </a:solidFill>
                <a:effectLst/>
                <a:latin typeface="+mn-lt"/>
                <a:ea typeface="+mn-ea"/>
                <a:cs typeface="+mn-cs"/>
                <a:hlinkClick r:id="rId5"/>
              </a:rPr>
              <a:t>can be augmented</a:t>
            </a:r>
            <a:r>
              <a:rPr lang="en-US" sz="900" b="0" i="0" kern="1200" dirty="0">
                <a:solidFill>
                  <a:schemeClr val="tx1"/>
                </a:solidFill>
                <a:effectLst/>
                <a:latin typeface="+mn-lt"/>
                <a:ea typeface="+mn-ea"/>
                <a:cs typeface="+mn-cs"/>
              </a:rPr>
              <a:t> with an optional </a:t>
            </a:r>
            <a:r>
              <a:rPr lang="en-US" dirty="0" err="1"/>
              <a:t>queryableStoreName</a:t>
            </a:r>
            <a:r>
              <a:rPr lang="en-US" sz="900" b="0" i="0" kern="1200" dirty="0">
                <a:solidFill>
                  <a:schemeClr val="tx1"/>
                </a:solidFill>
                <a:effectLst/>
                <a:latin typeface="+mn-lt"/>
                <a:ea typeface="+mn-ea"/>
                <a:cs typeface="+mn-cs"/>
              </a:rPr>
              <a:t> argument”</a:t>
            </a:r>
            <a:endParaRPr lang="en-US" b="1" dirty="0"/>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Transforms omitted for brevity:</a:t>
            </a:r>
          </a:p>
          <a:p>
            <a:pPr marL="171450" indent="-171450">
              <a:buFont typeface="Arial" panose="020B0604020202020204" pitchFamily="34" charset="0"/>
              <a:buChar char="•"/>
            </a:pPr>
            <a:r>
              <a:rPr lang="en-US" b="0" dirty="0"/>
              <a:t>Cogroup</a:t>
            </a:r>
          </a:p>
          <a:p>
            <a:pPr marL="171450" indent="-171450">
              <a:buFont typeface="Arial" panose="020B0604020202020204" pitchFamily="34" charset="0"/>
              <a:buChar char="•"/>
            </a:pPr>
            <a:r>
              <a:rPr lang="en-US" b="0" dirty="0"/>
              <a:t>Merge</a:t>
            </a:r>
          </a:p>
        </p:txBody>
      </p:sp>
      <p:sp>
        <p:nvSpPr>
          <p:cNvPr id="4" name="Slide Number Placeholder 3"/>
          <p:cNvSpPr>
            <a:spLocks noGrp="1"/>
          </p:cNvSpPr>
          <p:nvPr>
            <p:ph type="sldNum" sz="quarter" idx="5"/>
          </p:nvPr>
        </p:nvSpPr>
        <p:spPr/>
        <p:txBody>
          <a:bodyPr/>
          <a:lstStyle/>
          <a:p>
            <a:fld id="{05C4898A-41A8-49D6-8E48-9D853EBFDD60}" type="slidenum">
              <a:rPr lang="en-US" smtClean="0"/>
              <a:pPr/>
              <a:t>12</a:t>
            </a:fld>
            <a:endParaRPr lang="en-US"/>
          </a:p>
        </p:txBody>
      </p:sp>
    </p:spTree>
    <p:extLst>
      <p:ext uri="{BB962C8B-B14F-4D97-AF65-F5344CB8AC3E}">
        <p14:creationId xmlns:p14="http://schemas.microsoft.com/office/powerpoint/2010/main" val="3360147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Source: </a:t>
            </a:r>
            <a:r>
              <a:rPr lang="en-US" dirty="0">
                <a:hlinkClick r:id="rId3"/>
              </a:rPr>
              <a:t>https://kafka.apache.org/25/documentation/streams/developer-guide/dsl-api.html#stateless-transformations</a:t>
            </a:r>
            <a:endParaRPr lang="en-US" dirty="0"/>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a:t>
            </a:r>
            <a:r>
              <a:rPr lang="en-US" sz="900" b="0" i="0" kern="1200" dirty="0">
                <a:solidFill>
                  <a:schemeClr val="tx1"/>
                </a:solidFill>
                <a:effectLst/>
                <a:latin typeface="+mn-lt"/>
                <a:ea typeface="+mn-ea"/>
                <a:cs typeface="+mn-cs"/>
              </a:rPr>
              <a:t>Stateless transformations do not require state for processing and they do not require a state store associated with the stream processor. Kafka 0.11.0 and later allows you to materialize the result from a stateless </a:t>
            </a:r>
            <a:r>
              <a:rPr lang="en-US" dirty="0"/>
              <a:t>KTable</a:t>
            </a:r>
            <a:r>
              <a:rPr lang="en-US" sz="900" b="0" i="0" kern="1200" dirty="0">
                <a:solidFill>
                  <a:schemeClr val="tx1"/>
                </a:solidFill>
                <a:effectLst/>
                <a:latin typeface="+mn-lt"/>
                <a:ea typeface="+mn-ea"/>
                <a:cs typeface="+mn-cs"/>
              </a:rPr>
              <a:t> transformation. This allows the result to be queried through </a:t>
            </a:r>
            <a:r>
              <a:rPr lang="en-US" sz="900" b="0" i="0" kern="1200" dirty="0">
                <a:solidFill>
                  <a:schemeClr val="tx1"/>
                </a:solidFill>
                <a:effectLst/>
                <a:latin typeface="+mn-lt"/>
                <a:ea typeface="+mn-ea"/>
                <a:cs typeface="+mn-cs"/>
                <a:hlinkClick r:id="rId4"/>
              </a:rPr>
              <a:t>interactive queries</a:t>
            </a:r>
            <a:r>
              <a:rPr lang="en-US" sz="900" b="0" i="0" kern="1200" dirty="0">
                <a:solidFill>
                  <a:schemeClr val="tx1"/>
                </a:solidFill>
                <a:effectLst/>
                <a:latin typeface="+mn-lt"/>
                <a:ea typeface="+mn-ea"/>
                <a:cs typeface="+mn-cs"/>
              </a:rPr>
              <a:t>. To materialize a </a:t>
            </a:r>
            <a:r>
              <a:rPr lang="en-US" dirty="0"/>
              <a:t>KTable</a:t>
            </a:r>
            <a:r>
              <a:rPr lang="en-US" sz="900" b="0" i="0" kern="1200" dirty="0">
                <a:solidFill>
                  <a:schemeClr val="tx1"/>
                </a:solidFill>
                <a:effectLst/>
                <a:latin typeface="+mn-lt"/>
                <a:ea typeface="+mn-ea"/>
                <a:cs typeface="+mn-cs"/>
              </a:rPr>
              <a:t>, each of the below stateless operations </a:t>
            </a:r>
            <a:r>
              <a:rPr lang="en-US" sz="900" b="0" i="0" kern="1200" dirty="0">
                <a:solidFill>
                  <a:schemeClr val="tx1"/>
                </a:solidFill>
                <a:effectLst/>
                <a:latin typeface="+mn-lt"/>
                <a:ea typeface="+mn-ea"/>
                <a:cs typeface="+mn-cs"/>
                <a:hlinkClick r:id="rId5"/>
              </a:rPr>
              <a:t>can be augmented</a:t>
            </a:r>
            <a:r>
              <a:rPr lang="en-US" sz="900" b="0" i="0" kern="1200" dirty="0">
                <a:solidFill>
                  <a:schemeClr val="tx1"/>
                </a:solidFill>
                <a:effectLst/>
                <a:latin typeface="+mn-lt"/>
                <a:ea typeface="+mn-ea"/>
                <a:cs typeface="+mn-cs"/>
              </a:rPr>
              <a:t> with an optional </a:t>
            </a:r>
            <a:r>
              <a:rPr lang="en-US" dirty="0" err="1"/>
              <a:t>queryableStoreName</a:t>
            </a:r>
            <a:r>
              <a:rPr lang="en-US" sz="900" b="0" i="0" kern="1200" dirty="0">
                <a:solidFill>
                  <a:schemeClr val="tx1"/>
                </a:solidFill>
                <a:effectLst/>
                <a:latin typeface="+mn-lt"/>
                <a:ea typeface="+mn-ea"/>
                <a:cs typeface="+mn-cs"/>
              </a:rPr>
              <a:t> argument”</a:t>
            </a:r>
            <a:endParaRPr lang="en-US" b="1" dirty="0"/>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Transforms omitted for brevity:</a:t>
            </a:r>
          </a:p>
          <a:p>
            <a:pPr marL="171450" indent="-171450">
              <a:buFont typeface="Arial" panose="020B0604020202020204" pitchFamily="34" charset="0"/>
              <a:buChar char="•"/>
            </a:pPr>
            <a:r>
              <a:rPr lang="en-US" b="0" dirty="0"/>
              <a:t>Cogroup</a:t>
            </a:r>
          </a:p>
          <a:p>
            <a:pPr marL="171450" indent="-171450">
              <a:buFont typeface="Arial" panose="020B0604020202020204" pitchFamily="34" charset="0"/>
              <a:buChar char="•"/>
            </a:pPr>
            <a:r>
              <a:rPr lang="en-US" b="0" dirty="0"/>
              <a:t>Merge</a:t>
            </a:r>
          </a:p>
        </p:txBody>
      </p:sp>
      <p:sp>
        <p:nvSpPr>
          <p:cNvPr id="4" name="Slide Number Placeholder 3"/>
          <p:cNvSpPr>
            <a:spLocks noGrp="1"/>
          </p:cNvSpPr>
          <p:nvPr>
            <p:ph type="sldNum" sz="quarter" idx="5"/>
          </p:nvPr>
        </p:nvSpPr>
        <p:spPr/>
        <p:txBody>
          <a:bodyPr/>
          <a:lstStyle/>
          <a:p>
            <a:fld id="{05C4898A-41A8-49D6-8E48-9D853EBFDD60}" type="slidenum">
              <a:rPr lang="en-US" smtClean="0"/>
              <a:pPr/>
              <a:t>13</a:t>
            </a:fld>
            <a:endParaRPr lang="en-US"/>
          </a:p>
        </p:txBody>
      </p:sp>
    </p:spTree>
    <p:extLst>
      <p:ext uri="{BB962C8B-B14F-4D97-AF65-F5344CB8AC3E}">
        <p14:creationId xmlns:p14="http://schemas.microsoft.com/office/powerpoint/2010/main" val="2050632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Source: </a:t>
            </a:r>
            <a:r>
              <a:rPr lang="en-US" dirty="0">
                <a:hlinkClick r:id="rId3"/>
              </a:rPr>
              <a:t>https://kafka.apache.org/25/documentation/streams/developer-guide/dsl-api.html#stateful-transformations</a:t>
            </a:r>
            <a:endParaRPr lang="en-US" dirty="0"/>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a:t>
            </a:r>
            <a:r>
              <a:rPr lang="en-US" sz="900" b="0" i="0" kern="1200" dirty="0">
                <a:solidFill>
                  <a:schemeClr val="tx1"/>
                </a:solidFill>
                <a:effectLst/>
                <a:latin typeface="+mn-lt"/>
                <a:ea typeface="+mn-ea"/>
                <a:cs typeface="+mn-cs"/>
              </a:rPr>
              <a:t>Stateful transformations depend on state for processing inputs and producing outputs and require a </a:t>
            </a:r>
            <a:r>
              <a:rPr lang="en-US" sz="900" b="0" i="0" kern="1200" dirty="0">
                <a:solidFill>
                  <a:schemeClr val="tx1"/>
                </a:solidFill>
                <a:effectLst/>
                <a:latin typeface="+mn-lt"/>
                <a:ea typeface="+mn-ea"/>
                <a:cs typeface="+mn-cs"/>
                <a:hlinkClick r:id="rId4"/>
              </a:rPr>
              <a:t>state store</a:t>
            </a:r>
            <a:r>
              <a:rPr lang="en-US" sz="900" b="0" i="0" kern="1200" dirty="0">
                <a:solidFill>
                  <a:schemeClr val="tx1"/>
                </a:solidFill>
                <a:effectLst/>
                <a:latin typeface="+mn-lt"/>
                <a:ea typeface="+mn-ea"/>
                <a:cs typeface="+mn-cs"/>
              </a:rPr>
              <a:t> associated with the stream processor. For example, in aggregating operations, a windowing state store is used to collect the latest aggregation results per window. In join operations, a windowing state store is used to collect all of the records received so far within the defined window boundary.”</a:t>
            </a:r>
            <a:endParaRPr lang="en-US" b="1" dirty="0"/>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Transforms omitted for brevity:</a:t>
            </a:r>
          </a:p>
          <a:p>
            <a:pPr marL="171450" indent="-171450">
              <a:buFont typeface="Arial" panose="020B0604020202020204" pitchFamily="34" charset="0"/>
              <a:buChar char="•"/>
            </a:pPr>
            <a:r>
              <a:rPr lang="en-US" b="0" dirty="0"/>
              <a:t>Cogroup</a:t>
            </a:r>
          </a:p>
          <a:p>
            <a:pPr marL="171450" indent="-171450">
              <a:buFont typeface="Arial" panose="020B0604020202020204" pitchFamily="34" charset="0"/>
              <a:buChar char="•"/>
            </a:pPr>
            <a:r>
              <a:rPr lang="en-US" b="0" dirty="0"/>
              <a:t>Merge</a:t>
            </a:r>
          </a:p>
        </p:txBody>
      </p:sp>
      <p:sp>
        <p:nvSpPr>
          <p:cNvPr id="4" name="Slide Number Placeholder 3"/>
          <p:cNvSpPr>
            <a:spLocks noGrp="1"/>
          </p:cNvSpPr>
          <p:nvPr>
            <p:ph type="sldNum" sz="quarter" idx="5"/>
          </p:nvPr>
        </p:nvSpPr>
        <p:spPr/>
        <p:txBody>
          <a:bodyPr/>
          <a:lstStyle/>
          <a:p>
            <a:fld id="{05C4898A-41A8-49D6-8E48-9D853EBFDD60}" type="slidenum">
              <a:rPr lang="en-US" smtClean="0"/>
              <a:pPr/>
              <a:t>14</a:t>
            </a:fld>
            <a:endParaRPr lang="en-US"/>
          </a:p>
        </p:txBody>
      </p:sp>
    </p:spTree>
    <p:extLst>
      <p:ext uri="{BB962C8B-B14F-4D97-AF65-F5344CB8AC3E}">
        <p14:creationId xmlns:p14="http://schemas.microsoft.com/office/powerpoint/2010/main" val="2633368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2"/>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2582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ver Slide">
    <p:bg>
      <p:bgPr>
        <a:gradFill>
          <a:gsLst>
            <a:gs pos="0">
              <a:schemeClr val="accent2"/>
            </a:gs>
            <a:gs pos="100000">
              <a:schemeClr val="tx1"/>
            </a:gs>
          </a:gsLst>
          <a:lin ang="0" scaled="0"/>
        </a:gra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a:t>IBM Cloud/November 2018 / © 2018 IBM Corporation</a:t>
            </a:r>
          </a:p>
        </p:txBody>
      </p:sp>
      <p:sp>
        <p:nvSpPr>
          <p:cNvPr id="4" name="Title 3"/>
          <p:cNvSpPr>
            <a:spLocks noGrp="1"/>
          </p:cNvSpPr>
          <p:nvPr>
            <p:ph type="title"/>
          </p:nvPr>
        </p:nvSpPr>
        <p:spPr>
          <a:xfrm>
            <a:off x="228601" y="203782"/>
            <a:ext cx="4114801" cy="4479344"/>
          </a:xfrm>
        </p:spPr>
        <p:txBody>
          <a:bodyPr/>
          <a:lstStyle>
            <a:lvl1pPr>
              <a:lnSpc>
                <a:spcPct val="90000"/>
              </a:lnSpc>
              <a:defRPr sz="2400" b="0">
                <a:solidFill>
                  <a:schemeClr val="bg2"/>
                </a:solidFill>
              </a:defRPr>
            </a:lvl1pPr>
          </a:lstStyle>
          <a:p>
            <a:r>
              <a:rPr lang="en-US" dirty="0"/>
              <a:t>Click to edit Master title style</a:t>
            </a: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393813" y="241301"/>
            <a:ext cx="521589" cy="211455"/>
          </a:xfrm>
          <a:prstGeom prst="rect">
            <a:avLst/>
          </a:prstGeom>
        </p:spPr>
      </p:pic>
      <p:pic>
        <p:nvPicPr>
          <p:cNvPr id="9" name="BCK_PEG_[01].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497298" y="1621626"/>
            <a:ext cx="2149404" cy="1900252"/>
          </a:xfrm>
          <a:prstGeom prst="rect">
            <a:avLst/>
          </a:prstGeom>
          <a:ln w="12700">
            <a:miter lim="400000"/>
          </a:ln>
        </p:spPr>
      </p:pic>
      <p:pic>
        <p:nvPicPr>
          <p:cNvPr id="3" name="Picture 2">
            <a:extLst>
              <a:ext uri="{FF2B5EF4-FFF2-40B4-BE49-F238E27FC236}">
                <a16:creationId xmlns:a16="http://schemas.microsoft.com/office/drawing/2014/main" id="{7BC1E7D1-F892-4F54-ACCB-873945D3AFED}"/>
              </a:ext>
            </a:extLst>
          </p:cNvPr>
          <p:cNvPicPr>
            <a:picLocks noChangeAspect="1"/>
          </p:cNvPicPr>
          <p:nvPr userDrawn="1"/>
        </p:nvPicPr>
        <p:blipFill rotWithShape="1">
          <a:blip r:embed="rId4" cstate="hqprint">
            <a:extLst>
              <a:ext uri="{28A0092B-C50C-407E-A947-70E740481C1C}">
                <a14:useLocalDpi xmlns:a14="http://schemas.microsoft.com/office/drawing/2010/main"/>
              </a:ext>
            </a:extLst>
          </a:blip>
          <a:srcRect/>
          <a:stretch/>
        </p:blipFill>
        <p:spPr>
          <a:xfrm>
            <a:off x="7031665" y="4440473"/>
            <a:ext cx="1819940" cy="456141"/>
          </a:xfrm>
          <a:prstGeom prst="rect">
            <a:avLst/>
          </a:prstGeom>
        </p:spPr>
      </p:pic>
    </p:spTree>
    <p:extLst>
      <p:ext uri="{BB962C8B-B14F-4D97-AF65-F5344CB8AC3E}">
        <p14:creationId xmlns:p14="http://schemas.microsoft.com/office/powerpoint/2010/main" val="306479171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solidFill>
                  <a:srgbClr val="000000"/>
                </a:solidFill>
              </a:rPr>
              <a:t>Think 2018 / DOC ID / Month XX, 2018 / © 2018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solidFill>
                  <a:srgbClr val="000000"/>
                </a:solidFill>
              </a:rPr>
              <a:pPr/>
              <a:t>‹#›</a:t>
            </a:fld>
            <a:endParaRPr lang="en-US">
              <a:solidFill>
                <a:srgbClr val="000000"/>
              </a:solidFill>
            </a:endParaRPr>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376628933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39977" algn="dec"/>
              </a:tabLst>
              <a:defRPr/>
            </a:lvl1pPr>
            <a:lvl2pPr marL="173030" indent="-173030">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178" rtl="0" eaLnBrk="1" fontAlgn="auto" latinLnBrk="0" hangingPunct="1">
              <a:lnSpc>
                <a:spcPct val="100000"/>
              </a:lnSpc>
              <a:spcBef>
                <a:spcPts val="0"/>
              </a:spcBef>
              <a:spcAft>
                <a:spcPts val="0"/>
              </a:spcAft>
              <a:buClrTx/>
              <a:buSzTx/>
              <a:buFont typeface="Arial"/>
              <a:buNone/>
              <a:tabLst>
                <a:tab pos="4023160" algn="r"/>
              </a:tabLst>
              <a:defRPr/>
            </a:pPr>
            <a:r>
              <a:rPr lang="en-US" dirty="0"/>
              <a:t>Edit Master text styles</a:t>
            </a:r>
          </a:p>
          <a:p>
            <a:pPr marL="0" marR="0" lvl="1" indent="0" algn="l" defTabSz="457178" rtl="0" eaLnBrk="1" fontAlgn="auto" latinLnBrk="0" hangingPunct="1">
              <a:lnSpc>
                <a:spcPct val="100000"/>
              </a:lnSpc>
              <a:spcBef>
                <a:spcPts val="0"/>
              </a:spcBef>
              <a:spcAft>
                <a:spcPts val="0"/>
              </a:spcAft>
              <a:buClrTx/>
              <a:buSzTx/>
              <a:buFont typeface="Arial"/>
              <a:buNone/>
              <a:tabLst>
                <a:tab pos="4023160" algn="r"/>
              </a:tabLst>
              <a:defRPr/>
            </a:pPr>
            <a:r>
              <a:rPr lang="en-US" dirty="0"/>
              <a:t>Second level</a:t>
            </a:r>
          </a:p>
          <a:p>
            <a:pPr marL="0" marR="0" lvl="2" indent="0" algn="l" defTabSz="457178" rtl="0" eaLnBrk="1" fontAlgn="auto" latinLnBrk="0" hangingPunct="1">
              <a:lnSpc>
                <a:spcPct val="100000"/>
              </a:lnSpc>
              <a:spcBef>
                <a:spcPts val="0"/>
              </a:spcBef>
              <a:spcAft>
                <a:spcPts val="0"/>
              </a:spcAft>
              <a:buClrTx/>
              <a:buSzTx/>
              <a:buFont typeface="Arial"/>
              <a:buNone/>
              <a:tabLst>
                <a:tab pos="4023160" algn="r"/>
              </a:tabLst>
              <a:defRPr/>
            </a:pPr>
            <a:r>
              <a:rPr lang="en-US" dirty="0"/>
              <a:t>Third level</a:t>
            </a:r>
          </a:p>
          <a:p>
            <a:pPr marL="0" marR="0" lvl="3" indent="0" algn="l" defTabSz="457178" rtl="0" eaLnBrk="1" fontAlgn="auto" latinLnBrk="0" hangingPunct="1">
              <a:lnSpc>
                <a:spcPct val="100000"/>
              </a:lnSpc>
              <a:spcBef>
                <a:spcPts val="0"/>
              </a:spcBef>
              <a:spcAft>
                <a:spcPts val="0"/>
              </a:spcAft>
              <a:buClrTx/>
              <a:buSzTx/>
              <a:buFont typeface="Arial"/>
              <a:buNone/>
              <a:tabLst>
                <a:tab pos="4023160" algn="r"/>
              </a:tabLst>
              <a:defRPr/>
            </a:pPr>
            <a:r>
              <a:rPr lang="en-US" dirty="0"/>
              <a:t>Fourth level</a:t>
            </a:r>
          </a:p>
          <a:p>
            <a:pPr marL="0" marR="0" lvl="4" indent="0" algn="l" defTabSz="457178" rtl="0" eaLnBrk="1" fontAlgn="auto" latinLnBrk="0" hangingPunct="1">
              <a:lnSpc>
                <a:spcPct val="100000"/>
              </a:lnSpc>
              <a:spcBef>
                <a:spcPts val="0"/>
              </a:spcBef>
              <a:spcAft>
                <a:spcPts val="0"/>
              </a:spcAft>
              <a:buClrTx/>
              <a:buSzTx/>
              <a:buFont typeface="Arial"/>
              <a:buNone/>
              <a:tabLst>
                <a:tab pos="4023160" algn="r"/>
              </a:tabLst>
              <a:defRPr/>
            </a:pPr>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39977"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178" rtl="0" eaLnBrk="1" fontAlgn="auto" latinLnBrk="0" hangingPunct="1">
              <a:lnSpc>
                <a:spcPct val="100000"/>
              </a:lnSpc>
              <a:spcBef>
                <a:spcPts val="1100"/>
              </a:spcBef>
              <a:spcAft>
                <a:spcPts val="0"/>
              </a:spcAft>
              <a:buClrTx/>
              <a:buSzTx/>
              <a:buFont typeface="Arial"/>
              <a:buNone/>
              <a:tabLst>
                <a:tab pos="4023160" algn="r"/>
              </a:tabLst>
              <a:defRPr/>
            </a:pPr>
            <a:r>
              <a:rPr lang="en-US" dirty="0"/>
              <a:t>Edit Master text styles</a:t>
            </a:r>
          </a:p>
          <a:p>
            <a:pPr marL="0" marR="0" lvl="1" indent="0" algn="l" defTabSz="457178" rtl="0" eaLnBrk="1" fontAlgn="auto" latinLnBrk="0" hangingPunct="1">
              <a:lnSpc>
                <a:spcPct val="100000"/>
              </a:lnSpc>
              <a:spcBef>
                <a:spcPts val="1100"/>
              </a:spcBef>
              <a:spcAft>
                <a:spcPts val="0"/>
              </a:spcAft>
              <a:buClrTx/>
              <a:buSzTx/>
              <a:buFont typeface="Arial"/>
              <a:buNone/>
              <a:tabLst>
                <a:tab pos="4023160" algn="r"/>
              </a:tabLst>
              <a:defRPr/>
            </a:pPr>
            <a:r>
              <a:rPr lang="en-US" dirty="0"/>
              <a:t>Second level</a:t>
            </a:r>
          </a:p>
          <a:p>
            <a:pPr marL="0" marR="0" lvl="2" indent="0" algn="l" defTabSz="457178" rtl="0" eaLnBrk="1" fontAlgn="auto" latinLnBrk="0" hangingPunct="1">
              <a:lnSpc>
                <a:spcPct val="100000"/>
              </a:lnSpc>
              <a:spcBef>
                <a:spcPts val="1100"/>
              </a:spcBef>
              <a:spcAft>
                <a:spcPts val="0"/>
              </a:spcAft>
              <a:buClrTx/>
              <a:buSzTx/>
              <a:buFont typeface="Arial"/>
              <a:buNone/>
              <a:tabLst>
                <a:tab pos="4023160" algn="r"/>
              </a:tabLst>
              <a:defRPr/>
            </a:pPr>
            <a:r>
              <a:rPr lang="en-US" dirty="0"/>
              <a:t>Third level</a:t>
            </a:r>
          </a:p>
          <a:p>
            <a:pPr marL="0" marR="0" lvl="3" indent="0" algn="l" defTabSz="457178" rtl="0" eaLnBrk="1" fontAlgn="auto" latinLnBrk="0" hangingPunct="1">
              <a:lnSpc>
                <a:spcPct val="100000"/>
              </a:lnSpc>
              <a:spcBef>
                <a:spcPts val="1100"/>
              </a:spcBef>
              <a:spcAft>
                <a:spcPts val="0"/>
              </a:spcAft>
              <a:buClrTx/>
              <a:buSzTx/>
              <a:buFont typeface="Arial"/>
              <a:buNone/>
              <a:tabLst>
                <a:tab pos="4023160" algn="r"/>
              </a:tabLst>
              <a:defRPr/>
            </a:pPr>
            <a:r>
              <a:rPr lang="en-US" dirty="0"/>
              <a:t>Fourth level</a:t>
            </a:r>
          </a:p>
          <a:p>
            <a:pPr marL="0" marR="0" lvl="4" indent="0" algn="l" defTabSz="457178" rtl="0" eaLnBrk="1" fontAlgn="auto" latinLnBrk="0" hangingPunct="1">
              <a:lnSpc>
                <a:spcPct val="100000"/>
              </a:lnSpc>
              <a:spcBef>
                <a:spcPts val="1100"/>
              </a:spcBef>
              <a:spcAft>
                <a:spcPts val="0"/>
              </a:spcAft>
              <a:buClrTx/>
              <a:buSzTx/>
              <a:buFont typeface="Arial"/>
              <a:buNone/>
              <a:tabLst>
                <a:tab pos="4023160" algn="r"/>
              </a:tabLst>
              <a:defRPr/>
            </a:pPr>
            <a:r>
              <a:rPr lang="en-US" dirty="0"/>
              <a:t>Fifth level</a:t>
            </a:r>
          </a:p>
        </p:txBody>
      </p:sp>
    </p:spTree>
    <p:extLst>
      <p:ext uri="{BB962C8B-B14F-4D97-AF65-F5344CB8AC3E}">
        <p14:creationId xmlns:p14="http://schemas.microsoft.com/office/powerpoint/2010/main" val="365662839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4"/>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solidFill>
                  <a:srgbClr val="000000"/>
                </a:solidFill>
              </a:rPr>
              <a:t>Think 2018 / DOC ID / Month XX, 2018 / © 2018 IBM Corporation</a:t>
            </a:r>
          </a:p>
        </p:txBody>
      </p:sp>
      <p:sp>
        <p:nvSpPr>
          <p:cNvPr id="8" name="Text Placeholder 7"/>
          <p:cNvSpPr>
            <a:spLocks noGrp="1"/>
          </p:cNvSpPr>
          <p:nvPr>
            <p:ph type="body" sz="quarter" idx="12"/>
          </p:nvPr>
        </p:nvSpPr>
        <p:spPr>
          <a:xfrm>
            <a:off x="144376" y="1015683"/>
            <a:ext cx="4114800" cy="3108960"/>
          </a:xfrm>
        </p:spPr>
        <p:txBody>
          <a:bodyPr/>
          <a:lstStyle>
            <a:lvl1pPr>
              <a:lnSpc>
                <a:spcPct val="90000"/>
              </a:lnSpc>
              <a:spcBef>
                <a:spcPts val="0"/>
              </a:spcBef>
              <a:defRPr sz="9600" b="1" baseline="0">
                <a:solidFill>
                  <a:schemeClr val="bg2"/>
                </a:solidFill>
                <a:latin typeface="+mj-lt"/>
                <a:ea typeface="IBM Plex Mono" charset="0"/>
                <a:cs typeface="IBM Plex Mono" charset="0"/>
              </a:defRPr>
            </a:lvl1pPr>
          </a:lstStyle>
          <a:p>
            <a:pPr lvl="0"/>
            <a:r>
              <a:rPr lang="en-US"/>
              <a:t>Edit Master text styles</a:t>
            </a:r>
          </a:p>
        </p:txBody>
      </p:sp>
    </p:spTree>
    <p:extLst>
      <p:ext uri="{BB962C8B-B14F-4D97-AF65-F5344CB8AC3E}">
        <p14:creationId xmlns:p14="http://schemas.microsoft.com/office/powerpoint/2010/main" val="126470083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4"/>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solidFill>
                  <a:srgbClr val="000000"/>
                </a:solidFill>
              </a:rPr>
              <a:t>Think 2018 / DOC ID / Month XX, 2018 / © 2018 IBM Corporation</a:t>
            </a:r>
          </a:p>
        </p:txBody>
      </p:sp>
      <p:sp>
        <p:nvSpPr>
          <p:cNvPr id="8" name="Text Placeholder 7"/>
          <p:cNvSpPr>
            <a:spLocks noGrp="1"/>
          </p:cNvSpPr>
          <p:nvPr>
            <p:ph type="body" sz="quarter" idx="12"/>
          </p:nvPr>
        </p:nvSpPr>
        <p:spPr>
          <a:xfrm>
            <a:off x="144376" y="1015683"/>
            <a:ext cx="4114800" cy="3108960"/>
          </a:xfrm>
        </p:spPr>
        <p:txBody>
          <a:bodyPr/>
          <a:lstStyle>
            <a:lvl1pPr>
              <a:lnSpc>
                <a:spcPct val="90000"/>
              </a:lnSpc>
              <a:spcBef>
                <a:spcPts val="0"/>
              </a:spcBef>
              <a:defRPr sz="9600" b="1" baseline="0">
                <a:solidFill>
                  <a:schemeClr val="bg2"/>
                </a:solidFill>
                <a:latin typeface="+mj-lt"/>
                <a:ea typeface="IBM Plex Mono" charset="0"/>
                <a:cs typeface="IBM Plex Mono" charset="0"/>
              </a:defRPr>
            </a:lvl1pPr>
          </a:lstStyle>
          <a:p>
            <a:pPr lvl="0"/>
            <a:r>
              <a:rPr lang="en-US"/>
              <a:t>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Click icon to add picture</a:t>
            </a:r>
          </a:p>
        </p:txBody>
      </p:sp>
    </p:spTree>
    <p:extLst>
      <p:ext uri="{BB962C8B-B14F-4D97-AF65-F5344CB8AC3E}">
        <p14:creationId xmlns:p14="http://schemas.microsoft.com/office/powerpoint/2010/main" val="360882173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156408" y="84703"/>
            <a:ext cx="8686800" cy="4473575"/>
          </a:xfrm>
        </p:spPr>
        <p:txBody>
          <a:bodyPr/>
          <a:lstStyle>
            <a:lvl1pPr>
              <a:lnSpc>
                <a:spcPct val="90000"/>
              </a:lnSpc>
              <a:defRPr sz="9600" b="1" i="0">
                <a:latin typeface="+mj-lt"/>
                <a:ea typeface="IBM Plex Mono" charset="0"/>
                <a:cs typeface="IBM Plex Mono" charset="0"/>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2324627806"/>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0"/>
            <a:ext cx="5187462" cy="4520805"/>
          </a:xfrm>
        </p:spPr>
        <p:txBody>
          <a:bodyPr/>
          <a:lstStyle>
            <a:lvl1pPr marL="117469" indent="-117469">
              <a:tabLst/>
              <a:defRPr>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3196519651"/>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5"/>
            <a:ext cx="4114800" cy="300037"/>
          </a:xfrm>
        </p:spPr>
        <p:txBody>
          <a:bodyPr/>
          <a:lstStyle>
            <a:lvl1pPr>
              <a:defRPr sz="1100"/>
            </a:lvl1pPr>
          </a:lstStyle>
          <a:p>
            <a:pPr lvl="0"/>
            <a:r>
              <a:rPr lang="en-US" dirty="0"/>
              <a:t>Edit Master text styles</a:t>
            </a:r>
          </a:p>
        </p:txBody>
      </p:sp>
    </p:spTree>
    <p:extLst>
      <p:ext uri="{BB962C8B-B14F-4D97-AF65-F5344CB8AC3E}">
        <p14:creationId xmlns:p14="http://schemas.microsoft.com/office/powerpoint/2010/main" val="2266527426"/>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8" name="Text Placeholder 7"/>
          <p:cNvSpPr>
            <a:spLocks noGrp="1"/>
          </p:cNvSpPr>
          <p:nvPr>
            <p:ph type="body" sz="quarter" idx="12"/>
          </p:nvPr>
        </p:nvSpPr>
        <p:spPr>
          <a:xfrm>
            <a:off x="228600" y="1124714"/>
            <a:ext cx="4114800" cy="3585845"/>
          </a:xfrm>
        </p:spPr>
        <p:txBody>
          <a:bodyPr/>
          <a:lstStyle>
            <a:lvl1pPr>
              <a:spcBef>
                <a:spcPts val="0"/>
              </a:spcBef>
              <a:defRPr sz="1400"/>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4"/>
            <a:ext cx="4114800" cy="3585845"/>
          </a:xfrm>
        </p:spPr>
        <p:txBody>
          <a:bodyPr/>
          <a:lstStyle>
            <a:lvl1pPr>
              <a:spcBef>
                <a:spcPts val="0"/>
              </a:spcBef>
              <a:defRPr sz="1400"/>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2119700"/>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4800600" y="1093470"/>
            <a:ext cx="4114800" cy="3589656"/>
          </a:xfrm>
        </p:spPr>
        <p:txBody>
          <a:bodyPr/>
          <a:lstStyle>
            <a:lvl1pPr>
              <a:defRPr sz="1600"/>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dirty="0"/>
              <a:t>Edit Master text styles</a:t>
            </a:r>
          </a:p>
        </p:txBody>
      </p:sp>
      <p:sp>
        <p:nvSpPr>
          <p:cNvPr id="7" name="Text Placeholder 6"/>
          <p:cNvSpPr>
            <a:spLocks noGrp="1"/>
          </p:cNvSpPr>
          <p:nvPr>
            <p:ph type="body" sz="quarter" idx="14"/>
          </p:nvPr>
        </p:nvSpPr>
        <p:spPr>
          <a:xfrm>
            <a:off x="228600" y="1093472"/>
            <a:ext cx="4114800" cy="3589655"/>
          </a:xfrm>
        </p:spPr>
        <p:txBody>
          <a:bodyPr/>
          <a:lstStyle>
            <a:lvl1pPr>
              <a:defRPr sz="1600"/>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9570551"/>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fld id="{2F63A97E-D605-DC42-8452-C14CD1FA87FA}" type="slidenum">
              <a:rPr lang="en-US">
                <a:solidFill>
                  <a:srgbClr val="5AAAFA"/>
                </a:solidFill>
              </a:rPr>
              <a:pPr/>
              <a:t>‹#›</a:t>
            </a:fld>
            <a:endParaRPr lang="en-US">
              <a:solidFill>
                <a:srgbClr val="5AAAFA"/>
              </a:solidFill>
            </a:endParaRPr>
          </a:p>
        </p:txBody>
      </p:sp>
      <p:sp>
        <p:nvSpPr>
          <p:cNvPr id="5" name="Footer Placeholder 4">
            <a:extLst>
              <a:ext uri="{FF2B5EF4-FFF2-40B4-BE49-F238E27FC236}">
                <a16:creationId xmlns:a16="http://schemas.microsoft.com/office/drawing/2014/main" id="{0DFDE45A-B8C1-EA45-B13B-756A2F077198}"/>
              </a:ext>
            </a:extLst>
          </p:cNvPr>
          <p:cNvSpPr>
            <a:spLocks noGrp="1"/>
          </p:cNvSpPr>
          <p:nvPr>
            <p:ph type="ftr" sz="quarter" idx="11"/>
          </p:nvPr>
        </p:nvSpPr>
        <p:spPr/>
        <p:txBody>
          <a:bodyPr/>
          <a:lstStyle/>
          <a:p>
            <a:r>
              <a:rPr lang="en-US"/>
              <a:t>IBM </a:t>
            </a:r>
            <a:r>
              <a:rPr lang="en-US" b="1"/>
              <a:t>Garage</a:t>
            </a:r>
            <a:r>
              <a:rPr lang="en-US"/>
              <a:t> for Cloud</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atin typeface="+mn-lt"/>
              </a:defRPr>
            </a:lvl1pPr>
          </a:lstStyle>
          <a:p>
            <a:r>
              <a:rPr lang="en-US">
                <a:solidFill>
                  <a:srgbClr val="000000"/>
                </a:solidFill>
              </a:rPr>
              <a:t>Think 2018 / DOC ID / Month XX, 2018 / © 2018 IBM Corporation</a:t>
            </a:r>
          </a:p>
        </p:txBody>
      </p:sp>
      <p:sp>
        <p:nvSpPr>
          <p:cNvPr id="6" name="Content Placeholder 5"/>
          <p:cNvSpPr>
            <a:spLocks noGrp="1"/>
          </p:cNvSpPr>
          <p:nvPr>
            <p:ph sz="quarter" idx="12"/>
          </p:nvPr>
        </p:nvSpPr>
        <p:spPr>
          <a:xfrm>
            <a:off x="228600" y="995520"/>
            <a:ext cx="4114800" cy="3687607"/>
          </a:xfrm>
        </p:spPr>
        <p:txBody>
          <a:bodyPr/>
          <a:lstStyle>
            <a:lvl1pPr>
              <a:defRPr sz="2400"/>
            </a:lvl1pPr>
          </a:lstStyle>
          <a:p>
            <a:pPr lvl="0"/>
            <a:r>
              <a:rPr lang="en-US" dirty="0"/>
              <a:t>Edit Master text styles</a:t>
            </a:r>
          </a:p>
        </p:txBody>
      </p:sp>
      <p:sp>
        <p:nvSpPr>
          <p:cNvPr id="8" name="Content Placeholder 7"/>
          <p:cNvSpPr>
            <a:spLocks noGrp="1"/>
          </p:cNvSpPr>
          <p:nvPr>
            <p:ph sz="quarter" idx="13"/>
          </p:nvPr>
        </p:nvSpPr>
        <p:spPr>
          <a:xfrm>
            <a:off x="4800600" y="1116650"/>
            <a:ext cx="4114800" cy="3566477"/>
          </a:xfrm>
        </p:spPr>
        <p:txBody>
          <a:bodyPr/>
          <a:lstStyle>
            <a:lvl1pPr>
              <a:defRPr sz="1400"/>
            </a:lvl1pPr>
            <a:lvl2pPr>
              <a:defRPr sz="1400"/>
            </a:lvl2pPr>
            <a:lvl3pPr>
              <a:defRPr sz="14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2729780"/>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4800600" y="1093471"/>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dirty="0"/>
              <a:t>Edit Master text styles</a:t>
            </a:r>
          </a:p>
        </p:txBody>
      </p:sp>
      <p:sp>
        <p:nvSpPr>
          <p:cNvPr id="7" name="Text Placeholder 6"/>
          <p:cNvSpPr>
            <a:spLocks noGrp="1"/>
          </p:cNvSpPr>
          <p:nvPr>
            <p:ph type="body" sz="quarter" idx="14"/>
          </p:nvPr>
        </p:nvSpPr>
        <p:spPr>
          <a:xfrm>
            <a:off x="228600" y="1093471"/>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2514600" y="1093471"/>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6"/>
          </p:nvPr>
        </p:nvSpPr>
        <p:spPr>
          <a:xfrm>
            <a:off x="7086600" y="1093471"/>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3180114"/>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lvl1pPr>
              <a:defRPr/>
            </a:lvl1pPr>
          </a:lstStyle>
          <a:p>
            <a:r>
              <a:rPr lang="en-US"/>
              <a:t>Click icon to add picture</a:t>
            </a:r>
          </a:p>
        </p:txBody>
      </p:sp>
      <p:sp>
        <p:nvSpPr>
          <p:cNvPr id="2" name="Title 1"/>
          <p:cNvSpPr>
            <a:spLocks noGrp="1"/>
          </p:cNvSpPr>
          <p:nvPr>
            <p:ph type="title"/>
          </p:nvPr>
        </p:nvSpPr>
        <p:spPr>
          <a:xfrm>
            <a:off x="228600" y="411480"/>
            <a:ext cx="4114800" cy="640080"/>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dirty="0"/>
              <a:t>Edit Master text styles</a:t>
            </a:r>
          </a:p>
        </p:txBody>
      </p:sp>
      <p:sp>
        <p:nvSpPr>
          <p:cNvPr id="7" name="Text Placeholder 6"/>
          <p:cNvSpPr>
            <a:spLocks noGrp="1"/>
          </p:cNvSpPr>
          <p:nvPr>
            <p:ph type="body" sz="quarter" idx="14"/>
          </p:nvPr>
        </p:nvSpPr>
        <p:spPr>
          <a:xfrm>
            <a:off x="228600" y="1097282"/>
            <a:ext cx="4114800" cy="3585845"/>
          </a:xfrm>
        </p:spPr>
        <p:txBody>
          <a:bodyPr/>
          <a:lstStyle>
            <a:lvl1pPr>
              <a:defRPr sz="1600"/>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6014002"/>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lvl1pPr>
              <a:defRPr/>
            </a:lvl1pPr>
          </a:lstStyle>
          <a:p>
            <a:r>
              <a:rPr lang="en-US"/>
              <a:t>Click icon to add picture</a:t>
            </a:r>
          </a:p>
        </p:txBody>
      </p:sp>
      <p:sp>
        <p:nvSpPr>
          <p:cNvPr id="2" name="Title 1"/>
          <p:cNvSpPr>
            <a:spLocks noGrp="1"/>
          </p:cNvSpPr>
          <p:nvPr>
            <p:ph type="title"/>
          </p:nvPr>
        </p:nvSpPr>
        <p:spPr>
          <a:xfrm>
            <a:off x="228600" y="201168"/>
            <a:ext cx="4114800" cy="640080"/>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7" name="Text Placeholder 6"/>
          <p:cNvSpPr>
            <a:spLocks noGrp="1"/>
          </p:cNvSpPr>
          <p:nvPr>
            <p:ph type="body" sz="quarter" idx="14"/>
          </p:nvPr>
        </p:nvSpPr>
        <p:spPr>
          <a:xfrm>
            <a:off x="228600" y="1097281"/>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2514600" y="1097281"/>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761175"/>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4800600" y="1097282"/>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dirty="0"/>
              <a:t>Edit Master text styles</a:t>
            </a:r>
          </a:p>
        </p:txBody>
      </p:sp>
      <p:sp>
        <p:nvSpPr>
          <p:cNvPr id="10" name="Text Placeholder 9"/>
          <p:cNvSpPr>
            <a:spLocks noGrp="1"/>
          </p:cNvSpPr>
          <p:nvPr>
            <p:ph type="body" sz="quarter" idx="16"/>
          </p:nvPr>
        </p:nvSpPr>
        <p:spPr>
          <a:xfrm>
            <a:off x="7086600" y="1097282"/>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466570"/>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a:solidFill>
                <a:srgbClr val="FFFFFF"/>
              </a:solidFill>
              <a:latin typeface="IBM Plex Sans" panose="020B0503050203000203" pitchFamily="34" charset="0"/>
              <a:cs typeface="Arial"/>
            </a:endParaRPr>
          </a:p>
        </p:txBody>
      </p:sp>
      <p:sp>
        <p:nvSpPr>
          <p:cNvPr id="2" name="Title 1"/>
          <p:cNvSpPr>
            <a:spLocks noGrp="1"/>
          </p:cNvSpPr>
          <p:nvPr>
            <p:ph type="title"/>
          </p:nvPr>
        </p:nvSpPr>
        <p:spPr>
          <a:xfrm>
            <a:off x="228600" y="1033272"/>
            <a:ext cx="4114800" cy="3566160"/>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4800600" y="1124714"/>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70"/>
            <a:ext cx="4114800" cy="300037"/>
          </a:xfrm>
        </p:spPr>
        <p:txBody>
          <a:bodyPr/>
          <a:lstStyle>
            <a:lvl1pPr>
              <a:defRPr sz="1100"/>
            </a:lvl1pPr>
          </a:lstStyle>
          <a:p>
            <a:pPr lvl="0"/>
            <a:r>
              <a:rPr lang="en-US" dirty="0"/>
              <a:t>Edit Master text styles</a:t>
            </a:r>
          </a:p>
        </p:txBody>
      </p:sp>
    </p:spTree>
    <p:extLst>
      <p:ext uri="{BB962C8B-B14F-4D97-AF65-F5344CB8AC3E}">
        <p14:creationId xmlns:p14="http://schemas.microsoft.com/office/powerpoint/2010/main" val="2158166165"/>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lvl1pPr>
              <a:defRPr/>
            </a:lvl1pPr>
          </a:lstStyle>
          <a:p>
            <a:r>
              <a:rPr lang="en-US"/>
              <a:t>Click icon to add picture</a:t>
            </a:r>
          </a:p>
        </p:txBody>
      </p:sp>
      <p:sp>
        <p:nvSpPr>
          <p:cNvPr id="2" name="Title 1"/>
          <p:cNvSpPr>
            <a:spLocks noGrp="1"/>
          </p:cNvSpPr>
          <p:nvPr>
            <p:ph type="title"/>
          </p:nvPr>
        </p:nvSpPr>
        <p:spPr>
          <a:xfrm>
            <a:off x="228600" y="201170"/>
            <a:ext cx="4114800" cy="4402899"/>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3270509283"/>
      </p:ext>
    </p:extLst>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70"/>
            <a:ext cx="4114800" cy="4402899"/>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2648120485"/>
      </p:ext>
    </p:extLst>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1355417051"/>
      </p:ext>
    </p:extLst>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dirty="0"/>
              <a:t>Edit Master text styles</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12" name="Text Placeholder 11"/>
          <p:cNvSpPr>
            <a:spLocks noGrp="1"/>
          </p:cNvSpPr>
          <p:nvPr>
            <p:ph type="body" sz="quarter" idx="13"/>
          </p:nvPr>
        </p:nvSpPr>
        <p:spPr>
          <a:xfrm>
            <a:off x="228600" y="182882"/>
            <a:ext cx="4114800" cy="300037"/>
          </a:xfrm>
        </p:spPr>
        <p:txBody>
          <a:bodyPr/>
          <a:lstStyle>
            <a:lvl1pPr>
              <a:defRPr sz="1600"/>
            </a:lvl1pPr>
          </a:lstStyle>
          <a:p>
            <a:pPr lvl="0"/>
            <a:r>
              <a:rPr lang="en-US" dirty="0"/>
              <a:t>Edit Master text styles</a:t>
            </a:r>
          </a:p>
        </p:txBody>
      </p:sp>
      <p:sp>
        <p:nvSpPr>
          <p:cNvPr id="7" name="Text Placeholder 6"/>
          <p:cNvSpPr>
            <a:spLocks noGrp="1"/>
          </p:cNvSpPr>
          <p:nvPr>
            <p:ph type="body" sz="quarter" idx="14"/>
          </p:nvPr>
        </p:nvSpPr>
        <p:spPr>
          <a:xfrm>
            <a:off x="228600" y="1097282"/>
            <a:ext cx="4114800" cy="3488731"/>
          </a:xfrm>
        </p:spPr>
        <p:txBody>
          <a:bodyPr/>
          <a:lstStyle>
            <a:lvl1pPr>
              <a:defRPr sz="1600"/>
            </a:lvl1pPr>
            <a:lvl2pPr>
              <a:defRPr sz="1400"/>
            </a:lvl2pPr>
            <a:lvl3pPr>
              <a:defRPr sz="14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dirty="0"/>
              <a:t>Edit Master text styles</a:t>
            </a:r>
          </a:p>
        </p:txBody>
      </p:sp>
      <p:sp>
        <p:nvSpPr>
          <p:cNvPr id="10" name="Content Placeholder 9"/>
          <p:cNvSpPr>
            <a:spLocks noGrp="1"/>
          </p:cNvSpPr>
          <p:nvPr>
            <p:ph sz="quarter" idx="16"/>
          </p:nvPr>
        </p:nvSpPr>
        <p:spPr>
          <a:xfrm>
            <a:off x="4572000" y="0"/>
            <a:ext cx="2286000" cy="2571750"/>
          </a:xfrm>
          <a:solidFill>
            <a:schemeClr val="accent2"/>
          </a:solidFill>
        </p:spPr>
        <p:txBody>
          <a:bodyPr lIns="228600" tIns="192024" rIns="228600" bIns="228600"/>
          <a:lstStyle>
            <a:lvl1pPr>
              <a:defRPr sz="1400">
                <a:solidFill>
                  <a:schemeClr val="bg2"/>
                </a:solidFill>
              </a:defRPr>
            </a:lvl1pPr>
          </a:lstStyle>
          <a:p>
            <a:pPr lvl="0"/>
            <a:r>
              <a:rPr lang="en-US" dirty="0"/>
              <a:t>Edit Master text styles</a:t>
            </a:r>
          </a:p>
        </p:txBody>
      </p:sp>
    </p:spTree>
    <p:extLst>
      <p:ext uri="{BB962C8B-B14F-4D97-AF65-F5344CB8AC3E}">
        <p14:creationId xmlns:p14="http://schemas.microsoft.com/office/powerpoint/2010/main" val="381732497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1800"/>
            </a:lvl2pPr>
            <a:lvl3pPr>
              <a:defRPr sz="16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fld id="{8A158888-7CA9-084D-A641-EC66ACF9DB3C}" type="slidenum">
              <a:rPr lang="en-US">
                <a:solidFill>
                  <a:srgbClr val="5AAAFA"/>
                </a:solidFill>
              </a:rPr>
              <a:pPr/>
              <a:t>‹#›</a:t>
            </a:fld>
            <a:endParaRPr lang="en-US">
              <a:solidFill>
                <a:srgbClr val="5AAAFA"/>
              </a:solidFill>
            </a:endParaRPr>
          </a:p>
        </p:txBody>
      </p:sp>
      <p:sp>
        <p:nvSpPr>
          <p:cNvPr id="7" name="Footer Placeholder 6">
            <a:extLst>
              <a:ext uri="{FF2B5EF4-FFF2-40B4-BE49-F238E27FC236}">
                <a16:creationId xmlns:a16="http://schemas.microsoft.com/office/drawing/2014/main" id="{AB844537-9AEC-1E4F-B2D7-2A8E0564CF0B}"/>
              </a:ext>
            </a:extLst>
          </p:cNvPr>
          <p:cNvSpPr>
            <a:spLocks noGrp="1"/>
          </p:cNvSpPr>
          <p:nvPr>
            <p:ph type="ftr" sz="quarter" idx="11"/>
          </p:nvPr>
        </p:nvSpPr>
        <p:spPr/>
        <p:txBody>
          <a:bodyPr/>
          <a:lstStyle/>
          <a:p>
            <a:r>
              <a:rPr lang="en-US"/>
              <a:t>IBM </a:t>
            </a:r>
            <a:r>
              <a:rPr lang="en-US" b="1"/>
              <a:t>Garage</a:t>
            </a:r>
            <a:r>
              <a:rPr lang="en-US"/>
              <a:t> for Cloud</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dirty="0"/>
              <a:t>Edit Master text styles</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8" name="Content Placeholder 7"/>
          <p:cNvSpPr>
            <a:spLocks noGrp="1"/>
          </p:cNvSpPr>
          <p:nvPr>
            <p:ph sz="quarter" idx="15"/>
          </p:nvPr>
        </p:nvSpPr>
        <p:spPr>
          <a:xfrm>
            <a:off x="6858000" y="0"/>
            <a:ext cx="2286000" cy="2571750"/>
          </a:xfrm>
          <a:solidFill>
            <a:schemeClr val="accent2"/>
          </a:solidFill>
        </p:spPr>
        <p:txBody>
          <a:bodyPr lIns="228600" tIns="192024" rIns="228600" bIns="228600"/>
          <a:lstStyle>
            <a:lvl1pPr>
              <a:defRPr sz="1400">
                <a:solidFill>
                  <a:schemeClr val="bg2"/>
                </a:solidFill>
              </a:defRPr>
            </a:lvl1pPr>
          </a:lstStyle>
          <a:p>
            <a:pPr lvl="0"/>
            <a:r>
              <a:rPr lang="en-US" dirty="0"/>
              <a:t>Edit Master text styles</a:t>
            </a:r>
          </a:p>
        </p:txBody>
      </p:sp>
      <p:sp>
        <p:nvSpPr>
          <p:cNvPr id="10" name="Content Placeholder 9"/>
          <p:cNvSpPr>
            <a:spLocks noGrp="1"/>
          </p:cNvSpPr>
          <p:nvPr>
            <p:ph sz="quarter" idx="16"/>
          </p:nvPr>
        </p:nvSpPr>
        <p:spPr>
          <a:xfrm>
            <a:off x="4572000" y="0"/>
            <a:ext cx="2286000" cy="2571750"/>
          </a:xfrm>
          <a:solidFill>
            <a:schemeClr val="tx1"/>
          </a:solidFill>
        </p:spPr>
        <p:txBody>
          <a:bodyPr lIns="228600" tIns="192024" rIns="228600" bIns="228600"/>
          <a:lstStyle>
            <a:lvl1pPr>
              <a:defRPr sz="1400">
                <a:solidFill>
                  <a:schemeClr val="bg2"/>
                </a:solidFill>
              </a:defRPr>
            </a:lvl1pPr>
          </a:lstStyle>
          <a:p>
            <a:pPr lvl="0"/>
            <a:r>
              <a:rPr lang="en-US" dirty="0"/>
              <a:t>Edit Master text styles</a:t>
            </a:r>
          </a:p>
        </p:txBody>
      </p:sp>
      <p:sp>
        <p:nvSpPr>
          <p:cNvPr id="5" name="Content Placeholder 4"/>
          <p:cNvSpPr>
            <a:spLocks noGrp="1"/>
          </p:cNvSpPr>
          <p:nvPr>
            <p:ph sz="quarter" idx="18"/>
          </p:nvPr>
        </p:nvSpPr>
        <p:spPr>
          <a:xfrm>
            <a:off x="0" y="2571752"/>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128991343"/>
      </p:ext>
    </p:extLst>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4">
              <a:lumMod val="60000"/>
              <a:lumOff val="40000"/>
            </a:schemeClr>
          </a:solidFill>
        </p:spPr>
        <p:txBody>
          <a:bodyPr lIns="228600" tIns="192024" rIns="228600" bIns="228600"/>
          <a:lstStyle>
            <a:lvl1pPr>
              <a:defRPr sz="1400">
                <a:solidFill>
                  <a:schemeClr val="bg1"/>
                </a:solidFill>
              </a:defRPr>
            </a:lvl1pPr>
          </a:lstStyle>
          <a:p>
            <a:pPr lvl="0"/>
            <a:r>
              <a:rPr lang="en-US" dirty="0"/>
              <a:t>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Edit Master text styles</a:t>
            </a:r>
          </a:p>
        </p:txBody>
      </p:sp>
      <p:sp>
        <p:nvSpPr>
          <p:cNvPr id="14" name="Content Placeholder 13"/>
          <p:cNvSpPr>
            <a:spLocks noGrp="1"/>
          </p:cNvSpPr>
          <p:nvPr>
            <p:ph sz="quarter" idx="17"/>
          </p:nvPr>
        </p:nvSpPr>
        <p:spPr>
          <a:xfrm>
            <a:off x="4572002" y="2571750"/>
            <a:ext cx="2285997" cy="2571750"/>
          </a:xfrm>
          <a:solidFill>
            <a:schemeClr val="accent4"/>
          </a:solidFill>
        </p:spPr>
        <p:txBody>
          <a:bodyPr lIns="228600" tIns="192024" rIns="228600" bIns="228600"/>
          <a:lstStyle>
            <a:lvl1pPr>
              <a:defRPr sz="1400">
                <a:solidFill>
                  <a:schemeClr val="bg2"/>
                </a:solidFill>
              </a:defRPr>
            </a:lvl1pPr>
          </a:lstStyle>
          <a:p>
            <a:pPr lvl="0"/>
            <a:r>
              <a:rPr lang="en-US" dirty="0"/>
              <a:t>Edit Master text styles</a:t>
            </a:r>
          </a:p>
        </p:txBody>
      </p:sp>
      <p:sp>
        <p:nvSpPr>
          <p:cNvPr id="5" name="Content Placeholder 4"/>
          <p:cNvSpPr>
            <a:spLocks noGrp="1"/>
          </p:cNvSpPr>
          <p:nvPr>
            <p:ph sz="quarter" idx="18"/>
          </p:nvPr>
        </p:nvSpPr>
        <p:spPr>
          <a:xfrm>
            <a:off x="0" y="2571750"/>
            <a:ext cx="2286000" cy="2571750"/>
          </a:xfrm>
          <a:solidFill>
            <a:schemeClr val="accent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Edit Master text styles</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308525094"/>
      </p:ext>
    </p:extLst>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527169865"/>
      </p:ext>
    </p:extLst>
  </p:cSld>
  <p:clrMapOvr>
    <a:masterClrMapping/>
  </p:clrMapOvr>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1784560932"/>
      </p:ext>
    </p:extLst>
  </p:cSld>
  <p:clrMapOvr>
    <a:masterClrMapping/>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Edit Master text styles</a:t>
            </a:r>
          </a:p>
        </p:txBody>
      </p:sp>
      <p:sp>
        <p:nvSpPr>
          <p:cNvPr id="17" name="Content Placeholder 16"/>
          <p:cNvSpPr>
            <a:spLocks noGrp="1"/>
          </p:cNvSpPr>
          <p:nvPr>
            <p:ph sz="quarter" idx="22"/>
          </p:nvPr>
        </p:nvSpPr>
        <p:spPr>
          <a:xfrm>
            <a:off x="6858000" y="0"/>
            <a:ext cx="2286000" cy="5143500"/>
          </a:xfrm>
          <a:solidFill>
            <a:schemeClr val="accent4"/>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Edit Master text styles</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3485298858"/>
      </p:ext>
    </p:extLst>
  </p:cSld>
  <p:clrMapOvr>
    <a:masterClrMapping/>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228600" y="1097282"/>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1622675"/>
      </p:ext>
    </p:extLst>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7" name="Text Placeholder 6"/>
          <p:cNvSpPr>
            <a:spLocks noGrp="1"/>
          </p:cNvSpPr>
          <p:nvPr>
            <p:ph type="body" sz="quarter" idx="12"/>
          </p:nvPr>
        </p:nvSpPr>
        <p:spPr>
          <a:xfrm>
            <a:off x="228600" y="1116490"/>
            <a:ext cx="1828800" cy="3454400"/>
          </a:xfrm>
        </p:spPr>
        <p:txBody>
          <a:bodyPr/>
          <a:lstStyle>
            <a:lvl1pPr>
              <a:defRPr sz="1400"/>
            </a:lvl1pPr>
            <a:lvl2pPr>
              <a:defRPr sz="1100"/>
            </a:lvl2pPr>
            <a:lvl3pPr>
              <a:defRPr sz="1100"/>
            </a:lvl3pPr>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p:nvPr>
        </p:nvSpPr>
        <p:spPr>
          <a:xfrm>
            <a:off x="2514600" y="666751"/>
            <a:ext cx="6400800" cy="3824288"/>
          </a:xfrm>
        </p:spPr>
        <p:txBody>
          <a:bodyPr/>
          <a:lstStyle>
            <a:lvl1pPr>
              <a:defRPr/>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7149807"/>
      </p:ext>
    </p:extLst>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7" name="Text Placeholder 6"/>
          <p:cNvSpPr>
            <a:spLocks noGrp="1"/>
          </p:cNvSpPr>
          <p:nvPr>
            <p:ph type="body" sz="quarter" idx="12"/>
          </p:nvPr>
        </p:nvSpPr>
        <p:spPr>
          <a:xfrm>
            <a:off x="228600" y="1116490"/>
            <a:ext cx="1828800" cy="3454400"/>
          </a:xfrm>
        </p:spPr>
        <p:txBody>
          <a:bodyPr/>
          <a:lstStyle>
            <a:lvl1pPr>
              <a:defRPr sz="1400"/>
            </a:lvl1pPr>
            <a:lvl2pPr>
              <a:defRPr sz="1100"/>
            </a:lvl2pPr>
            <a:lvl3pPr>
              <a:defRPr sz="1100"/>
            </a:lvl3pPr>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6086141"/>
      </p:ext>
    </p:extLst>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lvl1pPr>
              <a:defRPr/>
            </a:lvl1pPr>
          </a:lstStyle>
          <a:p>
            <a:r>
              <a:rPr lang="en-US"/>
              <a:t>Click icon to add picture</a:t>
            </a:r>
          </a:p>
        </p:txBody>
      </p:sp>
    </p:spTree>
    <p:extLst>
      <p:ext uri="{BB962C8B-B14F-4D97-AF65-F5344CB8AC3E}">
        <p14:creationId xmlns:p14="http://schemas.microsoft.com/office/powerpoint/2010/main" val="1628233341"/>
      </p:ext>
    </p:extLst>
  </p:cSld>
  <p:clrMapOvr>
    <a:masterClrMapping/>
  </p:clrMapOvr>
  <p:hf hd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51560"/>
            <a:ext cx="4215008" cy="3456432"/>
          </a:xfrm>
        </p:spPr>
        <p:txBody>
          <a:bodyPr/>
          <a:lstStyle>
            <a:lvl1pPr marL="117469" indent="-117469">
              <a:tabLst/>
              <a:defRPr sz="2400"/>
            </a:lvl1pPr>
            <a:lvl2pPr marL="0" indent="0">
              <a:buNone/>
              <a:defRPr sz="1100"/>
            </a:lvl2pPr>
            <a:lvl3pPr>
              <a:defRPr sz="1100"/>
            </a:lvl3pPr>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1953243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1151335"/>
            <a:ext cx="4041775" cy="479822"/>
          </a:xfrm>
        </p:spPr>
        <p:txBody>
          <a:bodyPr anchor="b">
            <a:normAutofit/>
          </a:bodyPr>
          <a:lstStyle>
            <a:lvl1pPr marL="0" indent="0">
              <a:buNone/>
              <a:defRPr sz="20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600"/>
            </a:lvl2pPr>
            <a:lvl3pPr>
              <a:defRPr sz="14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fld id="{6B6C0E0B-1EAF-3342-8522-13EE906CD0E4}" type="slidenum">
              <a:rPr lang="en-US">
                <a:solidFill>
                  <a:srgbClr val="5AAAFA"/>
                </a:solidFill>
              </a:rPr>
              <a:pPr/>
              <a:t>‹#›</a:t>
            </a:fld>
            <a:endParaRPr lang="en-US">
              <a:solidFill>
                <a:srgbClr val="5AAAFA"/>
              </a:solidFill>
            </a:endParaRPr>
          </a:p>
        </p:txBody>
      </p:sp>
      <p:sp>
        <p:nvSpPr>
          <p:cNvPr id="9" name="Footer Placeholder 8">
            <a:extLst>
              <a:ext uri="{FF2B5EF4-FFF2-40B4-BE49-F238E27FC236}">
                <a16:creationId xmlns:a16="http://schemas.microsoft.com/office/drawing/2014/main" id="{2A30AC8F-7E57-784F-9862-A1209A120597}"/>
              </a:ext>
            </a:extLst>
          </p:cNvPr>
          <p:cNvSpPr>
            <a:spLocks noGrp="1"/>
          </p:cNvSpPr>
          <p:nvPr>
            <p:ph type="ftr" sz="quarter" idx="11"/>
          </p:nvPr>
        </p:nvSpPr>
        <p:spPr/>
        <p:txBody>
          <a:bodyPr/>
          <a:lstStyle/>
          <a:p>
            <a:r>
              <a:rPr lang="en-US"/>
              <a:t>IBM </a:t>
            </a:r>
            <a:r>
              <a:rPr lang="en-US" b="1"/>
              <a:t>Garage</a:t>
            </a:r>
            <a:r>
              <a:rPr lang="en-US"/>
              <a:t> for Cloud</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228600" y="192026"/>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6"/>
          <p:cNvSpPr>
            <a:spLocks noGrp="1"/>
          </p:cNvSpPr>
          <p:nvPr>
            <p:ph type="tbl" sz="quarter" idx="13"/>
          </p:nvPr>
        </p:nvSpPr>
        <p:spPr>
          <a:xfrm>
            <a:off x="2514600" y="225427"/>
            <a:ext cx="6400800" cy="4597400"/>
          </a:xfrm>
        </p:spPr>
        <p:txBody>
          <a:bodyPr/>
          <a:lstStyle>
            <a:lvl1pPr>
              <a:defRPr/>
            </a:lvl1pPr>
          </a:lstStyle>
          <a:p>
            <a:r>
              <a:rPr lang="en-US"/>
              <a:t>Click icon to add table</a:t>
            </a:r>
          </a:p>
        </p:txBody>
      </p:sp>
    </p:spTree>
    <p:extLst>
      <p:ext uri="{BB962C8B-B14F-4D97-AF65-F5344CB8AC3E}">
        <p14:creationId xmlns:p14="http://schemas.microsoft.com/office/powerpoint/2010/main" val="2904324184"/>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2283305112"/>
      </p:ext>
    </p:extLst>
  </p:cSld>
  <p:clrMapOvr>
    <a:masterClrMapping/>
  </p:clrMapOvr>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199203"/>
      </p:ext>
    </p:extLst>
  </p:cSld>
  <p:clrMapOvr>
    <a:masterClrMapping/>
  </p:clrMapOvr>
  <p:hf hd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lvl1pPr>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39977" algn="dec"/>
              </a:tabLst>
              <a:defRPr sz="1100"/>
            </a:lvl1pPr>
            <a:lvl2pPr marL="173030" indent="-173030">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178" rtl="0" eaLnBrk="1" fontAlgn="auto" latinLnBrk="0" hangingPunct="1">
              <a:lnSpc>
                <a:spcPct val="100000"/>
              </a:lnSpc>
              <a:spcBef>
                <a:spcPts val="0"/>
              </a:spcBef>
              <a:spcAft>
                <a:spcPts val="0"/>
              </a:spcAft>
              <a:buClrTx/>
              <a:buSzTx/>
              <a:buFont typeface="Arial"/>
              <a:buNone/>
              <a:tabLst>
                <a:tab pos="4023160" algn="r"/>
              </a:tabLst>
              <a:defRPr/>
            </a:pPr>
            <a:r>
              <a:rPr lang="en-US" dirty="0"/>
              <a:t>Edit Master text styles</a:t>
            </a:r>
          </a:p>
        </p:txBody>
      </p:sp>
    </p:spTree>
    <p:extLst>
      <p:ext uri="{BB962C8B-B14F-4D97-AF65-F5344CB8AC3E}">
        <p14:creationId xmlns:p14="http://schemas.microsoft.com/office/powerpoint/2010/main" val="834602110"/>
      </p:ext>
    </p:extLst>
  </p:cSld>
  <p:clrMapOvr>
    <a:masterClrMapping/>
  </p:clrMapOvr>
  <p:hf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25953" y="2186152"/>
            <a:ext cx="1292094" cy="526097"/>
          </a:xfrm>
          <a:prstGeom prst="rect">
            <a:avLst/>
          </a:prstGeom>
        </p:spPr>
      </p:pic>
    </p:spTree>
    <p:extLst>
      <p:ext uri="{BB962C8B-B14F-4D97-AF65-F5344CB8AC3E}">
        <p14:creationId xmlns:p14="http://schemas.microsoft.com/office/powerpoint/2010/main" val="2480327298"/>
      </p:ext>
    </p:extLst>
  </p:cSld>
  <p:clrMapOvr>
    <a:masterClrMapping/>
  </p:clrMapOvr>
  <p:hf hdr="0" dt="0"/>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3_Bar Gray90_Left">
    <p:bg>
      <p:bgPr>
        <a:solidFill>
          <a:srgbClr val="EBEBEB"/>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2286000" cy="5143500"/>
          </a:xfrm>
          <a:prstGeom prst="rect">
            <a:avLst/>
          </a:prstGeom>
          <a:solidFill>
            <a:srgbClr val="C9DEFF"/>
          </a:solidFill>
        </p:spPr>
        <p:txBody>
          <a:bodyPr wrap="square" lIns="0" tIns="0" rIns="0" bIns="0" rtlCol="0" anchor="ctr">
            <a:noAutofit/>
          </a:bodyPr>
          <a:lstStyle/>
          <a:p>
            <a:pPr algn="ctr"/>
            <a:endParaRPr lang="en-US" sz="1200" err="1">
              <a:solidFill>
                <a:srgbClr val="FFFFFF"/>
              </a:solidFill>
              <a:latin typeface="IBM Plex Sans" panose="020B0503050000000000" pitchFamily="34" charset="0"/>
              <a:cs typeface="Arial"/>
            </a:endParaRP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8" name="Title 1"/>
          <p:cNvSpPr>
            <a:spLocks noGrp="1"/>
          </p:cNvSpPr>
          <p:nvPr>
            <p:ph type="title" hasCustomPrompt="1"/>
          </p:nvPr>
        </p:nvSpPr>
        <p:spPr>
          <a:xfrm>
            <a:off x="228600" y="196047"/>
            <a:ext cx="1828800" cy="4491101"/>
          </a:xfrm>
        </p:spPr>
        <p:txBody>
          <a:bodyPr vert="horz" wrap="square" lIns="0" tIns="0" rIns="0" bIns="0" rtlCol="0" anchor="t" anchorCtr="0">
            <a:noAutofit/>
          </a:bodyPr>
          <a:lstStyle>
            <a:lvl1pPr>
              <a:defRPr lang="en-US" sz="2800" baseline="0">
                <a:solidFill>
                  <a:schemeClr val="tx1"/>
                </a:solidFill>
              </a:defRPr>
            </a:lvl1pPr>
          </a:lstStyle>
          <a:p>
            <a:pPr marL="0" lvl="0" indent="0">
              <a:buFont typeface="Arial"/>
            </a:pPr>
            <a:r>
              <a:rPr lang="en-US" dirty="0"/>
              <a:t>28pt short title</a:t>
            </a:r>
          </a:p>
        </p:txBody>
      </p:sp>
    </p:spTree>
    <p:extLst>
      <p:ext uri="{BB962C8B-B14F-4D97-AF65-F5344CB8AC3E}">
        <p14:creationId xmlns:p14="http://schemas.microsoft.com/office/powerpoint/2010/main" val="242030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Only - Black Bkgd">
    <p:bg>
      <p:bgPr>
        <a:solidFill>
          <a:srgbClr val="01020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4" name="Footer Placeholder 3"/>
          <p:cNvSpPr>
            <a:spLocks noGrp="1"/>
          </p:cNvSpPr>
          <p:nvPr>
            <p:ph type="ftr" sz="quarter" idx="10"/>
          </p:nvPr>
        </p:nvSpPr>
        <p:spPr/>
        <p:txBody>
          <a:bodyPr/>
          <a:lstStyle>
            <a:lvl1pPr>
              <a:defRPr/>
            </a:lvl1pPr>
          </a:lstStyle>
          <a:p>
            <a:pPr defTabSz="617189">
              <a:lnSpc>
                <a:spcPct val="90000"/>
              </a:lnSpc>
              <a:spcBef>
                <a:spcPts val="540"/>
              </a:spcBef>
              <a:buClr>
                <a:srgbClr val="1D3649"/>
              </a:buClr>
            </a:pPr>
            <a:endParaRPr lang="en-US">
              <a:solidFill>
                <a:srgbClr val="FFFFFF"/>
              </a:solidFill>
            </a:endParaRPr>
          </a:p>
        </p:txBody>
      </p:sp>
    </p:spTree>
    <p:extLst>
      <p:ext uri="{BB962C8B-B14F-4D97-AF65-F5344CB8AC3E}">
        <p14:creationId xmlns:p14="http://schemas.microsoft.com/office/powerpoint/2010/main" val="23244857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6_Bar_Gray70_Left">
    <p:bg>
      <p:bgPr>
        <a:solidFill>
          <a:srgbClr val="EBEBEB"/>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2286000" cy="5143500"/>
          </a:xfrm>
          <a:prstGeom prst="rect">
            <a:avLst/>
          </a:prstGeom>
          <a:solidFill>
            <a:srgbClr val="565656"/>
          </a:solidFill>
        </p:spPr>
        <p:txBody>
          <a:bodyPr wrap="square" lIns="0" tIns="0" rIns="0" bIns="0" rtlCol="0" anchor="ctr">
            <a:noAutofit/>
          </a:bodyPr>
          <a:lstStyle/>
          <a:p>
            <a:pPr algn="ctr"/>
            <a:endParaRPr lang="en-US" sz="1200" err="1">
              <a:solidFill>
                <a:srgbClr val="000000"/>
              </a:solidFill>
              <a:latin typeface="Arial"/>
              <a:cs typeface="Arial"/>
            </a:endParaRPr>
          </a:p>
        </p:txBody>
      </p:sp>
      <p:sp>
        <p:nvSpPr>
          <p:cNvPr id="3" name="Slide Number Placeholder 2"/>
          <p:cNvSpPr>
            <a:spLocks noGrp="1"/>
          </p:cNvSpPr>
          <p:nvPr>
            <p:ph type="sldNum" sz="quarter" idx="10"/>
          </p:nvPr>
        </p:nvSpPr>
        <p:spPr/>
        <p:txBody>
          <a:body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en-US">
                <a:solidFill>
                  <a:srgbClr val="000000"/>
                </a:solidFill>
              </a:rPr>
              <a:t>Think 2018 / DOC ID / Month XX, 2018 / © 2018 IBM Corporation</a:t>
            </a:r>
          </a:p>
        </p:txBody>
      </p:sp>
      <p:sp>
        <p:nvSpPr>
          <p:cNvPr id="7" name="Title 1"/>
          <p:cNvSpPr>
            <a:spLocks noGrp="1"/>
          </p:cNvSpPr>
          <p:nvPr>
            <p:ph type="title" hasCustomPrompt="1"/>
          </p:nvPr>
        </p:nvSpPr>
        <p:spPr>
          <a:xfrm>
            <a:off x="228600" y="196047"/>
            <a:ext cx="1828800" cy="4491101"/>
          </a:xfrm>
        </p:spPr>
        <p:txBody>
          <a:bodyPr vert="horz" wrap="square" lIns="0" tIns="0" rIns="0" bIns="0" rtlCol="0" anchor="t" anchorCtr="0">
            <a:noAutofit/>
          </a:bodyPr>
          <a:lstStyle>
            <a:lvl1pPr>
              <a:defRPr lang="en-US" sz="2800">
                <a:solidFill>
                  <a:schemeClr val="bg2"/>
                </a:solidFill>
              </a:defRPr>
            </a:lvl1pPr>
          </a:lstStyle>
          <a:p>
            <a:pPr marL="0" lvl="0" indent="0">
              <a:buFont typeface="Arial"/>
            </a:pPr>
            <a:r>
              <a:rPr lang="en-US" dirty="0"/>
              <a:t>28pt short title</a:t>
            </a:r>
          </a:p>
        </p:txBody>
      </p:sp>
    </p:spTree>
    <p:extLst>
      <p:ext uri="{BB962C8B-B14F-4D97-AF65-F5344CB8AC3E}">
        <p14:creationId xmlns:p14="http://schemas.microsoft.com/office/powerpoint/2010/main" val="12787746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F4FF0-7E55-1542-80B5-EC6E33EB988F}"/>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2998560-6642-894F-BCCF-45E4FC6D4708}"/>
              </a:ext>
            </a:extLst>
          </p:cNvPr>
          <p:cNvSpPr>
            <a:spLocks noGrp="1"/>
          </p:cNvSpPr>
          <p:nvPr>
            <p:ph type="subTitle" idx="1"/>
          </p:nvPr>
        </p:nvSpPr>
        <p:spPr>
          <a:xfrm>
            <a:off x="1143000" y="2701528"/>
            <a:ext cx="6858000" cy="124182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930ADAEB-190D-044F-843D-746D26A23288}"/>
              </a:ext>
            </a:extLst>
          </p:cNvPr>
          <p:cNvSpPr>
            <a:spLocks noGrp="1"/>
          </p:cNvSpPr>
          <p:nvPr>
            <p:ph type="dt" sz="half" idx="10"/>
          </p:nvPr>
        </p:nvSpPr>
        <p:spPr/>
        <p:txBody>
          <a:bodyPr/>
          <a:lstStyle/>
          <a:p>
            <a:fld id="{BCE3D977-8966-F74D-8363-5B08FA683938}" type="datetimeFigureOut">
              <a:rPr lang="en-US" smtClean="0"/>
              <a:t>3/31/22</a:t>
            </a:fld>
            <a:endParaRPr lang="en-US"/>
          </a:p>
        </p:txBody>
      </p:sp>
      <p:sp>
        <p:nvSpPr>
          <p:cNvPr id="5" name="Footer Placeholder 4">
            <a:extLst>
              <a:ext uri="{FF2B5EF4-FFF2-40B4-BE49-F238E27FC236}">
                <a16:creationId xmlns:a16="http://schemas.microsoft.com/office/drawing/2014/main" id="{86F88CD9-0A05-4946-8EC7-3AE77080A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C33ED8-CA15-7145-B5A5-DE0664D2030A}"/>
              </a:ext>
            </a:extLst>
          </p:cNvPr>
          <p:cNvSpPr>
            <a:spLocks noGrp="1"/>
          </p:cNvSpPr>
          <p:nvPr>
            <p:ph type="sldNum" sz="quarter" idx="12"/>
          </p:nvPr>
        </p:nvSpPr>
        <p:spPr/>
        <p:txBody>
          <a:bodyPr/>
          <a:lstStyle/>
          <a:p>
            <a:fld id="{32CE886D-60E4-0C4D-B9B3-45DB305E63F3}" type="slidenum">
              <a:rPr lang="en-US" smtClean="0"/>
              <a:t>‹#›</a:t>
            </a:fld>
            <a:endParaRPr lang="en-US"/>
          </a:p>
        </p:txBody>
      </p:sp>
    </p:spTree>
    <p:extLst>
      <p:ext uri="{BB962C8B-B14F-4D97-AF65-F5344CB8AC3E}">
        <p14:creationId xmlns:p14="http://schemas.microsoft.com/office/powerpoint/2010/main" val="747957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
  <p:cSld name="titel, blank">
    <p:bg>
      <p:bgPr>
        <a:solidFill>
          <a:srgbClr val="000000"/>
        </a:solidFill>
        <a:effectLst/>
      </p:bgPr>
    </p:bg>
    <p:spTree>
      <p:nvGrpSpPr>
        <p:cNvPr id="1" name=""/>
        <p:cNvGrpSpPr/>
        <p:nvPr/>
      </p:nvGrpSpPr>
      <p:grpSpPr>
        <a:xfrm>
          <a:off x="0" y="0"/>
          <a:ext cx="0" cy="0"/>
          <a:chOff x="0" y="0"/>
          <a:chExt cx="0" cy="0"/>
        </a:xfrm>
      </p:grpSpPr>
      <p:sp>
        <p:nvSpPr>
          <p:cNvPr id="570" name="Title Text"/>
          <p:cNvSpPr txBox="1">
            <a:spLocks noGrp="1"/>
          </p:cNvSpPr>
          <p:nvPr>
            <p:ph type="title"/>
          </p:nvPr>
        </p:nvSpPr>
        <p:spPr>
          <a:xfrm>
            <a:off x="228600" y="201170"/>
            <a:ext cx="4114800" cy="381001"/>
          </a:xfrm>
          <a:prstGeom prst="rect">
            <a:avLst/>
          </a:prstGeom>
        </p:spPr>
        <p:txBody>
          <a:bodyPr>
            <a:normAutofit/>
          </a:bodyPr>
          <a:lstStyle>
            <a:lvl1pPr defTabSz="457166">
              <a:defRPr>
                <a:latin typeface="IBM Eliot Sans Regular"/>
                <a:ea typeface="IBM Eliot Sans Regular"/>
                <a:cs typeface="IBM Eliot Sans Regular"/>
                <a:sym typeface="IBM Eliot Sans Regular"/>
              </a:defRPr>
            </a:lvl1pPr>
          </a:lstStyle>
          <a:p>
            <a:r>
              <a:t>Title Text</a:t>
            </a:r>
          </a:p>
        </p:txBody>
      </p:sp>
      <p:sp>
        <p:nvSpPr>
          <p:cNvPr id="571" name="Slide Number"/>
          <p:cNvSpPr txBox="1">
            <a:spLocks noGrp="1"/>
          </p:cNvSpPr>
          <p:nvPr>
            <p:ph type="sldNum" sz="quarter" idx="2"/>
          </p:nvPr>
        </p:nvSpPr>
        <p:spPr>
          <a:xfrm>
            <a:off x="8820152" y="4847437"/>
            <a:ext cx="95251" cy="95251"/>
          </a:xfrm>
          <a:prstGeom prst="rect">
            <a:avLst/>
          </a:prstGeom>
        </p:spPr>
        <p:txBody>
          <a:bodyPr/>
          <a:lstStyle>
            <a:lvl1pPr defTabSz="685766">
              <a:defRPr>
                <a:latin typeface="IBM Eliot Sans Regular"/>
                <a:ea typeface="IBM Eliot Sans Regular"/>
                <a:cs typeface="IBM Eliot Sans Regular"/>
                <a:sym typeface="IBM Eliot Sans Regular"/>
              </a:defRPr>
            </a:lvl1pPr>
          </a:lstStyle>
          <a:p>
            <a:fld id="{86CB4B4D-7CA3-9044-876B-883B54F8677D}" type="slidenum">
              <a:rPr/>
              <a:t>‹#›</a:t>
            </a:fld>
            <a:endParaRPr/>
          </a:p>
        </p:txBody>
      </p:sp>
    </p:spTree>
    <p:extLst>
      <p:ext uri="{BB962C8B-B14F-4D97-AF65-F5344CB8AC3E}">
        <p14:creationId xmlns:p14="http://schemas.microsoft.com/office/powerpoint/2010/main" val="84190130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fld id="{5B450290-23D3-2D4F-AB87-780AA41C0D26}" type="slidenum">
              <a:rPr lang="en-US">
                <a:solidFill>
                  <a:srgbClr val="5AAAFA"/>
                </a:solidFill>
              </a:rPr>
              <a:pPr/>
              <a:t>‹#›</a:t>
            </a:fld>
            <a:endParaRPr lang="en-US">
              <a:solidFill>
                <a:srgbClr val="5AAAFA"/>
              </a:solidFill>
            </a:endParaRPr>
          </a:p>
        </p:txBody>
      </p:sp>
      <p:sp>
        <p:nvSpPr>
          <p:cNvPr id="5" name="Footer Placeholder 4">
            <a:extLst>
              <a:ext uri="{FF2B5EF4-FFF2-40B4-BE49-F238E27FC236}">
                <a16:creationId xmlns:a16="http://schemas.microsoft.com/office/drawing/2014/main" id="{E3B174D3-E532-7D49-A765-441D5FE46C78}"/>
              </a:ext>
            </a:extLst>
          </p:cNvPr>
          <p:cNvSpPr>
            <a:spLocks noGrp="1"/>
          </p:cNvSpPr>
          <p:nvPr>
            <p:ph type="ftr" sz="quarter" idx="11"/>
          </p:nvPr>
        </p:nvSpPr>
        <p:spPr/>
        <p:txBody>
          <a:bodyPr/>
          <a:lstStyle/>
          <a:p>
            <a:r>
              <a:rPr lang="en-US"/>
              <a:t>IBM </a:t>
            </a:r>
            <a:r>
              <a:rPr lang="en-US" b="1"/>
              <a:t>Garage</a:t>
            </a:r>
            <a:r>
              <a:rPr lang="en-US"/>
              <a:t> for Cloud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88DBF8E4-D7CA-8142-B0BF-A723FD026DE7}" type="slidenum">
              <a:rPr lang="en-US">
                <a:solidFill>
                  <a:srgbClr val="5AAAFA"/>
                </a:solidFill>
              </a:rPr>
              <a:pPr/>
              <a:t>‹#›</a:t>
            </a:fld>
            <a:endParaRPr lang="en-US">
              <a:solidFill>
                <a:srgbClr val="5AAAFA"/>
              </a:solidFill>
            </a:endParaRPr>
          </a:p>
        </p:txBody>
      </p:sp>
      <p:sp>
        <p:nvSpPr>
          <p:cNvPr id="4" name="Footer Placeholder 3">
            <a:extLst>
              <a:ext uri="{FF2B5EF4-FFF2-40B4-BE49-F238E27FC236}">
                <a16:creationId xmlns:a16="http://schemas.microsoft.com/office/drawing/2014/main" id="{62EC6C3C-0787-A445-9A6E-799792E2DBE3}"/>
              </a:ext>
            </a:extLst>
          </p:cNvPr>
          <p:cNvSpPr>
            <a:spLocks noGrp="1"/>
          </p:cNvSpPr>
          <p:nvPr>
            <p:ph type="ftr" sz="quarter" idx="11"/>
          </p:nvPr>
        </p:nvSpPr>
        <p:spPr/>
        <p:txBody>
          <a:bodyPr/>
          <a:lstStyle/>
          <a:p>
            <a:r>
              <a:rPr lang="en-US"/>
              <a:t>IBM </a:t>
            </a:r>
            <a:r>
              <a:rPr lang="en-US" b="1"/>
              <a:t>Garage</a:t>
            </a:r>
            <a:r>
              <a:rPr lang="en-US"/>
              <a:t> for Cloud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8686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a:extLst>
              <a:ext uri="{FF2B5EF4-FFF2-40B4-BE49-F238E27FC236}">
                <a16:creationId xmlns:a16="http://schemas.microsoft.com/office/drawing/2014/main" id="{6A118ADF-A453-BA46-8320-DFA26CC6F012}"/>
              </a:ext>
            </a:extLst>
          </p:cNvPr>
          <p:cNvSpPr>
            <a:spLocks noGrp="1"/>
          </p:cNvSpPr>
          <p:nvPr>
            <p:ph type="ftr" sz="quarter" idx="11"/>
          </p:nvPr>
        </p:nvSpPr>
        <p:spPr/>
        <p:txBody>
          <a:bodyPr/>
          <a:lstStyle/>
          <a:p>
            <a:r>
              <a:rPr lang="en-US"/>
              <a:t>IBM </a:t>
            </a:r>
            <a:r>
              <a:rPr lang="en-US" b="1"/>
              <a:t>Garage</a:t>
            </a:r>
            <a:r>
              <a:rPr lang="en-US"/>
              <a:t> for Cloud</a:t>
            </a:r>
          </a:p>
        </p:txBody>
      </p:sp>
    </p:spTree>
    <p:extLst>
      <p:ext uri="{BB962C8B-B14F-4D97-AF65-F5344CB8AC3E}">
        <p14:creationId xmlns:p14="http://schemas.microsoft.com/office/powerpoint/2010/main" val="4212795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758" y="1191895"/>
            <a:ext cx="8541385" cy="3241992"/>
          </a:xfrm>
        </p:spPr>
        <p:txBody>
          <a:bodyPr/>
          <a:lstStyle>
            <a:lvl1pPr>
              <a:defRPr sz="1500" b="0" i="0">
                <a:latin typeface="Helvetica Neue Light" charset="0"/>
                <a:ea typeface="Helvetica Neue Light" charset="0"/>
                <a:cs typeface="Helvetica Neue Light" charset="0"/>
              </a:defRPr>
            </a:lvl1pPr>
            <a:lvl2pPr>
              <a:defRPr sz="1500" b="0" i="0">
                <a:latin typeface="Helvetica Neue Light" charset="0"/>
                <a:ea typeface="Helvetica Neue Light" charset="0"/>
                <a:cs typeface="Helvetica Neue Light" charset="0"/>
              </a:defRPr>
            </a:lvl2pPr>
            <a:lvl3pPr>
              <a:defRPr sz="1500" b="0" i="0">
                <a:latin typeface="Helvetica Neue Light" charset="0"/>
                <a:ea typeface="Helvetica Neue Light" charset="0"/>
                <a:cs typeface="Helvetica Neue Light" charset="0"/>
              </a:defRPr>
            </a:lvl3pPr>
            <a:lvl4pPr>
              <a:defRPr sz="1500" b="0" i="0">
                <a:latin typeface="Helvetica Neue Light" charset="0"/>
                <a:ea typeface="Helvetica Neue Light" charset="0"/>
                <a:cs typeface="Helvetica Neue Light" charset="0"/>
              </a:defRPr>
            </a:lvl4pPr>
            <a:lvl5pPr>
              <a:defRPr sz="1500" b="0" i="0">
                <a:latin typeface="Helvetica Neue Light" charset="0"/>
                <a:ea typeface="Helvetica Neue Light" charset="0"/>
                <a:cs typeface="Helvetica Neue Light"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Title 6"/>
          <p:cNvSpPr>
            <a:spLocks noGrp="1"/>
          </p:cNvSpPr>
          <p:nvPr>
            <p:ph type="title"/>
          </p:nvPr>
        </p:nvSpPr>
        <p:spPr>
          <a:xfrm>
            <a:off x="397758" y="270321"/>
            <a:ext cx="8541385" cy="914400"/>
          </a:xfrm>
        </p:spPr>
        <p:txBody>
          <a:bodyPr/>
          <a:lstStyle>
            <a:lvl1pPr>
              <a:defRPr sz="3000" b="0" i="0">
                <a:latin typeface="Helvetica Neue Thin" charset="0"/>
                <a:ea typeface="Helvetica Neue Thin" charset="0"/>
                <a:cs typeface="Helvetica Neue Thin" charset="0"/>
              </a:defRPr>
            </a:lvl1pPr>
          </a:lstStyle>
          <a:p>
            <a:r>
              <a:rPr lang="en-US" noProof="0" dirty="0"/>
              <a:t>Click to edit Master title style</a:t>
            </a:r>
          </a:p>
        </p:txBody>
      </p:sp>
      <p:sp>
        <p:nvSpPr>
          <p:cNvPr id="47" name="Rectangle 6"/>
          <p:cNvSpPr>
            <a:spLocks noChangeArrowheads="1"/>
          </p:cNvSpPr>
          <p:nvPr userDrawn="1"/>
        </p:nvSpPr>
        <p:spPr bwMode="black">
          <a:xfrm>
            <a:off x="6648380" y="4854403"/>
            <a:ext cx="2290763" cy="1736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9056" tIns="34529" rIns="69056" bIns="34529">
            <a:spAutoFit/>
          </a:bodyPr>
          <a:lstStyle/>
          <a:p>
            <a:pPr algn="r"/>
            <a:r>
              <a:rPr lang="en-US" sz="675">
                <a:solidFill>
                  <a:schemeClr val="bg1"/>
                </a:solidFill>
              </a:rPr>
              <a:t>© 2017 IBM Corporation</a:t>
            </a:r>
          </a:p>
        </p:txBody>
      </p:sp>
      <p:sp>
        <p:nvSpPr>
          <p:cNvPr id="48" name="Rectangle 6"/>
          <p:cNvSpPr>
            <a:spLocks noChangeArrowheads="1"/>
          </p:cNvSpPr>
          <p:nvPr userDrawn="1"/>
        </p:nvSpPr>
        <p:spPr bwMode="auto">
          <a:xfrm>
            <a:off x="142875" y="4842272"/>
            <a:ext cx="414338" cy="1857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fld id="{35981CAD-D717-E041-9EB6-AABBDF800876}" type="slidenum">
              <a:rPr lang="en-US" sz="750">
                <a:solidFill>
                  <a:schemeClr val="bg1"/>
                </a:solidFill>
                <a:cs typeface="+mn-cs"/>
              </a:rPr>
              <a:pPr>
                <a:defRPr/>
              </a:pPr>
              <a:t>‹#›</a:t>
            </a:fld>
            <a:endParaRPr lang="en-US" sz="750">
              <a:solidFill>
                <a:schemeClr val="bg1"/>
              </a:solidFill>
              <a:cs typeface="+mn-cs"/>
            </a:endParaRPr>
          </a:p>
        </p:txBody>
      </p:sp>
      <p:sp>
        <p:nvSpPr>
          <p:cNvPr id="6" name="Footer Placeholder 2">
            <a:extLst>
              <a:ext uri="{FF2B5EF4-FFF2-40B4-BE49-F238E27FC236}">
                <a16:creationId xmlns:a16="http://schemas.microsoft.com/office/drawing/2014/main" id="{3C0A6CD8-0E77-2441-A76C-FEBFA356B6ED}"/>
              </a:ext>
            </a:extLst>
          </p:cNvPr>
          <p:cNvSpPr>
            <a:spLocks noGrp="1"/>
          </p:cNvSpPr>
          <p:nvPr>
            <p:ph type="ftr" sz="quarter" idx="3"/>
          </p:nvPr>
        </p:nvSpPr>
        <p:spPr>
          <a:xfrm>
            <a:off x="229516" y="4833939"/>
            <a:ext cx="3086100" cy="274637"/>
          </a:xfrm>
          <a:prstGeom prst="rect">
            <a:avLst/>
          </a:prstGeom>
        </p:spPr>
        <p:txBody>
          <a:bodyPr vert="horz" lIns="91440" tIns="45720" rIns="91440" bIns="45720" rtlCol="0" anchor="ctr"/>
          <a:lstStyle>
            <a:lvl1pPr algn="l">
              <a:defRPr sz="1000">
                <a:solidFill>
                  <a:schemeClr val="tx1"/>
                </a:solidFill>
                <a:latin typeface="IBM Plex Sans" panose="020B0503050203000203" pitchFamily="34" charset="77"/>
              </a:defRPr>
            </a:lvl1pPr>
          </a:lstStyle>
          <a:p>
            <a:r>
              <a:rPr lang="en-US"/>
              <a:t>IBM </a:t>
            </a:r>
            <a:r>
              <a:rPr lang="en-US" b="1"/>
              <a:t>Garage </a:t>
            </a:r>
            <a:r>
              <a:rPr lang="en-US"/>
              <a:t>for Cloud</a:t>
            </a:r>
            <a:endParaRPr lang="en-US" b="1"/>
          </a:p>
        </p:txBody>
      </p:sp>
    </p:spTree>
    <p:extLst>
      <p:ext uri="{BB962C8B-B14F-4D97-AF65-F5344CB8AC3E}">
        <p14:creationId xmlns:p14="http://schemas.microsoft.com/office/powerpoint/2010/main" val="153110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rgbClr val="272049"/>
        </a:solidFill>
        <a:effectLst/>
      </p:bgPr>
    </p:bg>
    <p:spTree>
      <p:nvGrpSpPr>
        <p:cNvPr id="1" name=""/>
        <p:cNvGrpSpPr/>
        <p:nvPr/>
      </p:nvGrpSpPr>
      <p:grpSpPr>
        <a:xfrm>
          <a:off x="0" y="0"/>
          <a:ext cx="0" cy="0"/>
          <a:chOff x="0" y="0"/>
          <a:chExt cx="0" cy="0"/>
        </a:xfrm>
      </p:grpSpPr>
      <p:sp>
        <p:nvSpPr>
          <p:cNvPr id="10" name="IBM"/>
          <p:cNvSpPr txBox="1"/>
          <p:nvPr/>
        </p:nvSpPr>
        <p:spPr>
          <a:xfrm>
            <a:off x="2799433" y="1488939"/>
            <a:ext cx="678553" cy="446276"/>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21600" tIns="38100" rIns="38100" bIns="38100" numCol="1" anchor="ctr">
            <a:spAutoFit/>
          </a:bodyPr>
          <a:lstStyle>
            <a:lvl1pPr>
              <a:defRPr sz="3500" b="0">
                <a:solidFill>
                  <a:srgbClr val="FFFFFF"/>
                </a:solidFill>
                <a:latin typeface="IBM Plex Sans Text"/>
                <a:ea typeface="IBM Plex Sans Text"/>
                <a:cs typeface="IBM Plex Sans Text"/>
                <a:sym typeface="IBM Plex Sans Text"/>
              </a:defRPr>
            </a:lvl1pPr>
          </a:lstStyle>
          <a:p>
            <a:r>
              <a:rPr sz="2400" baseline="0" dirty="0"/>
              <a:t>IBM</a:t>
            </a:r>
          </a:p>
        </p:txBody>
      </p:sp>
      <p:sp>
        <p:nvSpPr>
          <p:cNvPr id="12" name="Line"/>
          <p:cNvSpPr/>
          <p:nvPr userDrawn="1"/>
        </p:nvSpPr>
        <p:spPr>
          <a:xfrm>
            <a:off x="2799433" y="3002737"/>
            <a:ext cx="1138404" cy="1"/>
          </a:xfrm>
          <a:prstGeom prst="line">
            <a:avLst/>
          </a:prstGeom>
          <a:ln w="101600">
            <a:solidFill>
              <a:srgbClr val="FFFFFF"/>
            </a:solidFill>
            <a:miter lim="400000"/>
          </a:ln>
        </p:spPr>
        <p:txBody>
          <a:bodyPr lIns="0" tIns="0" rIns="0" bIns="0" anchor="ctr"/>
          <a:lstStyle/>
          <a:p>
            <a:pPr>
              <a:defRPr sz="3200" b="0">
                <a:solidFill>
                  <a:srgbClr val="FFFFFF"/>
                </a:solidFill>
                <a:latin typeface="+mj-lt"/>
                <a:ea typeface="+mj-ea"/>
                <a:cs typeface="+mj-cs"/>
                <a:sym typeface="Helvetica Neue Medium"/>
              </a:defRPr>
            </a:pPr>
            <a:endParaRPr sz="2400"/>
          </a:p>
        </p:txBody>
      </p:sp>
      <p:sp>
        <p:nvSpPr>
          <p:cNvPr id="13" name="Sub Title"/>
          <p:cNvSpPr txBox="1">
            <a:spLocks noGrp="1"/>
          </p:cNvSpPr>
          <p:nvPr userDrawn="1">
            <p:ph type="body" sz="quarter" idx="13" hasCustomPrompt="1"/>
          </p:nvPr>
        </p:nvSpPr>
        <p:spPr>
          <a:xfrm>
            <a:off x="2799433" y="3033607"/>
            <a:ext cx="5560796" cy="427040"/>
          </a:xfrm>
          <a:prstGeom prst="rect">
            <a:avLst/>
          </a:prstGeom>
        </p:spPr>
        <p:txBody>
          <a:bodyPr wrap="square" lIns="0" anchor="t">
            <a:spAutoFit/>
          </a:bodyPr>
          <a:lstStyle>
            <a:lvl1pPr marL="0" indent="0">
              <a:spcBef>
                <a:spcPts val="0"/>
              </a:spcBef>
              <a:buSzTx/>
              <a:buNone/>
              <a:defRPr sz="2775">
                <a:solidFill>
                  <a:srgbClr val="FFFFFF"/>
                </a:solidFill>
                <a:latin typeface="IBM Plex Sans SemiBold"/>
                <a:ea typeface="IBM Plex Sans SemiBold"/>
                <a:cs typeface="IBM Plex Sans SemiBold"/>
                <a:sym typeface="IBM Plex Sans SemiBold"/>
              </a:defRPr>
            </a:lvl1pPr>
          </a:lstStyle>
          <a:p>
            <a:r>
              <a:rPr lang="en-GB" dirty="0"/>
              <a:t>Sub Title</a:t>
            </a:r>
            <a:endParaRPr dirty="0"/>
          </a:p>
        </p:txBody>
      </p:sp>
      <p:sp>
        <p:nvSpPr>
          <p:cNvPr id="16" name="Title"/>
          <p:cNvSpPr txBox="1">
            <a:spLocks noGrp="1"/>
          </p:cNvSpPr>
          <p:nvPr>
            <p:ph type="body" sz="quarter" idx="15" hasCustomPrompt="1"/>
          </p:nvPr>
        </p:nvSpPr>
        <p:spPr>
          <a:xfrm>
            <a:off x="2799433" y="1822093"/>
            <a:ext cx="5560796" cy="623248"/>
          </a:xfrm>
          <a:prstGeom prst="rect">
            <a:avLst/>
          </a:prstGeom>
        </p:spPr>
        <p:txBody>
          <a:bodyPr wrap="square" lIns="0" tIns="0" anchor="t">
            <a:spAutoFit/>
          </a:bodyPr>
          <a:lstStyle>
            <a:lvl1pPr marL="0" indent="0">
              <a:spcBef>
                <a:spcPts val="0"/>
              </a:spcBef>
              <a:buSzTx/>
              <a:buNone/>
              <a:defRPr lang="en-US" sz="4050" b="0" kern="1200" baseline="0" smtClean="0">
                <a:solidFill>
                  <a:srgbClr val="B0BEF3"/>
                </a:solidFill>
                <a:latin typeface="IBM Plex Sans SemiBold"/>
                <a:ea typeface="IBM Plex Sans SemiBold"/>
                <a:cs typeface="IBM Plex Sans SemiBold"/>
                <a:sym typeface="IBM Plex Sans SemiBold"/>
              </a:defRPr>
            </a:lvl1pPr>
          </a:lstStyle>
          <a:p>
            <a:r>
              <a:rPr lang="en-US" dirty="0"/>
              <a:t>Presentation Title</a:t>
            </a:r>
            <a:endParaRPr dirty="0"/>
          </a:p>
        </p:txBody>
      </p:sp>
      <p:sp>
        <p:nvSpPr>
          <p:cNvPr id="24" name="Rectangle 6"/>
          <p:cNvSpPr>
            <a:spLocks noChangeArrowheads="1"/>
          </p:cNvSpPr>
          <p:nvPr userDrawn="1"/>
        </p:nvSpPr>
        <p:spPr bwMode="black">
          <a:xfrm>
            <a:off x="7589838" y="4902994"/>
            <a:ext cx="137160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lstStyle>
            <a:lvl1pPr eaLnBrk="0" hangingPunct="0">
              <a:defRPr sz="2200">
                <a:solidFill>
                  <a:schemeClr val="hlink"/>
                </a:solidFill>
                <a:latin typeface="Arial" panose="020B0604020202020204" pitchFamily="34" charset="0"/>
                <a:ea typeface="MS PGothic" panose="020B0600070205080204" pitchFamily="34" charset="-128"/>
              </a:defRPr>
            </a:lvl1pPr>
            <a:lvl2pPr marL="742950" indent="-285750" eaLnBrk="0" hangingPunct="0">
              <a:defRPr sz="2200">
                <a:solidFill>
                  <a:schemeClr val="hlink"/>
                </a:solidFill>
                <a:latin typeface="Arial" panose="020B0604020202020204" pitchFamily="34" charset="0"/>
                <a:ea typeface="MS PGothic" panose="020B0600070205080204" pitchFamily="34" charset="-128"/>
              </a:defRPr>
            </a:lvl2pPr>
            <a:lvl3pPr marL="1143000" indent="-228600" eaLnBrk="0" hangingPunct="0">
              <a:defRPr sz="2200">
                <a:solidFill>
                  <a:schemeClr val="hlink"/>
                </a:solidFill>
                <a:latin typeface="Arial" panose="020B0604020202020204" pitchFamily="34" charset="0"/>
                <a:ea typeface="MS PGothic" panose="020B0600070205080204" pitchFamily="34" charset="-128"/>
              </a:defRPr>
            </a:lvl3pPr>
            <a:lvl4pPr marL="1600200" indent="-228600" eaLnBrk="0" hangingPunct="0">
              <a:defRPr sz="2200">
                <a:solidFill>
                  <a:schemeClr val="hlink"/>
                </a:solidFill>
                <a:latin typeface="Arial" panose="020B0604020202020204" pitchFamily="34" charset="0"/>
                <a:ea typeface="MS PGothic" panose="020B0600070205080204" pitchFamily="34" charset="-128"/>
              </a:defRPr>
            </a:lvl4pPr>
            <a:lvl5pPr marL="2057400" indent="-228600" eaLnBrk="0" hangingPunct="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r" eaLnBrk="1" fontAlgn="auto" hangingPunct="1">
              <a:spcBef>
                <a:spcPts val="0"/>
              </a:spcBef>
              <a:spcAft>
                <a:spcPts val="0"/>
              </a:spcAft>
              <a:defRPr/>
            </a:pPr>
            <a:r>
              <a:rPr lang="en-US" altLang="en-US" sz="600" baseline="0" dirty="0">
                <a:solidFill>
                  <a:srgbClr val="B1BEF4"/>
                </a:solidFill>
                <a:latin typeface="IBM Plex Sans Regular" charset="0"/>
                <a:cs typeface=""/>
              </a:rPr>
              <a:t>© 2019 IBM Corporation</a:t>
            </a:r>
            <a:endParaRPr lang="en-US" altLang="en-US" sz="1350" baseline="0" dirty="0">
              <a:solidFill>
                <a:srgbClr val="B1BEF4"/>
              </a:solidFill>
              <a:latin typeface="IBM Plex Sans Regular" charset="0"/>
              <a:cs typeface=""/>
            </a:endParaRPr>
          </a:p>
        </p:txBody>
      </p:sp>
      <p:pic>
        <p:nvPicPr>
          <p:cNvPr id="26" name="Picture 25"/>
          <p:cNvPicPr>
            <a:picLocks noChangeAspect="1"/>
          </p:cNvPicPr>
          <p:nvPr userDrawn="1"/>
        </p:nvPicPr>
        <p:blipFill rotWithShape="1">
          <a:blip r:embed="rId2">
            <a:extLst>
              <a:ext uri="{28A0092B-C50C-407E-A947-70E740481C1C}">
                <a14:useLocalDpi xmlns:a14="http://schemas.microsoft.com/office/drawing/2010/main" val="0"/>
              </a:ext>
            </a:extLst>
          </a:blip>
          <a:srcRect t="499" r="546" b="336"/>
          <a:stretch/>
        </p:blipFill>
        <p:spPr>
          <a:xfrm>
            <a:off x="883469" y="1253553"/>
            <a:ext cx="1736730" cy="1735808"/>
          </a:xfrm>
          <a:prstGeom prst="rect">
            <a:avLst/>
          </a:prstGeom>
        </p:spPr>
      </p:pic>
    </p:spTree>
    <p:extLst>
      <p:ext uri="{BB962C8B-B14F-4D97-AF65-F5344CB8AC3E}">
        <p14:creationId xmlns:p14="http://schemas.microsoft.com/office/powerpoint/2010/main" val="297249581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1.png"/><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22.xml"/><Relationship Id="rId18" Type="http://schemas.openxmlformats.org/officeDocument/2006/relationships/slideLayout" Target="../slideLayouts/slideLayout27.xml"/><Relationship Id="rId26" Type="http://schemas.openxmlformats.org/officeDocument/2006/relationships/slideLayout" Target="../slideLayouts/slideLayout35.xml"/><Relationship Id="rId39" Type="http://schemas.openxmlformats.org/officeDocument/2006/relationships/slideLayout" Target="../slideLayouts/slideLayout48.xml"/><Relationship Id="rId21" Type="http://schemas.openxmlformats.org/officeDocument/2006/relationships/slideLayout" Target="../slideLayouts/slideLayout30.xml"/><Relationship Id="rId34" Type="http://schemas.openxmlformats.org/officeDocument/2006/relationships/slideLayout" Target="../slideLayouts/slideLayout43.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slideLayout" Target="../slideLayouts/slideLayout29.xml"/><Relationship Id="rId29" Type="http://schemas.openxmlformats.org/officeDocument/2006/relationships/slideLayout" Target="../slideLayouts/slideLayout38.xml"/><Relationship Id="rId41"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24" Type="http://schemas.openxmlformats.org/officeDocument/2006/relationships/slideLayout" Target="../slideLayouts/slideLayout33.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40" Type="http://schemas.openxmlformats.org/officeDocument/2006/relationships/slideLayout" Target="../slideLayouts/slideLayout49.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36" Type="http://schemas.openxmlformats.org/officeDocument/2006/relationships/slideLayout" Target="../slideLayouts/slideLayout45.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31" Type="http://schemas.openxmlformats.org/officeDocument/2006/relationships/slideLayout" Target="../slideLayouts/slideLayout40.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 Id="rId35" Type="http://schemas.openxmlformats.org/officeDocument/2006/relationships/slideLayout" Target="../slideLayouts/slideLayout44.xml"/><Relationship Id="rId8" Type="http://schemas.openxmlformats.org/officeDocument/2006/relationships/slideLayout" Target="../slideLayouts/slideLayout17.xml"/><Relationship Id="rId3" Type="http://schemas.openxmlformats.org/officeDocument/2006/relationships/slideLayout" Target="../slideLayouts/slideLayout12.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slideLayout" Target="../slideLayouts/slideLayout42.xml"/><Relationship Id="rId38"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dirty="0"/>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dirty="0"/>
              <a:t>IBM Garage </a:t>
            </a:r>
            <a:r>
              <a:rPr lang="de-DE" dirty="0" err="1"/>
              <a:t>for</a:t>
            </a:r>
            <a:r>
              <a:rPr lang="de-DE" dirty="0"/>
              <a:t> Cloud</a:t>
            </a:r>
            <a:endParaRPr lang="en-US" b="1" dirty="0"/>
          </a:p>
        </p:txBody>
      </p:sp>
    </p:spTree>
    <p:extLst>
      <p:ext uri="{BB962C8B-B14F-4D97-AF65-F5344CB8AC3E}">
        <p14:creationId xmlns:p14="http://schemas.microsoft.com/office/powerpoint/2010/main" val="848580427"/>
      </p:ext>
    </p:extLst>
  </p:cSld>
  <p:clrMap bg1="lt1" tx1="dk1" bg2="lt2" tx2="dk2" accent1="accent1" accent2="accent2" accent3="accent3" accent4="accent4" accent5="accent5" accent6="accent6" hlink="hlink" folHlink="folHlink"/>
  <p:sldLayoutIdLst>
    <p:sldLayoutId id="2147484085" r:id="rId1"/>
  </p:sldLayoutIdLst>
  <p:hf hdr="0" ft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93688" y="44451"/>
            <a:ext cx="8393112" cy="660400"/>
          </a:xfrm>
          <a:prstGeom prst="rect">
            <a:avLst/>
          </a:prstGeom>
          <a:noFill/>
          <a:ln w="9525">
            <a:no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txBody>
          <a:bodyPr vert="horz" wrap="square" lIns="91438" tIns="45719" rIns="91438" bIns="45719"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93688" y="901701"/>
            <a:ext cx="8393112" cy="3692525"/>
          </a:xfrm>
          <a:prstGeom prst="rect">
            <a:avLst/>
          </a:prstGeom>
          <a:noFill/>
          <a:ln w="9525">
            <a:no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txBody>
          <a:bodyPr vert="horz" wrap="square" lIns="91438" tIns="45719" rIns="91438" bIns="4571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537575" y="4822825"/>
            <a:ext cx="400050" cy="274638"/>
          </a:xfrm>
          <a:prstGeom prst="rect">
            <a:avLst/>
          </a:prstGeom>
        </p:spPr>
        <p:txBody>
          <a:bodyPr vert="horz" wrap="square" lIns="91438" tIns="45719" rIns="91438" bIns="45719" numCol="1" anchor="ctr" anchorCtr="0" compatLnSpc="1">
            <a:prstTxWarp prst="textNoShape">
              <a:avLst/>
            </a:prstTxWarp>
          </a:bodyPr>
          <a:lstStyle>
            <a:lvl1pPr algn="r" eaLnBrk="1" hangingPunct="1">
              <a:defRPr sz="900">
                <a:solidFill>
                  <a:schemeClr val="accent2"/>
                </a:solidFill>
              </a:defRPr>
            </a:lvl1pPr>
          </a:lstStyle>
          <a:p>
            <a:pPr defTabSz="457189" fontAlgn="base">
              <a:spcBef>
                <a:spcPct val="0"/>
              </a:spcBef>
              <a:spcAft>
                <a:spcPct val="0"/>
              </a:spcAft>
            </a:pPr>
            <a:fld id="{BD0AB609-994D-1C4A-AFB2-93F690D7CF98}" type="slidenum">
              <a:rPr lang="en-US">
                <a:solidFill>
                  <a:srgbClr val="5AAAFA"/>
                </a:solidFill>
                <a:ea typeface="ＭＳ Ｐゴシック" charset="0"/>
                <a:cs typeface="Arial" charset="0"/>
              </a:rPr>
              <a:pPr defTabSz="457189" fontAlgn="base">
                <a:spcBef>
                  <a:spcPct val="0"/>
                </a:spcBef>
                <a:spcAft>
                  <a:spcPct val="0"/>
                </a:spcAft>
              </a:pPr>
              <a:t>‹#›</a:t>
            </a:fld>
            <a:endParaRPr lang="en-US">
              <a:solidFill>
                <a:srgbClr val="5AAAFA"/>
              </a:solidFill>
              <a:ea typeface="ＭＳ Ｐゴシック" charset="0"/>
              <a:cs typeface="Arial" charset="0"/>
            </a:endParaRPr>
          </a:p>
        </p:txBody>
      </p:sp>
      <p:pic>
        <p:nvPicPr>
          <p:cNvPr id="5" name="Picture 4"/>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32592" y="4887208"/>
            <a:ext cx="196924" cy="224738"/>
          </a:xfrm>
          <a:prstGeom prst="rect">
            <a:avLst/>
          </a:prstGeom>
        </p:spPr>
      </p:pic>
      <p:sp>
        <p:nvSpPr>
          <p:cNvPr id="7" name="Rectangle 6">
            <a:extLst>
              <a:ext uri="{FF2B5EF4-FFF2-40B4-BE49-F238E27FC236}">
                <a16:creationId xmlns:a16="http://schemas.microsoft.com/office/drawing/2014/main" id="{10AE824C-C2EA-A04B-8C3D-E7CD6D0BAB82}"/>
              </a:ext>
            </a:extLst>
          </p:cNvPr>
          <p:cNvSpPr/>
          <p:nvPr userDrawn="1"/>
        </p:nvSpPr>
        <p:spPr bwMode="auto">
          <a:xfrm>
            <a:off x="-1" y="0"/>
            <a:ext cx="54000" cy="723673"/>
          </a:xfrm>
          <a:prstGeom prst="rect">
            <a:avLst/>
          </a:prstGeom>
          <a:solidFill>
            <a:srgbClr val="7030A0"/>
          </a:solidFill>
          <a:ln>
            <a:solidFill>
              <a:srgbClr val="7030A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GB" sz="2200" b="0" i="0" u="none" strike="noStrike" kern="1200" cap="none" spc="0" normalizeH="0" baseline="0" noProof="0">
              <a:ln>
                <a:noFill/>
              </a:ln>
              <a:solidFill>
                <a:srgbClr val="0064FF"/>
              </a:solidFill>
              <a:effectLst/>
              <a:uLnTx/>
              <a:uFillTx/>
              <a:latin typeface="IBM Plex Sans" charset="0"/>
              <a:ea typeface="IBM Plex Sans" charset="0"/>
              <a:cs typeface="IBM Plex Sans" charset="0"/>
            </a:endParaRPr>
          </a:p>
        </p:txBody>
      </p:sp>
      <p:sp>
        <p:nvSpPr>
          <p:cNvPr id="2" name="Footer Placeholder 1">
            <a:extLst>
              <a:ext uri="{FF2B5EF4-FFF2-40B4-BE49-F238E27FC236}">
                <a16:creationId xmlns:a16="http://schemas.microsoft.com/office/drawing/2014/main" id="{980B4C6E-D8E7-EA4D-84C0-9D649C539A3F}"/>
              </a:ext>
            </a:extLst>
          </p:cNvPr>
          <p:cNvSpPr>
            <a:spLocks noGrp="1"/>
          </p:cNvSpPr>
          <p:nvPr>
            <p:ph type="ftr" sz="quarter" idx="3"/>
          </p:nvPr>
        </p:nvSpPr>
        <p:spPr>
          <a:xfrm>
            <a:off x="293688" y="4791076"/>
            <a:ext cx="3086100" cy="274637"/>
          </a:xfrm>
          <a:prstGeom prst="rect">
            <a:avLst/>
          </a:prstGeom>
        </p:spPr>
        <p:txBody>
          <a:bodyPr vert="horz" lIns="91440" tIns="45720" rIns="91440" bIns="45720" rtlCol="0" anchor="ctr"/>
          <a:lstStyle>
            <a:lvl1pPr algn="l">
              <a:defRPr sz="1200">
                <a:solidFill>
                  <a:schemeClr val="tx1"/>
                </a:solidFill>
              </a:defRPr>
            </a:lvl1pPr>
          </a:lstStyle>
          <a:p>
            <a:r>
              <a:rPr lang="en-US"/>
              <a:t>IBM </a:t>
            </a:r>
            <a:r>
              <a:rPr lang="en-US" b="1"/>
              <a:t>Garage</a:t>
            </a:r>
            <a:r>
              <a:rPr lang="en-US"/>
              <a:t> for Cloud</a:t>
            </a:r>
          </a:p>
        </p:txBody>
      </p:sp>
      <p:sp>
        <p:nvSpPr>
          <p:cNvPr id="8" name="Rectangle 6">
            <a:extLst>
              <a:ext uri="{FF2B5EF4-FFF2-40B4-BE49-F238E27FC236}">
                <a16:creationId xmlns:a16="http://schemas.microsoft.com/office/drawing/2014/main" id="{7902CD02-5ADA-C34F-AADB-70B70B9BF9C4}"/>
              </a:ext>
            </a:extLst>
          </p:cNvPr>
          <p:cNvSpPr>
            <a:spLocks noChangeArrowheads="1"/>
          </p:cNvSpPr>
          <p:nvPr userDrawn="1"/>
        </p:nvSpPr>
        <p:spPr bwMode="black">
          <a:xfrm>
            <a:off x="6398866" y="4867491"/>
            <a:ext cx="1828800" cy="18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lstStyle>
            <a:lvl1pPr eaLnBrk="0" hangingPunct="0">
              <a:defRPr sz="2200">
                <a:solidFill>
                  <a:schemeClr val="hlink"/>
                </a:solidFill>
                <a:latin typeface="Arial" panose="020B0604020202020204" pitchFamily="34" charset="0"/>
                <a:ea typeface="MS PGothic" panose="020B0600070205080204" pitchFamily="34" charset="-128"/>
              </a:defRPr>
            </a:lvl1pPr>
            <a:lvl2pPr marL="742950" indent="-285750" eaLnBrk="0" hangingPunct="0">
              <a:defRPr sz="2200">
                <a:solidFill>
                  <a:schemeClr val="hlink"/>
                </a:solidFill>
                <a:latin typeface="Arial" panose="020B0604020202020204" pitchFamily="34" charset="0"/>
                <a:ea typeface="MS PGothic" panose="020B0600070205080204" pitchFamily="34" charset="-128"/>
              </a:defRPr>
            </a:lvl2pPr>
            <a:lvl3pPr marL="1143000" indent="-228600" eaLnBrk="0" hangingPunct="0">
              <a:defRPr sz="2200">
                <a:solidFill>
                  <a:schemeClr val="hlink"/>
                </a:solidFill>
                <a:latin typeface="Arial" panose="020B0604020202020204" pitchFamily="34" charset="0"/>
                <a:ea typeface="MS PGothic" panose="020B0600070205080204" pitchFamily="34" charset="-128"/>
              </a:defRPr>
            </a:lvl3pPr>
            <a:lvl4pPr marL="1600200" indent="-228600" eaLnBrk="0" hangingPunct="0">
              <a:defRPr sz="2200">
                <a:solidFill>
                  <a:schemeClr val="hlink"/>
                </a:solidFill>
                <a:latin typeface="Arial" panose="020B0604020202020204" pitchFamily="34" charset="0"/>
                <a:ea typeface="MS PGothic" panose="020B0600070205080204" pitchFamily="34" charset="-128"/>
              </a:defRPr>
            </a:lvl4pPr>
            <a:lvl5pPr marL="2057400" indent="-228600" eaLnBrk="0" hangingPunct="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r" eaLnBrk="1" fontAlgn="auto" hangingPunct="1">
              <a:spcBef>
                <a:spcPts val="0"/>
              </a:spcBef>
              <a:spcAft>
                <a:spcPts val="0"/>
              </a:spcAft>
              <a:defRPr/>
            </a:pPr>
            <a:r>
              <a:rPr lang="en-US" altLang="en-US" sz="800" baseline="0">
                <a:solidFill>
                  <a:schemeClr val="tx1"/>
                </a:solidFill>
                <a:latin typeface="IBM Plex Sans Regular" charset="0"/>
                <a:cs typeface=""/>
              </a:rPr>
              <a:t>© 2020 IBM Corporation</a:t>
            </a:r>
            <a:endParaRPr lang="en-US" altLang="en-US" sz="1800" baseline="0">
              <a:solidFill>
                <a:schemeClr val="tx1"/>
              </a:solidFill>
              <a:latin typeface="IBM Plex Sans Regular" charset="0"/>
              <a:cs typeface=""/>
            </a:endParaRPr>
          </a:p>
        </p:txBody>
      </p:sp>
    </p:spTree>
    <p:extLst>
      <p:ext uri="{BB962C8B-B14F-4D97-AF65-F5344CB8AC3E}">
        <p14:creationId xmlns:p14="http://schemas.microsoft.com/office/powerpoint/2010/main" val="1520669925"/>
      </p:ext>
    </p:extLst>
  </p:cSld>
  <p:clrMap bg1="lt1" tx1="dk1" bg2="lt2" tx2="dk2" accent1="accent1" accent2="accent2" accent3="accent3" accent4="accent4" accent5="accent5" accent6="accent6" hlink="hlink" folHlink="folHlink"/>
  <p:sldLayoutIdLst>
    <p:sldLayoutId id="2147483945" r:id="rId1"/>
    <p:sldLayoutId id="2147483947" r:id="rId2"/>
    <p:sldLayoutId id="2147483948" r:id="rId3"/>
    <p:sldLayoutId id="2147483949" r:id="rId4"/>
    <p:sldLayoutId id="2147483950" r:id="rId5"/>
    <p:sldLayoutId id="2147483953" r:id="rId6"/>
    <p:sldLayoutId id="2147483966" r:id="rId7"/>
    <p:sldLayoutId id="2147484127" r:id="rId8"/>
  </p:sldLayoutIdLst>
  <p:hf hdr="0" ftr="0" dt="0"/>
  <p:txStyles>
    <p:titleStyle>
      <a:lvl1pPr algn="l" defTabSz="457189" rtl="0" eaLnBrk="0" fontAlgn="base" hangingPunct="0">
        <a:spcBef>
          <a:spcPct val="0"/>
        </a:spcBef>
        <a:spcAft>
          <a:spcPct val="0"/>
        </a:spcAft>
        <a:defRPr sz="2800" kern="1200">
          <a:solidFill>
            <a:schemeClr val="accent1"/>
          </a:solidFill>
          <a:latin typeface="+mj-lt"/>
          <a:ea typeface="ＭＳ Ｐゴシック" charset="0"/>
          <a:cs typeface="+mj-cs"/>
        </a:defRPr>
      </a:lvl1pPr>
      <a:lvl2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2pPr>
      <a:lvl3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3pPr>
      <a:lvl4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4pPr>
      <a:lvl5pPr algn="l" defTabSz="457189" rtl="0" eaLnBrk="0" fontAlgn="base" hangingPunct="0">
        <a:spcBef>
          <a:spcPct val="0"/>
        </a:spcBef>
        <a:spcAft>
          <a:spcPct val="0"/>
        </a:spcAft>
        <a:defRPr sz="2800">
          <a:solidFill>
            <a:schemeClr val="accent1"/>
          </a:solidFill>
          <a:latin typeface="Arial" panose="020B0604020202020204" pitchFamily="34" charset="0"/>
          <a:ea typeface="ＭＳ Ｐゴシック" charset="0"/>
        </a:defRPr>
      </a:lvl5pPr>
      <a:lvl6pPr marL="457189" algn="l" defTabSz="457189" rtl="0" fontAlgn="base">
        <a:spcBef>
          <a:spcPct val="0"/>
        </a:spcBef>
        <a:spcAft>
          <a:spcPct val="0"/>
        </a:spcAft>
        <a:defRPr sz="2800">
          <a:solidFill>
            <a:schemeClr val="accent1"/>
          </a:solidFill>
          <a:latin typeface="Arial" panose="020B0604020202020204" pitchFamily="34" charset="0"/>
        </a:defRPr>
      </a:lvl6pPr>
      <a:lvl7pPr marL="914378" algn="l" defTabSz="457189" rtl="0" fontAlgn="base">
        <a:spcBef>
          <a:spcPct val="0"/>
        </a:spcBef>
        <a:spcAft>
          <a:spcPct val="0"/>
        </a:spcAft>
        <a:defRPr sz="2800">
          <a:solidFill>
            <a:schemeClr val="accent1"/>
          </a:solidFill>
          <a:latin typeface="Arial" panose="020B0604020202020204" pitchFamily="34" charset="0"/>
        </a:defRPr>
      </a:lvl7pPr>
      <a:lvl8pPr marL="1371566" algn="l" defTabSz="457189" rtl="0" fontAlgn="base">
        <a:spcBef>
          <a:spcPct val="0"/>
        </a:spcBef>
        <a:spcAft>
          <a:spcPct val="0"/>
        </a:spcAft>
        <a:defRPr sz="2800">
          <a:solidFill>
            <a:schemeClr val="accent1"/>
          </a:solidFill>
          <a:latin typeface="Arial" panose="020B0604020202020204" pitchFamily="34" charset="0"/>
        </a:defRPr>
      </a:lvl8pPr>
      <a:lvl9pPr marL="1828754" algn="l" defTabSz="457189" rtl="0" fontAlgn="base">
        <a:spcBef>
          <a:spcPct val="0"/>
        </a:spcBef>
        <a:spcAft>
          <a:spcPct val="0"/>
        </a:spcAft>
        <a:defRPr sz="2800">
          <a:solidFill>
            <a:schemeClr val="accent1"/>
          </a:solidFill>
          <a:latin typeface="Arial" panose="020B0604020202020204" pitchFamily="34" charset="0"/>
        </a:defRPr>
      </a:lvl9pPr>
    </p:titleStyle>
    <p:bodyStyle>
      <a:lvl1pPr marL="180971" indent="-180971" algn="l" defTabSz="457189" rtl="0" eaLnBrk="0" fontAlgn="base" hangingPunct="0">
        <a:spcBef>
          <a:spcPts val="600"/>
        </a:spcBef>
        <a:spcAft>
          <a:spcPct val="0"/>
        </a:spcAft>
        <a:buClr>
          <a:schemeClr val="accent1"/>
        </a:buClr>
        <a:buFont typeface="Arial" charset="0"/>
        <a:buChar char="•"/>
        <a:defRPr sz="2000" kern="1200">
          <a:solidFill>
            <a:srgbClr val="777677"/>
          </a:solidFill>
          <a:latin typeface="IBM Plex Sans" panose="020B0503050203000203" pitchFamily="34" charset="77"/>
          <a:ea typeface="ＭＳ Ｐゴシック" charset="0"/>
          <a:cs typeface="+mn-cs"/>
        </a:defRPr>
      </a:lvl1pPr>
      <a:lvl2pPr marL="420677" indent="-180971" algn="l" defTabSz="457189" rtl="0" eaLnBrk="0" fontAlgn="base" hangingPunct="0">
        <a:spcBef>
          <a:spcPts val="600"/>
        </a:spcBef>
        <a:spcAft>
          <a:spcPct val="0"/>
        </a:spcAft>
        <a:buFont typeface="Arial" charset="0"/>
        <a:buChar char="–"/>
        <a:defRPr kern="1200">
          <a:solidFill>
            <a:srgbClr val="777677"/>
          </a:solidFill>
          <a:latin typeface="IBM Plex Sans" panose="020B0503050203000203" pitchFamily="34" charset="77"/>
          <a:ea typeface="ＭＳ Ｐゴシック" charset="0"/>
          <a:cs typeface="+mn-cs"/>
        </a:defRPr>
      </a:lvl2pPr>
      <a:lvl3pPr marL="593711" indent="-173034" algn="l" defTabSz="457189" rtl="0" eaLnBrk="0" fontAlgn="base" hangingPunct="0">
        <a:spcBef>
          <a:spcPts val="600"/>
        </a:spcBef>
        <a:spcAft>
          <a:spcPct val="0"/>
        </a:spcAft>
        <a:buFont typeface="Arial" charset="0"/>
        <a:buChar char="•"/>
        <a:defRPr sz="1600" kern="1200">
          <a:solidFill>
            <a:schemeClr val="accent2"/>
          </a:solidFill>
          <a:latin typeface="IBM Plex Sans" panose="020B0503050203000203" pitchFamily="34" charset="77"/>
          <a:ea typeface="ＭＳ Ｐゴシック" charset="0"/>
          <a:cs typeface="+mn-cs"/>
        </a:defRPr>
      </a:lvl3pPr>
      <a:lvl4pPr marL="893741" indent="-30003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4pPr>
      <a:lvl5pPr marL="1074711" indent="-18097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70"/>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6"/>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IBM Plex Sans" panose="020B0503050203000203" pitchFamily="34" charset="0"/>
                <a:cs typeface="Arial" charset="0"/>
              </a:defRPr>
            </a:lvl1pPr>
          </a:lstStyle>
          <a:p>
            <a:fld id="{3FD999D4-B456-9943-89B7-30D56181CE18}" type="slidenum">
              <a:rPr lang="en-US" smtClean="0">
                <a:solidFill>
                  <a:srgbClr val="000000"/>
                </a:solidFill>
              </a:rPr>
              <a:pPr/>
              <a:t>‹#›</a:t>
            </a:fld>
            <a:endParaRPr lang="en-US">
              <a:solidFill>
                <a:srgbClr val="000000"/>
              </a:solidFill>
            </a:endParaRP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IBM Plex Sans" panose="020B0503050203000203" pitchFamily="34" charset="0"/>
                <a:cs typeface="Arial" charset="0"/>
              </a:defRPr>
            </a:lvl1pPr>
          </a:lstStyle>
          <a:p>
            <a:r>
              <a:rPr lang="en-US">
                <a:solidFill>
                  <a:srgbClr val="000000"/>
                </a:solidFill>
              </a:rPr>
              <a:t>Think 2018 / DOC ID / Month XX, 2018 / © 2018 IBM Corporation</a:t>
            </a:r>
          </a:p>
        </p:txBody>
      </p:sp>
    </p:spTree>
    <p:extLst>
      <p:ext uri="{BB962C8B-B14F-4D97-AF65-F5344CB8AC3E}">
        <p14:creationId xmlns:p14="http://schemas.microsoft.com/office/powerpoint/2010/main" val="3398169524"/>
      </p:ext>
    </p:extLst>
  </p:cSld>
  <p:clrMap bg1="lt1" tx1="dk1" bg2="lt2" tx2="dk2" accent1="accent1" accent2="accent2" accent3="accent3" accent4="accent4" accent5="accent5" accent6="accent6" hlink="hlink" folHlink="folHlink"/>
  <p:sldLayoutIdLst>
    <p:sldLayoutId id="2147484087" r:id="rId1"/>
    <p:sldLayoutId id="2147484088" r:id="rId2"/>
    <p:sldLayoutId id="2147484089" r:id="rId3"/>
    <p:sldLayoutId id="2147484090" r:id="rId4"/>
    <p:sldLayoutId id="2147484091" r:id="rId5"/>
    <p:sldLayoutId id="2147484092" r:id="rId6"/>
    <p:sldLayoutId id="2147484093" r:id="rId7"/>
    <p:sldLayoutId id="2147484094" r:id="rId8"/>
    <p:sldLayoutId id="2147484095" r:id="rId9"/>
    <p:sldLayoutId id="2147484096" r:id="rId10"/>
    <p:sldLayoutId id="2147484097" r:id="rId11"/>
    <p:sldLayoutId id="2147484098" r:id="rId12"/>
    <p:sldLayoutId id="2147484099" r:id="rId13"/>
    <p:sldLayoutId id="2147484100" r:id="rId14"/>
    <p:sldLayoutId id="2147484101" r:id="rId15"/>
    <p:sldLayoutId id="2147484102" r:id="rId16"/>
    <p:sldLayoutId id="2147484103" r:id="rId17"/>
    <p:sldLayoutId id="2147484104" r:id="rId18"/>
    <p:sldLayoutId id="2147484105" r:id="rId19"/>
    <p:sldLayoutId id="2147484106" r:id="rId20"/>
    <p:sldLayoutId id="2147484107" r:id="rId21"/>
    <p:sldLayoutId id="2147484108" r:id="rId22"/>
    <p:sldLayoutId id="2147484109" r:id="rId23"/>
    <p:sldLayoutId id="2147484110" r:id="rId24"/>
    <p:sldLayoutId id="2147484111" r:id="rId25"/>
    <p:sldLayoutId id="2147484112" r:id="rId26"/>
    <p:sldLayoutId id="2147484113" r:id="rId27"/>
    <p:sldLayoutId id="2147484114" r:id="rId28"/>
    <p:sldLayoutId id="2147484115" r:id="rId29"/>
    <p:sldLayoutId id="2147484116" r:id="rId30"/>
    <p:sldLayoutId id="2147484117" r:id="rId31"/>
    <p:sldLayoutId id="2147484118" r:id="rId32"/>
    <p:sldLayoutId id="2147484119" r:id="rId33"/>
    <p:sldLayoutId id="2147484120" r:id="rId34"/>
    <p:sldLayoutId id="2147484121" r:id="rId35"/>
    <p:sldLayoutId id="2147484122" r:id="rId36"/>
    <p:sldLayoutId id="2147484123" r:id="rId37"/>
    <p:sldLayoutId id="2147484124" r:id="rId38"/>
    <p:sldLayoutId id="2147484125" r:id="rId39"/>
    <p:sldLayoutId id="2147484126" r:id="rId40"/>
  </p:sldLayoutIdLst>
  <p:hf hdr="0" dt="0"/>
  <p:txStyles>
    <p:titleStyle>
      <a:lvl1pPr algn="l" defTabSz="457178" rtl="0" eaLnBrk="1" latinLnBrk="0" hangingPunct="1">
        <a:lnSpc>
          <a:spcPct val="90000"/>
        </a:lnSpc>
        <a:spcBef>
          <a:spcPct val="0"/>
        </a:spcBef>
        <a:buNone/>
        <a:defRPr sz="2400" kern="1200">
          <a:solidFill>
            <a:schemeClr val="bg2"/>
          </a:solidFill>
          <a:latin typeface="+mj-lt"/>
          <a:ea typeface="IBM Plex Sans" panose="020B0503050203000203" pitchFamily="34" charset="0"/>
          <a:cs typeface="Arial" charset="0"/>
        </a:defRPr>
      </a:lvl1pPr>
    </p:titleStyle>
    <p:bodyStyle>
      <a:lvl1pPr marL="0" indent="0" algn="l" defTabSz="457178" rtl="0" eaLnBrk="1" latinLnBrk="0" hangingPunct="1">
        <a:lnSpc>
          <a:spcPct val="100000"/>
        </a:lnSpc>
        <a:spcBef>
          <a:spcPts val="1100"/>
        </a:spcBef>
        <a:buFont typeface="Arial"/>
        <a:buNone/>
        <a:defRPr sz="1400" kern="1200">
          <a:solidFill>
            <a:schemeClr val="bg2"/>
          </a:solidFill>
          <a:latin typeface="+mn-lt"/>
          <a:ea typeface="IBM Plex Sans" panose="020B0503050203000203" pitchFamily="34" charset="0"/>
          <a:cs typeface="Arial" charset="0"/>
        </a:defRPr>
      </a:lvl1pPr>
      <a:lvl2pPr marL="173030" indent="-173030" algn="l" defTabSz="457178" rtl="0" eaLnBrk="1" latinLnBrk="0" hangingPunct="1">
        <a:lnSpc>
          <a:spcPct val="100000"/>
        </a:lnSpc>
        <a:spcBef>
          <a:spcPts val="1100"/>
        </a:spcBef>
        <a:spcAft>
          <a:spcPts val="0"/>
        </a:spcAft>
        <a:buFont typeface="Arial"/>
        <a:buChar char="–"/>
        <a:defRPr sz="1400" kern="1200">
          <a:solidFill>
            <a:schemeClr val="bg2"/>
          </a:solidFill>
          <a:latin typeface="+mn-lt"/>
          <a:ea typeface="IBM Plex Sans" panose="020B0503050203000203" pitchFamily="34" charset="0"/>
          <a:cs typeface="Arial" charset="0"/>
        </a:defRPr>
      </a:lvl2pPr>
      <a:lvl3pPr marL="396855" indent="-173030" algn="l" defTabSz="457178" rtl="0" eaLnBrk="1" latinLnBrk="0" hangingPunct="1">
        <a:lnSpc>
          <a:spcPct val="100000"/>
        </a:lnSpc>
        <a:spcBef>
          <a:spcPts val="1100"/>
        </a:spcBef>
        <a:spcAft>
          <a:spcPts val="0"/>
        </a:spcAft>
        <a:buFont typeface="Arial"/>
        <a:buChar char="•"/>
        <a:defRPr sz="1400" kern="1200">
          <a:solidFill>
            <a:schemeClr val="bg2"/>
          </a:solidFill>
          <a:latin typeface="+mn-lt"/>
          <a:ea typeface="IBM Plex Sans" panose="020B0503050203000203" pitchFamily="34" charset="0"/>
          <a:cs typeface="Arial" charset="0"/>
        </a:defRPr>
      </a:lvl3pPr>
      <a:lvl4pPr marL="625445" indent="-168267" algn="l" defTabSz="457178" rtl="0" eaLnBrk="1" latinLnBrk="0" hangingPunct="1">
        <a:lnSpc>
          <a:spcPct val="100000"/>
        </a:lnSpc>
        <a:spcBef>
          <a:spcPts val="1100"/>
        </a:spcBef>
        <a:spcAft>
          <a:spcPts val="0"/>
        </a:spcAft>
        <a:buFont typeface="Arial"/>
        <a:buChar char="–"/>
        <a:defRPr sz="1400" kern="1200">
          <a:solidFill>
            <a:schemeClr val="bg2"/>
          </a:solidFill>
          <a:latin typeface="+mn-lt"/>
          <a:ea typeface="IBM Plex Sans" panose="020B0503050203000203" pitchFamily="34" charset="0"/>
          <a:cs typeface="Arial" charset="0"/>
        </a:defRPr>
      </a:lvl4pPr>
      <a:lvl5pPr marL="803235" indent="-173030" algn="l" defTabSz="457178" rtl="0" eaLnBrk="1" latinLnBrk="0" hangingPunct="1">
        <a:lnSpc>
          <a:spcPct val="100000"/>
        </a:lnSpc>
        <a:spcBef>
          <a:spcPts val="1100"/>
        </a:spcBef>
        <a:spcAft>
          <a:spcPts val="0"/>
        </a:spcAft>
        <a:buFont typeface="Arial"/>
        <a:buChar char="»"/>
        <a:defRPr sz="1400" kern="1200">
          <a:solidFill>
            <a:schemeClr val="bg2"/>
          </a:solidFill>
          <a:latin typeface="+mn-lt"/>
          <a:ea typeface="IBM Plex Sans" panose="020B0503050203000203" pitchFamily="34" charset="0"/>
          <a:cs typeface="Arial" charset="0"/>
        </a:defRPr>
      </a:lvl5pPr>
      <a:lvl6pPr marL="2514474" indent="-228588"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8"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9" indent="-228588"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8" algn="l" defTabSz="45717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5"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4"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osowski@us.ibm.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hyperlink" Target="https://kafka.apache.org/25/documentation/streams/developer-guide/dsl-api.html#ktable-ktable-fk-joi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kafka.apache.org/25/documentation/streams/developer-guide/dsl-api.html#kstream-globalktable-join"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kafka.apache.org/25/documentation/streams/developer-guide/dsl-api.html#joining" TargetMode="External"/><Relationship Id="rId7" Type="http://schemas.openxmlformats.org/officeDocument/2006/relationships/hyperlink" Target="https://kafka.apache.org/25/documentation/streams/developer-guide/dsl-api.html#session-window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kafka.apache.org/25/documentation/streams/developer-guide/dsl-api.html#sliding-time-windows" TargetMode="External"/><Relationship Id="rId5" Type="http://schemas.openxmlformats.org/officeDocument/2006/relationships/hyperlink" Target="https://kafka.apache.org/25/documentation/streams/developer-guide/dsl-api.html#tumbling-time-windows" TargetMode="External"/><Relationship Id="rId4" Type="http://schemas.openxmlformats.org/officeDocument/2006/relationships/hyperlink" Target="https://kafka.apache.org/25/documentation/streams/developer-guide/dsl-api.html#hopping-time-windows"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hyperlink" Target="https://github.com/ibm-cloud-architecture/refarch-eda-item-inventory"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2799433" y="2560755"/>
            <a:ext cx="5560796" cy="307777"/>
          </a:xfrm>
        </p:spPr>
        <p:txBody>
          <a:bodyPr vert="horz" wrap="square" lIns="0" tIns="0" rIns="0" bIns="0" rtlCol="0" anchor="t">
            <a:spAutoFit/>
          </a:bodyPr>
          <a:lstStyle/>
          <a:p>
            <a:r>
              <a:rPr lang="en-GB" sz="2000" dirty="0">
                <a:latin typeface="IBM Plex Sans" charset="0"/>
                <a:ea typeface="IBM Plex Sans" charset="0"/>
                <a:cs typeface="IBM Plex Sans" charset="0"/>
              </a:rPr>
              <a:t>Kafka Streams – Deeper Dive</a:t>
            </a:r>
          </a:p>
        </p:txBody>
      </p:sp>
      <p:sp>
        <p:nvSpPr>
          <p:cNvPr id="5" name="Text Placeholder 4"/>
          <p:cNvSpPr>
            <a:spLocks noGrp="1"/>
          </p:cNvSpPr>
          <p:nvPr>
            <p:ph type="body" sz="quarter" idx="15"/>
          </p:nvPr>
        </p:nvSpPr>
        <p:spPr>
          <a:xfrm>
            <a:off x="2799433" y="1822092"/>
            <a:ext cx="6073547" cy="553998"/>
          </a:xfrm>
        </p:spPr>
        <p:txBody>
          <a:bodyPr vert="horz" wrap="square" lIns="0" tIns="0" rIns="0" bIns="0" rtlCol="0" anchor="t">
            <a:spAutoFit/>
          </a:bodyPr>
          <a:lstStyle/>
          <a:p>
            <a:r>
              <a:rPr lang="en-GB" sz="3600" dirty="0"/>
              <a:t>Event Driven Architecture</a:t>
            </a:r>
          </a:p>
        </p:txBody>
      </p:sp>
      <p:sp>
        <p:nvSpPr>
          <p:cNvPr id="6" name="Rectangle 5">
            <a:extLst>
              <a:ext uri="{FF2B5EF4-FFF2-40B4-BE49-F238E27FC236}">
                <a16:creationId xmlns:a16="http://schemas.microsoft.com/office/drawing/2014/main" id="{DF8330F9-A382-D844-90A2-C329F0368BE2}"/>
              </a:ext>
            </a:extLst>
          </p:cNvPr>
          <p:cNvSpPr/>
          <p:nvPr/>
        </p:nvSpPr>
        <p:spPr>
          <a:xfrm>
            <a:off x="231568" y="3984427"/>
            <a:ext cx="5706093" cy="1015663"/>
          </a:xfrm>
          <a:prstGeom prst="rect">
            <a:avLst/>
          </a:prstGeom>
          <a:noFill/>
        </p:spPr>
        <p:txBody>
          <a:bodyPr wrap="square">
            <a:spAutoFit/>
          </a:bodyPr>
          <a:lstStyle/>
          <a:p>
            <a:r>
              <a:rPr lang="en-US" sz="1200" dirty="0">
                <a:solidFill>
                  <a:schemeClr val="bg2"/>
                </a:solidFill>
              </a:rPr>
              <a:t>Rick Osowski</a:t>
            </a:r>
          </a:p>
          <a:p>
            <a:r>
              <a:rPr lang="en-US" sz="1200" dirty="0">
                <a:solidFill>
                  <a:schemeClr val="bg2"/>
                </a:solidFill>
              </a:rPr>
              <a:t>Senior Technical Staff Member</a:t>
            </a:r>
          </a:p>
          <a:p>
            <a:r>
              <a:rPr lang="en-US" sz="1200" dirty="0">
                <a:solidFill>
                  <a:schemeClr val="bg2"/>
                </a:solidFill>
              </a:rPr>
              <a:t>Senior Solution Architect – IBM Cloud Garage Solution Engineering </a:t>
            </a:r>
          </a:p>
          <a:p>
            <a:r>
              <a:rPr lang="en-US" sz="1200" dirty="0" err="1">
                <a:solidFill>
                  <a:schemeClr val="bg2"/>
                </a:solidFill>
                <a:hlinkClick r:id="rId3">
                  <a:extLst>
                    <a:ext uri="{A12FA001-AC4F-418D-AE19-62706E023703}">
                      <ahyp:hlinkClr xmlns:ahyp="http://schemas.microsoft.com/office/drawing/2018/hyperlinkcolor" val="tx"/>
                    </a:ext>
                  </a:extLst>
                </a:hlinkClick>
              </a:rPr>
              <a:t>osowski@us.ibm.com</a:t>
            </a:r>
            <a:endParaRPr lang="en-US" sz="1200" dirty="0">
              <a:solidFill>
                <a:schemeClr val="bg2"/>
              </a:solidFill>
            </a:endParaRPr>
          </a:p>
          <a:p>
            <a:endParaRPr lang="en-US" sz="1200" dirty="0">
              <a:solidFill>
                <a:schemeClr val="bg2"/>
              </a:solidFill>
            </a:endParaRPr>
          </a:p>
        </p:txBody>
      </p:sp>
    </p:spTree>
    <p:extLst>
      <p:ext uri="{BB962C8B-B14F-4D97-AF65-F5344CB8AC3E}">
        <p14:creationId xmlns:p14="http://schemas.microsoft.com/office/powerpoint/2010/main" val="1034966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4DC70F-62FD-094A-BB56-01B5E5B39C0B}"/>
              </a:ext>
            </a:extLst>
          </p:cNvPr>
          <p:cNvSpPr>
            <a:spLocks noGrp="1"/>
          </p:cNvSpPr>
          <p:nvPr>
            <p:ph type="title"/>
          </p:nvPr>
        </p:nvSpPr>
        <p:spPr/>
        <p:txBody>
          <a:bodyPr/>
          <a:lstStyle/>
          <a:p>
            <a:r>
              <a:rPr lang="en-US" dirty="0"/>
              <a:t>Co-partitioning</a:t>
            </a:r>
          </a:p>
        </p:txBody>
      </p:sp>
      <p:sp>
        <p:nvSpPr>
          <p:cNvPr id="7" name="Content Placeholder 6">
            <a:extLst>
              <a:ext uri="{FF2B5EF4-FFF2-40B4-BE49-F238E27FC236}">
                <a16:creationId xmlns:a16="http://schemas.microsoft.com/office/drawing/2014/main" id="{8D20A9AE-6E1C-D740-ACF3-2B170E01AEFB}"/>
              </a:ext>
            </a:extLst>
          </p:cNvPr>
          <p:cNvSpPr>
            <a:spLocks noGrp="1"/>
          </p:cNvSpPr>
          <p:nvPr>
            <p:ph idx="1"/>
          </p:nvPr>
        </p:nvSpPr>
        <p:spPr>
          <a:xfrm>
            <a:off x="293688" y="607421"/>
            <a:ext cx="8556624" cy="4215404"/>
          </a:xfrm>
        </p:spPr>
        <p:txBody>
          <a:bodyPr/>
          <a:lstStyle/>
          <a:p>
            <a:r>
              <a:rPr lang="en-US" dirty="0"/>
              <a:t>Certain joins, known as </a:t>
            </a:r>
            <a:r>
              <a:rPr lang="en-US" dirty="0" err="1"/>
              <a:t>equi</a:t>
            </a:r>
            <a:r>
              <a:rPr lang="en-US" dirty="0"/>
              <a:t>-joins, must have input data that is co-partitioned when joining.</a:t>
            </a:r>
          </a:p>
          <a:p>
            <a:endParaRPr lang="en-US" dirty="0"/>
          </a:p>
          <a:p>
            <a:r>
              <a:rPr lang="en-US" dirty="0"/>
              <a:t>What does this mean?</a:t>
            </a:r>
          </a:p>
          <a:p>
            <a:pPr lvl="1"/>
            <a:r>
              <a:rPr lang="en-US" dirty="0"/>
              <a:t>Input records with the same key from both sides of the join are presented to the stream processing task </a:t>
            </a:r>
          </a:p>
          <a:p>
            <a:pPr lvl="1"/>
            <a:r>
              <a:rPr lang="en-US" dirty="0"/>
              <a:t>Input topics must have the same number of partitions</a:t>
            </a:r>
          </a:p>
          <a:p>
            <a:pPr lvl="1"/>
            <a:r>
              <a:rPr lang="en-US" dirty="0"/>
              <a:t>Producing applications must all have the same partitioning strategy to ensure the same keys are delivered to the same partitions</a:t>
            </a:r>
          </a:p>
          <a:p>
            <a:endParaRPr lang="en-US" dirty="0"/>
          </a:p>
          <a:p>
            <a:r>
              <a:rPr lang="en-US" dirty="0"/>
              <a:t>Co-partitioning is not required when performing </a:t>
            </a:r>
            <a:r>
              <a:rPr lang="en-US" dirty="0">
                <a:hlinkClick r:id="rId3"/>
              </a:rPr>
              <a:t>KTable-KTable Foreign-Key joins</a:t>
            </a:r>
            <a:r>
              <a:rPr lang="en-US" dirty="0"/>
              <a:t> and </a:t>
            </a:r>
            <a:r>
              <a:rPr lang="en-US" dirty="0">
                <a:hlinkClick r:id="rId4"/>
              </a:rPr>
              <a:t>Global KTable joins</a:t>
            </a:r>
            <a:r>
              <a:rPr lang="en-US" dirty="0"/>
              <a:t>.</a:t>
            </a:r>
          </a:p>
        </p:txBody>
      </p:sp>
      <p:sp>
        <p:nvSpPr>
          <p:cNvPr id="5" name="Slide Number Placeholder 4">
            <a:extLst>
              <a:ext uri="{FF2B5EF4-FFF2-40B4-BE49-F238E27FC236}">
                <a16:creationId xmlns:a16="http://schemas.microsoft.com/office/drawing/2014/main" id="{C0A332D1-5127-044D-8FC8-F02883E18E88}"/>
              </a:ext>
            </a:extLst>
          </p:cNvPr>
          <p:cNvSpPr>
            <a:spLocks noGrp="1"/>
          </p:cNvSpPr>
          <p:nvPr>
            <p:ph type="sldNum" sz="quarter" idx="10"/>
          </p:nvPr>
        </p:nvSpPr>
        <p:spPr/>
        <p:txBody>
          <a:bodyPr/>
          <a:lstStyle/>
          <a:p>
            <a:fld id="{8A158888-7CA9-084D-A641-EC66ACF9DB3C}" type="slidenum">
              <a:rPr lang="en-US" smtClean="0">
                <a:solidFill>
                  <a:srgbClr val="5AAAFA"/>
                </a:solidFill>
              </a:rPr>
              <a:pPr/>
              <a:t>10</a:t>
            </a:fld>
            <a:endParaRPr lang="en-US">
              <a:solidFill>
                <a:srgbClr val="5AAAFA"/>
              </a:solidFill>
            </a:endParaRPr>
          </a:p>
        </p:txBody>
      </p:sp>
    </p:spTree>
    <p:extLst>
      <p:ext uri="{BB962C8B-B14F-4D97-AF65-F5344CB8AC3E}">
        <p14:creationId xmlns:p14="http://schemas.microsoft.com/office/powerpoint/2010/main" val="3924123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4DC70F-62FD-094A-BB56-01B5E5B39C0B}"/>
              </a:ext>
            </a:extLst>
          </p:cNvPr>
          <p:cNvSpPr>
            <a:spLocks noGrp="1"/>
          </p:cNvSpPr>
          <p:nvPr>
            <p:ph type="title"/>
          </p:nvPr>
        </p:nvSpPr>
        <p:spPr/>
        <p:txBody>
          <a:bodyPr/>
          <a:lstStyle/>
          <a:p>
            <a:r>
              <a:rPr lang="en-US" dirty="0"/>
              <a:t>Repartitioning</a:t>
            </a:r>
          </a:p>
        </p:txBody>
      </p:sp>
      <p:sp>
        <p:nvSpPr>
          <p:cNvPr id="7" name="Content Placeholder 6">
            <a:extLst>
              <a:ext uri="{FF2B5EF4-FFF2-40B4-BE49-F238E27FC236}">
                <a16:creationId xmlns:a16="http://schemas.microsoft.com/office/drawing/2014/main" id="{8D20A9AE-6E1C-D740-ACF3-2B170E01AEFB}"/>
              </a:ext>
            </a:extLst>
          </p:cNvPr>
          <p:cNvSpPr>
            <a:spLocks noGrp="1"/>
          </p:cNvSpPr>
          <p:nvPr>
            <p:ph idx="1"/>
          </p:nvPr>
        </p:nvSpPr>
        <p:spPr/>
        <p:txBody>
          <a:bodyPr/>
          <a:lstStyle/>
          <a:p>
            <a:r>
              <a:rPr lang="en-US" sz="1600" dirty="0"/>
              <a:t>Certain transforms allow the user to change the record’s key – either the value of the key, the type of the key, or both.</a:t>
            </a:r>
            <a:br>
              <a:rPr lang="en-US" sz="1600" dirty="0"/>
            </a:br>
            <a:endParaRPr lang="en-US" sz="1600" dirty="0"/>
          </a:p>
          <a:p>
            <a:r>
              <a:rPr lang="en-US" sz="1600" dirty="0"/>
              <a:t>When this happens, Kafka Streams must perform a repartitioning, or an internal reshuffling of the input stream, to allocate individual records to new partitions of the output </a:t>
            </a:r>
            <a:r>
              <a:rPr lang="en-US" sz="1600" dirty="0" err="1"/>
              <a:t>KStream</a:t>
            </a:r>
            <a:r>
              <a:rPr lang="en-US" sz="1600" dirty="0"/>
              <a:t> or </a:t>
            </a:r>
            <a:r>
              <a:rPr lang="en-US" sz="1600" dirty="0" err="1"/>
              <a:t>KTable</a:t>
            </a:r>
            <a:r>
              <a:rPr lang="en-US" sz="1600" dirty="0"/>
              <a:t>. </a:t>
            </a:r>
            <a:br>
              <a:rPr lang="en-US" sz="1600" dirty="0"/>
            </a:br>
            <a:endParaRPr lang="en-US" sz="1600" dirty="0"/>
          </a:p>
          <a:p>
            <a:r>
              <a:rPr lang="en-US" sz="1600" dirty="0"/>
              <a:t>If the type of a key is changed in a transform, the partitioning strategy can also be updated to map records to different partitions.</a:t>
            </a:r>
            <a:br>
              <a:rPr lang="en-US" sz="1600" dirty="0"/>
            </a:br>
            <a:endParaRPr lang="en-US" sz="1600" dirty="0"/>
          </a:p>
          <a:p>
            <a:r>
              <a:rPr lang="en-US" sz="1600" dirty="0"/>
              <a:t>Repartitioning is transparent to the user much of the time but does incur a performance hit. This can be avoided by using </a:t>
            </a:r>
            <a:r>
              <a:rPr lang="en-US" sz="1600" i="1" dirty="0"/>
              <a:t>value-changing operations</a:t>
            </a:r>
            <a:r>
              <a:rPr lang="en-US" sz="1600" dirty="0"/>
              <a:t> only where possible.</a:t>
            </a:r>
          </a:p>
          <a:p>
            <a:endParaRPr lang="en-US" sz="1600" dirty="0"/>
          </a:p>
          <a:p>
            <a:r>
              <a:rPr lang="en-US" sz="1600" dirty="0"/>
              <a:t>Kafka Streams creates internal repartitioning topics for each repartitioning required, creating a long-term performance and resource concern.</a:t>
            </a:r>
          </a:p>
        </p:txBody>
      </p:sp>
      <p:sp>
        <p:nvSpPr>
          <p:cNvPr id="5" name="Slide Number Placeholder 4">
            <a:extLst>
              <a:ext uri="{FF2B5EF4-FFF2-40B4-BE49-F238E27FC236}">
                <a16:creationId xmlns:a16="http://schemas.microsoft.com/office/drawing/2014/main" id="{C0A332D1-5127-044D-8FC8-F02883E18E88}"/>
              </a:ext>
            </a:extLst>
          </p:cNvPr>
          <p:cNvSpPr>
            <a:spLocks noGrp="1"/>
          </p:cNvSpPr>
          <p:nvPr>
            <p:ph type="sldNum" sz="quarter" idx="10"/>
          </p:nvPr>
        </p:nvSpPr>
        <p:spPr/>
        <p:txBody>
          <a:bodyPr/>
          <a:lstStyle/>
          <a:p>
            <a:fld id="{8A158888-7CA9-084D-A641-EC66ACF9DB3C}" type="slidenum">
              <a:rPr lang="en-US" smtClean="0">
                <a:solidFill>
                  <a:srgbClr val="5AAAFA"/>
                </a:solidFill>
              </a:rPr>
              <a:pPr/>
              <a:t>11</a:t>
            </a:fld>
            <a:endParaRPr lang="en-US">
              <a:solidFill>
                <a:srgbClr val="5AAAFA"/>
              </a:solidFill>
            </a:endParaRPr>
          </a:p>
        </p:txBody>
      </p:sp>
    </p:spTree>
    <p:extLst>
      <p:ext uri="{BB962C8B-B14F-4D97-AF65-F5344CB8AC3E}">
        <p14:creationId xmlns:p14="http://schemas.microsoft.com/office/powerpoint/2010/main" val="790677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Stateless Transforms</a:t>
            </a:r>
          </a:p>
        </p:txBody>
      </p:sp>
      <p:sp>
        <p:nvSpPr>
          <p:cNvPr id="9" name="Rectangle 3"/>
          <p:cNvSpPr>
            <a:spLocks noGrp="1" noChangeArrowheads="1"/>
          </p:cNvSpPr>
          <p:nvPr>
            <p:ph idx="1"/>
          </p:nvPr>
        </p:nvSpPr>
        <p:spPr/>
        <p:txBody>
          <a:bodyPr/>
          <a:lstStyle/>
          <a:p>
            <a:endParaRPr lang="en-US" sz="1600" dirty="0"/>
          </a:p>
          <a:p>
            <a:pPr marL="346075" lvl="1" indent="0">
              <a:buNone/>
            </a:pPr>
            <a:endParaRPr lang="en-US" sz="1600" dirty="0"/>
          </a:p>
          <a:p>
            <a:endParaRPr lang="en-US" sz="1600" dirty="0"/>
          </a:p>
        </p:txBody>
      </p:sp>
      <p:sp>
        <p:nvSpPr>
          <p:cNvPr id="5" name="Slide Number Placeholder 4"/>
          <p:cNvSpPr>
            <a:spLocks noGrp="1"/>
          </p:cNvSpPr>
          <p:nvPr>
            <p:ph type="sldNum" sz="quarter" idx="10"/>
          </p:nvPr>
        </p:nvSpPr>
        <p:spPr/>
        <p:txBody>
          <a:bodyPr/>
          <a:lstStyle/>
          <a:p>
            <a:fld id="{E98947E1-6E9C-4553-A175-053CB8F72200}" type="slidenum">
              <a:rPr lang="en-US" smtClean="0"/>
              <a:pPr/>
              <a:t>12</a:t>
            </a:fld>
            <a:endParaRPr lang="en-US"/>
          </a:p>
        </p:txBody>
      </p:sp>
      <p:pic>
        <p:nvPicPr>
          <p:cNvPr id="3" name="Picture 2">
            <a:extLst>
              <a:ext uri="{FF2B5EF4-FFF2-40B4-BE49-F238E27FC236}">
                <a16:creationId xmlns:a16="http://schemas.microsoft.com/office/drawing/2014/main" id="{E86CA1B0-90B6-1B41-835F-DAC66BE1A772}"/>
              </a:ext>
            </a:extLst>
          </p:cNvPr>
          <p:cNvPicPr>
            <a:picLocks noChangeAspect="1"/>
          </p:cNvPicPr>
          <p:nvPr/>
        </p:nvPicPr>
        <p:blipFill>
          <a:blip r:embed="rId3"/>
          <a:stretch>
            <a:fillRect/>
          </a:stretch>
        </p:blipFill>
        <p:spPr>
          <a:xfrm>
            <a:off x="7874000" y="0"/>
            <a:ext cx="1625600" cy="1625600"/>
          </a:xfrm>
          <a:prstGeom prst="rect">
            <a:avLst/>
          </a:prstGeom>
        </p:spPr>
      </p:pic>
      <p:graphicFrame>
        <p:nvGraphicFramePr>
          <p:cNvPr id="2" name="Table 1">
            <a:extLst>
              <a:ext uri="{FF2B5EF4-FFF2-40B4-BE49-F238E27FC236}">
                <a16:creationId xmlns:a16="http://schemas.microsoft.com/office/drawing/2014/main" id="{EC408EDA-05DD-2344-839C-D23018AF5108}"/>
              </a:ext>
            </a:extLst>
          </p:cNvPr>
          <p:cNvGraphicFramePr>
            <a:graphicFrameLocks noGrp="1"/>
          </p:cNvGraphicFramePr>
          <p:nvPr>
            <p:extLst>
              <p:ext uri="{D42A27DB-BD31-4B8C-83A1-F6EECF244321}">
                <p14:modId xmlns:p14="http://schemas.microsoft.com/office/powerpoint/2010/main" val="2816328129"/>
              </p:ext>
            </p:extLst>
          </p:nvPr>
        </p:nvGraphicFramePr>
        <p:xfrm>
          <a:off x="293687" y="812800"/>
          <a:ext cx="7906095" cy="4124745"/>
        </p:xfrm>
        <a:graphic>
          <a:graphicData uri="http://schemas.openxmlformats.org/drawingml/2006/table">
            <a:tbl>
              <a:tblPr firstRow="1" bandRow="1">
                <a:tableStyleId>{5C22544A-7EE6-4342-B048-85BDC9FD1C3A}</a:tableStyleId>
              </a:tblPr>
              <a:tblGrid>
                <a:gridCol w="1823348">
                  <a:extLst>
                    <a:ext uri="{9D8B030D-6E8A-4147-A177-3AD203B41FA5}">
                      <a16:colId xmlns:a16="http://schemas.microsoft.com/office/drawing/2014/main" val="3546115440"/>
                    </a:ext>
                  </a:extLst>
                </a:gridCol>
                <a:gridCol w="1967948">
                  <a:extLst>
                    <a:ext uri="{9D8B030D-6E8A-4147-A177-3AD203B41FA5}">
                      <a16:colId xmlns:a16="http://schemas.microsoft.com/office/drawing/2014/main" val="3144585182"/>
                    </a:ext>
                  </a:extLst>
                </a:gridCol>
                <a:gridCol w="4114799">
                  <a:extLst>
                    <a:ext uri="{9D8B030D-6E8A-4147-A177-3AD203B41FA5}">
                      <a16:colId xmlns:a16="http://schemas.microsoft.com/office/drawing/2014/main" val="1662674779"/>
                    </a:ext>
                  </a:extLst>
                </a:gridCol>
              </a:tblGrid>
              <a:tr h="375705">
                <a:tc>
                  <a:txBody>
                    <a:bodyPr/>
                    <a:lstStyle/>
                    <a:p>
                      <a:r>
                        <a:rPr lang="en-US" dirty="0"/>
                        <a:t>Transform</a:t>
                      </a:r>
                    </a:p>
                  </a:txBody>
                  <a:tcPr/>
                </a:tc>
                <a:tc>
                  <a:txBody>
                    <a:bodyPr/>
                    <a:lstStyle/>
                    <a:p>
                      <a:r>
                        <a:rPr lang="en-US" dirty="0"/>
                        <a:t>Supported on</a:t>
                      </a:r>
                    </a:p>
                  </a:txBody>
                  <a:tcPr/>
                </a:tc>
                <a:tc>
                  <a:txBody>
                    <a:bodyPr/>
                    <a:lstStyle/>
                    <a:p>
                      <a:r>
                        <a:rPr lang="en-US" dirty="0"/>
                        <a:t>Description</a:t>
                      </a:r>
                    </a:p>
                  </a:txBody>
                  <a:tcPr/>
                </a:tc>
                <a:extLst>
                  <a:ext uri="{0D108BD9-81ED-4DB2-BD59-A6C34878D82A}">
                    <a16:rowId xmlns:a16="http://schemas.microsoft.com/office/drawing/2014/main" val="419574983"/>
                  </a:ext>
                </a:extLst>
              </a:tr>
              <a:tr h="463198">
                <a:tc>
                  <a:txBody>
                    <a:bodyPr/>
                    <a:lstStyle/>
                    <a:p>
                      <a:r>
                        <a:rPr lang="en-US" sz="1400" dirty="0"/>
                        <a:t>Branch</a:t>
                      </a:r>
                    </a:p>
                  </a:txBody>
                  <a:tcPr/>
                </a:tc>
                <a:tc>
                  <a:txBody>
                    <a:bodyPr/>
                    <a:lstStyle/>
                    <a:p>
                      <a:r>
                        <a:rPr lang="en-US" sz="1400" dirty="0"/>
                        <a:t>KStream -&gt; KStream[]</a:t>
                      </a:r>
                    </a:p>
                  </a:txBody>
                  <a:tcPr/>
                </a:tc>
                <a:tc>
                  <a:txBody>
                    <a:bodyPr/>
                    <a:lstStyle/>
                    <a:p>
                      <a:r>
                        <a:rPr lang="en-US" sz="1400" dirty="0"/>
                        <a:t>Logically split a KStream &amp; record to only one of N branches</a:t>
                      </a:r>
                    </a:p>
                  </a:txBody>
                  <a:tcPr/>
                </a:tc>
                <a:extLst>
                  <a:ext uri="{0D108BD9-81ED-4DB2-BD59-A6C34878D82A}">
                    <a16:rowId xmlns:a16="http://schemas.microsoft.com/office/drawing/2014/main" val="329158734"/>
                  </a:ext>
                </a:extLst>
              </a:tr>
              <a:tr h="463198">
                <a:tc>
                  <a:txBody>
                    <a:bodyPr/>
                    <a:lstStyle/>
                    <a:p>
                      <a:r>
                        <a:rPr lang="en-US" sz="1400" dirty="0"/>
                        <a:t>Filter / Inverse Filter</a:t>
                      </a:r>
                    </a:p>
                  </a:txBody>
                  <a:tcPr/>
                </a:tc>
                <a:tc>
                  <a:txBody>
                    <a:bodyPr/>
                    <a:lstStyle/>
                    <a:p>
                      <a:r>
                        <a:rPr lang="en-US" sz="1400" dirty="0"/>
                        <a:t>KStream -&gt; KStream</a:t>
                      </a:r>
                    </a:p>
                    <a:p>
                      <a:r>
                        <a:rPr lang="en-US" sz="1400" dirty="0"/>
                        <a:t>KTable -&gt; KTable</a:t>
                      </a:r>
                    </a:p>
                  </a:txBody>
                  <a:tcPr/>
                </a:tc>
                <a:tc>
                  <a:txBody>
                    <a:bodyPr/>
                    <a:lstStyle/>
                    <a:p>
                      <a:r>
                        <a:rPr lang="en-US" sz="1400" dirty="0"/>
                        <a:t>Evaluate a Boolean function to determine whether to retain record or not</a:t>
                      </a:r>
                    </a:p>
                  </a:txBody>
                  <a:tcPr/>
                </a:tc>
                <a:extLst>
                  <a:ext uri="{0D108BD9-81ED-4DB2-BD59-A6C34878D82A}">
                    <a16:rowId xmlns:a16="http://schemas.microsoft.com/office/drawing/2014/main" val="785846280"/>
                  </a:ext>
                </a:extLst>
              </a:tr>
              <a:tr h="463198">
                <a:tc>
                  <a:txBody>
                    <a:bodyPr/>
                    <a:lstStyle/>
                    <a:p>
                      <a:r>
                        <a:rPr lang="en-US" sz="1400" dirty="0" err="1"/>
                        <a:t>FlatMap</a:t>
                      </a:r>
                      <a:r>
                        <a:rPr lang="en-US" sz="1400" dirty="0"/>
                        <a:t> / </a:t>
                      </a:r>
                      <a:r>
                        <a:rPr lang="en-US" sz="1400" dirty="0" err="1"/>
                        <a:t>FlatMapValues</a:t>
                      </a:r>
                      <a:endParaRPr lang="en-US" sz="1400" dirty="0"/>
                    </a:p>
                  </a:txBody>
                  <a:tcPr/>
                </a:tc>
                <a:tc>
                  <a:txBody>
                    <a:bodyPr/>
                    <a:lstStyle/>
                    <a:p>
                      <a:r>
                        <a:rPr lang="en-US" sz="1400" dirty="0"/>
                        <a:t>KStream -&gt; KStream</a:t>
                      </a:r>
                    </a:p>
                  </a:txBody>
                  <a:tcPr/>
                </a:tc>
                <a:tc>
                  <a:txBody>
                    <a:bodyPr/>
                    <a:lstStyle/>
                    <a:p>
                      <a:r>
                        <a:rPr lang="en-US" sz="1400" dirty="0"/>
                        <a:t>Process a single record to produce one or more records. Options include modifying keys, values, and types.</a:t>
                      </a:r>
                    </a:p>
                  </a:txBody>
                  <a:tcPr/>
                </a:tc>
                <a:extLst>
                  <a:ext uri="{0D108BD9-81ED-4DB2-BD59-A6C34878D82A}">
                    <a16:rowId xmlns:a16="http://schemas.microsoft.com/office/drawing/2014/main" val="1938499033"/>
                  </a:ext>
                </a:extLst>
              </a:tr>
              <a:tr h="463198">
                <a:tc>
                  <a:txBody>
                    <a:bodyPr/>
                    <a:lstStyle/>
                    <a:p>
                      <a:r>
                        <a:rPr lang="en-US" sz="1400" dirty="0" err="1"/>
                        <a:t>GroupByKey</a:t>
                      </a:r>
                      <a:endParaRPr lang="en-US" sz="1400" dirty="0"/>
                    </a:p>
                  </a:txBody>
                  <a:tcPr/>
                </a:tc>
                <a:tc>
                  <a:txBody>
                    <a:bodyPr/>
                    <a:lstStyle/>
                    <a:p>
                      <a:r>
                        <a:rPr lang="en-US" sz="1400" dirty="0"/>
                        <a:t>KStream -&gt; </a:t>
                      </a:r>
                      <a:r>
                        <a:rPr lang="en-US" sz="1400" dirty="0" err="1"/>
                        <a:t>KGroupedStream</a:t>
                      </a:r>
                      <a:endParaRPr lang="en-US" sz="1400" dirty="0"/>
                    </a:p>
                  </a:txBody>
                  <a:tcPr/>
                </a:tc>
                <a:tc>
                  <a:txBody>
                    <a:bodyPr/>
                    <a:lstStyle/>
                    <a:p>
                      <a:r>
                        <a:rPr lang="en-US" sz="1400" dirty="0"/>
                        <a:t>Groups records by the existing key</a:t>
                      </a:r>
                    </a:p>
                  </a:txBody>
                  <a:tcPr/>
                </a:tc>
                <a:extLst>
                  <a:ext uri="{0D108BD9-81ED-4DB2-BD59-A6C34878D82A}">
                    <a16:rowId xmlns:a16="http://schemas.microsoft.com/office/drawing/2014/main" val="4146233157"/>
                  </a:ext>
                </a:extLst>
              </a:tr>
              <a:tr h="463198">
                <a:tc>
                  <a:txBody>
                    <a:bodyPr/>
                    <a:lstStyle/>
                    <a:p>
                      <a:r>
                        <a:rPr lang="en-US" sz="1400" dirty="0" err="1"/>
                        <a:t>GroupBy</a:t>
                      </a:r>
                      <a:endParaRPr lang="en-US" sz="1400" dirty="0"/>
                    </a:p>
                  </a:txBody>
                  <a:tcPr/>
                </a:tc>
                <a:tc>
                  <a:txBody>
                    <a:bodyPr/>
                    <a:lstStyle/>
                    <a:p>
                      <a:r>
                        <a:rPr lang="en-US" sz="1400" dirty="0"/>
                        <a:t>KStream -&gt; </a:t>
                      </a:r>
                      <a:r>
                        <a:rPr lang="en-US" sz="1400" dirty="0" err="1"/>
                        <a:t>KGStream</a:t>
                      </a:r>
                      <a:endParaRPr lang="en-US" sz="1400" dirty="0"/>
                    </a:p>
                    <a:p>
                      <a:r>
                        <a:rPr lang="en-US" sz="1400" dirty="0"/>
                        <a:t>KTable -&gt; </a:t>
                      </a:r>
                      <a:r>
                        <a:rPr lang="en-US" sz="1400" dirty="0" err="1"/>
                        <a:t>KGTable</a:t>
                      </a:r>
                      <a:endParaRPr lang="en-US" sz="1400" dirty="0"/>
                    </a:p>
                  </a:txBody>
                  <a:tcPr/>
                </a:tc>
                <a:tc>
                  <a:txBody>
                    <a:bodyPr/>
                    <a:lstStyle/>
                    <a:p>
                      <a:r>
                        <a:rPr lang="en-US" sz="1400" dirty="0"/>
                        <a:t>Groups records by a new key, which can be a new key type. Can also support new value and value type.</a:t>
                      </a:r>
                    </a:p>
                  </a:txBody>
                  <a:tcPr/>
                </a:tc>
                <a:extLst>
                  <a:ext uri="{0D108BD9-81ED-4DB2-BD59-A6C34878D82A}">
                    <a16:rowId xmlns:a16="http://schemas.microsoft.com/office/drawing/2014/main" val="1307575058"/>
                  </a:ext>
                </a:extLst>
              </a:tr>
              <a:tr h="463198">
                <a:tc>
                  <a:txBody>
                    <a:bodyPr/>
                    <a:lstStyle/>
                    <a:p>
                      <a:r>
                        <a:rPr lang="en-US" sz="1400" dirty="0"/>
                        <a:t>Map / </a:t>
                      </a:r>
                      <a:r>
                        <a:rPr lang="en-US" sz="1400" dirty="0" err="1"/>
                        <a:t>MapValues</a:t>
                      </a:r>
                      <a:endParaRPr lang="en-US" sz="1400" dirty="0"/>
                    </a:p>
                  </a:txBody>
                  <a:tcPr/>
                </a:tc>
                <a:tc>
                  <a:txBody>
                    <a:bodyPr/>
                    <a:lstStyle/>
                    <a:p>
                      <a:r>
                        <a:rPr lang="en-US" sz="1400" dirty="0"/>
                        <a:t>KStream -&gt; KStream</a:t>
                      </a:r>
                    </a:p>
                  </a:txBody>
                  <a:tcPr/>
                </a:tc>
                <a:tc>
                  <a:txBody>
                    <a:bodyPr/>
                    <a:lstStyle/>
                    <a:p>
                      <a:r>
                        <a:rPr lang="en-US" sz="1400" dirty="0"/>
                        <a:t>Process a single record and produces a single record. Options include modifying keys, values, and types.</a:t>
                      </a:r>
                    </a:p>
                  </a:txBody>
                  <a:tcPr/>
                </a:tc>
                <a:extLst>
                  <a:ext uri="{0D108BD9-81ED-4DB2-BD59-A6C34878D82A}">
                    <a16:rowId xmlns:a16="http://schemas.microsoft.com/office/drawing/2014/main" val="210867645"/>
                  </a:ext>
                </a:extLst>
              </a:tr>
            </a:tbl>
          </a:graphicData>
        </a:graphic>
      </p:graphicFrame>
    </p:spTree>
    <p:extLst>
      <p:ext uri="{BB962C8B-B14F-4D97-AF65-F5344CB8AC3E}">
        <p14:creationId xmlns:p14="http://schemas.microsoft.com/office/powerpoint/2010/main" val="1697615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Stateless Transforms</a:t>
            </a:r>
          </a:p>
        </p:txBody>
      </p:sp>
      <p:sp>
        <p:nvSpPr>
          <p:cNvPr id="9" name="Rectangle 3"/>
          <p:cNvSpPr>
            <a:spLocks noGrp="1" noChangeArrowheads="1"/>
          </p:cNvSpPr>
          <p:nvPr>
            <p:ph idx="1"/>
          </p:nvPr>
        </p:nvSpPr>
        <p:spPr/>
        <p:txBody>
          <a:bodyPr/>
          <a:lstStyle/>
          <a:p>
            <a:endParaRPr lang="en-US" sz="1600" dirty="0"/>
          </a:p>
          <a:p>
            <a:pPr marL="346075" lvl="1" indent="0">
              <a:buNone/>
            </a:pPr>
            <a:endParaRPr lang="en-US" sz="1600" dirty="0"/>
          </a:p>
          <a:p>
            <a:endParaRPr lang="en-US" sz="1600" dirty="0"/>
          </a:p>
        </p:txBody>
      </p:sp>
      <p:sp>
        <p:nvSpPr>
          <p:cNvPr id="5" name="Slide Number Placeholder 4"/>
          <p:cNvSpPr>
            <a:spLocks noGrp="1"/>
          </p:cNvSpPr>
          <p:nvPr>
            <p:ph type="sldNum" sz="quarter" idx="10"/>
          </p:nvPr>
        </p:nvSpPr>
        <p:spPr/>
        <p:txBody>
          <a:bodyPr/>
          <a:lstStyle/>
          <a:p>
            <a:fld id="{E98947E1-6E9C-4553-A175-053CB8F72200}" type="slidenum">
              <a:rPr lang="en-US" smtClean="0"/>
              <a:pPr/>
              <a:t>13</a:t>
            </a:fld>
            <a:endParaRPr lang="en-US"/>
          </a:p>
        </p:txBody>
      </p:sp>
      <p:pic>
        <p:nvPicPr>
          <p:cNvPr id="3" name="Picture 2">
            <a:extLst>
              <a:ext uri="{FF2B5EF4-FFF2-40B4-BE49-F238E27FC236}">
                <a16:creationId xmlns:a16="http://schemas.microsoft.com/office/drawing/2014/main" id="{E86CA1B0-90B6-1B41-835F-DAC66BE1A772}"/>
              </a:ext>
            </a:extLst>
          </p:cNvPr>
          <p:cNvPicPr>
            <a:picLocks noChangeAspect="1"/>
          </p:cNvPicPr>
          <p:nvPr/>
        </p:nvPicPr>
        <p:blipFill>
          <a:blip r:embed="rId3"/>
          <a:stretch>
            <a:fillRect/>
          </a:stretch>
        </p:blipFill>
        <p:spPr>
          <a:xfrm>
            <a:off x="7874000" y="0"/>
            <a:ext cx="1625600" cy="1625600"/>
          </a:xfrm>
          <a:prstGeom prst="rect">
            <a:avLst/>
          </a:prstGeom>
        </p:spPr>
      </p:pic>
      <p:graphicFrame>
        <p:nvGraphicFramePr>
          <p:cNvPr id="2" name="Table 1">
            <a:extLst>
              <a:ext uri="{FF2B5EF4-FFF2-40B4-BE49-F238E27FC236}">
                <a16:creationId xmlns:a16="http://schemas.microsoft.com/office/drawing/2014/main" id="{EC408EDA-05DD-2344-839C-D23018AF5108}"/>
              </a:ext>
            </a:extLst>
          </p:cNvPr>
          <p:cNvGraphicFramePr>
            <a:graphicFrameLocks noGrp="1"/>
          </p:cNvGraphicFramePr>
          <p:nvPr>
            <p:extLst>
              <p:ext uri="{D42A27DB-BD31-4B8C-83A1-F6EECF244321}">
                <p14:modId xmlns:p14="http://schemas.microsoft.com/office/powerpoint/2010/main" val="1844617234"/>
              </p:ext>
            </p:extLst>
          </p:nvPr>
        </p:nvGraphicFramePr>
        <p:xfrm>
          <a:off x="293687" y="812800"/>
          <a:ext cx="7906095" cy="4064000"/>
        </p:xfrm>
        <a:graphic>
          <a:graphicData uri="http://schemas.openxmlformats.org/drawingml/2006/table">
            <a:tbl>
              <a:tblPr firstRow="1" bandRow="1">
                <a:tableStyleId>{5C22544A-7EE6-4342-B048-85BDC9FD1C3A}</a:tableStyleId>
              </a:tblPr>
              <a:tblGrid>
                <a:gridCol w="1823348">
                  <a:extLst>
                    <a:ext uri="{9D8B030D-6E8A-4147-A177-3AD203B41FA5}">
                      <a16:colId xmlns:a16="http://schemas.microsoft.com/office/drawing/2014/main" val="3546115440"/>
                    </a:ext>
                  </a:extLst>
                </a:gridCol>
                <a:gridCol w="1967948">
                  <a:extLst>
                    <a:ext uri="{9D8B030D-6E8A-4147-A177-3AD203B41FA5}">
                      <a16:colId xmlns:a16="http://schemas.microsoft.com/office/drawing/2014/main" val="3144585182"/>
                    </a:ext>
                  </a:extLst>
                </a:gridCol>
                <a:gridCol w="4114799">
                  <a:extLst>
                    <a:ext uri="{9D8B030D-6E8A-4147-A177-3AD203B41FA5}">
                      <a16:colId xmlns:a16="http://schemas.microsoft.com/office/drawing/2014/main" val="1662674779"/>
                    </a:ext>
                  </a:extLst>
                </a:gridCol>
              </a:tblGrid>
              <a:tr h="370840">
                <a:tc>
                  <a:txBody>
                    <a:bodyPr/>
                    <a:lstStyle/>
                    <a:p>
                      <a:r>
                        <a:rPr lang="en-US" dirty="0"/>
                        <a:t>Transform</a:t>
                      </a:r>
                    </a:p>
                  </a:txBody>
                  <a:tcPr/>
                </a:tc>
                <a:tc>
                  <a:txBody>
                    <a:bodyPr/>
                    <a:lstStyle/>
                    <a:p>
                      <a:r>
                        <a:rPr lang="en-US" dirty="0"/>
                        <a:t>Supported on</a:t>
                      </a:r>
                    </a:p>
                  </a:txBody>
                  <a:tcPr/>
                </a:tc>
                <a:tc>
                  <a:txBody>
                    <a:bodyPr/>
                    <a:lstStyle/>
                    <a:p>
                      <a:r>
                        <a:rPr lang="en-US" dirty="0"/>
                        <a:t>Description</a:t>
                      </a:r>
                    </a:p>
                  </a:txBody>
                  <a:tcPr/>
                </a:tc>
                <a:extLst>
                  <a:ext uri="{0D108BD9-81ED-4DB2-BD59-A6C34878D82A}">
                    <a16:rowId xmlns:a16="http://schemas.microsoft.com/office/drawing/2014/main" val="419574983"/>
                  </a:ext>
                </a:extLst>
              </a:tr>
              <a:tr h="370840">
                <a:tc>
                  <a:txBody>
                    <a:bodyPr/>
                    <a:lstStyle/>
                    <a:p>
                      <a:r>
                        <a:rPr lang="en-US" sz="1400" dirty="0"/>
                        <a:t>Foreach</a:t>
                      </a:r>
                    </a:p>
                  </a:txBody>
                  <a:tcPr/>
                </a:tc>
                <a:tc>
                  <a:txBody>
                    <a:bodyPr/>
                    <a:lstStyle/>
                    <a:p>
                      <a:r>
                        <a:rPr lang="en-US" sz="1400" dirty="0"/>
                        <a:t>KStream -&gt; void</a:t>
                      </a:r>
                    </a:p>
                    <a:p>
                      <a:r>
                        <a:rPr lang="en-US" sz="1400" dirty="0"/>
                        <a:t>KTable -&gt; void</a:t>
                      </a:r>
                    </a:p>
                  </a:txBody>
                  <a:tcPr/>
                </a:tc>
                <a:tc>
                  <a:txBody>
                    <a:bodyPr/>
                    <a:lstStyle/>
                    <a:p>
                      <a:r>
                        <a:rPr lang="en-US" sz="1400" dirty="0"/>
                        <a:t>Perform a stateless action on each record and terminate stream processing. Think </a:t>
                      </a:r>
                      <a:r>
                        <a:rPr lang="en-US" sz="1400" i="1" dirty="0"/>
                        <a:t>side effects.</a:t>
                      </a:r>
                      <a:endParaRPr lang="en-US" sz="1400" dirty="0"/>
                    </a:p>
                  </a:txBody>
                  <a:tcPr/>
                </a:tc>
                <a:extLst>
                  <a:ext uri="{0D108BD9-81ED-4DB2-BD59-A6C34878D82A}">
                    <a16:rowId xmlns:a16="http://schemas.microsoft.com/office/drawing/2014/main" val="2064073021"/>
                  </a:ext>
                </a:extLst>
              </a:tr>
              <a:tr h="370840">
                <a:tc>
                  <a:txBody>
                    <a:bodyPr/>
                    <a:lstStyle/>
                    <a:p>
                      <a:r>
                        <a:rPr lang="en-US" sz="1400" dirty="0"/>
                        <a:t>Peek</a:t>
                      </a:r>
                    </a:p>
                  </a:txBody>
                  <a:tcPr/>
                </a:tc>
                <a:tc>
                  <a:txBody>
                    <a:bodyPr/>
                    <a:lstStyle/>
                    <a:p>
                      <a:r>
                        <a:rPr lang="en-US" sz="1400" dirty="0"/>
                        <a:t>KStream -&gt; KStream</a:t>
                      </a:r>
                    </a:p>
                  </a:txBody>
                  <a:tcPr/>
                </a:tc>
                <a:tc>
                  <a:txBody>
                    <a:bodyPr/>
                    <a:lstStyle/>
                    <a:p>
                      <a:r>
                        <a:rPr lang="en-US" sz="1400" dirty="0"/>
                        <a:t>Perform a states action on each record and return an unchanged stream. Think side effects. </a:t>
                      </a:r>
                    </a:p>
                  </a:txBody>
                  <a:tcPr/>
                </a:tc>
                <a:extLst>
                  <a:ext uri="{0D108BD9-81ED-4DB2-BD59-A6C34878D82A}">
                    <a16:rowId xmlns:a16="http://schemas.microsoft.com/office/drawing/2014/main" val="2554636989"/>
                  </a:ext>
                </a:extLst>
              </a:tr>
              <a:tr h="370840">
                <a:tc>
                  <a:txBody>
                    <a:bodyPr/>
                    <a:lstStyle/>
                    <a:p>
                      <a:r>
                        <a:rPr lang="en-US" sz="1400" dirty="0" err="1"/>
                        <a:t>SelectKey</a:t>
                      </a:r>
                      <a:endParaRPr lang="en-US" sz="1400" dirty="0"/>
                    </a:p>
                  </a:txBody>
                  <a:tcPr/>
                </a:tc>
                <a:tc>
                  <a:txBody>
                    <a:bodyPr/>
                    <a:lstStyle/>
                    <a:p>
                      <a:r>
                        <a:rPr lang="en-US" sz="1400" dirty="0"/>
                        <a:t>KStream -&gt; KStream</a:t>
                      </a:r>
                    </a:p>
                  </a:txBody>
                  <a:tcPr/>
                </a:tc>
                <a:tc>
                  <a:txBody>
                    <a:bodyPr/>
                    <a:lstStyle/>
                    <a:p>
                      <a:r>
                        <a:rPr lang="en-US" sz="1400" dirty="0"/>
                        <a:t>Assigns a new key, including support for a new key type, to each record.</a:t>
                      </a:r>
                    </a:p>
                  </a:txBody>
                  <a:tcPr/>
                </a:tc>
                <a:extLst>
                  <a:ext uri="{0D108BD9-81ED-4DB2-BD59-A6C34878D82A}">
                    <a16:rowId xmlns:a16="http://schemas.microsoft.com/office/drawing/2014/main" val="2110790009"/>
                  </a:ext>
                </a:extLst>
              </a:tr>
              <a:tr h="370840">
                <a:tc>
                  <a:txBody>
                    <a:bodyPr/>
                    <a:lstStyle/>
                    <a:p>
                      <a:r>
                        <a:rPr lang="en-US" sz="1400" dirty="0"/>
                        <a:t>Table to Stream</a:t>
                      </a:r>
                    </a:p>
                  </a:txBody>
                  <a:tcPr/>
                </a:tc>
                <a:tc>
                  <a:txBody>
                    <a:bodyPr/>
                    <a:lstStyle/>
                    <a:p>
                      <a:r>
                        <a:rPr lang="en-US" sz="1400" dirty="0"/>
                        <a:t>KTable -&gt; KStream</a:t>
                      </a:r>
                    </a:p>
                  </a:txBody>
                  <a:tcPr/>
                </a:tc>
                <a:tc>
                  <a:txBody>
                    <a:bodyPr/>
                    <a:lstStyle/>
                    <a:p>
                      <a:r>
                        <a:rPr lang="en-US" sz="1400" dirty="0"/>
                        <a:t>Get the changelog stream of a table.</a:t>
                      </a:r>
                    </a:p>
                  </a:txBody>
                  <a:tcPr/>
                </a:tc>
                <a:extLst>
                  <a:ext uri="{0D108BD9-81ED-4DB2-BD59-A6C34878D82A}">
                    <a16:rowId xmlns:a16="http://schemas.microsoft.com/office/drawing/2014/main" val="2409090756"/>
                  </a:ext>
                </a:extLst>
              </a:tr>
              <a:tr h="370840">
                <a:tc>
                  <a:txBody>
                    <a:bodyPr/>
                    <a:lstStyle/>
                    <a:p>
                      <a:r>
                        <a:rPr lang="en-US" sz="1400" dirty="0"/>
                        <a:t>Stream to Table </a:t>
                      </a:r>
                    </a:p>
                  </a:txBody>
                  <a:tcPr/>
                </a:tc>
                <a:tc>
                  <a:txBody>
                    <a:bodyPr/>
                    <a:lstStyle/>
                    <a:p>
                      <a:r>
                        <a:rPr lang="en-US" sz="1400" dirty="0"/>
                        <a:t>KStream -&gt; KTable</a:t>
                      </a:r>
                    </a:p>
                  </a:txBody>
                  <a:tcPr/>
                </a:tc>
                <a:tc>
                  <a:txBody>
                    <a:bodyPr/>
                    <a:lstStyle/>
                    <a:p>
                      <a:r>
                        <a:rPr lang="en-US" sz="1400" dirty="0"/>
                        <a:t>Convert event stream into a table. Also known as a changelog stream.</a:t>
                      </a:r>
                    </a:p>
                  </a:txBody>
                  <a:tcPr/>
                </a:tc>
                <a:extLst>
                  <a:ext uri="{0D108BD9-81ED-4DB2-BD59-A6C34878D82A}">
                    <a16:rowId xmlns:a16="http://schemas.microsoft.com/office/drawing/2014/main" val="2440874224"/>
                  </a:ext>
                </a:extLst>
              </a:tr>
              <a:tr h="370840">
                <a:tc>
                  <a:txBody>
                    <a:bodyPr/>
                    <a:lstStyle/>
                    <a:p>
                      <a:r>
                        <a:rPr lang="en-US" sz="1400" dirty="0"/>
                        <a:t>To</a:t>
                      </a:r>
                    </a:p>
                  </a:txBody>
                  <a:tcPr/>
                </a:tc>
                <a:tc>
                  <a:txBody>
                    <a:bodyPr/>
                    <a:lstStyle/>
                    <a:p>
                      <a:r>
                        <a:rPr lang="en-US" sz="1400" dirty="0" err="1"/>
                        <a:t>KStream</a:t>
                      </a:r>
                      <a:r>
                        <a:rPr lang="en-US" sz="1400" dirty="0"/>
                        <a:t> -&gt; void</a:t>
                      </a:r>
                    </a:p>
                  </a:txBody>
                  <a:tcPr/>
                </a:tc>
                <a:tc>
                  <a:txBody>
                    <a:bodyPr/>
                    <a:lstStyle/>
                    <a:p>
                      <a:r>
                        <a:rPr lang="en-US" sz="1400" dirty="0"/>
                        <a:t>Write the records to a Kafka topic and end processing.</a:t>
                      </a:r>
                    </a:p>
                  </a:txBody>
                  <a:tcPr/>
                </a:tc>
                <a:extLst>
                  <a:ext uri="{0D108BD9-81ED-4DB2-BD59-A6C34878D82A}">
                    <a16:rowId xmlns:a16="http://schemas.microsoft.com/office/drawing/2014/main" val="982684468"/>
                  </a:ext>
                </a:extLst>
              </a:tr>
              <a:tr h="370840">
                <a:tc>
                  <a:txBody>
                    <a:bodyPr/>
                    <a:lstStyle/>
                    <a:p>
                      <a:r>
                        <a:rPr lang="en-US" sz="1400" dirty="0"/>
                        <a:t>Through</a:t>
                      </a:r>
                    </a:p>
                  </a:txBody>
                  <a:tcPr/>
                </a:tc>
                <a:tc>
                  <a:txBody>
                    <a:bodyPr/>
                    <a:lstStyle/>
                    <a:p>
                      <a:r>
                        <a:rPr lang="en-US" sz="1400" dirty="0" err="1"/>
                        <a:t>KStream</a:t>
                      </a:r>
                      <a:r>
                        <a:rPr lang="en-US" sz="1400" dirty="0"/>
                        <a:t> -&gt; </a:t>
                      </a:r>
                      <a:r>
                        <a:rPr lang="en-US" sz="1400" dirty="0" err="1"/>
                        <a:t>KStream</a:t>
                      </a:r>
                      <a:endParaRPr lang="en-US" sz="1400" dirty="0"/>
                    </a:p>
                    <a:p>
                      <a:r>
                        <a:rPr lang="en-US" sz="1400" dirty="0" err="1"/>
                        <a:t>KTable</a:t>
                      </a:r>
                      <a:r>
                        <a:rPr lang="en-US" sz="1400" dirty="0"/>
                        <a:t> -&gt; </a:t>
                      </a:r>
                      <a:r>
                        <a:rPr lang="en-US" sz="1400" dirty="0" err="1"/>
                        <a:t>KTable</a:t>
                      </a:r>
                      <a:endParaRPr lang="en-US" sz="1400" dirty="0"/>
                    </a:p>
                  </a:txBody>
                  <a:tcPr/>
                </a:tc>
                <a:tc>
                  <a:txBody>
                    <a:bodyPr/>
                    <a:lstStyle/>
                    <a:p>
                      <a:r>
                        <a:rPr lang="en-US" sz="1400" dirty="0"/>
                        <a:t>Write the records to a Kafka topic and create a new stream/table from that topic to continue processing.</a:t>
                      </a:r>
                    </a:p>
                  </a:txBody>
                  <a:tcPr/>
                </a:tc>
                <a:extLst>
                  <a:ext uri="{0D108BD9-81ED-4DB2-BD59-A6C34878D82A}">
                    <a16:rowId xmlns:a16="http://schemas.microsoft.com/office/drawing/2014/main" val="2311687232"/>
                  </a:ext>
                </a:extLst>
              </a:tr>
            </a:tbl>
          </a:graphicData>
        </a:graphic>
      </p:graphicFrame>
    </p:spTree>
    <p:extLst>
      <p:ext uri="{BB962C8B-B14F-4D97-AF65-F5344CB8AC3E}">
        <p14:creationId xmlns:p14="http://schemas.microsoft.com/office/powerpoint/2010/main" val="981308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Stateful Transforms</a:t>
            </a:r>
          </a:p>
        </p:txBody>
      </p:sp>
      <p:sp>
        <p:nvSpPr>
          <p:cNvPr id="9" name="Rectangle 3"/>
          <p:cNvSpPr>
            <a:spLocks noGrp="1" noChangeArrowheads="1"/>
          </p:cNvSpPr>
          <p:nvPr>
            <p:ph idx="1"/>
          </p:nvPr>
        </p:nvSpPr>
        <p:spPr/>
        <p:txBody>
          <a:bodyPr/>
          <a:lstStyle/>
          <a:p>
            <a:endParaRPr lang="en-US" sz="1600" dirty="0"/>
          </a:p>
          <a:p>
            <a:pPr marL="346075" lvl="1" indent="0">
              <a:buNone/>
            </a:pPr>
            <a:endParaRPr lang="en-US" sz="1600" dirty="0"/>
          </a:p>
          <a:p>
            <a:endParaRPr lang="en-US" sz="1600" dirty="0"/>
          </a:p>
        </p:txBody>
      </p:sp>
      <p:sp>
        <p:nvSpPr>
          <p:cNvPr id="5" name="Slide Number Placeholder 4"/>
          <p:cNvSpPr>
            <a:spLocks noGrp="1"/>
          </p:cNvSpPr>
          <p:nvPr>
            <p:ph type="sldNum" sz="quarter" idx="10"/>
          </p:nvPr>
        </p:nvSpPr>
        <p:spPr/>
        <p:txBody>
          <a:bodyPr/>
          <a:lstStyle/>
          <a:p>
            <a:fld id="{E98947E1-6E9C-4553-A175-053CB8F72200}" type="slidenum">
              <a:rPr lang="en-US" smtClean="0"/>
              <a:pPr/>
              <a:t>14</a:t>
            </a:fld>
            <a:endParaRPr lang="en-US"/>
          </a:p>
        </p:txBody>
      </p:sp>
      <p:pic>
        <p:nvPicPr>
          <p:cNvPr id="3" name="Picture 2">
            <a:extLst>
              <a:ext uri="{FF2B5EF4-FFF2-40B4-BE49-F238E27FC236}">
                <a16:creationId xmlns:a16="http://schemas.microsoft.com/office/drawing/2014/main" id="{E86CA1B0-90B6-1B41-835F-DAC66BE1A772}"/>
              </a:ext>
            </a:extLst>
          </p:cNvPr>
          <p:cNvPicPr>
            <a:picLocks noChangeAspect="1"/>
          </p:cNvPicPr>
          <p:nvPr/>
        </p:nvPicPr>
        <p:blipFill>
          <a:blip r:embed="rId3"/>
          <a:stretch>
            <a:fillRect/>
          </a:stretch>
        </p:blipFill>
        <p:spPr>
          <a:xfrm>
            <a:off x="7874000" y="0"/>
            <a:ext cx="1625600" cy="1625600"/>
          </a:xfrm>
          <a:prstGeom prst="rect">
            <a:avLst/>
          </a:prstGeom>
        </p:spPr>
      </p:pic>
      <p:graphicFrame>
        <p:nvGraphicFramePr>
          <p:cNvPr id="2" name="Table 1">
            <a:extLst>
              <a:ext uri="{FF2B5EF4-FFF2-40B4-BE49-F238E27FC236}">
                <a16:creationId xmlns:a16="http://schemas.microsoft.com/office/drawing/2014/main" id="{EC408EDA-05DD-2344-839C-D23018AF5108}"/>
              </a:ext>
            </a:extLst>
          </p:cNvPr>
          <p:cNvGraphicFramePr>
            <a:graphicFrameLocks noGrp="1"/>
          </p:cNvGraphicFramePr>
          <p:nvPr>
            <p:extLst>
              <p:ext uri="{D42A27DB-BD31-4B8C-83A1-F6EECF244321}">
                <p14:modId xmlns:p14="http://schemas.microsoft.com/office/powerpoint/2010/main" val="4133246189"/>
              </p:ext>
            </p:extLst>
          </p:nvPr>
        </p:nvGraphicFramePr>
        <p:xfrm>
          <a:off x="293687" y="812800"/>
          <a:ext cx="7906095" cy="4050527"/>
        </p:xfrm>
        <a:graphic>
          <a:graphicData uri="http://schemas.openxmlformats.org/drawingml/2006/table">
            <a:tbl>
              <a:tblPr firstRow="1" bandRow="1">
                <a:tableStyleId>{5C22544A-7EE6-4342-B048-85BDC9FD1C3A}</a:tableStyleId>
              </a:tblPr>
              <a:tblGrid>
                <a:gridCol w="1823348">
                  <a:extLst>
                    <a:ext uri="{9D8B030D-6E8A-4147-A177-3AD203B41FA5}">
                      <a16:colId xmlns:a16="http://schemas.microsoft.com/office/drawing/2014/main" val="3546115440"/>
                    </a:ext>
                  </a:extLst>
                </a:gridCol>
                <a:gridCol w="1769165">
                  <a:extLst>
                    <a:ext uri="{9D8B030D-6E8A-4147-A177-3AD203B41FA5}">
                      <a16:colId xmlns:a16="http://schemas.microsoft.com/office/drawing/2014/main" val="3144585182"/>
                    </a:ext>
                  </a:extLst>
                </a:gridCol>
                <a:gridCol w="4313582">
                  <a:extLst>
                    <a:ext uri="{9D8B030D-6E8A-4147-A177-3AD203B41FA5}">
                      <a16:colId xmlns:a16="http://schemas.microsoft.com/office/drawing/2014/main" val="1662674779"/>
                    </a:ext>
                  </a:extLst>
                </a:gridCol>
              </a:tblGrid>
              <a:tr h="370840">
                <a:tc>
                  <a:txBody>
                    <a:bodyPr/>
                    <a:lstStyle/>
                    <a:p>
                      <a:r>
                        <a:rPr lang="en-US" dirty="0"/>
                        <a:t>Transform</a:t>
                      </a:r>
                    </a:p>
                  </a:txBody>
                  <a:tcPr/>
                </a:tc>
                <a:tc>
                  <a:txBody>
                    <a:bodyPr/>
                    <a:lstStyle/>
                    <a:p>
                      <a:r>
                        <a:rPr lang="en-US" dirty="0"/>
                        <a:t>Supported on</a:t>
                      </a:r>
                    </a:p>
                  </a:txBody>
                  <a:tcPr/>
                </a:tc>
                <a:tc>
                  <a:txBody>
                    <a:bodyPr/>
                    <a:lstStyle/>
                    <a:p>
                      <a:r>
                        <a:rPr lang="en-US" dirty="0"/>
                        <a:t>Description</a:t>
                      </a:r>
                    </a:p>
                  </a:txBody>
                  <a:tcPr/>
                </a:tc>
                <a:extLst>
                  <a:ext uri="{0D108BD9-81ED-4DB2-BD59-A6C34878D82A}">
                    <a16:rowId xmlns:a16="http://schemas.microsoft.com/office/drawing/2014/main" val="419574983"/>
                  </a:ext>
                </a:extLst>
              </a:tr>
              <a:tr h="370840">
                <a:tc>
                  <a:txBody>
                    <a:bodyPr/>
                    <a:lstStyle/>
                    <a:p>
                      <a:r>
                        <a:rPr lang="en-US" sz="1200" dirty="0"/>
                        <a:t>Aggregate*</a:t>
                      </a:r>
                    </a:p>
                  </a:txBody>
                  <a:tcPr/>
                </a:tc>
                <a:tc>
                  <a:txBody>
                    <a:bodyPr/>
                    <a:lstStyle/>
                    <a:p>
                      <a:r>
                        <a:rPr lang="en-US" sz="1200" dirty="0" err="1"/>
                        <a:t>KGStream</a:t>
                      </a:r>
                      <a:r>
                        <a:rPr lang="en-US" sz="1200" dirty="0"/>
                        <a:t> </a:t>
                      </a:r>
                      <a:r>
                        <a:rPr lang="en-US" sz="1200" dirty="0">
                          <a:sym typeface="Wingdings" pitchFamily="2" charset="2"/>
                        </a:rPr>
                        <a:t></a:t>
                      </a:r>
                      <a:r>
                        <a:rPr lang="en-US" sz="1200" dirty="0"/>
                        <a:t> </a:t>
                      </a:r>
                      <a:r>
                        <a:rPr lang="en-US" sz="1200" dirty="0" err="1"/>
                        <a:t>KTable</a:t>
                      </a:r>
                      <a:endParaRPr lang="en-US" sz="1200" dirty="0"/>
                    </a:p>
                    <a:p>
                      <a:r>
                        <a:rPr lang="en-US" sz="1200" dirty="0" err="1"/>
                        <a:t>KGTable</a:t>
                      </a:r>
                      <a:r>
                        <a:rPr lang="en-US" sz="1200" dirty="0"/>
                        <a:t> </a:t>
                      </a:r>
                      <a:r>
                        <a:rPr lang="en-US" sz="1200" dirty="0">
                          <a:sym typeface="Wingdings" pitchFamily="2" charset="2"/>
                        </a:rPr>
                        <a:t></a:t>
                      </a:r>
                      <a:r>
                        <a:rPr lang="en-US" sz="1200" dirty="0"/>
                        <a:t> </a:t>
                      </a:r>
                      <a:r>
                        <a:rPr lang="en-US" sz="1200" dirty="0" err="1"/>
                        <a:t>KTable</a:t>
                      </a:r>
                      <a:endParaRPr lang="en-US" sz="1200" dirty="0"/>
                    </a:p>
                  </a:txBody>
                  <a:tcPr/>
                </a:tc>
                <a:tc>
                  <a:txBody>
                    <a:bodyPr/>
                    <a:lstStyle/>
                    <a:p>
                      <a:r>
                        <a:rPr lang="en-US" sz="1200" dirty="0"/>
                        <a:t>Aggregate values of records by the grouped key. Resultant value type can be changed. Generalization of </a:t>
                      </a:r>
                      <a:r>
                        <a:rPr lang="en-US" sz="1200" i="1" dirty="0"/>
                        <a:t>Reduce.</a:t>
                      </a:r>
                      <a:endParaRPr lang="en-US" sz="1200" dirty="0"/>
                    </a:p>
                  </a:txBody>
                  <a:tcPr/>
                </a:tc>
                <a:extLst>
                  <a:ext uri="{0D108BD9-81ED-4DB2-BD59-A6C34878D82A}">
                    <a16:rowId xmlns:a16="http://schemas.microsoft.com/office/drawing/2014/main" val="2064073021"/>
                  </a:ext>
                </a:extLst>
              </a:tr>
              <a:tr h="370840">
                <a:tc>
                  <a:txBody>
                    <a:bodyPr/>
                    <a:lstStyle/>
                    <a:p>
                      <a:r>
                        <a:rPr lang="en-US" sz="1200" dirty="0"/>
                        <a:t>Reduce*</a:t>
                      </a:r>
                    </a:p>
                  </a:txBody>
                  <a:tcPr/>
                </a:tc>
                <a:tc>
                  <a:txBody>
                    <a:bodyPr/>
                    <a:lstStyle/>
                    <a:p>
                      <a:r>
                        <a:rPr lang="en-US" sz="1200" dirty="0" err="1"/>
                        <a:t>KGStream</a:t>
                      </a:r>
                      <a:r>
                        <a:rPr lang="en-US" sz="1200" dirty="0"/>
                        <a:t> </a:t>
                      </a:r>
                      <a:r>
                        <a:rPr lang="en-US" sz="1200" dirty="0">
                          <a:sym typeface="Wingdings" pitchFamily="2" charset="2"/>
                        </a:rPr>
                        <a:t></a:t>
                      </a:r>
                      <a:r>
                        <a:rPr lang="en-US" sz="1200" dirty="0"/>
                        <a:t> </a:t>
                      </a:r>
                      <a:r>
                        <a:rPr lang="en-US" sz="1200" dirty="0" err="1"/>
                        <a:t>KTable</a:t>
                      </a:r>
                      <a:endParaRPr lang="en-US" sz="1200" dirty="0"/>
                    </a:p>
                    <a:p>
                      <a:r>
                        <a:rPr lang="en-US" sz="1200" dirty="0" err="1"/>
                        <a:t>KGTable</a:t>
                      </a:r>
                      <a:r>
                        <a:rPr lang="en-US" sz="1200" dirty="0"/>
                        <a:t> </a:t>
                      </a:r>
                      <a:r>
                        <a:rPr lang="en-US" sz="1200" dirty="0">
                          <a:sym typeface="Wingdings" pitchFamily="2" charset="2"/>
                        </a:rPr>
                        <a:t></a:t>
                      </a:r>
                      <a:r>
                        <a:rPr lang="en-US" sz="1200" dirty="0"/>
                        <a:t> </a:t>
                      </a:r>
                      <a:r>
                        <a:rPr lang="en-US" sz="1200" dirty="0" err="1"/>
                        <a:t>KTable</a:t>
                      </a:r>
                      <a:endParaRPr lang="en-US" sz="1200" dirty="0"/>
                    </a:p>
                  </a:txBody>
                  <a:tcPr/>
                </a:tc>
                <a:tc>
                  <a:txBody>
                    <a:bodyPr/>
                    <a:lstStyle/>
                    <a:p>
                      <a:r>
                        <a:rPr lang="en-US" sz="1200" dirty="0"/>
                        <a:t>Combines values of records by the grouped key.</a:t>
                      </a:r>
                    </a:p>
                    <a:p>
                      <a:r>
                        <a:rPr lang="en-US" sz="1200" dirty="0"/>
                        <a:t>Resultant value type cannot be changed.</a:t>
                      </a:r>
                      <a:endParaRPr lang="en-US" sz="1200" i="1" dirty="0"/>
                    </a:p>
                  </a:txBody>
                  <a:tcPr/>
                </a:tc>
                <a:extLst>
                  <a:ext uri="{0D108BD9-81ED-4DB2-BD59-A6C34878D82A}">
                    <a16:rowId xmlns:a16="http://schemas.microsoft.com/office/drawing/2014/main" val="4279310821"/>
                  </a:ext>
                </a:extLst>
              </a:tr>
              <a:tr h="479287">
                <a:tc>
                  <a:txBody>
                    <a:bodyPr/>
                    <a:lstStyle/>
                    <a:p>
                      <a:r>
                        <a:rPr lang="en-US" sz="1200" dirty="0"/>
                        <a:t>Count*</a:t>
                      </a:r>
                    </a:p>
                  </a:txBody>
                  <a:tcPr/>
                </a:tc>
                <a:tc>
                  <a:txBody>
                    <a:bodyPr/>
                    <a:lstStyle/>
                    <a:p>
                      <a:r>
                        <a:rPr lang="en-US" sz="1200" dirty="0" err="1"/>
                        <a:t>KGStream</a:t>
                      </a:r>
                      <a:r>
                        <a:rPr lang="en-US" sz="1200" dirty="0"/>
                        <a:t> </a:t>
                      </a:r>
                      <a:r>
                        <a:rPr lang="en-US" sz="1200" dirty="0">
                          <a:sym typeface="Wingdings" pitchFamily="2" charset="2"/>
                        </a:rPr>
                        <a:t></a:t>
                      </a:r>
                      <a:r>
                        <a:rPr lang="en-US" sz="1200" dirty="0"/>
                        <a:t> </a:t>
                      </a:r>
                      <a:r>
                        <a:rPr lang="en-US" sz="1200" dirty="0" err="1"/>
                        <a:t>KTable</a:t>
                      </a:r>
                      <a:endParaRPr lang="en-US" sz="1200" dirty="0"/>
                    </a:p>
                    <a:p>
                      <a:r>
                        <a:rPr lang="en-US" sz="1200" dirty="0" err="1"/>
                        <a:t>KGTable</a:t>
                      </a:r>
                      <a:r>
                        <a:rPr lang="en-US" sz="1200" dirty="0"/>
                        <a:t> </a:t>
                      </a:r>
                      <a:r>
                        <a:rPr lang="en-US" sz="1200" dirty="0">
                          <a:sym typeface="Wingdings" pitchFamily="2" charset="2"/>
                        </a:rPr>
                        <a:t></a:t>
                      </a:r>
                      <a:r>
                        <a:rPr lang="en-US" sz="1200" dirty="0"/>
                        <a:t> </a:t>
                      </a:r>
                      <a:r>
                        <a:rPr lang="en-US" sz="1200" dirty="0" err="1"/>
                        <a:t>KTable</a:t>
                      </a:r>
                      <a:endParaRPr lang="en-US" sz="1200" dirty="0"/>
                    </a:p>
                  </a:txBody>
                  <a:tcPr/>
                </a:tc>
                <a:tc>
                  <a:txBody>
                    <a:bodyPr/>
                    <a:lstStyle/>
                    <a:p>
                      <a:r>
                        <a:rPr lang="en-US" sz="1200" dirty="0"/>
                        <a:t>Counts the number of records by the grouped key. </a:t>
                      </a:r>
                    </a:p>
                  </a:txBody>
                  <a:tcPr/>
                </a:tc>
                <a:extLst>
                  <a:ext uri="{0D108BD9-81ED-4DB2-BD59-A6C34878D82A}">
                    <a16:rowId xmlns:a16="http://schemas.microsoft.com/office/drawing/2014/main" val="2554636989"/>
                  </a:ext>
                </a:extLst>
              </a:tr>
              <a:tr h="370840">
                <a:tc>
                  <a:txBody>
                    <a:bodyPr/>
                    <a:lstStyle/>
                    <a:p>
                      <a:r>
                        <a:rPr lang="en-US" sz="1200" dirty="0"/>
                        <a:t>Transform</a:t>
                      </a:r>
                    </a:p>
                  </a:txBody>
                  <a:tcPr/>
                </a:tc>
                <a:tc>
                  <a:txBody>
                    <a:bodyPr/>
                    <a:lstStyle/>
                    <a:p>
                      <a:r>
                        <a:rPr lang="en-US" sz="1200" dirty="0" err="1"/>
                        <a:t>KStream</a:t>
                      </a:r>
                      <a:r>
                        <a:rPr lang="en-US" sz="1200" dirty="0">
                          <a:sym typeface="Wingdings" pitchFamily="2" charset="2"/>
                        </a:rPr>
                        <a:t> </a:t>
                      </a:r>
                      <a:r>
                        <a:rPr lang="en-US" sz="1200" dirty="0" err="1">
                          <a:sym typeface="Wingdings" pitchFamily="2" charset="2"/>
                        </a:rPr>
                        <a:t>KStream</a:t>
                      </a:r>
                      <a:endParaRPr lang="en-US" sz="1200" dirty="0">
                        <a:sym typeface="Wingdings" pitchFamily="2" charset="2"/>
                      </a:endParaRPr>
                    </a:p>
                  </a:txBody>
                  <a:tcPr/>
                </a:tc>
                <a:tc>
                  <a:txBody>
                    <a:bodyPr/>
                    <a:lstStyle/>
                    <a:p>
                      <a:r>
                        <a:rPr lang="en-US" sz="1200" dirty="0"/>
                        <a:t>Apply a Transformer to each record, allowing low-level Processor API integration for updating both keys and values.</a:t>
                      </a:r>
                    </a:p>
                  </a:txBody>
                  <a:tcPr/>
                </a:tc>
                <a:extLst>
                  <a:ext uri="{0D108BD9-81ED-4DB2-BD59-A6C34878D82A}">
                    <a16:rowId xmlns:a16="http://schemas.microsoft.com/office/drawing/2014/main" val="132435"/>
                  </a:ext>
                </a:extLst>
              </a:tr>
              <a:tr h="370840">
                <a:tc>
                  <a:txBody>
                    <a:bodyPr/>
                    <a:lstStyle/>
                    <a:p>
                      <a:r>
                        <a:rPr lang="en-US" sz="1200" dirty="0" err="1"/>
                        <a:t>TransformValues</a:t>
                      </a:r>
                      <a:endParaRPr lang="en-US" sz="1200" dirty="0"/>
                    </a:p>
                  </a:txBody>
                  <a:tcPr/>
                </a:tc>
                <a:tc>
                  <a:txBody>
                    <a:bodyPr/>
                    <a:lstStyle/>
                    <a:p>
                      <a:r>
                        <a:rPr lang="en-US" sz="1200" dirty="0" err="1"/>
                        <a:t>KStream</a:t>
                      </a:r>
                      <a:r>
                        <a:rPr lang="en-US" sz="1200" dirty="0"/>
                        <a:t> </a:t>
                      </a:r>
                      <a:r>
                        <a:rPr lang="en-US" sz="1200" dirty="0">
                          <a:sym typeface="Wingdings" pitchFamily="2" charset="2"/>
                        </a:rPr>
                        <a:t> </a:t>
                      </a:r>
                      <a:r>
                        <a:rPr lang="en-US" sz="1200" dirty="0" err="1">
                          <a:sym typeface="Wingdings" pitchFamily="2" charset="2"/>
                        </a:rPr>
                        <a:t>KStream</a:t>
                      </a:r>
                      <a:endParaRPr lang="en-US" sz="1200" dirty="0">
                        <a:sym typeface="Wingdings" pitchFamily="2" charset="2"/>
                      </a:endParaRPr>
                    </a:p>
                    <a:p>
                      <a:r>
                        <a:rPr lang="en-US" sz="1200" dirty="0" err="1">
                          <a:sym typeface="Wingdings" pitchFamily="2" charset="2"/>
                        </a:rPr>
                        <a:t>KTable</a:t>
                      </a:r>
                      <a:r>
                        <a:rPr lang="en-US" sz="1200" dirty="0">
                          <a:sym typeface="Wingdings" pitchFamily="2" charset="2"/>
                        </a:rPr>
                        <a:t>  </a:t>
                      </a:r>
                      <a:r>
                        <a:rPr lang="en-US" sz="1200" dirty="0" err="1">
                          <a:sym typeface="Wingdings" pitchFamily="2" charset="2"/>
                        </a:rPr>
                        <a:t>KTable</a:t>
                      </a:r>
                      <a:endParaRPr lang="en-US" sz="1200" dirty="0"/>
                    </a:p>
                  </a:txBody>
                  <a:tcPr/>
                </a:tc>
                <a:tc>
                  <a:txBody>
                    <a:bodyPr/>
                    <a:lstStyle/>
                    <a:p>
                      <a:r>
                        <a:rPr lang="en-US" sz="1200" dirty="0"/>
                        <a:t>Apply a </a:t>
                      </a:r>
                      <a:r>
                        <a:rPr lang="en-US" sz="1200" dirty="0" err="1"/>
                        <a:t>ValueTransformer</a:t>
                      </a:r>
                      <a:r>
                        <a:rPr lang="en-US" sz="1200" dirty="0"/>
                        <a:t> to each record, allowing low-level Processor API integration for updating only values.</a:t>
                      </a:r>
                    </a:p>
                  </a:txBody>
                  <a:tcPr/>
                </a:tc>
                <a:extLst>
                  <a:ext uri="{0D108BD9-81ED-4DB2-BD59-A6C34878D82A}">
                    <a16:rowId xmlns:a16="http://schemas.microsoft.com/office/drawing/2014/main" val="1857696199"/>
                  </a:ext>
                </a:extLst>
              </a:tr>
              <a:tr h="370840">
                <a:tc>
                  <a:txBody>
                    <a:bodyPr/>
                    <a:lstStyle/>
                    <a:p>
                      <a:r>
                        <a:rPr lang="en-US" sz="1200" dirty="0"/>
                        <a:t>Inner Join</a:t>
                      </a:r>
                    </a:p>
                  </a:txBody>
                  <a:tcPr/>
                </a:tc>
                <a:tc>
                  <a:txBody>
                    <a:bodyPr/>
                    <a:lstStyle/>
                    <a:p>
                      <a:r>
                        <a:rPr lang="en-US" sz="1200" dirty="0"/>
                        <a:t>See next chart</a:t>
                      </a:r>
                    </a:p>
                  </a:txBody>
                  <a:tcPr/>
                </a:tc>
                <a:tc>
                  <a:txBody>
                    <a:bodyPr/>
                    <a:lstStyle/>
                    <a:p>
                      <a:r>
                        <a:rPr lang="en-US" sz="1200" dirty="0"/>
                        <a:t>Performs an INNER JOIN of the current stream with another stream.</a:t>
                      </a:r>
                    </a:p>
                  </a:txBody>
                  <a:tcPr/>
                </a:tc>
                <a:extLst>
                  <a:ext uri="{0D108BD9-81ED-4DB2-BD59-A6C34878D82A}">
                    <a16:rowId xmlns:a16="http://schemas.microsoft.com/office/drawing/2014/main" val="2409090756"/>
                  </a:ext>
                </a:extLst>
              </a:tr>
              <a:tr h="370840">
                <a:tc>
                  <a:txBody>
                    <a:bodyPr/>
                    <a:lstStyle/>
                    <a:p>
                      <a:r>
                        <a:rPr lang="en-US" sz="1200" dirty="0"/>
                        <a:t>Left Join</a:t>
                      </a:r>
                    </a:p>
                  </a:txBody>
                  <a:tcPr/>
                </a:tc>
                <a:tc>
                  <a:txBody>
                    <a:bodyPr/>
                    <a:lstStyle/>
                    <a:p>
                      <a:r>
                        <a:rPr lang="en-US" sz="1200" dirty="0"/>
                        <a:t>See next chart</a:t>
                      </a:r>
                    </a:p>
                  </a:txBody>
                  <a:tcPr/>
                </a:tc>
                <a:tc>
                  <a:txBody>
                    <a:bodyPr/>
                    <a:lstStyle/>
                    <a:p>
                      <a:r>
                        <a:rPr lang="en-US" sz="1200" dirty="0"/>
                        <a:t>Performs a LEFT JOIN of the current stream with another stream.</a:t>
                      </a:r>
                    </a:p>
                  </a:txBody>
                  <a:tcPr/>
                </a:tc>
                <a:extLst>
                  <a:ext uri="{0D108BD9-81ED-4DB2-BD59-A6C34878D82A}">
                    <a16:rowId xmlns:a16="http://schemas.microsoft.com/office/drawing/2014/main" val="2440874224"/>
                  </a:ext>
                </a:extLst>
              </a:tr>
              <a:tr h="370840">
                <a:tc>
                  <a:txBody>
                    <a:bodyPr/>
                    <a:lstStyle/>
                    <a:p>
                      <a:r>
                        <a:rPr lang="en-US" sz="1200" dirty="0"/>
                        <a:t>Outer Join</a:t>
                      </a:r>
                    </a:p>
                  </a:txBody>
                  <a:tcPr/>
                </a:tc>
                <a:tc>
                  <a:txBody>
                    <a:bodyPr/>
                    <a:lstStyle/>
                    <a:p>
                      <a:r>
                        <a:rPr lang="en-US" sz="1200" dirty="0"/>
                        <a:t>See next chart</a:t>
                      </a:r>
                    </a:p>
                  </a:txBody>
                  <a:tcPr/>
                </a:tc>
                <a:tc>
                  <a:txBody>
                    <a:bodyPr/>
                    <a:lstStyle/>
                    <a:p>
                      <a:r>
                        <a:rPr lang="en-US" sz="1200" dirty="0"/>
                        <a:t>Performs an OUTER JOIN of the current stream with another stream.</a:t>
                      </a:r>
                    </a:p>
                  </a:txBody>
                  <a:tcPr/>
                </a:tc>
                <a:extLst>
                  <a:ext uri="{0D108BD9-81ED-4DB2-BD59-A6C34878D82A}">
                    <a16:rowId xmlns:a16="http://schemas.microsoft.com/office/drawing/2014/main" val="2971274275"/>
                  </a:ext>
                </a:extLst>
              </a:tr>
            </a:tbl>
          </a:graphicData>
        </a:graphic>
      </p:graphicFrame>
      <p:sp>
        <p:nvSpPr>
          <p:cNvPr id="6" name="TextBox 5">
            <a:extLst>
              <a:ext uri="{FF2B5EF4-FFF2-40B4-BE49-F238E27FC236}">
                <a16:creationId xmlns:a16="http://schemas.microsoft.com/office/drawing/2014/main" id="{5B02998E-51B5-4B46-8CC9-99F20F93C17F}"/>
              </a:ext>
            </a:extLst>
          </p:cNvPr>
          <p:cNvSpPr txBox="1"/>
          <p:nvPr/>
        </p:nvSpPr>
        <p:spPr>
          <a:xfrm>
            <a:off x="293686" y="4858910"/>
            <a:ext cx="3565400" cy="276999"/>
          </a:xfrm>
          <a:prstGeom prst="rect">
            <a:avLst/>
          </a:prstGeom>
          <a:noFill/>
        </p:spPr>
        <p:txBody>
          <a:bodyPr wrap="none" rtlCol="0">
            <a:spAutoFit/>
          </a:bodyPr>
          <a:lstStyle/>
          <a:p>
            <a:r>
              <a:rPr lang="en-US" sz="1200" dirty="0"/>
              <a:t>*Supports both rolling and windowed aggregation.</a:t>
            </a:r>
            <a:endParaRPr lang="en-US" dirty="0"/>
          </a:p>
        </p:txBody>
      </p:sp>
    </p:spTree>
    <p:extLst>
      <p:ext uri="{BB962C8B-B14F-4D97-AF65-F5344CB8AC3E}">
        <p14:creationId xmlns:p14="http://schemas.microsoft.com/office/powerpoint/2010/main" val="2934379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4DC70F-62FD-094A-BB56-01B5E5B39C0B}"/>
              </a:ext>
            </a:extLst>
          </p:cNvPr>
          <p:cNvSpPr>
            <a:spLocks noGrp="1"/>
          </p:cNvSpPr>
          <p:nvPr>
            <p:ph type="title"/>
          </p:nvPr>
        </p:nvSpPr>
        <p:spPr/>
        <p:txBody>
          <a:bodyPr/>
          <a:lstStyle/>
          <a:p>
            <a:r>
              <a:rPr lang="en-US" dirty="0"/>
              <a:t>Joins</a:t>
            </a:r>
          </a:p>
        </p:txBody>
      </p:sp>
      <p:graphicFrame>
        <p:nvGraphicFramePr>
          <p:cNvPr id="2" name="Content Placeholder 1">
            <a:extLst>
              <a:ext uri="{FF2B5EF4-FFF2-40B4-BE49-F238E27FC236}">
                <a16:creationId xmlns:a16="http://schemas.microsoft.com/office/drawing/2014/main" id="{879BA83B-E39A-EA4D-BBF3-985166742285}"/>
              </a:ext>
            </a:extLst>
          </p:cNvPr>
          <p:cNvGraphicFramePr>
            <a:graphicFrameLocks noGrp="1"/>
          </p:cNvGraphicFramePr>
          <p:nvPr>
            <p:ph idx="1"/>
            <p:extLst>
              <p:ext uri="{D42A27DB-BD31-4B8C-83A1-F6EECF244321}">
                <p14:modId xmlns:p14="http://schemas.microsoft.com/office/powerpoint/2010/main" val="1157879900"/>
              </p:ext>
            </p:extLst>
          </p:nvPr>
        </p:nvGraphicFramePr>
        <p:xfrm>
          <a:off x="293688" y="906503"/>
          <a:ext cx="5654180" cy="3714670"/>
        </p:xfrm>
        <a:graphic>
          <a:graphicData uri="http://schemas.openxmlformats.org/drawingml/2006/table">
            <a:tbl>
              <a:tblPr/>
              <a:tblGrid>
                <a:gridCol w="1130836">
                  <a:extLst>
                    <a:ext uri="{9D8B030D-6E8A-4147-A177-3AD203B41FA5}">
                      <a16:colId xmlns:a16="http://schemas.microsoft.com/office/drawing/2014/main" val="798256136"/>
                    </a:ext>
                  </a:extLst>
                </a:gridCol>
                <a:gridCol w="1130836">
                  <a:extLst>
                    <a:ext uri="{9D8B030D-6E8A-4147-A177-3AD203B41FA5}">
                      <a16:colId xmlns:a16="http://schemas.microsoft.com/office/drawing/2014/main" val="2966417368"/>
                    </a:ext>
                  </a:extLst>
                </a:gridCol>
                <a:gridCol w="1130836">
                  <a:extLst>
                    <a:ext uri="{9D8B030D-6E8A-4147-A177-3AD203B41FA5}">
                      <a16:colId xmlns:a16="http://schemas.microsoft.com/office/drawing/2014/main" val="951190788"/>
                    </a:ext>
                  </a:extLst>
                </a:gridCol>
                <a:gridCol w="1130836">
                  <a:extLst>
                    <a:ext uri="{9D8B030D-6E8A-4147-A177-3AD203B41FA5}">
                      <a16:colId xmlns:a16="http://schemas.microsoft.com/office/drawing/2014/main" val="3577306928"/>
                    </a:ext>
                  </a:extLst>
                </a:gridCol>
                <a:gridCol w="1130836">
                  <a:extLst>
                    <a:ext uri="{9D8B030D-6E8A-4147-A177-3AD203B41FA5}">
                      <a16:colId xmlns:a16="http://schemas.microsoft.com/office/drawing/2014/main" val="2085493387"/>
                    </a:ext>
                  </a:extLst>
                </a:gridCol>
              </a:tblGrid>
              <a:tr h="258477">
                <a:tc>
                  <a:txBody>
                    <a:bodyPr/>
                    <a:lstStyle/>
                    <a:p>
                      <a:pPr algn="l"/>
                      <a:r>
                        <a:rPr lang="en-US" sz="1100">
                          <a:effectLst/>
                        </a:rPr>
                        <a:t>Join operands</a:t>
                      </a:r>
                    </a:p>
                  </a:txBody>
                  <a:tcPr marL="92313" marR="92313" marT="46157" marB="4615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CCCCCC"/>
                    </a:solidFill>
                  </a:tcPr>
                </a:tc>
                <a:tc>
                  <a:txBody>
                    <a:bodyPr/>
                    <a:lstStyle/>
                    <a:p>
                      <a:pPr algn="l"/>
                      <a:r>
                        <a:rPr lang="en-US" sz="1100">
                          <a:effectLst/>
                        </a:rPr>
                        <a:t>Type</a:t>
                      </a:r>
                    </a:p>
                  </a:txBody>
                  <a:tcPr marL="92313" marR="92313" marT="46157" marB="4615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CCCCCC"/>
                    </a:solidFill>
                  </a:tcPr>
                </a:tc>
                <a:tc>
                  <a:txBody>
                    <a:bodyPr/>
                    <a:lstStyle/>
                    <a:p>
                      <a:pPr algn="l"/>
                      <a:r>
                        <a:rPr lang="en-US" sz="1100">
                          <a:effectLst/>
                        </a:rPr>
                        <a:t>(INNER) JOIN</a:t>
                      </a:r>
                    </a:p>
                  </a:txBody>
                  <a:tcPr marL="92313" marR="92313" marT="46157" marB="4615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CCCCCC"/>
                    </a:solidFill>
                  </a:tcPr>
                </a:tc>
                <a:tc>
                  <a:txBody>
                    <a:bodyPr/>
                    <a:lstStyle/>
                    <a:p>
                      <a:pPr algn="l"/>
                      <a:r>
                        <a:rPr lang="en-US" sz="1100">
                          <a:effectLst/>
                        </a:rPr>
                        <a:t>LEFT JOIN</a:t>
                      </a:r>
                    </a:p>
                  </a:txBody>
                  <a:tcPr marL="92313" marR="92313" marT="46157" marB="4615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CCCCCC"/>
                    </a:solidFill>
                  </a:tcPr>
                </a:tc>
                <a:tc>
                  <a:txBody>
                    <a:bodyPr/>
                    <a:lstStyle/>
                    <a:p>
                      <a:pPr algn="l"/>
                      <a:r>
                        <a:rPr lang="en-US" sz="1100">
                          <a:effectLst/>
                        </a:rPr>
                        <a:t>OUTER JOIN</a:t>
                      </a:r>
                    </a:p>
                  </a:txBody>
                  <a:tcPr marL="92313" marR="92313" marT="46157" marB="4615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CCCCCC"/>
                    </a:solidFill>
                  </a:tcPr>
                </a:tc>
                <a:extLst>
                  <a:ext uri="{0D108BD9-81ED-4DB2-BD59-A6C34878D82A}">
                    <a16:rowId xmlns:a16="http://schemas.microsoft.com/office/drawing/2014/main" val="75091521"/>
                  </a:ext>
                </a:extLst>
              </a:tr>
              <a:tr h="516953">
                <a:tc>
                  <a:txBody>
                    <a:bodyPr/>
                    <a:lstStyle/>
                    <a:p>
                      <a:r>
                        <a:rPr lang="en-US" sz="1100">
                          <a:effectLst/>
                        </a:rPr>
                        <a:t>KStream-to-KStream</a:t>
                      </a:r>
                    </a:p>
                  </a:txBody>
                  <a:tcPr marL="92313" marR="92313" marT="92313" marB="92313"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1100" dirty="0">
                          <a:effectLst/>
                        </a:rPr>
                        <a:t>Windowed</a:t>
                      </a:r>
                    </a:p>
                  </a:txBody>
                  <a:tcPr marL="92313" marR="92313" marT="92313" marB="92313"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1100">
                          <a:effectLst/>
                        </a:rPr>
                        <a:t>Supported</a:t>
                      </a:r>
                    </a:p>
                  </a:txBody>
                  <a:tcPr marL="92313" marR="92313" marT="92313" marB="92313"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1100">
                          <a:effectLst/>
                        </a:rPr>
                        <a:t>Supported</a:t>
                      </a:r>
                    </a:p>
                  </a:txBody>
                  <a:tcPr marL="92313" marR="92313" marT="92313" marB="92313"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1100">
                          <a:effectLst/>
                        </a:rPr>
                        <a:t>Supported</a:t>
                      </a:r>
                    </a:p>
                  </a:txBody>
                  <a:tcPr marL="92313" marR="92313" marT="92313" marB="92313"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1767167317"/>
                  </a:ext>
                </a:extLst>
              </a:tr>
              <a:tr h="516953">
                <a:tc>
                  <a:txBody>
                    <a:bodyPr/>
                    <a:lstStyle/>
                    <a:p>
                      <a:r>
                        <a:rPr lang="en-US" sz="1100">
                          <a:effectLst/>
                        </a:rPr>
                        <a:t>KTable-to-KTable</a:t>
                      </a:r>
                    </a:p>
                  </a:txBody>
                  <a:tcPr marL="92313" marR="92313" marT="92313" marB="92313"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1100">
                          <a:effectLst/>
                        </a:rPr>
                        <a:t>Non-windowed</a:t>
                      </a:r>
                    </a:p>
                  </a:txBody>
                  <a:tcPr marL="92313" marR="92313" marT="92313" marB="92313"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1100" dirty="0">
                          <a:effectLst/>
                        </a:rPr>
                        <a:t>Supported</a:t>
                      </a:r>
                    </a:p>
                  </a:txBody>
                  <a:tcPr marL="92313" marR="92313" marT="92313" marB="92313"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1100">
                          <a:effectLst/>
                        </a:rPr>
                        <a:t>Supported</a:t>
                      </a:r>
                    </a:p>
                  </a:txBody>
                  <a:tcPr marL="92313" marR="92313" marT="92313" marB="92313"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1100">
                          <a:effectLst/>
                        </a:rPr>
                        <a:t>Supported</a:t>
                      </a:r>
                    </a:p>
                  </a:txBody>
                  <a:tcPr marL="92313" marR="92313" marT="92313" marB="92313"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extLst>
                  <a:ext uri="{0D108BD9-81ED-4DB2-BD59-A6C34878D82A}">
                    <a16:rowId xmlns:a16="http://schemas.microsoft.com/office/drawing/2014/main" val="1322623635"/>
                  </a:ext>
                </a:extLst>
              </a:tr>
              <a:tr h="849281">
                <a:tc>
                  <a:txBody>
                    <a:bodyPr/>
                    <a:lstStyle/>
                    <a:p>
                      <a:r>
                        <a:rPr lang="en-US" sz="1100">
                          <a:effectLst/>
                        </a:rPr>
                        <a:t>KTable-to-KTable Foreign-Key Join</a:t>
                      </a:r>
                    </a:p>
                  </a:txBody>
                  <a:tcPr marL="92313" marR="92313" marT="92313" marB="92313"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1100">
                          <a:effectLst/>
                        </a:rPr>
                        <a:t>Non-windowed</a:t>
                      </a:r>
                    </a:p>
                  </a:txBody>
                  <a:tcPr marL="92313" marR="92313" marT="92313" marB="92313"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1100" dirty="0">
                          <a:effectLst/>
                        </a:rPr>
                        <a:t>Supported</a:t>
                      </a:r>
                    </a:p>
                  </a:txBody>
                  <a:tcPr marL="92313" marR="92313" marT="92313" marB="92313"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1100">
                          <a:effectLst/>
                        </a:rPr>
                        <a:t>Supported</a:t>
                      </a:r>
                    </a:p>
                  </a:txBody>
                  <a:tcPr marL="92313" marR="92313" marT="92313" marB="92313"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1100">
                          <a:effectLst/>
                        </a:rPr>
                        <a:t>Not Supported</a:t>
                      </a:r>
                    </a:p>
                  </a:txBody>
                  <a:tcPr marL="92313" marR="92313" marT="92313" marB="92313"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475353302"/>
                  </a:ext>
                </a:extLst>
              </a:tr>
              <a:tr h="516953">
                <a:tc>
                  <a:txBody>
                    <a:bodyPr/>
                    <a:lstStyle/>
                    <a:p>
                      <a:r>
                        <a:rPr lang="en-US" sz="1100">
                          <a:effectLst/>
                        </a:rPr>
                        <a:t>KStream-to-KTable</a:t>
                      </a:r>
                    </a:p>
                  </a:txBody>
                  <a:tcPr marL="92313" marR="92313" marT="92313" marB="92313"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1100">
                          <a:effectLst/>
                        </a:rPr>
                        <a:t>Non-windowed</a:t>
                      </a:r>
                    </a:p>
                  </a:txBody>
                  <a:tcPr marL="92313" marR="92313" marT="92313" marB="92313"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1100">
                          <a:effectLst/>
                        </a:rPr>
                        <a:t>Supported</a:t>
                      </a:r>
                    </a:p>
                  </a:txBody>
                  <a:tcPr marL="92313" marR="92313" marT="92313" marB="92313"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1100">
                          <a:effectLst/>
                        </a:rPr>
                        <a:t>Supported</a:t>
                      </a:r>
                    </a:p>
                  </a:txBody>
                  <a:tcPr marL="92313" marR="92313" marT="92313" marB="92313"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1100">
                          <a:effectLst/>
                        </a:rPr>
                        <a:t>Not Supported</a:t>
                      </a:r>
                    </a:p>
                  </a:txBody>
                  <a:tcPr marL="92313" marR="92313" marT="92313" marB="92313"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extLst>
                  <a:ext uri="{0D108BD9-81ED-4DB2-BD59-A6C34878D82A}">
                    <a16:rowId xmlns:a16="http://schemas.microsoft.com/office/drawing/2014/main" val="1828566334"/>
                  </a:ext>
                </a:extLst>
              </a:tr>
              <a:tr h="516953">
                <a:tc>
                  <a:txBody>
                    <a:bodyPr/>
                    <a:lstStyle/>
                    <a:p>
                      <a:r>
                        <a:rPr lang="en-US" sz="1100">
                          <a:effectLst/>
                        </a:rPr>
                        <a:t>KStream-to-GlobalKTable</a:t>
                      </a:r>
                    </a:p>
                  </a:txBody>
                  <a:tcPr marL="92313" marR="92313" marT="92313" marB="92313"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1100">
                          <a:effectLst/>
                        </a:rPr>
                        <a:t>Non-windowed</a:t>
                      </a:r>
                    </a:p>
                  </a:txBody>
                  <a:tcPr marL="92313" marR="92313" marT="92313" marB="92313"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1100">
                          <a:effectLst/>
                        </a:rPr>
                        <a:t>Supported</a:t>
                      </a:r>
                    </a:p>
                  </a:txBody>
                  <a:tcPr marL="92313" marR="92313" marT="92313" marB="92313"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1100">
                          <a:effectLst/>
                        </a:rPr>
                        <a:t>Supported</a:t>
                      </a:r>
                    </a:p>
                  </a:txBody>
                  <a:tcPr marL="92313" marR="92313" marT="92313" marB="92313"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1100">
                          <a:effectLst/>
                        </a:rPr>
                        <a:t>Not Supported</a:t>
                      </a:r>
                    </a:p>
                  </a:txBody>
                  <a:tcPr marL="92313" marR="92313" marT="92313" marB="92313"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2940630176"/>
                  </a:ext>
                </a:extLst>
              </a:tr>
              <a:tr h="516953">
                <a:tc>
                  <a:txBody>
                    <a:bodyPr/>
                    <a:lstStyle/>
                    <a:p>
                      <a:r>
                        <a:rPr lang="en-US" sz="1100">
                          <a:effectLst/>
                        </a:rPr>
                        <a:t>KTable-to-GlobalKTable</a:t>
                      </a:r>
                    </a:p>
                  </a:txBody>
                  <a:tcPr marL="92313" marR="92313" marT="92313" marB="92313"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1100">
                          <a:effectLst/>
                        </a:rPr>
                        <a:t>N/A</a:t>
                      </a:r>
                    </a:p>
                  </a:txBody>
                  <a:tcPr marL="92313" marR="92313" marT="92313" marB="92313"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1100">
                          <a:effectLst/>
                        </a:rPr>
                        <a:t>Not Supported</a:t>
                      </a:r>
                    </a:p>
                  </a:txBody>
                  <a:tcPr marL="92313" marR="92313" marT="92313" marB="92313"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1100">
                          <a:effectLst/>
                        </a:rPr>
                        <a:t>Not Supported</a:t>
                      </a:r>
                    </a:p>
                  </a:txBody>
                  <a:tcPr marL="92313" marR="92313" marT="92313" marB="92313"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1100" dirty="0">
                          <a:effectLst/>
                        </a:rPr>
                        <a:t>Not Supported</a:t>
                      </a:r>
                    </a:p>
                  </a:txBody>
                  <a:tcPr marL="92313" marR="92313" marT="92313" marB="92313"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extLst>
                  <a:ext uri="{0D108BD9-81ED-4DB2-BD59-A6C34878D82A}">
                    <a16:rowId xmlns:a16="http://schemas.microsoft.com/office/drawing/2014/main" val="3132359107"/>
                  </a:ext>
                </a:extLst>
              </a:tr>
            </a:tbl>
          </a:graphicData>
        </a:graphic>
      </p:graphicFrame>
      <p:sp>
        <p:nvSpPr>
          <p:cNvPr id="5" name="Slide Number Placeholder 4">
            <a:extLst>
              <a:ext uri="{FF2B5EF4-FFF2-40B4-BE49-F238E27FC236}">
                <a16:creationId xmlns:a16="http://schemas.microsoft.com/office/drawing/2014/main" id="{C0A332D1-5127-044D-8FC8-F02883E18E88}"/>
              </a:ext>
            </a:extLst>
          </p:cNvPr>
          <p:cNvSpPr>
            <a:spLocks noGrp="1"/>
          </p:cNvSpPr>
          <p:nvPr>
            <p:ph type="sldNum" sz="quarter" idx="10"/>
          </p:nvPr>
        </p:nvSpPr>
        <p:spPr/>
        <p:txBody>
          <a:bodyPr/>
          <a:lstStyle/>
          <a:p>
            <a:fld id="{8A158888-7CA9-084D-A641-EC66ACF9DB3C}" type="slidenum">
              <a:rPr lang="en-US" smtClean="0">
                <a:solidFill>
                  <a:srgbClr val="5AAAFA"/>
                </a:solidFill>
              </a:rPr>
              <a:pPr/>
              <a:t>15</a:t>
            </a:fld>
            <a:endParaRPr lang="en-US">
              <a:solidFill>
                <a:srgbClr val="5AAAFA"/>
              </a:solidFill>
            </a:endParaRPr>
          </a:p>
        </p:txBody>
      </p:sp>
      <p:sp>
        <p:nvSpPr>
          <p:cNvPr id="8" name="TextBox 7">
            <a:extLst>
              <a:ext uri="{FF2B5EF4-FFF2-40B4-BE49-F238E27FC236}">
                <a16:creationId xmlns:a16="http://schemas.microsoft.com/office/drawing/2014/main" id="{88B1D6D7-1BF7-FA49-A1E8-7DD5B4103C79}"/>
              </a:ext>
            </a:extLst>
          </p:cNvPr>
          <p:cNvSpPr txBox="1"/>
          <p:nvPr/>
        </p:nvSpPr>
        <p:spPr>
          <a:xfrm>
            <a:off x="293688" y="4822825"/>
            <a:ext cx="6740948" cy="276999"/>
          </a:xfrm>
          <a:prstGeom prst="rect">
            <a:avLst/>
          </a:prstGeom>
          <a:noFill/>
        </p:spPr>
        <p:txBody>
          <a:bodyPr wrap="none" rtlCol="0">
            <a:spAutoFit/>
          </a:bodyPr>
          <a:lstStyle/>
          <a:p>
            <a:r>
              <a:rPr lang="en-US" sz="1200" i="1" dirty="0"/>
              <a:t>Source: </a:t>
            </a:r>
            <a:r>
              <a:rPr lang="en-US" sz="1200" i="1" dirty="0">
                <a:hlinkClick r:id="rId3"/>
              </a:rPr>
              <a:t>https://kafka.apache.org/25/documentation/streams/developer-guide/dsl-api.html#joining</a:t>
            </a:r>
            <a:endParaRPr lang="en-US" sz="1200" i="1" dirty="0"/>
          </a:p>
        </p:txBody>
      </p:sp>
      <p:sp>
        <p:nvSpPr>
          <p:cNvPr id="4" name="TextBox 3">
            <a:extLst>
              <a:ext uri="{FF2B5EF4-FFF2-40B4-BE49-F238E27FC236}">
                <a16:creationId xmlns:a16="http://schemas.microsoft.com/office/drawing/2014/main" id="{79051DA1-8E3C-134A-920D-A9A4D6FD853C}"/>
              </a:ext>
            </a:extLst>
          </p:cNvPr>
          <p:cNvSpPr txBox="1"/>
          <p:nvPr/>
        </p:nvSpPr>
        <p:spPr>
          <a:xfrm>
            <a:off x="6112565" y="906503"/>
            <a:ext cx="2713383" cy="3714670"/>
          </a:xfrm>
          <a:prstGeom prst="rect">
            <a:avLst/>
          </a:prstGeom>
          <a:noFill/>
        </p:spPr>
        <p:txBody>
          <a:bodyPr wrap="square" rtlCol="0">
            <a:noAutofit/>
          </a:bodyPr>
          <a:lstStyle/>
          <a:p>
            <a:r>
              <a:rPr lang="en-US" b="1" dirty="0"/>
              <a:t>Windows</a:t>
            </a:r>
          </a:p>
          <a:p>
            <a:pPr marL="285750" indent="-285750">
              <a:buFont typeface="Arial" panose="020B0604020202020204" pitchFamily="34" charset="0"/>
              <a:buChar char="•"/>
            </a:pPr>
            <a:r>
              <a:rPr lang="en-US" i="1" dirty="0">
                <a:hlinkClick r:id="rId4"/>
              </a:rPr>
              <a:t>Hopping time window</a:t>
            </a:r>
            <a:r>
              <a:rPr lang="en-US" dirty="0">
                <a:hlinkClick r:id="rId4"/>
              </a:rPr>
              <a:t> </a:t>
            </a:r>
            <a:r>
              <a:rPr lang="en-US" dirty="0"/>
              <a:t>– fixed-sized, overlapping windows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1" dirty="0">
                <a:hlinkClick r:id="rId5"/>
              </a:rPr>
              <a:t>Tumbling time window</a:t>
            </a:r>
            <a:r>
              <a:rPr lang="en-US" dirty="0"/>
              <a:t> – fixed-sized, non-overlapping, gap-less windows</a:t>
            </a:r>
            <a:br>
              <a:rPr lang="en-US" dirty="0"/>
            </a:br>
            <a:endParaRPr lang="en-US" dirty="0"/>
          </a:p>
          <a:p>
            <a:pPr marL="285750" indent="-285750">
              <a:buFont typeface="Arial" panose="020B0604020202020204" pitchFamily="34" charset="0"/>
              <a:buChar char="•"/>
            </a:pPr>
            <a:r>
              <a:rPr lang="en-US" i="1" dirty="0">
                <a:hlinkClick r:id="rId6"/>
              </a:rPr>
              <a:t>Sliding time windows</a:t>
            </a:r>
            <a:r>
              <a:rPr lang="en-US" dirty="0"/>
              <a:t> – fixed-sized, overlapping windows that focus on record timestamps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1" dirty="0">
                <a:hlinkClick r:id="rId7"/>
              </a:rPr>
              <a:t>Session windows</a:t>
            </a:r>
            <a:r>
              <a:rPr lang="en-US" dirty="0"/>
              <a:t> – dynamically-sized, non-overlapping, data-based windows</a:t>
            </a:r>
          </a:p>
        </p:txBody>
      </p:sp>
    </p:spTree>
    <p:extLst>
      <p:ext uri="{BB962C8B-B14F-4D97-AF65-F5344CB8AC3E}">
        <p14:creationId xmlns:p14="http://schemas.microsoft.com/office/powerpoint/2010/main" val="1469420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7C1C8-F00C-1946-97E7-E9C3892C15DE}"/>
              </a:ext>
            </a:extLst>
          </p:cNvPr>
          <p:cNvSpPr>
            <a:spLocks noGrp="1"/>
          </p:cNvSpPr>
          <p:nvPr>
            <p:ph type="title"/>
          </p:nvPr>
        </p:nvSpPr>
        <p:spPr/>
        <p:txBody>
          <a:bodyPr/>
          <a:lstStyle/>
          <a:p>
            <a:r>
              <a:rPr lang="en-US" dirty="0"/>
              <a:t>Join Examples – </a:t>
            </a:r>
            <a:r>
              <a:rPr lang="en-US" dirty="0" err="1"/>
              <a:t>KStream-KStream</a:t>
            </a:r>
            <a:endParaRPr lang="en-US" dirty="0"/>
          </a:p>
        </p:txBody>
      </p:sp>
      <p:sp>
        <p:nvSpPr>
          <p:cNvPr id="5" name="Slide Number Placeholder 4">
            <a:extLst>
              <a:ext uri="{FF2B5EF4-FFF2-40B4-BE49-F238E27FC236}">
                <a16:creationId xmlns:a16="http://schemas.microsoft.com/office/drawing/2014/main" id="{BC0FD51E-F8D5-3A43-8EBC-66B4CAD9AF29}"/>
              </a:ext>
            </a:extLst>
          </p:cNvPr>
          <p:cNvSpPr>
            <a:spLocks noGrp="1"/>
          </p:cNvSpPr>
          <p:nvPr>
            <p:ph type="sldNum" sz="quarter" idx="10"/>
          </p:nvPr>
        </p:nvSpPr>
        <p:spPr/>
        <p:txBody>
          <a:bodyPr/>
          <a:lstStyle/>
          <a:p>
            <a:fld id="{8A158888-7CA9-084D-A641-EC66ACF9DB3C}" type="slidenum">
              <a:rPr lang="en-US" smtClean="0">
                <a:solidFill>
                  <a:srgbClr val="5AAAFA"/>
                </a:solidFill>
              </a:rPr>
              <a:pPr/>
              <a:t>16</a:t>
            </a:fld>
            <a:endParaRPr lang="en-US">
              <a:solidFill>
                <a:srgbClr val="5AAAFA"/>
              </a:solidFill>
            </a:endParaRPr>
          </a:p>
        </p:txBody>
      </p:sp>
      <p:graphicFrame>
        <p:nvGraphicFramePr>
          <p:cNvPr id="3" name="Table 2">
            <a:extLst>
              <a:ext uri="{FF2B5EF4-FFF2-40B4-BE49-F238E27FC236}">
                <a16:creationId xmlns:a16="http://schemas.microsoft.com/office/drawing/2014/main" id="{E0125893-2F81-9747-A1D2-FBDC7719BC4C}"/>
              </a:ext>
            </a:extLst>
          </p:cNvPr>
          <p:cNvGraphicFramePr>
            <a:graphicFrameLocks noGrp="1"/>
          </p:cNvGraphicFramePr>
          <p:nvPr>
            <p:extLst>
              <p:ext uri="{D42A27DB-BD31-4B8C-83A1-F6EECF244321}">
                <p14:modId xmlns:p14="http://schemas.microsoft.com/office/powerpoint/2010/main" val="394524360"/>
              </p:ext>
            </p:extLst>
          </p:nvPr>
        </p:nvGraphicFramePr>
        <p:xfrm>
          <a:off x="1202928" y="909001"/>
          <a:ext cx="3287316" cy="3692529"/>
        </p:xfrm>
        <a:graphic>
          <a:graphicData uri="http://schemas.openxmlformats.org/drawingml/2006/table">
            <a:tbl>
              <a:tblPr/>
              <a:tblGrid>
                <a:gridCol w="547886">
                  <a:extLst>
                    <a:ext uri="{9D8B030D-6E8A-4147-A177-3AD203B41FA5}">
                      <a16:colId xmlns:a16="http://schemas.microsoft.com/office/drawing/2014/main" val="1785105797"/>
                    </a:ext>
                  </a:extLst>
                </a:gridCol>
                <a:gridCol w="547886">
                  <a:extLst>
                    <a:ext uri="{9D8B030D-6E8A-4147-A177-3AD203B41FA5}">
                      <a16:colId xmlns:a16="http://schemas.microsoft.com/office/drawing/2014/main" val="2953908290"/>
                    </a:ext>
                  </a:extLst>
                </a:gridCol>
                <a:gridCol w="547886">
                  <a:extLst>
                    <a:ext uri="{9D8B030D-6E8A-4147-A177-3AD203B41FA5}">
                      <a16:colId xmlns:a16="http://schemas.microsoft.com/office/drawing/2014/main" val="487465224"/>
                    </a:ext>
                  </a:extLst>
                </a:gridCol>
                <a:gridCol w="547886">
                  <a:extLst>
                    <a:ext uri="{9D8B030D-6E8A-4147-A177-3AD203B41FA5}">
                      <a16:colId xmlns:a16="http://schemas.microsoft.com/office/drawing/2014/main" val="2144544867"/>
                    </a:ext>
                  </a:extLst>
                </a:gridCol>
                <a:gridCol w="547886">
                  <a:extLst>
                    <a:ext uri="{9D8B030D-6E8A-4147-A177-3AD203B41FA5}">
                      <a16:colId xmlns:a16="http://schemas.microsoft.com/office/drawing/2014/main" val="1298553848"/>
                    </a:ext>
                  </a:extLst>
                </a:gridCol>
                <a:gridCol w="547886">
                  <a:extLst>
                    <a:ext uri="{9D8B030D-6E8A-4147-A177-3AD203B41FA5}">
                      <a16:colId xmlns:a16="http://schemas.microsoft.com/office/drawing/2014/main" val="3867457504"/>
                    </a:ext>
                  </a:extLst>
                </a:gridCol>
              </a:tblGrid>
              <a:tr h="246884">
                <a:tc>
                  <a:txBody>
                    <a:bodyPr/>
                    <a:lstStyle/>
                    <a:p>
                      <a:pPr algn="l"/>
                      <a:r>
                        <a:rPr lang="en-US" sz="600">
                          <a:effectLst/>
                        </a:rPr>
                        <a:t>Timestamp</a:t>
                      </a:r>
                    </a:p>
                  </a:txBody>
                  <a:tcPr marL="53670" marR="53670" marT="26835" marB="26835"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CCCCCC"/>
                    </a:solidFill>
                  </a:tcPr>
                </a:tc>
                <a:tc>
                  <a:txBody>
                    <a:bodyPr/>
                    <a:lstStyle/>
                    <a:p>
                      <a:pPr algn="l"/>
                      <a:r>
                        <a:rPr lang="en-US" sz="600">
                          <a:effectLst/>
                        </a:rPr>
                        <a:t>Left (KStream)</a:t>
                      </a:r>
                    </a:p>
                  </a:txBody>
                  <a:tcPr marL="53670" marR="53670" marT="26835" marB="26835"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CCCCCC"/>
                    </a:solidFill>
                  </a:tcPr>
                </a:tc>
                <a:tc>
                  <a:txBody>
                    <a:bodyPr/>
                    <a:lstStyle/>
                    <a:p>
                      <a:pPr algn="l"/>
                      <a:r>
                        <a:rPr lang="en-US" sz="600">
                          <a:effectLst/>
                        </a:rPr>
                        <a:t>Right (KStream)</a:t>
                      </a:r>
                    </a:p>
                  </a:txBody>
                  <a:tcPr marL="53670" marR="53670" marT="26835" marB="26835"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CCCCCC"/>
                    </a:solidFill>
                  </a:tcPr>
                </a:tc>
                <a:tc>
                  <a:txBody>
                    <a:bodyPr/>
                    <a:lstStyle/>
                    <a:p>
                      <a:pPr algn="l"/>
                      <a:r>
                        <a:rPr lang="en-US" sz="600">
                          <a:effectLst/>
                        </a:rPr>
                        <a:t>(INNER) JOIN</a:t>
                      </a:r>
                    </a:p>
                  </a:txBody>
                  <a:tcPr marL="53670" marR="53670" marT="26835" marB="26835"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CCCCCC"/>
                    </a:solidFill>
                  </a:tcPr>
                </a:tc>
                <a:tc>
                  <a:txBody>
                    <a:bodyPr/>
                    <a:lstStyle/>
                    <a:p>
                      <a:pPr algn="l"/>
                      <a:r>
                        <a:rPr lang="en-US" sz="600">
                          <a:effectLst/>
                        </a:rPr>
                        <a:t>LEFT JOIN</a:t>
                      </a:r>
                    </a:p>
                  </a:txBody>
                  <a:tcPr marL="53670" marR="53670" marT="26835" marB="26835"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CCCCCC"/>
                    </a:solidFill>
                  </a:tcPr>
                </a:tc>
                <a:tc>
                  <a:txBody>
                    <a:bodyPr/>
                    <a:lstStyle/>
                    <a:p>
                      <a:pPr algn="l"/>
                      <a:r>
                        <a:rPr lang="en-US" sz="600">
                          <a:effectLst/>
                        </a:rPr>
                        <a:t>OUTER JOIN</a:t>
                      </a:r>
                    </a:p>
                  </a:txBody>
                  <a:tcPr marL="53670" marR="53670" marT="26835" marB="26835"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CCCCCC"/>
                    </a:solidFill>
                  </a:tcPr>
                </a:tc>
                <a:extLst>
                  <a:ext uri="{0D108BD9-81ED-4DB2-BD59-A6C34878D82A}">
                    <a16:rowId xmlns:a16="http://schemas.microsoft.com/office/drawing/2014/main" val="1995110776"/>
                  </a:ext>
                </a:extLst>
              </a:tr>
              <a:tr h="203948">
                <a:tc>
                  <a:txBody>
                    <a:bodyPr/>
                    <a:lstStyle/>
                    <a:p>
                      <a:r>
                        <a:rPr lang="en-US" sz="600">
                          <a:effectLst/>
                        </a:rPr>
                        <a:t>1</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null</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548400283"/>
                  </a:ext>
                </a:extLst>
              </a:tr>
              <a:tr h="203948">
                <a:tc>
                  <a:txBody>
                    <a:bodyPr/>
                    <a:lstStyle/>
                    <a:p>
                      <a:r>
                        <a:rPr lang="en-US" sz="600">
                          <a:effectLst/>
                        </a:rPr>
                        <a:t>2</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null</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dirty="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extLst>
                  <a:ext uri="{0D108BD9-81ED-4DB2-BD59-A6C34878D82A}">
                    <a16:rowId xmlns:a16="http://schemas.microsoft.com/office/drawing/2014/main" val="1736591305"/>
                  </a:ext>
                </a:extLst>
              </a:tr>
              <a:tr h="203948">
                <a:tc>
                  <a:txBody>
                    <a:bodyPr/>
                    <a:lstStyle/>
                    <a:p>
                      <a:r>
                        <a:rPr lang="en-US" sz="600">
                          <a:effectLst/>
                        </a:rPr>
                        <a:t>3</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A</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[A, null]</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[A, null]</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23678225"/>
                  </a:ext>
                </a:extLst>
              </a:tr>
              <a:tr h="203948">
                <a:tc>
                  <a:txBody>
                    <a:bodyPr/>
                    <a:lstStyle/>
                    <a:p>
                      <a:r>
                        <a:rPr lang="en-US" sz="600">
                          <a:effectLst/>
                        </a:rPr>
                        <a:t>4</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a</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[A, a]</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[A, a]</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[A, a]</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extLst>
                  <a:ext uri="{0D108BD9-81ED-4DB2-BD59-A6C34878D82A}">
                    <a16:rowId xmlns:a16="http://schemas.microsoft.com/office/drawing/2014/main" val="287593572"/>
                  </a:ext>
                </a:extLst>
              </a:tr>
              <a:tr h="203948">
                <a:tc>
                  <a:txBody>
                    <a:bodyPr/>
                    <a:lstStyle/>
                    <a:p>
                      <a:r>
                        <a:rPr lang="en-US" sz="600">
                          <a:effectLst/>
                        </a:rPr>
                        <a:t>5</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B</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[B, a]</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[B, a]</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[B, a]</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908831755"/>
                  </a:ext>
                </a:extLst>
              </a:tr>
              <a:tr h="203948">
                <a:tc>
                  <a:txBody>
                    <a:bodyPr/>
                    <a:lstStyle/>
                    <a:p>
                      <a:r>
                        <a:rPr lang="en-US" sz="600">
                          <a:effectLst/>
                        </a:rPr>
                        <a:t>6</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b</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[A, b], [B, b]</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[A, b], [B, b]</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[A, b], [B, b]</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extLst>
                  <a:ext uri="{0D108BD9-81ED-4DB2-BD59-A6C34878D82A}">
                    <a16:rowId xmlns:a16="http://schemas.microsoft.com/office/drawing/2014/main" val="1608045450"/>
                  </a:ext>
                </a:extLst>
              </a:tr>
              <a:tr h="203948">
                <a:tc>
                  <a:txBody>
                    <a:bodyPr/>
                    <a:lstStyle/>
                    <a:p>
                      <a:r>
                        <a:rPr lang="en-US" sz="600">
                          <a:effectLst/>
                        </a:rPr>
                        <a:t>7</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null</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517587878"/>
                  </a:ext>
                </a:extLst>
              </a:tr>
              <a:tr h="203948">
                <a:tc>
                  <a:txBody>
                    <a:bodyPr/>
                    <a:lstStyle/>
                    <a:p>
                      <a:r>
                        <a:rPr lang="en-US" sz="600">
                          <a:effectLst/>
                        </a:rPr>
                        <a:t>8</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null</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extLst>
                  <a:ext uri="{0D108BD9-81ED-4DB2-BD59-A6C34878D82A}">
                    <a16:rowId xmlns:a16="http://schemas.microsoft.com/office/drawing/2014/main" val="2870908876"/>
                  </a:ext>
                </a:extLst>
              </a:tr>
              <a:tr h="203948">
                <a:tc>
                  <a:txBody>
                    <a:bodyPr/>
                    <a:lstStyle/>
                    <a:p>
                      <a:r>
                        <a:rPr lang="en-US" sz="600">
                          <a:effectLst/>
                        </a:rPr>
                        <a:t>9</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C</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[C, a], [C, b]</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[C, a], [C, b]</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[C, a], [C, b]</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30755141"/>
                  </a:ext>
                </a:extLst>
              </a:tr>
              <a:tr h="300554">
                <a:tc>
                  <a:txBody>
                    <a:bodyPr/>
                    <a:lstStyle/>
                    <a:p>
                      <a:r>
                        <a:rPr lang="en-US" sz="600">
                          <a:effectLst/>
                        </a:rPr>
                        <a:t>10</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c</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[A, c], [B, c], [C, c]</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[A, c], [B, c], [C, c]</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[A, c], [B, c], [C, c]</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extLst>
                  <a:ext uri="{0D108BD9-81ED-4DB2-BD59-A6C34878D82A}">
                    <a16:rowId xmlns:a16="http://schemas.microsoft.com/office/drawing/2014/main" val="3002098140"/>
                  </a:ext>
                </a:extLst>
              </a:tr>
              <a:tr h="203948">
                <a:tc>
                  <a:txBody>
                    <a:bodyPr/>
                    <a:lstStyle/>
                    <a:p>
                      <a:r>
                        <a:rPr lang="en-US" sz="600">
                          <a:effectLst/>
                        </a:rPr>
                        <a:t>11</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null</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06666932"/>
                  </a:ext>
                </a:extLst>
              </a:tr>
              <a:tr h="203948">
                <a:tc>
                  <a:txBody>
                    <a:bodyPr/>
                    <a:lstStyle/>
                    <a:p>
                      <a:r>
                        <a:rPr lang="en-US" sz="600">
                          <a:effectLst/>
                        </a:rPr>
                        <a:t>12</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null</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extLst>
                  <a:ext uri="{0D108BD9-81ED-4DB2-BD59-A6C34878D82A}">
                    <a16:rowId xmlns:a16="http://schemas.microsoft.com/office/drawing/2014/main" val="1552433841"/>
                  </a:ext>
                </a:extLst>
              </a:tr>
              <a:tr h="203948">
                <a:tc>
                  <a:txBody>
                    <a:bodyPr/>
                    <a:lstStyle/>
                    <a:p>
                      <a:r>
                        <a:rPr lang="en-US" sz="600">
                          <a:effectLst/>
                        </a:rPr>
                        <a:t>13</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null</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37444312"/>
                  </a:ext>
                </a:extLst>
              </a:tr>
              <a:tr h="300554">
                <a:tc>
                  <a:txBody>
                    <a:bodyPr/>
                    <a:lstStyle/>
                    <a:p>
                      <a:r>
                        <a:rPr lang="en-US" sz="600">
                          <a:effectLst/>
                        </a:rPr>
                        <a:t>14</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d</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[A, d], [B, d], [C, d]</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[A, d], [B, d], [C, d]</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600">
                          <a:effectLst/>
                        </a:rPr>
                        <a:t>[A, d], [B, d], [C, d]</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extLst>
                  <a:ext uri="{0D108BD9-81ED-4DB2-BD59-A6C34878D82A}">
                    <a16:rowId xmlns:a16="http://schemas.microsoft.com/office/drawing/2014/main" val="2985964083"/>
                  </a:ext>
                </a:extLst>
              </a:tr>
              <a:tr h="397161">
                <a:tc>
                  <a:txBody>
                    <a:bodyPr/>
                    <a:lstStyle/>
                    <a:p>
                      <a:r>
                        <a:rPr lang="en-US" sz="600">
                          <a:effectLst/>
                        </a:rPr>
                        <a:t>15</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D</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 </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[D, a], [D, b], [D, c], [D, d]</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a:effectLst/>
                        </a:rPr>
                        <a:t>[D, a], [D, b], [D, c], [D, d]</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600" dirty="0">
                          <a:effectLst/>
                        </a:rPr>
                        <a:t>[D, a], [D, b], [D, c], [D, d]</a:t>
                      </a:r>
                    </a:p>
                  </a:txBody>
                  <a:tcPr marL="53670" marR="53670" marT="53670" marB="5367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967487364"/>
                  </a:ext>
                </a:extLst>
              </a:tr>
            </a:tbl>
          </a:graphicData>
        </a:graphic>
      </p:graphicFrame>
      <p:sp>
        <p:nvSpPr>
          <p:cNvPr id="7" name="TextBox 6">
            <a:extLst>
              <a:ext uri="{FF2B5EF4-FFF2-40B4-BE49-F238E27FC236}">
                <a16:creationId xmlns:a16="http://schemas.microsoft.com/office/drawing/2014/main" id="{E73F9536-4920-6E43-9560-03A90FB57A2E}"/>
              </a:ext>
            </a:extLst>
          </p:cNvPr>
          <p:cNvSpPr txBox="1"/>
          <p:nvPr/>
        </p:nvSpPr>
        <p:spPr>
          <a:xfrm>
            <a:off x="293686" y="4805680"/>
            <a:ext cx="6300123" cy="276999"/>
          </a:xfrm>
          <a:prstGeom prst="rect">
            <a:avLst/>
          </a:prstGeom>
          <a:noFill/>
        </p:spPr>
        <p:txBody>
          <a:bodyPr wrap="none" rtlCol="0">
            <a:spAutoFit/>
          </a:bodyPr>
          <a:lstStyle/>
          <a:p>
            <a:r>
              <a:rPr lang="en-US" sz="1200" i="1" dirty="0"/>
              <a:t>By default, this join is a windowed-join, due to the unbounded nature of both input streams.</a:t>
            </a:r>
            <a:endParaRPr lang="en-US" i="1" dirty="0"/>
          </a:p>
        </p:txBody>
      </p:sp>
      <p:sp>
        <p:nvSpPr>
          <p:cNvPr id="4" name="TextBox 3">
            <a:extLst>
              <a:ext uri="{FF2B5EF4-FFF2-40B4-BE49-F238E27FC236}">
                <a16:creationId xmlns:a16="http://schemas.microsoft.com/office/drawing/2014/main" id="{F2657A78-6216-464D-95F6-6BFA1B1E530D}"/>
              </a:ext>
            </a:extLst>
          </p:cNvPr>
          <p:cNvSpPr txBox="1"/>
          <p:nvPr/>
        </p:nvSpPr>
        <p:spPr>
          <a:xfrm>
            <a:off x="5119114" y="909001"/>
            <a:ext cx="2949389" cy="3692529"/>
          </a:xfrm>
          <a:prstGeom prst="rect">
            <a:avLst/>
          </a:prstGeom>
          <a:noFill/>
        </p:spPr>
        <p:txBody>
          <a:bodyPr wrap="square" rtlCol="0">
            <a:noAutofit/>
          </a:bodyPr>
          <a:lstStyle/>
          <a:p>
            <a:r>
              <a:rPr lang="en-US" b="1" dirty="0"/>
              <a:t>Requirements</a:t>
            </a:r>
            <a:r>
              <a:rPr lang="en-US" dirty="0"/>
              <a:t>:</a:t>
            </a:r>
          </a:p>
          <a:p>
            <a:pPr marL="285750" indent="-285750">
              <a:buFont typeface="Arial" panose="020B0604020202020204" pitchFamily="34" charset="0"/>
              <a:buChar char="•"/>
            </a:pPr>
            <a:r>
              <a:rPr lang="en-US" dirty="0"/>
              <a:t>Data must be co-partitioned</a:t>
            </a:r>
            <a:br>
              <a:rPr lang="en-US" dirty="0"/>
            </a:br>
            <a:endParaRPr lang="en-US" dirty="0"/>
          </a:p>
          <a:p>
            <a:pPr marL="285750" indent="-285750">
              <a:buFont typeface="Arial" panose="020B0604020202020204" pitchFamily="34" charset="0"/>
              <a:buChar char="•"/>
            </a:pPr>
            <a:r>
              <a:rPr lang="en-US" dirty="0"/>
              <a:t>Causes repartitioning of the output stream if the stream itself or the joining stream were marked for repartitioning previously</a:t>
            </a:r>
          </a:p>
        </p:txBody>
      </p:sp>
    </p:spTree>
    <p:extLst>
      <p:ext uri="{BB962C8B-B14F-4D97-AF65-F5344CB8AC3E}">
        <p14:creationId xmlns:p14="http://schemas.microsoft.com/office/powerpoint/2010/main" val="2169609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7C1C8-F00C-1946-97E7-E9C3892C15DE}"/>
              </a:ext>
            </a:extLst>
          </p:cNvPr>
          <p:cNvSpPr>
            <a:spLocks noGrp="1"/>
          </p:cNvSpPr>
          <p:nvPr>
            <p:ph type="title"/>
          </p:nvPr>
        </p:nvSpPr>
        <p:spPr/>
        <p:txBody>
          <a:bodyPr/>
          <a:lstStyle/>
          <a:p>
            <a:r>
              <a:rPr lang="en-US" dirty="0"/>
              <a:t>Join Examples – </a:t>
            </a:r>
            <a:r>
              <a:rPr lang="en-US" dirty="0" err="1"/>
              <a:t>KTable-KTable</a:t>
            </a:r>
            <a:r>
              <a:rPr lang="en-US" dirty="0"/>
              <a:t> </a:t>
            </a:r>
            <a:r>
              <a:rPr lang="en-US" dirty="0" err="1"/>
              <a:t>Equi</a:t>
            </a:r>
            <a:r>
              <a:rPr lang="en-US" dirty="0"/>
              <a:t>-Join</a:t>
            </a:r>
          </a:p>
        </p:txBody>
      </p:sp>
      <p:sp>
        <p:nvSpPr>
          <p:cNvPr id="5" name="Slide Number Placeholder 4">
            <a:extLst>
              <a:ext uri="{FF2B5EF4-FFF2-40B4-BE49-F238E27FC236}">
                <a16:creationId xmlns:a16="http://schemas.microsoft.com/office/drawing/2014/main" id="{BC0FD51E-F8D5-3A43-8EBC-66B4CAD9AF29}"/>
              </a:ext>
            </a:extLst>
          </p:cNvPr>
          <p:cNvSpPr>
            <a:spLocks noGrp="1"/>
          </p:cNvSpPr>
          <p:nvPr>
            <p:ph type="sldNum" sz="quarter" idx="10"/>
          </p:nvPr>
        </p:nvSpPr>
        <p:spPr/>
        <p:txBody>
          <a:bodyPr/>
          <a:lstStyle/>
          <a:p>
            <a:fld id="{8A158888-7CA9-084D-A641-EC66ACF9DB3C}" type="slidenum">
              <a:rPr lang="en-US" smtClean="0">
                <a:solidFill>
                  <a:srgbClr val="5AAAFA"/>
                </a:solidFill>
              </a:rPr>
              <a:pPr/>
              <a:t>17</a:t>
            </a:fld>
            <a:endParaRPr lang="en-US">
              <a:solidFill>
                <a:srgbClr val="5AAAFA"/>
              </a:solidFill>
            </a:endParaRPr>
          </a:p>
        </p:txBody>
      </p:sp>
      <p:graphicFrame>
        <p:nvGraphicFramePr>
          <p:cNvPr id="3" name="Table 2">
            <a:extLst>
              <a:ext uri="{FF2B5EF4-FFF2-40B4-BE49-F238E27FC236}">
                <a16:creationId xmlns:a16="http://schemas.microsoft.com/office/drawing/2014/main" id="{8B49751F-7A6A-9F44-96EE-872D10F6B08D}"/>
              </a:ext>
            </a:extLst>
          </p:cNvPr>
          <p:cNvGraphicFramePr>
            <a:graphicFrameLocks noGrp="1"/>
          </p:cNvGraphicFramePr>
          <p:nvPr>
            <p:extLst>
              <p:ext uri="{D42A27DB-BD31-4B8C-83A1-F6EECF244321}">
                <p14:modId xmlns:p14="http://schemas.microsoft.com/office/powerpoint/2010/main" val="3032295861"/>
              </p:ext>
            </p:extLst>
          </p:nvPr>
        </p:nvGraphicFramePr>
        <p:xfrm>
          <a:off x="900456" y="909000"/>
          <a:ext cx="3671544" cy="3692530"/>
        </p:xfrm>
        <a:graphic>
          <a:graphicData uri="http://schemas.openxmlformats.org/drawingml/2006/table">
            <a:tbl>
              <a:tblPr/>
              <a:tblGrid>
                <a:gridCol w="611924">
                  <a:extLst>
                    <a:ext uri="{9D8B030D-6E8A-4147-A177-3AD203B41FA5}">
                      <a16:colId xmlns:a16="http://schemas.microsoft.com/office/drawing/2014/main" val="896090590"/>
                    </a:ext>
                  </a:extLst>
                </a:gridCol>
                <a:gridCol w="611924">
                  <a:extLst>
                    <a:ext uri="{9D8B030D-6E8A-4147-A177-3AD203B41FA5}">
                      <a16:colId xmlns:a16="http://schemas.microsoft.com/office/drawing/2014/main" val="2839127567"/>
                    </a:ext>
                  </a:extLst>
                </a:gridCol>
                <a:gridCol w="611924">
                  <a:extLst>
                    <a:ext uri="{9D8B030D-6E8A-4147-A177-3AD203B41FA5}">
                      <a16:colId xmlns:a16="http://schemas.microsoft.com/office/drawing/2014/main" val="2690447735"/>
                    </a:ext>
                  </a:extLst>
                </a:gridCol>
                <a:gridCol w="611924">
                  <a:extLst>
                    <a:ext uri="{9D8B030D-6E8A-4147-A177-3AD203B41FA5}">
                      <a16:colId xmlns:a16="http://schemas.microsoft.com/office/drawing/2014/main" val="2901826340"/>
                    </a:ext>
                  </a:extLst>
                </a:gridCol>
                <a:gridCol w="611924">
                  <a:extLst>
                    <a:ext uri="{9D8B030D-6E8A-4147-A177-3AD203B41FA5}">
                      <a16:colId xmlns:a16="http://schemas.microsoft.com/office/drawing/2014/main" val="3404091880"/>
                    </a:ext>
                  </a:extLst>
                </a:gridCol>
                <a:gridCol w="611924">
                  <a:extLst>
                    <a:ext uri="{9D8B030D-6E8A-4147-A177-3AD203B41FA5}">
                      <a16:colId xmlns:a16="http://schemas.microsoft.com/office/drawing/2014/main" val="1876694696"/>
                    </a:ext>
                  </a:extLst>
                </a:gridCol>
              </a:tblGrid>
              <a:tr h="275740">
                <a:tc>
                  <a:txBody>
                    <a:bodyPr/>
                    <a:lstStyle/>
                    <a:p>
                      <a:pPr algn="l"/>
                      <a:r>
                        <a:rPr lang="en-US" sz="700">
                          <a:effectLst/>
                        </a:rPr>
                        <a:t>Timestamp</a:t>
                      </a:r>
                    </a:p>
                  </a:txBody>
                  <a:tcPr marL="59944" marR="59944" marT="29972" marB="29972"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CCCCCC"/>
                    </a:solidFill>
                  </a:tcPr>
                </a:tc>
                <a:tc>
                  <a:txBody>
                    <a:bodyPr/>
                    <a:lstStyle/>
                    <a:p>
                      <a:pPr algn="l"/>
                      <a:r>
                        <a:rPr lang="en-US" sz="700">
                          <a:effectLst/>
                        </a:rPr>
                        <a:t>Left (KTable)</a:t>
                      </a:r>
                    </a:p>
                  </a:txBody>
                  <a:tcPr marL="59944" marR="59944" marT="29972" marB="29972"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CCCCCC"/>
                    </a:solidFill>
                  </a:tcPr>
                </a:tc>
                <a:tc>
                  <a:txBody>
                    <a:bodyPr/>
                    <a:lstStyle/>
                    <a:p>
                      <a:pPr algn="l"/>
                      <a:r>
                        <a:rPr lang="en-US" sz="700">
                          <a:effectLst/>
                        </a:rPr>
                        <a:t>Right (KTable)</a:t>
                      </a:r>
                    </a:p>
                  </a:txBody>
                  <a:tcPr marL="59944" marR="59944" marT="29972" marB="29972"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CCCCCC"/>
                    </a:solidFill>
                  </a:tcPr>
                </a:tc>
                <a:tc>
                  <a:txBody>
                    <a:bodyPr/>
                    <a:lstStyle/>
                    <a:p>
                      <a:pPr algn="l"/>
                      <a:r>
                        <a:rPr lang="en-US" sz="700">
                          <a:effectLst/>
                        </a:rPr>
                        <a:t>(INNER) JOIN</a:t>
                      </a:r>
                    </a:p>
                  </a:txBody>
                  <a:tcPr marL="59944" marR="59944" marT="29972" marB="29972"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CCCCCC"/>
                    </a:solidFill>
                  </a:tcPr>
                </a:tc>
                <a:tc>
                  <a:txBody>
                    <a:bodyPr/>
                    <a:lstStyle/>
                    <a:p>
                      <a:pPr algn="l"/>
                      <a:r>
                        <a:rPr lang="en-US" sz="700">
                          <a:effectLst/>
                        </a:rPr>
                        <a:t>LEFT JOIN</a:t>
                      </a:r>
                    </a:p>
                  </a:txBody>
                  <a:tcPr marL="59944" marR="59944" marT="29972" marB="29972"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CCCCCC"/>
                    </a:solidFill>
                  </a:tcPr>
                </a:tc>
                <a:tc>
                  <a:txBody>
                    <a:bodyPr/>
                    <a:lstStyle/>
                    <a:p>
                      <a:pPr algn="l"/>
                      <a:r>
                        <a:rPr lang="en-US" sz="700">
                          <a:effectLst/>
                        </a:rPr>
                        <a:t>OUTER JOIN</a:t>
                      </a:r>
                    </a:p>
                  </a:txBody>
                  <a:tcPr marL="59944" marR="59944" marT="29972" marB="29972"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CCCCCC"/>
                    </a:solidFill>
                  </a:tcPr>
                </a:tc>
                <a:extLst>
                  <a:ext uri="{0D108BD9-81ED-4DB2-BD59-A6C34878D82A}">
                    <a16:rowId xmlns:a16="http://schemas.microsoft.com/office/drawing/2014/main" val="3254309308"/>
                  </a:ext>
                </a:extLst>
              </a:tr>
              <a:tr h="227786">
                <a:tc>
                  <a:txBody>
                    <a:bodyPr/>
                    <a:lstStyle/>
                    <a:p>
                      <a:r>
                        <a:rPr lang="en-US" sz="700">
                          <a:effectLst/>
                        </a:rPr>
                        <a:t>1</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null</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1830403687"/>
                  </a:ext>
                </a:extLst>
              </a:tr>
              <a:tr h="227786">
                <a:tc>
                  <a:txBody>
                    <a:bodyPr/>
                    <a:lstStyle/>
                    <a:p>
                      <a:r>
                        <a:rPr lang="en-US" sz="700">
                          <a:effectLst/>
                        </a:rPr>
                        <a:t>2</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null</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extLst>
                  <a:ext uri="{0D108BD9-81ED-4DB2-BD59-A6C34878D82A}">
                    <a16:rowId xmlns:a16="http://schemas.microsoft.com/office/drawing/2014/main" val="1150182349"/>
                  </a:ext>
                </a:extLst>
              </a:tr>
              <a:tr h="227786">
                <a:tc>
                  <a:txBody>
                    <a:bodyPr/>
                    <a:lstStyle/>
                    <a:p>
                      <a:r>
                        <a:rPr lang="en-US" sz="700">
                          <a:effectLst/>
                        </a:rPr>
                        <a:t>3</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A</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[A, null]</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[A, null]</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043951086"/>
                  </a:ext>
                </a:extLst>
              </a:tr>
              <a:tr h="227786">
                <a:tc>
                  <a:txBody>
                    <a:bodyPr/>
                    <a:lstStyle/>
                    <a:p>
                      <a:r>
                        <a:rPr lang="en-US" sz="700">
                          <a:effectLst/>
                        </a:rPr>
                        <a:t>4</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a</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[A, a]</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[A, a]</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[A, a]</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extLst>
                  <a:ext uri="{0D108BD9-81ED-4DB2-BD59-A6C34878D82A}">
                    <a16:rowId xmlns:a16="http://schemas.microsoft.com/office/drawing/2014/main" val="263853425"/>
                  </a:ext>
                </a:extLst>
              </a:tr>
              <a:tr h="227786">
                <a:tc>
                  <a:txBody>
                    <a:bodyPr/>
                    <a:lstStyle/>
                    <a:p>
                      <a:r>
                        <a:rPr lang="en-US" sz="700">
                          <a:effectLst/>
                        </a:rPr>
                        <a:t>5</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B</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dirty="0">
                          <a:effectLst/>
                        </a:rPr>
                        <a:t>[B, a]</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[B, a]</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[B, a]</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1494717555"/>
                  </a:ext>
                </a:extLst>
              </a:tr>
              <a:tr h="227786">
                <a:tc>
                  <a:txBody>
                    <a:bodyPr/>
                    <a:lstStyle/>
                    <a:p>
                      <a:r>
                        <a:rPr lang="en-US" sz="700">
                          <a:effectLst/>
                        </a:rPr>
                        <a:t>6</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b</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[B, b]</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[B, b]</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[B, b]</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extLst>
                  <a:ext uri="{0D108BD9-81ED-4DB2-BD59-A6C34878D82A}">
                    <a16:rowId xmlns:a16="http://schemas.microsoft.com/office/drawing/2014/main" val="705452768"/>
                  </a:ext>
                </a:extLst>
              </a:tr>
              <a:tr h="227786">
                <a:tc>
                  <a:txBody>
                    <a:bodyPr/>
                    <a:lstStyle/>
                    <a:p>
                      <a:r>
                        <a:rPr lang="en-US" sz="700">
                          <a:effectLst/>
                        </a:rPr>
                        <a:t>7</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null</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null</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null</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[null, b]</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1083380351"/>
                  </a:ext>
                </a:extLst>
              </a:tr>
              <a:tr h="227786">
                <a:tc>
                  <a:txBody>
                    <a:bodyPr/>
                    <a:lstStyle/>
                    <a:p>
                      <a:r>
                        <a:rPr lang="en-US" sz="700">
                          <a:effectLst/>
                        </a:rPr>
                        <a:t>8</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null</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null</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extLst>
                  <a:ext uri="{0D108BD9-81ED-4DB2-BD59-A6C34878D82A}">
                    <a16:rowId xmlns:a16="http://schemas.microsoft.com/office/drawing/2014/main" val="4265123501"/>
                  </a:ext>
                </a:extLst>
              </a:tr>
              <a:tr h="227786">
                <a:tc>
                  <a:txBody>
                    <a:bodyPr/>
                    <a:lstStyle/>
                    <a:p>
                      <a:r>
                        <a:rPr lang="en-US" sz="700">
                          <a:effectLst/>
                        </a:rPr>
                        <a:t>9</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C</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[C, null]</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[C, null]</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377151332"/>
                  </a:ext>
                </a:extLst>
              </a:tr>
              <a:tr h="227786">
                <a:tc>
                  <a:txBody>
                    <a:bodyPr/>
                    <a:lstStyle/>
                    <a:p>
                      <a:r>
                        <a:rPr lang="en-US" sz="700">
                          <a:effectLst/>
                        </a:rPr>
                        <a:t>10</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c</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[C, c]</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[C, c]</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[C, c]</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extLst>
                  <a:ext uri="{0D108BD9-81ED-4DB2-BD59-A6C34878D82A}">
                    <a16:rowId xmlns:a16="http://schemas.microsoft.com/office/drawing/2014/main" val="3221348977"/>
                  </a:ext>
                </a:extLst>
              </a:tr>
              <a:tr h="227786">
                <a:tc>
                  <a:txBody>
                    <a:bodyPr/>
                    <a:lstStyle/>
                    <a:p>
                      <a:r>
                        <a:rPr lang="en-US" sz="700">
                          <a:effectLst/>
                        </a:rPr>
                        <a:t>11</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null</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null</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[C, null]</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[C, null]</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1647842371"/>
                  </a:ext>
                </a:extLst>
              </a:tr>
              <a:tr h="227786">
                <a:tc>
                  <a:txBody>
                    <a:bodyPr/>
                    <a:lstStyle/>
                    <a:p>
                      <a:r>
                        <a:rPr lang="en-US" sz="700">
                          <a:effectLst/>
                        </a:rPr>
                        <a:t>12</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null</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null</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null</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extLst>
                  <a:ext uri="{0D108BD9-81ED-4DB2-BD59-A6C34878D82A}">
                    <a16:rowId xmlns:a16="http://schemas.microsoft.com/office/drawing/2014/main" val="2012898638"/>
                  </a:ext>
                </a:extLst>
              </a:tr>
              <a:tr h="227786">
                <a:tc>
                  <a:txBody>
                    <a:bodyPr/>
                    <a:lstStyle/>
                    <a:p>
                      <a:r>
                        <a:rPr lang="en-US" sz="700">
                          <a:effectLst/>
                        </a:rPr>
                        <a:t>13</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null</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2095800700"/>
                  </a:ext>
                </a:extLst>
              </a:tr>
              <a:tr h="227786">
                <a:tc>
                  <a:txBody>
                    <a:bodyPr/>
                    <a:lstStyle/>
                    <a:p>
                      <a:r>
                        <a:rPr lang="en-US" sz="700">
                          <a:effectLst/>
                        </a:rPr>
                        <a:t>14</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d</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[null, d]</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extLst>
                  <a:ext uri="{0D108BD9-81ED-4DB2-BD59-A6C34878D82A}">
                    <a16:rowId xmlns:a16="http://schemas.microsoft.com/office/drawing/2014/main" val="697645426"/>
                  </a:ext>
                </a:extLst>
              </a:tr>
              <a:tr h="227786">
                <a:tc>
                  <a:txBody>
                    <a:bodyPr/>
                    <a:lstStyle/>
                    <a:p>
                      <a:r>
                        <a:rPr lang="en-US" sz="700">
                          <a:effectLst/>
                        </a:rPr>
                        <a:t>15</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D</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[D, d]</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[D, d]</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dirty="0">
                          <a:effectLst/>
                        </a:rPr>
                        <a:t>[D, d]</a:t>
                      </a:r>
                    </a:p>
                  </a:txBody>
                  <a:tcPr marL="59944" marR="59944" marT="59944" marB="5994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961608861"/>
                  </a:ext>
                </a:extLst>
              </a:tr>
            </a:tbl>
          </a:graphicData>
        </a:graphic>
      </p:graphicFrame>
      <p:sp>
        <p:nvSpPr>
          <p:cNvPr id="7" name="TextBox 6">
            <a:extLst>
              <a:ext uri="{FF2B5EF4-FFF2-40B4-BE49-F238E27FC236}">
                <a16:creationId xmlns:a16="http://schemas.microsoft.com/office/drawing/2014/main" id="{6C91E978-2514-5747-A7EA-AD57635A6282}"/>
              </a:ext>
            </a:extLst>
          </p:cNvPr>
          <p:cNvSpPr txBox="1"/>
          <p:nvPr/>
        </p:nvSpPr>
        <p:spPr>
          <a:xfrm>
            <a:off x="293686" y="4805680"/>
            <a:ext cx="3159839" cy="276999"/>
          </a:xfrm>
          <a:prstGeom prst="rect">
            <a:avLst/>
          </a:prstGeom>
          <a:noFill/>
        </p:spPr>
        <p:txBody>
          <a:bodyPr wrap="none" rtlCol="0">
            <a:spAutoFit/>
          </a:bodyPr>
          <a:lstStyle/>
          <a:p>
            <a:r>
              <a:rPr lang="en-US" sz="1200" i="1" dirty="0"/>
              <a:t>By default, this join is a non-windowed join.</a:t>
            </a:r>
            <a:endParaRPr lang="en-US" i="1" dirty="0"/>
          </a:p>
        </p:txBody>
      </p:sp>
      <p:sp>
        <p:nvSpPr>
          <p:cNvPr id="8" name="TextBox 7">
            <a:extLst>
              <a:ext uri="{FF2B5EF4-FFF2-40B4-BE49-F238E27FC236}">
                <a16:creationId xmlns:a16="http://schemas.microsoft.com/office/drawing/2014/main" id="{6C40B209-3673-D344-A05A-D36C58BFA728}"/>
              </a:ext>
            </a:extLst>
          </p:cNvPr>
          <p:cNvSpPr txBox="1"/>
          <p:nvPr/>
        </p:nvSpPr>
        <p:spPr>
          <a:xfrm>
            <a:off x="5119114" y="909001"/>
            <a:ext cx="2949389" cy="3692529"/>
          </a:xfrm>
          <a:prstGeom prst="rect">
            <a:avLst/>
          </a:prstGeom>
          <a:noFill/>
        </p:spPr>
        <p:txBody>
          <a:bodyPr wrap="square" rtlCol="0">
            <a:noAutofit/>
          </a:bodyPr>
          <a:lstStyle/>
          <a:p>
            <a:r>
              <a:rPr lang="en-US" b="1" dirty="0"/>
              <a:t>Requirements</a:t>
            </a:r>
            <a:r>
              <a:rPr lang="en-US" dirty="0"/>
              <a:t>:</a:t>
            </a:r>
          </a:p>
          <a:p>
            <a:pPr marL="285750" indent="-285750">
              <a:buFont typeface="Arial" panose="020B0604020202020204" pitchFamily="34" charset="0"/>
              <a:buChar char="•"/>
            </a:pPr>
            <a:r>
              <a:rPr lang="en-US" dirty="0"/>
              <a:t>Data must be co-partitioned</a:t>
            </a:r>
            <a:br>
              <a:rPr lang="en-US" dirty="0"/>
            </a:br>
            <a:endParaRPr lang="en-US" dirty="0"/>
          </a:p>
        </p:txBody>
      </p:sp>
    </p:spTree>
    <p:extLst>
      <p:ext uri="{BB962C8B-B14F-4D97-AF65-F5344CB8AC3E}">
        <p14:creationId xmlns:p14="http://schemas.microsoft.com/office/powerpoint/2010/main" val="1499293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7C1C8-F00C-1946-97E7-E9C3892C15DE}"/>
              </a:ext>
            </a:extLst>
          </p:cNvPr>
          <p:cNvSpPr>
            <a:spLocks noGrp="1"/>
          </p:cNvSpPr>
          <p:nvPr>
            <p:ph type="title"/>
          </p:nvPr>
        </p:nvSpPr>
        <p:spPr/>
        <p:txBody>
          <a:bodyPr/>
          <a:lstStyle/>
          <a:p>
            <a:r>
              <a:rPr lang="en-US" dirty="0"/>
              <a:t>Join Examples – </a:t>
            </a:r>
            <a:r>
              <a:rPr lang="en-US" dirty="0" err="1"/>
              <a:t>KTable-KTable</a:t>
            </a:r>
            <a:r>
              <a:rPr lang="en-US" dirty="0"/>
              <a:t> FK Join</a:t>
            </a:r>
          </a:p>
        </p:txBody>
      </p:sp>
      <p:sp>
        <p:nvSpPr>
          <p:cNvPr id="5" name="Slide Number Placeholder 4">
            <a:extLst>
              <a:ext uri="{FF2B5EF4-FFF2-40B4-BE49-F238E27FC236}">
                <a16:creationId xmlns:a16="http://schemas.microsoft.com/office/drawing/2014/main" id="{BC0FD51E-F8D5-3A43-8EBC-66B4CAD9AF29}"/>
              </a:ext>
            </a:extLst>
          </p:cNvPr>
          <p:cNvSpPr>
            <a:spLocks noGrp="1"/>
          </p:cNvSpPr>
          <p:nvPr>
            <p:ph type="sldNum" sz="quarter" idx="10"/>
          </p:nvPr>
        </p:nvSpPr>
        <p:spPr/>
        <p:txBody>
          <a:bodyPr/>
          <a:lstStyle/>
          <a:p>
            <a:fld id="{8A158888-7CA9-084D-A641-EC66ACF9DB3C}" type="slidenum">
              <a:rPr lang="en-US" smtClean="0">
                <a:solidFill>
                  <a:srgbClr val="5AAAFA"/>
                </a:solidFill>
              </a:rPr>
              <a:pPr/>
              <a:t>18</a:t>
            </a:fld>
            <a:endParaRPr lang="en-US">
              <a:solidFill>
                <a:srgbClr val="5AAAFA"/>
              </a:solidFill>
            </a:endParaRPr>
          </a:p>
        </p:txBody>
      </p:sp>
      <p:sp>
        <p:nvSpPr>
          <p:cNvPr id="7" name="TextBox 6">
            <a:extLst>
              <a:ext uri="{FF2B5EF4-FFF2-40B4-BE49-F238E27FC236}">
                <a16:creationId xmlns:a16="http://schemas.microsoft.com/office/drawing/2014/main" id="{25D70180-C1AD-F14A-B086-1CF821C97E05}"/>
              </a:ext>
            </a:extLst>
          </p:cNvPr>
          <p:cNvSpPr txBox="1"/>
          <p:nvPr/>
        </p:nvSpPr>
        <p:spPr>
          <a:xfrm>
            <a:off x="293686" y="4805680"/>
            <a:ext cx="3159839" cy="276999"/>
          </a:xfrm>
          <a:prstGeom prst="rect">
            <a:avLst/>
          </a:prstGeom>
          <a:noFill/>
        </p:spPr>
        <p:txBody>
          <a:bodyPr wrap="none" rtlCol="0">
            <a:spAutoFit/>
          </a:bodyPr>
          <a:lstStyle/>
          <a:p>
            <a:r>
              <a:rPr lang="en-US" sz="1200" i="1" dirty="0"/>
              <a:t>By default, this join is a non-windowed join.</a:t>
            </a:r>
            <a:endParaRPr lang="en-US" i="1" dirty="0"/>
          </a:p>
        </p:txBody>
      </p:sp>
      <p:graphicFrame>
        <p:nvGraphicFramePr>
          <p:cNvPr id="3" name="Table 2">
            <a:extLst>
              <a:ext uri="{FF2B5EF4-FFF2-40B4-BE49-F238E27FC236}">
                <a16:creationId xmlns:a16="http://schemas.microsoft.com/office/drawing/2014/main" id="{062EEE6D-6CF9-1B4A-B17E-8982EC8234CD}"/>
              </a:ext>
            </a:extLst>
          </p:cNvPr>
          <p:cNvGraphicFramePr>
            <a:graphicFrameLocks noGrp="1"/>
          </p:cNvGraphicFramePr>
          <p:nvPr>
            <p:extLst>
              <p:ext uri="{D42A27DB-BD31-4B8C-83A1-F6EECF244321}">
                <p14:modId xmlns:p14="http://schemas.microsoft.com/office/powerpoint/2010/main" val="4032499325"/>
              </p:ext>
            </p:extLst>
          </p:nvPr>
        </p:nvGraphicFramePr>
        <p:xfrm>
          <a:off x="459870" y="898264"/>
          <a:ext cx="4112130" cy="3714002"/>
        </p:xfrm>
        <a:graphic>
          <a:graphicData uri="http://schemas.openxmlformats.org/drawingml/2006/table">
            <a:tbl>
              <a:tblPr/>
              <a:tblGrid>
                <a:gridCol w="822426">
                  <a:extLst>
                    <a:ext uri="{9D8B030D-6E8A-4147-A177-3AD203B41FA5}">
                      <a16:colId xmlns:a16="http://schemas.microsoft.com/office/drawing/2014/main" val="2177088105"/>
                    </a:ext>
                  </a:extLst>
                </a:gridCol>
                <a:gridCol w="822426">
                  <a:extLst>
                    <a:ext uri="{9D8B030D-6E8A-4147-A177-3AD203B41FA5}">
                      <a16:colId xmlns:a16="http://schemas.microsoft.com/office/drawing/2014/main" val="2924662625"/>
                    </a:ext>
                  </a:extLst>
                </a:gridCol>
                <a:gridCol w="822426">
                  <a:extLst>
                    <a:ext uri="{9D8B030D-6E8A-4147-A177-3AD203B41FA5}">
                      <a16:colId xmlns:a16="http://schemas.microsoft.com/office/drawing/2014/main" val="813591768"/>
                    </a:ext>
                  </a:extLst>
                </a:gridCol>
                <a:gridCol w="822426">
                  <a:extLst>
                    <a:ext uri="{9D8B030D-6E8A-4147-A177-3AD203B41FA5}">
                      <a16:colId xmlns:a16="http://schemas.microsoft.com/office/drawing/2014/main" val="1134212030"/>
                    </a:ext>
                  </a:extLst>
                </a:gridCol>
                <a:gridCol w="822426">
                  <a:extLst>
                    <a:ext uri="{9D8B030D-6E8A-4147-A177-3AD203B41FA5}">
                      <a16:colId xmlns:a16="http://schemas.microsoft.com/office/drawing/2014/main" val="1767367972"/>
                    </a:ext>
                  </a:extLst>
                </a:gridCol>
              </a:tblGrid>
              <a:tr h="308829">
                <a:tc>
                  <a:txBody>
                    <a:bodyPr/>
                    <a:lstStyle/>
                    <a:p>
                      <a:pPr algn="l"/>
                      <a:r>
                        <a:rPr lang="en-US" sz="800">
                          <a:effectLst/>
                        </a:rPr>
                        <a:t>Record Offset</a:t>
                      </a:r>
                    </a:p>
                  </a:txBody>
                  <a:tcPr marL="67137" marR="67137" marT="33568" marB="3356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CCCCCC"/>
                    </a:solidFill>
                  </a:tcPr>
                </a:tc>
                <a:tc>
                  <a:txBody>
                    <a:bodyPr/>
                    <a:lstStyle/>
                    <a:p>
                      <a:pPr algn="l"/>
                      <a:r>
                        <a:rPr lang="en-US" sz="800">
                          <a:effectLst/>
                        </a:rPr>
                        <a:t>Left KTable (K, extracted-FK)</a:t>
                      </a:r>
                    </a:p>
                  </a:txBody>
                  <a:tcPr marL="67137" marR="67137" marT="33568" marB="3356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CCCCCC"/>
                    </a:solidFill>
                  </a:tcPr>
                </a:tc>
                <a:tc>
                  <a:txBody>
                    <a:bodyPr/>
                    <a:lstStyle/>
                    <a:p>
                      <a:pPr algn="l"/>
                      <a:r>
                        <a:rPr lang="en-US" sz="800">
                          <a:effectLst/>
                        </a:rPr>
                        <a:t>Right KTable (FK, VR)</a:t>
                      </a:r>
                    </a:p>
                  </a:txBody>
                  <a:tcPr marL="67137" marR="67137" marT="33568" marB="3356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CCCCCC"/>
                    </a:solidFill>
                  </a:tcPr>
                </a:tc>
                <a:tc>
                  <a:txBody>
                    <a:bodyPr/>
                    <a:lstStyle/>
                    <a:p>
                      <a:pPr algn="l"/>
                      <a:r>
                        <a:rPr lang="en-US" sz="800">
                          <a:effectLst/>
                        </a:rPr>
                        <a:t>(INNER) JOIN</a:t>
                      </a:r>
                    </a:p>
                  </a:txBody>
                  <a:tcPr marL="67137" marR="67137" marT="33568" marB="3356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CCCCCC"/>
                    </a:solidFill>
                  </a:tcPr>
                </a:tc>
                <a:tc>
                  <a:txBody>
                    <a:bodyPr/>
                    <a:lstStyle/>
                    <a:p>
                      <a:pPr algn="l"/>
                      <a:r>
                        <a:rPr lang="en-US" sz="800">
                          <a:effectLst/>
                        </a:rPr>
                        <a:t>LEFT JOIN</a:t>
                      </a:r>
                    </a:p>
                  </a:txBody>
                  <a:tcPr marL="67137" marR="67137" marT="33568" marB="3356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CCCCCC"/>
                    </a:solidFill>
                  </a:tcPr>
                </a:tc>
                <a:extLst>
                  <a:ext uri="{0D108BD9-81ED-4DB2-BD59-A6C34878D82A}">
                    <a16:rowId xmlns:a16="http://schemas.microsoft.com/office/drawing/2014/main" val="3053624405"/>
                  </a:ext>
                </a:extLst>
              </a:tr>
              <a:tr h="375966">
                <a:tc>
                  <a:txBody>
                    <a:bodyPr/>
                    <a:lstStyle/>
                    <a:p>
                      <a:r>
                        <a:rPr lang="en-US" sz="800">
                          <a:effectLst/>
                        </a:rPr>
                        <a:t>1</a:t>
                      </a: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800">
                          <a:effectLst/>
                        </a:rPr>
                        <a:t>(k,1)</a:t>
                      </a: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800">
                          <a:effectLst/>
                        </a:rPr>
                        <a:t> (1,foo)</a:t>
                      </a: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800">
                          <a:effectLst/>
                        </a:rPr>
                        <a:t>(k,1,foo)</a:t>
                      </a:r>
                      <a:br>
                        <a:rPr lang="en-US" sz="800">
                          <a:effectLst/>
                        </a:rPr>
                      </a:br>
                      <a:endParaRPr lang="en-US" sz="800">
                        <a:effectLst/>
                      </a:endParaRP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800">
                          <a:effectLst/>
                        </a:rPr>
                        <a:t>(k,1,foo)</a:t>
                      </a: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84496570"/>
                  </a:ext>
                </a:extLst>
              </a:tr>
              <a:tr h="375966">
                <a:tc>
                  <a:txBody>
                    <a:bodyPr/>
                    <a:lstStyle/>
                    <a:p>
                      <a:r>
                        <a:rPr lang="en-US" sz="800" dirty="0">
                          <a:effectLst/>
                        </a:rPr>
                        <a:t>2</a:t>
                      </a: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800">
                          <a:effectLst/>
                        </a:rPr>
                        <a:t>(k,2)</a:t>
                      </a: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br>
                        <a:rPr lang="en-US" sz="800">
                          <a:effectLst/>
                        </a:rPr>
                      </a:br>
                      <a:endParaRPr lang="en-US" sz="800">
                        <a:effectLst/>
                      </a:endParaRP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800">
                          <a:effectLst/>
                        </a:rPr>
                        <a:t>(k,null)</a:t>
                      </a: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800">
                          <a:effectLst/>
                        </a:rPr>
                        <a:t>(k,2,null)</a:t>
                      </a:r>
                      <a:br>
                        <a:rPr lang="en-US" sz="800">
                          <a:effectLst/>
                        </a:rPr>
                      </a:br>
                      <a:endParaRPr lang="en-US" sz="800">
                        <a:effectLst/>
                      </a:endParaRP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extLst>
                  <a:ext uri="{0D108BD9-81ED-4DB2-BD59-A6C34878D82A}">
                    <a16:rowId xmlns:a16="http://schemas.microsoft.com/office/drawing/2014/main" val="2521578835"/>
                  </a:ext>
                </a:extLst>
              </a:tr>
              <a:tr h="375966">
                <a:tc>
                  <a:txBody>
                    <a:bodyPr/>
                    <a:lstStyle/>
                    <a:p>
                      <a:r>
                        <a:rPr lang="en-US" sz="800">
                          <a:effectLst/>
                        </a:rPr>
                        <a:t>3</a:t>
                      </a: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800">
                          <a:effectLst/>
                        </a:rPr>
                        <a:t>(k,3)</a:t>
                      </a:r>
                      <a:br>
                        <a:rPr lang="en-US" sz="800">
                          <a:effectLst/>
                        </a:rPr>
                      </a:br>
                      <a:endParaRPr lang="en-US" sz="800">
                        <a:effectLst/>
                      </a:endParaRP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800">
                          <a:effectLst/>
                        </a:rPr>
                        <a:t> </a:t>
                      </a: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800">
                          <a:effectLst/>
                        </a:rPr>
                        <a:t>(k,null)</a:t>
                      </a: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800">
                          <a:effectLst/>
                        </a:rPr>
                        <a:t>(k,3,null)</a:t>
                      </a:r>
                      <a:br>
                        <a:rPr lang="en-US" sz="800">
                          <a:effectLst/>
                        </a:rPr>
                      </a:br>
                      <a:endParaRPr lang="en-US" sz="800">
                        <a:effectLst/>
                      </a:endParaRP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762974480"/>
                  </a:ext>
                </a:extLst>
              </a:tr>
              <a:tr h="375966">
                <a:tc>
                  <a:txBody>
                    <a:bodyPr/>
                    <a:lstStyle/>
                    <a:p>
                      <a:r>
                        <a:rPr lang="en-US" sz="800">
                          <a:effectLst/>
                        </a:rPr>
                        <a:t>4</a:t>
                      </a: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800">
                          <a:effectLst/>
                        </a:rPr>
                        <a:t> </a:t>
                      </a: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800">
                          <a:effectLst/>
                        </a:rPr>
                        <a:t>(3,bar)</a:t>
                      </a:r>
                      <a:br>
                        <a:rPr lang="en-US" sz="800">
                          <a:effectLst/>
                        </a:rPr>
                      </a:br>
                      <a:endParaRPr lang="en-US" sz="800">
                        <a:effectLst/>
                      </a:endParaRP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800">
                          <a:effectLst/>
                        </a:rPr>
                        <a:t>(k,3,bar)</a:t>
                      </a:r>
                      <a:br>
                        <a:rPr lang="en-US" sz="800">
                          <a:effectLst/>
                        </a:rPr>
                      </a:br>
                      <a:endParaRPr lang="en-US" sz="800">
                        <a:effectLst/>
                      </a:endParaRP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800">
                          <a:effectLst/>
                        </a:rPr>
                        <a:t>(k,3,bar)</a:t>
                      </a:r>
                      <a:br>
                        <a:rPr lang="en-US" sz="800">
                          <a:effectLst/>
                        </a:rPr>
                      </a:br>
                      <a:endParaRPr lang="en-US" sz="800">
                        <a:effectLst/>
                      </a:endParaRP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extLst>
                  <a:ext uri="{0D108BD9-81ED-4DB2-BD59-A6C34878D82A}">
                    <a16:rowId xmlns:a16="http://schemas.microsoft.com/office/drawing/2014/main" val="1262659238"/>
                  </a:ext>
                </a:extLst>
              </a:tr>
              <a:tr h="375966">
                <a:tc>
                  <a:txBody>
                    <a:bodyPr/>
                    <a:lstStyle/>
                    <a:p>
                      <a:r>
                        <a:rPr lang="en-US" sz="800">
                          <a:effectLst/>
                        </a:rPr>
                        <a:t>5</a:t>
                      </a: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800">
                          <a:effectLst/>
                        </a:rPr>
                        <a:t>(k,null)</a:t>
                      </a:r>
                      <a:br>
                        <a:rPr lang="en-US" sz="800">
                          <a:effectLst/>
                        </a:rPr>
                      </a:br>
                      <a:endParaRPr lang="en-US" sz="800">
                        <a:effectLst/>
                      </a:endParaRP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800">
                          <a:effectLst/>
                        </a:rPr>
                        <a:t> </a:t>
                      </a: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800">
                          <a:effectLst/>
                        </a:rPr>
                        <a:t>(k,null)</a:t>
                      </a:r>
                      <a:br>
                        <a:rPr lang="en-US" sz="800">
                          <a:effectLst/>
                        </a:rPr>
                      </a:br>
                      <a:endParaRPr lang="en-US" sz="800">
                        <a:effectLst/>
                      </a:endParaRP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800">
                          <a:effectLst/>
                        </a:rPr>
                        <a:t>(k,null,null)</a:t>
                      </a: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62163452"/>
                  </a:ext>
                </a:extLst>
              </a:tr>
              <a:tr h="375966">
                <a:tc>
                  <a:txBody>
                    <a:bodyPr/>
                    <a:lstStyle/>
                    <a:p>
                      <a:r>
                        <a:rPr lang="en-US" sz="800">
                          <a:effectLst/>
                        </a:rPr>
                        <a:t>6</a:t>
                      </a: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800">
                          <a:effectLst/>
                        </a:rPr>
                        <a:t>(k,1)</a:t>
                      </a: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br>
                        <a:rPr lang="en-US" sz="800">
                          <a:effectLst/>
                        </a:rPr>
                      </a:br>
                      <a:endParaRPr lang="en-US" sz="800">
                        <a:effectLst/>
                      </a:endParaRP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800">
                          <a:effectLst/>
                        </a:rPr>
                        <a:t>(k,1,foo)</a:t>
                      </a:r>
                      <a:br>
                        <a:rPr lang="en-US" sz="800">
                          <a:effectLst/>
                        </a:rPr>
                      </a:br>
                      <a:endParaRPr lang="en-US" sz="800">
                        <a:effectLst/>
                      </a:endParaRP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800">
                          <a:effectLst/>
                        </a:rPr>
                        <a:t>(k,1,foo)</a:t>
                      </a:r>
                      <a:br>
                        <a:rPr lang="en-US" sz="800">
                          <a:effectLst/>
                        </a:rPr>
                      </a:br>
                      <a:endParaRPr lang="en-US" sz="800">
                        <a:effectLst/>
                      </a:endParaRP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extLst>
                  <a:ext uri="{0D108BD9-81ED-4DB2-BD59-A6C34878D82A}">
                    <a16:rowId xmlns:a16="http://schemas.microsoft.com/office/drawing/2014/main" val="2035014731"/>
                  </a:ext>
                </a:extLst>
              </a:tr>
              <a:tr h="375966">
                <a:tc>
                  <a:txBody>
                    <a:bodyPr/>
                    <a:lstStyle/>
                    <a:p>
                      <a:r>
                        <a:rPr lang="en-US" sz="800">
                          <a:effectLst/>
                        </a:rPr>
                        <a:t>7</a:t>
                      </a: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800">
                          <a:effectLst/>
                        </a:rPr>
                        <a:t>(q,10)</a:t>
                      </a:r>
                      <a:br>
                        <a:rPr lang="en-US" sz="800">
                          <a:effectLst/>
                        </a:rPr>
                      </a:br>
                      <a:endParaRPr lang="en-US" sz="800">
                        <a:effectLst/>
                      </a:endParaRP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800">
                          <a:effectLst/>
                        </a:rPr>
                        <a:t> </a:t>
                      </a: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br>
                        <a:rPr lang="en-US" sz="800">
                          <a:effectLst/>
                        </a:rPr>
                      </a:br>
                      <a:endParaRPr lang="en-US" sz="800">
                        <a:effectLst/>
                      </a:endParaRP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800">
                          <a:effectLst/>
                        </a:rPr>
                        <a:t>(q,10,null)</a:t>
                      </a: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2983025984"/>
                  </a:ext>
                </a:extLst>
              </a:tr>
              <a:tr h="375966">
                <a:tc>
                  <a:txBody>
                    <a:bodyPr/>
                    <a:lstStyle/>
                    <a:p>
                      <a:r>
                        <a:rPr lang="en-US" sz="800">
                          <a:effectLst/>
                        </a:rPr>
                        <a:t>8</a:t>
                      </a: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800">
                          <a:effectLst/>
                        </a:rPr>
                        <a:t>(r,10)</a:t>
                      </a: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br>
                        <a:rPr lang="en-US" sz="800">
                          <a:effectLst/>
                        </a:rPr>
                      </a:br>
                      <a:endParaRPr lang="en-US" sz="800">
                        <a:effectLst/>
                      </a:endParaRP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800">
                          <a:effectLst/>
                        </a:rPr>
                        <a:t> </a:t>
                      </a: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800">
                          <a:effectLst/>
                        </a:rPr>
                        <a:t>(r,10,null)</a:t>
                      </a: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extLst>
                  <a:ext uri="{0D108BD9-81ED-4DB2-BD59-A6C34878D82A}">
                    <a16:rowId xmlns:a16="http://schemas.microsoft.com/office/drawing/2014/main" val="776479170"/>
                  </a:ext>
                </a:extLst>
              </a:tr>
              <a:tr h="375966">
                <a:tc>
                  <a:txBody>
                    <a:bodyPr/>
                    <a:lstStyle/>
                    <a:p>
                      <a:r>
                        <a:rPr lang="en-US" sz="800">
                          <a:effectLst/>
                        </a:rPr>
                        <a:t>9</a:t>
                      </a: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br>
                        <a:rPr lang="en-US" sz="800">
                          <a:effectLst/>
                        </a:rPr>
                      </a:br>
                      <a:endParaRPr lang="en-US" sz="800">
                        <a:effectLst/>
                      </a:endParaRP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800">
                          <a:effectLst/>
                        </a:rPr>
                        <a:t>(10,baz)</a:t>
                      </a: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800">
                          <a:effectLst/>
                        </a:rPr>
                        <a:t> </a:t>
                      </a: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800" dirty="0">
                          <a:effectLst/>
                        </a:rPr>
                        <a:t>(q,10,baz), (r,10,baz)</a:t>
                      </a:r>
                    </a:p>
                  </a:txBody>
                  <a:tcPr marL="67137" marR="67137" marT="67137" marB="67137"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48446075"/>
                  </a:ext>
                </a:extLst>
              </a:tr>
            </a:tbl>
          </a:graphicData>
        </a:graphic>
      </p:graphicFrame>
    </p:spTree>
    <p:extLst>
      <p:ext uri="{BB962C8B-B14F-4D97-AF65-F5344CB8AC3E}">
        <p14:creationId xmlns:p14="http://schemas.microsoft.com/office/powerpoint/2010/main" val="4278573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7C1C8-F00C-1946-97E7-E9C3892C15DE}"/>
              </a:ext>
            </a:extLst>
          </p:cNvPr>
          <p:cNvSpPr>
            <a:spLocks noGrp="1"/>
          </p:cNvSpPr>
          <p:nvPr>
            <p:ph type="title"/>
          </p:nvPr>
        </p:nvSpPr>
        <p:spPr/>
        <p:txBody>
          <a:bodyPr/>
          <a:lstStyle/>
          <a:p>
            <a:r>
              <a:rPr lang="en-US" dirty="0"/>
              <a:t>Join Examples – </a:t>
            </a:r>
            <a:r>
              <a:rPr lang="en-US" dirty="0" err="1"/>
              <a:t>KStream-KTable</a:t>
            </a:r>
            <a:endParaRPr lang="en-US" dirty="0"/>
          </a:p>
        </p:txBody>
      </p:sp>
      <p:sp>
        <p:nvSpPr>
          <p:cNvPr id="5" name="Slide Number Placeholder 4">
            <a:extLst>
              <a:ext uri="{FF2B5EF4-FFF2-40B4-BE49-F238E27FC236}">
                <a16:creationId xmlns:a16="http://schemas.microsoft.com/office/drawing/2014/main" id="{BC0FD51E-F8D5-3A43-8EBC-66B4CAD9AF29}"/>
              </a:ext>
            </a:extLst>
          </p:cNvPr>
          <p:cNvSpPr>
            <a:spLocks noGrp="1"/>
          </p:cNvSpPr>
          <p:nvPr>
            <p:ph type="sldNum" sz="quarter" idx="10"/>
          </p:nvPr>
        </p:nvSpPr>
        <p:spPr/>
        <p:txBody>
          <a:bodyPr/>
          <a:lstStyle/>
          <a:p>
            <a:fld id="{8A158888-7CA9-084D-A641-EC66ACF9DB3C}" type="slidenum">
              <a:rPr lang="en-US" smtClean="0">
                <a:solidFill>
                  <a:srgbClr val="5AAAFA"/>
                </a:solidFill>
              </a:rPr>
              <a:pPr/>
              <a:t>19</a:t>
            </a:fld>
            <a:endParaRPr lang="en-US">
              <a:solidFill>
                <a:srgbClr val="5AAAFA"/>
              </a:solidFill>
            </a:endParaRPr>
          </a:p>
        </p:txBody>
      </p:sp>
      <p:sp>
        <p:nvSpPr>
          <p:cNvPr id="7" name="TextBox 6">
            <a:extLst>
              <a:ext uri="{FF2B5EF4-FFF2-40B4-BE49-F238E27FC236}">
                <a16:creationId xmlns:a16="http://schemas.microsoft.com/office/drawing/2014/main" id="{25D70180-C1AD-F14A-B086-1CF821C97E05}"/>
              </a:ext>
            </a:extLst>
          </p:cNvPr>
          <p:cNvSpPr txBox="1"/>
          <p:nvPr/>
        </p:nvSpPr>
        <p:spPr>
          <a:xfrm>
            <a:off x="293686" y="4805680"/>
            <a:ext cx="3159839" cy="276999"/>
          </a:xfrm>
          <a:prstGeom prst="rect">
            <a:avLst/>
          </a:prstGeom>
          <a:noFill/>
        </p:spPr>
        <p:txBody>
          <a:bodyPr wrap="none" rtlCol="0">
            <a:spAutoFit/>
          </a:bodyPr>
          <a:lstStyle/>
          <a:p>
            <a:r>
              <a:rPr lang="en-US" sz="1200" i="1" dirty="0"/>
              <a:t>By default, this join is a non-windowed join.</a:t>
            </a:r>
            <a:endParaRPr lang="en-US" i="1" dirty="0"/>
          </a:p>
        </p:txBody>
      </p:sp>
      <p:graphicFrame>
        <p:nvGraphicFramePr>
          <p:cNvPr id="4" name="Table 3">
            <a:extLst>
              <a:ext uri="{FF2B5EF4-FFF2-40B4-BE49-F238E27FC236}">
                <a16:creationId xmlns:a16="http://schemas.microsoft.com/office/drawing/2014/main" id="{F4F7D878-FDA0-B143-A2C3-8C776890BE5C}"/>
              </a:ext>
            </a:extLst>
          </p:cNvPr>
          <p:cNvGraphicFramePr>
            <a:graphicFrameLocks noGrp="1"/>
          </p:cNvGraphicFramePr>
          <p:nvPr>
            <p:extLst>
              <p:ext uri="{D42A27DB-BD31-4B8C-83A1-F6EECF244321}">
                <p14:modId xmlns:p14="http://schemas.microsoft.com/office/powerpoint/2010/main" val="697828211"/>
              </p:ext>
            </p:extLst>
          </p:nvPr>
        </p:nvGraphicFramePr>
        <p:xfrm>
          <a:off x="708184" y="909003"/>
          <a:ext cx="3782060" cy="3692524"/>
        </p:xfrm>
        <a:graphic>
          <a:graphicData uri="http://schemas.openxmlformats.org/drawingml/2006/table">
            <a:tbl>
              <a:tblPr/>
              <a:tblGrid>
                <a:gridCol w="756412">
                  <a:extLst>
                    <a:ext uri="{9D8B030D-6E8A-4147-A177-3AD203B41FA5}">
                      <a16:colId xmlns:a16="http://schemas.microsoft.com/office/drawing/2014/main" val="1001783861"/>
                    </a:ext>
                  </a:extLst>
                </a:gridCol>
                <a:gridCol w="756412">
                  <a:extLst>
                    <a:ext uri="{9D8B030D-6E8A-4147-A177-3AD203B41FA5}">
                      <a16:colId xmlns:a16="http://schemas.microsoft.com/office/drawing/2014/main" val="3034198716"/>
                    </a:ext>
                  </a:extLst>
                </a:gridCol>
                <a:gridCol w="756412">
                  <a:extLst>
                    <a:ext uri="{9D8B030D-6E8A-4147-A177-3AD203B41FA5}">
                      <a16:colId xmlns:a16="http://schemas.microsoft.com/office/drawing/2014/main" val="1525331307"/>
                    </a:ext>
                  </a:extLst>
                </a:gridCol>
                <a:gridCol w="756412">
                  <a:extLst>
                    <a:ext uri="{9D8B030D-6E8A-4147-A177-3AD203B41FA5}">
                      <a16:colId xmlns:a16="http://schemas.microsoft.com/office/drawing/2014/main" val="2822841307"/>
                    </a:ext>
                  </a:extLst>
                </a:gridCol>
                <a:gridCol w="756412">
                  <a:extLst>
                    <a:ext uri="{9D8B030D-6E8A-4147-A177-3AD203B41FA5}">
                      <a16:colId xmlns:a16="http://schemas.microsoft.com/office/drawing/2014/main" val="3644218593"/>
                    </a:ext>
                  </a:extLst>
                </a:gridCol>
              </a:tblGrid>
              <a:tr h="172894">
                <a:tc>
                  <a:txBody>
                    <a:bodyPr/>
                    <a:lstStyle/>
                    <a:p>
                      <a:pPr algn="l"/>
                      <a:r>
                        <a:rPr lang="en-US" sz="700">
                          <a:effectLst/>
                        </a:rPr>
                        <a:t>Timestamp</a:t>
                      </a:r>
                    </a:p>
                  </a:txBody>
                  <a:tcPr marL="61748" marR="61748" marT="30874" marB="3087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CCCCCC"/>
                    </a:solidFill>
                  </a:tcPr>
                </a:tc>
                <a:tc>
                  <a:txBody>
                    <a:bodyPr/>
                    <a:lstStyle/>
                    <a:p>
                      <a:pPr algn="l"/>
                      <a:r>
                        <a:rPr lang="en-US" sz="700">
                          <a:effectLst/>
                        </a:rPr>
                        <a:t>Left (KStream)</a:t>
                      </a:r>
                    </a:p>
                  </a:txBody>
                  <a:tcPr marL="61748" marR="61748" marT="30874" marB="3087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CCCCCC"/>
                    </a:solidFill>
                  </a:tcPr>
                </a:tc>
                <a:tc>
                  <a:txBody>
                    <a:bodyPr/>
                    <a:lstStyle/>
                    <a:p>
                      <a:pPr algn="l"/>
                      <a:r>
                        <a:rPr lang="en-US" sz="700">
                          <a:effectLst/>
                        </a:rPr>
                        <a:t>Right (KTable)</a:t>
                      </a:r>
                    </a:p>
                  </a:txBody>
                  <a:tcPr marL="61748" marR="61748" marT="30874" marB="3087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CCCCCC"/>
                    </a:solidFill>
                  </a:tcPr>
                </a:tc>
                <a:tc>
                  <a:txBody>
                    <a:bodyPr/>
                    <a:lstStyle/>
                    <a:p>
                      <a:pPr algn="l"/>
                      <a:r>
                        <a:rPr lang="en-US" sz="700">
                          <a:effectLst/>
                        </a:rPr>
                        <a:t>(INNER) JOIN</a:t>
                      </a:r>
                    </a:p>
                  </a:txBody>
                  <a:tcPr marL="61748" marR="61748" marT="30874" marB="3087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CCCCCC"/>
                    </a:solidFill>
                  </a:tcPr>
                </a:tc>
                <a:tc>
                  <a:txBody>
                    <a:bodyPr/>
                    <a:lstStyle/>
                    <a:p>
                      <a:pPr algn="l"/>
                      <a:r>
                        <a:rPr lang="en-US" sz="700">
                          <a:effectLst/>
                        </a:rPr>
                        <a:t>LEFT JOIN</a:t>
                      </a:r>
                    </a:p>
                  </a:txBody>
                  <a:tcPr marL="61748" marR="61748" marT="30874" marB="30874"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CCCCCC"/>
                    </a:solidFill>
                  </a:tcPr>
                </a:tc>
                <a:extLst>
                  <a:ext uri="{0D108BD9-81ED-4DB2-BD59-A6C34878D82A}">
                    <a16:rowId xmlns:a16="http://schemas.microsoft.com/office/drawing/2014/main" val="1548749161"/>
                  </a:ext>
                </a:extLst>
              </a:tr>
              <a:tr h="234642">
                <a:tc>
                  <a:txBody>
                    <a:bodyPr/>
                    <a:lstStyle/>
                    <a:p>
                      <a:r>
                        <a:rPr lang="en-US" sz="700">
                          <a:effectLst/>
                        </a:rPr>
                        <a:t>1</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null</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1722217865"/>
                  </a:ext>
                </a:extLst>
              </a:tr>
              <a:tr h="234642">
                <a:tc>
                  <a:txBody>
                    <a:bodyPr/>
                    <a:lstStyle/>
                    <a:p>
                      <a:r>
                        <a:rPr lang="en-US" sz="700">
                          <a:effectLst/>
                        </a:rPr>
                        <a:t>2</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null</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extLst>
                  <a:ext uri="{0D108BD9-81ED-4DB2-BD59-A6C34878D82A}">
                    <a16:rowId xmlns:a16="http://schemas.microsoft.com/office/drawing/2014/main" val="1281465964"/>
                  </a:ext>
                </a:extLst>
              </a:tr>
              <a:tr h="234642">
                <a:tc>
                  <a:txBody>
                    <a:bodyPr/>
                    <a:lstStyle/>
                    <a:p>
                      <a:r>
                        <a:rPr lang="en-US" sz="700">
                          <a:effectLst/>
                        </a:rPr>
                        <a:t>3</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A</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[A, null]</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1518114258"/>
                  </a:ext>
                </a:extLst>
              </a:tr>
              <a:tr h="234642">
                <a:tc>
                  <a:txBody>
                    <a:bodyPr/>
                    <a:lstStyle/>
                    <a:p>
                      <a:r>
                        <a:rPr lang="en-US" sz="700">
                          <a:effectLst/>
                        </a:rPr>
                        <a:t>4</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a</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extLst>
                  <a:ext uri="{0D108BD9-81ED-4DB2-BD59-A6C34878D82A}">
                    <a16:rowId xmlns:a16="http://schemas.microsoft.com/office/drawing/2014/main" val="2131399867"/>
                  </a:ext>
                </a:extLst>
              </a:tr>
              <a:tr h="234642">
                <a:tc>
                  <a:txBody>
                    <a:bodyPr/>
                    <a:lstStyle/>
                    <a:p>
                      <a:r>
                        <a:rPr lang="en-US" sz="700">
                          <a:effectLst/>
                        </a:rPr>
                        <a:t>5</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B</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[B, a]</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[B, a]</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632418279"/>
                  </a:ext>
                </a:extLst>
              </a:tr>
              <a:tr h="234642">
                <a:tc>
                  <a:txBody>
                    <a:bodyPr/>
                    <a:lstStyle/>
                    <a:p>
                      <a:r>
                        <a:rPr lang="en-US" sz="700">
                          <a:effectLst/>
                        </a:rPr>
                        <a:t>6</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b</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extLst>
                  <a:ext uri="{0D108BD9-81ED-4DB2-BD59-A6C34878D82A}">
                    <a16:rowId xmlns:a16="http://schemas.microsoft.com/office/drawing/2014/main" val="3140304599"/>
                  </a:ext>
                </a:extLst>
              </a:tr>
              <a:tr h="234642">
                <a:tc>
                  <a:txBody>
                    <a:bodyPr/>
                    <a:lstStyle/>
                    <a:p>
                      <a:r>
                        <a:rPr lang="en-US" sz="700">
                          <a:effectLst/>
                        </a:rPr>
                        <a:t>7</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null</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4027835"/>
                  </a:ext>
                </a:extLst>
              </a:tr>
              <a:tr h="234642">
                <a:tc>
                  <a:txBody>
                    <a:bodyPr/>
                    <a:lstStyle/>
                    <a:p>
                      <a:r>
                        <a:rPr lang="en-US" sz="700">
                          <a:effectLst/>
                        </a:rPr>
                        <a:t>8</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null</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extLst>
                  <a:ext uri="{0D108BD9-81ED-4DB2-BD59-A6C34878D82A}">
                    <a16:rowId xmlns:a16="http://schemas.microsoft.com/office/drawing/2014/main" val="3590497349"/>
                  </a:ext>
                </a:extLst>
              </a:tr>
              <a:tr h="234642">
                <a:tc>
                  <a:txBody>
                    <a:bodyPr/>
                    <a:lstStyle/>
                    <a:p>
                      <a:r>
                        <a:rPr lang="en-US" sz="700">
                          <a:effectLst/>
                        </a:rPr>
                        <a:t>9</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C</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[C, null]</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1361176989"/>
                  </a:ext>
                </a:extLst>
              </a:tr>
              <a:tr h="234642">
                <a:tc>
                  <a:txBody>
                    <a:bodyPr/>
                    <a:lstStyle/>
                    <a:p>
                      <a:r>
                        <a:rPr lang="en-US" sz="700">
                          <a:effectLst/>
                        </a:rPr>
                        <a:t>10</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c</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extLst>
                  <a:ext uri="{0D108BD9-81ED-4DB2-BD59-A6C34878D82A}">
                    <a16:rowId xmlns:a16="http://schemas.microsoft.com/office/drawing/2014/main" val="794168"/>
                  </a:ext>
                </a:extLst>
              </a:tr>
              <a:tr h="234642">
                <a:tc>
                  <a:txBody>
                    <a:bodyPr/>
                    <a:lstStyle/>
                    <a:p>
                      <a:r>
                        <a:rPr lang="en-US" sz="700">
                          <a:effectLst/>
                        </a:rPr>
                        <a:t>11</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null</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2404111575"/>
                  </a:ext>
                </a:extLst>
              </a:tr>
              <a:tr h="234642">
                <a:tc>
                  <a:txBody>
                    <a:bodyPr/>
                    <a:lstStyle/>
                    <a:p>
                      <a:r>
                        <a:rPr lang="en-US" sz="700">
                          <a:effectLst/>
                        </a:rPr>
                        <a:t>12</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null</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extLst>
                  <a:ext uri="{0D108BD9-81ED-4DB2-BD59-A6C34878D82A}">
                    <a16:rowId xmlns:a16="http://schemas.microsoft.com/office/drawing/2014/main" val="814882688"/>
                  </a:ext>
                </a:extLst>
              </a:tr>
              <a:tr h="234642">
                <a:tc>
                  <a:txBody>
                    <a:bodyPr/>
                    <a:lstStyle/>
                    <a:p>
                      <a:r>
                        <a:rPr lang="en-US" sz="700">
                          <a:effectLst/>
                        </a:rPr>
                        <a:t>13</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null</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246186121"/>
                  </a:ext>
                </a:extLst>
              </a:tr>
              <a:tr h="234642">
                <a:tc>
                  <a:txBody>
                    <a:bodyPr/>
                    <a:lstStyle/>
                    <a:p>
                      <a:r>
                        <a:rPr lang="en-US" sz="700">
                          <a:effectLst/>
                        </a:rPr>
                        <a:t>14</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d</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2F2F2"/>
                    </a:solidFill>
                  </a:tcPr>
                </a:tc>
                <a:extLst>
                  <a:ext uri="{0D108BD9-81ED-4DB2-BD59-A6C34878D82A}">
                    <a16:rowId xmlns:a16="http://schemas.microsoft.com/office/drawing/2014/main" val="698026704"/>
                  </a:ext>
                </a:extLst>
              </a:tr>
              <a:tr h="234642">
                <a:tc>
                  <a:txBody>
                    <a:bodyPr/>
                    <a:lstStyle/>
                    <a:p>
                      <a:r>
                        <a:rPr lang="en-US" sz="700">
                          <a:effectLst/>
                        </a:rPr>
                        <a:t>15</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D</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 </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a:effectLst/>
                        </a:rPr>
                        <a:t>[D, d]</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tc>
                  <a:txBody>
                    <a:bodyPr/>
                    <a:lstStyle/>
                    <a:p>
                      <a:r>
                        <a:rPr lang="en-US" sz="700" dirty="0">
                          <a:effectLst/>
                        </a:rPr>
                        <a:t>[D, d]</a:t>
                      </a:r>
                    </a:p>
                  </a:txBody>
                  <a:tcPr marL="61748" marR="61748" marT="61748" marB="617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675945935"/>
                  </a:ext>
                </a:extLst>
              </a:tr>
            </a:tbl>
          </a:graphicData>
        </a:graphic>
      </p:graphicFrame>
      <p:sp>
        <p:nvSpPr>
          <p:cNvPr id="8" name="TextBox 7">
            <a:extLst>
              <a:ext uri="{FF2B5EF4-FFF2-40B4-BE49-F238E27FC236}">
                <a16:creationId xmlns:a16="http://schemas.microsoft.com/office/drawing/2014/main" id="{D064CC7E-9C3C-C142-B21E-D7BFD2D54FF7}"/>
              </a:ext>
            </a:extLst>
          </p:cNvPr>
          <p:cNvSpPr txBox="1"/>
          <p:nvPr/>
        </p:nvSpPr>
        <p:spPr>
          <a:xfrm>
            <a:off x="5119114" y="909001"/>
            <a:ext cx="2949389" cy="3692529"/>
          </a:xfrm>
          <a:prstGeom prst="rect">
            <a:avLst/>
          </a:prstGeom>
          <a:noFill/>
        </p:spPr>
        <p:txBody>
          <a:bodyPr wrap="square" rtlCol="0">
            <a:noAutofit/>
          </a:bodyPr>
          <a:lstStyle/>
          <a:p>
            <a:r>
              <a:rPr lang="en-US" b="1" dirty="0"/>
              <a:t>Requirements</a:t>
            </a:r>
            <a:r>
              <a:rPr lang="en-US" dirty="0"/>
              <a:t>:</a:t>
            </a:r>
          </a:p>
          <a:p>
            <a:pPr marL="285750" indent="-285750">
              <a:buFont typeface="Arial" panose="020B0604020202020204" pitchFamily="34" charset="0"/>
              <a:buChar char="•"/>
            </a:pPr>
            <a:r>
              <a:rPr lang="en-US" dirty="0"/>
              <a:t>Data must be co-partitioned</a:t>
            </a:r>
            <a:br>
              <a:rPr lang="en-US" dirty="0"/>
            </a:br>
            <a:endParaRPr lang="en-US" dirty="0"/>
          </a:p>
          <a:p>
            <a:pPr marL="285750" indent="-285750">
              <a:buFont typeface="Arial" panose="020B0604020202020204" pitchFamily="34" charset="0"/>
              <a:buChar char="•"/>
            </a:pPr>
            <a:r>
              <a:rPr lang="en-US" dirty="0"/>
              <a:t>Causes repartitioning of the output stream if the stream itself was marked for repartitioning previously</a:t>
            </a:r>
          </a:p>
        </p:txBody>
      </p:sp>
    </p:spTree>
    <p:extLst>
      <p:ext uri="{BB962C8B-B14F-4D97-AF65-F5344CB8AC3E}">
        <p14:creationId xmlns:p14="http://schemas.microsoft.com/office/powerpoint/2010/main" val="1655297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38910E-6319-0440-A900-81D52FBFD835}"/>
              </a:ext>
            </a:extLst>
          </p:cNvPr>
          <p:cNvSpPr>
            <a:spLocks noGrp="1"/>
          </p:cNvSpPr>
          <p:nvPr>
            <p:ph type="title"/>
          </p:nvPr>
        </p:nvSpPr>
        <p:spPr/>
        <p:txBody>
          <a:bodyPr/>
          <a:lstStyle/>
          <a:p>
            <a:r>
              <a:rPr lang="en-US" dirty="0"/>
              <a:t>Agenda</a:t>
            </a:r>
          </a:p>
        </p:txBody>
      </p:sp>
      <p:sp>
        <p:nvSpPr>
          <p:cNvPr id="6" name="Content Placeholder 5">
            <a:extLst>
              <a:ext uri="{FF2B5EF4-FFF2-40B4-BE49-F238E27FC236}">
                <a16:creationId xmlns:a16="http://schemas.microsoft.com/office/drawing/2014/main" id="{F5EA7608-5C3E-8343-A87F-153F651238FF}"/>
              </a:ext>
            </a:extLst>
          </p:cNvPr>
          <p:cNvSpPr>
            <a:spLocks noGrp="1"/>
          </p:cNvSpPr>
          <p:nvPr>
            <p:ph idx="1"/>
          </p:nvPr>
        </p:nvSpPr>
        <p:spPr/>
        <p:txBody>
          <a:bodyPr/>
          <a:lstStyle/>
          <a:p>
            <a:r>
              <a:rPr lang="en-US" dirty="0"/>
              <a:t>Recap</a:t>
            </a:r>
          </a:p>
          <a:p>
            <a:r>
              <a:rPr lang="en-US" dirty="0"/>
              <a:t>Streams &amp; Tables</a:t>
            </a:r>
          </a:p>
          <a:p>
            <a:r>
              <a:rPr lang="en-US" dirty="0"/>
              <a:t>Partition Concerns</a:t>
            </a:r>
          </a:p>
          <a:p>
            <a:r>
              <a:rPr lang="en-US" dirty="0"/>
              <a:t>Stateless Transforms</a:t>
            </a:r>
          </a:p>
          <a:p>
            <a:r>
              <a:rPr lang="en-US" dirty="0"/>
              <a:t>Stateful Transforms</a:t>
            </a:r>
          </a:p>
          <a:p>
            <a:r>
              <a:rPr lang="en-US" dirty="0"/>
              <a:t>Windowing</a:t>
            </a:r>
          </a:p>
          <a:p>
            <a:r>
              <a:rPr lang="en-US" dirty="0"/>
              <a:t>Joins</a:t>
            </a:r>
          </a:p>
          <a:p>
            <a:r>
              <a:rPr lang="en-US" dirty="0"/>
              <a:t>Pros &amp; Cons</a:t>
            </a:r>
          </a:p>
        </p:txBody>
      </p:sp>
    </p:spTree>
    <p:extLst>
      <p:ext uri="{BB962C8B-B14F-4D97-AF65-F5344CB8AC3E}">
        <p14:creationId xmlns:p14="http://schemas.microsoft.com/office/powerpoint/2010/main" val="1127927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E9C53-ABE7-7A43-8029-345926141BD8}"/>
              </a:ext>
            </a:extLst>
          </p:cNvPr>
          <p:cNvSpPr>
            <a:spLocks noGrp="1"/>
          </p:cNvSpPr>
          <p:nvPr>
            <p:ph type="title"/>
          </p:nvPr>
        </p:nvSpPr>
        <p:spPr/>
        <p:txBody>
          <a:bodyPr/>
          <a:lstStyle/>
          <a:p>
            <a:r>
              <a:rPr lang="en-US" dirty="0"/>
              <a:t>Stream tasks</a:t>
            </a:r>
            <a:endParaRPr dirty="0"/>
          </a:p>
        </p:txBody>
      </p:sp>
      <p:sp>
        <p:nvSpPr>
          <p:cNvPr id="6" name="Content Placeholder 5">
            <a:extLst>
              <a:ext uri="{FF2B5EF4-FFF2-40B4-BE49-F238E27FC236}">
                <a16:creationId xmlns:a16="http://schemas.microsoft.com/office/drawing/2014/main" id="{095C88E9-F4FC-3444-B506-D49FF0D76E56}"/>
              </a:ext>
            </a:extLst>
          </p:cNvPr>
          <p:cNvSpPr>
            <a:spLocks noGrp="1"/>
          </p:cNvSpPr>
          <p:nvPr>
            <p:ph idx="1"/>
          </p:nvPr>
        </p:nvSpPr>
        <p:spPr>
          <a:xfrm>
            <a:off x="293688" y="901701"/>
            <a:ext cx="8393112" cy="478461"/>
          </a:xfrm>
        </p:spPr>
        <p:txBody>
          <a:bodyPr/>
          <a:lstStyle/>
          <a:p>
            <a:r>
              <a:rPr lang="en-US" dirty="0"/>
              <a:t>Unit of parallel processing</a:t>
            </a:r>
            <a:endParaRPr dirty="0"/>
          </a:p>
        </p:txBody>
      </p:sp>
      <p:sp>
        <p:nvSpPr>
          <p:cNvPr id="5" name="Slide Number Placeholder 4">
            <a:extLst>
              <a:ext uri="{FF2B5EF4-FFF2-40B4-BE49-F238E27FC236}">
                <a16:creationId xmlns:a16="http://schemas.microsoft.com/office/drawing/2014/main" id="{B8F62B4F-7BE5-F34B-AF52-84E5B17009AB}"/>
              </a:ext>
            </a:extLst>
          </p:cNvPr>
          <p:cNvSpPr>
            <a:spLocks noGrp="1"/>
          </p:cNvSpPr>
          <p:nvPr>
            <p:ph type="sldNum" sz="quarter" idx="10"/>
          </p:nvPr>
        </p:nvSpPr>
        <p:spPr/>
        <p:txBody>
          <a:bodyPr/>
          <a:lstStyle/>
          <a:p>
            <a:fld id="{8A158888-7CA9-084D-A641-EC66ACF9DB3C}" type="slidenum">
              <a:rPr lang="en-US" smtClean="0">
                <a:solidFill>
                  <a:srgbClr val="5AAAFA"/>
                </a:solidFill>
              </a:rPr>
              <a:pPr/>
              <a:t>20</a:t>
            </a:fld>
            <a:endParaRPr lang="en-US">
              <a:solidFill>
                <a:srgbClr val="5AAAFA"/>
              </a:solidFill>
            </a:endParaRPr>
          </a:p>
        </p:txBody>
      </p:sp>
      <p:sp>
        <p:nvSpPr>
          <p:cNvPr id="7" name="Rounded Rectangle 6">
            <a:extLst>
              <a:ext uri="{FF2B5EF4-FFF2-40B4-BE49-F238E27FC236}">
                <a16:creationId xmlns:a16="http://schemas.microsoft.com/office/drawing/2014/main" id="{6FFAAC9A-FF55-0845-8265-58CABAB09D4C}"/>
              </a:ext>
            </a:extLst>
          </p:cNvPr>
          <p:cNvSpPr/>
          <p:nvPr/>
        </p:nvSpPr>
        <p:spPr bwMode="auto">
          <a:xfrm>
            <a:off x="457200" y="1712311"/>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0</a:t>
            </a:r>
            <a:endParaRPr lang="en-US" sz="500" dirty="0">
              <a:solidFill>
                <a:prstClr val="white"/>
              </a:solidFill>
              <a:latin typeface="Arial"/>
            </a:endParaRPr>
          </a:p>
        </p:txBody>
      </p:sp>
      <p:sp>
        <p:nvSpPr>
          <p:cNvPr id="8" name="Rounded Rectangle 7">
            <a:extLst>
              <a:ext uri="{FF2B5EF4-FFF2-40B4-BE49-F238E27FC236}">
                <a16:creationId xmlns:a16="http://schemas.microsoft.com/office/drawing/2014/main" id="{EE8ECE0C-E31A-2C43-95A1-7F30B69747CE}"/>
              </a:ext>
            </a:extLst>
          </p:cNvPr>
          <p:cNvSpPr/>
          <p:nvPr/>
        </p:nvSpPr>
        <p:spPr bwMode="auto">
          <a:xfrm>
            <a:off x="640078" y="1712311"/>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1</a:t>
            </a:r>
            <a:endParaRPr lang="en-US" sz="500" dirty="0">
              <a:solidFill>
                <a:prstClr val="white"/>
              </a:solidFill>
              <a:latin typeface="Arial"/>
            </a:endParaRPr>
          </a:p>
        </p:txBody>
      </p:sp>
      <p:sp>
        <p:nvSpPr>
          <p:cNvPr id="9" name="Rounded Rectangle 8">
            <a:extLst>
              <a:ext uri="{FF2B5EF4-FFF2-40B4-BE49-F238E27FC236}">
                <a16:creationId xmlns:a16="http://schemas.microsoft.com/office/drawing/2014/main" id="{A7E3F43B-F6F0-024B-9ED4-CF956F58DA09}"/>
              </a:ext>
            </a:extLst>
          </p:cNvPr>
          <p:cNvSpPr/>
          <p:nvPr/>
        </p:nvSpPr>
        <p:spPr bwMode="auto">
          <a:xfrm>
            <a:off x="824249" y="1712311"/>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2</a:t>
            </a:r>
            <a:endParaRPr lang="en-US" sz="500" dirty="0">
              <a:solidFill>
                <a:prstClr val="white"/>
              </a:solidFill>
              <a:latin typeface="Arial"/>
            </a:endParaRPr>
          </a:p>
        </p:txBody>
      </p:sp>
      <p:sp>
        <p:nvSpPr>
          <p:cNvPr id="10" name="Rounded Rectangle 9">
            <a:extLst>
              <a:ext uri="{FF2B5EF4-FFF2-40B4-BE49-F238E27FC236}">
                <a16:creationId xmlns:a16="http://schemas.microsoft.com/office/drawing/2014/main" id="{F99972C1-8CAC-7B43-92E8-123CF985A540}"/>
              </a:ext>
            </a:extLst>
          </p:cNvPr>
          <p:cNvSpPr/>
          <p:nvPr/>
        </p:nvSpPr>
        <p:spPr bwMode="auto">
          <a:xfrm>
            <a:off x="1007127" y="1712311"/>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3</a:t>
            </a:r>
            <a:endParaRPr lang="en-US" sz="500" dirty="0">
              <a:solidFill>
                <a:prstClr val="white"/>
              </a:solidFill>
              <a:latin typeface="Arial"/>
            </a:endParaRPr>
          </a:p>
        </p:txBody>
      </p:sp>
      <p:sp>
        <p:nvSpPr>
          <p:cNvPr id="11" name="Rounded Rectangle 10">
            <a:extLst>
              <a:ext uri="{FF2B5EF4-FFF2-40B4-BE49-F238E27FC236}">
                <a16:creationId xmlns:a16="http://schemas.microsoft.com/office/drawing/2014/main" id="{991AB468-FA80-6348-9246-49AC8BB2C236}"/>
              </a:ext>
            </a:extLst>
          </p:cNvPr>
          <p:cNvSpPr/>
          <p:nvPr/>
        </p:nvSpPr>
        <p:spPr bwMode="auto">
          <a:xfrm>
            <a:off x="1194252" y="171438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a:t>
            </a:r>
            <a:endParaRPr lang="en-US" sz="500" dirty="0">
              <a:solidFill>
                <a:prstClr val="white"/>
              </a:solidFill>
              <a:latin typeface="Arial"/>
            </a:endParaRPr>
          </a:p>
        </p:txBody>
      </p:sp>
      <p:sp>
        <p:nvSpPr>
          <p:cNvPr id="14" name="Rounded Rectangle 13">
            <a:extLst>
              <a:ext uri="{FF2B5EF4-FFF2-40B4-BE49-F238E27FC236}">
                <a16:creationId xmlns:a16="http://schemas.microsoft.com/office/drawing/2014/main" id="{37B60B96-C319-8944-8487-0D271FFA81DB}"/>
              </a:ext>
            </a:extLst>
          </p:cNvPr>
          <p:cNvSpPr/>
          <p:nvPr/>
        </p:nvSpPr>
        <p:spPr bwMode="auto">
          <a:xfrm>
            <a:off x="455722" y="235558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0</a:t>
            </a:r>
            <a:endParaRPr lang="en-US" sz="500" dirty="0">
              <a:solidFill>
                <a:prstClr val="white"/>
              </a:solidFill>
              <a:latin typeface="Arial"/>
            </a:endParaRPr>
          </a:p>
        </p:txBody>
      </p:sp>
      <p:sp>
        <p:nvSpPr>
          <p:cNvPr id="15" name="Rounded Rectangle 14">
            <a:extLst>
              <a:ext uri="{FF2B5EF4-FFF2-40B4-BE49-F238E27FC236}">
                <a16:creationId xmlns:a16="http://schemas.microsoft.com/office/drawing/2014/main" id="{5E18ED2D-E074-EC41-9779-8462EBBAE928}"/>
              </a:ext>
            </a:extLst>
          </p:cNvPr>
          <p:cNvSpPr/>
          <p:nvPr/>
        </p:nvSpPr>
        <p:spPr bwMode="auto">
          <a:xfrm>
            <a:off x="638600" y="235558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1</a:t>
            </a:r>
            <a:endParaRPr lang="en-US" sz="500" dirty="0">
              <a:solidFill>
                <a:prstClr val="white"/>
              </a:solidFill>
              <a:latin typeface="Arial"/>
            </a:endParaRPr>
          </a:p>
        </p:txBody>
      </p:sp>
      <p:sp>
        <p:nvSpPr>
          <p:cNvPr id="16" name="Rounded Rectangle 15">
            <a:extLst>
              <a:ext uri="{FF2B5EF4-FFF2-40B4-BE49-F238E27FC236}">
                <a16:creationId xmlns:a16="http://schemas.microsoft.com/office/drawing/2014/main" id="{B7D2843A-05E3-2742-A8B1-207CCF9F3CAF}"/>
              </a:ext>
            </a:extLst>
          </p:cNvPr>
          <p:cNvSpPr/>
          <p:nvPr/>
        </p:nvSpPr>
        <p:spPr bwMode="auto">
          <a:xfrm>
            <a:off x="822771" y="235558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2</a:t>
            </a:r>
            <a:endParaRPr lang="en-US" sz="500" dirty="0">
              <a:solidFill>
                <a:prstClr val="white"/>
              </a:solidFill>
              <a:latin typeface="Arial"/>
            </a:endParaRPr>
          </a:p>
        </p:txBody>
      </p:sp>
      <p:sp>
        <p:nvSpPr>
          <p:cNvPr id="17" name="Rounded Rectangle 16">
            <a:extLst>
              <a:ext uri="{FF2B5EF4-FFF2-40B4-BE49-F238E27FC236}">
                <a16:creationId xmlns:a16="http://schemas.microsoft.com/office/drawing/2014/main" id="{E0A33A55-1ABC-544A-9D1E-929683A40608}"/>
              </a:ext>
            </a:extLst>
          </p:cNvPr>
          <p:cNvSpPr/>
          <p:nvPr/>
        </p:nvSpPr>
        <p:spPr bwMode="auto">
          <a:xfrm>
            <a:off x="1005649" y="235558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3</a:t>
            </a:r>
            <a:endParaRPr lang="en-US" sz="500" dirty="0">
              <a:solidFill>
                <a:prstClr val="white"/>
              </a:solidFill>
              <a:latin typeface="Arial"/>
            </a:endParaRPr>
          </a:p>
        </p:txBody>
      </p:sp>
      <p:sp>
        <p:nvSpPr>
          <p:cNvPr id="18" name="Rounded Rectangle 17">
            <a:extLst>
              <a:ext uri="{FF2B5EF4-FFF2-40B4-BE49-F238E27FC236}">
                <a16:creationId xmlns:a16="http://schemas.microsoft.com/office/drawing/2014/main" id="{E4F90F38-D6A9-6944-8D4A-C1122AB6E341}"/>
              </a:ext>
            </a:extLst>
          </p:cNvPr>
          <p:cNvSpPr/>
          <p:nvPr/>
        </p:nvSpPr>
        <p:spPr bwMode="auto">
          <a:xfrm>
            <a:off x="1192774" y="2357653"/>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a:t>
            </a:r>
            <a:endParaRPr lang="en-US" sz="500" dirty="0">
              <a:solidFill>
                <a:prstClr val="white"/>
              </a:solidFill>
              <a:latin typeface="Arial"/>
            </a:endParaRPr>
          </a:p>
        </p:txBody>
      </p:sp>
      <p:sp>
        <p:nvSpPr>
          <p:cNvPr id="20" name="Rounded Rectangle 19">
            <a:extLst>
              <a:ext uri="{FF2B5EF4-FFF2-40B4-BE49-F238E27FC236}">
                <a16:creationId xmlns:a16="http://schemas.microsoft.com/office/drawing/2014/main" id="{2D4AFB23-B79A-054A-9C1A-C1C79755574F}"/>
              </a:ext>
            </a:extLst>
          </p:cNvPr>
          <p:cNvSpPr/>
          <p:nvPr/>
        </p:nvSpPr>
        <p:spPr bwMode="auto">
          <a:xfrm>
            <a:off x="455722" y="3100809"/>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0</a:t>
            </a:r>
            <a:endParaRPr lang="en-US" sz="500" b="1" dirty="0">
              <a:solidFill>
                <a:prstClr val="white"/>
              </a:solidFill>
              <a:latin typeface="Arial"/>
            </a:endParaRPr>
          </a:p>
        </p:txBody>
      </p:sp>
      <p:sp>
        <p:nvSpPr>
          <p:cNvPr id="21" name="Rounded Rectangle 20">
            <a:extLst>
              <a:ext uri="{FF2B5EF4-FFF2-40B4-BE49-F238E27FC236}">
                <a16:creationId xmlns:a16="http://schemas.microsoft.com/office/drawing/2014/main" id="{17B5F8B6-4887-E145-BC8E-44959FD0987A}"/>
              </a:ext>
            </a:extLst>
          </p:cNvPr>
          <p:cNvSpPr/>
          <p:nvPr/>
        </p:nvSpPr>
        <p:spPr bwMode="auto">
          <a:xfrm>
            <a:off x="638600" y="3100809"/>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1</a:t>
            </a:r>
            <a:endParaRPr lang="en-US" sz="500" b="1" dirty="0">
              <a:solidFill>
                <a:prstClr val="white"/>
              </a:solidFill>
              <a:latin typeface="Arial"/>
            </a:endParaRPr>
          </a:p>
        </p:txBody>
      </p:sp>
      <p:sp>
        <p:nvSpPr>
          <p:cNvPr id="22" name="Rounded Rectangle 21">
            <a:extLst>
              <a:ext uri="{FF2B5EF4-FFF2-40B4-BE49-F238E27FC236}">
                <a16:creationId xmlns:a16="http://schemas.microsoft.com/office/drawing/2014/main" id="{E353B138-C50E-6845-B959-C55C77FC6250}"/>
              </a:ext>
            </a:extLst>
          </p:cNvPr>
          <p:cNvSpPr/>
          <p:nvPr/>
        </p:nvSpPr>
        <p:spPr bwMode="auto">
          <a:xfrm>
            <a:off x="822771" y="3100809"/>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2</a:t>
            </a:r>
            <a:endParaRPr lang="en-US" sz="500" b="1" dirty="0">
              <a:solidFill>
                <a:prstClr val="white"/>
              </a:solidFill>
              <a:latin typeface="Arial"/>
            </a:endParaRPr>
          </a:p>
        </p:txBody>
      </p:sp>
      <p:sp>
        <p:nvSpPr>
          <p:cNvPr id="23" name="Rounded Rectangle 22">
            <a:extLst>
              <a:ext uri="{FF2B5EF4-FFF2-40B4-BE49-F238E27FC236}">
                <a16:creationId xmlns:a16="http://schemas.microsoft.com/office/drawing/2014/main" id="{52A1B321-DF96-834C-B948-4EE302E49B59}"/>
              </a:ext>
            </a:extLst>
          </p:cNvPr>
          <p:cNvSpPr/>
          <p:nvPr/>
        </p:nvSpPr>
        <p:spPr bwMode="auto">
          <a:xfrm>
            <a:off x="1005649" y="3100809"/>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3</a:t>
            </a:r>
            <a:endParaRPr lang="en-US" sz="500" b="1" dirty="0">
              <a:solidFill>
                <a:prstClr val="white"/>
              </a:solidFill>
              <a:latin typeface="Arial"/>
            </a:endParaRPr>
          </a:p>
        </p:txBody>
      </p:sp>
      <p:sp>
        <p:nvSpPr>
          <p:cNvPr id="24" name="Rounded Rectangle 23">
            <a:extLst>
              <a:ext uri="{FF2B5EF4-FFF2-40B4-BE49-F238E27FC236}">
                <a16:creationId xmlns:a16="http://schemas.microsoft.com/office/drawing/2014/main" id="{F7E3A2AE-1E30-834C-B984-30F0F7E1D775}"/>
              </a:ext>
            </a:extLst>
          </p:cNvPr>
          <p:cNvSpPr/>
          <p:nvPr/>
        </p:nvSpPr>
        <p:spPr bwMode="auto">
          <a:xfrm>
            <a:off x="1192774" y="3102882"/>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a:t>
            </a:r>
            <a:endParaRPr lang="en-US" sz="500" b="1" dirty="0">
              <a:solidFill>
                <a:prstClr val="white"/>
              </a:solidFill>
              <a:latin typeface="Arial"/>
            </a:endParaRPr>
          </a:p>
        </p:txBody>
      </p:sp>
      <p:sp>
        <p:nvSpPr>
          <p:cNvPr id="25" name="AutoShape 4">
            <a:extLst>
              <a:ext uri="{FF2B5EF4-FFF2-40B4-BE49-F238E27FC236}">
                <a16:creationId xmlns:a16="http://schemas.microsoft.com/office/drawing/2014/main" id="{2C4E2418-F50E-DD4D-87DC-7183D2D555A6}"/>
              </a:ext>
            </a:extLst>
          </p:cNvPr>
          <p:cNvSpPr>
            <a:spLocks noChangeArrowheads="1"/>
          </p:cNvSpPr>
          <p:nvPr/>
        </p:nvSpPr>
        <p:spPr bwMode="auto">
          <a:xfrm>
            <a:off x="293688" y="1590788"/>
            <a:ext cx="1288927" cy="2277827"/>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hangingPunct="1">
              <a:defRPr/>
            </a:pPr>
            <a:endParaRPr lang="en-US" sz="1000" dirty="0">
              <a:solidFill>
                <a:prstClr val="black"/>
              </a:solidFill>
              <a:latin typeface="Arial"/>
              <a:cs typeface="+mn-cs"/>
            </a:endParaRPr>
          </a:p>
        </p:txBody>
      </p:sp>
      <p:pic>
        <p:nvPicPr>
          <p:cNvPr id="26" name="Picture 25">
            <a:extLst>
              <a:ext uri="{FF2B5EF4-FFF2-40B4-BE49-F238E27FC236}">
                <a16:creationId xmlns:a16="http://schemas.microsoft.com/office/drawing/2014/main" id="{69EC04E9-9E0E-4C42-BA0A-D937E8EB7FD5}"/>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547807" y="3706078"/>
            <a:ext cx="719507" cy="378203"/>
          </a:xfrm>
          <a:prstGeom prst="rect">
            <a:avLst/>
          </a:prstGeom>
          <a:solidFill>
            <a:schemeClr val="bg1"/>
          </a:solidFill>
        </p:spPr>
      </p:pic>
      <p:sp>
        <p:nvSpPr>
          <p:cNvPr id="28" name="AutoShape 4">
            <a:extLst>
              <a:ext uri="{FF2B5EF4-FFF2-40B4-BE49-F238E27FC236}">
                <a16:creationId xmlns:a16="http://schemas.microsoft.com/office/drawing/2014/main" id="{2CA2CFA0-CF58-4D4B-964D-105F2A474318}"/>
              </a:ext>
            </a:extLst>
          </p:cNvPr>
          <p:cNvSpPr>
            <a:spLocks noChangeArrowheads="1"/>
          </p:cNvSpPr>
          <p:nvPr/>
        </p:nvSpPr>
        <p:spPr bwMode="auto">
          <a:xfrm>
            <a:off x="3060708" y="1599334"/>
            <a:ext cx="1780923" cy="1214203"/>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hangingPunct="1">
              <a:defRPr/>
            </a:pPr>
            <a:r>
              <a:rPr lang="en-US" sz="1000" dirty="0">
                <a:solidFill>
                  <a:prstClr val="black"/>
                </a:solidFill>
                <a:latin typeface="Arial"/>
                <a:cs typeface="+mn-cs"/>
              </a:rPr>
              <a:t>app pod 1</a:t>
            </a:r>
          </a:p>
        </p:txBody>
      </p:sp>
      <p:sp>
        <p:nvSpPr>
          <p:cNvPr id="29" name="AutoShape 4">
            <a:extLst>
              <a:ext uri="{FF2B5EF4-FFF2-40B4-BE49-F238E27FC236}">
                <a16:creationId xmlns:a16="http://schemas.microsoft.com/office/drawing/2014/main" id="{00BBB1D5-CAE8-F649-A184-AEC8F2CF63DF}"/>
              </a:ext>
            </a:extLst>
          </p:cNvPr>
          <p:cNvSpPr>
            <a:spLocks noChangeArrowheads="1"/>
          </p:cNvSpPr>
          <p:nvPr/>
        </p:nvSpPr>
        <p:spPr bwMode="auto">
          <a:xfrm>
            <a:off x="3060707" y="2922763"/>
            <a:ext cx="1780923" cy="972416"/>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hangingPunct="1">
              <a:defRPr/>
            </a:pPr>
            <a:r>
              <a:rPr lang="en-US" sz="1000" dirty="0">
                <a:solidFill>
                  <a:prstClr val="black"/>
                </a:solidFill>
                <a:latin typeface="Arial"/>
                <a:cs typeface="+mn-cs"/>
              </a:rPr>
              <a:t>app pod 2</a:t>
            </a:r>
          </a:p>
        </p:txBody>
      </p:sp>
      <p:sp>
        <p:nvSpPr>
          <p:cNvPr id="30" name="Rounded Rectangle 29">
            <a:extLst>
              <a:ext uri="{FF2B5EF4-FFF2-40B4-BE49-F238E27FC236}">
                <a16:creationId xmlns:a16="http://schemas.microsoft.com/office/drawing/2014/main" id="{55D0A3C0-B896-D346-8709-F5410E67F45E}"/>
              </a:ext>
            </a:extLst>
          </p:cNvPr>
          <p:cNvSpPr/>
          <p:nvPr/>
        </p:nvSpPr>
        <p:spPr>
          <a:xfrm>
            <a:off x="3423629" y="1729431"/>
            <a:ext cx="1055077" cy="28135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stream task 1</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31" name="Rounded Rectangle 30">
            <a:extLst>
              <a:ext uri="{FF2B5EF4-FFF2-40B4-BE49-F238E27FC236}">
                <a16:creationId xmlns:a16="http://schemas.microsoft.com/office/drawing/2014/main" id="{81696E5E-95E5-C44B-9A48-677B72A1B771}"/>
              </a:ext>
            </a:extLst>
          </p:cNvPr>
          <p:cNvSpPr/>
          <p:nvPr/>
        </p:nvSpPr>
        <p:spPr>
          <a:xfrm>
            <a:off x="3435167" y="2206435"/>
            <a:ext cx="1055077" cy="28135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stream task 2</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32" name="Rounded Rectangle 31">
            <a:extLst>
              <a:ext uri="{FF2B5EF4-FFF2-40B4-BE49-F238E27FC236}">
                <a16:creationId xmlns:a16="http://schemas.microsoft.com/office/drawing/2014/main" id="{6FC758E6-9844-9745-9F60-0B114762BBDF}"/>
              </a:ext>
            </a:extLst>
          </p:cNvPr>
          <p:cNvSpPr/>
          <p:nvPr/>
        </p:nvSpPr>
        <p:spPr>
          <a:xfrm>
            <a:off x="3423628" y="3153143"/>
            <a:ext cx="1055077" cy="28135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stream task 3</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34" name="Elbow Connector 33">
            <a:extLst>
              <a:ext uri="{FF2B5EF4-FFF2-40B4-BE49-F238E27FC236}">
                <a16:creationId xmlns:a16="http://schemas.microsoft.com/office/drawing/2014/main" id="{B8F1C5DA-D31F-8245-A165-E035A5417DFD}"/>
              </a:ext>
            </a:extLst>
          </p:cNvPr>
          <p:cNvCxnSpPr>
            <a:stCxn id="11" idx="3"/>
            <a:endCxn id="30" idx="1"/>
          </p:cNvCxnSpPr>
          <p:nvPr/>
        </p:nvCxnSpPr>
        <p:spPr>
          <a:xfrm flipV="1">
            <a:off x="1378423" y="1870108"/>
            <a:ext cx="2045206" cy="118593"/>
          </a:xfrm>
          <a:prstGeom prst="bentConnector3">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Elbow Connector 34">
            <a:extLst>
              <a:ext uri="{FF2B5EF4-FFF2-40B4-BE49-F238E27FC236}">
                <a16:creationId xmlns:a16="http://schemas.microsoft.com/office/drawing/2014/main" id="{6DE14BD2-1757-6543-826C-AACD0B6612F7}"/>
              </a:ext>
            </a:extLst>
          </p:cNvPr>
          <p:cNvCxnSpPr>
            <a:cxnSpLocks/>
            <a:stCxn id="18" idx="3"/>
            <a:endCxn id="31" idx="1"/>
          </p:cNvCxnSpPr>
          <p:nvPr/>
        </p:nvCxnSpPr>
        <p:spPr>
          <a:xfrm flipV="1">
            <a:off x="1376945" y="2347112"/>
            <a:ext cx="2058222" cy="284858"/>
          </a:xfrm>
          <a:prstGeom prst="bentConnector3">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Elbow Connector 37">
            <a:extLst>
              <a:ext uri="{FF2B5EF4-FFF2-40B4-BE49-F238E27FC236}">
                <a16:creationId xmlns:a16="http://schemas.microsoft.com/office/drawing/2014/main" id="{326715AD-8B75-C04E-A8D4-625E9729C2E9}"/>
              </a:ext>
            </a:extLst>
          </p:cNvPr>
          <p:cNvCxnSpPr>
            <a:cxnSpLocks/>
            <a:stCxn id="24" idx="3"/>
            <a:endCxn id="32" idx="1"/>
          </p:cNvCxnSpPr>
          <p:nvPr/>
        </p:nvCxnSpPr>
        <p:spPr>
          <a:xfrm flipV="1">
            <a:off x="1376945" y="3293820"/>
            <a:ext cx="2046683" cy="83379"/>
          </a:xfrm>
          <a:prstGeom prst="bentConnector3">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79525470-EFFC-B640-8ADD-540F3D08504D}"/>
              </a:ext>
            </a:extLst>
          </p:cNvPr>
          <p:cNvSpPr txBox="1"/>
          <p:nvPr/>
        </p:nvSpPr>
        <p:spPr>
          <a:xfrm>
            <a:off x="5662246" y="1590788"/>
            <a:ext cx="2795958" cy="300082"/>
          </a:xfrm>
          <a:prstGeom prst="rect">
            <a:avLst/>
          </a:prstGeom>
          <a:noFill/>
        </p:spPr>
        <p:txBody>
          <a:bodyPr wrap="none" rtlCol="0">
            <a:spAutoFit/>
          </a:bodyPr>
          <a:lstStyle/>
          <a:p>
            <a:r>
              <a:rPr lang="en-US" dirty="0" err="1"/>
              <a:t>application.id</a:t>
            </a:r>
            <a:r>
              <a:rPr lang="en-US" dirty="0"/>
              <a:t>   -&gt; consumer group</a:t>
            </a:r>
            <a:endParaRPr dirty="0"/>
          </a:p>
        </p:txBody>
      </p:sp>
    </p:spTree>
    <p:extLst>
      <p:ext uri="{BB962C8B-B14F-4D97-AF65-F5344CB8AC3E}">
        <p14:creationId xmlns:p14="http://schemas.microsoft.com/office/powerpoint/2010/main" val="2279905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E9C53-ABE7-7A43-8029-345926141BD8}"/>
              </a:ext>
            </a:extLst>
          </p:cNvPr>
          <p:cNvSpPr>
            <a:spLocks noGrp="1"/>
          </p:cNvSpPr>
          <p:nvPr>
            <p:ph type="title"/>
          </p:nvPr>
        </p:nvSpPr>
        <p:spPr/>
        <p:txBody>
          <a:bodyPr/>
          <a:lstStyle/>
          <a:p>
            <a:r>
              <a:rPr lang="en-US" dirty="0"/>
              <a:t>Table are partitioned</a:t>
            </a:r>
            <a:endParaRPr dirty="0"/>
          </a:p>
        </p:txBody>
      </p:sp>
      <p:sp>
        <p:nvSpPr>
          <p:cNvPr id="6" name="Content Placeholder 5">
            <a:extLst>
              <a:ext uri="{FF2B5EF4-FFF2-40B4-BE49-F238E27FC236}">
                <a16:creationId xmlns:a16="http://schemas.microsoft.com/office/drawing/2014/main" id="{095C88E9-F4FC-3444-B506-D49FF0D76E56}"/>
              </a:ext>
            </a:extLst>
          </p:cNvPr>
          <p:cNvSpPr>
            <a:spLocks noGrp="1"/>
          </p:cNvSpPr>
          <p:nvPr>
            <p:ph idx="1"/>
          </p:nvPr>
        </p:nvSpPr>
        <p:spPr>
          <a:xfrm>
            <a:off x="293688" y="901701"/>
            <a:ext cx="8393112" cy="478461"/>
          </a:xfrm>
        </p:spPr>
        <p:txBody>
          <a:bodyPr/>
          <a:lstStyle/>
          <a:p>
            <a:r>
              <a:rPr lang="en-US" dirty="0" err="1"/>
              <a:t>KTable</a:t>
            </a:r>
            <a:r>
              <a:rPr lang="en-US" dirty="0"/>
              <a:t> persisted on state-store</a:t>
            </a:r>
            <a:endParaRPr dirty="0"/>
          </a:p>
        </p:txBody>
      </p:sp>
      <p:sp>
        <p:nvSpPr>
          <p:cNvPr id="5" name="Slide Number Placeholder 4">
            <a:extLst>
              <a:ext uri="{FF2B5EF4-FFF2-40B4-BE49-F238E27FC236}">
                <a16:creationId xmlns:a16="http://schemas.microsoft.com/office/drawing/2014/main" id="{B8F62B4F-7BE5-F34B-AF52-84E5B17009AB}"/>
              </a:ext>
            </a:extLst>
          </p:cNvPr>
          <p:cNvSpPr>
            <a:spLocks noGrp="1"/>
          </p:cNvSpPr>
          <p:nvPr>
            <p:ph type="sldNum" sz="quarter" idx="10"/>
          </p:nvPr>
        </p:nvSpPr>
        <p:spPr/>
        <p:txBody>
          <a:bodyPr/>
          <a:lstStyle/>
          <a:p>
            <a:fld id="{8A158888-7CA9-084D-A641-EC66ACF9DB3C}" type="slidenum">
              <a:rPr lang="en-US" smtClean="0">
                <a:solidFill>
                  <a:srgbClr val="5AAAFA"/>
                </a:solidFill>
              </a:rPr>
              <a:pPr/>
              <a:t>21</a:t>
            </a:fld>
            <a:endParaRPr lang="en-US">
              <a:solidFill>
                <a:srgbClr val="5AAAFA"/>
              </a:solidFill>
            </a:endParaRPr>
          </a:p>
        </p:txBody>
      </p:sp>
      <p:sp>
        <p:nvSpPr>
          <p:cNvPr id="7" name="Rounded Rectangle 6">
            <a:extLst>
              <a:ext uri="{FF2B5EF4-FFF2-40B4-BE49-F238E27FC236}">
                <a16:creationId xmlns:a16="http://schemas.microsoft.com/office/drawing/2014/main" id="{6FFAAC9A-FF55-0845-8265-58CABAB09D4C}"/>
              </a:ext>
            </a:extLst>
          </p:cNvPr>
          <p:cNvSpPr/>
          <p:nvPr/>
        </p:nvSpPr>
        <p:spPr bwMode="auto">
          <a:xfrm>
            <a:off x="457200" y="1712311"/>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0</a:t>
            </a:r>
            <a:endParaRPr lang="en-US" sz="500" dirty="0">
              <a:solidFill>
                <a:prstClr val="white"/>
              </a:solidFill>
              <a:latin typeface="Arial"/>
            </a:endParaRPr>
          </a:p>
        </p:txBody>
      </p:sp>
      <p:sp>
        <p:nvSpPr>
          <p:cNvPr id="8" name="Rounded Rectangle 7">
            <a:extLst>
              <a:ext uri="{FF2B5EF4-FFF2-40B4-BE49-F238E27FC236}">
                <a16:creationId xmlns:a16="http://schemas.microsoft.com/office/drawing/2014/main" id="{EE8ECE0C-E31A-2C43-95A1-7F30B69747CE}"/>
              </a:ext>
            </a:extLst>
          </p:cNvPr>
          <p:cNvSpPr/>
          <p:nvPr/>
        </p:nvSpPr>
        <p:spPr bwMode="auto">
          <a:xfrm>
            <a:off x="640078" y="1712311"/>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1</a:t>
            </a:r>
            <a:endParaRPr lang="en-US" sz="500" dirty="0">
              <a:solidFill>
                <a:prstClr val="white"/>
              </a:solidFill>
              <a:latin typeface="Arial"/>
            </a:endParaRPr>
          </a:p>
        </p:txBody>
      </p:sp>
      <p:sp>
        <p:nvSpPr>
          <p:cNvPr id="9" name="Rounded Rectangle 8">
            <a:extLst>
              <a:ext uri="{FF2B5EF4-FFF2-40B4-BE49-F238E27FC236}">
                <a16:creationId xmlns:a16="http://schemas.microsoft.com/office/drawing/2014/main" id="{A7E3F43B-F6F0-024B-9ED4-CF956F58DA09}"/>
              </a:ext>
            </a:extLst>
          </p:cNvPr>
          <p:cNvSpPr/>
          <p:nvPr/>
        </p:nvSpPr>
        <p:spPr bwMode="auto">
          <a:xfrm>
            <a:off x="824249" y="1712311"/>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2</a:t>
            </a:r>
            <a:endParaRPr lang="en-US" sz="500" dirty="0">
              <a:solidFill>
                <a:prstClr val="white"/>
              </a:solidFill>
              <a:latin typeface="Arial"/>
            </a:endParaRPr>
          </a:p>
        </p:txBody>
      </p:sp>
      <p:sp>
        <p:nvSpPr>
          <p:cNvPr id="10" name="Rounded Rectangle 9">
            <a:extLst>
              <a:ext uri="{FF2B5EF4-FFF2-40B4-BE49-F238E27FC236}">
                <a16:creationId xmlns:a16="http://schemas.microsoft.com/office/drawing/2014/main" id="{F99972C1-8CAC-7B43-92E8-123CF985A540}"/>
              </a:ext>
            </a:extLst>
          </p:cNvPr>
          <p:cNvSpPr/>
          <p:nvPr/>
        </p:nvSpPr>
        <p:spPr bwMode="auto">
          <a:xfrm>
            <a:off x="1007127" y="1712311"/>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3</a:t>
            </a:r>
            <a:endParaRPr lang="en-US" sz="500" dirty="0">
              <a:solidFill>
                <a:prstClr val="white"/>
              </a:solidFill>
              <a:latin typeface="Arial"/>
            </a:endParaRPr>
          </a:p>
        </p:txBody>
      </p:sp>
      <p:sp>
        <p:nvSpPr>
          <p:cNvPr id="11" name="Rounded Rectangle 10">
            <a:extLst>
              <a:ext uri="{FF2B5EF4-FFF2-40B4-BE49-F238E27FC236}">
                <a16:creationId xmlns:a16="http://schemas.microsoft.com/office/drawing/2014/main" id="{991AB468-FA80-6348-9246-49AC8BB2C236}"/>
              </a:ext>
            </a:extLst>
          </p:cNvPr>
          <p:cNvSpPr/>
          <p:nvPr/>
        </p:nvSpPr>
        <p:spPr bwMode="auto">
          <a:xfrm>
            <a:off x="1194252" y="171438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a:t>
            </a:r>
            <a:endParaRPr lang="en-US" sz="500" dirty="0">
              <a:solidFill>
                <a:prstClr val="white"/>
              </a:solidFill>
              <a:latin typeface="Arial"/>
            </a:endParaRPr>
          </a:p>
        </p:txBody>
      </p:sp>
      <p:sp>
        <p:nvSpPr>
          <p:cNvPr id="14" name="Rounded Rectangle 13">
            <a:extLst>
              <a:ext uri="{FF2B5EF4-FFF2-40B4-BE49-F238E27FC236}">
                <a16:creationId xmlns:a16="http://schemas.microsoft.com/office/drawing/2014/main" id="{37B60B96-C319-8944-8487-0D271FFA81DB}"/>
              </a:ext>
            </a:extLst>
          </p:cNvPr>
          <p:cNvSpPr/>
          <p:nvPr/>
        </p:nvSpPr>
        <p:spPr bwMode="auto">
          <a:xfrm>
            <a:off x="455722" y="235558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0</a:t>
            </a:r>
            <a:endParaRPr lang="en-US" sz="500" dirty="0">
              <a:solidFill>
                <a:prstClr val="white"/>
              </a:solidFill>
              <a:latin typeface="Arial"/>
            </a:endParaRPr>
          </a:p>
        </p:txBody>
      </p:sp>
      <p:sp>
        <p:nvSpPr>
          <p:cNvPr id="15" name="Rounded Rectangle 14">
            <a:extLst>
              <a:ext uri="{FF2B5EF4-FFF2-40B4-BE49-F238E27FC236}">
                <a16:creationId xmlns:a16="http://schemas.microsoft.com/office/drawing/2014/main" id="{5E18ED2D-E074-EC41-9779-8462EBBAE928}"/>
              </a:ext>
            </a:extLst>
          </p:cNvPr>
          <p:cNvSpPr/>
          <p:nvPr/>
        </p:nvSpPr>
        <p:spPr bwMode="auto">
          <a:xfrm>
            <a:off x="638600" y="235558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1</a:t>
            </a:r>
            <a:endParaRPr lang="en-US" sz="500" dirty="0">
              <a:solidFill>
                <a:prstClr val="white"/>
              </a:solidFill>
              <a:latin typeface="Arial"/>
            </a:endParaRPr>
          </a:p>
        </p:txBody>
      </p:sp>
      <p:sp>
        <p:nvSpPr>
          <p:cNvPr id="16" name="Rounded Rectangle 15">
            <a:extLst>
              <a:ext uri="{FF2B5EF4-FFF2-40B4-BE49-F238E27FC236}">
                <a16:creationId xmlns:a16="http://schemas.microsoft.com/office/drawing/2014/main" id="{B7D2843A-05E3-2742-A8B1-207CCF9F3CAF}"/>
              </a:ext>
            </a:extLst>
          </p:cNvPr>
          <p:cNvSpPr/>
          <p:nvPr/>
        </p:nvSpPr>
        <p:spPr bwMode="auto">
          <a:xfrm>
            <a:off x="822771" y="235558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2</a:t>
            </a:r>
            <a:endParaRPr lang="en-US" sz="500" dirty="0">
              <a:solidFill>
                <a:prstClr val="white"/>
              </a:solidFill>
              <a:latin typeface="Arial"/>
            </a:endParaRPr>
          </a:p>
        </p:txBody>
      </p:sp>
      <p:sp>
        <p:nvSpPr>
          <p:cNvPr id="17" name="Rounded Rectangle 16">
            <a:extLst>
              <a:ext uri="{FF2B5EF4-FFF2-40B4-BE49-F238E27FC236}">
                <a16:creationId xmlns:a16="http://schemas.microsoft.com/office/drawing/2014/main" id="{E0A33A55-1ABC-544A-9D1E-929683A40608}"/>
              </a:ext>
            </a:extLst>
          </p:cNvPr>
          <p:cNvSpPr/>
          <p:nvPr/>
        </p:nvSpPr>
        <p:spPr bwMode="auto">
          <a:xfrm>
            <a:off x="1005649" y="235558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3</a:t>
            </a:r>
            <a:endParaRPr lang="en-US" sz="500" dirty="0">
              <a:solidFill>
                <a:prstClr val="white"/>
              </a:solidFill>
              <a:latin typeface="Arial"/>
            </a:endParaRPr>
          </a:p>
        </p:txBody>
      </p:sp>
      <p:sp>
        <p:nvSpPr>
          <p:cNvPr id="18" name="Rounded Rectangle 17">
            <a:extLst>
              <a:ext uri="{FF2B5EF4-FFF2-40B4-BE49-F238E27FC236}">
                <a16:creationId xmlns:a16="http://schemas.microsoft.com/office/drawing/2014/main" id="{E4F90F38-D6A9-6944-8D4A-C1122AB6E341}"/>
              </a:ext>
            </a:extLst>
          </p:cNvPr>
          <p:cNvSpPr/>
          <p:nvPr/>
        </p:nvSpPr>
        <p:spPr bwMode="auto">
          <a:xfrm>
            <a:off x="1192774" y="2357653"/>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a:t>
            </a:r>
            <a:endParaRPr lang="en-US" sz="500" dirty="0">
              <a:solidFill>
                <a:prstClr val="white"/>
              </a:solidFill>
              <a:latin typeface="Arial"/>
            </a:endParaRPr>
          </a:p>
        </p:txBody>
      </p:sp>
      <p:sp>
        <p:nvSpPr>
          <p:cNvPr id="20" name="Rounded Rectangle 19">
            <a:extLst>
              <a:ext uri="{FF2B5EF4-FFF2-40B4-BE49-F238E27FC236}">
                <a16:creationId xmlns:a16="http://schemas.microsoft.com/office/drawing/2014/main" id="{2D4AFB23-B79A-054A-9C1A-C1C79755574F}"/>
              </a:ext>
            </a:extLst>
          </p:cNvPr>
          <p:cNvSpPr/>
          <p:nvPr/>
        </p:nvSpPr>
        <p:spPr bwMode="auto">
          <a:xfrm>
            <a:off x="455722" y="3100809"/>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0</a:t>
            </a:r>
            <a:endParaRPr lang="en-US" sz="500" b="1" dirty="0">
              <a:solidFill>
                <a:prstClr val="white"/>
              </a:solidFill>
              <a:latin typeface="Arial"/>
            </a:endParaRPr>
          </a:p>
        </p:txBody>
      </p:sp>
      <p:sp>
        <p:nvSpPr>
          <p:cNvPr id="21" name="Rounded Rectangle 20">
            <a:extLst>
              <a:ext uri="{FF2B5EF4-FFF2-40B4-BE49-F238E27FC236}">
                <a16:creationId xmlns:a16="http://schemas.microsoft.com/office/drawing/2014/main" id="{17B5F8B6-4887-E145-BC8E-44959FD0987A}"/>
              </a:ext>
            </a:extLst>
          </p:cNvPr>
          <p:cNvSpPr/>
          <p:nvPr/>
        </p:nvSpPr>
        <p:spPr bwMode="auto">
          <a:xfrm>
            <a:off x="638600" y="3100809"/>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1</a:t>
            </a:r>
            <a:endParaRPr lang="en-US" sz="500" b="1" dirty="0">
              <a:solidFill>
                <a:prstClr val="white"/>
              </a:solidFill>
              <a:latin typeface="Arial"/>
            </a:endParaRPr>
          </a:p>
        </p:txBody>
      </p:sp>
      <p:sp>
        <p:nvSpPr>
          <p:cNvPr id="22" name="Rounded Rectangle 21">
            <a:extLst>
              <a:ext uri="{FF2B5EF4-FFF2-40B4-BE49-F238E27FC236}">
                <a16:creationId xmlns:a16="http://schemas.microsoft.com/office/drawing/2014/main" id="{E353B138-C50E-6845-B959-C55C77FC6250}"/>
              </a:ext>
            </a:extLst>
          </p:cNvPr>
          <p:cNvSpPr/>
          <p:nvPr/>
        </p:nvSpPr>
        <p:spPr bwMode="auto">
          <a:xfrm>
            <a:off x="822771" y="3100809"/>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2</a:t>
            </a:r>
            <a:endParaRPr lang="en-US" sz="500" b="1" dirty="0">
              <a:solidFill>
                <a:prstClr val="white"/>
              </a:solidFill>
              <a:latin typeface="Arial"/>
            </a:endParaRPr>
          </a:p>
        </p:txBody>
      </p:sp>
      <p:sp>
        <p:nvSpPr>
          <p:cNvPr id="23" name="Rounded Rectangle 22">
            <a:extLst>
              <a:ext uri="{FF2B5EF4-FFF2-40B4-BE49-F238E27FC236}">
                <a16:creationId xmlns:a16="http://schemas.microsoft.com/office/drawing/2014/main" id="{52A1B321-DF96-834C-B948-4EE302E49B59}"/>
              </a:ext>
            </a:extLst>
          </p:cNvPr>
          <p:cNvSpPr/>
          <p:nvPr/>
        </p:nvSpPr>
        <p:spPr bwMode="auto">
          <a:xfrm>
            <a:off x="1005649" y="3100809"/>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3</a:t>
            </a:r>
            <a:endParaRPr lang="en-US" sz="500" b="1" dirty="0">
              <a:solidFill>
                <a:prstClr val="white"/>
              </a:solidFill>
              <a:latin typeface="Arial"/>
            </a:endParaRPr>
          </a:p>
        </p:txBody>
      </p:sp>
      <p:sp>
        <p:nvSpPr>
          <p:cNvPr id="24" name="Rounded Rectangle 23">
            <a:extLst>
              <a:ext uri="{FF2B5EF4-FFF2-40B4-BE49-F238E27FC236}">
                <a16:creationId xmlns:a16="http://schemas.microsoft.com/office/drawing/2014/main" id="{F7E3A2AE-1E30-834C-B984-30F0F7E1D775}"/>
              </a:ext>
            </a:extLst>
          </p:cNvPr>
          <p:cNvSpPr/>
          <p:nvPr/>
        </p:nvSpPr>
        <p:spPr bwMode="auto">
          <a:xfrm>
            <a:off x="1192774" y="3102882"/>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a:t>
            </a:r>
            <a:endParaRPr lang="en-US" sz="500" b="1" dirty="0">
              <a:solidFill>
                <a:prstClr val="white"/>
              </a:solidFill>
              <a:latin typeface="Arial"/>
            </a:endParaRPr>
          </a:p>
        </p:txBody>
      </p:sp>
      <p:sp>
        <p:nvSpPr>
          <p:cNvPr id="25" name="AutoShape 4">
            <a:extLst>
              <a:ext uri="{FF2B5EF4-FFF2-40B4-BE49-F238E27FC236}">
                <a16:creationId xmlns:a16="http://schemas.microsoft.com/office/drawing/2014/main" id="{2C4E2418-F50E-DD4D-87DC-7183D2D555A6}"/>
              </a:ext>
            </a:extLst>
          </p:cNvPr>
          <p:cNvSpPr>
            <a:spLocks noChangeArrowheads="1"/>
          </p:cNvSpPr>
          <p:nvPr/>
        </p:nvSpPr>
        <p:spPr bwMode="auto">
          <a:xfrm>
            <a:off x="293688" y="1590788"/>
            <a:ext cx="1288927" cy="2277827"/>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hangingPunct="1">
              <a:defRPr/>
            </a:pPr>
            <a:endParaRPr lang="en-US" sz="1000" dirty="0">
              <a:solidFill>
                <a:prstClr val="black"/>
              </a:solidFill>
              <a:latin typeface="Arial"/>
              <a:cs typeface="+mn-cs"/>
            </a:endParaRPr>
          </a:p>
        </p:txBody>
      </p:sp>
      <p:pic>
        <p:nvPicPr>
          <p:cNvPr id="26" name="Picture 25">
            <a:extLst>
              <a:ext uri="{FF2B5EF4-FFF2-40B4-BE49-F238E27FC236}">
                <a16:creationId xmlns:a16="http://schemas.microsoft.com/office/drawing/2014/main" id="{69EC04E9-9E0E-4C42-BA0A-D937E8EB7FD5}"/>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547807" y="3706078"/>
            <a:ext cx="719507" cy="378203"/>
          </a:xfrm>
          <a:prstGeom prst="rect">
            <a:avLst/>
          </a:prstGeom>
          <a:solidFill>
            <a:schemeClr val="bg1"/>
          </a:solidFill>
        </p:spPr>
      </p:pic>
      <p:sp>
        <p:nvSpPr>
          <p:cNvPr id="28" name="AutoShape 4">
            <a:extLst>
              <a:ext uri="{FF2B5EF4-FFF2-40B4-BE49-F238E27FC236}">
                <a16:creationId xmlns:a16="http://schemas.microsoft.com/office/drawing/2014/main" id="{2CA2CFA0-CF58-4D4B-964D-105F2A474318}"/>
              </a:ext>
            </a:extLst>
          </p:cNvPr>
          <p:cNvSpPr>
            <a:spLocks noChangeArrowheads="1"/>
          </p:cNvSpPr>
          <p:nvPr/>
        </p:nvSpPr>
        <p:spPr bwMode="auto">
          <a:xfrm>
            <a:off x="3060708" y="1599334"/>
            <a:ext cx="2467220" cy="1214203"/>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hangingPunct="1">
              <a:defRPr/>
            </a:pPr>
            <a:r>
              <a:rPr lang="en-US" sz="1000" dirty="0">
                <a:solidFill>
                  <a:prstClr val="black"/>
                </a:solidFill>
                <a:latin typeface="Arial"/>
                <a:cs typeface="+mn-cs"/>
              </a:rPr>
              <a:t>app pod 1</a:t>
            </a:r>
          </a:p>
        </p:txBody>
      </p:sp>
      <p:sp>
        <p:nvSpPr>
          <p:cNvPr id="29" name="AutoShape 4">
            <a:extLst>
              <a:ext uri="{FF2B5EF4-FFF2-40B4-BE49-F238E27FC236}">
                <a16:creationId xmlns:a16="http://schemas.microsoft.com/office/drawing/2014/main" id="{00BBB1D5-CAE8-F649-A184-AEC8F2CF63DF}"/>
              </a:ext>
            </a:extLst>
          </p:cNvPr>
          <p:cNvSpPr>
            <a:spLocks noChangeArrowheads="1"/>
          </p:cNvSpPr>
          <p:nvPr/>
        </p:nvSpPr>
        <p:spPr bwMode="auto">
          <a:xfrm>
            <a:off x="3060707" y="2922763"/>
            <a:ext cx="2467220" cy="972416"/>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hangingPunct="1">
              <a:defRPr/>
            </a:pPr>
            <a:r>
              <a:rPr lang="en-US" sz="1000" dirty="0">
                <a:solidFill>
                  <a:prstClr val="black"/>
                </a:solidFill>
                <a:latin typeface="Arial"/>
                <a:cs typeface="+mn-cs"/>
              </a:rPr>
              <a:t>app pod 2</a:t>
            </a:r>
          </a:p>
        </p:txBody>
      </p:sp>
      <p:sp>
        <p:nvSpPr>
          <p:cNvPr id="30" name="Rounded Rectangle 29">
            <a:extLst>
              <a:ext uri="{FF2B5EF4-FFF2-40B4-BE49-F238E27FC236}">
                <a16:creationId xmlns:a16="http://schemas.microsoft.com/office/drawing/2014/main" id="{55D0A3C0-B896-D346-8709-F5410E67F45E}"/>
              </a:ext>
            </a:extLst>
          </p:cNvPr>
          <p:cNvSpPr/>
          <p:nvPr/>
        </p:nvSpPr>
        <p:spPr>
          <a:xfrm>
            <a:off x="3423629" y="1729431"/>
            <a:ext cx="1055077" cy="28135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stream task 1</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31" name="Rounded Rectangle 30">
            <a:extLst>
              <a:ext uri="{FF2B5EF4-FFF2-40B4-BE49-F238E27FC236}">
                <a16:creationId xmlns:a16="http://schemas.microsoft.com/office/drawing/2014/main" id="{81696E5E-95E5-C44B-9A48-677B72A1B771}"/>
              </a:ext>
            </a:extLst>
          </p:cNvPr>
          <p:cNvSpPr/>
          <p:nvPr/>
        </p:nvSpPr>
        <p:spPr>
          <a:xfrm>
            <a:off x="3435167" y="2206435"/>
            <a:ext cx="1055077" cy="28135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stream task 2</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32" name="Rounded Rectangle 31">
            <a:extLst>
              <a:ext uri="{FF2B5EF4-FFF2-40B4-BE49-F238E27FC236}">
                <a16:creationId xmlns:a16="http://schemas.microsoft.com/office/drawing/2014/main" id="{6FC758E6-9844-9745-9F60-0B114762BBDF}"/>
              </a:ext>
            </a:extLst>
          </p:cNvPr>
          <p:cNvSpPr/>
          <p:nvPr/>
        </p:nvSpPr>
        <p:spPr>
          <a:xfrm>
            <a:off x="3423628" y="3153143"/>
            <a:ext cx="1055077" cy="28135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stream task 3</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34" name="Elbow Connector 33">
            <a:extLst>
              <a:ext uri="{FF2B5EF4-FFF2-40B4-BE49-F238E27FC236}">
                <a16:creationId xmlns:a16="http://schemas.microsoft.com/office/drawing/2014/main" id="{B8F1C5DA-D31F-8245-A165-E035A5417DFD}"/>
              </a:ext>
            </a:extLst>
          </p:cNvPr>
          <p:cNvCxnSpPr>
            <a:stCxn id="11" idx="3"/>
            <a:endCxn id="30" idx="1"/>
          </p:cNvCxnSpPr>
          <p:nvPr/>
        </p:nvCxnSpPr>
        <p:spPr>
          <a:xfrm flipV="1">
            <a:off x="1378423" y="1870108"/>
            <a:ext cx="2045206" cy="118593"/>
          </a:xfrm>
          <a:prstGeom prst="bentConnector3">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Elbow Connector 34">
            <a:extLst>
              <a:ext uri="{FF2B5EF4-FFF2-40B4-BE49-F238E27FC236}">
                <a16:creationId xmlns:a16="http://schemas.microsoft.com/office/drawing/2014/main" id="{6DE14BD2-1757-6543-826C-AACD0B6612F7}"/>
              </a:ext>
            </a:extLst>
          </p:cNvPr>
          <p:cNvCxnSpPr>
            <a:cxnSpLocks/>
            <a:stCxn id="18" idx="3"/>
            <a:endCxn id="31" idx="1"/>
          </p:cNvCxnSpPr>
          <p:nvPr/>
        </p:nvCxnSpPr>
        <p:spPr>
          <a:xfrm flipV="1">
            <a:off x="1376945" y="2347112"/>
            <a:ext cx="2058222" cy="284858"/>
          </a:xfrm>
          <a:prstGeom prst="bentConnector3">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Elbow Connector 37">
            <a:extLst>
              <a:ext uri="{FF2B5EF4-FFF2-40B4-BE49-F238E27FC236}">
                <a16:creationId xmlns:a16="http://schemas.microsoft.com/office/drawing/2014/main" id="{326715AD-8B75-C04E-A8D4-625E9729C2E9}"/>
              </a:ext>
            </a:extLst>
          </p:cNvPr>
          <p:cNvCxnSpPr>
            <a:cxnSpLocks/>
            <a:stCxn id="24" idx="3"/>
            <a:endCxn id="32" idx="1"/>
          </p:cNvCxnSpPr>
          <p:nvPr/>
        </p:nvCxnSpPr>
        <p:spPr>
          <a:xfrm flipV="1">
            <a:off x="1376945" y="3293820"/>
            <a:ext cx="2046683" cy="83379"/>
          </a:xfrm>
          <a:prstGeom prst="bentConnector3">
            <a:avLst/>
          </a:prstGeom>
          <a:ln>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33" name="Can 32">
            <a:extLst>
              <a:ext uri="{FF2B5EF4-FFF2-40B4-BE49-F238E27FC236}">
                <a16:creationId xmlns:a16="http://schemas.microsoft.com/office/drawing/2014/main" id="{63774601-9ECF-974D-9994-BBA9457261CD}"/>
              </a:ext>
            </a:extLst>
          </p:cNvPr>
          <p:cNvSpPr/>
          <p:nvPr/>
        </p:nvSpPr>
        <p:spPr>
          <a:xfrm>
            <a:off x="4791871" y="1729431"/>
            <a:ext cx="219701" cy="296671"/>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hangingPunct="1"/>
            <a:endParaRPr lang="en-US" sz="1013">
              <a:solidFill>
                <a:prstClr val="white"/>
              </a:solidFill>
              <a:latin typeface="Arial"/>
            </a:endParaRPr>
          </a:p>
        </p:txBody>
      </p:sp>
      <p:sp>
        <p:nvSpPr>
          <p:cNvPr id="36" name="Can 35">
            <a:extLst>
              <a:ext uri="{FF2B5EF4-FFF2-40B4-BE49-F238E27FC236}">
                <a16:creationId xmlns:a16="http://schemas.microsoft.com/office/drawing/2014/main" id="{67907B24-0E76-3D44-B373-65D7555DBEB7}"/>
              </a:ext>
            </a:extLst>
          </p:cNvPr>
          <p:cNvSpPr/>
          <p:nvPr/>
        </p:nvSpPr>
        <p:spPr>
          <a:xfrm>
            <a:off x="4791871" y="2206435"/>
            <a:ext cx="219701" cy="296671"/>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hangingPunct="1"/>
            <a:endParaRPr lang="en-US" sz="1013">
              <a:solidFill>
                <a:prstClr val="white"/>
              </a:solidFill>
              <a:latin typeface="Arial"/>
            </a:endParaRPr>
          </a:p>
        </p:txBody>
      </p:sp>
      <p:sp>
        <p:nvSpPr>
          <p:cNvPr id="37" name="Can 36">
            <a:extLst>
              <a:ext uri="{FF2B5EF4-FFF2-40B4-BE49-F238E27FC236}">
                <a16:creationId xmlns:a16="http://schemas.microsoft.com/office/drawing/2014/main" id="{2DEBB88A-A1A9-2B48-BB77-91C03CF75852}"/>
              </a:ext>
            </a:extLst>
          </p:cNvPr>
          <p:cNvSpPr/>
          <p:nvPr/>
        </p:nvSpPr>
        <p:spPr>
          <a:xfrm>
            <a:off x="4791656" y="3157002"/>
            <a:ext cx="219701" cy="296671"/>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hangingPunct="1"/>
            <a:endParaRPr lang="en-US" sz="1013" dirty="0">
              <a:solidFill>
                <a:prstClr val="white"/>
              </a:solidFill>
              <a:latin typeface="Arial"/>
            </a:endParaRPr>
          </a:p>
        </p:txBody>
      </p:sp>
      <p:sp>
        <p:nvSpPr>
          <p:cNvPr id="3" name="TextBox 2">
            <a:extLst>
              <a:ext uri="{FF2B5EF4-FFF2-40B4-BE49-F238E27FC236}">
                <a16:creationId xmlns:a16="http://schemas.microsoft.com/office/drawing/2014/main" id="{E5823BEF-1802-4E40-8CDB-F12A5E311E37}"/>
              </a:ext>
            </a:extLst>
          </p:cNvPr>
          <p:cNvSpPr txBox="1"/>
          <p:nvPr/>
        </p:nvSpPr>
        <p:spPr>
          <a:xfrm>
            <a:off x="6103601" y="1611182"/>
            <a:ext cx="2936227" cy="1877437"/>
          </a:xfrm>
          <a:prstGeom prst="rect">
            <a:avLst/>
          </a:prstGeom>
          <a:noFill/>
        </p:spPr>
        <p:txBody>
          <a:bodyPr wrap="square" rtlCol="0">
            <a:spAutoFit/>
          </a:bodyPr>
          <a:lstStyle/>
          <a:p>
            <a:r>
              <a:rPr lang="en-US" sz="1200" dirty="0"/>
              <a:t>state stores are ‘materialized’ on local disk</a:t>
            </a:r>
          </a:p>
          <a:p>
            <a:endParaRPr lang="en-US" sz="1200" dirty="0"/>
          </a:p>
          <a:p>
            <a:r>
              <a:rPr lang="en-US" sz="1200" dirty="0"/>
              <a:t>stored remotely in Kafka to enable fault tolerance and elasticity</a:t>
            </a:r>
          </a:p>
          <a:p>
            <a:endParaRPr lang="en-US" sz="1200" dirty="0"/>
          </a:p>
          <a:p>
            <a:r>
              <a:rPr lang="en-US" sz="1100" dirty="0"/>
              <a:t>partitioned as state store instances and maintained by one stream task</a:t>
            </a:r>
          </a:p>
          <a:p>
            <a:endParaRPr lang="en-US" sz="1100" dirty="0"/>
          </a:p>
          <a:p>
            <a:r>
              <a:rPr lang="en-US" sz="1100" dirty="0"/>
              <a:t>shared-nothing approach</a:t>
            </a:r>
            <a:endParaRPr sz="1100" dirty="0"/>
          </a:p>
        </p:txBody>
      </p:sp>
    </p:spTree>
    <p:extLst>
      <p:ext uri="{BB962C8B-B14F-4D97-AF65-F5344CB8AC3E}">
        <p14:creationId xmlns:p14="http://schemas.microsoft.com/office/powerpoint/2010/main" val="2065670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AE75D-DD81-AC46-A573-B8A487249CA3}"/>
              </a:ext>
            </a:extLst>
          </p:cNvPr>
          <p:cNvSpPr>
            <a:spLocks noGrp="1"/>
          </p:cNvSpPr>
          <p:nvPr>
            <p:ph type="title"/>
          </p:nvPr>
        </p:nvSpPr>
        <p:spPr>
          <a:xfrm>
            <a:off x="293688" y="44451"/>
            <a:ext cx="8393112" cy="660400"/>
          </a:xfrm>
        </p:spPr>
        <p:txBody>
          <a:bodyPr wrap="square" anchor="ctr">
            <a:normAutofit/>
          </a:bodyPr>
          <a:lstStyle/>
          <a:p>
            <a:r>
              <a:rPr lang="en-US" dirty="0"/>
              <a:t>More on state store</a:t>
            </a:r>
            <a:endParaRPr dirty="0"/>
          </a:p>
        </p:txBody>
      </p:sp>
      <p:sp>
        <p:nvSpPr>
          <p:cNvPr id="71" name="Content Placeholder 2">
            <a:extLst>
              <a:ext uri="{FF2B5EF4-FFF2-40B4-BE49-F238E27FC236}">
                <a16:creationId xmlns:a16="http://schemas.microsoft.com/office/drawing/2014/main" id="{8EBF4C0B-3A1C-4C56-AFAB-410232D4D146}"/>
              </a:ext>
            </a:extLst>
          </p:cNvPr>
          <p:cNvSpPr>
            <a:spLocks noGrp="1"/>
          </p:cNvSpPr>
          <p:nvPr>
            <p:ph sz="half" idx="1"/>
          </p:nvPr>
        </p:nvSpPr>
        <p:spPr>
          <a:xfrm>
            <a:off x="457200" y="1200151"/>
            <a:ext cx="4038600" cy="3394472"/>
          </a:xfrm>
        </p:spPr>
        <p:txBody>
          <a:bodyPr/>
          <a:lstStyle/>
          <a:p>
            <a:r>
              <a:rPr lang="en-US" dirty="0"/>
              <a:t>Cache is using to improve read from state-store</a:t>
            </a:r>
          </a:p>
          <a:p>
            <a:r>
              <a:rPr lang="en-US" dirty="0"/>
              <a:t>Compacting of output records before they are written</a:t>
            </a:r>
          </a:p>
          <a:p>
            <a:r>
              <a:rPr lang="en-US" dirty="0"/>
              <a:t>Batching multiple records instead of sending each record individually to the state store</a:t>
            </a:r>
          </a:p>
          <a:p>
            <a:r>
              <a:rPr lang="en-US" dirty="0"/>
              <a:t>Reducing the number of records going to downstream processor </a:t>
            </a:r>
          </a:p>
        </p:txBody>
      </p:sp>
      <p:pic>
        <p:nvPicPr>
          <p:cNvPr id="5122" name="Picture 2">
            <a:extLst>
              <a:ext uri="{FF2B5EF4-FFF2-40B4-BE49-F238E27FC236}">
                <a16:creationId xmlns:a16="http://schemas.microsoft.com/office/drawing/2014/main" id="{CCC98E54-C0A7-C744-99F6-6DC90555F6B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48200" y="1382912"/>
            <a:ext cx="4038600" cy="3028949"/>
          </a:xfrm>
          <a:prstGeom prst="rect">
            <a:avLst/>
          </a:prstGeom>
          <a:solidFill>
            <a:srgbClr val="FFFFFF"/>
          </a:solidFill>
        </p:spPr>
      </p:pic>
      <p:sp>
        <p:nvSpPr>
          <p:cNvPr id="5" name="Slide Number Placeholder 4">
            <a:extLst>
              <a:ext uri="{FF2B5EF4-FFF2-40B4-BE49-F238E27FC236}">
                <a16:creationId xmlns:a16="http://schemas.microsoft.com/office/drawing/2014/main" id="{976F89A0-053E-2340-99A7-C84D13DA9B0C}"/>
              </a:ext>
            </a:extLst>
          </p:cNvPr>
          <p:cNvSpPr>
            <a:spLocks noGrp="1"/>
          </p:cNvSpPr>
          <p:nvPr>
            <p:ph type="sldNum" sz="quarter" idx="10"/>
          </p:nvPr>
        </p:nvSpPr>
        <p:spPr>
          <a:xfrm>
            <a:off x="8537575" y="4822825"/>
            <a:ext cx="400050" cy="274638"/>
          </a:xfrm>
        </p:spPr>
        <p:txBody>
          <a:bodyPr wrap="square" anchor="ctr">
            <a:normAutofit/>
          </a:bodyPr>
          <a:lstStyle/>
          <a:p>
            <a:pPr>
              <a:spcAft>
                <a:spcPts val="600"/>
              </a:spcAft>
            </a:pPr>
            <a:fld id="{8A158888-7CA9-084D-A641-EC66ACF9DB3C}" type="slidenum">
              <a:rPr lang="en-US" smtClean="0">
                <a:solidFill>
                  <a:srgbClr val="5AAAFA"/>
                </a:solidFill>
              </a:rPr>
              <a:pPr>
                <a:spcAft>
                  <a:spcPts val="600"/>
                </a:spcAft>
              </a:pPr>
              <a:t>22</a:t>
            </a:fld>
            <a:endParaRPr lang="en-US">
              <a:solidFill>
                <a:srgbClr val="5AAAFA"/>
              </a:solidFill>
            </a:endParaRPr>
          </a:p>
        </p:txBody>
      </p:sp>
      <p:sp>
        <p:nvSpPr>
          <p:cNvPr id="6" name="Rectangle 5">
            <a:extLst>
              <a:ext uri="{FF2B5EF4-FFF2-40B4-BE49-F238E27FC236}">
                <a16:creationId xmlns:a16="http://schemas.microsoft.com/office/drawing/2014/main" id="{59FD7C88-01AB-7A4D-A861-DDA388BDC62C}"/>
              </a:ext>
            </a:extLst>
          </p:cNvPr>
          <p:cNvSpPr/>
          <p:nvPr/>
        </p:nvSpPr>
        <p:spPr>
          <a:xfrm>
            <a:off x="457200" y="4411861"/>
            <a:ext cx="2789546" cy="507831"/>
          </a:xfrm>
          <a:prstGeom prst="rect">
            <a:avLst/>
          </a:prstGeom>
        </p:spPr>
        <p:txBody>
          <a:bodyPr wrap="none">
            <a:spAutoFit/>
          </a:bodyPr>
          <a:lstStyle/>
          <a:p>
            <a:r>
              <a:rPr lang="en-US" dirty="0" err="1">
                <a:solidFill>
                  <a:srgbClr val="000000"/>
                </a:solidFill>
                <a:latin typeface="Menlo" panose="020B0609030804020204" pitchFamily="49" charset="0"/>
              </a:rPr>
              <a:t>cache.max.bytes.buffering</a:t>
            </a:r>
            <a:endParaRPr lang="en-US" dirty="0">
              <a:solidFill>
                <a:srgbClr val="000000"/>
              </a:solidFill>
              <a:latin typeface="Menlo" panose="020B0609030804020204" pitchFamily="49" charset="0"/>
            </a:endParaRPr>
          </a:p>
          <a:p>
            <a:r>
              <a:rPr lang="en-US"/>
              <a:t>commit.interval.ms</a:t>
            </a:r>
            <a:endParaRPr dirty="0"/>
          </a:p>
        </p:txBody>
      </p:sp>
    </p:spTree>
    <p:extLst>
      <p:ext uri="{BB962C8B-B14F-4D97-AF65-F5344CB8AC3E}">
        <p14:creationId xmlns:p14="http://schemas.microsoft.com/office/powerpoint/2010/main" val="1883319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E9C53-ABE7-7A43-8029-345926141BD8}"/>
              </a:ext>
            </a:extLst>
          </p:cNvPr>
          <p:cNvSpPr>
            <a:spLocks noGrp="1"/>
          </p:cNvSpPr>
          <p:nvPr>
            <p:ph type="title"/>
          </p:nvPr>
        </p:nvSpPr>
        <p:spPr/>
        <p:txBody>
          <a:bodyPr/>
          <a:lstStyle/>
          <a:p>
            <a:r>
              <a:rPr lang="en-US" dirty="0" err="1"/>
              <a:t>GlobalKTable</a:t>
            </a:r>
            <a:endParaRPr dirty="0"/>
          </a:p>
        </p:txBody>
      </p:sp>
      <p:sp>
        <p:nvSpPr>
          <p:cNvPr id="6" name="Content Placeholder 5">
            <a:extLst>
              <a:ext uri="{FF2B5EF4-FFF2-40B4-BE49-F238E27FC236}">
                <a16:creationId xmlns:a16="http://schemas.microsoft.com/office/drawing/2014/main" id="{095C88E9-F4FC-3444-B506-D49FF0D76E56}"/>
              </a:ext>
            </a:extLst>
          </p:cNvPr>
          <p:cNvSpPr>
            <a:spLocks noGrp="1"/>
          </p:cNvSpPr>
          <p:nvPr>
            <p:ph idx="1"/>
          </p:nvPr>
        </p:nvSpPr>
        <p:spPr>
          <a:xfrm>
            <a:off x="293688" y="901701"/>
            <a:ext cx="8393112" cy="478461"/>
          </a:xfrm>
        </p:spPr>
        <p:txBody>
          <a:bodyPr/>
          <a:lstStyle/>
          <a:p>
            <a:r>
              <a:rPr lang="en-US" dirty="0"/>
              <a:t>not partitioned</a:t>
            </a:r>
            <a:endParaRPr dirty="0"/>
          </a:p>
        </p:txBody>
      </p:sp>
      <p:sp>
        <p:nvSpPr>
          <p:cNvPr id="5" name="Slide Number Placeholder 4">
            <a:extLst>
              <a:ext uri="{FF2B5EF4-FFF2-40B4-BE49-F238E27FC236}">
                <a16:creationId xmlns:a16="http://schemas.microsoft.com/office/drawing/2014/main" id="{B8F62B4F-7BE5-F34B-AF52-84E5B17009AB}"/>
              </a:ext>
            </a:extLst>
          </p:cNvPr>
          <p:cNvSpPr>
            <a:spLocks noGrp="1"/>
          </p:cNvSpPr>
          <p:nvPr>
            <p:ph type="sldNum" sz="quarter" idx="10"/>
          </p:nvPr>
        </p:nvSpPr>
        <p:spPr/>
        <p:txBody>
          <a:bodyPr/>
          <a:lstStyle/>
          <a:p>
            <a:fld id="{8A158888-7CA9-084D-A641-EC66ACF9DB3C}" type="slidenum">
              <a:rPr lang="en-US" smtClean="0">
                <a:solidFill>
                  <a:srgbClr val="5AAAFA"/>
                </a:solidFill>
              </a:rPr>
              <a:pPr/>
              <a:t>23</a:t>
            </a:fld>
            <a:endParaRPr lang="en-US">
              <a:solidFill>
                <a:srgbClr val="5AAAFA"/>
              </a:solidFill>
            </a:endParaRPr>
          </a:p>
        </p:txBody>
      </p:sp>
      <p:sp>
        <p:nvSpPr>
          <p:cNvPr id="7" name="Rounded Rectangle 6">
            <a:extLst>
              <a:ext uri="{FF2B5EF4-FFF2-40B4-BE49-F238E27FC236}">
                <a16:creationId xmlns:a16="http://schemas.microsoft.com/office/drawing/2014/main" id="{6FFAAC9A-FF55-0845-8265-58CABAB09D4C}"/>
              </a:ext>
            </a:extLst>
          </p:cNvPr>
          <p:cNvSpPr/>
          <p:nvPr/>
        </p:nvSpPr>
        <p:spPr bwMode="auto">
          <a:xfrm>
            <a:off x="457200" y="1712311"/>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0</a:t>
            </a:r>
            <a:endParaRPr lang="en-US" sz="500" dirty="0">
              <a:solidFill>
                <a:prstClr val="white"/>
              </a:solidFill>
              <a:latin typeface="Arial"/>
            </a:endParaRPr>
          </a:p>
        </p:txBody>
      </p:sp>
      <p:sp>
        <p:nvSpPr>
          <p:cNvPr id="8" name="Rounded Rectangle 7">
            <a:extLst>
              <a:ext uri="{FF2B5EF4-FFF2-40B4-BE49-F238E27FC236}">
                <a16:creationId xmlns:a16="http://schemas.microsoft.com/office/drawing/2014/main" id="{EE8ECE0C-E31A-2C43-95A1-7F30B69747CE}"/>
              </a:ext>
            </a:extLst>
          </p:cNvPr>
          <p:cNvSpPr/>
          <p:nvPr/>
        </p:nvSpPr>
        <p:spPr bwMode="auto">
          <a:xfrm>
            <a:off x="640078" y="1712311"/>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1</a:t>
            </a:r>
            <a:endParaRPr lang="en-US" sz="500" dirty="0">
              <a:solidFill>
                <a:prstClr val="white"/>
              </a:solidFill>
              <a:latin typeface="Arial"/>
            </a:endParaRPr>
          </a:p>
        </p:txBody>
      </p:sp>
      <p:sp>
        <p:nvSpPr>
          <p:cNvPr id="9" name="Rounded Rectangle 8">
            <a:extLst>
              <a:ext uri="{FF2B5EF4-FFF2-40B4-BE49-F238E27FC236}">
                <a16:creationId xmlns:a16="http://schemas.microsoft.com/office/drawing/2014/main" id="{A7E3F43B-F6F0-024B-9ED4-CF956F58DA09}"/>
              </a:ext>
            </a:extLst>
          </p:cNvPr>
          <p:cNvSpPr/>
          <p:nvPr/>
        </p:nvSpPr>
        <p:spPr bwMode="auto">
          <a:xfrm>
            <a:off x="824249" y="1712311"/>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2</a:t>
            </a:r>
            <a:endParaRPr lang="en-US" sz="500" dirty="0">
              <a:solidFill>
                <a:prstClr val="white"/>
              </a:solidFill>
              <a:latin typeface="Arial"/>
            </a:endParaRPr>
          </a:p>
        </p:txBody>
      </p:sp>
      <p:sp>
        <p:nvSpPr>
          <p:cNvPr id="10" name="Rounded Rectangle 9">
            <a:extLst>
              <a:ext uri="{FF2B5EF4-FFF2-40B4-BE49-F238E27FC236}">
                <a16:creationId xmlns:a16="http://schemas.microsoft.com/office/drawing/2014/main" id="{F99972C1-8CAC-7B43-92E8-123CF985A540}"/>
              </a:ext>
            </a:extLst>
          </p:cNvPr>
          <p:cNvSpPr/>
          <p:nvPr/>
        </p:nvSpPr>
        <p:spPr bwMode="auto">
          <a:xfrm>
            <a:off x="1007127" y="1712311"/>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3</a:t>
            </a:r>
            <a:endParaRPr lang="en-US" sz="500" dirty="0">
              <a:solidFill>
                <a:prstClr val="white"/>
              </a:solidFill>
              <a:latin typeface="Arial"/>
            </a:endParaRPr>
          </a:p>
        </p:txBody>
      </p:sp>
      <p:sp>
        <p:nvSpPr>
          <p:cNvPr id="11" name="Rounded Rectangle 10">
            <a:extLst>
              <a:ext uri="{FF2B5EF4-FFF2-40B4-BE49-F238E27FC236}">
                <a16:creationId xmlns:a16="http://schemas.microsoft.com/office/drawing/2014/main" id="{991AB468-FA80-6348-9246-49AC8BB2C236}"/>
              </a:ext>
            </a:extLst>
          </p:cNvPr>
          <p:cNvSpPr/>
          <p:nvPr/>
        </p:nvSpPr>
        <p:spPr bwMode="auto">
          <a:xfrm>
            <a:off x="1194252" y="171438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a:t>
            </a:r>
            <a:endParaRPr lang="en-US" sz="500" dirty="0">
              <a:solidFill>
                <a:prstClr val="white"/>
              </a:solidFill>
              <a:latin typeface="Arial"/>
            </a:endParaRPr>
          </a:p>
        </p:txBody>
      </p:sp>
      <p:sp>
        <p:nvSpPr>
          <p:cNvPr id="14" name="Rounded Rectangle 13">
            <a:extLst>
              <a:ext uri="{FF2B5EF4-FFF2-40B4-BE49-F238E27FC236}">
                <a16:creationId xmlns:a16="http://schemas.microsoft.com/office/drawing/2014/main" id="{37B60B96-C319-8944-8487-0D271FFA81DB}"/>
              </a:ext>
            </a:extLst>
          </p:cNvPr>
          <p:cNvSpPr/>
          <p:nvPr/>
        </p:nvSpPr>
        <p:spPr bwMode="auto">
          <a:xfrm>
            <a:off x="455722" y="235558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0</a:t>
            </a:r>
            <a:endParaRPr lang="en-US" sz="500" dirty="0">
              <a:solidFill>
                <a:prstClr val="white"/>
              </a:solidFill>
              <a:latin typeface="Arial"/>
            </a:endParaRPr>
          </a:p>
        </p:txBody>
      </p:sp>
      <p:sp>
        <p:nvSpPr>
          <p:cNvPr id="15" name="Rounded Rectangle 14">
            <a:extLst>
              <a:ext uri="{FF2B5EF4-FFF2-40B4-BE49-F238E27FC236}">
                <a16:creationId xmlns:a16="http://schemas.microsoft.com/office/drawing/2014/main" id="{5E18ED2D-E074-EC41-9779-8462EBBAE928}"/>
              </a:ext>
            </a:extLst>
          </p:cNvPr>
          <p:cNvSpPr/>
          <p:nvPr/>
        </p:nvSpPr>
        <p:spPr bwMode="auto">
          <a:xfrm>
            <a:off x="638600" y="235558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1</a:t>
            </a:r>
            <a:endParaRPr lang="en-US" sz="500" dirty="0">
              <a:solidFill>
                <a:prstClr val="white"/>
              </a:solidFill>
              <a:latin typeface="Arial"/>
            </a:endParaRPr>
          </a:p>
        </p:txBody>
      </p:sp>
      <p:sp>
        <p:nvSpPr>
          <p:cNvPr id="16" name="Rounded Rectangle 15">
            <a:extLst>
              <a:ext uri="{FF2B5EF4-FFF2-40B4-BE49-F238E27FC236}">
                <a16:creationId xmlns:a16="http://schemas.microsoft.com/office/drawing/2014/main" id="{B7D2843A-05E3-2742-A8B1-207CCF9F3CAF}"/>
              </a:ext>
            </a:extLst>
          </p:cNvPr>
          <p:cNvSpPr/>
          <p:nvPr/>
        </p:nvSpPr>
        <p:spPr bwMode="auto">
          <a:xfrm>
            <a:off x="822771" y="235558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2</a:t>
            </a:r>
            <a:endParaRPr lang="en-US" sz="500" dirty="0">
              <a:solidFill>
                <a:prstClr val="white"/>
              </a:solidFill>
              <a:latin typeface="Arial"/>
            </a:endParaRPr>
          </a:p>
        </p:txBody>
      </p:sp>
      <p:sp>
        <p:nvSpPr>
          <p:cNvPr id="17" name="Rounded Rectangle 16">
            <a:extLst>
              <a:ext uri="{FF2B5EF4-FFF2-40B4-BE49-F238E27FC236}">
                <a16:creationId xmlns:a16="http://schemas.microsoft.com/office/drawing/2014/main" id="{E0A33A55-1ABC-544A-9D1E-929683A40608}"/>
              </a:ext>
            </a:extLst>
          </p:cNvPr>
          <p:cNvSpPr/>
          <p:nvPr/>
        </p:nvSpPr>
        <p:spPr bwMode="auto">
          <a:xfrm>
            <a:off x="1005649" y="235558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3</a:t>
            </a:r>
            <a:endParaRPr lang="en-US" sz="500" dirty="0">
              <a:solidFill>
                <a:prstClr val="white"/>
              </a:solidFill>
              <a:latin typeface="Arial"/>
            </a:endParaRPr>
          </a:p>
        </p:txBody>
      </p:sp>
      <p:sp>
        <p:nvSpPr>
          <p:cNvPr id="18" name="Rounded Rectangle 17">
            <a:extLst>
              <a:ext uri="{FF2B5EF4-FFF2-40B4-BE49-F238E27FC236}">
                <a16:creationId xmlns:a16="http://schemas.microsoft.com/office/drawing/2014/main" id="{E4F90F38-D6A9-6944-8D4A-C1122AB6E341}"/>
              </a:ext>
            </a:extLst>
          </p:cNvPr>
          <p:cNvSpPr/>
          <p:nvPr/>
        </p:nvSpPr>
        <p:spPr bwMode="auto">
          <a:xfrm>
            <a:off x="1192774" y="2357653"/>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a:t>
            </a:r>
            <a:endParaRPr lang="en-US" sz="500" dirty="0">
              <a:solidFill>
                <a:prstClr val="white"/>
              </a:solidFill>
              <a:latin typeface="Arial"/>
            </a:endParaRPr>
          </a:p>
        </p:txBody>
      </p:sp>
      <p:sp>
        <p:nvSpPr>
          <p:cNvPr id="20" name="Rounded Rectangle 19">
            <a:extLst>
              <a:ext uri="{FF2B5EF4-FFF2-40B4-BE49-F238E27FC236}">
                <a16:creationId xmlns:a16="http://schemas.microsoft.com/office/drawing/2014/main" id="{2D4AFB23-B79A-054A-9C1A-C1C79755574F}"/>
              </a:ext>
            </a:extLst>
          </p:cNvPr>
          <p:cNvSpPr/>
          <p:nvPr/>
        </p:nvSpPr>
        <p:spPr bwMode="auto">
          <a:xfrm>
            <a:off x="455722" y="3100809"/>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0</a:t>
            </a:r>
            <a:endParaRPr lang="en-US" sz="500" b="1" dirty="0">
              <a:solidFill>
                <a:prstClr val="white"/>
              </a:solidFill>
              <a:latin typeface="Arial"/>
            </a:endParaRPr>
          </a:p>
        </p:txBody>
      </p:sp>
      <p:sp>
        <p:nvSpPr>
          <p:cNvPr id="21" name="Rounded Rectangle 20">
            <a:extLst>
              <a:ext uri="{FF2B5EF4-FFF2-40B4-BE49-F238E27FC236}">
                <a16:creationId xmlns:a16="http://schemas.microsoft.com/office/drawing/2014/main" id="{17B5F8B6-4887-E145-BC8E-44959FD0987A}"/>
              </a:ext>
            </a:extLst>
          </p:cNvPr>
          <p:cNvSpPr/>
          <p:nvPr/>
        </p:nvSpPr>
        <p:spPr bwMode="auto">
          <a:xfrm>
            <a:off x="638600" y="3100809"/>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1</a:t>
            </a:r>
            <a:endParaRPr lang="en-US" sz="500" b="1" dirty="0">
              <a:solidFill>
                <a:prstClr val="white"/>
              </a:solidFill>
              <a:latin typeface="Arial"/>
            </a:endParaRPr>
          </a:p>
        </p:txBody>
      </p:sp>
      <p:sp>
        <p:nvSpPr>
          <p:cNvPr id="22" name="Rounded Rectangle 21">
            <a:extLst>
              <a:ext uri="{FF2B5EF4-FFF2-40B4-BE49-F238E27FC236}">
                <a16:creationId xmlns:a16="http://schemas.microsoft.com/office/drawing/2014/main" id="{E353B138-C50E-6845-B959-C55C77FC6250}"/>
              </a:ext>
            </a:extLst>
          </p:cNvPr>
          <p:cNvSpPr/>
          <p:nvPr/>
        </p:nvSpPr>
        <p:spPr bwMode="auto">
          <a:xfrm>
            <a:off x="822771" y="3100809"/>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2</a:t>
            </a:r>
            <a:endParaRPr lang="en-US" sz="500" b="1" dirty="0">
              <a:solidFill>
                <a:prstClr val="white"/>
              </a:solidFill>
              <a:latin typeface="Arial"/>
            </a:endParaRPr>
          </a:p>
        </p:txBody>
      </p:sp>
      <p:sp>
        <p:nvSpPr>
          <p:cNvPr id="23" name="Rounded Rectangle 22">
            <a:extLst>
              <a:ext uri="{FF2B5EF4-FFF2-40B4-BE49-F238E27FC236}">
                <a16:creationId xmlns:a16="http://schemas.microsoft.com/office/drawing/2014/main" id="{52A1B321-DF96-834C-B948-4EE302E49B59}"/>
              </a:ext>
            </a:extLst>
          </p:cNvPr>
          <p:cNvSpPr/>
          <p:nvPr/>
        </p:nvSpPr>
        <p:spPr bwMode="auto">
          <a:xfrm>
            <a:off x="1005649" y="3100809"/>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3</a:t>
            </a:r>
            <a:endParaRPr lang="en-US" sz="500" b="1" dirty="0">
              <a:solidFill>
                <a:prstClr val="white"/>
              </a:solidFill>
              <a:latin typeface="Arial"/>
            </a:endParaRPr>
          </a:p>
        </p:txBody>
      </p:sp>
      <p:sp>
        <p:nvSpPr>
          <p:cNvPr id="24" name="Rounded Rectangle 23">
            <a:extLst>
              <a:ext uri="{FF2B5EF4-FFF2-40B4-BE49-F238E27FC236}">
                <a16:creationId xmlns:a16="http://schemas.microsoft.com/office/drawing/2014/main" id="{F7E3A2AE-1E30-834C-B984-30F0F7E1D775}"/>
              </a:ext>
            </a:extLst>
          </p:cNvPr>
          <p:cNvSpPr/>
          <p:nvPr/>
        </p:nvSpPr>
        <p:spPr bwMode="auto">
          <a:xfrm>
            <a:off x="1192774" y="3102882"/>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a:t>
            </a:r>
            <a:endParaRPr lang="en-US" sz="500" b="1" dirty="0">
              <a:solidFill>
                <a:prstClr val="white"/>
              </a:solidFill>
              <a:latin typeface="Arial"/>
            </a:endParaRPr>
          </a:p>
        </p:txBody>
      </p:sp>
      <p:sp>
        <p:nvSpPr>
          <p:cNvPr id="25" name="AutoShape 4">
            <a:extLst>
              <a:ext uri="{FF2B5EF4-FFF2-40B4-BE49-F238E27FC236}">
                <a16:creationId xmlns:a16="http://schemas.microsoft.com/office/drawing/2014/main" id="{2C4E2418-F50E-DD4D-87DC-7183D2D555A6}"/>
              </a:ext>
            </a:extLst>
          </p:cNvPr>
          <p:cNvSpPr>
            <a:spLocks noChangeArrowheads="1"/>
          </p:cNvSpPr>
          <p:nvPr/>
        </p:nvSpPr>
        <p:spPr bwMode="auto">
          <a:xfrm>
            <a:off x="293688" y="1590788"/>
            <a:ext cx="1288927" cy="2277827"/>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hangingPunct="1">
              <a:defRPr/>
            </a:pPr>
            <a:endParaRPr lang="en-US" sz="1000" dirty="0">
              <a:solidFill>
                <a:prstClr val="black"/>
              </a:solidFill>
              <a:latin typeface="Arial"/>
              <a:cs typeface="+mn-cs"/>
            </a:endParaRPr>
          </a:p>
        </p:txBody>
      </p:sp>
      <p:pic>
        <p:nvPicPr>
          <p:cNvPr id="26" name="Picture 25">
            <a:extLst>
              <a:ext uri="{FF2B5EF4-FFF2-40B4-BE49-F238E27FC236}">
                <a16:creationId xmlns:a16="http://schemas.microsoft.com/office/drawing/2014/main" id="{69EC04E9-9E0E-4C42-BA0A-D937E8EB7FD5}"/>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547807" y="3706078"/>
            <a:ext cx="719507" cy="378203"/>
          </a:xfrm>
          <a:prstGeom prst="rect">
            <a:avLst/>
          </a:prstGeom>
          <a:solidFill>
            <a:schemeClr val="bg1"/>
          </a:solidFill>
        </p:spPr>
      </p:pic>
      <p:sp>
        <p:nvSpPr>
          <p:cNvPr id="28" name="AutoShape 4">
            <a:extLst>
              <a:ext uri="{FF2B5EF4-FFF2-40B4-BE49-F238E27FC236}">
                <a16:creationId xmlns:a16="http://schemas.microsoft.com/office/drawing/2014/main" id="{2CA2CFA0-CF58-4D4B-964D-105F2A474318}"/>
              </a:ext>
            </a:extLst>
          </p:cNvPr>
          <p:cNvSpPr>
            <a:spLocks noChangeArrowheads="1"/>
          </p:cNvSpPr>
          <p:nvPr/>
        </p:nvSpPr>
        <p:spPr bwMode="auto">
          <a:xfrm>
            <a:off x="3060708" y="1599334"/>
            <a:ext cx="2283049" cy="1214203"/>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hangingPunct="1">
              <a:defRPr/>
            </a:pPr>
            <a:r>
              <a:rPr lang="en-US" sz="1000" dirty="0">
                <a:solidFill>
                  <a:prstClr val="black"/>
                </a:solidFill>
                <a:latin typeface="Arial"/>
                <a:cs typeface="+mn-cs"/>
              </a:rPr>
              <a:t>app pod 1</a:t>
            </a:r>
          </a:p>
        </p:txBody>
      </p:sp>
      <p:sp>
        <p:nvSpPr>
          <p:cNvPr id="29" name="AutoShape 4">
            <a:extLst>
              <a:ext uri="{FF2B5EF4-FFF2-40B4-BE49-F238E27FC236}">
                <a16:creationId xmlns:a16="http://schemas.microsoft.com/office/drawing/2014/main" id="{00BBB1D5-CAE8-F649-A184-AEC8F2CF63DF}"/>
              </a:ext>
            </a:extLst>
          </p:cNvPr>
          <p:cNvSpPr>
            <a:spLocks noChangeArrowheads="1"/>
          </p:cNvSpPr>
          <p:nvPr/>
        </p:nvSpPr>
        <p:spPr bwMode="auto">
          <a:xfrm>
            <a:off x="3060707" y="2922763"/>
            <a:ext cx="2283049" cy="972416"/>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hangingPunct="1">
              <a:defRPr/>
            </a:pPr>
            <a:r>
              <a:rPr lang="en-US" sz="1000" dirty="0">
                <a:solidFill>
                  <a:prstClr val="black"/>
                </a:solidFill>
                <a:latin typeface="Arial"/>
                <a:cs typeface="+mn-cs"/>
              </a:rPr>
              <a:t>app pod 2</a:t>
            </a:r>
          </a:p>
        </p:txBody>
      </p:sp>
      <p:sp>
        <p:nvSpPr>
          <p:cNvPr id="30" name="Rounded Rectangle 29">
            <a:extLst>
              <a:ext uri="{FF2B5EF4-FFF2-40B4-BE49-F238E27FC236}">
                <a16:creationId xmlns:a16="http://schemas.microsoft.com/office/drawing/2014/main" id="{55D0A3C0-B896-D346-8709-F5410E67F45E}"/>
              </a:ext>
            </a:extLst>
          </p:cNvPr>
          <p:cNvSpPr/>
          <p:nvPr/>
        </p:nvSpPr>
        <p:spPr>
          <a:xfrm>
            <a:off x="3423629" y="1729431"/>
            <a:ext cx="1055077" cy="28135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stream task 1</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31" name="Rounded Rectangle 30">
            <a:extLst>
              <a:ext uri="{FF2B5EF4-FFF2-40B4-BE49-F238E27FC236}">
                <a16:creationId xmlns:a16="http://schemas.microsoft.com/office/drawing/2014/main" id="{81696E5E-95E5-C44B-9A48-677B72A1B771}"/>
              </a:ext>
            </a:extLst>
          </p:cNvPr>
          <p:cNvSpPr/>
          <p:nvPr/>
        </p:nvSpPr>
        <p:spPr>
          <a:xfrm>
            <a:off x="3435167" y="2206435"/>
            <a:ext cx="1055077" cy="28135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stream task 2</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32" name="Rounded Rectangle 31">
            <a:extLst>
              <a:ext uri="{FF2B5EF4-FFF2-40B4-BE49-F238E27FC236}">
                <a16:creationId xmlns:a16="http://schemas.microsoft.com/office/drawing/2014/main" id="{6FC758E6-9844-9745-9F60-0B114762BBDF}"/>
              </a:ext>
            </a:extLst>
          </p:cNvPr>
          <p:cNvSpPr/>
          <p:nvPr/>
        </p:nvSpPr>
        <p:spPr>
          <a:xfrm>
            <a:off x="3423628" y="3153143"/>
            <a:ext cx="1055077" cy="28135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stream task 3</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35" name="Elbow Connector 34">
            <a:extLst>
              <a:ext uri="{FF2B5EF4-FFF2-40B4-BE49-F238E27FC236}">
                <a16:creationId xmlns:a16="http://schemas.microsoft.com/office/drawing/2014/main" id="{6DE14BD2-1757-6543-826C-AACD0B6612F7}"/>
              </a:ext>
            </a:extLst>
          </p:cNvPr>
          <p:cNvCxnSpPr>
            <a:cxnSpLocks/>
            <a:stCxn id="18" idx="3"/>
            <a:endCxn id="31" idx="1"/>
          </p:cNvCxnSpPr>
          <p:nvPr/>
        </p:nvCxnSpPr>
        <p:spPr>
          <a:xfrm flipV="1">
            <a:off x="1376945" y="2347112"/>
            <a:ext cx="2058222" cy="284858"/>
          </a:xfrm>
          <a:prstGeom prst="straightConnector1">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Elbow Connector 37">
            <a:extLst>
              <a:ext uri="{FF2B5EF4-FFF2-40B4-BE49-F238E27FC236}">
                <a16:creationId xmlns:a16="http://schemas.microsoft.com/office/drawing/2014/main" id="{326715AD-8B75-C04E-A8D4-625E9729C2E9}"/>
              </a:ext>
            </a:extLst>
          </p:cNvPr>
          <p:cNvCxnSpPr>
            <a:cxnSpLocks/>
            <a:stCxn id="24" idx="3"/>
            <a:endCxn id="32" idx="1"/>
          </p:cNvCxnSpPr>
          <p:nvPr/>
        </p:nvCxnSpPr>
        <p:spPr>
          <a:xfrm flipV="1">
            <a:off x="1376945" y="3293820"/>
            <a:ext cx="2046683" cy="83379"/>
          </a:xfrm>
          <a:prstGeom prst="straightConnector1">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33" name="Can 32">
            <a:extLst>
              <a:ext uri="{FF2B5EF4-FFF2-40B4-BE49-F238E27FC236}">
                <a16:creationId xmlns:a16="http://schemas.microsoft.com/office/drawing/2014/main" id="{63774601-9ECF-974D-9994-BBA9457261CD}"/>
              </a:ext>
            </a:extLst>
          </p:cNvPr>
          <p:cNvSpPr/>
          <p:nvPr/>
        </p:nvSpPr>
        <p:spPr>
          <a:xfrm>
            <a:off x="4791871" y="1729431"/>
            <a:ext cx="219701" cy="296671"/>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hangingPunct="1"/>
            <a:endParaRPr lang="en-US" sz="1013">
              <a:solidFill>
                <a:prstClr val="white"/>
              </a:solidFill>
              <a:latin typeface="Arial"/>
            </a:endParaRPr>
          </a:p>
        </p:txBody>
      </p:sp>
      <p:sp>
        <p:nvSpPr>
          <p:cNvPr id="36" name="Can 35">
            <a:extLst>
              <a:ext uri="{FF2B5EF4-FFF2-40B4-BE49-F238E27FC236}">
                <a16:creationId xmlns:a16="http://schemas.microsoft.com/office/drawing/2014/main" id="{67907B24-0E76-3D44-B373-65D7555DBEB7}"/>
              </a:ext>
            </a:extLst>
          </p:cNvPr>
          <p:cNvSpPr/>
          <p:nvPr/>
        </p:nvSpPr>
        <p:spPr>
          <a:xfrm>
            <a:off x="4791871" y="2206435"/>
            <a:ext cx="219701" cy="296671"/>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hangingPunct="1"/>
            <a:endParaRPr lang="en-US" sz="1013">
              <a:solidFill>
                <a:prstClr val="white"/>
              </a:solidFill>
              <a:latin typeface="Arial"/>
            </a:endParaRPr>
          </a:p>
        </p:txBody>
      </p:sp>
      <p:sp>
        <p:nvSpPr>
          <p:cNvPr id="37" name="Can 36">
            <a:extLst>
              <a:ext uri="{FF2B5EF4-FFF2-40B4-BE49-F238E27FC236}">
                <a16:creationId xmlns:a16="http://schemas.microsoft.com/office/drawing/2014/main" id="{2DEBB88A-A1A9-2B48-BB77-91C03CF75852}"/>
              </a:ext>
            </a:extLst>
          </p:cNvPr>
          <p:cNvSpPr/>
          <p:nvPr/>
        </p:nvSpPr>
        <p:spPr>
          <a:xfrm>
            <a:off x="4791656" y="3157002"/>
            <a:ext cx="219701" cy="296671"/>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hangingPunct="1"/>
            <a:endParaRPr lang="en-US" sz="1013" dirty="0">
              <a:solidFill>
                <a:prstClr val="white"/>
              </a:solidFill>
              <a:latin typeface="Arial"/>
            </a:endParaRPr>
          </a:p>
        </p:txBody>
      </p:sp>
      <p:sp>
        <p:nvSpPr>
          <p:cNvPr id="3" name="TextBox 2">
            <a:extLst>
              <a:ext uri="{FF2B5EF4-FFF2-40B4-BE49-F238E27FC236}">
                <a16:creationId xmlns:a16="http://schemas.microsoft.com/office/drawing/2014/main" id="{E5823BEF-1802-4E40-8CDB-F12A5E311E37}"/>
              </a:ext>
            </a:extLst>
          </p:cNvPr>
          <p:cNvSpPr txBox="1"/>
          <p:nvPr/>
        </p:nvSpPr>
        <p:spPr>
          <a:xfrm>
            <a:off x="6103601" y="1611182"/>
            <a:ext cx="2936227" cy="1015663"/>
          </a:xfrm>
          <a:prstGeom prst="rect">
            <a:avLst/>
          </a:prstGeom>
          <a:noFill/>
        </p:spPr>
        <p:txBody>
          <a:bodyPr wrap="square" rtlCol="0">
            <a:spAutoFit/>
          </a:bodyPr>
          <a:lstStyle/>
          <a:p>
            <a:r>
              <a:rPr lang="en-US" sz="1200" dirty="0"/>
              <a:t>data is broadcasted to all tasks</a:t>
            </a:r>
          </a:p>
          <a:p>
            <a:endParaRPr lang="en-US" sz="1200" dirty="0"/>
          </a:p>
          <a:p>
            <a:endParaRPr lang="en-US" sz="1200" dirty="0"/>
          </a:p>
          <a:p>
            <a:r>
              <a:rPr lang="en-US" sz="1200" dirty="0"/>
              <a:t>Useful for global aggregates</a:t>
            </a:r>
          </a:p>
          <a:p>
            <a:endParaRPr lang="en-US" sz="1200" dirty="0"/>
          </a:p>
        </p:txBody>
      </p:sp>
      <p:cxnSp>
        <p:nvCxnSpPr>
          <p:cNvPr id="42" name="Elbow Connector 37">
            <a:extLst>
              <a:ext uri="{FF2B5EF4-FFF2-40B4-BE49-F238E27FC236}">
                <a16:creationId xmlns:a16="http://schemas.microsoft.com/office/drawing/2014/main" id="{97D9D0BD-4437-194A-819E-1E27209BB1B5}"/>
              </a:ext>
            </a:extLst>
          </p:cNvPr>
          <p:cNvCxnSpPr>
            <a:cxnSpLocks/>
            <a:stCxn id="24" idx="3"/>
            <a:endCxn id="30" idx="1"/>
          </p:cNvCxnSpPr>
          <p:nvPr/>
        </p:nvCxnSpPr>
        <p:spPr>
          <a:xfrm flipV="1">
            <a:off x="1376945" y="1870108"/>
            <a:ext cx="2046684" cy="1507091"/>
          </a:xfrm>
          <a:prstGeom prst="straightConnector1">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Elbow Connector 37">
            <a:extLst>
              <a:ext uri="{FF2B5EF4-FFF2-40B4-BE49-F238E27FC236}">
                <a16:creationId xmlns:a16="http://schemas.microsoft.com/office/drawing/2014/main" id="{48376F1D-474F-F04D-8087-9FE8E7A867F0}"/>
              </a:ext>
            </a:extLst>
          </p:cNvPr>
          <p:cNvCxnSpPr>
            <a:cxnSpLocks/>
            <a:stCxn id="24" idx="3"/>
            <a:endCxn id="31" idx="1"/>
          </p:cNvCxnSpPr>
          <p:nvPr/>
        </p:nvCxnSpPr>
        <p:spPr>
          <a:xfrm flipV="1">
            <a:off x="1376945" y="2347112"/>
            <a:ext cx="2058222" cy="1030087"/>
          </a:xfrm>
          <a:prstGeom prst="straightConnector1">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6" name="Elbow Connector 34">
            <a:extLst>
              <a:ext uri="{FF2B5EF4-FFF2-40B4-BE49-F238E27FC236}">
                <a16:creationId xmlns:a16="http://schemas.microsoft.com/office/drawing/2014/main" id="{2964F413-7187-C547-A55B-816B9A85A815}"/>
              </a:ext>
            </a:extLst>
          </p:cNvPr>
          <p:cNvCxnSpPr>
            <a:cxnSpLocks/>
            <a:stCxn id="18" idx="3"/>
            <a:endCxn id="32" idx="1"/>
          </p:cNvCxnSpPr>
          <p:nvPr/>
        </p:nvCxnSpPr>
        <p:spPr>
          <a:xfrm>
            <a:off x="1376945" y="2631970"/>
            <a:ext cx="2046683" cy="661850"/>
          </a:xfrm>
          <a:prstGeom prst="straightConnector1">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9" name="Elbow Connector 34">
            <a:extLst>
              <a:ext uri="{FF2B5EF4-FFF2-40B4-BE49-F238E27FC236}">
                <a16:creationId xmlns:a16="http://schemas.microsoft.com/office/drawing/2014/main" id="{C4115243-772A-4944-B8BC-12AEFA28661E}"/>
              </a:ext>
            </a:extLst>
          </p:cNvPr>
          <p:cNvCxnSpPr>
            <a:cxnSpLocks/>
            <a:stCxn id="18" idx="3"/>
            <a:endCxn id="30" idx="1"/>
          </p:cNvCxnSpPr>
          <p:nvPr/>
        </p:nvCxnSpPr>
        <p:spPr>
          <a:xfrm flipV="1">
            <a:off x="1376945" y="1870108"/>
            <a:ext cx="2046684" cy="761862"/>
          </a:xfrm>
          <a:prstGeom prst="straightConnector1">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2" name="Elbow Connector 34">
            <a:extLst>
              <a:ext uri="{FF2B5EF4-FFF2-40B4-BE49-F238E27FC236}">
                <a16:creationId xmlns:a16="http://schemas.microsoft.com/office/drawing/2014/main" id="{BDE2D81E-7539-7248-879B-34877AACD728}"/>
              </a:ext>
            </a:extLst>
          </p:cNvPr>
          <p:cNvCxnSpPr>
            <a:cxnSpLocks/>
            <a:stCxn id="11" idx="3"/>
            <a:endCxn id="30" idx="1"/>
          </p:cNvCxnSpPr>
          <p:nvPr/>
        </p:nvCxnSpPr>
        <p:spPr>
          <a:xfrm flipV="1">
            <a:off x="1378423" y="1870108"/>
            <a:ext cx="2045206" cy="118593"/>
          </a:xfrm>
          <a:prstGeom prst="straightConnector1">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6" name="Elbow Connector 34">
            <a:extLst>
              <a:ext uri="{FF2B5EF4-FFF2-40B4-BE49-F238E27FC236}">
                <a16:creationId xmlns:a16="http://schemas.microsoft.com/office/drawing/2014/main" id="{5AAC0C31-8BFF-DB4B-910D-46ACCEF4586F}"/>
              </a:ext>
            </a:extLst>
          </p:cNvPr>
          <p:cNvCxnSpPr>
            <a:cxnSpLocks/>
            <a:stCxn id="11" idx="3"/>
            <a:endCxn id="31" idx="1"/>
          </p:cNvCxnSpPr>
          <p:nvPr/>
        </p:nvCxnSpPr>
        <p:spPr>
          <a:xfrm>
            <a:off x="1378423" y="1988701"/>
            <a:ext cx="2056744" cy="358411"/>
          </a:xfrm>
          <a:prstGeom prst="straightConnector1">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34">
            <a:extLst>
              <a:ext uri="{FF2B5EF4-FFF2-40B4-BE49-F238E27FC236}">
                <a16:creationId xmlns:a16="http://schemas.microsoft.com/office/drawing/2014/main" id="{EA1E011A-F41B-ED4D-A90F-D2E4D5B95EBB}"/>
              </a:ext>
            </a:extLst>
          </p:cNvPr>
          <p:cNvCxnSpPr>
            <a:cxnSpLocks/>
            <a:stCxn id="11" idx="3"/>
            <a:endCxn id="32" idx="1"/>
          </p:cNvCxnSpPr>
          <p:nvPr/>
        </p:nvCxnSpPr>
        <p:spPr>
          <a:xfrm>
            <a:off x="1378423" y="1988701"/>
            <a:ext cx="2045205" cy="1305119"/>
          </a:xfrm>
          <a:prstGeom prst="straightConnector1">
            <a:avLst/>
          </a:prstGeom>
          <a:ln w="1270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2758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E9C53-ABE7-7A43-8029-345926141BD8}"/>
              </a:ext>
            </a:extLst>
          </p:cNvPr>
          <p:cNvSpPr>
            <a:spLocks noGrp="1"/>
          </p:cNvSpPr>
          <p:nvPr>
            <p:ph type="title"/>
          </p:nvPr>
        </p:nvSpPr>
        <p:spPr/>
        <p:txBody>
          <a:bodyPr/>
          <a:lstStyle/>
          <a:p>
            <a:r>
              <a:rPr lang="en-US" dirty="0"/>
              <a:t>Fault Tolerance</a:t>
            </a:r>
            <a:endParaRPr dirty="0"/>
          </a:p>
        </p:txBody>
      </p:sp>
      <p:sp>
        <p:nvSpPr>
          <p:cNvPr id="6" name="Content Placeholder 5">
            <a:extLst>
              <a:ext uri="{FF2B5EF4-FFF2-40B4-BE49-F238E27FC236}">
                <a16:creationId xmlns:a16="http://schemas.microsoft.com/office/drawing/2014/main" id="{095C88E9-F4FC-3444-B506-D49FF0D76E56}"/>
              </a:ext>
            </a:extLst>
          </p:cNvPr>
          <p:cNvSpPr>
            <a:spLocks noGrp="1"/>
          </p:cNvSpPr>
          <p:nvPr>
            <p:ph idx="1"/>
          </p:nvPr>
        </p:nvSpPr>
        <p:spPr>
          <a:xfrm>
            <a:off x="293688" y="901701"/>
            <a:ext cx="8393112" cy="478461"/>
          </a:xfrm>
        </p:spPr>
        <p:txBody>
          <a:bodyPr/>
          <a:lstStyle/>
          <a:p>
            <a:r>
              <a:rPr lang="en-US" dirty="0" err="1"/>
              <a:t>KTable</a:t>
            </a:r>
            <a:r>
              <a:rPr lang="en-US" dirty="0"/>
              <a:t> persists on state -stores</a:t>
            </a:r>
            <a:endParaRPr dirty="0"/>
          </a:p>
        </p:txBody>
      </p:sp>
      <p:sp>
        <p:nvSpPr>
          <p:cNvPr id="5" name="Slide Number Placeholder 4">
            <a:extLst>
              <a:ext uri="{FF2B5EF4-FFF2-40B4-BE49-F238E27FC236}">
                <a16:creationId xmlns:a16="http://schemas.microsoft.com/office/drawing/2014/main" id="{B8F62B4F-7BE5-F34B-AF52-84E5B17009AB}"/>
              </a:ext>
            </a:extLst>
          </p:cNvPr>
          <p:cNvSpPr>
            <a:spLocks noGrp="1"/>
          </p:cNvSpPr>
          <p:nvPr>
            <p:ph type="sldNum" sz="quarter" idx="10"/>
          </p:nvPr>
        </p:nvSpPr>
        <p:spPr/>
        <p:txBody>
          <a:bodyPr/>
          <a:lstStyle/>
          <a:p>
            <a:fld id="{8A158888-7CA9-084D-A641-EC66ACF9DB3C}" type="slidenum">
              <a:rPr lang="en-US" smtClean="0">
                <a:solidFill>
                  <a:srgbClr val="5AAAFA"/>
                </a:solidFill>
              </a:rPr>
              <a:pPr/>
              <a:t>24</a:t>
            </a:fld>
            <a:endParaRPr lang="en-US">
              <a:solidFill>
                <a:srgbClr val="5AAAFA"/>
              </a:solidFill>
            </a:endParaRPr>
          </a:p>
        </p:txBody>
      </p:sp>
      <p:sp>
        <p:nvSpPr>
          <p:cNvPr id="7" name="Rounded Rectangle 6">
            <a:extLst>
              <a:ext uri="{FF2B5EF4-FFF2-40B4-BE49-F238E27FC236}">
                <a16:creationId xmlns:a16="http://schemas.microsoft.com/office/drawing/2014/main" id="{6FFAAC9A-FF55-0845-8265-58CABAB09D4C}"/>
              </a:ext>
            </a:extLst>
          </p:cNvPr>
          <p:cNvSpPr/>
          <p:nvPr/>
        </p:nvSpPr>
        <p:spPr bwMode="auto">
          <a:xfrm>
            <a:off x="457200" y="1712311"/>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0</a:t>
            </a:r>
            <a:endParaRPr lang="en-US" sz="500" dirty="0">
              <a:solidFill>
                <a:prstClr val="white"/>
              </a:solidFill>
              <a:latin typeface="Arial"/>
            </a:endParaRPr>
          </a:p>
        </p:txBody>
      </p:sp>
      <p:sp>
        <p:nvSpPr>
          <p:cNvPr id="8" name="Rounded Rectangle 7">
            <a:extLst>
              <a:ext uri="{FF2B5EF4-FFF2-40B4-BE49-F238E27FC236}">
                <a16:creationId xmlns:a16="http://schemas.microsoft.com/office/drawing/2014/main" id="{EE8ECE0C-E31A-2C43-95A1-7F30B69747CE}"/>
              </a:ext>
            </a:extLst>
          </p:cNvPr>
          <p:cNvSpPr/>
          <p:nvPr/>
        </p:nvSpPr>
        <p:spPr bwMode="auto">
          <a:xfrm>
            <a:off x="640078" y="1712311"/>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1</a:t>
            </a:r>
            <a:endParaRPr lang="en-US" sz="500" dirty="0">
              <a:solidFill>
                <a:prstClr val="white"/>
              </a:solidFill>
              <a:latin typeface="Arial"/>
            </a:endParaRPr>
          </a:p>
        </p:txBody>
      </p:sp>
      <p:sp>
        <p:nvSpPr>
          <p:cNvPr id="9" name="Rounded Rectangle 8">
            <a:extLst>
              <a:ext uri="{FF2B5EF4-FFF2-40B4-BE49-F238E27FC236}">
                <a16:creationId xmlns:a16="http://schemas.microsoft.com/office/drawing/2014/main" id="{A7E3F43B-F6F0-024B-9ED4-CF956F58DA09}"/>
              </a:ext>
            </a:extLst>
          </p:cNvPr>
          <p:cNvSpPr/>
          <p:nvPr/>
        </p:nvSpPr>
        <p:spPr bwMode="auto">
          <a:xfrm>
            <a:off x="824249" y="1712311"/>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2</a:t>
            </a:r>
            <a:endParaRPr lang="en-US" sz="500" dirty="0">
              <a:solidFill>
                <a:prstClr val="white"/>
              </a:solidFill>
              <a:latin typeface="Arial"/>
            </a:endParaRPr>
          </a:p>
        </p:txBody>
      </p:sp>
      <p:sp>
        <p:nvSpPr>
          <p:cNvPr id="10" name="Rounded Rectangle 9">
            <a:extLst>
              <a:ext uri="{FF2B5EF4-FFF2-40B4-BE49-F238E27FC236}">
                <a16:creationId xmlns:a16="http://schemas.microsoft.com/office/drawing/2014/main" id="{F99972C1-8CAC-7B43-92E8-123CF985A540}"/>
              </a:ext>
            </a:extLst>
          </p:cNvPr>
          <p:cNvSpPr/>
          <p:nvPr/>
        </p:nvSpPr>
        <p:spPr bwMode="auto">
          <a:xfrm>
            <a:off x="1007127" y="1712311"/>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3</a:t>
            </a:r>
            <a:endParaRPr lang="en-US" sz="500" dirty="0">
              <a:solidFill>
                <a:prstClr val="white"/>
              </a:solidFill>
              <a:latin typeface="Arial"/>
            </a:endParaRPr>
          </a:p>
        </p:txBody>
      </p:sp>
      <p:sp>
        <p:nvSpPr>
          <p:cNvPr id="11" name="Rounded Rectangle 10">
            <a:extLst>
              <a:ext uri="{FF2B5EF4-FFF2-40B4-BE49-F238E27FC236}">
                <a16:creationId xmlns:a16="http://schemas.microsoft.com/office/drawing/2014/main" id="{991AB468-FA80-6348-9246-49AC8BB2C236}"/>
              </a:ext>
            </a:extLst>
          </p:cNvPr>
          <p:cNvSpPr/>
          <p:nvPr/>
        </p:nvSpPr>
        <p:spPr bwMode="auto">
          <a:xfrm>
            <a:off x="1194252" y="171438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a:t>
            </a:r>
            <a:endParaRPr lang="en-US" sz="500" dirty="0">
              <a:solidFill>
                <a:prstClr val="white"/>
              </a:solidFill>
              <a:latin typeface="Arial"/>
            </a:endParaRPr>
          </a:p>
        </p:txBody>
      </p:sp>
      <p:sp>
        <p:nvSpPr>
          <p:cNvPr id="14" name="Rounded Rectangle 13">
            <a:extLst>
              <a:ext uri="{FF2B5EF4-FFF2-40B4-BE49-F238E27FC236}">
                <a16:creationId xmlns:a16="http://schemas.microsoft.com/office/drawing/2014/main" id="{37B60B96-C319-8944-8487-0D271FFA81DB}"/>
              </a:ext>
            </a:extLst>
          </p:cNvPr>
          <p:cNvSpPr/>
          <p:nvPr/>
        </p:nvSpPr>
        <p:spPr bwMode="auto">
          <a:xfrm>
            <a:off x="455722" y="235558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0</a:t>
            </a:r>
            <a:endParaRPr lang="en-US" sz="500" dirty="0">
              <a:solidFill>
                <a:prstClr val="white"/>
              </a:solidFill>
              <a:latin typeface="Arial"/>
            </a:endParaRPr>
          </a:p>
        </p:txBody>
      </p:sp>
      <p:sp>
        <p:nvSpPr>
          <p:cNvPr id="15" name="Rounded Rectangle 14">
            <a:extLst>
              <a:ext uri="{FF2B5EF4-FFF2-40B4-BE49-F238E27FC236}">
                <a16:creationId xmlns:a16="http://schemas.microsoft.com/office/drawing/2014/main" id="{5E18ED2D-E074-EC41-9779-8462EBBAE928}"/>
              </a:ext>
            </a:extLst>
          </p:cNvPr>
          <p:cNvSpPr/>
          <p:nvPr/>
        </p:nvSpPr>
        <p:spPr bwMode="auto">
          <a:xfrm>
            <a:off x="638600" y="235558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1</a:t>
            </a:r>
            <a:endParaRPr lang="en-US" sz="500" dirty="0">
              <a:solidFill>
                <a:prstClr val="white"/>
              </a:solidFill>
              <a:latin typeface="Arial"/>
            </a:endParaRPr>
          </a:p>
        </p:txBody>
      </p:sp>
      <p:sp>
        <p:nvSpPr>
          <p:cNvPr id="16" name="Rounded Rectangle 15">
            <a:extLst>
              <a:ext uri="{FF2B5EF4-FFF2-40B4-BE49-F238E27FC236}">
                <a16:creationId xmlns:a16="http://schemas.microsoft.com/office/drawing/2014/main" id="{B7D2843A-05E3-2742-A8B1-207CCF9F3CAF}"/>
              </a:ext>
            </a:extLst>
          </p:cNvPr>
          <p:cNvSpPr/>
          <p:nvPr/>
        </p:nvSpPr>
        <p:spPr bwMode="auto">
          <a:xfrm>
            <a:off x="822771" y="235558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2</a:t>
            </a:r>
            <a:endParaRPr lang="en-US" sz="500" dirty="0">
              <a:solidFill>
                <a:prstClr val="white"/>
              </a:solidFill>
              <a:latin typeface="Arial"/>
            </a:endParaRPr>
          </a:p>
        </p:txBody>
      </p:sp>
      <p:sp>
        <p:nvSpPr>
          <p:cNvPr id="17" name="Rounded Rectangle 16">
            <a:extLst>
              <a:ext uri="{FF2B5EF4-FFF2-40B4-BE49-F238E27FC236}">
                <a16:creationId xmlns:a16="http://schemas.microsoft.com/office/drawing/2014/main" id="{E0A33A55-1ABC-544A-9D1E-929683A40608}"/>
              </a:ext>
            </a:extLst>
          </p:cNvPr>
          <p:cNvSpPr/>
          <p:nvPr/>
        </p:nvSpPr>
        <p:spPr bwMode="auto">
          <a:xfrm>
            <a:off x="1005649" y="235558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3</a:t>
            </a:r>
            <a:endParaRPr lang="en-US" sz="500" dirty="0">
              <a:solidFill>
                <a:prstClr val="white"/>
              </a:solidFill>
              <a:latin typeface="Arial"/>
            </a:endParaRPr>
          </a:p>
        </p:txBody>
      </p:sp>
      <p:sp>
        <p:nvSpPr>
          <p:cNvPr id="18" name="Rounded Rectangle 17">
            <a:extLst>
              <a:ext uri="{FF2B5EF4-FFF2-40B4-BE49-F238E27FC236}">
                <a16:creationId xmlns:a16="http://schemas.microsoft.com/office/drawing/2014/main" id="{E4F90F38-D6A9-6944-8D4A-C1122AB6E341}"/>
              </a:ext>
            </a:extLst>
          </p:cNvPr>
          <p:cNvSpPr/>
          <p:nvPr/>
        </p:nvSpPr>
        <p:spPr bwMode="auto">
          <a:xfrm>
            <a:off x="1192774" y="2357653"/>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a:t>
            </a:r>
            <a:endParaRPr lang="en-US" sz="500" dirty="0">
              <a:solidFill>
                <a:prstClr val="white"/>
              </a:solidFill>
              <a:latin typeface="Arial"/>
            </a:endParaRPr>
          </a:p>
        </p:txBody>
      </p:sp>
      <p:sp>
        <p:nvSpPr>
          <p:cNvPr id="20" name="Rounded Rectangle 19">
            <a:extLst>
              <a:ext uri="{FF2B5EF4-FFF2-40B4-BE49-F238E27FC236}">
                <a16:creationId xmlns:a16="http://schemas.microsoft.com/office/drawing/2014/main" id="{2D4AFB23-B79A-054A-9C1A-C1C79755574F}"/>
              </a:ext>
            </a:extLst>
          </p:cNvPr>
          <p:cNvSpPr/>
          <p:nvPr/>
        </p:nvSpPr>
        <p:spPr bwMode="auto">
          <a:xfrm>
            <a:off x="455722" y="3100809"/>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0</a:t>
            </a:r>
            <a:endParaRPr lang="en-US" sz="500" b="1" dirty="0">
              <a:solidFill>
                <a:prstClr val="white"/>
              </a:solidFill>
              <a:latin typeface="Arial"/>
            </a:endParaRPr>
          </a:p>
        </p:txBody>
      </p:sp>
      <p:sp>
        <p:nvSpPr>
          <p:cNvPr id="21" name="Rounded Rectangle 20">
            <a:extLst>
              <a:ext uri="{FF2B5EF4-FFF2-40B4-BE49-F238E27FC236}">
                <a16:creationId xmlns:a16="http://schemas.microsoft.com/office/drawing/2014/main" id="{17B5F8B6-4887-E145-BC8E-44959FD0987A}"/>
              </a:ext>
            </a:extLst>
          </p:cNvPr>
          <p:cNvSpPr/>
          <p:nvPr/>
        </p:nvSpPr>
        <p:spPr bwMode="auto">
          <a:xfrm>
            <a:off x="638600" y="3100809"/>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1</a:t>
            </a:r>
            <a:endParaRPr lang="en-US" sz="500" b="1" dirty="0">
              <a:solidFill>
                <a:prstClr val="white"/>
              </a:solidFill>
              <a:latin typeface="Arial"/>
            </a:endParaRPr>
          </a:p>
        </p:txBody>
      </p:sp>
      <p:sp>
        <p:nvSpPr>
          <p:cNvPr id="22" name="Rounded Rectangle 21">
            <a:extLst>
              <a:ext uri="{FF2B5EF4-FFF2-40B4-BE49-F238E27FC236}">
                <a16:creationId xmlns:a16="http://schemas.microsoft.com/office/drawing/2014/main" id="{E353B138-C50E-6845-B959-C55C77FC6250}"/>
              </a:ext>
            </a:extLst>
          </p:cNvPr>
          <p:cNvSpPr/>
          <p:nvPr/>
        </p:nvSpPr>
        <p:spPr bwMode="auto">
          <a:xfrm>
            <a:off x="822771" y="3100809"/>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2</a:t>
            </a:r>
            <a:endParaRPr lang="en-US" sz="500" b="1" dirty="0">
              <a:solidFill>
                <a:prstClr val="white"/>
              </a:solidFill>
              <a:latin typeface="Arial"/>
            </a:endParaRPr>
          </a:p>
        </p:txBody>
      </p:sp>
      <p:sp>
        <p:nvSpPr>
          <p:cNvPr id="23" name="Rounded Rectangle 22">
            <a:extLst>
              <a:ext uri="{FF2B5EF4-FFF2-40B4-BE49-F238E27FC236}">
                <a16:creationId xmlns:a16="http://schemas.microsoft.com/office/drawing/2014/main" id="{52A1B321-DF96-834C-B948-4EE302E49B59}"/>
              </a:ext>
            </a:extLst>
          </p:cNvPr>
          <p:cNvSpPr/>
          <p:nvPr/>
        </p:nvSpPr>
        <p:spPr bwMode="auto">
          <a:xfrm>
            <a:off x="1005649" y="3100809"/>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3</a:t>
            </a:r>
            <a:endParaRPr lang="en-US" sz="500" b="1" dirty="0">
              <a:solidFill>
                <a:prstClr val="white"/>
              </a:solidFill>
              <a:latin typeface="Arial"/>
            </a:endParaRPr>
          </a:p>
        </p:txBody>
      </p:sp>
      <p:sp>
        <p:nvSpPr>
          <p:cNvPr id="24" name="Rounded Rectangle 23">
            <a:extLst>
              <a:ext uri="{FF2B5EF4-FFF2-40B4-BE49-F238E27FC236}">
                <a16:creationId xmlns:a16="http://schemas.microsoft.com/office/drawing/2014/main" id="{F7E3A2AE-1E30-834C-B984-30F0F7E1D775}"/>
              </a:ext>
            </a:extLst>
          </p:cNvPr>
          <p:cNvSpPr/>
          <p:nvPr/>
        </p:nvSpPr>
        <p:spPr bwMode="auto">
          <a:xfrm>
            <a:off x="1192774" y="3102882"/>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a:t>
            </a:r>
            <a:endParaRPr lang="en-US" sz="500" b="1" dirty="0">
              <a:solidFill>
                <a:prstClr val="white"/>
              </a:solidFill>
              <a:latin typeface="Arial"/>
            </a:endParaRPr>
          </a:p>
        </p:txBody>
      </p:sp>
      <p:sp>
        <p:nvSpPr>
          <p:cNvPr id="25" name="AutoShape 4">
            <a:extLst>
              <a:ext uri="{FF2B5EF4-FFF2-40B4-BE49-F238E27FC236}">
                <a16:creationId xmlns:a16="http://schemas.microsoft.com/office/drawing/2014/main" id="{2C4E2418-F50E-DD4D-87DC-7183D2D555A6}"/>
              </a:ext>
            </a:extLst>
          </p:cNvPr>
          <p:cNvSpPr>
            <a:spLocks noChangeArrowheads="1"/>
          </p:cNvSpPr>
          <p:nvPr/>
        </p:nvSpPr>
        <p:spPr bwMode="auto">
          <a:xfrm>
            <a:off x="293688" y="1590788"/>
            <a:ext cx="1288927" cy="2277827"/>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hangingPunct="1">
              <a:defRPr/>
            </a:pPr>
            <a:endParaRPr lang="en-US" sz="1000" dirty="0">
              <a:solidFill>
                <a:prstClr val="black"/>
              </a:solidFill>
              <a:latin typeface="Arial"/>
              <a:cs typeface="+mn-cs"/>
            </a:endParaRPr>
          </a:p>
        </p:txBody>
      </p:sp>
      <p:pic>
        <p:nvPicPr>
          <p:cNvPr id="26" name="Picture 25">
            <a:extLst>
              <a:ext uri="{FF2B5EF4-FFF2-40B4-BE49-F238E27FC236}">
                <a16:creationId xmlns:a16="http://schemas.microsoft.com/office/drawing/2014/main" id="{69EC04E9-9E0E-4C42-BA0A-D937E8EB7FD5}"/>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547807" y="3706078"/>
            <a:ext cx="719507" cy="378203"/>
          </a:xfrm>
          <a:prstGeom prst="rect">
            <a:avLst/>
          </a:prstGeom>
          <a:solidFill>
            <a:schemeClr val="bg1"/>
          </a:solidFill>
        </p:spPr>
      </p:pic>
      <p:sp>
        <p:nvSpPr>
          <p:cNvPr id="28" name="AutoShape 4">
            <a:extLst>
              <a:ext uri="{FF2B5EF4-FFF2-40B4-BE49-F238E27FC236}">
                <a16:creationId xmlns:a16="http://schemas.microsoft.com/office/drawing/2014/main" id="{2CA2CFA0-CF58-4D4B-964D-105F2A474318}"/>
              </a:ext>
            </a:extLst>
          </p:cNvPr>
          <p:cNvSpPr>
            <a:spLocks noChangeArrowheads="1"/>
          </p:cNvSpPr>
          <p:nvPr/>
        </p:nvSpPr>
        <p:spPr bwMode="auto">
          <a:xfrm>
            <a:off x="2655590" y="1599334"/>
            <a:ext cx="2100171" cy="1214203"/>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hangingPunct="1">
              <a:defRPr/>
            </a:pPr>
            <a:r>
              <a:rPr lang="en-US" sz="1000" dirty="0">
                <a:solidFill>
                  <a:prstClr val="black"/>
                </a:solidFill>
                <a:latin typeface="Arial"/>
                <a:cs typeface="+mn-cs"/>
              </a:rPr>
              <a:t>app pod 1</a:t>
            </a:r>
          </a:p>
        </p:txBody>
      </p:sp>
      <p:sp>
        <p:nvSpPr>
          <p:cNvPr id="29" name="AutoShape 4">
            <a:extLst>
              <a:ext uri="{FF2B5EF4-FFF2-40B4-BE49-F238E27FC236}">
                <a16:creationId xmlns:a16="http://schemas.microsoft.com/office/drawing/2014/main" id="{00BBB1D5-CAE8-F649-A184-AEC8F2CF63DF}"/>
              </a:ext>
            </a:extLst>
          </p:cNvPr>
          <p:cNvSpPr>
            <a:spLocks noChangeArrowheads="1"/>
          </p:cNvSpPr>
          <p:nvPr/>
        </p:nvSpPr>
        <p:spPr bwMode="auto">
          <a:xfrm>
            <a:off x="2655589" y="2922763"/>
            <a:ext cx="2100171" cy="783315"/>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hangingPunct="1">
              <a:defRPr/>
            </a:pPr>
            <a:r>
              <a:rPr lang="en-US" sz="1000" dirty="0">
                <a:solidFill>
                  <a:prstClr val="black"/>
                </a:solidFill>
                <a:latin typeface="Arial"/>
                <a:cs typeface="+mn-cs"/>
              </a:rPr>
              <a:t>app pod 2</a:t>
            </a:r>
          </a:p>
        </p:txBody>
      </p:sp>
      <p:sp>
        <p:nvSpPr>
          <p:cNvPr id="30" name="Rounded Rectangle 29">
            <a:extLst>
              <a:ext uri="{FF2B5EF4-FFF2-40B4-BE49-F238E27FC236}">
                <a16:creationId xmlns:a16="http://schemas.microsoft.com/office/drawing/2014/main" id="{55D0A3C0-B896-D346-8709-F5410E67F45E}"/>
              </a:ext>
            </a:extLst>
          </p:cNvPr>
          <p:cNvSpPr/>
          <p:nvPr/>
        </p:nvSpPr>
        <p:spPr>
          <a:xfrm>
            <a:off x="3018511" y="1729431"/>
            <a:ext cx="1055077" cy="28135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stream task 1</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31" name="Rounded Rectangle 30">
            <a:extLst>
              <a:ext uri="{FF2B5EF4-FFF2-40B4-BE49-F238E27FC236}">
                <a16:creationId xmlns:a16="http://schemas.microsoft.com/office/drawing/2014/main" id="{81696E5E-95E5-C44B-9A48-677B72A1B771}"/>
              </a:ext>
            </a:extLst>
          </p:cNvPr>
          <p:cNvSpPr/>
          <p:nvPr/>
        </p:nvSpPr>
        <p:spPr>
          <a:xfrm>
            <a:off x="3030049" y="2206435"/>
            <a:ext cx="1055077" cy="28135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stream task 2</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32" name="Rounded Rectangle 31">
            <a:extLst>
              <a:ext uri="{FF2B5EF4-FFF2-40B4-BE49-F238E27FC236}">
                <a16:creationId xmlns:a16="http://schemas.microsoft.com/office/drawing/2014/main" id="{6FC758E6-9844-9745-9F60-0B114762BBDF}"/>
              </a:ext>
            </a:extLst>
          </p:cNvPr>
          <p:cNvSpPr/>
          <p:nvPr/>
        </p:nvSpPr>
        <p:spPr>
          <a:xfrm>
            <a:off x="3018510" y="3153143"/>
            <a:ext cx="1055077" cy="28135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stream task 3</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34" name="Elbow Connector 33">
            <a:extLst>
              <a:ext uri="{FF2B5EF4-FFF2-40B4-BE49-F238E27FC236}">
                <a16:creationId xmlns:a16="http://schemas.microsoft.com/office/drawing/2014/main" id="{B8F1C5DA-D31F-8245-A165-E035A5417DFD}"/>
              </a:ext>
            </a:extLst>
          </p:cNvPr>
          <p:cNvCxnSpPr>
            <a:stCxn id="11" idx="3"/>
            <a:endCxn id="30" idx="1"/>
          </p:cNvCxnSpPr>
          <p:nvPr/>
        </p:nvCxnSpPr>
        <p:spPr>
          <a:xfrm flipV="1">
            <a:off x="1378423" y="1870108"/>
            <a:ext cx="1640088" cy="118593"/>
          </a:xfrm>
          <a:prstGeom prst="straightConnector1">
            <a:avLst/>
          </a:prstGeom>
          <a:ln w="1905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Elbow Connector 34">
            <a:extLst>
              <a:ext uri="{FF2B5EF4-FFF2-40B4-BE49-F238E27FC236}">
                <a16:creationId xmlns:a16="http://schemas.microsoft.com/office/drawing/2014/main" id="{6DE14BD2-1757-6543-826C-AACD0B6612F7}"/>
              </a:ext>
            </a:extLst>
          </p:cNvPr>
          <p:cNvCxnSpPr>
            <a:cxnSpLocks/>
            <a:stCxn id="18" idx="3"/>
            <a:endCxn id="31" idx="1"/>
          </p:cNvCxnSpPr>
          <p:nvPr/>
        </p:nvCxnSpPr>
        <p:spPr>
          <a:xfrm flipV="1">
            <a:off x="1376945" y="2347112"/>
            <a:ext cx="1653104" cy="284858"/>
          </a:xfrm>
          <a:prstGeom prst="straightConnector1">
            <a:avLst/>
          </a:prstGeom>
          <a:ln w="1905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Elbow Connector 37">
            <a:extLst>
              <a:ext uri="{FF2B5EF4-FFF2-40B4-BE49-F238E27FC236}">
                <a16:creationId xmlns:a16="http://schemas.microsoft.com/office/drawing/2014/main" id="{326715AD-8B75-C04E-A8D4-625E9729C2E9}"/>
              </a:ext>
            </a:extLst>
          </p:cNvPr>
          <p:cNvCxnSpPr>
            <a:cxnSpLocks/>
            <a:stCxn id="24" idx="3"/>
            <a:endCxn id="32" idx="1"/>
          </p:cNvCxnSpPr>
          <p:nvPr/>
        </p:nvCxnSpPr>
        <p:spPr>
          <a:xfrm flipV="1">
            <a:off x="1376945" y="3293820"/>
            <a:ext cx="1641565" cy="83379"/>
          </a:xfrm>
          <a:prstGeom prst="straightConnector1">
            <a:avLst/>
          </a:prstGeom>
          <a:ln w="1905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33" name="Can 32">
            <a:extLst>
              <a:ext uri="{FF2B5EF4-FFF2-40B4-BE49-F238E27FC236}">
                <a16:creationId xmlns:a16="http://schemas.microsoft.com/office/drawing/2014/main" id="{63774601-9ECF-974D-9994-BBA9457261CD}"/>
              </a:ext>
            </a:extLst>
          </p:cNvPr>
          <p:cNvSpPr/>
          <p:nvPr/>
        </p:nvSpPr>
        <p:spPr>
          <a:xfrm>
            <a:off x="4386753" y="1729431"/>
            <a:ext cx="219701" cy="296671"/>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hangingPunct="1"/>
            <a:endParaRPr lang="en-US" sz="1013">
              <a:solidFill>
                <a:prstClr val="white"/>
              </a:solidFill>
              <a:latin typeface="Arial"/>
            </a:endParaRPr>
          </a:p>
        </p:txBody>
      </p:sp>
      <p:sp>
        <p:nvSpPr>
          <p:cNvPr id="36" name="Can 35">
            <a:extLst>
              <a:ext uri="{FF2B5EF4-FFF2-40B4-BE49-F238E27FC236}">
                <a16:creationId xmlns:a16="http://schemas.microsoft.com/office/drawing/2014/main" id="{67907B24-0E76-3D44-B373-65D7555DBEB7}"/>
              </a:ext>
            </a:extLst>
          </p:cNvPr>
          <p:cNvSpPr/>
          <p:nvPr/>
        </p:nvSpPr>
        <p:spPr>
          <a:xfrm>
            <a:off x="4386753" y="2206435"/>
            <a:ext cx="219701" cy="296671"/>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hangingPunct="1"/>
            <a:endParaRPr lang="en-US" sz="1013">
              <a:solidFill>
                <a:prstClr val="white"/>
              </a:solidFill>
              <a:latin typeface="Arial"/>
            </a:endParaRPr>
          </a:p>
        </p:txBody>
      </p:sp>
      <p:sp>
        <p:nvSpPr>
          <p:cNvPr id="37" name="Can 36">
            <a:extLst>
              <a:ext uri="{FF2B5EF4-FFF2-40B4-BE49-F238E27FC236}">
                <a16:creationId xmlns:a16="http://schemas.microsoft.com/office/drawing/2014/main" id="{2DEBB88A-A1A9-2B48-BB77-91C03CF75852}"/>
              </a:ext>
            </a:extLst>
          </p:cNvPr>
          <p:cNvSpPr/>
          <p:nvPr/>
        </p:nvSpPr>
        <p:spPr>
          <a:xfrm>
            <a:off x="4386538" y="3157002"/>
            <a:ext cx="219701" cy="296671"/>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hangingPunct="1"/>
            <a:endParaRPr lang="en-US" sz="1013" dirty="0">
              <a:solidFill>
                <a:prstClr val="white"/>
              </a:solidFill>
              <a:latin typeface="Arial"/>
            </a:endParaRPr>
          </a:p>
        </p:txBody>
      </p:sp>
      <p:sp>
        <p:nvSpPr>
          <p:cNvPr id="3" name="TextBox 2">
            <a:extLst>
              <a:ext uri="{FF2B5EF4-FFF2-40B4-BE49-F238E27FC236}">
                <a16:creationId xmlns:a16="http://schemas.microsoft.com/office/drawing/2014/main" id="{E5823BEF-1802-4E40-8CDB-F12A5E311E37}"/>
              </a:ext>
            </a:extLst>
          </p:cNvPr>
          <p:cNvSpPr txBox="1"/>
          <p:nvPr/>
        </p:nvSpPr>
        <p:spPr>
          <a:xfrm>
            <a:off x="6156151" y="1611182"/>
            <a:ext cx="2936227" cy="2123658"/>
          </a:xfrm>
          <a:prstGeom prst="rect">
            <a:avLst/>
          </a:prstGeom>
          <a:noFill/>
        </p:spPr>
        <p:txBody>
          <a:bodyPr wrap="square" rtlCol="0">
            <a:spAutoFit/>
          </a:bodyPr>
          <a:lstStyle/>
          <a:p>
            <a:r>
              <a:rPr lang="en-US" sz="1200" dirty="0"/>
              <a:t>state store re ‘materialized’ on local disk</a:t>
            </a:r>
          </a:p>
          <a:p>
            <a:endParaRPr lang="en-US" sz="1200" dirty="0"/>
          </a:p>
          <a:p>
            <a:r>
              <a:rPr lang="en-US" sz="1200" dirty="0"/>
              <a:t>Also stored in kafka: every table has its own change log stream</a:t>
            </a:r>
          </a:p>
          <a:p>
            <a:endParaRPr lang="en-US" sz="1200" dirty="0"/>
          </a:p>
          <a:p>
            <a:r>
              <a:rPr lang="en-US" sz="1200" dirty="0"/>
              <a:t>change log topics are compacted</a:t>
            </a:r>
          </a:p>
          <a:p>
            <a:endParaRPr lang="en-US" sz="1200" dirty="0"/>
          </a:p>
          <a:p>
            <a:endParaRPr lang="en-US" sz="1200" dirty="0"/>
          </a:p>
          <a:p>
            <a:endParaRPr lang="en-US" sz="1200" dirty="0"/>
          </a:p>
          <a:p>
            <a:r>
              <a:rPr lang="en-US" sz="1200" dirty="0"/>
              <a:t>Rebuild table from change log</a:t>
            </a:r>
            <a:endParaRPr lang="en-US" sz="1100" dirty="0"/>
          </a:p>
          <a:p>
            <a:endParaRPr lang="en-US" sz="1200" dirty="0"/>
          </a:p>
        </p:txBody>
      </p:sp>
      <p:grpSp>
        <p:nvGrpSpPr>
          <p:cNvPr id="4" name="Group 3">
            <a:extLst>
              <a:ext uri="{FF2B5EF4-FFF2-40B4-BE49-F238E27FC236}">
                <a16:creationId xmlns:a16="http://schemas.microsoft.com/office/drawing/2014/main" id="{1C58ED86-F1E5-F54A-8B9E-24E8AECB22E0}"/>
              </a:ext>
            </a:extLst>
          </p:cNvPr>
          <p:cNvGrpSpPr/>
          <p:nvPr/>
        </p:nvGrpSpPr>
        <p:grpSpPr>
          <a:xfrm>
            <a:off x="5253628" y="1684579"/>
            <a:ext cx="700666" cy="371057"/>
            <a:chOff x="5789257" y="2922763"/>
            <a:chExt cx="700666" cy="371057"/>
          </a:xfrm>
        </p:grpSpPr>
        <p:sp>
          <p:nvSpPr>
            <p:cNvPr id="39" name="Rounded Rectangle 38">
              <a:extLst>
                <a:ext uri="{FF2B5EF4-FFF2-40B4-BE49-F238E27FC236}">
                  <a16:creationId xmlns:a16="http://schemas.microsoft.com/office/drawing/2014/main" id="{20266F50-EBB3-4940-BE2E-D26A0F5FE3FE}"/>
                </a:ext>
              </a:extLst>
            </p:cNvPr>
            <p:cNvSpPr/>
            <p:nvPr/>
          </p:nvSpPr>
          <p:spPr bwMode="auto">
            <a:xfrm>
              <a:off x="5789257" y="2922763"/>
              <a:ext cx="181217"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0</a:t>
              </a:r>
              <a:endParaRPr lang="en-US" sz="500" dirty="0">
                <a:solidFill>
                  <a:schemeClr val="accent2">
                    <a:lumMod val="50000"/>
                  </a:schemeClr>
                </a:solidFill>
                <a:latin typeface="Arial"/>
              </a:endParaRPr>
            </a:p>
          </p:txBody>
        </p:sp>
        <p:sp>
          <p:nvSpPr>
            <p:cNvPr id="40" name="Rounded Rectangle 39">
              <a:extLst>
                <a:ext uri="{FF2B5EF4-FFF2-40B4-BE49-F238E27FC236}">
                  <a16:creationId xmlns:a16="http://schemas.microsoft.com/office/drawing/2014/main" id="{81829C33-0208-3042-B50F-6A346258406E}"/>
                </a:ext>
              </a:extLst>
            </p:cNvPr>
            <p:cNvSpPr/>
            <p:nvPr/>
          </p:nvSpPr>
          <p:spPr bwMode="auto">
            <a:xfrm>
              <a:off x="5972136" y="2922763"/>
              <a:ext cx="149445"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1</a:t>
              </a:r>
              <a:endParaRPr lang="en-US" sz="500" dirty="0">
                <a:solidFill>
                  <a:schemeClr val="accent2">
                    <a:lumMod val="50000"/>
                  </a:schemeClr>
                </a:solidFill>
                <a:latin typeface="Arial"/>
              </a:endParaRPr>
            </a:p>
          </p:txBody>
        </p:sp>
        <p:sp>
          <p:nvSpPr>
            <p:cNvPr id="41" name="Rounded Rectangle 40">
              <a:extLst>
                <a:ext uri="{FF2B5EF4-FFF2-40B4-BE49-F238E27FC236}">
                  <a16:creationId xmlns:a16="http://schemas.microsoft.com/office/drawing/2014/main" id="{7799A144-A544-244B-8B3E-DC60E97634AC}"/>
                </a:ext>
              </a:extLst>
            </p:cNvPr>
            <p:cNvSpPr/>
            <p:nvPr/>
          </p:nvSpPr>
          <p:spPr bwMode="auto">
            <a:xfrm>
              <a:off x="6121581" y="2922763"/>
              <a:ext cx="184171"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2</a:t>
              </a:r>
              <a:endParaRPr lang="en-US" sz="500" dirty="0">
                <a:solidFill>
                  <a:schemeClr val="accent2">
                    <a:lumMod val="50000"/>
                  </a:schemeClr>
                </a:solidFill>
                <a:latin typeface="Arial"/>
              </a:endParaRPr>
            </a:p>
          </p:txBody>
        </p:sp>
        <p:sp>
          <p:nvSpPr>
            <p:cNvPr id="42" name="Rounded Rectangle 41">
              <a:extLst>
                <a:ext uri="{FF2B5EF4-FFF2-40B4-BE49-F238E27FC236}">
                  <a16:creationId xmlns:a16="http://schemas.microsoft.com/office/drawing/2014/main" id="{3A344240-EA2F-E14D-8A4F-0F3568C36157}"/>
                </a:ext>
              </a:extLst>
            </p:cNvPr>
            <p:cNvSpPr/>
            <p:nvPr/>
          </p:nvSpPr>
          <p:spPr bwMode="auto">
            <a:xfrm>
              <a:off x="6305752" y="2922763"/>
              <a:ext cx="184171"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a:t>
              </a:r>
              <a:endParaRPr lang="en-US" sz="500" dirty="0">
                <a:solidFill>
                  <a:schemeClr val="accent2">
                    <a:lumMod val="50000"/>
                  </a:schemeClr>
                </a:solidFill>
                <a:latin typeface="Arial"/>
              </a:endParaRPr>
            </a:p>
          </p:txBody>
        </p:sp>
      </p:grpSp>
      <p:grpSp>
        <p:nvGrpSpPr>
          <p:cNvPr id="43" name="Group 42">
            <a:extLst>
              <a:ext uri="{FF2B5EF4-FFF2-40B4-BE49-F238E27FC236}">
                <a16:creationId xmlns:a16="http://schemas.microsoft.com/office/drawing/2014/main" id="{BBC152FD-3DDA-D043-AD15-B0CE1D144A1F}"/>
              </a:ext>
            </a:extLst>
          </p:cNvPr>
          <p:cNvGrpSpPr/>
          <p:nvPr/>
        </p:nvGrpSpPr>
        <p:grpSpPr>
          <a:xfrm>
            <a:off x="5255308" y="2169241"/>
            <a:ext cx="700666" cy="371057"/>
            <a:chOff x="5789257" y="2922763"/>
            <a:chExt cx="700666" cy="371057"/>
          </a:xfrm>
        </p:grpSpPr>
        <p:sp>
          <p:nvSpPr>
            <p:cNvPr id="44" name="Rounded Rectangle 43">
              <a:extLst>
                <a:ext uri="{FF2B5EF4-FFF2-40B4-BE49-F238E27FC236}">
                  <a16:creationId xmlns:a16="http://schemas.microsoft.com/office/drawing/2014/main" id="{404A74F6-99B1-0944-8507-433DADCF2796}"/>
                </a:ext>
              </a:extLst>
            </p:cNvPr>
            <p:cNvSpPr/>
            <p:nvPr/>
          </p:nvSpPr>
          <p:spPr bwMode="auto">
            <a:xfrm>
              <a:off x="5789257" y="2922763"/>
              <a:ext cx="181217"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0</a:t>
              </a:r>
              <a:endParaRPr lang="en-US" sz="500" dirty="0">
                <a:solidFill>
                  <a:schemeClr val="accent2">
                    <a:lumMod val="50000"/>
                  </a:schemeClr>
                </a:solidFill>
                <a:latin typeface="Arial"/>
              </a:endParaRPr>
            </a:p>
          </p:txBody>
        </p:sp>
        <p:sp>
          <p:nvSpPr>
            <p:cNvPr id="45" name="Rounded Rectangle 44">
              <a:extLst>
                <a:ext uri="{FF2B5EF4-FFF2-40B4-BE49-F238E27FC236}">
                  <a16:creationId xmlns:a16="http://schemas.microsoft.com/office/drawing/2014/main" id="{D2550B57-AD88-854A-AB0E-D8431D0BCB31}"/>
                </a:ext>
              </a:extLst>
            </p:cNvPr>
            <p:cNvSpPr/>
            <p:nvPr/>
          </p:nvSpPr>
          <p:spPr bwMode="auto">
            <a:xfrm>
              <a:off x="5972136" y="2922763"/>
              <a:ext cx="149445"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1</a:t>
              </a:r>
              <a:endParaRPr lang="en-US" sz="500" dirty="0">
                <a:solidFill>
                  <a:schemeClr val="accent2">
                    <a:lumMod val="50000"/>
                  </a:schemeClr>
                </a:solidFill>
                <a:latin typeface="Arial"/>
              </a:endParaRPr>
            </a:p>
          </p:txBody>
        </p:sp>
        <p:sp>
          <p:nvSpPr>
            <p:cNvPr id="46" name="Rounded Rectangle 45">
              <a:extLst>
                <a:ext uri="{FF2B5EF4-FFF2-40B4-BE49-F238E27FC236}">
                  <a16:creationId xmlns:a16="http://schemas.microsoft.com/office/drawing/2014/main" id="{BD19A1CC-29EA-E945-B2B9-15B392BD732D}"/>
                </a:ext>
              </a:extLst>
            </p:cNvPr>
            <p:cNvSpPr/>
            <p:nvPr/>
          </p:nvSpPr>
          <p:spPr bwMode="auto">
            <a:xfrm>
              <a:off x="6121581" y="2922763"/>
              <a:ext cx="184171"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2</a:t>
              </a:r>
              <a:endParaRPr lang="en-US" sz="500" dirty="0">
                <a:solidFill>
                  <a:schemeClr val="accent2">
                    <a:lumMod val="50000"/>
                  </a:schemeClr>
                </a:solidFill>
                <a:latin typeface="Arial"/>
              </a:endParaRPr>
            </a:p>
          </p:txBody>
        </p:sp>
        <p:sp>
          <p:nvSpPr>
            <p:cNvPr id="47" name="Rounded Rectangle 46">
              <a:extLst>
                <a:ext uri="{FF2B5EF4-FFF2-40B4-BE49-F238E27FC236}">
                  <a16:creationId xmlns:a16="http://schemas.microsoft.com/office/drawing/2014/main" id="{9A1CEC28-25E3-CC47-9ADF-103AF3CE7BAF}"/>
                </a:ext>
              </a:extLst>
            </p:cNvPr>
            <p:cNvSpPr/>
            <p:nvPr/>
          </p:nvSpPr>
          <p:spPr bwMode="auto">
            <a:xfrm>
              <a:off x="6305752" y="2922763"/>
              <a:ext cx="184171"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a:t>
              </a:r>
              <a:endParaRPr lang="en-US" sz="500" dirty="0">
                <a:solidFill>
                  <a:schemeClr val="accent2">
                    <a:lumMod val="50000"/>
                  </a:schemeClr>
                </a:solidFill>
                <a:latin typeface="Arial"/>
              </a:endParaRPr>
            </a:p>
          </p:txBody>
        </p:sp>
      </p:grpSp>
      <p:grpSp>
        <p:nvGrpSpPr>
          <p:cNvPr id="48" name="Group 47">
            <a:extLst>
              <a:ext uri="{FF2B5EF4-FFF2-40B4-BE49-F238E27FC236}">
                <a16:creationId xmlns:a16="http://schemas.microsoft.com/office/drawing/2014/main" id="{AC693D0C-5E39-F54F-9F1A-FB60FDD788BE}"/>
              </a:ext>
            </a:extLst>
          </p:cNvPr>
          <p:cNvGrpSpPr/>
          <p:nvPr/>
        </p:nvGrpSpPr>
        <p:grpSpPr>
          <a:xfrm>
            <a:off x="5279436" y="3100809"/>
            <a:ext cx="700666" cy="371057"/>
            <a:chOff x="5789257" y="2922763"/>
            <a:chExt cx="700666" cy="371057"/>
          </a:xfrm>
        </p:grpSpPr>
        <p:sp>
          <p:nvSpPr>
            <p:cNvPr id="49" name="Rounded Rectangle 48">
              <a:extLst>
                <a:ext uri="{FF2B5EF4-FFF2-40B4-BE49-F238E27FC236}">
                  <a16:creationId xmlns:a16="http://schemas.microsoft.com/office/drawing/2014/main" id="{1D297905-8CF4-EB4E-91DA-51C32918F41C}"/>
                </a:ext>
              </a:extLst>
            </p:cNvPr>
            <p:cNvSpPr/>
            <p:nvPr/>
          </p:nvSpPr>
          <p:spPr bwMode="auto">
            <a:xfrm>
              <a:off x="5789257" y="2922763"/>
              <a:ext cx="181217"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0</a:t>
              </a:r>
              <a:endParaRPr lang="en-US" sz="500" dirty="0">
                <a:solidFill>
                  <a:schemeClr val="accent2">
                    <a:lumMod val="50000"/>
                  </a:schemeClr>
                </a:solidFill>
                <a:latin typeface="Arial"/>
              </a:endParaRPr>
            </a:p>
          </p:txBody>
        </p:sp>
        <p:sp>
          <p:nvSpPr>
            <p:cNvPr id="50" name="Rounded Rectangle 49">
              <a:extLst>
                <a:ext uri="{FF2B5EF4-FFF2-40B4-BE49-F238E27FC236}">
                  <a16:creationId xmlns:a16="http://schemas.microsoft.com/office/drawing/2014/main" id="{6F36D0A1-D2C6-1740-B751-DC8243F88009}"/>
                </a:ext>
              </a:extLst>
            </p:cNvPr>
            <p:cNvSpPr/>
            <p:nvPr/>
          </p:nvSpPr>
          <p:spPr bwMode="auto">
            <a:xfrm>
              <a:off x="5972136" y="2922763"/>
              <a:ext cx="149445"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1</a:t>
              </a:r>
              <a:endParaRPr lang="en-US" sz="500" dirty="0">
                <a:solidFill>
                  <a:schemeClr val="accent2">
                    <a:lumMod val="50000"/>
                  </a:schemeClr>
                </a:solidFill>
                <a:latin typeface="Arial"/>
              </a:endParaRPr>
            </a:p>
          </p:txBody>
        </p:sp>
        <p:sp>
          <p:nvSpPr>
            <p:cNvPr id="51" name="Rounded Rectangle 50">
              <a:extLst>
                <a:ext uri="{FF2B5EF4-FFF2-40B4-BE49-F238E27FC236}">
                  <a16:creationId xmlns:a16="http://schemas.microsoft.com/office/drawing/2014/main" id="{4AFD5E7C-379A-1D4B-8FD8-86F0B3FEE706}"/>
                </a:ext>
              </a:extLst>
            </p:cNvPr>
            <p:cNvSpPr/>
            <p:nvPr/>
          </p:nvSpPr>
          <p:spPr bwMode="auto">
            <a:xfrm>
              <a:off x="6121581" y="2922763"/>
              <a:ext cx="184171"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2</a:t>
              </a:r>
              <a:endParaRPr lang="en-US" sz="500" dirty="0">
                <a:solidFill>
                  <a:schemeClr val="accent2">
                    <a:lumMod val="50000"/>
                  </a:schemeClr>
                </a:solidFill>
                <a:latin typeface="Arial"/>
              </a:endParaRPr>
            </a:p>
          </p:txBody>
        </p:sp>
        <p:sp>
          <p:nvSpPr>
            <p:cNvPr id="52" name="Rounded Rectangle 51">
              <a:extLst>
                <a:ext uri="{FF2B5EF4-FFF2-40B4-BE49-F238E27FC236}">
                  <a16:creationId xmlns:a16="http://schemas.microsoft.com/office/drawing/2014/main" id="{FB6A5C51-F023-FC4F-8634-833FEAB7985D}"/>
                </a:ext>
              </a:extLst>
            </p:cNvPr>
            <p:cNvSpPr/>
            <p:nvPr/>
          </p:nvSpPr>
          <p:spPr bwMode="auto">
            <a:xfrm>
              <a:off x="6305752" y="2922763"/>
              <a:ext cx="184171"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a:t>
              </a:r>
              <a:endParaRPr lang="en-US" sz="500" dirty="0">
                <a:solidFill>
                  <a:schemeClr val="accent2">
                    <a:lumMod val="50000"/>
                  </a:schemeClr>
                </a:solidFill>
                <a:latin typeface="Arial"/>
              </a:endParaRPr>
            </a:p>
          </p:txBody>
        </p:sp>
      </p:grpSp>
      <p:sp>
        <p:nvSpPr>
          <p:cNvPr id="53" name="AutoShape 4">
            <a:extLst>
              <a:ext uri="{FF2B5EF4-FFF2-40B4-BE49-F238E27FC236}">
                <a16:creationId xmlns:a16="http://schemas.microsoft.com/office/drawing/2014/main" id="{D8231FD6-58A7-9045-8D61-03F2A5AF7D6B}"/>
              </a:ext>
            </a:extLst>
          </p:cNvPr>
          <p:cNvSpPr>
            <a:spLocks noChangeArrowheads="1"/>
          </p:cNvSpPr>
          <p:nvPr/>
        </p:nvSpPr>
        <p:spPr bwMode="auto">
          <a:xfrm>
            <a:off x="5190945" y="1570457"/>
            <a:ext cx="912655" cy="2277827"/>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hangingPunct="1">
              <a:defRPr/>
            </a:pPr>
            <a:endParaRPr lang="en-US" sz="1000" dirty="0">
              <a:solidFill>
                <a:prstClr val="black"/>
              </a:solidFill>
              <a:latin typeface="Arial"/>
              <a:cs typeface="+mn-cs"/>
            </a:endParaRPr>
          </a:p>
        </p:txBody>
      </p:sp>
      <p:pic>
        <p:nvPicPr>
          <p:cNvPr id="54" name="Picture 53">
            <a:extLst>
              <a:ext uri="{FF2B5EF4-FFF2-40B4-BE49-F238E27FC236}">
                <a16:creationId xmlns:a16="http://schemas.microsoft.com/office/drawing/2014/main" id="{58DD241B-A956-1D41-A2A1-2563627AC614}"/>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5331313" y="3750336"/>
            <a:ext cx="719507" cy="378203"/>
          </a:xfrm>
          <a:prstGeom prst="rect">
            <a:avLst/>
          </a:prstGeom>
          <a:solidFill>
            <a:schemeClr val="bg1"/>
          </a:solidFill>
        </p:spPr>
      </p:pic>
      <p:cxnSp>
        <p:nvCxnSpPr>
          <p:cNvPr id="58" name="Elbow Connector 37">
            <a:extLst>
              <a:ext uri="{FF2B5EF4-FFF2-40B4-BE49-F238E27FC236}">
                <a16:creationId xmlns:a16="http://schemas.microsoft.com/office/drawing/2014/main" id="{903313E9-96EC-3344-83D8-6C99AF23F590}"/>
              </a:ext>
            </a:extLst>
          </p:cNvPr>
          <p:cNvCxnSpPr>
            <a:cxnSpLocks/>
            <a:stCxn id="37" idx="4"/>
            <a:endCxn id="49" idx="1"/>
          </p:cNvCxnSpPr>
          <p:nvPr/>
        </p:nvCxnSpPr>
        <p:spPr>
          <a:xfrm flipV="1">
            <a:off x="4606239" y="3286338"/>
            <a:ext cx="673197" cy="19000"/>
          </a:xfrm>
          <a:prstGeom prst="straightConnector1">
            <a:avLst/>
          </a:prstGeom>
          <a:ln w="19050">
            <a:solidFill>
              <a:schemeClr val="accent6">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9" name="Elbow Connector 37">
            <a:extLst>
              <a:ext uri="{FF2B5EF4-FFF2-40B4-BE49-F238E27FC236}">
                <a16:creationId xmlns:a16="http://schemas.microsoft.com/office/drawing/2014/main" id="{B31C5571-E555-D14B-A713-708A1EB86E1F}"/>
              </a:ext>
            </a:extLst>
          </p:cNvPr>
          <p:cNvCxnSpPr>
            <a:cxnSpLocks/>
            <a:stCxn id="36" idx="4"/>
            <a:endCxn id="44" idx="1"/>
          </p:cNvCxnSpPr>
          <p:nvPr/>
        </p:nvCxnSpPr>
        <p:spPr>
          <a:xfrm flipV="1">
            <a:off x="4606454" y="2354770"/>
            <a:ext cx="648854" cy="1"/>
          </a:xfrm>
          <a:prstGeom prst="straightConnector1">
            <a:avLst/>
          </a:prstGeom>
          <a:ln w="19050">
            <a:solidFill>
              <a:schemeClr val="accent6">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37">
            <a:extLst>
              <a:ext uri="{FF2B5EF4-FFF2-40B4-BE49-F238E27FC236}">
                <a16:creationId xmlns:a16="http://schemas.microsoft.com/office/drawing/2014/main" id="{18D48BBE-98D4-1A4D-AB0D-16FED5F78431}"/>
              </a:ext>
            </a:extLst>
          </p:cNvPr>
          <p:cNvCxnSpPr>
            <a:cxnSpLocks/>
            <a:stCxn id="33" idx="4"/>
            <a:endCxn id="39" idx="1"/>
          </p:cNvCxnSpPr>
          <p:nvPr/>
        </p:nvCxnSpPr>
        <p:spPr>
          <a:xfrm flipV="1">
            <a:off x="4606454" y="1870108"/>
            <a:ext cx="647174" cy="7659"/>
          </a:xfrm>
          <a:prstGeom prst="straightConnector1">
            <a:avLst/>
          </a:prstGeom>
          <a:ln w="19050">
            <a:solidFill>
              <a:schemeClr val="accent6">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4" name="Cross 63">
            <a:extLst>
              <a:ext uri="{FF2B5EF4-FFF2-40B4-BE49-F238E27FC236}">
                <a16:creationId xmlns:a16="http://schemas.microsoft.com/office/drawing/2014/main" id="{5660B2B9-21A6-C94B-90CA-DA1BF5DBADD6}"/>
              </a:ext>
            </a:extLst>
          </p:cNvPr>
          <p:cNvSpPr/>
          <p:nvPr/>
        </p:nvSpPr>
        <p:spPr>
          <a:xfrm rot="2728412">
            <a:off x="3110125" y="2905420"/>
            <a:ext cx="914400" cy="914400"/>
          </a:xfrm>
          <a:prstGeom prst="plus">
            <a:avLst>
              <a:gd name="adj" fmla="val 4778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endParaRPr kumimoji="0" sz="1000" b="0" i="0" u="none" strike="noStrike" kern="1200" cap="none" spc="0" normalizeH="0" baseline="0" noProof="0" dirty="0">
              <a:ln>
                <a:noFill/>
              </a:ln>
              <a:solidFill>
                <a:srgbClr val="FF0000"/>
              </a:solidFill>
              <a:effectLst/>
              <a:uLnTx/>
              <a:uFillTx/>
              <a:latin typeface="Arial"/>
              <a:ea typeface="+mn-ea"/>
              <a:cs typeface="+mn-cs"/>
            </a:endParaRPr>
          </a:p>
        </p:txBody>
      </p:sp>
      <p:sp>
        <p:nvSpPr>
          <p:cNvPr id="65" name="AutoShape 4">
            <a:extLst>
              <a:ext uri="{FF2B5EF4-FFF2-40B4-BE49-F238E27FC236}">
                <a16:creationId xmlns:a16="http://schemas.microsoft.com/office/drawing/2014/main" id="{D93ED571-78FE-3643-9FE3-70C5C7371617}"/>
              </a:ext>
            </a:extLst>
          </p:cNvPr>
          <p:cNvSpPr>
            <a:spLocks noChangeArrowheads="1"/>
          </p:cNvSpPr>
          <p:nvPr/>
        </p:nvSpPr>
        <p:spPr bwMode="auto">
          <a:xfrm>
            <a:off x="2672426" y="3840669"/>
            <a:ext cx="2100171" cy="783315"/>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hangingPunct="1">
              <a:defRPr/>
            </a:pPr>
            <a:r>
              <a:rPr lang="en-US" sz="1000" dirty="0">
                <a:solidFill>
                  <a:prstClr val="black"/>
                </a:solidFill>
                <a:latin typeface="Arial"/>
                <a:cs typeface="+mn-cs"/>
              </a:rPr>
              <a:t>app pod 3</a:t>
            </a:r>
          </a:p>
        </p:txBody>
      </p:sp>
      <p:sp>
        <p:nvSpPr>
          <p:cNvPr id="66" name="Rounded Rectangle 65">
            <a:extLst>
              <a:ext uri="{FF2B5EF4-FFF2-40B4-BE49-F238E27FC236}">
                <a16:creationId xmlns:a16="http://schemas.microsoft.com/office/drawing/2014/main" id="{7276512C-B371-7946-9675-22499D0C259D}"/>
              </a:ext>
            </a:extLst>
          </p:cNvPr>
          <p:cNvSpPr/>
          <p:nvPr/>
        </p:nvSpPr>
        <p:spPr>
          <a:xfrm>
            <a:off x="3035347" y="4071049"/>
            <a:ext cx="1055077" cy="28135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stream task 3</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67" name="Can 66">
            <a:extLst>
              <a:ext uri="{FF2B5EF4-FFF2-40B4-BE49-F238E27FC236}">
                <a16:creationId xmlns:a16="http://schemas.microsoft.com/office/drawing/2014/main" id="{48DBA688-DEEC-564B-AE03-5543D73E1635}"/>
              </a:ext>
            </a:extLst>
          </p:cNvPr>
          <p:cNvSpPr/>
          <p:nvPr/>
        </p:nvSpPr>
        <p:spPr>
          <a:xfrm>
            <a:off x="4403375" y="4074908"/>
            <a:ext cx="219701" cy="296671"/>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hangingPunct="1"/>
            <a:endParaRPr lang="en-US" sz="1013" dirty="0">
              <a:solidFill>
                <a:prstClr val="white"/>
              </a:solidFill>
              <a:latin typeface="Arial"/>
            </a:endParaRPr>
          </a:p>
        </p:txBody>
      </p:sp>
      <p:cxnSp>
        <p:nvCxnSpPr>
          <p:cNvPr id="68" name="Elbow Connector 37">
            <a:extLst>
              <a:ext uri="{FF2B5EF4-FFF2-40B4-BE49-F238E27FC236}">
                <a16:creationId xmlns:a16="http://schemas.microsoft.com/office/drawing/2014/main" id="{08D852A0-E012-B345-BF1F-916B0404431E}"/>
              </a:ext>
            </a:extLst>
          </p:cNvPr>
          <p:cNvCxnSpPr>
            <a:cxnSpLocks/>
            <a:stCxn id="52" idx="2"/>
            <a:endCxn id="67" idx="4"/>
          </p:cNvCxnSpPr>
          <p:nvPr/>
        </p:nvCxnSpPr>
        <p:spPr>
          <a:xfrm rot="5400000">
            <a:off x="4879858" y="3215085"/>
            <a:ext cx="751378" cy="1264941"/>
          </a:xfrm>
          <a:prstGeom prst="bentConnector2">
            <a:avLst/>
          </a:prstGeom>
          <a:ln w="19050">
            <a:solidFill>
              <a:schemeClr val="accent6">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1" name="Elbow Connector 37">
            <a:extLst>
              <a:ext uri="{FF2B5EF4-FFF2-40B4-BE49-F238E27FC236}">
                <a16:creationId xmlns:a16="http://schemas.microsoft.com/office/drawing/2014/main" id="{49EA72B0-3388-3F41-9E3D-75660FC948B4}"/>
              </a:ext>
            </a:extLst>
          </p:cNvPr>
          <p:cNvCxnSpPr>
            <a:cxnSpLocks/>
          </p:cNvCxnSpPr>
          <p:nvPr/>
        </p:nvCxnSpPr>
        <p:spPr>
          <a:xfrm>
            <a:off x="1154878" y="3655474"/>
            <a:ext cx="1730948" cy="656672"/>
          </a:xfrm>
          <a:prstGeom prst="straightConnector1">
            <a:avLst/>
          </a:prstGeom>
          <a:ln w="1905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940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E9C53-ABE7-7A43-8029-345926141BD8}"/>
              </a:ext>
            </a:extLst>
          </p:cNvPr>
          <p:cNvSpPr>
            <a:spLocks noGrp="1"/>
          </p:cNvSpPr>
          <p:nvPr>
            <p:ph type="title"/>
          </p:nvPr>
        </p:nvSpPr>
        <p:spPr/>
        <p:txBody>
          <a:bodyPr/>
          <a:lstStyle/>
          <a:p>
            <a:r>
              <a:rPr lang="en-US" dirty="0"/>
              <a:t>Scaling</a:t>
            </a:r>
            <a:endParaRPr dirty="0"/>
          </a:p>
        </p:txBody>
      </p:sp>
      <p:sp>
        <p:nvSpPr>
          <p:cNvPr id="6" name="Content Placeholder 5">
            <a:extLst>
              <a:ext uri="{FF2B5EF4-FFF2-40B4-BE49-F238E27FC236}">
                <a16:creationId xmlns:a16="http://schemas.microsoft.com/office/drawing/2014/main" id="{095C88E9-F4FC-3444-B506-D49FF0D76E56}"/>
              </a:ext>
            </a:extLst>
          </p:cNvPr>
          <p:cNvSpPr>
            <a:spLocks noGrp="1"/>
          </p:cNvSpPr>
          <p:nvPr>
            <p:ph idx="1"/>
          </p:nvPr>
        </p:nvSpPr>
        <p:spPr>
          <a:xfrm>
            <a:off x="293688" y="901701"/>
            <a:ext cx="8393112" cy="478461"/>
          </a:xfrm>
        </p:spPr>
        <p:txBody>
          <a:bodyPr/>
          <a:lstStyle/>
          <a:p>
            <a:pPr marL="0" indent="0">
              <a:buNone/>
            </a:pPr>
            <a:r>
              <a:rPr lang="en-US" sz="1800" dirty="0"/>
              <a:t>Four partitions -&gt; four stream tasks in two app instances</a:t>
            </a:r>
            <a:endParaRPr sz="1800" dirty="0"/>
          </a:p>
        </p:txBody>
      </p:sp>
      <p:sp>
        <p:nvSpPr>
          <p:cNvPr id="5" name="Slide Number Placeholder 4">
            <a:extLst>
              <a:ext uri="{FF2B5EF4-FFF2-40B4-BE49-F238E27FC236}">
                <a16:creationId xmlns:a16="http://schemas.microsoft.com/office/drawing/2014/main" id="{B8F62B4F-7BE5-F34B-AF52-84E5B17009AB}"/>
              </a:ext>
            </a:extLst>
          </p:cNvPr>
          <p:cNvSpPr>
            <a:spLocks noGrp="1"/>
          </p:cNvSpPr>
          <p:nvPr>
            <p:ph type="sldNum" sz="quarter" idx="10"/>
          </p:nvPr>
        </p:nvSpPr>
        <p:spPr/>
        <p:txBody>
          <a:bodyPr/>
          <a:lstStyle/>
          <a:p>
            <a:fld id="{8A158888-7CA9-084D-A641-EC66ACF9DB3C}" type="slidenum">
              <a:rPr lang="en-US" smtClean="0">
                <a:solidFill>
                  <a:srgbClr val="5AAAFA"/>
                </a:solidFill>
              </a:rPr>
              <a:pPr/>
              <a:t>25</a:t>
            </a:fld>
            <a:endParaRPr lang="en-US">
              <a:solidFill>
                <a:srgbClr val="5AAAFA"/>
              </a:solidFill>
            </a:endParaRPr>
          </a:p>
        </p:txBody>
      </p:sp>
      <p:sp>
        <p:nvSpPr>
          <p:cNvPr id="7" name="Rounded Rectangle 6">
            <a:extLst>
              <a:ext uri="{FF2B5EF4-FFF2-40B4-BE49-F238E27FC236}">
                <a16:creationId xmlns:a16="http://schemas.microsoft.com/office/drawing/2014/main" id="{6FFAAC9A-FF55-0845-8265-58CABAB09D4C}"/>
              </a:ext>
            </a:extLst>
          </p:cNvPr>
          <p:cNvSpPr/>
          <p:nvPr/>
        </p:nvSpPr>
        <p:spPr bwMode="auto">
          <a:xfrm>
            <a:off x="457200" y="1712311"/>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0</a:t>
            </a:r>
            <a:endParaRPr lang="en-US" sz="500" dirty="0">
              <a:solidFill>
                <a:prstClr val="white"/>
              </a:solidFill>
              <a:latin typeface="Arial"/>
            </a:endParaRPr>
          </a:p>
        </p:txBody>
      </p:sp>
      <p:sp>
        <p:nvSpPr>
          <p:cNvPr id="8" name="Rounded Rectangle 7">
            <a:extLst>
              <a:ext uri="{FF2B5EF4-FFF2-40B4-BE49-F238E27FC236}">
                <a16:creationId xmlns:a16="http://schemas.microsoft.com/office/drawing/2014/main" id="{EE8ECE0C-E31A-2C43-95A1-7F30B69747CE}"/>
              </a:ext>
            </a:extLst>
          </p:cNvPr>
          <p:cNvSpPr/>
          <p:nvPr/>
        </p:nvSpPr>
        <p:spPr bwMode="auto">
          <a:xfrm>
            <a:off x="640078" y="1712311"/>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1</a:t>
            </a:r>
            <a:endParaRPr lang="en-US" sz="500" dirty="0">
              <a:solidFill>
                <a:prstClr val="white"/>
              </a:solidFill>
              <a:latin typeface="Arial"/>
            </a:endParaRPr>
          </a:p>
        </p:txBody>
      </p:sp>
      <p:sp>
        <p:nvSpPr>
          <p:cNvPr id="9" name="Rounded Rectangle 8">
            <a:extLst>
              <a:ext uri="{FF2B5EF4-FFF2-40B4-BE49-F238E27FC236}">
                <a16:creationId xmlns:a16="http://schemas.microsoft.com/office/drawing/2014/main" id="{A7E3F43B-F6F0-024B-9ED4-CF956F58DA09}"/>
              </a:ext>
            </a:extLst>
          </p:cNvPr>
          <p:cNvSpPr/>
          <p:nvPr/>
        </p:nvSpPr>
        <p:spPr bwMode="auto">
          <a:xfrm>
            <a:off x="824249" y="1712311"/>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2</a:t>
            </a:r>
            <a:endParaRPr lang="en-US" sz="500" dirty="0">
              <a:solidFill>
                <a:prstClr val="white"/>
              </a:solidFill>
              <a:latin typeface="Arial"/>
            </a:endParaRPr>
          </a:p>
        </p:txBody>
      </p:sp>
      <p:sp>
        <p:nvSpPr>
          <p:cNvPr id="10" name="Rounded Rectangle 9">
            <a:extLst>
              <a:ext uri="{FF2B5EF4-FFF2-40B4-BE49-F238E27FC236}">
                <a16:creationId xmlns:a16="http://schemas.microsoft.com/office/drawing/2014/main" id="{F99972C1-8CAC-7B43-92E8-123CF985A540}"/>
              </a:ext>
            </a:extLst>
          </p:cNvPr>
          <p:cNvSpPr/>
          <p:nvPr/>
        </p:nvSpPr>
        <p:spPr bwMode="auto">
          <a:xfrm>
            <a:off x="1007127" y="1712311"/>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3</a:t>
            </a:r>
            <a:endParaRPr lang="en-US" sz="500" dirty="0">
              <a:solidFill>
                <a:prstClr val="white"/>
              </a:solidFill>
              <a:latin typeface="Arial"/>
            </a:endParaRPr>
          </a:p>
        </p:txBody>
      </p:sp>
      <p:sp>
        <p:nvSpPr>
          <p:cNvPr id="11" name="Rounded Rectangle 10">
            <a:extLst>
              <a:ext uri="{FF2B5EF4-FFF2-40B4-BE49-F238E27FC236}">
                <a16:creationId xmlns:a16="http://schemas.microsoft.com/office/drawing/2014/main" id="{991AB468-FA80-6348-9246-49AC8BB2C236}"/>
              </a:ext>
            </a:extLst>
          </p:cNvPr>
          <p:cNvSpPr/>
          <p:nvPr/>
        </p:nvSpPr>
        <p:spPr bwMode="auto">
          <a:xfrm>
            <a:off x="1194252" y="171438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a:t>
            </a:r>
            <a:endParaRPr lang="en-US" sz="500" dirty="0">
              <a:solidFill>
                <a:prstClr val="white"/>
              </a:solidFill>
              <a:latin typeface="Arial"/>
            </a:endParaRPr>
          </a:p>
        </p:txBody>
      </p:sp>
      <p:sp>
        <p:nvSpPr>
          <p:cNvPr id="14" name="Rounded Rectangle 13">
            <a:extLst>
              <a:ext uri="{FF2B5EF4-FFF2-40B4-BE49-F238E27FC236}">
                <a16:creationId xmlns:a16="http://schemas.microsoft.com/office/drawing/2014/main" id="{37B60B96-C319-8944-8487-0D271FFA81DB}"/>
              </a:ext>
            </a:extLst>
          </p:cNvPr>
          <p:cNvSpPr/>
          <p:nvPr/>
        </p:nvSpPr>
        <p:spPr bwMode="auto">
          <a:xfrm>
            <a:off x="455722" y="235558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0</a:t>
            </a:r>
            <a:endParaRPr lang="en-US" sz="500" dirty="0">
              <a:solidFill>
                <a:prstClr val="white"/>
              </a:solidFill>
              <a:latin typeface="Arial"/>
            </a:endParaRPr>
          </a:p>
        </p:txBody>
      </p:sp>
      <p:sp>
        <p:nvSpPr>
          <p:cNvPr id="15" name="Rounded Rectangle 14">
            <a:extLst>
              <a:ext uri="{FF2B5EF4-FFF2-40B4-BE49-F238E27FC236}">
                <a16:creationId xmlns:a16="http://schemas.microsoft.com/office/drawing/2014/main" id="{5E18ED2D-E074-EC41-9779-8462EBBAE928}"/>
              </a:ext>
            </a:extLst>
          </p:cNvPr>
          <p:cNvSpPr/>
          <p:nvPr/>
        </p:nvSpPr>
        <p:spPr bwMode="auto">
          <a:xfrm>
            <a:off x="638600" y="235558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1</a:t>
            </a:r>
            <a:endParaRPr lang="en-US" sz="500" dirty="0">
              <a:solidFill>
                <a:prstClr val="white"/>
              </a:solidFill>
              <a:latin typeface="Arial"/>
            </a:endParaRPr>
          </a:p>
        </p:txBody>
      </p:sp>
      <p:sp>
        <p:nvSpPr>
          <p:cNvPr id="16" name="Rounded Rectangle 15">
            <a:extLst>
              <a:ext uri="{FF2B5EF4-FFF2-40B4-BE49-F238E27FC236}">
                <a16:creationId xmlns:a16="http://schemas.microsoft.com/office/drawing/2014/main" id="{B7D2843A-05E3-2742-A8B1-207CCF9F3CAF}"/>
              </a:ext>
            </a:extLst>
          </p:cNvPr>
          <p:cNvSpPr/>
          <p:nvPr/>
        </p:nvSpPr>
        <p:spPr bwMode="auto">
          <a:xfrm>
            <a:off x="822771" y="235558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2</a:t>
            </a:r>
            <a:endParaRPr lang="en-US" sz="500" dirty="0">
              <a:solidFill>
                <a:prstClr val="white"/>
              </a:solidFill>
              <a:latin typeface="Arial"/>
            </a:endParaRPr>
          </a:p>
        </p:txBody>
      </p:sp>
      <p:sp>
        <p:nvSpPr>
          <p:cNvPr id="17" name="Rounded Rectangle 16">
            <a:extLst>
              <a:ext uri="{FF2B5EF4-FFF2-40B4-BE49-F238E27FC236}">
                <a16:creationId xmlns:a16="http://schemas.microsoft.com/office/drawing/2014/main" id="{E0A33A55-1ABC-544A-9D1E-929683A40608}"/>
              </a:ext>
            </a:extLst>
          </p:cNvPr>
          <p:cNvSpPr/>
          <p:nvPr/>
        </p:nvSpPr>
        <p:spPr bwMode="auto">
          <a:xfrm>
            <a:off x="1005649" y="235558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3</a:t>
            </a:r>
            <a:endParaRPr lang="en-US" sz="500" dirty="0">
              <a:solidFill>
                <a:prstClr val="white"/>
              </a:solidFill>
              <a:latin typeface="Arial"/>
            </a:endParaRPr>
          </a:p>
        </p:txBody>
      </p:sp>
      <p:sp>
        <p:nvSpPr>
          <p:cNvPr id="18" name="Rounded Rectangle 17">
            <a:extLst>
              <a:ext uri="{FF2B5EF4-FFF2-40B4-BE49-F238E27FC236}">
                <a16:creationId xmlns:a16="http://schemas.microsoft.com/office/drawing/2014/main" id="{E4F90F38-D6A9-6944-8D4A-C1122AB6E341}"/>
              </a:ext>
            </a:extLst>
          </p:cNvPr>
          <p:cNvSpPr/>
          <p:nvPr/>
        </p:nvSpPr>
        <p:spPr bwMode="auto">
          <a:xfrm>
            <a:off x="1192774" y="2357653"/>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a:t>
            </a:r>
            <a:endParaRPr lang="en-US" sz="500" dirty="0">
              <a:solidFill>
                <a:prstClr val="white"/>
              </a:solidFill>
              <a:latin typeface="Arial"/>
            </a:endParaRPr>
          </a:p>
        </p:txBody>
      </p:sp>
      <p:grpSp>
        <p:nvGrpSpPr>
          <p:cNvPr id="12" name="Group 11">
            <a:extLst>
              <a:ext uri="{FF2B5EF4-FFF2-40B4-BE49-F238E27FC236}">
                <a16:creationId xmlns:a16="http://schemas.microsoft.com/office/drawing/2014/main" id="{DCC9C55D-6183-BC41-BE23-6EE2C0ADCA9E}"/>
              </a:ext>
            </a:extLst>
          </p:cNvPr>
          <p:cNvGrpSpPr/>
          <p:nvPr/>
        </p:nvGrpSpPr>
        <p:grpSpPr>
          <a:xfrm>
            <a:off x="455722" y="3100809"/>
            <a:ext cx="921223" cy="550707"/>
            <a:chOff x="455722" y="3100809"/>
            <a:chExt cx="921223" cy="550707"/>
          </a:xfrm>
        </p:grpSpPr>
        <p:sp>
          <p:nvSpPr>
            <p:cNvPr id="20" name="Rounded Rectangle 19">
              <a:extLst>
                <a:ext uri="{FF2B5EF4-FFF2-40B4-BE49-F238E27FC236}">
                  <a16:creationId xmlns:a16="http://schemas.microsoft.com/office/drawing/2014/main" id="{2D4AFB23-B79A-054A-9C1A-C1C79755574F}"/>
                </a:ext>
              </a:extLst>
            </p:cNvPr>
            <p:cNvSpPr/>
            <p:nvPr/>
          </p:nvSpPr>
          <p:spPr bwMode="auto">
            <a:xfrm>
              <a:off x="455722" y="3100809"/>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0</a:t>
              </a:r>
              <a:endParaRPr lang="en-US" sz="500" b="1" dirty="0">
                <a:solidFill>
                  <a:prstClr val="white"/>
                </a:solidFill>
                <a:latin typeface="Arial"/>
              </a:endParaRPr>
            </a:p>
          </p:txBody>
        </p:sp>
        <p:sp>
          <p:nvSpPr>
            <p:cNvPr id="21" name="Rounded Rectangle 20">
              <a:extLst>
                <a:ext uri="{FF2B5EF4-FFF2-40B4-BE49-F238E27FC236}">
                  <a16:creationId xmlns:a16="http://schemas.microsoft.com/office/drawing/2014/main" id="{17B5F8B6-4887-E145-BC8E-44959FD0987A}"/>
                </a:ext>
              </a:extLst>
            </p:cNvPr>
            <p:cNvSpPr/>
            <p:nvPr/>
          </p:nvSpPr>
          <p:spPr bwMode="auto">
            <a:xfrm>
              <a:off x="638600" y="3100809"/>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1</a:t>
              </a:r>
              <a:endParaRPr lang="en-US" sz="500" b="1" dirty="0">
                <a:solidFill>
                  <a:prstClr val="white"/>
                </a:solidFill>
                <a:latin typeface="Arial"/>
              </a:endParaRPr>
            </a:p>
          </p:txBody>
        </p:sp>
        <p:sp>
          <p:nvSpPr>
            <p:cNvPr id="22" name="Rounded Rectangle 21">
              <a:extLst>
                <a:ext uri="{FF2B5EF4-FFF2-40B4-BE49-F238E27FC236}">
                  <a16:creationId xmlns:a16="http://schemas.microsoft.com/office/drawing/2014/main" id="{E353B138-C50E-6845-B959-C55C77FC6250}"/>
                </a:ext>
              </a:extLst>
            </p:cNvPr>
            <p:cNvSpPr/>
            <p:nvPr/>
          </p:nvSpPr>
          <p:spPr bwMode="auto">
            <a:xfrm>
              <a:off x="822771" y="3100809"/>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2</a:t>
              </a:r>
              <a:endParaRPr lang="en-US" sz="500" b="1" dirty="0">
                <a:solidFill>
                  <a:prstClr val="white"/>
                </a:solidFill>
                <a:latin typeface="Arial"/>
              </a:endParaRPr>
            </a:p>
          </p:txBody>
        </p:sp>
        <p:sp>
          <p:nvSpPr>
            <p:cNvPr id="23" name="Rounded Rectangle 22">
              <a:extLst>
                <a:ext uri="{FF2B5EF4-FFF2-40B4-BE49-F238E27FC236}">
                  <a16:creationId xmlns:a16="http://schemas.microsoft.com/office/drawing/2014/main" id="{52A1B321-DF96-834C-B948-4EE302E49B59}"/>
                </a:ext>
              </a:extLst>
            </p:cNvPr>
            <p:cNvSpPr/>
            <p:nvPr/>
          </p:nvSpPr>
          <p:spPr bwMode="auto">
            <a:xfrm>
              <a:off x="1005649" y="3100809"/>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3</a:t>
              </a:r>
              <a:endParaRPr lang="en-US" sz="500" b="1" dirty="0">
                <a:solidFill>
                  <a:prstClr val="white"/>
                </a:solidFill>
                <a:latin typeface="Arial"/>
              </a:endParaRPr>
            </a:p>
          </p:txBody>
        </p:sp>
        <p:sp>
          <p:nvSpPr>
            <p:cNvPr id="24" name="Rounded Rectangle 23">
              <a:extLst>
                <a:ext uri="{FF2B5EF4-FFF2-40B4-BE49-F238E27FC236}">
                  <a16:creationId xmlns:a16="http://schemas.microsoft.com/office/drawing/2014/main" id="{F7E3A2AE-1E30-834C-B984-30F0F7E1D775}"/>
                </a:ext>
              </a:extLst>
            </p:cNvPr>
            <p:cNvSpPr/>
            <p:nvPr/>
          </p:nvSpPr>
          <p:spPr bwMode="auto">
            <a:xfrm>
              <a:off x="1192774" y="3102882"/>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a:t>
              </a:r>
              <a:endParaRPr lang="en-US" sz="500" b="1" dirty="0">
                <a:solidFill>
                  <a:prstClr val="white"/>
                </a:solidFill>
                <a:latin typeface="Arial"/>
              </a:endParaRPr>
            </a:p>
          </p:txBody>
        </p:sp>
      </p:grpSp>
      <p:sp>
        <p:nvSpPr>
          <p:cNvPr id="25" name="AutoShape 4">
            <a:extLst>
              <a:ext uri="{FF2B5EF4-FFF2-40B4-BE49-F238E27FC236}">
                <a16:creationId xmlns:a16="http://schemas.microsoft.com/office/drawing/2014/main" id="{2C4E2418-F50E-DD4D-87DC-7183D2D555A6}"/>
              </a:ext>
            </a:extLst>
          </p:cNvPr>
          <p:cNvSpPr>
            <a:spLocks noChangeArrowheads="1"/>
          </p:cNvSpPr>
          <p:nvPr/>
        </p:nvSpPr>
        <p:spPr bwMode="auto">
          <a:xfrm>
            <a:off x="305300" y="1577012"/>
            <a:ext cx="1288927" cy="3129393"/>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hangingPunct="1">
              <a:defRPr/>
            </a:pPr>
            <a:endParaRPr lang="en-US" sz="1000" dirty="0">
              <a:solidFill>
                <a:prstClr val="black"/>
              </a:solidFill>
              <a:latin typeface="Arial"/>
              <a:cs typeface="+mn-cs"/>
            </a:endParaRPr>
          </a:p>
        </p:txBody>
      </p:sp>
      <p:pic>
        <p:nvPicPr>
          <p:cNvPr id="26" name="Picture 25">
            <a:extLst>
              <a:ext uri="{FF2B5EF4-FFF2-40B4-BE49-F238E27FC236}">
                <a16:creationId xmlns:a16="http://schemas.microsoft.com/office/drawing/2014/main" id="{69EC04E9-9E0E-4C42-BA0A-D937E8EB7FD5}"/>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503689" y="4517304"/>
            <a:ext cx="719507" cy="378203"/>
          </a:xfrm>
          <a:prstGeom prst="rect">
            <a:avLst/>
          </a:prstGeom>
          <a:solidFill>
            <a:schemeClr val="bg1"/>
          </a:solidFill>
        </p:spPr>
      </p:pic>
      <p:sp>
        <p:nvSpPr>
          <p:cNvPr id="28" name="AutoShape 4">
            <a:extLst>
              <a:ext uri="{FF2B5EF4-FFF2-40B4-BE49-F238E27FC236}">
                <a16:creationId xmlns:a16="http://schemas.microsoft.com/office/drawing/2014/main" id="{2CA2CFA0-CF58-4D4B-964D-105F2A474318}"/>
              </a:ext>
            </a:extLst>
          </p:cNvPr>
          <p:cNvSpPr>
            <a:spLocks noChangeArrowheads="1"/>
          </p:cNvSpPr>
          <p:nvPr/>
        </p:nvSpPr>
        <p:spPr bwMode="auto">
          <a:xfrm>
            <a:off x="2655590" y="1599334"/>
            <a:ext cx="2100171" cy="1214203"/>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hangingPunct="1">
              <a:defRPr/>
            </a:pPr>
            <a:r>
              <a:rPr lang="en-US" sz="1000" dirty="0">
                <a:solidFill>
                  <a:prstClr val="black"/>
                </a:solidFill>
                <a:latin typeface="Arial"/>
                <a:cs typeface="+mn-cs"/>
              </a:rPr>
              <a:t>app pod 1</a:t>
            </a:r>
          </a:p>
        </p:txBody>
      </p:sp>
      <p:sp>
        <p:nvSpPr>
          <p:cNvPr id="29" name="AutoShape 4">
            <a:extLst>
              <a:ext uri="{FF2B5EF4-FFF2-40B4-BE49-F238E27FC236}">
                <a16:creationId xmlns:a16="http://schemas.microsoft.com/office/drawing/2014/main" id="{00BBB1D5-CAE8-F649-A184-AEC8F2CF63DF}"/>
              </a:ext>
            </a:extLst>
          </p:cNvPr>
          <p:cNvSpPr>
            <a:spLocks noChangeArrowheads="1"/>
          </p:cNvSpPr>
          <p:nvPr/>
        </p:nvSpPr>
        <p:spPr bwMode="auto">
          <a:xfrm>
            <a:off x="2655589" y="3016021"/>
            <a:ext cx="2100171" cy="1214203"/>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hangingPunct="1">
              <a:defRPr/>
            </a:pPr>
            <a:r>
              <a:rPr lang="en-US" sz="1000" dirty="0">
                <a:solidFill>
                  <a:prstClr val="black"/>
                </a:solidFill>
                <a:latin typeface="Arial"/>
                <a:cs typeface="+mn-cs"/>
              </a:rPr>
              <a:t>app pod 2</a:t>
            </a:r>
          </a:p>
        </p:txBody>
      </p:sp>
      <p:sp>
        <p:nvSpPr>
          <p:cNvPr id="30" name="Rounded Rectangle 29">
            <a:extLst>
              <a:ext uri="{FF2B5EF4-FFF2-40B4-BE49-F238E27FC236}">
                <a16:creationId xmlns:a16="http://schemas.microsoft.com/office/drawing/2014/main" id="{55D0A3C0-B896-D346-8709-F5410E67F45E}"/>
              </a:ext>
            </a:extLst>
          </p:cNvPr>
          <p:cNvSpPr/>
          <p:nvPr/>
        </p:nvSpPr>
        <p:spPr>
          <a:xfrm>
            <a:off x="3018511" y="1729431"/>
            <a:ext cx="1055077" cy="28135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stream task 1</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31" name="Rounded Rectangle 30">
            <a:extLst>
              <a:ext uri="{FF2B5EF4-FFF2-40B4-BE49-F238E27FC236}">
                <a16:creationId xmlns:a16="http://schemas.microsoft.com/office/drawing/2014/main" id="{81696E5E-95E5-C44B-9A48-677B72A1B771}"/>
              </a:ext>
            </a:extLst>
          </p:cNvPr>
          <p:cNvSpPr/>
          <p:nvPr/>
        </p:nvSpPr>
        <p:spPr>
          <a:xfrm>
            <a:off x="3030049" y="2206435"/>
            <a:ext cx="1055077" cy="28135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stream task 2</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32" name="Rounded Rectangle 31">
            <a:extLst>
              <a:ext uri="{FF2B5EF4-FFF2-40B4-BE49-F238E27FC236}">
                <a16:creationId xmlns:a16="http://schemas.microsoft.com/office/drawing/2014/main" id="{6FC758E6-9844-9745-9F60-0B114762BBDF}"/>
              </a:ext>
            </a:extLst>
          </p:cNvPr>
          <p:cNvSpPr/>
          <p:nvPr/>
        </p:nvSpPr>
        <p:spPr>
          <a:xfrm>
            <a:off x="3018510" y="3153143"/>
            <a:ext cx="1055077" cy="28135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stream task 3</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34" name="Elbow Connector 33">
            <a:extLst>
              <a:ext uri="{FF2B5EF4-FFF2-40B4-BE49-F238E27FC236}">
                <a16:creationId xmlns:a16="http://schemas.microsoft.com/office/drawing/2014/main" id="{B8F1C5DA-D31F-8245-A165-E035A5417DFD}"/>
              </a:ext>
            </a:extLst>
          </p:cNvPr>
          <p:cNvCxnSpPr>
            <a:stCxn id="11" idx="3"/>
            <a:endCxn id="30" idx="1"/>
          </p:cNvCxnSpPr>
          <p:nvPr/>
        </p:nvCxnSpPr>
        <p:spPr>
          <a:xfrm flipV="1">
            <a:off x="1378423" y="1870108"/>
            <a:ext cx="1640088" cy="118593"/>
          </a:xfrm>
          <a:prstGeom prst="straightConnector1">
            <a:avLst/>
          </a:prstGeom>
          <a:ln w="1905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Elbow Connector 34">
            <a:extLst>
              <a:ext uri="{FF2B5EF4-FFF2-40B4-BE49-F238E27FC236}">
                <a16:creationId xmlns:a16="http://schemas.microsoft.com/office/drawing/2014/main" id="{6DE14BD2-1757-6543-826C-AACD0B6612F7}"/>
              </a:ext>
            </a:extLst>
          </p:cNvPr>
          <p:cNvCxnSpPr>
            <a:cxnSpLocks/>
            <a:stCxn id="18" idx="3"/>
            <a:endCxn id="31" idx="1"/>
          </p:cNvCxnSpPr>
          <p:nvPr/>
        </p:nvCxnSpPr>
        <p:spPr>
          <a:xfrm flipV="1">
            <a:off x="1376945" y="2347112"/>
            <a:ext cx="1653104" cy="284858"/>
          </a:xfrm>
          <a:prstGeom prst="straightConnector1">
            <a:avLst/>
          </a:prstGeom>
          <a:ln w="1905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Elbow Connector 37">
            <a:extLst>
              <a:ext uri="{FF2B5EF4-FFF2-40B4-BE49-F238E27FC236}">
                <a16:creationId xmlns:a16="http://schemas.microsoft.com/office/drawing/2014/main" id="{326715AD-8B75-C04E-A8D4-625E9729C2E9}"/>
              </a:ext>
            </a:extLst>
          </p:cNvPr>
          <p:cNvCxnSpPr>
            <a:cxnSpLocks/>
            <a:stCxn id="24" idx="3"/>
            <a:endCxn id="32" idx="1"/>
          </p:cNvCxnSpPr>
          <p:nvPr/>
        </p:nvCxnSpPr>
        <p:spPr>
          <a:xfrm flipV="1">
            <a:off x="1376945" y="3293820"/>
            <a:ext cx="1641565" cy="83379"/>
          </a:xfrm>
          <a:prstGeom prst="straightConnector1">
            <a:avLst/>
          </a:prstGeom>
          <a:ln w="1905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33" name="Can 32">
            <a:extLst>
              <a:ext uri="{FF2B5EF4-FFF2-40B4-BE49-F238E27FC236}">
                <a16:creationId xmlns:a16="http://schemas.microsoft.com/office/drawing/2014/main" id="{63774601-9ECF-974D-9994-BBA9457261CD}"/>
              </a:ext>
            </a:extLst>
          </p:cNvPr>
          <p:cNvSpPr/>
          <p:nvPr/>
        </p:nvSpPr>
        <p:spPr>
          <a:xfrm>
            <a:off x="4386753" y="1729431"/>
            <a:ext cx="219701" cy="296671"/>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hangingPunct="1"/>
            <a:endParaRPr lang="en-US" sz="1013">
              <a:solidFill>
                <a:prstClr val="white"/>
              </a:solidFill>
              <a:latin typeface="Arial"/>
            </a:endParaRPr>
          </a:p>
        </p:txBody>
      </p:sp>
      <p:sp>
        <p:nvSpPr>
          <p:cNvPr id="36" name="Can 35">
            <a:extLst>
              <a:ext uri="{FF2B5EF4-FFF2-40B4-BE49-F238E27FC236}">
                <a16:creationId xmlns:a16="http://schemas.microsoft.com/office/drawing/2014/main" id="{67907B24-0E76-3D44-B373-65D7555DBEB7}"/>
              </a:ext>
            </a:extLst>
          </p:cNvPr>
          <p:cNvSpPr/>
          <p:nvPr/>
        </p:nvSpPr>
        <p:spPr>
          <a:xfrm>
            <a:off x="4386753" y="2206435"/>
            <a:ext cx="219701" cy="296671"/>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hangingPunct="1"/>
            <a:endParaRPr lang="en-US" sz="1013">
              <a:solidFill>
                <a:prstClr val="white"/>
              </a:solidFill>
              <a:latin typeface="Arial"/>
            </a:endParaRPr>
          </a:p>
        </p:txBody>
      </p:sp>
      <p:sp>
        <p:nvSpPr>
          <p:cNvPr id="37" name="Can 36">
            <a:extLst>
              <a:ext uri="{FF2B5EF4-FFF2-40B4-BE49-F238E27FC236}">
                <a16:creationId xmlns:a16="http://schemas.microsoft.com/office/drawing/2014/main" id="{2DEBB88A-A1A9-2B48-BB77-91C03CF75852}"/>
              </a:ext>
            </a:extLst>
          </p:cNvPr>
          <p:cNvSpPr/>
          <p:nvPr/>
        </p:nvSpPr>
        <p:spPr>
          <a:xfrm>
            <a:off x="4386538" y="3157002"/>
            <a:ext cx="219701" cy="296671"/>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hangingPunct="1"/>
            <a:endParaRPr lang="en-US" sz="1013" dirty="0">
              <a:solidFill>
                <a:prstClr val="white"/>
              </a:solidFill>
              <a:latin typeface="Arial"/>
            </a:endParaRPr>
          </a:p>
        </p:txBody>
      </p:sp>
      <p:grpSp>
        <p:nvGrpSpPr>
          <p:cNvPr id="4" name="Group 3">
            <a:extLst>
              <a:ext uri="{FF2B5EF4-FFF2-40B4-BE49-F238E27FC236}">
                <a16:creationId xmlns:a16="http://schemas.microsoft.com/office/drawing/2014/main" id="{1C58ED86-F1E5-F54A-8B9E-24E8AECB22E0}"/>
              </a:ext>
            </a:extLst>
          </p:cNvPr>
          <p:cNvGrpSpPr/>
          <p:nvPr/>
        </p:nvGrpSpPr>
        <p:grpSpPr>
          <a:xfrm>
            <a:off x="5253628" y="1684579"/>
            <a:ext cx="700666" cy="371057"/>
            <a:chOff x="5789257" y="2922763"/>
            <a:chExt cx="700666" cy="371057"/>
          </a:xfrm>
        </p:grpSpPr>
        <p:sp>
          <p:nvSpPr>
            <p:cNvPr id="39" name="Rounded Rectangle 38">
              <a:extLst>
                <a:ext uri="{FF2B5EF4-FFF2-40B4-BE49-F238E27FC236}">
                  <a16:creationId xmlns:a16="http://schemas.microsoft.com/office/drawing/2014/main" id="{20266F50-EBB3-4940-BE2E-D26A0F5FE3FE}"/>
                </a:ext>
              </a:extLst>
            </p:cNvPr>
            <p:cNvSpPr/>
            <p:nvPr/>
          </p:nvSpPr>
          <p:spPr bwMode="auto">
            <a:xfrm>
              <a:off x="5789257" y="2922763"/>
              <a:ext cx="181217"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0</a:t>
              </a:r>
              <a:endParaRPr lang="en-US" sz="500" dirty="0">
                <a:solidFill>
                  <a:schemeClr val="accent2">
                    <a:lumMod val="50000"/>
                  </a:schemeClr>
                </a:solidFill>
                <a:latin typeface="Arial"/>
              </a:endParaRPr>
            </a:p>
          </p:txBody>
        </p:sp>
        <p:sp>
          <p:nvSpPr>
            <p:cNvPr id="40" name="Rounded Rectangle 39">
              <a:extLst>
                <a:ext uri="{FF2B5EF4-FFF2-40B4-BE49-F238E27FC236}">
                  <a16:creationId xmlns:a16="http://schemas.microsoft.com/office/drawing/2014/main" id="{81829C33-0208-3042-B50F-6A346258406E}"/>
                </a:ext>
              </a:extLst>
            </p:cNvPr>
            <p:cNvSpPr/>
            <p:nvPr/>
          </p:nvSpPr>
          <p:spPr bwMode="auto">
            <a:xfrm>
              <a:off x="5972136" y="2922763"/>
              <a:ext cx="149445"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1</a:t>
              </a:r>
              <a:endParaRPr lang="en-US" sz="500" dirty="0">
                <a:solidFill>
                  <a:schemeClr val="accent2">
                    <a:lumMod val="50000"/>
                  </a:schemeClr>
                </a:solidFill>
                <a:latin typeface="Arial"/>
              </a:endParaRPr>
            </a:p>
          </p:txBody>
        </p:sp>
        <p:sp>
          <p:nvSpPr>
            <p:cNvPr id="41" name="Rounded Rectangle 40">
              <a:extLst>
                <a:ext uri="{FF2B5EF4-FFF2-40B4-BE49-F238E27FC236}">
                  <a16:creationId xmlns:a16="http://schemas.microsoft.com/office/drawing/2014/main" id="{7799A144-A544-244B-8B3E-DC60E97634AC}"/>
                </a:ext>
              </a:extLst>
            </p:cNvPr>
            <p:cNvSpPr/>
            <p:nvPr/>
          </p:nvSpPr>
          <p:spPr bwMode="auto">
            <a:xfrm>
              <a:off x="6121581" y="2922763"/>
              <a:ext cx="184171"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2</a:t>
              </a:r>
              <a:endParaRPr lang="en-US" sz="500" dirty="0">
                <a:solidFill>
                  <a:schemeClr val="accent2">
                    <a:lumMod val="50000"/>
                  </a:schemeClr>
                </a:solidFill>
                <a:latin typeface="Arial"/>
              </a:endParaRPr>
            </a:p>
          </p:txBody>
        </p:sp>
        <p:sp>
          <p:nvSpPr>
            <p:cNvPr id="42" name="Rounded Rectangle 41">
              <a:extLst>
                <a:ext uri="{FF2B5EF4-FFF2-40B4-BE49-F238E27FC236}">
                  <a16:creationId xmlns:a16="http://schemas.microsoft.com/office/drawing/2014/main" id="{3A344240-EA2F-E14D-8A4F-0F3568C36157}"/>
                </a:ext>
              </a:extLst>
            </p:cNvPr>
            <p:cNvSpPr/>
            <p:nvPr/>
          </p:nvSpPr>
          <p:spPr bwMode="auto">
            <a:xfrm>
              <a:off x="6305752" y="2922763"/>
              <a:ext cx="184171"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a:t>
              </a:r>
              <a:endParaRPr lang="en-US" sz="500" dirty="0">
                <a:solidFill>
                  <a:schemeClr val="accent2">
                    <a:lumMod val="50000"/>
                  </a:schemeClr>
                </a:solidFill>
                <a:latin typeface="Arial"/>
              </a:endParaRPr>
            </a:p>
          </p:txBody>
        </p:sp>
      </p:grpSp>
      <p:grpSp>
        <p:nvGrpSpPr>
          <p:cNvPr id="43" name="Group 42">
            <a:extLst>
              <a:ext uri="{FF2B5EF4-FFF2-40B4-BE49-F238E27FC236}">
                <a16:creationId xmlns:a16="http://schemas.microsoft.com/office/drawing/2014/main" id="{BBC152FD-3DDA-D043-AD15-B0CE1D144A1F}"/>
              </a:ext>
            </a:extLst>
          </p:cNvPr>
          <p:cNvGrpSpPr/>
          <p:nvPr/>
        </p:nvGrpSpPr>
        <p:grpSpPr>
          <a:xfrm>
            <a:off x="5255308" y="2169241"/>
            <a:ext cx="700666" cy="371057"/>
            <a:chOff x="5789257" y="2922763"/>
            <a:chExt cx="700666" cy="371057"/>
          </a:xfrm>
        </p:grpSpPr>
        <p:sp>
          <p:nvSpPr>
            <p:cNvPr id="44" name="Rounded Rectangle 43">
              <a:extLst>
                <a:ext uri="{FF2B5EF4-FFF2-40B4-BE49-F238E27FC236}">
                  <a16:creationId xmlns:a16="http://schemas.microsoft.com/office/drawing/2014/main" id="{404A74F6-99B1-0944-8507-433DADCF2796}"/>
                </a:ext>
              </a:extLst>
            </p:cNvPr>
            <p:cNvSpPr/>
            <p:nvPr/>
          </p:nvSpPr>
          <p:spPr bwMode="auto">
            <a:xfrm>
              <a:off x="5789257" y="2922763"/>
              <a:ext cx="181217"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0</a:t>
              </a:r>
              <a:endParaRPr lang="en-US" sz="500" dirty="0">
                <a:solidFill>
                  <a:schemeClr val="accent2">
                    <a:lumMod val="50000"/>
                  </a:schemeClr>
                </a:solidFill>
                <a:latin typeface="Arial"/>
              </a:endParaRPr>
            </a:p>
          </p:txBody>
        </p:sp>
        <p:sp>
          <p:nvSpPr>
            <p:cNvPr id="45" name="Rounded Rectangle 44">
              <a:extLst>
                <a:ext uri="{FF2B5EF4-FFF2-40B4-BE49-F238E27FC236}">
                  <a16:creationId xmlns:a16="http://schemas.microsoft.com/office/drawing/2014/main" id="{D2550B57-AD88-854A-AB0E-D8431D0BCB31}"/>
                </a:ext>
              </a:extLst>
            </p:cNvPr>
            <p:cNvSpPr/>
            <p:nvPr/>
          </p:nvSpPr>
          <p:spPr bwMode="auto">
            <a:xfrm>
              <a:off x="5972136" y="2922763"/>
              <a:ext cx="149445"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1</a:t>
              </a:r>
              <a:endParaRPr lang="en-US" sz="500" dirty="0">
                <a:solidFill>
                  <a:schemeClr val="accent2">
                    <a:lumMod val="50000"/>
                  </a:schemeClr>
                </a:solidFill>
                <a:latin typeface="Arial"/>
              </a:endParaRPr>
            </a:p>
          </p:txBody>
        </p:sp>
        <p:sp>
          <p:nvSpPr>
            <p:cNvPr id="46" name="Rounded Rectangle 45">
              <a:extLst>
                <a:ext uri="{FF2B5EF4-FFF2-40B4-BE49-F238E27FC236}">
                  <a16:creationId xmlns:a16="http://schemas.microsoft.com/office/drawing/2014/main" id="{BD19A1CC-29EA-E945-B2B9-15B392BD732D}"/>
                </a:ext>
              </a:extLst>
            </p:cNvPr>
            <p:cNvSpPr/>
            <p:nvPr/>
          </p:nvSpPr>
          <p:spPr bwMode="auto">
            <a:xfrm>
              <a:off x="6121581" y="2922763"/>
              <a:ext cx="184171"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2</a:t>
              </a:r>
              <a:endParaRPr lang="en-US" sz="500" dirty="0">
                <a:solidFill>
                  <a:schemeClr val="accent2">
                    <a:lumMod val="50000"/>
                  </a:schemeClr>
                </a:solidFill>
                <a:latin typeface="Arial"/>
              </a:endParaRPr>
            </a:p>
          </p:txBody>
        </p:sp>
        <p:sp>
          <p:nvSpPr>
            <p:cNvPr id="47" name="Rounded Rectangle 46">
              <a:extLst>
                <a:ext uri="{FF2B5EF4-FFF2-40B4-BE49-F238E27FC236}">
                  <a16:creationId xmlns:a16="http://schemas.microsoft.com/office/drawing/2014/main" id="{9A1CEC28-25E3-CC47-9ADF-103AF3CE7BAF}"/>
                </a:ext>
              </a:extLst>
            </p:cNvPr>
            <p:cNvSpPr/>
            <p:nvPr/>
          </p:nvSpPr>
          <p:spPr bwMode="auto">
            <a:xfrm>
              <a:off x="6305752" y="2922763"/>
              <a:ext cx="184171"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a:t>
              </a:r>
              <a:endParaRPr lang="en-US" sz="500" dirty="0">
                <a:solidFill>
                  <a:schemeClr val="accent2">
                    <a:lumMod val="50000"/>
                  </a:schemeClr>
                </a:solidFill>
                <a:latin typeface="Arial"/>
              </a:endParaRPr>
            </a:p>
          </p:txBody>
        </p:sp>
      </p:grpSp>
      <p:grpSp>
        <p:nvGrpSpPr>
          <p:cNvPr id="48" name="Group 47">
            <a:extLst>
              <a:ext uri="{FF2B5EF4-FFF2-40B4-BE49-F238E27FC236}">
                <a16:creationId xmlns:a16="http://schemas.microsoft.com/office/drawing/2014/main" id="{AC693D0C-5E39-F54F-9F1A-FB60FDD788BE}"/>
              </a:ext>
            </a:extLst>
          </p:cNvPr>
          <p:cNvGrpSpPr/>
          <p:nvPr/>
        </p:nvGrpSpPr>
        <p:grpSpPr>
          <a:xfrm>
            <a:off x="5279436" y="3100809"/>
            <a:ext cx="700666" cy="371057"/>
            <a:chOff x="5789257" y="2922763"/>
            <a:chExt cx="700666" cy="371057"/>
          </a:xfrm>
        </p:grpSpPr>
        <p:sp>
          <p:nvSpPr>
            <p:cNvPr id="49" name="Rounded Rectangle 48">
              <a:extLst>
                <a:ext uri="{FF2B5EF4-FFF2-40B4-BE49-F238E27FC236}">
                  <a16:creationId xmlns:a16="http://schemas.microsoft.com/office/drawing/2014/main" id="{1D297905-8CF4-EB4E-91DA-51C32918F41C}"/>
                </a:ext>
              </a:extLst>
            </p:cNvPr>
            <p:cNvSpPr/>
            <p:nvPr/>
          </p:nvSpPr>
          <p:spPr bwMode="auto">
            <a:xfrm>
              <a:off x="5789257" y="2922763"/>
              <a:ext cx="181217"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0</a:t>
              </a:r>
              <a:endParaRPr lang="en-US" sz="500" dirty="0">
                <a:solidFill>
                  <a:schemeClr val="accent2">
                    <a:lumMod val="50000"/>
                  </a:schemeClr>
                </a:solidFill>
                <a:latin typeface="Arial"/>
              </a:endParaRPr>
            </a:p>
          </p:txBody>
        </p:sp>
        <p:sp>
          <p:nvSpPr>
            <p:cNvPr id="50" name="Rounded Rectangle 49">
              <a:extLst>
                <a:ext uri="{FF2B5EF4-FFF2-40B4-BE49-F238E27FC236}">
                  <a16:creationId xmlns:a16="http://schemas.microsoft.com/office/drawing/2014/main" id="{6F36D0A1-D2C6-1740-B751-DC8243F88009}"/>
                </a:ext>
              </a:extLst>
            </p:cNvPr>
            <p:cNvSpPr/>
            <p:nvPr/>
          </p:nvSpPr>
          <p:spPr bwMode="auto">
            <a:xfrm>
              <a:off x="5972136" y="2922763"/>
              <a:ext cx="149445"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1</a:t>
              </a:r>
              <a:endParaRPr lang="en-US" sz="500" dirty="0">
                <a:solidFill>
                  <a:schemeClr val="accent2">
                    <a:lumMod val="50000"/>
                  </a:schemeClr>
                </a:solidFill>
                <a:latin typeface="Arial"/>
              </a:endParaRPr>
            </a:p>
          </p:txBody>
        </p:sp>
        <p:sp>
          <p:nvSpPr>
            <p:cNvPr id="51" name="Rounded Rectangle 50">
              <a:extLst>
                <a:ext uri="{FF2B5EF4-FFF2-40B4-BE49-F238E27FC236}">
                  <a16:creationId xmlns:a16="http://schemas.microsoft.com/office/drawing/2014/main" id="{4AFD5E7C-379A-1D4B-8FD8-86F0B3FEE706}"/>
                </a:ext>
              </a:extLst>
            </p:cNvPr>
            <p:cNvSpPr/>
            <p:nvPr/>
          </p:nvSpPr>
          <p:spPr bwMode="auto">
            <a:xfrm>
              <a:off x="6121581" y="2922763"/>
              <a:ext cx="184171"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2</a:t>
              </a:r>
              <a:endParaRPr lang="en-US" sz="500" dirty="0">
                <a:solidFill>
                  <a:schemeClr val="accent2">
                    <a:lumMod val="50000"/>
                  </a:schemeClr>
                </a:solidFill>
                <a:latin typeface="Arial"/>
              </a:endParaRPr>
            </a:p>
          </p:txBody>
        </p:sp>
        <p:sp>
          <p:nvSpPr>
            <p:cNvPr id="52" name="Rounded Rectangle 51">
              <a:extLst>
                <a:ext uri="{FF2B5EF4-FFF2-40B4-BE49-F238E27FC236}">
                  <a16:creationId xmlns:a16="http://schemas.microsoft.com/office/drawing/2014/main" id="{FB6A5C51-F023-FC4F-8634-833FEAB7985D}"/>
                </a:ext>
              </a:extLst>
            </p:cNvPr>
            <p:cNvSpPr/>
            <p:nvPr/>
          </p:nvSpPr>
          <p:spPr bwMode="auto">
            <a:xfrm>
              <a:off x="6305752" y="2922763"/>
              <a:ext cx="184171"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a:t>
              </a:r>
              <a:endParaRPr lang="en-US" sz="500" dirty="0">
                <a:solidFill>
                  <a:schemeClr val="accent2">
                    <a:lumMod val="50000"/>
                  </a:schemeClr>
                </a:solidFill>
                <a:latin typeface="Arial"/>
              </a:endParaRPr>
            </a:p>
          </p:txBody>
        </p:sp>
      </p:grpSp>
      <p:sp>
        <p:nvSpPr>
          <p:cNvPr id="53" name="AutoShape 4">
            <a:extLst>
              <a:ext uri="{FF2B5EF4-FFF2-40B4-BE49-F238E27FC236}">
                <a16:creationId xmlns:a16="http://schemas.microsoft.com/office/drawing/2014/main" id="{D8231FD6-58A7-9045-8D61-03F2A5AF7D6B}"/>
              </a:ext>
            </a:extLst>
          </p:cNvPr>
          <p:cNvSpPr>
            <a:spLocks noChangeArrowheads="1"/>
          </p:cNvSpPr>
          <p:nvPr/>
        </p:nvSpPr>
        <p:spPr bwMode="auto">
          <a:xfrm>
            <a:off x="5190945" y="1570457"/>
            <a:ext cx="912655" cy="2946847"/>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hangingPunct="1">
              <a:defRPr/>
            </a:pPr>
            <a:endParaRPr lang="en-US" sz="1000" dirty="0">
              <a:solidFill>
                <a:prstClr val="black"/>
              </a:solidFill>
              <a:latin typeface="Arial"/>
              <a:cs typeface="+mn-cs"/>
            </a:endParaRPr>
          </a:p>
        </p:txBody>
      </p:sp>
      <p:pic>
        <p:nvPicPr>
          <p:cNvPr id="54" name="Picture 53">
            <a:extLst>
              <a:ext uri="{FF2B5EF4-FFF2-40B4-BE49-F238E27FC236}">
                <a16:creationId xmlns:a16="http://schemas.microsoft.com/office/drawing/2014/main" id="{58DD241B-A956-1D41-A2A1-2563627AC614}"/>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5241418" y="4405222"/>
            <a:ext cx="719507" cy="378203"/>
          </a:xfrm>
          <a:prstGeom prst="rect">
            <a:avLst/>
          </a:prstGeom>
          <a:solidFill>
            <a:schemeClr val="bg1"/>
          </a:solidFill>
        </p:spPr>
      </p:pic>
      <p:cxnSp>
        <p:nvCxnSpPr>
          <p:cNvPr id="58" name="Elbow Connector 37">
            <a:extLst>
              <a:ext uri="{FF2B5EF4-FFF2-40B4-BE49-F238E27FC236}">
                <a16:creationId xmlns:a16="http://schemas.microsoft.com/office/drawing/2014/main" id="{903313E9-96EC-3344-83D8-6C99AF23F590}"/>
              </a:ext>
            </a:extLst>
          </p:cNvPr>
          <p:cNvCxnSpPr>
            <a:cxnSpLocks/>
            <a:stCxn id="37" idx="4"/>
            <a:endCxn id="49" idx="1"/>
          </p:cNvCxnSpPr>
          <p:nvPr/>
        </p:nvCxnSpPr>
        <p:spPr>
          <a:xfrm flipV="1">
            <a:off x="4606239" y="3286338"/>
            <a:ext cx="673197" cy="19000"/>
          </a:xfrm>
          <a:prstGeom prst="straightConnector1">
            <a:avLst/>
          </a:prstGeom>
          <a:ln w="19050">
            <a:solidFill>
              <a:schemeClr val="accent6">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9" name="Elbow Connector 37">
            <a:extLst>
              <a:ext uri="{FF2B5EF4-FFF2-40B4-BE49-F238E27FC236}">
                <a16:creationId xmlns:a16="http://schemas.microsoft.com/office/drawing/2014/main" id="{B31C5571-E555-D14B-A713-708A1EB86E1F}"/>
              </a:ext>
            </a:extLst>
          </p:cNvPr>
          <p:cNvCxnSpPr>
            <a:cxnSpLocks/>
            <a:stCxn id="36" idx="4"/>
            <a:endCxn id="44" idx="1"/>
          </p:cNvCxnSpPr>
          <p:nvPr/>
        </p:nvCxnSpPr>
        <p:spPr>
          <a:xfrm flipV="1">
            <a:off x="4606454" y="2354770"/>
            <a:ext cx="648854" cy="1"/>
          </a:xfrm>
          <a:prstGeom prst="straightConnector1">
            <a:avLst/>
          </a:prstGeom>
          <a:ln w="19050">
            <a:solidFill>
              <a:schemeClr val="accent6">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37">
            <a:extLst>
              <a:ext uri="{FF2B5EF4-FFF2-40B4-BE49-F238E27FC236}">
                <a16:creationId xmlns:a16="http://schemas.microsoft.com/office/drawing/2014/main" id="{18D48BBE-98D4-1A4D-AB0D-16FED5F78431}"/>
              </a:ext>
            </a:extLst>
          </p:cNvPr>
          <p:cNvCxnSpPr>
            <a:cxnSpLocks/>
            <a:stCxn id="33" idx="4"/>
            <a:endCxn id="39" idx="1"/>
          </p:cNvCxnSpPr>
          <p:nvPr/>
        </p:nvCxnSpPr>
        <p:spPr>
          <a:xfrm flipV="1">
            <a:off x="4606454" y="1870108"/>
            <a:ext cx="647174" cy="7659"/>
          </a:xfrm>
          <a:prstGeom prst="straightConnector1">
            <a:avLst/>
          </a:prstGeom>
          <a:ln w="19050">
            <a:solidFill>
              <a:schemeClr val="accent6">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6" name="Rounded Rectangle 65">
            <a:extLst>
              <a:ext uri="{FF2B5EF4-FFF2-40B4-BE49-F238E27FC236}">
                <a16:creationId xmlns:a16="http://schemas.microsoft.com/office/drawing/2014/main" id="{7276512C-B371-7946-9675-22499D0C259D}"/>
              </a:ext>
            </a:extLst>
          </p:cNvPr>
          <p:cNvSpPr/>
          <p:nvPr/>
        </p:nvSpPr>
        <p:spPr>
          <a:xfrm>
            <a:off x="3018510" y="3723195"/>
            <a:ext cx="1055077" cy="28135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stream task 4</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67" name="Can 66">
            <a:extLst>
              <a:ext uri="{FF2B5EF4-FFF2-40B4-BE49-F238E27FC236}">
                <a16:creationId xmlns:a16="http://schemas.microsoft.com/office/drawing/2014/main" id="{48DBA688-DEEC-564B-AE03-5543D73E1635}"/>
              </a:ext>
            </a:extLst>
          </p:cNvPr>
          <p:cNvSpPr/>
          <p:nvPr/>
        </p:nvSpPr>
        <p:spPr>
          <a:xfrm>
            <a:off x="4380393" y="3715536"/>
            <a:ext cx="219701" cy="296671"/>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hangingPunct="1"/>
            <a:endParaRPr lang="en-US" sz="1013" dirty="0">
              <a:solidFill>
                <a:prstClr val="white"/>
              </a:solidFill>
              <a:latin typeface="Arial"/>
            </a:endParaRPr>
          </a:p>
        </p:txBody>
      </p:sp>
      <p:grpSp>
        <p:nvGrpSpPr>
          <p:cNvPr id="61" name="Group 60">
            <a:extLst>
              <a:ext uri="{FF2B5EF4-FFF2-40B4-BE49-F238E27FC236}">
                <a16:creationId xmlns:a16="http://schemas.microsoft.com/office/drawing/2014/main" id="{BCC52A9E-7D7E-324C-B284-2E3CC67E9981}"/>
              </a:ext>
            </a:extLst>
          </p:cNvPr>
          <p:cNvGrpSpPr/>
          <p:nvPr/>
        </p:nvGrpSpPr>
        <p:grpSpPr>
          <a:xfrm>
            <a:off x="425117" y="3806983"/>
            <a:ext cx="921223" cy="550707"/>
            <a:chOff x="455722" y="3100809"/>
            <a:chExt cx="921223" cy="550707"/>
          </a:xfrm>
        </p:grpSpPr>
        <p:sp>
          <p:nvSpPr>
            <p:cNvPr id="62" name="Rounded Rectangle 61">
              <a:extLst>
                <a:ext uri="{FF2B5EF4-FFF2-40B4-BE49-F238E27FC236}">
                  <a16:creationId xmlns:a16="http://schemas.microsoft.com/office/drawing/2014/main" id="{63E87D83-6712-054B-A1AF-0A6D93C8ED9B}"/>
                </a:ext>
              </a:extLst>
            </p:cNvPr>
            <p:cNvSpPr/>
            <p:nvPr/>
          </p:nvSpPr>
          <p:spPr bwMode="auto">
            <a:xfrm>
              <a:off x="455722" y="3100809"/>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0</a:t>
              </a:r>
              <a:endParaRPr lang="en-US" sz="500" b="1" dirty="0">
                <a:solidFill>
                  <a:prstClr val="white"/>
                </a:solidFill>
                <a:latin typeface="Arial"/>
              </a:endParaRPr>
            </a:p>
          </p:txBody>
        </p:sp>
        <p:sp>
          <p:nvSpPr>
            <p:cNvPr id="63" name="Rounded Rectangle 62">
              <a:extLst>
                <a:ext uri="{FF2B5EF4-FFF2-40B4-BE49-F238E27FC236}">
                  <a16:creationId xmlns:a16="http://schemas.microsoft.com/office/drawing/2014/main" id="{1ED0D237-3976-C342-967A-A48BEC3DDCB9}"/>
                </a:ext>
              </a:extLst>
            </p:cNvPr>
            <p:cNvSpPr/>
            <p:nvPr/>
          </p:nvSpPr>
          <p:spPr bwMode="auto">
            <a:xfrm>
              <a:off x="638600" y="3100809"/>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1</a:t>
              </a:r>
              <a:endParaRPr lang="en-US" sz="500" b="1" dirty="0">
                <a:solidFill>
                  <a:prstClr val="white"/>
                </a:solidFill>
                <a:latin typeface="Arial"/>
              </a:endParaRPr>
            </a:p>
          </p:txBody>
        </p:sp>
        <p:sp>
          <p:nvSpPr>
            <p:cNvPr id="69" name="Rounded Rectangle 68">
              <a:extLst>
                <a:ext uri="{FF2B5EF4-FFF2-40B4-BE49-F238E27FC236}">
                  <a16:creationId xmlns:a16="http://schemas.microsoft.com/office/drawing/2014/main" id="{5FCAC607-15CA-8249-A6D4-1860803A87C9}"/>
                </a:ext>
              </a:extLst>
            </p:cNvPr>
            <p:cNvSpPr/>
            <p:nvPr/>
          </p:nvSpPr>
          <p:spPr bwMode="auto">
            <a:xfrm>
              <a:off x="822771" y="3100809"/>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2</a:t>
              </a:r>
              <a:endParaRPr lang="en-US" sz="500" b="1" dirty="0">
                <a:solidFill>
                  <a:prstClr val="white"/>
                </a:solidFill>
                <a:latin typeface="Arial"/>
              </a:endParaRPr>
            </a:p>
          </p:txBody>
        </p:sp>
        <p:sp>
          <p:nvSpPr>
            <p:cNvPr id="70" name="Rounded Rectangle 69">
              <a:extLst>
                <a:ext uri="{FF2B5EF4-FFF2-40B4-BE49-F238E27FC236}">
                  <a16:creationId xmlns:a16="http://schemas.microsoft.com/office/drawing/2014/main" id="{C6B79E52-F347-F84D-8007-FACACC2FB4A8}"/>
                </a:ext>
              </a:extLst>
            </p:cNvPr>
            <p:cNvSpPr/>
            <p:nvPr/>
          </p:nvSpPr>
          <p:spPr bwMode="auto">
            <a:xfrm>
              <a:off x="1005649" y="3100809"/>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3</a:t>
              </a:r>
              <a:endParaRPr lang="en-US" sz="500" b="1" dirty="0">
                <a:solidFill>
                  <a:prstClr val="white"/>
                </a:solidFill>
                <a:latin typeface="Arial"/>
              </a:endParaRPr>
            </a:p>
          </p:txBody>
        </p:sp>
        <p:sp>
          <p:nvSpPr>
            <p:cNvPr id="71" name="Rounded Rectangle 70">
              <a:extLst>
                <a:ext uri="{FF2B5EF4-FFF2-40B4-BE49-F238E27FC236}">
                  <a16:creationId xmlns:a16="http://schemas.microsoft.com/office/drawing/2014/main" id="{DCCA8EAF-B7BA-154F-9538-57E89C7F1FC3}"/>
                </a:ext>
              </a:extLst>
            </p:cNvPr>
            <p:cNvSpPr/>
            <p:nvPr/>
          </p:nvSpPr>
          <p:spPr bwMode="auto">
            <a:xfrm>
              <a:off x="1192774" y="3102882"/>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a:t>
              </a:r>
              <a:endParaRPr lang="en-US" sz="500" b="1" dirty="0">
                <a:solidFill>
                  <a:prstClr val="white"/>
                </a:solidFill>
                <a:latin typeface="Arial"/>
              </a:endParaRPr>
            </a:p>
          </p:txBody>
        </p:sp>
      </p:grpSp>
      <p:grpSp>
        <p:nvGrpSpPr>
          <p:cNvPr id="72" name="Group 71">
            <a:extLst>
              <a:ext uri="{FF2B5EF4-FFF2-40B4-BE49-F238E27FC236}">
                <a16:creationId xmlns:a16="http://schemas.microsoft.com/office/drawing/2014/main" id="{A9176A20-A487-5143-9092-3849907A4584}"/>
              </a:ext>
            </a:extLst>
          </p:cNvPr>
          <p:cNvGrpSpPr/>
          <p:nvPr/>
        </p:nvGrpSpPr>
        <p:grpSpPr>
          <a:xfrm>
            <a:off x="5279436" y="3768044"/>
            <a:ext cx="700666" cy="371057"/>
            <a:chOff x="5789257" y="2922763"/>
            <a:chExt cx="700666" cy="371057"/>
          </a:xfrm>
        </p:grpSpPr>
        <p:sp>
          <p:nvSpPr>
            <p:cNvPr id="73" name="Rounded Rectangle 72">
              <a:extLst>
                <a:ext uri="{FF2B5EF4-FFF2-40B4-BE49-F238E27FC236}">
                  <a16:creationId xmlns:a16="http://schemas.microsoft.com/office/drawing/2014/main" id="{4CCCAE00-972D-1946-ABB9-B6DD6ACB75A2}"/>
                </a:ext>
              </a:extLst>
            </p:cNvPr>
            <p:cNvSpPr/>
            <p:nvPr/>
          </p:nvSpPr>
          <p:spPr bwMode="auto">
            <a:xfrm>
              <a:off x="5789257" y="2922763"/>
              <a:ext cx="181217"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0</a:t>
              </a:r>
              <a:endParaRPr lang="en-US" sz="500" dirty="0">
                <a:solidFill>
                  <a:schemeClr val="accent2">
                    <a:lumMod val="50000"/>
                  </a:schemeClr>
                </a:solidFill>
                <a:latin typeface="Arial"/>
              </a:endParaRPr>
            </a:p>
          </p:txBody>
        </p:sp>
        <p:sp>
          <p:nvSpPr>
            <p:cNvPr id="74" name="Rounded Rectangle 73">
              <a:extLst>
                <a:ext uri="{FF2B5EF4-FFF2-40B4-BE49-F238E27FC236}">
                  <a16:creationId xmlns:a16="http://schemas.microsoft.com/office/drawing/2014/main" id="{50C59021-9824-854F-BB42-92839797E8BE}"/>
                </a:ext>
              </a:extLst>
            </p:cNvPr>
            <p:cNvSpPr/>
            <p:nvPr/>
          </p:nvSpPr>
          <p:spPr bwMode="auto">
            <a:xfrm>
              <a:off x="5972136" y="2922763"/>
              <a:ext cx="149445"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1</a:t>
              </a:r>
              <a:endParaRPr lang="en-US" sz="500" dirty="0">
                <a:solidFill>
                  <a:schemeClr val="accent2">
                    <a:lumMod val="50000"/>
                  </a:schemeClr>
                </a:solidFill>
                <a:latin typeface="Arial"/>
              </a:endParaRPr>
            </a:p>
          </p:txBody>
        </p:sp>
        <p:sp>
          <p:nvSpPr>
            <p:cNvPr id="75" name="Rounded Rectangle 74">
              <a:extLst>
                <a:ext uri="{FF2B5EF4-FFF2-40B4-BE49-F238E27FC236}">
                  <a16:creationId xmlns:a16="http://schemas.microsoft.com/office/drawing/2014/main" id="{D63C9312-2285-AC43-A652-C76A66FBDAD0}"/>
                </a:ext>
              </a:extLst>
            </p:cNvPr>
            <p:cNvSpPr/>
            <p:nvPr/>
          </p:nvSpPr>
          <p:spPr bwMode="auto">
            <a:xfrm>
              <a:off x="6121581" y="2922763"/>
              <a:ext cx="184171"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2</a:t>
              </a:r>
              <a:endParaRPr lang="en-US" sz="500" dirty="0">
                <a:solidFill>
                  <a:schemeClr val="accent2">
                    <a:lumMod val="50000"/>
                  </a:schemeClr>
                </a:solidFill>
                <a:latin typeface="Arial"/>
              </a:endParaRPr>
            </a:p>
          </p:txBody>
        </p:sp>
        <p:sp>
          <p:nvSpPr>
            <p:cNvPr id="76" name="Rounded Rectangle 75">
              <a:extLst>
                <a:ext uri="{FF2B5EF4-FFF2-40B4-BE49-F238E27FC236}">
                  <a16:creationId xmlns:a16="http://schemas.microsoft.com/office/drawing/2014/main" id="{73B821B3-9675-734B-8C2D-2148FBA80B3D}"/>
                </a:ext>
              </a:extLst>
            </p:cNvPr>
            <p:cNvSpPr/>
            <p:nvPr/>
          </p:nvSpPr>
          <p:spPr bwMode="auto">
            <a:xfrm>
              <a:off x="6305752" y="2922763"/>
              <a:ext cx="184171"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a:t>
              </a:r>
              <a:endParaRPr lang="en-US" sz="500" dirty="0">
                <a:solidFill>
                  <a:schemeClr val="accent2">
                    <a:lumMod val="50000"/>
                  </a:schemeClr>
                </a:solidFill>
                <a:latin typeface="Arial"/>
              </a:endParaRPr>
            </a:p>
          </p:txBody>
        </p:sp>
      </p:grpSp>
      <p:cxnSp>
        <p:nvCxnSpPr>
          <p:cNvPr id="77" name="Elbow Connector 37">
            <a:extLst>
              <a:ext uri="{FF2B5EF4-FFF2-40B4-BE49-F238E27FC236}">
                <a16:creationId xmlns:a16="http://schemas.microsoft.com/office/drawing/2014/main" id="{CC457E4A-C1CB-794D-840F-82CD6DDEA5F2}"/>
              </a:ext>
            </a:extLst>
          </p:cNvPr>
          <p:cNvCxnSpPr>
            <a:cxnSpLocks/>
            <a:stCxn id="71" idx="1"/>
            <a:endCxn id="66" idx="1"/>
          </p:cNvCxnSpPr>
          <p:nvPr/>
        </p:nvCxnSpPr>
        <p:spPr>
          <a:xfrm flipV="1">
            <a:off x="1162169" y="3863872"/>
            <a:ext cx="1856341" cy="219501"/>
          </a:xfrm>
          <a:prstGeom prst="straightConnector1">
            <a:avLst/>
          </a:prstGeom>
          <a:ln w="1905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8" name="Elbow Connector 37">
            <a:extLst>
              <a:ext uri="{FF2B5EF4-FFF2-40B4-BE49-F238E27FC236}">
                <a16:creationId xmlns:a16="http://schemas.microsoft.com/office/drawing/2014/main" id="{D1AED70E-2229-5845-A665-582E862C32D4}"/>
              </a:ext>
            </a:extLst>
          </p:cNvPr>
          <p:cNvCxnSpPr>
            <a:cxnSpLocks/>
            <a:stCxn id="67" idx="4"/>
            <a:endCxn id="73" idx="1"/>
          </p:cNvCxnSpPr>
          <p:nvPr/>
        </p:nvCxnSpPr>
        <p:spPr>
          <a:xfrm>
            <a:off x="4600094" y="3863872"/>
            <a:ext cx="679342" cy="89701"/>
          </a:xfrm>
          <a:prstGeom prst="straightConnector1">
            <a:avLst/>
          </a:prstGeom>
          <a:ln w="19050">
            <a:solidFill>
              <a:schemeClr val="accent6">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79" name="AutoShape 4">
            <a:extLst>
              <a:ext uri="{FF2B5EF4-FFF2-40B4-BE49-F238E27FC236}">
                <a16:creationId xmlns:a16="http://schemas.microsoft.com/office/drawing/2014/main" id="{FFFBCA67-FF44-7144-8220-EDE877EA5F0B}"/>
              </a:ext>
            </a:extLst>
          </p:cNvPr>
          <p:cNvSpPr>
            <a:spLocks noChangeArrowheads="1"/>
          </p:cNvSpPr>
          <p:nvPr/>
        </p:nvSpPr>
        <p:spPr bwMode="auto">
          <a:xfrm>
            <a:off x="1884735" y="4311725"/>
            <a:ext cx="1177164" cy="673629"/>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hangingPunct="1">
              <a:defRPr/>
            </a:pPr>
            <a:r>
              <a:rPr lang="en-US" sz="1000" dirty="0">
                <a:solidFill>
                  <a:prstClr val="black"/>
                </a:solidFill>
                <a:latin typeface="Arial"/>
                <a:cs typeface="+mn-cs"/>
              </a:rPr>
              <a:t>app pod 3</a:t>
            </a:r>
          </a:p>
        </p:txBody>
      </p:sp>
      <p:sp>
        <p:nvSpPr>
          <p:cNvPr id="80" name="AutoShape 4">
            <a:extLst>
              <a:ext uri="{FF2B5EF4-FFF2-40B4-BE49-F238E27FC236}">
                <a16:creationId xmlns:a16="http://schemas.microsoft.com/office/drawing/2014/main" id="{7874A465-A929-534B-A2A0-FB1FAFB323AB}"/>
              </a:ext>
            </a:extLst>
          </p:cNvPr>
          <p:cNvSpPr>
            <a:spLocks noChangeArrowheads="1"/>
          </p:cNvSpPr>
          <p:nvPr/>
        </p:nvSpPr>
        <p:spPr bwMode="auto">
          <a:xfrm>
            <a:off x="3512604" y="4326052"/>
            <a:ext cx="1177164" cy="673629"/>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hangingPunct="1">
              <a:defRPr/>
            </a:pPr>
            <a:r>
              <a:rPr lang="en-US" sz="1000" dirty="0">
                <a:solidFill>
                  <a:prstClr val="black"/>
                </a:solidFill>
                <a:latin typeface="Arial"/>
                <a:cs typeface="+mn-cs"/>
              </a:rPr>
              <a:t>app pod 4</a:t>
            </a:r>
          </a:p>
        </p:txBody>
      </p:sp>
      <p:sp>
        <p:nvSpPr>
          <p:cNvPr id="81" name="Content Placeholder 5">
            <a:extLst>
              <a:ext uri="{FF2B5EF4-FFF2-40B4-BE49-F238E27FC236}">
                <a16:creationId xmlns:a16="http://schemas.microsoft.com/office/drawing/2014/main" id="{2B2CA6FC-99B2-864F-BEF5-B1610493BAD3}"/>
              </a:ext>
            </a:extLst>
          </p:cNvPr>
          <p:cNvSpPr txBox="1">
            <a:spLocks/>
          </p:cNvSpPr>
          <p:nvPr/>
        </p:nvSpPr>
        <p:spPr bwMode="auto">
          <a:xfrm>
            <a:off x="6486709" y="1762746"/>
            <a:ext cx="2497844" cy="1709120"/>
          </a:xfrm>
          <a:prstGeom prst="rect">
            <a:avLst/>
          </a:prstGeom>
          <a:noFill/>
          <a:ln w="9525">
            <a:no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txBody>
          <a:bodyPr vert="horz" wrap="square" lIns="91438" tIns="45719" rIns="91438" bIns="45719" numCol="1" anchor="t" anchorCtr="0" compatLnSpc="1">
            <a:prstTxWarp prst="textNoShape">
              <a:avLst/>
            </a:prstTxWarp>
          </a:bodyPr>
          <a:lstStyle>
            <a:lvl1pPr marL="180971" indent="-180971" algn="l" defTabSz="457189" rtl="0" eaLnBrk="0" fontAlgn="base" hangingPunct="0">
              <a:spcBef>
                <a:spcPts val="600"/>
              </a:spcBef>
              <a:spcAft>
                <a:spcPct val="0"/>
              </a:spcAft>
              <a:buClr>
                <a:schemeClr val="accent1"/>
              </a:buClr>
              <a:buFont typeface="Arial" charset="0"/>
              <a:buChar char="•"/>
              <a:defRPr sz="2000" kern="1200">
                <a:solidFill>
                  <a:srgbClr val="777677"/>
                </a:solidFill>
                <a:latin typeface="IBM Plex Sans" panose="020B0503050203000203" pitchFamily="34" charset="77"/>
                <a:ea typeface="ＭＳ Ｐゴシック" charset="0"/>
                <a:cs typeface="+mn-cs"/>
              </a:defRPr>
            </a:lvl1pPr>
            <a:lvl2pPr marL="420677" indent="-180971" algn="l" defTabSz="457189" rtl="0" eaLnBrk="0" fontAlgn="base" hangingPunct="0">
              <a:spcBef>
                <a:spcPts val="600"/>
              </a:spcBef>
              <a:spcAft>
                <a:spcPct val="0"/>
              </a:spcAft>
              <a:buFont typeface="Arial" charset="0"/>
              <a:buChar char="–"/>
              <a:defRPr kern="1200">
                <a:solidFill>
                  <a:srgbClr val="777677"/>
                </a:solidFill>
                <a:latin typeface="IBM Plex Sans" panose="020B0503050203000203" pitchFamily="34" charset="77"/>
                <a:ea typeface="ＭＳ Ｐゴシック" charset="0"/>
                <a:cs typeface="+mn-cs"/>
              </a:defRPr>
            </a:lvl2pPr>
            <a:lvl3pPr marL="593711" indent="-173034" algn="l" defTabSz="457189" rtl="0" eaLnBrk="0" fontAlgn="base" hangingPunct="0">
              <a:spcBef>
                <a:spcPts val="600"/>
              </a:spcBef>
              <a:spcAft>
                <a:spcPct val="0"/>
              </a:spcAft>
              <a:buFont typeface="Arial" charset="0"/>
              <a:buChar char="•"/>
              <a:defRPr sz="1600" kern="1200">
                <a:solidFill>
                  <a:schemeClr val="accent2"/>
                </a:solidFill>
                <a:latin typeface="IBM Plex Sans" panose="020B0503050203000203" pitchFamily="34" charset="77"/>
                <a:ea typeface="ＭＳ Ｐゴシック" charset="0"/>
                <a:cs typeface="+mn-cs"/>
              </a:defRPr>
            </a:lvl3pPr>
            <a:lvl4pPr marL="893741" indent="-30003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4pPr>
            <a:lvl5pPr marL="1074711" indent="-180971" algn="l" defTabSz="457189" rtl="0" eaLnBrk="0" fontAlgn="base" hangingPunct="0">
              <a:spcBef>
                <a:spcPts val="600"/>
              </a:spcBef>
              <a:spcAft>
                <a:spcPct val="0"/>
              </a:spcAft>
              <a:buFont typeface="Arial" charset="0"/>
              <a:buChar char="»"/>
              <a:defRPr sz="1400" kern="1200">
                <a:solidFill>
                  <a:schemeClr val="accent2"/>
                </a:solidFill>
                <a:latin typeface="IBM Plex Sans" panose="020B0503050203000203" pitchFamily="34" charset="77"/>
                <a:ea typeface="ＭＳ Ｐゴシック" charset="0"/>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charset="0"/>
              <a:buNone/>
            </a:pPr>
            <a:r>
              <a:rPr lang="en-US" sz="1600" dirty="0"/>
              <a:t>Adding 2 new instances to scale out</a:t>
            </a:r>
          </a:p>
          <a:p>
            <a:pPr marL="0" indent="0">
              <a:buFont typeface="Arial" charset="0"/>
              <a:buNone/>
            </a:pPr>
            <a:endParaRPr lang="en-US" sz="1600" dirty="0"/>
          </a:p>
          <a:p>
            <a:pPr marL="0" indent="0">
              <a:buFont typeface="Arial" charset="0"/>
              <a:buNone/>
            </a:pPr>
            <a:r>
              <a:rPr lang="en-US" sz="1600" dirty="0"/>
              <a:t>Task and table partitions will migrate to the new instances</a:t>
            </a:r>
          </a:p>
        </p:txBody>
      </p:sp>
    </p:spTree>
    <p:extLst>
      <p:ext uri="{BB962C8B-B14F-4D97-AF65-F5344CB8AC3E}">
        <p14:creationId xmlns:p14="http://schemas.microsoft.com/office/powerpoint/2010/main" val="1992355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E9C53-ABE7-7A43-8029-345926141BD8}"/>
              </a:ext>
            </a:extLst>
          </p:cNvPr>
          <p:cNvSpPr>
            <a:spLocks noGrp="1"/>
          </p:cNvSpPr>
          <p:nvPr>
            <p:ph type="title"/>
          </p:nvPr>
        </p:nvSpPr>
        <p:spPr/>
        <p:txBody>
          <a:bodyPr/>
          <a:lstStyle/>
          <a:p>
            <a:r>
              <a:rPr lang="en-US" dirty="0"/>
              <a:t>Scaling</a:t>
            </a:r>
            <a:endParaRPr dirty="0"/>
          </a:p>
        </p:txBody>
      </p:sp>
      <p:sp>
        <p:nvSpPr>
          <p:cNvPr id="6" name="Content Placeholder 5">
            <a:extLst>
              <a:ext uri="{FF2B5EF4-FFF2-40B4-BE49-F238E27FC236}">
                <a16:creationId xmlns:a16="http://schemas.microsoft.com/office/drawing/2014/main" id="{095C88E9-F4FC-3444-B506-D49FF0D76E56}"/>
              </a:ext>
            </a:extLst>
          </p:cNvPr>
          <p:cNvSpPr>
            <a:spLocks noGrp="1"/>
          </p:cNvSpPr>
          <p:nvPr>
            <p:ph idx="1"/>
          </p:nvPr>
        </p:nvSpPr>
        <p:spPr>
          <a:xfrm>
            <a:off x="293688" y="901701"/>
            <a:ext cx="8393112" cy="478461"/>
          </a:xfrm>
        </p:spPr>
        <p:txBody>
          <a:bodyPr/>
          <a:lstStyle/>
          <a:p>
            <a:pPr marL="0" indent="0">
              <a:buNone/>
            </a:pPr>
            <a:r>
              <a:rPr lang="en-US" sz="1800" dirty="0"/>
              <a:t>Task and table partitions will migrate to the new instances</a:t>
            </a:r>
          </a:p>
        </p:txBody>
      </p:sp>
      <p:sp>
        <p:nvSpPr>
          <p:cNvPr id="5" name="Slide Number Placeholder 4">
            <a:extLst>
              <a:ext uri="{FF2B5EF4-FFF2-40B4-BE49-F238E27FC236}">
                <a16:creationId xmlns:a16="http://schemas.microsoft.com/office/drawing/2014/main" id="{B8F62B4F-7BE5-F34B-AF52-84E5B17009AB}"/>
              </a:ext>
            </a:extLst>
          </p:cNvPr>
          <p:cNvSpPr>
            <a:spLocks noGrp="1"/>
          </p:cNvSpPr>
          <p:nvPr>
            <p:ph type="sldNum" sz="quarter" idx="10"/>
          </p:nvPr>
        </p:nvSpPr>
        <p:spPr/>
        <p:txBody>
          <a:bodyPr/>
          <a:lstStyle/>
          <a:p>
            <a:fld id="{8A158888-7CA9-084D-A641-EC66ACF9DB3C}" type="slidenum">
              <a:rPr lang="en-US" smtClean="0">
                <a:solidFill>
                  <a:srgbClr val="5AAAFA"/>
                </a:solidFill>
              </a:rPr>
              <a:pPr/>
              <a:t>26</a:t>
            </a:fld>
            <a:endParaRPr lang="en-US">
              <a:solidFill>
                <a:srgbClr val="5AAAFA"/>
              </a:solidFill>
            </a:endParaRPr>
          </a:p>
        </p:txBody>
      </p:sp>
      <p:sp>
        <p:nvSpPr>
          <p:cNvPr id="7" name="Rounded Rectangle 6">
            <a:extLst>
              <a:ext uri="{FF2B5EF4-FFF2-40B4-BE49-F238E27FC236}">
                <a16:creationId xmlns:a16="http://schemas.microsoft.com/office/drawing/2014/main" id="{6FFAAC9A-FF55-0845-8265-58CABAB09D4C}"/>
              </a:ext>
            </a:extLst>
          </p:cNvPr>
          <p:cNvSpPr/>
          <p:nvPr/>
        </p:nvSpPr>
        <p:spPr bwMode="auto">
          <a:xfrm>
            <a:off x="457200" y="1712311"/>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0</a:t>
            </a:r>
            <a:endParaRPr lang="en-US" sz="500" dirty="0">
              <a:solidFill>
                <a:prstClr val="white"/>
              </a:solidFill>
              <a:latin typeface="Arial"/>
            </a:endParaRPr>
          </a:p>
        </p:txBody>
      </p:sp>
      <p:sp>
        <p:nvSpPr>
          <p:cNvPr id="8" name="Rounded Rectangle 7">
            <a:extLst>
              <a:ext uri="{FF2B5EF4-FFF2-40B4-BE49-F238E27FC236}">
                <a16:creationId xmlns:a16="http://schemas.microsoft.com/office/drawing/2014/main" id="{EE8ECE0C-E31A-2C43-95A1-7F30B69747CE}"/>
              </a:ext>
            </a:extLst>
          </p:cNvPr>
          <p:cNvSpPr/>
          <p:nvPr/>
        </p:nvSpPr>
        <p:spPr bwMode="auto">
          <a:xfrm>
            <a:off x="640078" y="1712311"/>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1</a:t>
            </a:r>
            <a:endParaRPr lang="en-US" sz="500" dirty="0">
              <a:solidFill>
                <a:prstClr val="white"/>
              </a:solidFill>
              <a:latin typeface="Arial"/>
            </a:endParaRPr>
          </a:p>
        </p:txBody>
      </p:sp>
      <p:sp>
        <p:nvSpPr>
          <p:cNvPr id="9" name="Rounded Rectangle 8">
            <a:extLst>
              <a:ext uri="{FF2B5EF4-FFF2-40B4-BE49-F238E27FC236}">
                <a16:creationId xmlns:a16="http://schemas.microsoft.com/office/drawing/2014/main" id="{A7E3F43B-F6F0-024B-9ED4-CF956F58DA09}"/>
              </a:ext>
            </a:extLst>
          </p:cNvPr>
          <p:cNvSpPr/>
          <p:nvPr/>
        </p:nvSpPr>
        <p:spPr bwMode="auto">
          <a:xfrm>
            <a:off x="824249" y="1712311"/>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2</a:t>
            </a:r>
            <a:endParaRPr lang="en-US" sz="500" dirty="0">
              <a:solidFill>
                <a:prstClr val="white"/>
              </a:solidFill>
              <a:latin typeface="Arial"/>
            </a:endParaRPr>
          </a:p>
        </p:txBody>
      </p:sp>
      <p:sp>
        <p:nvSpPr>
          <p:cNvPr id="10" name="Rounded Rectangle 9">
            <a:extLst>
              <a:ext uri="{FF2B5EF4-FFF2-40B4-BE49-F238E27FC236}">
                <a16:creationId xmlns:a16="http://schemas.microsoft.com/office/drawing/2014/main" id="{F99972C1-8CAC-7B43-92E8-123CF985A540}"/>
              </a:ext>
            </a:extLst>
          </p:cNvPr>
          <p:cNvSpPr/>
          <p:nvPr/>
        </p:nvSpPr>
        <p:spPr bwMode="auto">
          <a:xfrm>
            <a:off x="1007127" y="1712311"/>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3</a:t>
            </a:r>
            <a:endParaRPr lang="en-US" sz="500" dirty="0">
              <a:solidFill>
                <a:prstClr val="white"/>
              </a:solidFill>
              <a:latin typeface="Arial"/>
            </a:endParaRPr>
          </a:p>
        </p:txBody>
      </p:sp>
      <p:sp>
        <p:nvSpPr>
          <p:cNvPr id="11" name="Rounded Rectangle 10">
            <a:extLst>
              <a:ext uri="{FF2B5EF4-FFF2-40B4-BE49-F238E27FC236}">
                <a16:creationId xmlns:a16="http://schemas.microsoft.com/office/drawing/2014/main" id="{991AB468-FA80-6348-9246-49AC8BB2C236}"/>
              </a:ext>
            </a:extLst>
          </p:cNvPr>
          <p:cNvSpPr/>
          <p:nvPr/>
        </p:nvSpPr>
        <p:spPr bwMode="auto">
          <a:xfrm>
            <a:off x="1194252" y="1714384"/>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a:t>
            </a:r>
            <a:endParaRPr lang="en-US" sz="500" dirty="0">
              <a:solidFill>
                <a:prstClr val="white"/>
              </a:solidFill>
              <a:latin typeface="Arial"/>
            </a:endParaRPr>
          </a:p>
        </p:txBody>
      </p:sp>
      <p:sp>
        <p:nvSpPr>
          <p:cNvPr id="14" name="Rounded Rectangle 13">
            <a:extLst>
              <a:ext uri="{FF2B5EF4-FFF2-40B4-BE49-F238E27FC236}">
                <a16:creationId xmlns:a16="http://schemas.microsoft.com/office/drawing/2014/main" id="{37B60B96-C319-8944-8487-0D271FFA81DB}"/>
              </a:ext>
            </a:extLst>
          </p:cNvPr>
          <p:cNvSpPr/>
          <p:nvPr/>
        </p:nvSpPr>
        <p:spPr bwMode="auto">
          <a:xfrm>
            <a:off x="455722" y="235558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0</a:t>
            </a:r>
            <a:endParaRPr lang="en-US" sz="500" dirty="0">
              <a:solidFill>
                <a:prstClr val="white"/>
              </a:solidFill>
              <a:latin typeface="Arial"/>
            </a:endParaRPr>
          </a:p>
        </p:txBody>
      </p:sp>
      <p:sp>
        <p:nvSpPr>
          <p:cNvPr id="15" name="Rounded Rectangle 14">
            <a:extLst>
              <a:ext uri="{FF2B5EF4-FFF2-40B4-BE49-F238E27FC236}">
                <a16:creationId xmlns:a16="http://schemas.microsoft.com/office/drawing/2014/main" id="{5E18ED2D-E074-EC41-9779-8462EBBAE928}"/>
              </a:ext>
            </a:extLst>
          </p:cNvPr>
          <p:cNvSpPr/>
          <p:nvPr/>
        </p:nvSpPr>
        <p:spPr bwMode="auto">
          <a:xfrm>
            <a:off x="638600" y="235558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1</a:t>
            </a:r>
            <a:endParaRPr lang="en-US" sz="500" dirty="0">
              <a:solidFill>
                <a:prstClr val="white"/>
              </a:solidFill>
              <a:latin typeface="Arial"/>
            </a:endParaRPr>
          </a:p>
        </p:txBody>
      </p:sp>
      <p:sp>
        <p:nvSpPr>
          <p:cNvPr id="16" name="Rounded Rectangle 15">
            <a:extLst>
              <a:ext uri="{FF2B5EF4-FFF2-40B4-BE49-F238E27FC236}">
                <a16:creationId xmlns:a16="http://schemas.microsoft.com/office/drawing/2014/main" id="{B7D2843A-05E3-2742-A8B1-207CCF9F3CAF}"/>
              </a:ext>
            </a:extLst>
          </p:cNvPr>
          <p:cNvSpPr/>
          <p:nvPr/>
        </p:nvSpPr>
        <p:spPr bwMode="auto">
          <a:xfrm>
            <a:off x="822771" y="235558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2</a:t>
            </a:r>
            <a:endParaRPr lang="en-US" sz="500" dirty="0">
              <a:solidFill>
                <a:prstClr val="white"/>
              </a:solidFill>
              <a:latin typeface="Arial"/>
            </a:endParaRPr>
          </a:p>
        </p:txBody>
      </p:sp>
      <p:sp>
        <p:nvSpPr>
          <p:cNvPr id="17" name="Rounded Rectangle 16">
            <a:extLst>
              <a:ext uri="{FF2B5EF4-FFF2-40B4-BE49-F238E27FC236}">
                <a16:creationId xmlns:a16="http://schemas.microsoft.com/office/drawing/2014/main" id="{E0A33A55-1ABC-544A-9D1E-929683A40608}"/>
              </a:ext>
            </a:extLst>
          </p:cNvPr>
          <p:cNvSpPr/>
          <p:nvPr/>
        </p:nvSpPr>
        <p:spPr bwMode="auto">
          <a:xfrm>
            <a:off x="1005649" y="2355580"/>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3</a:t>
            </a:r>
            <a:endParaRPr lang="en-US" sz="500" dirty="0">
              <a:solidFill>
                <a:prstClr val="white"/>
              </a:solidFill>
              <a:latin typeface="Arial"/>
            </a:endParaRPr>
          </a:p>
        </p:txBody>
      </p:sp>
      <p:sp>
        <p:nvSpPr>
          <p:cNvPr id="18" name="Rounded Rectangle 17">
            <a:extLst>
              <a:ext uri="{FF2B5EF4-FFF2-40B4-BE49-F238E27FC236}">
                <a16:creationId xmlns:a16="http://schemas.microsoft.com/office/drawing/2014/main" id="{E4F90F38-D6A9-6944-8D4A-C1122AB6E341}"/>
              </a:ext>
            </a:extLst>
          </p:cNvPr>
          <p:cNvSpPr/>
          <p:nvPr/>
        </p:nvSpPr>
        <p:spPr bwMode="auto">
          <a:xfrm>
            <a:off x="1192774" y="2357653"/>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prstClr val="white"/>
                </a:solidFill>
                <a:latin typeface="Arial"/>
              </a:rPr>
              <a:t>...</a:t>
            </a:r>
            <a:endParaRPr lang="en-US" sz="500" dirty="0">
              <a:solidFill>
                <a:prstClr val="white"/>
              </a:solidFill>
              <a:latin typeface="Arial"/>
            </a:endParaRPr>
          </a:p>
        </p:txBody>
      </p:sp>
      <p:grpSp>
        <p:nvGrpSpPr>
          <p:cNvPr id="12" name="Group 11">
            <a:extLst>
              <a:ext uri="{FF2B5EF4-FFF2-40B4-BE49-F238E27FC236}">
                <a16:creationId xmlns:a16="http://schemas.microsoft.com/office/drawing/2014/main" id="{DCC9C55D-6183-BC41-BE23-6EE2C0ADCA9E}"/>
              </a:ext>
            </a:extLst>
          </p:cNvPr>
          <p:cNvGrpSpPr/>
          <p:nvPr/>
        </p:nvGrpSpPr>
        <p:grpSpPr>
          <a:xfrm>
            <a:off x="455722" y="3100809"/>
            <a:ext cx="921223" cy="550707"/>
            <a:chOff x="455722" y="3100809"/>
            <a:chExt cx="921223" cy="550707"/>
          </a:xfrm>
        </p:grpSpPr>
        <p:sp>
          <p:nvSpPr>
            <p:cNvPr id="20" name="Rounded Rectangle 19">
              <a:extLst>
                <a:ext uri="{FF2B5EF4-FFF2-40B4-BE49-F238E27FC236}">
                  <a16:creationId xmlns:a16="http://schemas.microsoft.com/office/drawing/2014/main" id="{2D4AFB23-B79A-054A-9C1A-C1C79755574F}"/>
                </a:ext>
              </a:extLst>
            </p:cNvPr>
            <p:cNvSpPr/>
            <p:nvPr/>
          </p:nvSpPr>
          <p:spPr bwMode="auto">
            <a:xfrm>
              <a:off x="455722" y="3100809"/>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0</a:t>
              </a:r>
              <a:endParaRPr lang="en-US" sz="500" b="1" dirty="0">
                <a:solidFill>
                  <a:prstClr val="white"/>
                </a:solidFill>
                <a:latin typeface="Arial"/>
              </a:endParaRPr>
            </a:p>
          </p:txBody>
        </p:sp>
        <p:sp>
          <p:nvSpPr>
            <p:cNvPr id="21" name="Rounded Rectangle 20">
              <a:extLst>
                <a:ext uri="{FF2B5EF4-FFF2-40B4-BE49-F238E27FC236}">
                  <a16:creationId xmlns:a16="http://schemas.microsoft.com/office/drawing/2014/main" id="{17B5F8B6-4887-E145-BC8E-44959FD0987A}"/>
                </a:ext>
              </a:extLst>
            </p:cNvPr>
            <p:cNvSpPr/>
            <p:nvPr/>
          </p:nvSpPr>
          <p:spPr bwMode="auto">
            <a:xfrm>
              <a:off x="638600" y="3100809"/>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1</a:t>
              </a:r>
              <a:endParaRPr lang="en-US" sz="500" b="1" dirty="0">
                <a:solidFill>
                  <a:prstClr val="white"/>
                </a:solidFill>
                <a:latin typeface="Arial"/>
              </a:endParaRPr>
            </a:p>
          </p:txBody>
        </p:sp>
        <p:sp>
          <p:nvSpPr>
            <p:cNvPr id="22" name="Rounded Rectangle 21">
              <a:extLst>
                <a:ext uri="{FF2B5EF4-FFF2-40B4-BE49-F238E27FC236}">
                  <a16:creationId xmlns:a16="http://schemas.microsoft.com/office/drawing/2014/main" id="{E353B138-C50E-6845-B959-C55C77FC6250}"/>
                </a:ext>
              </a:extLst>
            </p:cNvPr>
            <p:cNvSpPr/>
            <p:nvPr/>
          </p:nvSpPr>
          <p:spPr bwMode="auto">
            <a:xfrm>
              <a:off x="822771" y="3100809"/>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2</a:t>
              </a:r>
              <a:endParaRPr lang="en-US" sz="500" b="1" dirty="0">
                <a:solidFill>
                  <a:prstClr val="white"/>
                </a:solidFill>
                <a:latin typeface="Arial"/>
              </a:endParaRPr>
            </a:p>
          </p:txBody>
        </p:sp>
        <p:sp>
          <p:nvSpPr>
            <p:cNvPr id="23" name="Rounded Rectangle 22">
              <a:extLst>
                <a:ext uri="{FF2B5EF4-FFF2-40B4-BE49-F238E27FC236}">
                  <a16:creationId xmlns:a16="http://schemas.microsoft.com/office/drawing/2014/main" id="{52A1B321-DF96-834C-B948-4EE302E49B59}"/>
                </a:ext>
              </a:extLst>
            </p:cNvPr>
            <p:cNvSpPr/>
            <p:nvPr/>
          </p:nvSpPr>
          <p:spPr bwMode="auto">
            <a:xfrm>
              <a:off x="1005649" y="3100809"/>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3</a:t>
              </a:r>
              <a:endParaRPr lang="en-US" sz="500" b="1" dirty="0">
                <a:solidFill>
                  <a:prstClr val="white"/>
                </a:solidFill>
                <a:latin typeface="Arial"/>
              </a:endParaRPr>
            </a:p>
          </p:txBody>
        </p:sp>
        <p:sp>
          <p:nvSpPr>
            <p:cNvPr id="24" name="Rounded Rectangle 23">
              <a:extLst>
                <a:ext uri="{FF2B5EF4-FFF2-40B4-BE49-F238E27FC236}">
                  <a16:creationId xmlns:a16="http://schemas.microsoft.com/office/drawing/2014/main" id="{F7E3A2AE-1E30-834C-B984-30F0F7E1D775}"/>
                </a:ext>
              </a:extLst>
            </p:cNvPr>
            <p:cNvSpPr/>
            <p:nvPr/>
          </p:nvSpPr>
          <p:spPr bwMode="auto">
            <a:xfrm>
              <a:off x="1192774" y="3102882"/>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a:t>
              </a:r>
              <a:endParaRPr lang="en-US" sz="500" b="1" dirty="0">
                <a:solidFill>
                  <a:prstClr val="white"/>
                </a:solidFill>
                <a:latin typeface="Arial"/>
              </a:endParaRPr>
            </a:p>
          </p:txBody>
        </p:sp>
      </p:grpSp>
      <p:sp>
        <p:nvSpPr>
          <p:cNvPr id="25" name="AutoShape 4">
            <a:extLst>
              <a:ext uri="{FF2B5EF4-FFF2-40B4-BE49-F238E27FC236}">
                <a16:creationId xmlns:a16="http://schemas.microsoft.com/office/drawing/2014/main" id="{2C4E2418-F50E-DD4D-87DC-7183D2D555A6}"/>
              </a:ext>
            </a:extLst>
          </p:cNvPr>
          <p:cNvSpPr>
            <a:spLocks noChangeArrowheads="1"/>
          </p:cNvSpPr>
          <p:nvPr/>
        </p:nvSpPr>
        <p:spPr bwMode="auto">
          <a:xfrm>
            <a:off x="305300" y="1577012"/>
            <a:ext cx="1288927" cy="3129393"/>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hangingPunct="1">
              <a:defRPr/>
            </a:pPr>
            <a:endParaRPr lang="en-US" sz="1000" dirty="0">
              <a:solidFill>
                <a:prstClr val="black"/>
              </a:solidFill>
              <a:latin typeface="Arial"/>
              <a:cs typeface="+mn-cs"/>
            </a:endParaRPr>
          </a:p>
        </p:txBody>
      </p:sp>
      <p:pic>
        <p:nvPicPr>
          <p:cNvPr id="26" name="Picture 25">
            <a:extLst>
              <a:ext uri="{FF2B5EF4-FFF2-40B4-BE49-F238E27FC236}">
                <a16:creationId xmlns:a16="http://schemas.microsoft.com/office/drawing/2014/main" id="{69EC04E9-9E0E-4C42-BA0A-D937E8EB7FD5}"/>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503689" y="4517304"/>
            <a:ext cx="719507" cy="378203"/>
          </a:xfrm>
          <a:prstGeom prst="rect">
            <a:avLst/>
          </a:prstGeom>
          <a:solidFill>
            <a:schemeClr val="bg1"/>
          </a:solidFill>
        </p:spPr>
      </p:pic>
      <p:sp>
        <p:nvSpPr>
          <p:cNvPr id="28" name="AutoShape 4">
            <a:extLst>
              <a:ext uri="{FF2B5EF4-FFF2-40B4-BE49-F238E27FC236}">
                <a16:creationId xmlns:a16="http://schemas.microsoft.com/office/drawing/2014/main" id="{2CA2CFA0-CF58-4D4B-964D-105F2A474318}"/>
              </a:ext>
            </a:extLst>
          </p:cNvPr>
          <p:cNvSpPr>
            <a:spLocks noChangeArrowheads="1"/>
          </p:cNvSpPr>
          <p:nvPr/>
        </p:nvSpPr>
        <p:spPr bwMode="auto">
          <a:xfrm>
            <a:off x="2655590" y="1599335"/>
            <a:ext cx="2100171" cy="562250"/>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hangingPunct="1">
              <a:defRPr/>
            </a:pPr>
            <a:r>
              <a:rPr lang="en-US" sz="1000" dirty="0">
                <a:solidFill>
                  <a:prstClr val="black"/>
                </a:solidFill>
                <a:latin typeface="Arial"/>
                <a:cs typeface="+mn-cs"/>
              </a:rPr>
              <a:t>app pod 1</a:t>
            </a:r>
          </a:p>
        </p:txBody>
      </p:sp>
      <p:sp>
        <p:nvSpPr>
          <p:cNvPr id="29" name="AutoShape 4">
            <a:extLst>
              <a:ext uri="{FF2B5EF4-FFF2-40B4-BE49-F238E27FC236}">
                <a16:creationId xmlns:a16="http://schemas.microsoft.com/office/drawing/2014/main" id="{00BBB1D5-CAE8-F649-A184-AEC8F2CF63DF}"/>
              </a:ext>
            </a:extLst>
          </p:cNvPr>
          <p:cNvSpPr>
            <a:spLocks noChangeArrowheads="1"/>
          </p:cNvSpPr>
          <p:nvPr/>
        </p:nvSpPr>
        <p:spPr bwMode="auto">
          <a:xfrm>
            <a:off x="2673187" y="2275522"/>
            <a:ext cx="2100171" cy="573534"/>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hangingPunct="1">
              <a:defRPr/>
            </a:pPr>
            <a:r>
              <a:rPr lang="en-US" sz="1000" dirty="0">
                <a:solidFill>
                  <a:prstClr val="black"/>
                </a:solidFill>
                <a:latin typeface="Arial"/>
                <a:cs typeface="+mn-cs"/>
              </a:rPr>
              <a:t>app pod 2</a:t>
            </a:r>
          </a:p>
        </p:txBody>
      </p:sp>
      <p:sp>
        <p:nvSpPr>
          <p:cNvPr id="30" name="Rounded Rectangle 29">
            <a:extLst>
              <a:ext uri="{FF2B5EF4-FFF2-40B4-BE49-F238E27FC236}">
                <a16:creationId xmlns:a16="http://schemas.microsoft.com/office/drawing/2014/main" id="{55D0A3C0-B896-D346-8709-F5410E67F45E}"/>
              </a:ext>
            </a:extLst>
          </p:cNvPr>
          <p:cNvSpPr/>
          <p:nvPr/>
        </p:nvSpPr>
        <p:spPr>
          <a:xfrm>
            <a:off x="3018511" y="1729431"/>
            <a:ext cx="1055077" cy="28135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stream task 1</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31" name="Rounded Rectangle 30">
            <a:extLst>
              <a:ext uri="{FF2B5EF4-FFF2-40B4-BE49-F238E27FC236}">
                <a16:creationId xmlns:a16="http://schemas.microsoft.com/office/drawing/2014/main" id="{81696E5E-95E5-C44B-9A48-677B72A1B771}"/>
              </a:ext>
            </a:extLst>
          </p:cNvPr>
          <p:cNvSpPr/>
          <p:nvPr/>
        </p:nvSpPr>
        <p:spPr>
          <a:xfrm>
            <a:off x="3030049" y="2391635"/>
            <a:ext cx="1055077" cy="28135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stream task 3</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32" name="Rounded Rectangle 31">
            <a:extLst>
              <a:ext uri="{FF2B5EF4-FFF2-40B4-BE49-F238E27FC236}">
                <a16:creationId xmlns:a16="http://schemas.microsoft.com/office/drawing/2014/main" id="{6FC758E6-9844-9745-9F60-0B114762BBDF}"/>
              </a:ext>
            </a:extLst>
          </p:cNvPr>
          <p:cNvSpPr/>
          <p:nvPr/>
        </p:nvSpPr>
        <p:spPr>
          <a:xfrm>
            <a:off x="3018510" y="3153143"/>
            <a:ext cx="1055077" cy="28135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stream task 4</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34" name="Elbow Connector 33">
            <a:extLst>
              <a:ext uri="{FF2B5EF4-FFF2-40B4-BE49-F238E27FC236}">
                <a16:creationId xmlns:a16="http://schemas.microsoft.com/office/drawing/2014/main" id="{B8F1C5DA-D31F-8245-A165-E035A5417DFD}"/>
              </a:ext>
            </a:extLst>
          </p:cNvPr>
          <p:cNvCxnSpPr>
            <a:stCxn id="11" idx="3"/>
            <a:endCxn id="30" idx="1"/>
          </p:cNvCxnSpPr>
          <p:nvPr/>
        </p:nvCxnSpPr>
        <p:spPr>
          <a:xfrm flipV="1">
            <a:off x="1378423" y="1870108"/>
            <a:ext cx="1640088" cy="118593"/>
          </a:xfrm>
          <a:prstGeom prst="straightConnector1">
            <a:avLst/>
          </a:prstGeom>
          <a:ln w="1905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Elbow Connector 34">
            <a:extLst>
              <a:ext uri="{FF2B5EF4-FFF2-40B4-BE49-F238E27FC236}">
                <a16:creationId xmlns:a16="http://schemas.microsoft.com/office/drawing/2014/main" id="{6DE14BD2-1757-6543-826C-AACD0B6612F7}"/>
              </a:ext>
            </a:extLst>
          </p:cNvPr>
          <p:cNvCxnSpPr>
            <a:cxnSpLocks/>
            <a:stCxn id="18" idx="3"/>
            <a:endCxn id="31" idx="1"/>
          </p:cNvCxnSpPr>
          <p:nvPr/>
        </p:nvCxnSpPr>
        <p:spPr>
          <a:xfrm flipV="1">
            <a:off x="1376945" y="2532312"/>
            <a:ext cx="1653104" cy="99658"/>
          </a:xfrm>
          <a:prstGeom prst="straightConnector1">
            <a:avLst/>
          </a:prstGeom>
          <a:ln w="1905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Elbow Connector 37">
            <a:extLst>
              <a:ext uri="{FF2B5EF4-FFF2-40B4-BE49-F238E27FC236}">
                <a16:creationId xmlns:a16="http://schemas.microsoft.com/office/drawing/2014/main" id="{326715AD-8B75-C04E-A8D4-625E9729C2E9}"/>
              </a:ext>
            </a:extLst>
          </p:cNvPr>
          <p:cNvCxnSpPr>
            <a:cxnSpLocks/>
            <a:stCxn id="24" idx="3"/>
            <a:endCxn id="32" idx="1"/>
          </p:cNvCxnSpPr>
          <p:nvPr/>
        </p:nvCxnSpPr>
        <p:spPr>
          <a:xfrm flipV="1">
            <a:off x="1376945" y="3293820"/>
            <a:ext cx="1641565" cy="83379"/>
          </a:xfrm>
          <a:prstGeom prst="straightConnector1">
            <a:avLst/>
          </a:prstGeom>
          <a:ln w="1905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33" name="Can 32">
            <a:extLst>
              <a:ext uri="{FF2B5EF4-FFF2-40B4-BE49-F238E27FC236}">
                <a16:creationId xmlns:a16="http://schemas.microsoft.com/office/drawing/2014/main" id="{63774601-9ECF-974D-9994-BBA9457261CD}"/>
              </a:ext>
            </a:extLst>
          </p:cNvPr>
          <p:cNvSpPr/>
          <p:nvPr/>
        </p:nvSpPr>
        <p:spPr>
          <a:xfrm>
            <a:off x="4386753" y="1729431"/>
            <a:ext cx="219701" cy="296671"/>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hangingPunct="1"/>
            <a:endParaRPr lang="en-US" sz="1013">
              <a:solidFill>
                <a:prstClr val="white"/>
              </a:solidFill>
              <a:latin typeface="Arial"/>
            </a:endParaRPr>
          </a:p>
        </p:txBody>
      </p:sp>
      <p:sp>
        <p:nvSpPr>
          <p:cNvPr id="36" name="Can 35">
            <a:extLst>
              <a:ext uri="{FF2B5EF4-FFF2-40B4-BE49-F238E27FC236}">
                <a16:creationId xmlns:a16="http://schemas.microsoft.com/office/drawing/2014/main" id="{67907B24-0E76-3D44-B373-65D7555DBEB7}"/>
              </a:ext>
            </a:extLst>
          </p:cNvPr>
          <p:cNvSpPr/>
          <p:nvPr/>
        </p:nvSpPr>
        <p:spPr>
          <a:xfrm>
            <a:off x="4386753" y="2391635"/>
            <a:ext cx="219701" cy="296671"/>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hangingPunct="1"/>
            <a:endParaRPr lang="en-US" sz="1013">
              <a:solidFill>
                <a:prstClr val="white"/>
              </a:solidFill>
              <a:latin typeface="Arial"/>
            </a:endParaRPr>
          </a:p>
        </p:txBody>
      </p:sp>
      <p:sp>
        <p:nvSpPr>
          <p:cNvPr id="37" name="Can 36">
            <a:extLst>
              <a:ext uri="{FF2B5EF4-FFF2-40B4-BE49-F238E27FC236}">
                <a16:creationId xmlns:a16="http://schemas.microsoft.com/office/drawing/2014/main" id="{2DEBB88A-A1A9-2B48-BB77-91C03CF75852}"/>
              </a:ext>
            </a:extLst>
          </p:cNvPr>
          <p:cNvSpPr/>
          <p:nvPr/>
        </p:nvSpPr>
        <p:spPr>
          <a:xfrm>
            <a:off x="4386538" y="3157002"/>
            <a:ext cx="219701" cy="296671"/>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hangingPunct="1"/>
            <a:endParaRPr lang="en-US" sz="1013" dirty="0">
              <a:solidFill>
                <a:prstClr val="white"/>
              </a:solidFill>
              <a:latin typeface="Arial"/>
            </a:endParaRPr>
          </a:p>
        </p:txBody>
      </p:sp>
      <p:grpSp>
        <p:nvGrpSpPr>
          <p:cNvPr id="4" name="Group 3">
            <a:extLst>
              <a:ext uri="{FF2B5EF4-FFF2-40B4-BE49-F238E27FC236}">
                <a16:creationId xmlns:a16="http://schemas.microsoft.com/office/drawing/2014/main" id="{1C58ED86-F1E5-F54A-8B9E-24E8AECB22E0}"/>
              </a:ext>
            </a:extLst>
          </p:cNvPr>
          <p:cNvGrpSpPr/>
          <p:nvPr/>
        </p:nvGrpSpPr>
        <p:grpSpPr>
          <a:xfrm>
            <a:off x="5253628" y="1684579"/>
            <a:ext cx="700666" cy="371057"/>
            <a:chOff x="5789257" y="2922763"/>
            <a:chExt cx="700666" cy="371057"/>
          </a:xfrm>
        </p:grpSpPr>
        <p:sp>
          <p:nvSpPr>
            <p:cNvPr id="39" name="Rounded Rectangle 38">
              <a:extLst>
                <a:ext uri="{FF2B5EF4-FFF2-40B4-BE49-F238E27FC236}">
                  <a16:creationId xmlns:a16="http://schemas.microsoft.com/office/drawing/2014/main" id="{20266F50-EBB3-4940-BE2E-D26A0F5FE3FE}"/>
                </a:ext>
              </a:extLst>
            </p:cNvPr>
            <p:cNvSpPr/>
            <p:nvPr/>
          </p:nvSpPr>
          <p:spPr bwMode="auto">
            <a:xfrm>
              <a:off x="5789257" y="2922763"/>
              <a:ext cx="181217"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0</a:t>
              </a:r>
              <a:endParaRPr lang="en-US" sz="500" dirty="0">
                <a:solidFill>
                  <a:schemeClr val="accent2">
                    <a:lumMod val="50000"/>
                  </a:schemeClr>
                </a:solidFill>
                <a:latin typeface="Arial"/>
              </a:endParaRPr>
            </a:p>
          </p:txBody>
        </p:sp>
        <p:sp>
          <p:nvSpPr>
            <p:cNvPr id="40" name="Rounded Rectangle 39">
              <a:extLst>
                <a:ext uri="{FF2B5EF4-FFF2-40B4-BE49-F238E27FC236}">
                  <a16:creationId xmlns:a16="http://schemas.microsoft.com/office/drawing/2014/main" id="{81829C33-0208-3042-B50F-6A346258406E}"/>
                </a:ext>
              </a:extLst>
            </p:cNvPr>
            <p:cNvSpPr/>
            <p:nvPr/>
          </p:nvSpPr>
          <p:spPr bwMode="auto">
            <a:xfrm>
              <a:off x="5972136" y="2922763"/>
              <a:ext cx="149445"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1</a:t>
              </a:r>
              <a:endParaRPr lang="en-US" sz="500" dirty="0">
                <a:solidFill>
                  <a:schemeClr val="accent2">
                    <a:lumMod val="50000"/>
                  </a:schemeClr>
                </a:solidFill>
                <a:latin typeface="Arial"/>
              </a:endParaRPr>
            </a:p>
          </p:txBody>
        </p:sp>
        <p:sp>
          <p:nvSpPr>
            <p:cNvPr id="41" name="Rounded Rectangle 40">
              <a:extLst>
                <a:ext uri="{FF2B5EF4-FFF2-40B4-BE49-F238E27FC236}">
                  <a16:creationId xmlns:a16="http://schemas.microsoft.com/office/drawing/2014/main" id="{7799A144-A544-244B-8B3E-DC60E97634AC}"/>
                </a:ext>
              </a:extLst>
            </p:cNvPr>
            <p:cNvSpPr/>
            <p:nvPr/>
          </p:nvSpPr>
          <p:spPr bwMode="auto">
            <a:xfrm>
              <a:off x="6121581" y="2922763"/>
              <a:ext cx="184171"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2</a:t>
              </a:r>
              <a:endParaRPr lang="en-US" sz="500" dirty="0">
                <a:solidFill>
                  <a:schemeClr val="accent2">
                    <a:lumMod val="50000"/>
                  </a:schemeClr>
                </a:solidFill>
                <a:latin typeface="Arial"/>
              </a:endParaRPr>
            </a:p>
          </p:txBody>
        </p:sp>
        <p:sp>
          <p:nvSpPr>
            <p:cNvPr id="42" name="Rounded Rectangle 41">
              <a:extLst>
                <a:ext uri="{FF2B5EF4-FFF2-40B4-BE49-F238E27FC236}">
                  <a16:creationId xmlns:a16="http://schemas.microsoft.com/office/drawing/2014/main" id="{3A344240-EA2F-E14D-8A4F-0F3568C36157}"/>
                </a:ext>
              </a:extLst>
            </p:cNvPr>
            <p:cNvSpPr/>
            <p:nvPr/>
          </p:nvSpPr>
          <p:spPr bwMode="auto">
            <a:xfrm>
              <a:off x="6305752" y="2922763"/>
              <a:ext cx="184171"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a:t>
              </a:r>
              <a:endParaRPr lang="en-US" sz="500" dirty="0">
                <a:solidFill>
                  <a:schemeClr val="accent2">
                    <a:lumMod val="50000"/>
                  </a:schemeClr>
                </a:solidFill>
                <a:latin typeface="Arial"/>
              </a:endParaRPr>
            </a:p>
          </p:txBody>
        </p:sp>
      </p:grpSp>
      <p:grpSp>
        <p:nvGrpSpPr>
          <p:cNvPr id="43" name="Group 42">
            <a:extLst>
              <a:ext uri="{FF2B5EF4-FFF2-40B4-BE49-F238E27FC236}">
                <a16:creationId xmlns:a16="http://schemas.microsoft.com/office/drawing/2014/main" id="{BBC152FD-3DDA-D043-AD15-B0CE1D144A1F}"/>
              </a:ext>
            </a:extLst>
          </p:cNvPr>
          <p:cNvGrpSpPr/>
          <p:nvPr/>
        </p:nvGrpSpPr>
        <p:grpSpPr>
          <a:xfrm>
            <a:off x="5255308" y="2169241"/>
            <a:ext cx="700666" cy="371057"/>
            <a:chOff x="5789257" y="2922763"/>
            <a:chExt cx="700666" cy="371057"/>
          </a:xfrm>
        </p:grpSpPr>
        <p:sp>
          <p:nvSpPr>
            <p:cNvPr id="44" name="Rounded Rectangle 43">
              <a:extLst>
                <a:ext uri="{FF2B5EF4-FFF2-40B4-BE49-F238E27FC236}">
                  <a16:creationId xmlns:a16="http://schemas.microsoft.com/office/drawing/2014/main" id="{404A74F6-99B1-0944-8507-433DADCF2796}"/>
                </a:ext>
              </a:extLst>
            </p:cNvPr>
            <p:cNvSpPr/>
            <p:nvPr/>
          </p:nvSpPr>
          <p:spPr bwMode="auto">
            <a:xfrm>
              <a:off x="5789257" y="2922763"/>
              <a:ext cx="181217"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0</a:t>
              </a:r>
              <a:endParaRPr lang="en-US" sz="500" dirty="0">
                <a:solidFill>
                  <a:schemeClr val="accent2">
                    <a:lumMod val="50000"/>
                  </a:schemeClr>
                </a:solidFill>
                <a:latin typeface="Arial"/>
              </a:endParaRPr>
            </a:p>
          </p:txBody>
        </p:sp>
        <p:sp>
          <p:nvSpPr>
            <p:cNvPr id="45" name="Rounded Rectangle 44">
              <a:extLst>
                <a:ext uri="{FF2B5EF4-FFF2-40B4-BE49-F238E27FC236}">
                  <a16:creationId xmlns:a16="http://schemas.microsoft.com/office/drawing/2014/main" id="{D2550B57-AD88-854A-AB0E-D8431D0BCB31}"/>
                </a:ext>
              </a:extLst>
            </p:cNvPr>
            <p:cNvSpPr/>
            <p:nvPr/>
          </p:nvSpPr>
          <p:spPr bwMode="auto">
            <a:xfrm>
              <a:off x="5972136" y="2922763"/>
              <a:ext cx="149445"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1</a:t>
              </a:r>
              <a:endParaRPr lang="en-US" sz="500" dirty="0">
                <a:solidFill>
                  <a:schemeClr val="accent2">
                    <a:lumMod val="50000"/>
                  </a:schemeClr>
                </a:solidFill>
                <a:latin typeface="Arial"/>
              </a:endParaRPr>
            </a:p>
          </p:txBody>
        </p:sp>
        <p:sp>
          <p:nvSpPr>
            <p:cNvPr id="46" name="Rounded Rectangle 45">
              <a:extLst>
                <a:ext uri="{FF2B5EF4-FFF2-40B4-BE49-F238E27FC236}">
                  <a16:creationId xmlns:a16="http://schemas.microsoft.com/office/drawing/2014/main" id="{BD19A1CC-29EA-E945-B2B9-15B392BD732D}"/>
                </a:ext>
              </a:extLst>
            </p:cNvPr>
            <p:cNvSpPr/>
            <p:nvPr/>
          </p:nvSpPr>
          <p:spPr bwMode="auto">
            <a:xfrm>
              <a:off x="6121581" y="2922763"/>
              <a:ext cx="184171"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2</a:t>
              </a:r>
              <a:endParaRPr lang="en-US" sz="500" dirty="0">
                <a:solidFill>
                  <a:schemeClr val="accent2">
                    <a:lumMod val="50000"/>
                  </a:schemeClr>
                </a:solidFill>
                <a:latin typeface="Arial"/>
              </a:endParaRPr>
            </a:p>
          </p:txBody>
        </p:sp>
        <p:sp>
          <p:nvSpPr>
            <p:cNvPr id="47" name="Rounded Rectangle 46">
              <a:extLst>
                <a:ext uri="{FF2B5EF4-FFF2-40B4-BE49-F238E27FC236}">
                  <a16:creationId xmlns:a16="http://schemas.microsoft.com/office/drawing/2014/main" id="{9A1CEC28-25E3-CC47-9ADF-103AF3CE7BAF}"/>
                </a:ext>
              </a:extLst>
            </p:cNvPr>
            <p:cNvSpPr/>
            <p:nvPr/>
          </p:nvSpPr>
          <p:spPr bwMode="auto">
            <a:xfrm>
              <a:off x="6305752" y="2922763"/>
              <a:ext cx="184171"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a:t>
              </a:r>
              <a:endParaRPr lang="en-US" sz="500" dirty="0">
                <a:solidFill>
                  <a:schemeClr val="accent2">
                    <a:lumMod val="50000"/>
                  </a:schemeClr>
                </a:solidFill>
                <a:latin typeface="Arial"/>
              </a:endParaRPr>
            </a:p>
          </p:txBody>
        </p:sp>
      </p:grpSp>
      <p:grpSp>
        <p:nvGrpSpPr>
          <p:cNvPr id="48" name="Group 47">
            <a:extLst>
              <a:ext uri="{FF2B5EF4-FFF2-40B4-BE49-F238E27FC236}">
                <a16:creationId xmlns:a16="http://schemas.microsoft.com/office/drawing/2014/main" id="{AC693D0C-5E39-F54F-9F1A-FB60FDD788BE}"/>
              </a:ext>
            </a:extLst>
          </p:cNvPr>
          <p:cNvGrpSpPr/>
          <p:nvPr/>
        </p:nvGrpSpPr>
        <p:grpSpPr>
          <a:xfrm>
            <a:off x="5279436" y="3100809"/>
            <a:ext cx="700666" cy="371057"/>
            <a:chOff x="5789257" y="2922763"/>
            <a:chExt cx="700666" cy="371057"/>
          </a:xfrm>
        </p:grpSpPr>
        <p:sp>
          <p:nvSpPr>
            <p:cNvPr id="49" name="Rounded Rectangle 48">
              <a:extLst>
                <a:ext uri="{FF2B5EF4-FFF2-40B4-BE49-F238E27FC236}">
                  <a16:creationId xmlns:a16="http://schemas.microsoft.com/office/drawing/2014/main" id="{1D297905-8CF4-EB4E-91DA-51C32918F41C}"/>
                </a:ext>
              </a:extLst>
            </p:cNvPr>
            <p:cNvSpPr/>
            <p:nvPr/>
          </p:nvSpPr>
          <p:spPr bwMode="auto">
            <a:xfrm>
              <a:off x="5789257" y="2922763"/>
              <a:ext cx="181217"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0</a:t>
              </a:r>
              <a:endParaRPr lang="en-US" sz="500" dirty="0">
                <a:solidFill>
                  <a:schemeClr val="accent2">
                    <a:lumMod val="50000"/>
                  </a:schemeClr>
                </a:solidFill>
                <a:latin typeface="Arial"/>
              </a:endParaRPr>
            </a:p>
          </p:txBody>
        </p:sp>
        <p:sp>
          <p:nvSpPr>
            <p:cNvPr id="50" name="Rounded Rectangle 49">
              <a:extLst>
                <a:ext uri="{FF2B5EF4-FFF2-40B4-BE49-F238E27FC236}">
                  <a16:creationId xmlns:a16="http://schemas.microsoft.com/office/drawing/2014/main" id="{6F36D0A1-D2C6-1740-B751-DC8243F88009}"/>
                </a:ext>
              </a:extLst>
            </p:cNvPr>
            <p:cNvSpPr/>
            <p:nvPr/>
          </p:nvSpPr>
          <p:spPr bwMode="auto">
            <a:xfrm>
              <a:off x="5972136" y="2922763"/>
              <a:ext cx="149445"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1</a:t>
              </a:r>
              <a:endParaRPr lang="en-US" sz="500" dirty="0">
                <a:solidFill>
                  <a:schemeClr val="accent2">
                    <a:lumMod val="50000"/>
                  </a:schemeClr>
                </a:solidFill>
                <a:latin typeface="Arial"/>
              </a:endParaRPr>
            </a:p>
          </p:txBody>
        </p:sp>
        <p:sp>
          <p:nvSpPr>
            <p:cNvPr id="51" name="Rounded Rectangle 50">
              <a:extLst>
                <a:ext uri="{FF2B5EF4-FFF2-40B4-BE49-F238E27FC236}">
                  <a16:creationId xmlns:a16="http://schemas.microsoft.com/office/drawing/2014/main" id="{4AFD5E7C-379A-1D4B-8FD8-86F0B3FEE706}"/>
                </a:ext>
              </a:extLst>
            </p:cNvPr>
            <p:cNvSpPr/>
            <p:nvPr/>
          </p:nvSpPr>
          <p:spPr bwMode="auto">
            <a:xfrm>
              <a:off x="6121581" y="2922763"/>
              <a:ext cx="184171"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2</a:t>
              </a:r>
              <a:endParaRPr lang="en-US" sz="500" dirty="0">
                <a:solidFill>
                  <a:schemeClr val="accent2">
                    <a:lumMod val="50000"/>
                  </a:schemeClr>
                </a:solidFill>
                <a:latin typeface="Arial"/>
              </a:endParaRPr>
            </a:p>
          </p:txBody>
        </p:sp>
        <p:sp>
          <p:nvSpPr>
            <p:cNvPr id="52" name="Rounded Rectangle 51">
              <a:extLst>
                <a:ext uri="{FF2B5EF4-FFF2-40B4-BE49-F238E27FC236}">
                  <a16:creationId xmlns:a16="http://schemas.microsoft.com/office/drawing/2014/main" id="{FB6A5C51-F023-FC4F-8634-833FEAB7985D}"/>
                </a:ext>
              </a:extLst>
            </p:cNvPr>
            <p:cNvSpPr/>
            <p:nvPr/>
          </p:nvSpPr>
          <p:spPr bwMode="auto">
            <a:xfrm>
              <a:off x="6305752" y="2922763"/>
              <a:ext cx="184171"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a:t>
              </a:r>
              <a:endParaRPr lang="en-US" sz="500" dirty="0">
                <a:solidFill>
                  <a:schemeClr val="accent2">
                    <a:lumMod val="50000"/>
                  </a:schemeClr>
                </a:solidFill>
                <a:latin typeface="Arial"/>
              </a:endParaRPr>
            </a:p>
          </p:txBody>
        </p:sp>
      </p:grpSp>
      <p:sp>
        <p:nvSpPr>
          <p:cNvPr id="53" name="AutoShape 4">
            <a:extLst>
              <a:ext uri="{FF2B5EF4-FFF2-40B4-BE49-F238E27FC236}">
                <a16:creationId xmlns:a16="http://schemas.microsoft.com/office/drawing/2014/main" id="{D8231FD6-58A7-9045-8D61-03F2A5AF7D6B}"/>
              </a:ext>
            </a:extLst>
          </p:cNvPr>
          <p:cNvSpPr>
            <a:spLocks noChangeArrowheads="1"/>
          </p:cNvSpPr>
          <p:nvPr/>
        </p:nvSpPr>
        <p:spPr bwMode="auto">
          <a:xfrm>
            <a:off x="5190945" y="1570457"/>
            <a:ext cx="912655" cy="2946847"/>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hangingPunct="1">
              <a:defRPr/>
            </a:pPr>
            <a:endParaRPr lang="en-US" sz="1000" dirty="0">
              <a:solidFill>
                <a:prstClr val="black"/>
              </a:solidFill>
              <a:latin typeface="Arial"/>
              <a:cs typeface="+mn-cs"/>
            </a:endParaRPr>
          </a:p>
        </p:txBody>
      </p:sp>
      <p:pic>
        <p:nvPicPr>
          <p:cNvPr id="54" name="Picture 53">
            <a:extLst>
              <a:ext uri="{FF2B5EF4-FFF2-40B4-BE49-F238E27FC236}">
                <a16:creationId xmlns:a16="http://schemas.microsoft.com/office/drawing/2014/main" id="{58DD241B-A956-1D41-A2A1-2563627AC614}"/>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5241418" y="4405222"/>
            <a:ext cx="719507" cy="378203"/>
          </a:xfrm>
          <a:prstGeom prst="rect">
            <a:avLst/>
          </a:prstGeom>
          <a:solidFill>
            <a:schemeClr val="bg1"/>
          </a:solidFill>
        </p:spPr>
      </p:pic>
      <p:cxnSp>
        <p:nvCxnSpPr>
          <p:cNvPr id="59" name="Elbow Connector 37">
            <a:extLst>
              <a:ext uri="{FF2B5EF4-FFF2-40B4-BE49-F238E27FC236}">
                <a16:creationId xmlns:a16="http://schemas.microsoft.com/office/drawing/2014/main" id="{B31C5571-E555-D14B-A713-708A1EB86E1F}"/>
              </a:ext>
            </a:extLst>
          </p:cNvPr>
          <p:cNvCxnSpPr>
            <a:cxnSpLocks/>
            <a:stCxn id="36" idx="4"/>
            <a:endCxn id="44" idx="1"/>
          </p:cNvCxnSpPr>
          <p:nvPr/>
        </p:nvCxnSpPr>
        <p:spPr>
          <a:xfrm flipV="1">
            <a:off x="4606454" y="2354770"/>
            <a:ext cx="648854" cy="185201"/>
          </a:xfrm>
          <a:prstGeom prst="straightConnector1">
            <a:avLst/>
          </a:prstGeom>
          <a:ln w="19050">
            <a:solidFill>
              <a:schemeClr val="accent6">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Elbow Connector 37">
            <a:extLst>
              <a:ext uri="{FF2B5EF4-FFF2-40B4-BE49-F238E27FC236}">
                <a16:creationId xmlns:a16="http://schemas.microsoft.com/office/drawing/2014/main" id="{18D48BBE-98D4-1A4D-AB0D-16FED5F78431}"/>
              </a:ext>
            </a:extLst>
          </p:cNvPr>
          <p:cNvCxnSpPr>
            <a:cxnSpLocks/>
            <a:stCxn id="33" idx="4"/>
            <a:endCxn id="39" idx="1"/>
          </p:cNvCxnSpPr>
          <p:nvPr/>
        </p:nvCxnSpPr>
        <p:spPr>
          <a:xfrm flipV="1">
            <a:off x="4606454" y="1870108"/>
            <a:ext cx="647174" cy="7659"/>
          </a:xfrm>
          <a:prstGeom prst="straightConnector1">
            <a:avLst/>
          </a:prstGeom>
          <a:ln w="19050">
            <a:solidFill>
              <a:schemeClr val="accent6">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66" name="Rounded Rectangle 65">
            <a:extLst>
              <a:ext uri="{FF2B5EF4-FFF2-40B4-BE49-F238E27FC236}">
                <a16:creationId xmlns:a16="http://schemas.microsoft.com/office/drawing/2014/main" id="{7276512C-B371-7946-9675-22499D0C259D}"/>
              </a:ext>
            </a:extLst>
          </p:cNvPr>
          <p:cNvSpPr/>
          <p:nvPr/>
        </p:nvSpPr>
        <p:spPr>
          <a:xfrm>
            <a:off x="3018510" y="3792645"/>
            <a:ext cx="1055077" cy="28135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l" defTabSz="685800" rtl="0" eaLnBrk="1" fontAlgn="auto" latinLnBrk="0" hangingPunct="1">
              <a:lnSpc>
                <a:spcPct val="100000"/>
              </a:lnSpc>
              <a:spcBef>
                <a:spcPts val="0"/>
              </a:spcBef>
              <a:spcAft>
                <a:spcPts val="0"/>
              </a:spcAft>
              <a:buClrTx/>
              <a:buSzTx/>
              <a:buFontTx/>
              <a:buNone/>
              <a:tabLst/>
            </a:pPr>
            <a:r>
              <a:rPr kumimoji="0" lang="en-US" sz="1000" b="0" i="0" u="none" strike="noStrike" kern="1200" cap="none" spc="0" normalizeH="0" baseline="0" noProof="0" dirty="0">
                <a:ln>
                  <a:noFill/>
                </a:ln>
                <a:solidFill>
                  <a:prstClr val="white"/>
                </a:solidFill>
                <a:effectLst/>
                <a:uLnTx/>
                <a:uFillTx/>
                <a:latin typeface="Arial"/>
                <a:ea typeface="+mn-ea"/>
                <a:cs typeface="+mn-cs"/>
              </a:rPr>
              <a:t>stream task 2</a:t>
            </a:r>
            <a:endParaRPr kumimoji="0"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67" name="Can 66">
            <a:extLst>
              <a:ext uri="{FF2B5EF4-FFF2-40B4-BE49-F238E27FC236}">
                <a16:creationId xmlns:a16="http://schemas.microsoft.com/office/drawing/2014/main" id="{48DBA688-DEEC-564B-AE03-5543D73E1635}"/>
              </a:ext>
            </a:extLst>
          </p:cNvPr>
          <p:cNvSpPr/>
          <p:nvPr/>
        </p:nvSpPr>
        <p:spPr>
          <a:xfrm>
            <a:off x="4380393" y="3784986"/>
            <a:ext cx="219701" cy="296671"/>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hangingPunct="1"/>
            <a:endParaRPr lang="en-US" sz="1013" dirty="0">
              <a:solidFill>
                <a:prstClr val="white"/>
              </a:solidFill>
              <a:latin typeface="Arial"/>
            </a:endParaRPr>
          </a:p>
        </p:txBody>
      </p:sp>
      <p:grpSp>
        <p:nvGrpSpPr>
          <p:cNvPr id="61" name="Group 60">
            <a:extLst>
              <a:ext uri="{FF2B5EF4-FFF2-40B4-BE49-F238E27FC236}">
                <a16:creationId xmlns:a16="http://schemas.microsoft.com/office/drawing/2014/main" id="{BCC52A9E-7D7E-324C-B284-2E3CC67E9981}"/>
              </a:ext>
            </a:extLst>
          </p:cNvPr>
          <p:cNvGrpSpPr/>
          <p:nvPr/>
        </p:nvGrpSpPr>
        <p:grpSpPr>
          <a:xfrm>
            <a:off x="425117" y="3806983"/>
            <a:ext cx="921223" cy="550707"/>
            <a:chOff x="455722" y="3100809"/>
            <a:chExt cx="921223" cy="550707"/>
          </a:xfrm>
        </p:grpSpPr>
        <p:sp>
          <p:nvSpPr>
            <p:cNvPr id="62" name="Rounded Rectangle 61">
              <a:extLst>
                <a:ext uri="{FF2B5EF4-FFF2-40B4-BE49-F238E27FC236}">
                  <a16:creationId xmlns:a16="http://schemas.microsoft.com/office/drawing/2014/main" id="{63E87D83-6712-054B-A1AF-0A6D93C8ED9B}"/>
                </a:ext>
              </a:extLst>
            </p:cNvPr>
            <p:cNvSpPr/>
            <p:nvPr/>
          </p:nvSpPr>
          <p:spPr bwMode="auto">
            <a:xfrm>
              <a:off x="455722" y="3100809"/>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0</a:t>
              </a:r>
              <a:endParaRPr lang="en-US" sz="500" b="1" dirty="0">
                <a:solidFill>
                  <a:prstClr val="white"/>
                </a:solidFill>
                <a:latin typeface="Arial"/>
              </a:endParaRPr>
            </a:p>
          </p:txBody>
        </p:sp>
        <p:sp>
          <p:nvSpPr>
            <p:cNvPr id="63" name="Rounded Rectangle 62">
              <a:extLst>
                <a:ext uri="{FF2B5EF4-FFF2-40B4-BE49-F238E27FC236}">
                  <a16:creationId xmlns:a16="http://schemas.microsoft.com/office/drawing/2014/main" id="{1ED0D237-3976-C342-967A-A48BEC3DDCB9}"/>
                </a:ext>
              </a:extLst>
            </p:cNvPr>
            <p:cNvSpPr/>
            <p:nvPr/>
          </p:nvSpPr>
          <p:spPr bwMode="auto">
            <a:xfrm>
              <a:off x="638600" y="3100809"/>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1</a:t>
              </a:r>
              <a:endParaRPr lang="en-US" sz="500" b="1" dirty="0">
                <a:solidFill>
                  <a:prstClr val="white"/>
                </a:solidFill>
                <a:latin typeface="Arial"/>
              </a:endParaRPr>
            </a:p>
          </p:txBody>
        </p:sp>
        <p:sp>
          <p:nvSpPr>
            <p:cNvPr id="69" name="Rounded Rectangle 68">
              <a:extLst>
                <a:ext uri="{FF2B5EF4-FFF2-40B4-BE49-F238E27FC236}">
                  <a16:creationId xmlns:a16="http://schemas.microsoft.com/office/drawing/2014/main" id="{5FCAC607-15CA-8249-A6D4-1860803A87C9}"/>
                </a:ext>
              </a:extLst>
            </p:cNvPr>
            <p:cNvSpPr/>
            <p:nvPr/>
          </p:nvSpPr>
          <p:spPr bwMode="auto">
            <a:xfrm>
              <a:off x="822771" y="3100809"/>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2</a:t>
              </a:r>
              <a:endParaRPr lang="en-US" sz="500" b="1" dirty="0">
                <a:solidFill>
                  <a:prstClr val="white"/>
                </a:solidFill>
                <a:latin typeface="Arial"/>
              </a:endParaRPr>
            </a:p>
          </p:txBody>
        </p:sp>
        <p:sp>
          <p:nvSpPr>
            <p:cNvPr id="70" name="Rounded Rectangle 69">
              <a:extLst>
                <a:ext uri="{FF2B5EF4-FFF2-40B4-BE49-F238E27FC236}">
                  <a16:creationId xmlns:a16="http://schemas.microsoft.com/office/drawing/2014/main" id="{C6B79E52-F347-F84D-8007-FACACC2FB4A8}"/>
                </a:ext>
              </a:extLst>
            </p:cNvPr>
            <p:cNvSpPr/>
            <p:nvPr/>
          </p:nvSpPr>
          <p:spPr bwMode="auto">
            <a:xfrm>
              <a:off x="1005649" y="3100809"/>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3</a:t>
              </a:r>
              <a:endParaRPr lang="en-US" sz="500" b="1" dirty="0">
                <a:solidFill>
                  <a:prstClr val="white"/>
                </a:solidFill>
                <a:latin typeface="Arial"/>
              </a:endParaRPr>
            </a:p>
          </p:txBody>
        </p:sp>
        <p:sp>
          <p:nvSpPr>
            <p:cNvPr id="71" name="Rounded Rectangle 70">
              <a:extLst>
                <a:ext uri="{FF2B5EF4-FFF2-40B4-BE49-F238E27FC236}">
                  <a16:creationId xmlns:a16="http://schemas.microsoft.com/office/drawing/2014/main" id="{DCCA8EAF-B7BA-154F-9538-57E89C7F1FC3}"/>
                </a:ext>
              </a:extLst>
            </p:cNvPr>
            <p:cNvSpPr/>
            <p:nvPr/>
          </p:nvSpPr>
          <p:spPr bwMode="auto">
            <a:xfrm>
              <a:off x="1192774" y="3102882"/>
              <a:ext cx="184171" cy="548634"/>
            </a:xfrm>
            <a:prstGeom prst="roundRect">
              <a:avLst/>
            </a:prstGeom>
            <a:solidFill>
              <a:schemeClr val="bg1">
                <a:lumMod val="65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b="1" dirty="0">
                  <a:solidFill>
                    <a:prstClr val="white"/>
                  </a:solidFill>
                  <a:latin typeface="Arial"/>
                </a:rPr>
                <a:t>...</a:t>
              </a:r>
              <a:endParaRPr lang="en-US" sz="500" b="1" dirty="0">
                <a:solidFill>
                  <a:prstClr val="white"/>
                </a:solidFill>
                <a:latin typeface="Arial"/>
              </a:endParaRPr>
            </a:p>
          </p:txBody>
        </p:sp>
      </p:grpSp>
      <p:grpSp>
        <p:nvGrpSpPr>
          <p:cNvPr id="72" name="Group 71">
            <a:extLst>
              <a:ext uri="{FF2B5EF4-FFF2-40B4-BE49-F238E27FC236}">
                <a16:creationId xmlns:a16="http://schemas.microsoft.com/office/drawing/2014/main" id="{A9176A20-A487-5143-9092-3849907A4584}"/>
              </a:ext>
            </a:extLst>
          </p:cNvPr>
          <p:cNvGrpSpPr/>
          <p:nvPr/>
        </p:nvGrpSpPr>
        <p:grpSpPr>
          <a:xfrm>
            <a:off x="5279436" y="3768044"/>
            <a:ext cx="700666" cy="371057"/>
            <a:chOff x="5789257" y="2922763"/>
            <a:chExt cx="700666" cy="371057"/>
          </a:xfrm>
        </p:grpSpPr>
        <p:sp>
          <p:nvSpPr>
            <p:cNvPr id="73" name="Rounded Rectangle 72">
              <a:extLst>
                <a:ext uri="{FF2B5EF4-FFF2-40B4-BE49-F238E27FC236}">
                  <a16:creationId xmlns:a16="http://schemas.microsoft.com/office/drawing/2014/main" id="{4CCCAE00-972D-1946-ABB9-B6DD6ACB75A2}"/>
                </a:ext>
              </a:extLst>
            </p:cNvPr>
            <p:cNvSpPr/>
            <p:nvPr/>
          </p:nvSpPr>
          <p:spPr bwMode="auto">
            <a:xfrm>
              <a:off x="5789257" y="2922763"/>
              <a:ext cx="181217"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0</a:t>
              </a:r>
              <a:endParaRPr lang="en-US" sz="500" dirty="0">
                <a:solidFill>
                  <a:schemeClr val="accent2">
                    <a:lumMod val="50000"/>
                  </a:schemeClr>
                </a:solidFill>
                <a:latin typeface="Arial"/>
              </a:endParaRPr>
            </a:p>
          </p:txBody>
        </p:sp>
        <p:sp>
          <p:nvSpPr>
            <p:cNvPr id="74" name="Rounded Rectangle 73">
              <a:extLst>
                <a:ext uri="{FF2B5EF4-FFF2-40B4-BE49-F238E27FC236}">
                  <a16:creationId xmlns:a16="http://schemas.microsoft.com/office/drawing/2014/main" id="{50C59021-9824-854F-BB42-92839797E8BE}"/>
                </a:ext>
              </a:extLst>
            </p:cNvPr>
            <p:cNvSpPr/>
            <p:nvPr/>
          </p:nvSpPr>
          <p:spPr bwMode="auto">
            <a:xfrm>
              <a:off x="5972136" y="2922763"/>
              <a:ext cx="149445"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1</a:t>
              </a:r>
              <a:endParaRPr lang="en-US" sz="500" dirty="0">
                <a:solidFill>
                  <a:schemeClr val="accent2">
                    <a:lumMod val="50000"/>
                  </a:schemeClr>
                </a:solidFill>
                <a:latin typeface="Arial"/>
              </a:endParaRPr>
            </a:p>
          </p:txBody>
        </p:sp>
        <p:sp>
          <p:nvSpPr>
            <p:cNvPr id="75" name="Rounded Rectangle 74">
              <a:extLst>
                <a:ext uri="{FF2B5EF4-FFF2-40B4-BE49-F238E27FC236}">
                  <a16:creationId xmlns:a16="http://schemas.microsoft.com/office/drawing/2014/main" id="{D63C9312-2285-AC43-A652-C76A66FBDAD0}"/>
                </a:ext>
              </a:extLst>
            </p:cNvPr>
            <p:cNvSpPr/>
            <p:nvPr/>
          </p:nvSpPr>
          <p:spPr bwMode="auto">
            <a:xfrm>
              <a:off x="6121581" y="2922763"/>
              <a:ext cx="184171"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2</a:t>
              </a:r>
              <a:endParaRPr lang="en-US" sz="500" dirty="0">
                <a:solidFill>
                  <a:schemeClr val="accent2">
                    <a:lumMod val="50000"/>
                  </a:schemeClr>
                </a:solidFill>
                <a:latin typeface="Arial"/>
              </a:endParaRPr>
            </a:p>
          </p:txBody>
        </p:sp>
        <p:sp>
          <p:nvSpPr>
            <p:cNvPr id="76" name="Rounded Rectangle 75">
              <a:extLst>
                <a:ext uri="{FF2B5EF4-FFF2-40B4-BE49-F238E27FC236}">
                  <a16:creationId xmlns:a16="http://schemas.microsoft.com/office/drawing/2014/main" id="{73B821B3-9675-734B-8C2D-2148FBA80B3D}"/>
                </a:ext>
              </a:extLst>
            </p:cNvPr>
            <p:cNvSpPr/>
            <p:nvPr/>
          </p:nvSpPr>
          <p:spPr bwMode="auto">
            <a:xfrm>
              <a:off x="6305752" y="2922763"/>
              <a:ext cx="184171" cy="371057"/>
            </a:xfrm>
            <a:prstGeom prst="roundRect">
              <a:avLst/>
            </a:prstGeom>
            <a:solidFill>
              <a:schemeClr val="accent6">
                <a:lumMod val="60000"/>
                <a:lumOff val="40000"/>
              </a:schemeClr>
            </a:solidFill>
            <a:ln>
              <a:solidFill>
                <a:schemeClr val="bg1"/>
              </a:solidFill>
              <a:prstDash val="solid"/>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55" hangingPunct="1">
                <a:lnSpc>
                  <a:spcPct val="90000"/>
                </a:lnSpc>
                <a:defRPr/>
              </a:pPr>
              <a:r>
                <a:rPr lang="en-US" sz="900" dirty="0">
                  <a:solidFill>
                    <a:schemeClr val="accent2">
                      <a:lumMod val="50000"/>
                    </a:schemeClr>
                  </a:solidFill>
                  <a:latin typeface="Arial"/>
                </a:rPr>
                <a:t>...</a:t>
              </a:r>
              <a:endParaRPr lang="en-US" sz="500" dirty="0">
                <a:solidFill>
                  <a:schemeClr val="accent2">
                    <a:lumMod val="50000"/>
                  </a:schemeClr>
                </a:solidFill>
                <a:latin typeface="Arial"/>
              </a:endParaRPr>
            </a:p>
          </p:txBody>
        </p:sp>
      </p:grpSp>
      <p:cxnSp>
        <p:nvCxnSpPr>
          <p:cNvPr id="77" name="Elbow Connector 37">
            <a:extLst>
              <a:ext uri="{FF2B5EF4-FFF2-40B4-BE49-F238E27FC236}">
                <a16:creationId xmlns:a16="http://schemas.microsoft.com/office/drawing/2014/main" id="{CC457E4A-C1CB-794D-840F-82CD6DDEA5F2}"/>
              </a:ext>
            </a:extLst>
          </p:cNvPr>
          <p:cNvCxnSpPr>
            <a:cxnSpLocks/>
            <a:stCxn id="71" idx="1"/>
            <a:endCxn id="66" idx="1"/>
          </p:cNvCxnSpPr>
          <p:nvPr/>
        </p:nvCxnSpPr>
        <p:spPr>
          <a:xfrm flipV="1">
            <a:off x="1162169" y="3933322"/>
            <a:ext cx="1856341" cy="150051"/>
          </a:xfrm>
          <a:prstGeom prst="straightConnector1">
            <a:avLst/>
          </a:prstGeom>
          <a:ln w="1905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sp>
        <p:nvSpPr>
          <p:cNvPr id="79" name="AutoShape 4">
            <a:extLst>
              <a:ext uri="{FF2B5EF4-FFF2-40B4-BE49-F238E27FC236}">
                <a16:creationId xmlns:a16="http://schemas.microsoft.com/office/drawing/2014/main" id="{FFFBCA67-FF44-7144-8220-EDE877EA5F0B}"/>
              </a:ext>
            </a:extLst>
          </p:cNvPr>
          <p:cNvSpPr>
            <a:spLocks noChangeArrowheads="1"/>
          </p:cNvSpPr>
          <p:nvPr/>
        </p:nvSpPr>
        <p:spPr bwMode="auto">
          <a:xfrm>
            <a:off x="2649628" y="3002698"/>
            <a:ext cx="2136909" cy="586858"/>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hangingPunct="1">
              <a:defRPr/>
            </a:pPr>
            <a:r>
              <a:rPr lang="en-US" sz="1000" dirty="0">
                <a:solidFill>
                  <a:prstClr val="black"/>
                </a:solidFill>
                <a:latin typeface="Arial"/>
                <a:cs typeface="+mn-cs"/>
              </a:rPr>
              <a:t>app pod 3</a:t>
            </a:r>
          </a:p>
        </p:txBody>
      </p:sp>
      <p:sp>
        <p:nvSpPr>
          <p:cNvPr id="80" name="AutoShape 4">
            <a:extLst>
              <a:ext uri="{FF2B5EF4-FFF2-40B4-BE49-F238E27FC236}">
                <a16:creationId xmlns:a16="http://schemas.microsoft.com/office/drawing/2014/main" id="{7874A465-A929-534B-A2A0-FB1FAFB323AB}"/>
              </a:ext>
            </a:extLst>
          </p:cNvPr>
          <p:cNvSpPr>
            <a:spLocks noChangeArrowheads="1"/>
          </p:cNvSpPr>
          <p:nvPr/>
        </p:nvSpPr>
        <p:spPr bwMode="auto">
          <a:xfrm>
            <a:off x="2661559" y="3725558"/>
            <a:ext cx="2124977" cy="524430"/>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algn="ctr" defTabSz="685783" hangingPunct="1">
              <a:defRPr/>
            </a:pPr>
            <a:r>
              <a:rPr lang="en-US" sz="1000" dirty="0">
                <a:solidFill>
                  <a:prstClr val="black"/>
                </a:solidFill>
                <a:latin typeface="Arial"/>
                <a:cs typeface="+mn-cs"/>
              </a:rPr>
              <a:t>app pod 4</a:t>
            </a:r>
          </a:p>
        </p:txBody>
      </p:sp>
      <p:cxnSp>
        <p:nvCxnSpPr>
          <p:cNvPr id="82" name="Elbow Connector 37">
            <a:extLst>
              <a:ext uri="{FF2B5EF4-FFF2-40B4-BE49-F238E27FC236}">
                <a16:creationId xmlns:a16="http://schemas.microsoft.com/office/drawing/2014/main" id="{4856ACC4-DEE1-9146-810A-0DBD2D2C5120}"/>
              </a:ext>
            </a:extLst>
          </p:cNvPr>
          <p:cNvCxnSpPr>
            <a:cxnSpLocks/>
            <a:stCxn id="52" idx="0"/>
            <a:endCxn id="37" idx="4"/>
          </p:cNvCxnSpPr>
          <p:nvPr/>
        </p:nvCxnSpPr>
        <p:spPr>
          <a:xfrm rot="16200000" flipH="1" flipV="1">
            <a:off x="5144863" y="2562184"/>
            <a:ext cx="204529" cy="1281778"/>
          </a:xfrm>
          <a:prstGeom prst="bentConnector4">
            <a:avLst>
              <a:gd name="adj1" fmla="val -111769"/>
              <a:gd name="adj2" fmla="val 66234"/>
            </a:avLst>
          </a:prstGeom>
          <a:ln w="19050">
            <a:solidFill>
              <a:schemeClr val="accent6">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3" name="Elbow Connector 37">
            <a:extLst>
              <a:ext uri="{FF2B5EF4-FFF2-40B4-BE49-F238E27FC236}">
                <a16:creationId xmlns:a16="http://schemas.microsoft.com/office/drawing/2014/main" id="{E1F17F5D-F256-054D-8251-B16B76F187FE}"/>
              </a:ext>
            </a:extLst>
          </p:cNvPr>
          <p:cNvCxnSpPr>
            <a:cxnSpLocks/>
            <a:stCxn id="76" idx="0"/>
            <a:endCxn id="67" idx="4"/>
          </p:cNvCxnSpPr>
          <p:nvPr/>
        </p:nvCxnSpPr>
        <p:spPr>
          <a:xfrm rot="16200000" flipH="1" flipV="1">
            <a:off x="5161417" y="3206721"/>
            <a:ext cx="165278" cy="1287923"/>
          </a:xfrm>
          <a:prstGeom prst="bentConnector4">
            <a:avLst>
              <a:gd name="adj1" fmla="val -138312"/>
              <a:gd name="adj2" fmla="val 64359"/>
            </a:avLst>
          </a:prstGeom>
          <a:ln w="19050">
            <a:solidFill>
              <a:schemeClr val="accent6">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0C4B04AB-1672-6740-9AB0-7C68CBAB8351}"/>
              </a:ext>
            </a:extLst>
          </p:cNvPr>
          <p:cNvSpPr txBox="1"/>
          <p:nvPr/>
        </p:nvSpPr>
        <p:spPr>
          <a:xfrm>
            <a:off x="6400941" y="2082353"/>
            <a:ext cx="2743059" cy="300082"/>
          </a:xfrm>
          <a:prstGeom prst="rect">
            <a:avLst/>
          </a:prstGeom>
          <a:noFill/>
        </p:spPr>
        <p:txBody>
          <a:bodyPr wrap="none" rtlCol="0">
            <a:spAutoFit/>
          </a:bodyPr>
          <a:lstStyle/>
          <a:p>
            <a:r>
              <a:rPr lang="en-US" dirty="0"/>
              <a:t>compacted topic to reload quickly</a:t>
            </a:r>
            <a:endParaRPr dirty="0"/>
          </a:p>
        </p:txBody>
      </p:sp>
    </p:spTree>
    <p:extLst>
      <p:ext uri="{BB962C8B-B14F-4D97-AF65-F5344CB8AC3E}">
        <p14:creationId xmlns:p14="http://schemas.microsoft.com/office/powerpoint/2010/main" val="4178466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32CA5-F711-D34B-8690-99AA0972E287}"/>
              </a:ext>
            </a:extLst>
          </p:cNvPr>
          <p:cNvSpPr>
            <a:spLocks noGrp="1"/>
          </p:cNvSpPr>
          <p:nvPr>
            <p:ph type="title"/>
          </p:nvPr>
        </p:nvSpPr>
        <p:spPr>
          <a:xfrm>
            <a:off x="293688" y="44451"/>
            <a:ext cx="8393112" cy="660400"/>
          </a:xfrm>
        </p:spPr>
        <p:txBody>
          <a:bodyPr wrap="square" anchor="ctr">
            <a:normAutofit/>
          </a:bodyPr>
          <a:lstStyle/>
          <a:p>
            <a:r>
              <a:rPr lang="en-US" dirty="0"/>
              <a:t>Another view with threading</a:t>
            </a:r>
            <a:endParaRPr dirty="0"/>
          </a:p>
        </p:txBody>
      </p:sp>
      <p:sp>
        <p:nvSpPr>
          <p:cNvPr id="71" name="Content Placeholder 2">
            <a:extLst>
              <a:ext uri="{FF2B5EF4-FFF2-40B4-BE49-F238E27FC236}">
                <a16:creationId xmlns:a16="http://schemas.microsoft.com/office/drawing/2014/main" id="{AC56FD28-3EF4-445C-B17F-1A98C514F9ED}"/>
              </a:ext>
            </a:extLst>
          </p:cNvPr>
          <p:cNvSpPr>
            <a:spLocks noGrp="1"/>
          </p:cNvSpPr>
          <p:nvPr>
            <p:ph sz="half" idx="1"/>
          </p:nvPr>
        </p:nvSpPr>
        <p:spPr>
          <a:xfrm>
            <a:off x="457200" y="1200151"/>
            <a:ext cx="4038600" cy="3394472"/>
          </a:xfrm>
        </p:spPr>
        <p:txBody>
          <a:bodyPr/>
          <a:lstStyle/>
          <a:p>
            <a:r>
              <a:rPr lang="en-US" dirty="0"/>
              <a:t>Topology consumes from 2 topics</a:t>
            </a:r>
          </a:p>
          <a:p>
            <a:r>
              <a:rPr lang="en-US" dirty="0"/>
              <a:t>Each topic has 3 partitions</a:t>
            </a:r>
          </a:p>
          <a:p>
            <a:r>
              <a:rPr lang="en-US" dirty="0"/>
              <a:t>Start with max threads = 2 </a:t>
            </a:r>
          </a:p>
          <a:p>
            <a:r>
              <a:rPr lang="en-US" dirty="0"/>
              <a:t>A thread runs two tasks</a:t>
            </a:r>
          </a:p>
          <a:p>
            <a:r>
              <a:rPr lang="en-US" dirty="0"/>
              <a:t>Each task executes a topology</a:t>
            </a:r>
          </a:p>
        </p:txBody>
      </p:sp>
      <p:pic>
        <p:nvPicPr>
          <p:cNvPr id="2050" name="Picture 2">
            <a:extLst>
              <a:ext uri="{FF2B5EF4-FFF2-40B4-BE49-F238E27FC236}">
                <a16:creationId xmlns:a16="http://schemas.microsoft.com/office/drawing/2014/main" id="{7ABB9BD6-C8ED-F742-B2FC-E8D4A789B7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71523" y="1200151"/>
            <a:ext cx="2791953" cy="3394472"/>
          </a:xfrm>
          <a:prstGeom prst="rect">
            <a:avLst/>
          </a:prstGeom>
          <a:solidFill>
            <a:srgbClr val="FFFFFF"/>
          </a:solidFill>
        </p:spPr>
      </p:pic>
      <p:sp>
        <p:nvSpPr>
          <p:cNvPr id="5" name="Slide Number Placeholder 4">
            <a:extLst>
              <a:ext uri="{FF2B5EF4-FFF2-40B4-BE49-F238E27FC236}">
                <a16:creationId xmlns:a16="http://schemas.microsoft.com/office/drawing/2014/main" id="{54FAC507-EEBF-0647-80AC-3EECD88EE586}"/>
              </a:ext>
            </a:extLst>
          </p:cNvPr>
          <p:cNvSpPr>
            <a:spLocks noGrp="1"/>
          </p:cNvSpPr>
          <p:nvPr>
            <p:ph type="sldNum" sz="quarter" idx="10"/>
          </p:nvPr>
        </p:nvSpPr>
        <p:spPr>
          <a:xfrm>
            <a:off x="8537575" y="4822825"/>
            <a:ext cx="400050" cy="274638"/>
          </a:xfrm>
        </p:spPr>
        <p:txBody>
          <a:bodyPr wrap="square" anchor="ctr">
            <a:normAutofit/>
          </a:bodyPr>
          <a:lstStyle/>
          <a:p>
            <a:pPr>
              <a:spcAft>
                <a:spcPts val="600"/>
              </a:spcAft>
            </a:pPr>
            <a:fld id="{8A158888-7CA9-084D-A641-EC66ACF9DB3C}" type="slidenum">
              <a:rPr lang="en-US" smtClean="0">
                <a:solidFill>
                  <a:srgbClr val="5AAAFA"/>
                </a:solidFill>
              </a:rPr>
              <a:pPr>
                <a:spcAft>
                  <a:spcPts val="600"/>
                </a:spcAft>
              </a:pPr>
              <a:t>27</a:t>
            </a:fld>
            <a:endParaRPr lang="en-US">
              <a:solidFill>
                <a:srgbClr val="5AAAFA"/>
              </a:solidFill>
            </a:endParaRPr>
          </a:p>
        </p:txBody>
      </p:sp>
    </p:spTree>
    <p:extLst>
      <p:ext uri="{BB962C8B-B14F-4D97-AF65-F5344CB8AC3E}">
        <p14:creationId xmlns:p14="http://schemas.microsoft.com/office/powerpoint/2010/main" val="395963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32CA5-F711-D34B-8690-99AA0972E287}"/>
              </a:ext>
            </a:extLst>
          </p:cNvPr>
          <p:cNvSpPr>
            <a:spLocks noGrp="1"/>
          </p:cNvSpPr>
          <p:nvPr>
            <p:ph type="title"/>
          </p:nvPr>
        </p:nvSpPr>
        <p:spPr>
          <a:xfrm>
            <a:off x="293688" y="44451"/>
            <a:ext cx="8393112" cy="660400"/>
          </a:xfrm>
        </p:spPr>
        <p:txBody>
          <a:bodyPr wrap="square" anchor="ctr">
            <a:normAutofit/>
          </a:bodyPr>
          <a:lstStyle/>
          <a:p>
            <a:r>
              <a:rPr lang="en-US" dirty="0"/>
              <a:t>Another view with threading</a:t>
            </a:r>
            <a:endParaRPr dirty="0"/>
          </a:p>
        </p:txBody>
      </p:sp>
      <p:sp>
        <p:nvSpPr>
          <p:cNvPr id="71" name="Content Placeholder 2">
            <a:extLst>
              <a:ext uri="{FF2B5EF4-FFF2-40B4-BE49-F238E27FC236}">
                <a16:creationId xmlns:a16="http://schemas.microsoft.com/office/drawing/2014/main" id="{AC56FD28-3EF4-445C-B17F-1A98C514F9ED}"/>
              </a:ext>
            </a:extLst>
          </p:cNvPr>
          <p:cNvSpPr>
            <a:spLocks noGrp="1"/>
          </p:cNvSpPr>
          <p:nvPr>
            <p:ph sz="half" idx="1"/>
          </p:nvPr>
        </p:nvSpPr>
        <p:spPr>
          <a:xfrm>
            <a:off x="457200" y="1200151"/>
            <a:ext cx="4038600" cy="3394472"/>
          </a:xfrm>
        </p:spPr>
        <p:txBody>
          <a:bodyPr wrap="square" anchor="t">
            <a:normAutofit/>
          </a:bodyPr>
          <a:lstStyle/>
          <a:p>
            <a:r>
              <a:rPr lang="en-US" dirty="0"/>
              <a:t>Adding a new machine</a:t>
            </a:r>
          </a:p>
          <a:p>
            <a:r>
              <a:rPr lang="en-US" dirty="0"/>
              <a:t>A new thread instance2-thread1 is created</a:t>
            </a:r>
          </a:p>
          <a:p>
            <a:r>
              <a:rPr lang="en-US" dirty="0"/>
              <a:t>Input partitions are re-assigned</a:t>
            </a:r>
          </a:p>
        </p:txBody>
      </p:sp>
      <p:pic>
        <p:nvPicPr>
          <p:cNvPr id="4098" name="Picture 2">
            <a:extLst>
              <a:ext uri="{FF2B5EF4-FFF2-40B4-BE49-F238E27FC236}">
                <a16:creationId xmlns:a16="http://schemas.microsoft.com/office/drawing/2014/main" id="{0A0931F7-CFD3-D64A-8951-2573182350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61930" y="1200151"/>
            <a:ext cx="3611139" cy="3394472"/>
          </a:xfrm>
          <a:prstGeom prst="rect">
            <a:avLst/>
          </a:prstGeom>
          <a:solidFill>
            <a:srgbClr val="FFFFFF"/>
          </a:solidFill>
        </p:spPr>
      </p:pic>
      <p:sp>
        <p:nvSpPr>
          <p:cNvPr id="5" name="Slide Number Placeholder 4">
            <a:extLst>
              <a:ext uri="{FF2B5EF4-FFF2-40B4-BE49-F238E27FC236}">
                <a16:creationId xmlns:a16="http://schemas.microsoft.com/office/drawing/2014/main" id="{54FAC507-EEBF-0647-80AC-3EECD88EE586}"/>
              </a:ext>
            </a:extLst>
          </p:cNvPr>
          <p:cNvSpPr>
            <a:spLocks noGrp="1"/>
          </p:cNvSpPr>
          <p:nvPr>
            <p:ph type="sldNum" sz="quarter" idx="10"/>
          </p:nvPr>
        </p:nvSpPr>
        <p:spPr>
          <a:xfrm>
            <a:off x="8537575" y="4822825"/>
            <a:ext cx="400050" cy="274638"/>
          </a:xfrm>
        </p:spPr>
        <p:txBody>
          <a:bodyPr wrap="square" anchor="ctr">
            <a:normAutofit/>
          </a:bodyPr>
          <a:lstStyle/>
          <a:p>
            <a:pPr>
              <a:spcAft>
                <a:spcPts val="600"/>
              </a:spcAft>
            </a:pPr>
            <a:fld id="{8A158888-7CA9-084D-A641-EC66ACF9DB3C}" type="slidenum">
              <a:rPr lang="en-US" smtClean="0">
                <a:solidFill>
                  <a:srgbClr val="5AAAFA"/>
                </a:solidFill>
              </a:rPr>
              <a:pPr>
                <a:spcAft>
                  <a:spcPts val="600"/>
                </a:spcAft>
              </a:pPr>
              <a:t>28</a:t>
            </a:fld>
            <a:endParaRPr lang="en-US">
              <a:solidFill>
                <a:srgbClr val="5AAAFA"/>
              </a:solidFill>
            </a:endParaRPr>
          </a:p>
        </p:txBody>
      </p:sp>
    </p:spTree>
    <p:extLst>
      <p:ext uri="{BB962C8B-B14F-4D97-AF65-F5344CB8AC3E}">
        <p14:creationId xmlns:p14="http://schemas.microsoft.com/office/powerpoint/2010/main" val="335992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A0B79-C3BA-1A45-94D4-E9064256E2A9}"/>
              </a:ext>
            </a:extLst>
          </p:cNvPr>
          <p:cNvSpPr>
            <a:spLocks noGrp="1"/>
          </p:cNvSpPr>
          <p:nvPr>
            <p:ph type="title"/>
          </p:nvPr>
        </p:nvSpPr>
        <p:spPr>
          <a:xfrm>
            <a:off x="293688" y="44451"/>
            <a:ext cx="8393112" cy="660400"/>
          </a:xfrm>
        </p:spPr>
        <p:txBody>
          <a:bodyPr wrap="square" anchor="ctr">
            <a:normAutofit/>
          </a:bodyPr>
          <a:lstStyle/>
          <a:p>
            <a:r>
              <a:rPr lang="en-US" dirty="0"/>
              <a:t>Interactive Queries</a:t>
            </a:r>
            <a:endParaRPr dirty="0"/>
          </a:p>
        </p:txBody>
      </p:sp>
      <p:pic>
        <p:nvPicPr>
          <p:cNvPr id="1026" name="Picture 2">
            <a:extLst>
              <a:ext uri="{FF2B5EF4-FFF2-40B4-BE49-F238E27FC236}">
                <a16:creationId xmlns:a16="http://schemas.microsoft.com/office/drawing/2014/main" id="{637E38E5-08FE-BF42-A161-9BD2DBC4685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3687" y="977730"/>
            <a:ext cx="3512193" cy="3807256"/>
          </a:xfrm>
          <a:prstGeom prst="rect">
            <a:avLst/>
          </a:prstGeom>
          <a:solidFill>
            <a:srgbClr val="FFFFFF"/>
          </a:solidFill>
        </p:spPr>
      </p:pic>
      <p:sp>
        <p:nvSpPr>
          <p:cNvPr id="71" name="Content Placeholder 3">
            <a:extLst>
              <a:ext uri="{FF2B5EF4-FFF2-40B4-BE49-F238E27FC236}">
                <a16:creationId xmlns:a16="http://schemas.microsoft.com/office/drawing/2014/main" id="{F8D5FD32-A40D-4D92-97F2-DA96C5989EC3}"/>
              </a:ext>
            </a:extLst>
          </p:cNvPr>
          <p:cNvSpPr>
            <a:spLocks noGrp="1"/>
          </p:cNvSpPr>
          <p:nvPr>
            <p:ph sz="half" idx="2"/>
          </p:nvPr>
        </p:nvSpPr>
        <p:spPr>
          <a:xfrm>
            <a:off x="4648200" y="1200151"/>
            <a:ext cx="4038600" cy="3394472"/>
          </a:xfrm>
        </p:spPr>
        <p:txBody>
          <a:bodyPr/>
          <a:lstStyle/>
          <a:p>
            <a:pPr marL="0" indent="0">
              <a:buNone/>
            </a:pPr>
            <a:r>
              <a:rPr lang="en-US" dirty="0"/>
              <a:t>Full state of the application =  split across many distributed instances across many state stores</a:t>
            </a:r>
          </a:p>
        </p:txBody>
      </p:sp>
      <p:sp>
        <p:nvSpPr>
          <p:cNvPr id="5" name="Slide Number Placeholder 4">
            <a:extLst>
              <a:ext uri="{FF2B5EF4-FFF2-40B4-BE49-F238E27FC236}">
                <a16:creationId xmlns:a16="http://schemas.microsoft.com/office/drawing/2014/main" id="{32330D5C-F54F-E142-924B-1343731B425E}"/>
              </a:ext>
            </a:extLst>
          </p:cNvPr>
          <p:cNvSpPr>
            <a:spLocks noGrp="1"/>
          </p:cNvSpPr>
          <p:nvPr>
            <p:ph type="sldNum" sz="quarter" idx="10"/>
          </p:nvPr>
        </p:nvSpPr>
        <p:spPr>
          <a:xfrm>
            <a:off x="8537575" y="4822825"/>
            <a:ext cx="400050" cy="274638"/>
          </a:xfrm>
        </p:spPr>
        <p:txBody>
          <a:bodyPr wrap="square" anchor="ctr">
            <a:normAutofit/>
          </a:bodyPr>
          <a:lstStyle/>
          <a:p>
            <a:pPr>
              <a:spcAft>
                <a:spcPts val="600"/>
              </a:spcAft>
            </a:pPr>
            <a:fld id="{8A158888-7CA9-084D-A641-EC66ACF9DB3C}" type="slidenum">
              <a:rPr lang="en-US" smtClean="0">
                <a:solidFill>
                  <a:srgbClr val="5AAAFA"/>
                </a:solidFill>
              </a:rPr>
              <a:pPr>
                <a:spcAft>
                  <a:spcPts val="600"/>
                </a:spcAft>
              </a:pPr>
              <a:t>29</a:t>
            </a:fld>
            <a:endParaRPr lang="en-US">
              <a:solidFill>
                <a:srgbClr val="5AAAFA"/>
              </a:solidFill>
            </a:endParaRPr>
          </a:p>
        </p:txBody>
      </p:sp>
    </p:spTree>
    <p:extLst>
      <p:ext uri="{BB962C8B-B14F-4D97-AF65-F5344CB8AC3E}">
        <p14:creationId xmlns:p14="http://schemas.microsoft.com/office/powerpoint/2010/main" val="3738828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2" name="kate_illus_6.png" descr="kate_illus_6.png"/>
          <p:cNvPicPr>
            <a:picLocks noChangeAspect="1"/>
          </p:cNvPicPr>
          <p:nvPr/>
        </p:nvPicPr>
        <p:blipFill>
          <a:blip r:embed="rId2"/>
          <a:stretch>
            <a:fillRect/>
          </a:stretch>
        </p:blipFill>
        <p:spPr>
          <a:xfrm>
            <a:off x="1284350" y="350602"/>
            <a:ext cx="7254150" cy="4442267"/>
          </a:xfrm>
          <a:prstGeom prst="rect">
            <a:avLst/>
          </a:prstGeom>
          <a:ln w="12700">
            <a:miter lim="400000"/>
          </a:ln>
        </p:spPr>
      </p:pic>
      <p:grpSp>
        <p:nvGrpSpPr>
          <p:cNvPr id="875" name="Group"/>
          <p:cNvGrpSpPr/>
          <p:nvPr/>
        </p:nvGrpSpPr>
        <p:grpSpPr>
          <a:xfrm>
            <a:off x="9599" y="2456"/>
            <a:ext cx="9124802" cy="5138589"/>
            <a:chOff x="0" y="0"/>
            <a:chExt cx="16221868" cy="9135268"/>
          </a:xfrm>
        </p:grpSpPr>
        <p:sp>
          <p:nvSpPr>
            <p:cNvPr id="873" name="Shape"/>
            <p:cNvSpPr/>
            <p:nvPr/>
          </p:nvSpPr>
          <p:spPr>
            <a:xfrm>
              <a:off x="0" y="0"/>
              <a:ext cx="16221869" cy="91352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15761" y="5800"/>
                  </a:moveTo>
                  <a:lnTo>
                    <a:pt x="19029" y="5800"/>
                  </a:lnTo>
                  <a:lnTo>
                    <a:pt x="19029" y="14912"/>
                  </a:lnTo>
                  <a:lnTo>
                    <a:pt x="15761" y="14912"/>
                  </a:lnTo>
                  <a:lnTo>
                    <a:pt x="15761" y="5800"/>
                  </a:lnTo>
                  <a:close/>
                </a:path>
              </a:pathLst>
            </a:custGeom>
            <a:solidFill>
              <a:srgbClr val="F5F7FB">
                <a:alpha val="90355"/>
              </a:srgbClr>
            </a:solidFill>
            <a:ln w="12700" cap="flat">
              <a:noFill/>
              <a:miter lim="400000"/>
            </a:ln>
            <a:effectLst/>
          </p:spPr>
          <p:txBody>
            <a:bodyPr wrap="square" lIns="28575" tIns="28575" rIns="28575" bIns="28575" numCol="1" anchor="ctr">
              <a:noAutofit/>
            </a:bodyPr>
            <a:lstStyle/>
            <a:p>
              <a:pPr marL="0" marR="0" lvl="0" indent="0" algn="ctr" defTabSz="307181" rtl="0" eaLnBrk="1" fontAlgn="auto" latinLnBrk="0" hangingPunct="0">
                <a:lnSpc>
                  <a:spcPct val="100000"/>
                </a:lnSpc>
                <a:spcBef>
                  <a:spcPts val="0"/>
                </a:spcBef>
                <a:spcAft>
                  <a:spcPts val="0"/>
                </a:spcAft>
                <a:buClrTx/>
                <a:buSzTx/>
                <a:buFontTx/>
                <a:buNone/>
                <a:tabLst/>
                <a:defRPr/>
              </a:pPr>
              <a:endParaRPr kumimoji="0" sz="1013" b="1" i="0" u="none" strike="noStrike" kern="0" cap="none" spc="0" normalizeH="0" baseline="0" noProof="0">
                <a:ln>
                  <a:noFill/>
                </a:ln>
                <a:solidFill>
                  <a:srgbClr val="000000"/>
                </a:solidFill>
                <a:effectLst/>
                <a:uLnTx/>
                <a:uFillTx/>
                <a:latin typeface="Arial"/>
                <a:cs typeface="Arial"/>
                <a:sym typeface="Arial"/>
              </a:endParaRPr>
            </a:p>
          </p:txBody>
        </p:sp>
        <p:sp>
          <p:nvSpPr>
            <p:cNvPr id="874" name="Rectangle"/>
            <p:cNvSpPr/>
            <p:nvPr/>
          </p:nvSpPr>
          <p:spPr>
            <a:xfrm>
              <a:off x="11847015" y="2463236"/>
              <a:ext cx="2454143" cy="3853653"/>
            </a:xfrm>
            <a:prstGeom prst="rect">
              <a:avLst/>
            </a:prstGeom>
            <a:noFill/>
            <a:ln w="114300" cap="flat">
              <a:solidFill>
                <a:srgbClr val="476CE7"/>
              </a:solidFill>
              <a:prstDash val="solid"/>
              <a:round/>
            </a:ln>
            <a:effectLst/>
          </p:spPr>
          <p:txBody>
            <a:bodyPr wrap="square" lIns="28575" tIns="28575" rIns="28575" bIns="28575" numCol="1" anchor="ctr">
              <a:noAutofit/>
            </a:bodyPr>
            <a:lstStyle/>
            <a:p>
              <a:pPr marL="0" marR="0" lvl="0" indent="0" algn="ctr" defTabSz="307181" rtl="0" eaLnBrk="1" fontAlgn="auto" latinLnBrk="0" hangingPunct="0">
                <a:lnSpc>
                  <a:spcPct val="100000"/>
                </a:lnSpc>
                <a:spcBef>
                  <a:spcPts val="0"/>
                </a:spcBef>
                <a:spcAft>
                  <a:spcPts val="0"/>
                </a:spcAft>
                <a:buClrTx/>
                <a:buSzTx/>
                <a:buFontTx/>
                <a:buNone/>
                <a:tabLst/>
                <a:defRPr/>
              </a:pPr>
              <a:endParaRPr kumimoji="0" sz="1013" b="1" i="0" u="none" strike="noStrike" kern="0" cap="none" spc="0" normalizeH="0" baseline="0" noProof="0">
                <a:ln>
                  <a:noFill/>
                </a:ln>
                <a:solidFill>
                  <a:srgbClr val="000000"/>
                </a:solidFill>
                <a:effectLst/>
                <a:uLnTx/>
                <a:uFillTx/>
                <a:latin typeface="Arial"/>
                <a:cs typeface="Arial"/>
                <a:sym typeface="Arial"/>
              </a:endParaRPr>
            </a:p>
          </p:txBody>
        </p:sp>
      </p:grpSp>
      <p:sp>
        <p:nvSpPr>
          <p:cNvPr id="6" name="Title 5">
            <a:extLst>
              <a:ext uri="{FF2B5EF4-FFF2-40B4-BE49-F238E27FC236}">
                <a16:creationId xmlns:a16="http://schemas.microsoft.com/office/drawing/2014/main" id="{9A03875F-AE10-5C48-83FC-7B60809E1270}"/>
              </a:ext>
            </a:extLst>
          </p:cNvPr>
          <p:cNvSpPr>
            <a:spLocks noGrp="1"/>
          </p:cNvSpPr>
          <p:nvPr>
            <p:ph type="title"/>
          </p:nvPr>
        </p:nvSpPr>
        <p:spPr/>
        <p:txBody>
          <a:bodyPr/>
          <a:lstStyle/>
          <a:p>
            <a:endParaRPr lang="en-US"/>
          </a:p>
        </p:txBody>
      </p:sp>
      <p:sp>
        <p:nvSpPr>
          <p:cNvPr id="5" name="Slide Number Placeholder 4">
            <a:extLst>
              <a:ext uri="{FF2B5EF4-FFF2-40B4-BE49-F238E27FC236}">
                <a16:creationId xmlns:a16="http://schemas.microsoft.com/office/drawing/2014/main" id="{E6DAB162-D30B-544F-A054-4AA9F94CD359}"/>
              </a:ext>
            </a:extLst>
          </p:cNvPr>
          <p:cNvSpPr>
            <a:spLocks noGrp="1"/>
          </p:cNvSpPr>
          <p:nvPr>
            <p:ph type="sldNum" sz="quarter" idx="10"/>
          </p:nvPr>
        </p:nvSpPr>
        <p:spPr/>
        <p:txBody>
          <a:bodyPr/>
          <a:lstStyle/>
          <a:p>
            <a:fld id="{2F63A97E-D605-DC42-8452-C14CD1FA87FA}" type="slidenum">
              <a:rPr lang="en-US" smtClean="0">
                <a:solidFill>
                  <a:srgbClr val="5AAAFA"/>
                </a:solidFill>
              </a:rPr>
              <a:pPr/>
              <a:t>3</a:t>
            </a:fld>
            <a:endParaRPr lang="en-US">
              <a:solidFill>
                <a:srgbClr val="5AAAFA"/>
              </a:solidFill>
            </a:endParaRPr>
          </a:p>
        </p:txBody>
      </p:sp>
    </p:spTree>
    <p:extLst>
      <p:ext uri="{BB962C8B-B14F-4D97-AF65-F5344CB8AC3E}">
        <p14:creationId xmlns:p14="http://schemas.microsoft.com/office/powerpoint/2010/main" val="3367084039"/>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5" grpId="0"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62E26-E936-8543-908A-AE83EB8EA18D}"/>
              </a:ext>
            </a:extLst>
          </p:cNvPr>
          <p:cNvSpPr>
            <a:spLocks noGrp="1"/>
          </p:cNvSpPr>
          <p:nvPr>
            <p:ph type="title"/>
          </p:nvPr>
        </p:nvSpPr>
        <p:spPr>
          <a:xfrm>
            <a:off x="293688" y="44451"/>
            <a:ext cx="8393112" cy="660400"/>
          </a:xfrm>
        </p:spPr>
        <p:txBody>
          <a:bodyPr wrap="square" anchor="ctr">
            <a:normAutofit/>
          </a:bodyPr>
          <a:lstStyle/>
          <a:p>
            <a:r>
              <a:rPr lang="en-US" dirty="0"/>
              <a:t>Interactive Queries</a:t>
            </a:r>
            <a:endParaRPr dirty="0"/>
          </a:p>
        </p:txBody>
      </p:sp>
      <p:sp>
        <p:nvSpPr>
          <p:cNvPr id="71" name="Content Placeholder 2">
            <a:extLst>
              <a:ext uri="{FF2B5EF4-FFF2-40B4-BE49-F238E27FC236}">
                <a16:creationId xmlns:a16="http://schemas.microsoft.com/office/drawing/2014/main" id="{013A5DA9-D28D-45CB-860B-D033E9B0A555}"/>
              </a:ext>
            </a:extLst>
          </p:cNvPr>
          <p:cNvSpPr>
            <a:spLocks noGrp="1"/>
          </p:cNvSpPr>
          <p:nvPr>
            <p:ph sz="half" idx="1"/>
          </p:nvPr>
        </p:nvSpPr>
        <p:spPr>
          <a:xfrm>
            <a:off x="457200" y="1200151"/>
            <a:ext cx="4038600" cy="660400"/>
          </a:xfrm>
        </p:spPr>
        <p:txBody>
          <a:bodyPr/>
          <a:lstStyle/>
          <a:p>
            <a:r>
              <a:rPr lang="en-US" dirty="0"/>
              <a:t>Query on local store</a:t>
            </a:r>
          </a:p>
          <a:p>
            <a:endParaRPr lang="en-US" dirty="0"/>
          </a:p>
          <a:p>
            <a:pPr marL="0" indent="0">
              <a:buNone/>
            </a:pPr>
            <a:endParaRPr lang="en-US" dirty="0"/>
          </a:p>
          <a:p>
            <a:r>
              <a:rPr lang="en-US" dirty="0"/>
              <a:t>Store is accessed via Streams</a:t>
            </a:r>
          </a:p>
          <a:p>
            <a:endParaRPr lang="en-US" dirty="0"/>
          </a:p>
        </p:txBody>
      </p:sp>
      <p:pic>
        <p:nvPicPr>
          <p:cNvPr id="2050" name="Picture 2">
            <a:extLst>
              <a:ext uri="{FF2B5EF4-FFF2-40B4-BE49-F238E27FC236}">
                <a16:creationId xmlns:a16="http://schemas.microsoft.com/office/drawing/2014/main" id="{F5F3FD0C-553F-4D40-AE9F-82E0EBEFFE7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48200" y="1371600"/>
            <a:ext cx="4384860" cy="2828235"/>
          </a:xfrm>
          <a:prstGeom prst="rect">
            <a:avLst/>
          </a:prstGeom>
          <a:solidFill>
            <a:srgbClr val="FFFFFF"/>
          </a:solidFill>
        </p:spPr>
      </p:pic>
      <p:sp>
        <p:nvSpPr>
          <p:cNvPr id="5" name="Slide Number Placeholder 4">
            <a:extLst>
              <a:ext uri="{FF2B5EF4-FFF2-40B4-BE49-F238E27FC236}">
                <a16:creationId xmlns:a16="http://schemas.microsoft.com/office/drawing/2014/main" id="{D0C27F08-486A-584E-AF77-CE696057DED6}"/>
              </a:ext>
            </a:extLst>
          </p:cNvPr>
          <p:cNvSpPr>
            <a:spLocks noGrp="1"/>
          </p:cNvSpPr>
          <p:nvPr>
            <p:ph type="sldNum" sz="quarter" idx="10"/>
          </p:nvPr>
        </p:nvSpPr>
        <p:spPr>
          <a:xfrm>
            <a:off x="8537575" y="4822825"/>
            <a:ext cx="400050" cy="274638"/>
          </a:xfrm>
        </p:spPr>
        <p:txBody>
          <a:bodyPr wrap="square" anchor="ctr">
            <a:normAutofit/>
          </a:bodyPr>
          <a:lstStyle/>
          <a:p>
            <a:pPr>
              <a:spcAft>
                <a:spcPts val="600"/>
              </a:spcAft>
            </a:pPr>
            <a:fld id="{8A158888-7CA9-084D-A641-EC66ACF9DB3C}" type="slidenum">
              <a:rPr lang="en-US" smtClean="0">
                <a:solidFill>
                  <a:srgbClr val="5AAAFA"/>
                </a:solidFill>
              </a:rPr>
              <a:pPr>
                <a:spcAft>
                  <a:spcPts val="600"/>
                </a:spcAft>
              </a:pPr>
              <a:t>30</a:t>
            </a:fld>
            <a:endParaRPr lang="en-US">
              <a:solidFill>
                <a:srgbClr val="5AAAFA"/>
              </a:solidFill>
            </a:endParaRPr>
          </a:p>
        </p:txBody>
      </p:sp>
      <p:sp>
        <p:nvSpPr>
          <p:cNvPr id="6" name="Rectangle 5">
            <a:extLst>
              <a:ext uri="{FF2B5EF4-FFF2-40B4-BE49-F238E27FC236}">
                <a16:creationId xmlns:a16="http://schemas.microsoft.com/office/drawing/2014/main" id="{C314DB26-1F62-A440-B9CD-76732F4FD7C2}"/>
              </a:ext>
            </a:extLst>
          </p:cNvPr>
          <p:cNvSpPr/>
          <p:nvPr/>
        </p:nvSpPr>
        <p:spPr>
          <a:xfrm>
            <a:off x="293688" y="1860551"/>
            <a:ext cx="4572000" cy="461665"/>
          </a:xfrm>
          <a:prstGeom prst="rect">
            <a:avLst/>
          </a:prstGeom>
        </p:spPr>
        <p:txBody>
          <a:bodyPr>
            <a:spAutoFit/>
          </a:bodyPr>
          <a:lstStyle/>
          <a:p>
            <a:r>
              <a:rPr lang="en-US" sz="1200" dirty="0">
                <a:solidFill>
                  <a:srgbClr val="267F99"/>
                </a:solidFill>
                <a:latin typeface="Menlo" panose="020B0609030804020204" pitchFamily="49" charset="0"/>
              </a:rPr>
              <a:t>Inventory</a:t>
            </a:r>
            <a:r>
              <a:rPr lang="en-US" sz="1200" dirty="0">
                <a:solidFill>
                  <a:srgbClr val="000000"/>
                </a:solidFill>
                <a:latin typeface="Menlo" panose="020B0609030804020204" pitchFamily="49" charset="0"/>
              </a:rPr>
              <a:t> </a:t>
            </a:r>
            <a:r>
              <a:rPr lang="en-US" sz="1200" dirty="0">
                <a:solidFill>
                  <a:srgbClr val="001080"/>
                </a:solidFill>
                <a:latin typeface="Menlo" panose="020B0609030804020204" pitchFamily="49" charset="0"/>
              </a:rPr>
              <a:t>result</a:t>
            </a:r>
            <a:r>
              <a:rPr lang="en-US" sz="1200" dirty="0">
                <a:solidFill>
                  <a:srgbClr val="000000"/>
                </a:solidFill>
                <a:latin typeface="Menlo" panose="020B0609030804020204" pitchFamily="49" charset="0"/>
              </a:rPr>
              <a:t> = </a:t>
            </a:r>
          </a:p>
          <a:p>
            <a:r>
              <a:rPr lang="en-US" sz="1200" dirty="0">
                <a:solidFill>
                  <a:srgbClr val="000000"/>
                </a:solidFill>
                <a:latin typeface="Menlo" panose="020B0609030804020204" pitchFamily="49" charset="0"/>
              </a:rPr>
              <a:t>  </a:t>
            </a:r>
            <a:r>
              <a:rPr lang="en-US" sz="1200" dirty="0" err="1">
                <a:solidFill>
                  <a:srgbClr val="795E26"/>
                </a:solidFill>
                <a:latin typeface="Menlo" panose="020B0609030804020204" pitchFamily="49" charset="0"/>
              </a:rPr>
              <a:t>getInventoryStockStore</a:t>
            </a:r>
            <a:r>
              <a:rPr lang="en-US" sz="1200" dirty="0">
                <a:solidFill>
                  <a:srgbClr val="000000"/>
                </a:solidFill>
                <a:latin typeface="Menlo" panose="020B0609030804020204" pitchFamily="49" charset="0"/>
              </a:rPr>
              <a:t>().</a:t>
            </a:r>
            <a:r>
              <a:rPr lang="en-US" sz="1200" dirty="0">
                <a:solidFill>
                  <a:srgbClr val="795E26"/>
                </a:solidFill>
                <a:latin typeface="Menlo" panose="020B0609030804020204" pitchFamily="49" charset="0"/>
              </a:rPr>
              <a:t>get</a:t>
            </a:r>
            <a:r>
              <a:rPr lang="en-US" sz="1200" dirty="0">
                <a:solidFill>
                  <a:srgbClr val="000000"/>
                </a:solidFill>
                <a:latin typeface="Menlo" panose="020B0609030804020204" pitchFamily="49" charset="0"/>
              </a:rPr>
              <a:t>(</a:t>
            </a:r>
            <a:r>
              <a:rPr lang="en-US" sz="1200" dirty="0" err="1">
                <a:solidFill>
                  <a:srgbClr val="000000"/>
                </a:solidFill>
                <a:latin typeface="Menlo" panose="020B0609030804020204" pitchFamily="49" charset="0"/>
              </a:rPr>
              <a:t>storeID</a:t>
            </a:r>
            <a:r>
              <a:rPr lang="en-US" sz="1200" dirty="0">
                <a:solidFill>
                  <a:srgbClr val="000000"/>
                </a:solidFill>
                <a:latin typeface="Menlo" panose="020B0609030804020204" pitchFamily="49" charset="0"/>
              </a:rPr>
              <a:t>);</a:t>
            </a:r>
            <a:endParaRPr lang="en-US" sz="1200" b="0" dirty="0">
              <a:solidFill>
                <a:srgbClr val="000000"/>
              </a:solidFill>
              <a:effectLst/>
              <a:latin typeface="Menlo" panose="020B0609030804020204" pitchFamily="49" charset="0"/>
            </a:endParaRPr>
          </a:p>
        </p:txBody>
      </p:sp>
      <p:sp>
        <p:nvSpPr>
          <p:cNvPr id="7" name="Rectangle 6">
            <a:extLst>
              <a:ext uri="{FF2B5EF4-FFF2-40B4-BE49-F238E27FC236}">
                <a16:creationId xmlns:a16="http://schemas.microsoft.com/office/drawing/2014/main" id="{52CB4D09-327F-5048-A8A9-FB9172E8508F}"/>
              </a:ext>
            </a:extLst>
          </p:cNvPr>
          <p:cNvSpPr/>
          <p:nvPr/>
        </p:nvSpPr>
        <p:spPr>
          <a:xfrm>
            <a:off x="110940" y="2982616"/>
            <a:ext cx="4572000" cy="1169551"/>
          </a:xfrm>
          <a:prstGeom prst="rect">
            <a:avLst/>
          </a:prstGeom>
        </p:spPr>
        <p:txBody>
          <a:bodyPr>
            <a:spAutoFit/>
          </a:bodyPr>
          <a:lstStyle/>
          <a:p>
            <a:r>
              <a:rPr lang="en-US" sz="1000" dirty="0" err="1">
                <a:solidFill>
                  <a:srgbClr val="267F99"/>
                </a:solidFill>
                <a:latin typeface="Menlo" panose="020B0609030804020204" pitchFamily="49" charset="0"/>
              </a:rPr>
              <a:t>StoreQueryParameters</a:t>
            </a:r>
            <a:r>
              <a:rPr lang="en-US" sz="1000" dirty="0">
                <a:solidFill>
                  <a:srgbClr val="000000"/>
                </a:solidFill>
                <a:latin typeface="Menlo" panose="020B0609030804020204" pitchFamily="49" charset="0"/>
              </a:rPr>
              <a:t>&lt;</a:t>
            </a:r>
            <a:r>
              <a:rPr lang="en-US" sz="1000" dirty="0" err="1">
                <a:solidFill>
                  <a:srgbClr val="267F99"/>
                </a:solidFill>
                <a:latin typeface="Menlo" panose="020B0609030804020204" pitchFamily="49" charset="0"/>
              </a:rPr>
              <a:t>ReadOnlyKeyValueStore</a:t>
            </a:r>
            <a:r>
              <a:rPr lang="en-US" sz="1000" dirty="0">
                <a:solidFill>
                  <a:srgbClr val="000000"/>
                </a:solidFill>
                <a:latin typeface="Menlo" panose="020B0609030804020204" pitchFamily="49" charset="0"/>
              </a:rPr>
              <a:t>&lt;</a:t>
            </a:r>
            <a:r>
              <a:rPr lang="en-US" sz="1000" dirty="0" err="1">
                <a:solidFill>
                  <a:srgbClr val="267F99"/>
                </a:solidFill>
                <a:latin typeface="Menlo" panose="020B0609030804020204" pitchFamily="49" charset="0"/>
              </a:rPr>
              <a:t>String</a:t>
            </a:r>
            <a:r>
              <a:rPr lang="en-US" sz="1000" dirty="0" err="1">
                <a:solidFill>
                  <a:srgbClr val="000000"/>
                </a:solidFill>
                <a:latin typeface="Menlo" panose="020B0609030804020204" pitchFamily="49" charset="0"/>
              </a:rPr>
              <a:t>,</a:t>
            </a:r>
            <a:r>
              <a:rPr lang="en-US" sz="1000" dirty="0" err="1">
                <a:solidFill>
                  <a:srgbClr val="267F99"/>
                </a:solidFill>
                <a:latin typeface="Menlo" panose="020B0609030804020204" pitchFamily="49" charset="0"/>
              </a:rPr>
              <a:t>Inventory</a:t>
            </a:r>
            <a:r>
              <a:rPr lang="en-US" sz="1000" dirty="0">
                <a:solidFill>
                  <a:srgbClr val="000000"/>
                </a:solidFill>
                <a:latin typeface="Menlo" panose="020B0609030804020204" pitchFamily="49" charset="0"/>
              </a:rPr>
              <a:t>&gt;&gt; </a:t>
            </a:r>
            <a:r>
              <a:rPr lang="en-US" sz="1000" dirty="0">
                <a:solidFill>
                  <a:srgbClr val="001080"/>
                </a:solidFill>
                <a:latin typeface="Menlo" panose="020B0609030804020204" pitchFamily="49" charset="0"/>
              </a:rPr>
              <a:t>parameters</a:t>
            </a:r>
            <a:r>
              <a:rPr lang="en-US" sz="1000" dirty="0">
                <a:solidFill>
                  <a:srgbClr val="000000"/>
                </a:solidFill>
                <a:latin typeface="Menlo" panose="020B0609030804020204" pitchFamily="49" charset="0"/>
              </a:rPr>
              <a:t> =</a:t>
            </a:r>
          </a:p>
          <a:p>
            <a:r>
              <a:rPr lang="en-US" sz="1000" dirty="0">
                <a:solidFill>
                  <a:srgbClr val="000000"/>
                </a:solidFill>
                <a:latin typeface="Menlo" panose="020B0609030804020204" pitchFamily="49" charset="0"/>
              </a:rPr>
              <a:t>     </a:t>
            </a:r>
            <a:r>
              <a:rPr lang="en-US" sz="1000" dirty="0" err="1">
                <a:solidFill>
                  <a:srgbClr val="001080"/>
                </a:solidFill>
                <a:latin typeface="Menlo" panose="020B0609030804020204" pitchFamily="49" charset="0"/>
              </a:rPr>
              <a:t>StoreQueryParameters</a:t>
            </a:r>
            <a:r>
              <a:rPr lang="en-US" sz="1000" dirty="0" err="1">
                <a:solidFill>
                  <a:srgbClr val="000000"/>
                </a:solidFill>
                <a:latin typeface="Menlo" panose="020B0609030804020204" pitchFamily="49" charset="0"/>
              </a:rPr>
              <a:t>.</a:t>
            </a:r>
            <a:r>
              <a:rPr lang="en-US" sz="1000" dirty="0" err="1">
                <a:solidFill>
                  <a:srgbClr val="795E26"/>
                </a:solidFill>
                <a:latin typeface="Menlo" panose="020B0609030804020204" pitchFamily="49" charset="0"/>
              </a:rPr>
              <a:t>fromNameAndType</a:t>
            </a:r>
            <a:r>
              <a:rPr lang="en-US" sz="1000" dirty="0">
                <a:solidFill>
                  <a:srgbClr val="000000"/>
                </a:solidFill>
                <a:latin typeface="Menlo" panose="020B0609030804020204" pitchFamily="49" charset="0"/>
              </a:rPr>
              <a:t>(</a:t>
            </a:r>
          </a:p>
          <a:p>
            <a:r>
              <a:rPr lang="en-US" sz="1000" dirty="0">
                <a:solidFill>
                  <a:srgbClr val="000000"/>
                </a:solidFill>
                <a:latin typeface="Menlo" panose="020B0609030804020204" pitchFamily="49" charset="0"/>
              </a:rPr>
              <a:t>      </a:t>
            </a:r>
            <a:r>
              <a:rPr lang="en-US" sz="1000" dirty="0" err="1">
                <a:solidFill>
                  <a:srgbClr val="001080"/>
                </a:solidFill>
                <a:latin typeface="Menlo" panose="020B0609030804020204" pitchFamily="49" charset="0"/>
              </a:rPr>
              <a:t>InventoryAggregate</a:t>
            </a:r>
            <a:r>
              <a:rPr lang="en-US" sz="1000" dirty="0" err="1">
                <a:solidFill>
                  <a:srgbClr val="000000"/>
                </a:solidFill>
                <a:latin typeface="Menlo" panose="020B0609030804020204" pitchFamily="49" charset="0"/>
              </a:rPr>
              <a:t>.</a:t>
            </a:r>
            <a:r>
              <a:rPr lang="en-US" sz="1000" dirty="0" err="1">
                <a:solidFill>
                  <a:srgbClr val="001080"/>
                </a:solidFill>
                <a:latin typeface="Menlo" panose="020B0609030804020204" pitchFamily="49" charset="0"/>
              </a:rPr>
              <a:t>INVENTORY_STORE_NAME</a:t>
            </a:r>
            <a:r>
              <a:rPr lang="en-US" sz="1000" dirty="0">
                <a:solidFill>
                  <a:srgbClr val="000000"/>
                </a:solidFill>
                <a:latin typeface="Menlo" panose="020B0609030804020204" pitchFamily="49" charset="0"/>
              </a:rPr>
              <a:t>,</a:t>
            </a:r>
          </a:p>
          <a:p>
            <a:r>
              <a:rPr lang="en-US" sz="1000" dirty="0">
                <a:solidFill>
                  <a:srgbClr val="000000"/>
                </a:solidFill>
                <a:latin typeface="Menlo" panose="020B0609030804020204" pitchFamily="49" charset="0"/>
              </a:rPr>
              <a:t>      </a:t>
            </a:r>
            <a:r>
              <a:rPr lang="en-US" sz="1000" dirty="0" err="1">
                <a:solidFill>
                  <a:srgbClr val="001080"/>
                </a:solidFill>
                <a:latin typeface="Menlo" panose="020B0609030804020204" pitchFamily="49" charset="0"/>
              </a:rPr>
              <a:t>QueryableStoreTypes</a:t>
            </a:r>
            <a:r>
              <a:rPr lang="en-US" sz="1000" dirty="0" err="1">
                <a:solidFill>
                  <a:srgbClr val="000000"/>
                </a:solidFill>
                <a:latin typeface="Menlo" panose="020B0609030804020204" pitchFamily="49" charset="0"/>
              </a:rPr>
              <a:t>.</a:t>
            </a:r>
            <a:r>
              <a:rPr lang="en-US" sz="1000" dirty="0" err="1">
                <a:solidFill>
                  <a:srgbClr val="795E26"/>
                </a:solidFill>
                <a:latin typeface="Menlo" panose="020B0609030804020204" pitchFamily="49" charset="0"/>
              </a:rPr>
              <a:t>keyValueStore</a:t>
            </a:r>
            <a:r>
              <a:rPr lang="en-US" sz="1000" dirty="0">
                <a:solidFill>
                  <a:srgbClr val="000000"/>
                </a:solidFill>
                <a:latin typeface="Menlo" panose="020B0609030804020204" pitchFamily="49" charset="0"/>
              </a:rPr>
              <a:t>());</a:t>
            </a:r>
          </a:p>
          <a:p>
            <a:endParaRPr lang="en-US" sz="1000" dirty="0">
              <a:solidFill>
                <a:srgbClr val="AF00DB"/>
              </a:solidFill>
              <a:latin typeface="Menlo" panose="020B0609030804020204" pitchFamily="49" charset="0"/>
            </a:endParaRPr>
          </a:p>
          <a:p>
            <a:r>
              <a:rPr lang="en-US" sz="1000" dirty="0">
                <a:solidFill>
                  <a:srgbClr val="AF00DB"/>
                </a:solidFill>
                <a:latin typeface="Menlo" panose="020B0609030804020204" pitchFamily="49" charset="0"/>
              </a:rPr>
              <a:t>return</a:t>
            </a:r>
            <a:r>
              <a:rPr lang="en-US" sz="1000" dirty="0">
                <a:solidFill>
                  <a:srgbClr val="000000"/>
                </a:solidFill>
                <a:latin typeface="Menlo" panose="020B0609030804020204" pitchFamily="49" charset="0"/>
              </a:rPr>
              <a:t> </a:t>
            </a:r>
            <a:r>
              <a:rPr lang="en-US" sz="1000" dirty="0" err="1">
                <a:solidFill>
                  <a:srgbClr val="001080"/>
                </a:solidFill>
                <a:latin typeface="Menlo" panose="020B0609030804020204" pitchFamily="49" charset="0"/>
              </a:rPr>
              <a:t>streams</a:t>
            </a:r>
            <a:r>
              <a:rPr lang="en-US" sz="1000" dirty="0" err="1">
                <a:solidFill>
                  <a:srgbClr val="000000"/>
                </a:solidFill>
                <a:latin typeface="Menlo" panose="020B0609030804020204" pitchFamily="49" charset="0"/>
              </a:rPr>
              <a:t>.</a:t>
            </a:r>
            <a:r>
              <a:rPr lang="en-US" sz="1000" dirty="0" err="1">
                <a:solidFill>
                  <a:srgbClr val="795E26"/>
                </a:solidFill>
                <a:latin typeface="Menlo" panose="020B0609030804020204" pitchFamily="49" charset="0"/>
              </a:rPr>
              <a:t>store</a:t>
            </a:r>
            <a:r>
              <a:rPr lang="en-US" sz="1000" dirty="0">
                <a:solidFill>
                  <a:srgbClr val="000000"/>
                </a:solidFill>
                <a:latin typeface="Menlo" panose="020B0609030804020204" pitchFamily="49" charset="0"/>
              </a:rPr>
              <a:t>(parameters);</a:t>
            </a:r>
            <a:endParaRPr lang="en-US" sz="10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622189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7EDA5AB7-730E-9C4E-A132-D1123959C0E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7758" y="1184721"/>
            <a:ext cx="5403320" cy="3241992"/>
          </a:xfrm>
          <a:prstGeom prst="rect">
            <a:avLst/>
          </a:prstGeom>
          <a:solidFill>
            <a:srgbClr val="FFFFFF"/>
          </a:solidFill>
        </p:spPr>
      </p:pic>
      <p:sp>
        <p:nvSpPr>
          <p:cNvPr id="6" name="Content Placeholder 5">
            <a:extLst>
              <a:ext uri="{FF2B5EF4-FFF2-40B4-BE49-F238E27FC236}">
                <a16:creationId xmlns:a16="http://schemas.microsoft.com/office/drawing/2014/main" id="{8AFAFD7E-3748-0E4F-9C6D-620B81A7543F}"/>
              </a:ext>
            </a:extLst>
          </p:cNvPr>
          <p:cNvSpPr>
            <a:spLocks noGrp="1"/>
          </p:cNvSpPr>
          <p:nvPr>
            <p:ph idx="1"/>
          </p:nvPr>
        </p:nvSpPr>
        <p:spPr>
          <a:xfrm>
            <a:off x="5980670" y="1191895"/>
            <a:ext cx="2958473" cy="3241992"/>
          </a:xfrm>
        </p:spPr>
        <p:txBody>
          <a:bodyPr/>
          <a:lstStyle/>
          <a:p>
            <a:r>
              <a:rPr lang="en-US" dirty="0"/>
              <a:t>Expose API to access local store and use it when the result includes remote instance.</a:t>
            </a:r>
          </a:p>
          <a:p>
            <a:r>
              <a:rPr lang="en-US" dirty="0"/>
              <a:t>Each instance needs a unique DNS name define in </a:t>
            </a:r>
            <a:r>
              <a:rPr lang="en-US" dirty="0" err="1"/>
              <a:t>application.server</a:t>
            </a:r>
            <a:r>
              <a:rPr lang="en-US"/>
              <a:t> properties</a:t>
            </a:r>
            <a:endParaRPr dirty="0"/>
          </a:p>
        </p:txBody>
      </p:sp>
      <p:sp>
        <p:nvSpPr>
          <p:cNvPr id="2" name="Title 1">
            <a:extLst>
              <a:ext uri="{FF2B5EF4-FFF2-40B4-BE49-F238E27FC236}">
                <a16:creationId xmlns:a16="http://schemas.microsoft.com/office/drawing/2014/main" id="{3EB275BD-5C98-2F40-837F-F4E1A382E555}"/>
              </a:ext>
            </a:extLst>
          </p:cNvPr>
          <p:cNvSpPr>
            <a:spLocks noGrp="1"/>
          </p:cNvSpPr>
          <p:nvPr>
            <p:ph type="title"/>
          </p:nvPr>
        </p:nvSpPr>
        <p:spPr/>
        <p:txBody>
          <a:bodyPr wrap="square" anchor="ctr">
            <a:normAutofit/>
          </a:bodyPr>
          <a:lstStyle/>
          <a:p>
            <a:r>
              <a:rPr lang="en-US" dirty="0"/>
              <a:t>Interactive Queries</a:t>
            </a:r>
            <a:endParaRPr dirty="0"/>
          </a:p>
        </p:txBody>
      </p:sp>
      <p:sp>
        <p:nvSpPr>
          <p:cNvPr id="5" name="Slide Number Placeholder 4" hidden="1">
            <a:extLst>
              <a:ext uri="{FF2B5EF4-FFF2-40B4-BE49-F238E27FC236}">
                <a16:creationId xmlns:a16="http://schemas.microsoft.com/office/drawing/2014/main" id="{B66C7618-8A38-774E-91CF-63D9A448265E}"/>
              </a:ext>
            </a:extLst>
          </p:cNvPr>
          <p:cNvSpPr>
            <a:spLocks noGrp="1"/>
          </p:cNvSpPr>
          <p:nvPr>
            <p:ph type="sldNum" sz="quarter" idx="4294967295"/>
          </p:nvPr>
        </p:nvSpPr>
        <p:spPr>
          <a:xfrm>
            <a:off x="8743950" y="4822825"/>
            <a:ext cx="400050" cy="274638"/>
          </a:xfrm>
        </p:spPr>
        <p:txBody>
          <a:bodyPr/>
          <a:lstStyle/>
          <a:p>
            <a:pPr>
              <a:spcAft>
                <a:spcPts val="600"/>
              </a:spcAft>
            </a:pPr>
            <a:fld id="{8A158888-7CA9-084D-A641-EC66ACF9DB3C}" type="slidenum">
              <a:rPr lang="en-US" smtClean="0">
                <a:solidFill>
                  <a:srgbClr val="5AAAFA"/>
                </a:solidFill>
              </a:rPr>
              <a:pPr>
                <a:spcAft>
                  <a:spcPts val="600"/>
                </a:spcAft>
              </a:pPr>
              <a:t>31</a:t>
            </a:fld>
            <a:endParaRPr lang="en-US">
              <a:solidFill>
                <a:srgbClr val="5AAAFA"/>
              </a:solidFill>
            </a:endParaRPr>
          </a:p>
        </p:txBody>
      </p:sp>
    </p:spTree>
    <p:extLst>
      <p:ext uri="{BB962C8B-B14F-4D97-AF65-F5344CB8AC3E}">
        <p14:creationId xmlns:p14="http://schemas.microsoft.com/office/powerpoint/2010/main" val="1157714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3C024-4714-4B48-81DB-9FE08E23F67B}"/>
              </a:ext>
            </a:extLst>
          </p:cNvPr>
          <p:cNvSpPr>
            <a:spLocks noGrp="1"/>
          </p:cNvSpPr>
          <p:nvPr>
            <p:ph type="title"/>
          </p:nvPr>
        </p:nvSpPr>
        <p:spPr/>
        <p:txBody>
          <a:bodyPr/>
          <a:lstStyle/>
          <a:p>
            <a:r>
              <a:rPr lang="en-US" dirty="0"/>
              <a:t>Pros &amp; Cons</a:t>
            </a:r>
          </a:p>
        </p:txBody>
      </p:sp>
      <p:sp>
        <p:nvSpPr>
          <p:cNvPr id="3" name="Content Placeholder 2">
            <a:extLst>
              <a:ext uri="{FF2B5EF4-FFF2-40B4-BE49-F238E27FC236}">
                <a16:creationId xmlns:a16="http://schemas.microsoft.com/office/drawing/2014/main" id="{FDE9A5D8-A5E9-4F4C-BE36-1B9E9C205D8D}"/>
              </a:ext>
            </a:extLst>
          </p:cNvPr>
          <p:cNvSpPr>
            <a:spLocks noGrp="1"/>
          </p:cNvSpPr>
          <p:nvPr>
            <p:ph sz="half" idx="1"/>
          </p:nvPr>
        </p:nvSpPr>
        <p:spPr/>
        <p:txBody>
          <a:bodyPr/>
          <a:lstStyle/>
          <a:p>
            <a:pPr marL="0" indent="0">
              <a:buNone/>
            </a:pPr>
            <a:r>
              <a:rPr lang="en-US" sz="1600" b="1" dirty="0"/>
              <a:t>Pros</a:t>
            </a:r>
          </a:p>
          <a:p>
            <a:r>
              <a:rPr lang="en-US" sz="1600" dirty="0"/>
              <a:t>A lightweight client library provides a lot of processing power</a:t>
            </a:r>
          </a:p>
          <a:p>
            <a:r>
              <a:rPr lang="en-US" sz="1600" dirty="0"/>
              <a:t>Manual creation of streaming transforms helps to keep use cases small in scope</a:t>
            </a:r>
          </a:p>
          <a:p>
            <a:r>
              <a:rPr lang="en-US" sz="1600" dirty="0"/>
              <a:t>No additional middleware is required besides your app and Kafka</a:t>
            </a:r>
          </a:p>
          <a:p>
            <a:r>
              <a:rPr lang="en-US" sz="1600" dirty="0"/>
              <a:t>Simple connectivity to existing Kafka clusters.</a:t>
            </a:r>
          </a:p>
          <a:p>
            <a:r>
              <a:rPr lang="en-US" sz="1600" dirty="0"/>
              <a:t>Freely licensed OSS component of Apache Kafka.</a:t>
            </a:r>
          </a:p>
          <a:p>
            <a:endParaRPr lang="en-US" sz="1600" dirty="0"/>
          </a:p>
        </p:txBody>
      </p:sp>
      <p:sp>
        <p:nvSpPr>
          <p:cNvPr id="4" name="Content Placeholder 3">
            <a:extLst>
              <a:ext uri="{FF2B5EF4-FFF2-40B4-BE49-F238E27FC236}">
                <a16:creationId xmlns:a16="http://schemas.microsoft.com/office/drawing/2014/main" id="{0B029B85-0148-B441-BF86-150CCDCAE68B}"/>
              </a:ext>
            </a:extLst>
          </p:cNvPr>
          <p:cNvSpPr>
            <a:spLocks noGrp="1"/>
          </p:cNvSpPr>
          <p:nvPr>
            <p:ph sz="half" idx="2"/>
          </p:nvPr>
        </p:nvSpPr>
        <p:spPr/>
        <p:txBody>
          <a:bodyPr/>
          <a:lstStyle/>
          <a:p>
            <a:pPr marL="0" indent="0">
              <a:buNone/>
            </a:pPr>
            <a:r>
              <a:rPr lang="en-US" sz="1600" b="1" dirty="0"/>
              <a:t>Cons</a:t>
            </a:r>
          </a:p>
          <a:p>
            <a:r>
              <a:rPr lang="en-US" sz="1600" dirty="0"/>
              <a:t>Java (and Scala) only</a:t>
            </a:r>
          </a:p>
          <a:p>
            <a:r>
              <a:rPr lang="en-US" sz="1600" dirty="0"/>
              <a:t>Deeper Kafka experience is required</a:t>
            </a:r>
          </a:p>
          <a:p>
            <a:r>
              <a:rPr lang="en-US" sz="1600" dirty="0"/>
              <a:t>Ability to manually create abstracted transforms can quickly create performance hogs</a:t>
            </a:r>
          </a:p>
          <a:p>
            <a:r>
              <a:rPr lang="en-US" sz="1600" dirty="0"/>
              <a:t>Maintain integrations &amp; environments via Dev teams.</a:t>
            </a:r>
          </a:p>
          <a:p>
            <a:r>
              <a:rPr lang="en-US" sz="1600" dirty="0"/>
              <a:t>No batch support</a:t>
            </a:r>
          </a:p>
        </p:txBody>
      </p:sp>
      <p:sp>
        <p:nvSpPr>
          <p:cNvPr id="5" name="Slide Number Placeholder 4">
            <a:extLst>
              <a:ext uri="{FF2B5EF4-FFF2-40B4-BE49-F238E27FC236}">
                <a16:creationId xmlns:a16="http://schemas.microsoft.com/office/drawing/2014/main" id="{EE1FD61A-2E7E-6344-B92A-DA87F2C5270D}"/>
              </a:ext>
            </a:extLst>
          </p:cNvPr>
          <p:cNvSpPr>
            <a:spLocks noGrp="1"/>
          </p:cNvSpPr>
          <p:nvPr>
            <p:ph type="sldNum" sz="quarter" idx="10"/>
          </p:nvPr>
        </p:nvSpPr>
        <p:spPr/>
        <p:txBody>
          <a:bodyPr/>
          <a:lstStyle/>
          <a:p>
            <a:fld id="{8A158888-7CA9-084D-A641-EC66ACF9DB3C}" type="slidenum">
              <a:rPr lang="en-US" smtClean="0">
                <a:solidFill>
                  <a:srgbClr val="5AAAFA"/>
                </a:solidFill>
              </a:rPr>
              <a:pPr/>
              <a:t>32</a:t>
            </a:fld>
            <a:endParaRPr lang="en-US">
              <a:solidFill>
                <a:srgbClr val="5AAAFA"/>
              </a:solidFill>
            </a:endParaRPr>
          </a:p>
        </p:txBody>
      </p:sp>
      <p:sp>
        <p:nvSpPr>
          <p:cNvPr id="6" name="TextBox 5">
            <a:extLst>
              <a:ext uri="{FF2B5EF4-FFF2-40B4-BE49-F238E27FC236}">
                <a16:creationId xmlns:a16="http://schemas.microsoft.com/office/drawing/2014/main" id="{C135EE07-61B2-D441-A404-FFAA2828CEFA}"/>
              </a:ext>
            </a:extLst>
          </p:cNvPr>
          <p:cNvSpPr txBox="1"/>
          <p:nvPr/>
        </p:nvSpPr>
        <p:spPr>
          <a:xfrm>
            <a:off x="457200" y="802460"/>
            <a:ext cx="8229600" cy="369332"/>
          </a:xfrm>
          <a:prstGeom prst="rect">
            <a:avLst/>
          </a:prstGeom>
          <a:noFill/>
        </p:spPr>
        <p:txBody>
          <a:bodyPr wrap="square" rtlCol="0">
            <a:spAutoFit/>
          </a:bodyPr>
          <a:lstStyle/>
          <a:p>
            <a:pPr algn="ctr"/>
            <a:r>
              <a:rPr lang="en-US" sz="1800" i="1" dirty="0">
                <a:solidFill>
                  <a:schemeClr val="accent3"/>
                </a:solidFill>
              </a:rPr>
              <a:t>Considerations to what does this all mean…</a:t>
            </a:r>
          </a:p>
        </p:txBody>
      </p:sp>
    </p:spTree>
    <p:extLst>
      <p:ext uri="{BB962C8B-B14F-4D97-AF65-F5344CB8AC3E}">
        <p14:creationId xmlns:p14="http://schemas.microsoft.com/office/powerpoint/2010/main" val="2823749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02626823-B99E-6846-A98A-6E8388E909EB}"/>
              </a:ext>
            </a:extLst>
          </p:cNvPr>
          <p:cNvSpPr>
            <a:spLocks noGrp="1"/>
          </p:cNvSpPr>
          <p:nvPr>
            <p:ph type="body" sz="quarter" idx="15"/>
          </p:nvPr>
        </p:nvSpPr>
        <p:spPr/>
        <p:txBody>
          <a:bodyPr/>
          <a:lstStyle/>
          <a:p>
            <a:r>
              <a:rPr lang="en-US" dirty="0"/>
              <a:t>Questions?</a:t>
            </a:r>
          </a:p>
        </p:txBody>
      </p:sp>
      <p:sp>
        <p:nvSpPr>
          <p:cNvPr id="5" name="Slide Number Placeholder 4">
            <a:extLst>
              <a:ext uri="{FF2B5EF4-FFF2-40B4-BE49-F238E27FC236}">
                <a16:creationId xmlns:a16="http://schemas.microsoft.com/office/drawing/2014/main" id="{6D2D77B9-F113-744A-914F-457D0339DCBA}"/>
              </a:ext>
            </a:extLst>
          </p:cNvPr>
          <p:cNvSpPr>
            <a:spLocks noGrp="1"/>
          </p:cNvSpPr>
          <p:nvPr>
            <p:ph type="sldNum" sz="quarter" idx="4294967295"/>
          </p:nvPr>
        </p:nvSpPr>
        <p:spPr>
          <a:xfrm>
            <a:off x="7086600" y="4826000"/>
            <a:ext cx="2057400" cy="138113"/>
          </a:xfrm>
        </p:spPr>
        <p:txBody>
          <a:bodyPr/>
          <a:lstStyle/>
          <a:p>
            <a:fld id="{8A158888-7CA9-084D-A641-EC66ACF9DB3C}" type="slidenum">
              <a:rPr lang="en-US" smtClean="0">
                <a:solidFill>
                  <a:srgbClr val="5AAAFA"/>
                </a:solidFill>
              </a:rPr>
              <a:pPr/>
              <a:t>33</a:t>
            </a:fld>
            <a:endParaRPr lang="en-US">
              <a:solidFill>
                <a:srgbClr val="5AAAFA"/>
              </a:solidFill>
            </a:endParaRPr>
          </a:p>
        </p:txBody>
      </p:sp>
      <p:sp>
        <p:nvSpPr>
          <p:cNvPr id="16" name="Rectangle 15">
            <a:extLst>
              <a:ext uri="{FF2B5EF4-FFF2-40B4-BE49-F238E27FC236}">
                <a16:creationId xmlns:a16="http://schemas.microsoft.com/office/drawing/2014/main" id="{B4A9A2C5-EEE4-ED4F-AAA7-D6BE73F3A172}"/>
              </a:ext>
            </a:extLst>
          </p:cNvPr>
          <p:cNvSpPr/>
          <p:nvPr/>
        </p:nvSpPr>
        <p:spPr>
          <a:xfrm>
            <a:off x="2705493" y="1470580"/>
            <a:ext cx="1046047" cy="424208"/>
          </a:xfrm>
          <a:prstGeom prst="rect">
            <a:avLst/>
          </a:prstGeom>
          <a:solidFill>
            <a:srgbClr val="262049"/>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Tree>
    <p:extLst>
      <p:ext uri="{BB962C8B-B14F-4D97-AF65-F5344CB8AC3E}">
        <p14:creationId xmlns:p14="http://schemas.microsoft.com/office/powerpoint/2010/main" val="135555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 name="Title 1"/>
          <p:cNvSpPr txBox="1">
            <a:spLocks noGrp="1"/>
          </p:cNvSpPr>
          <p:nvPr>
            <p:ph type="title"/>
          </p:nvPr>
        </p:nvSpPr>
        <p:spPr>
          <a:prstGeom prst="rect">
            <a:avLst/>
          </a:prstGeom>
        </p:spPr>
        <p:txBody>
          <a:bodyPr/>
          <a:lstStyle/>
          <a:p>
            <a:r>
              <a:t>Kafka Streams</a:t>
            </a:r>
          </a:p>
        </p:txBody>
      </p:sp>
      <p:sp>
        <p:nvSpPr>
          <p:cNvPr id="4" name="Slide Number Placeholder 3">
            <a:extLst>
              <a:ext uri="{FF2B5EF4-FFF2-40B4-BE49-F238E27FC236}">
                <a16:creationId xmlns:a16="http://schemas.microsoft.com/office/drawing/2014/main" id="{450B8400-D89C-2845-AB58-D5F1EC79524A}"/>
              </a:ext>
            </a:extLst>
          </p:cNvPr>
          <p:cNvSpPr>
            <a:spLocks noGrp="1"/>
          </p:cNvSpPr>
          <p:nvPr>
            <p:ph type="sldNum" sz="quarter" idx="10"/>
          </p:nvPr>
        </p:nvSpPr>
        <p:spPr/>
        <p:txBody>
          <a:bodyPr/>
          <a:lstStyle/>
          <a:p>
            <a:fld id="{2F63A97E-D605-DC42-8452-C14CD1FA87FA}" type="slidenum">
              <a:rPr lang="en-US" smtClean="0">
                <a:solidFill>
                  <a:srgbClr val="5AAAFA"/>
                </a:solidFill>
              </a:rPr>
              <a:pPr/>
              <a:t>4</a:t>
            </a:fld>
            <a:endParaRPr lang="en-US">
              <a:solidFill>
                <a:srgbClr val="5AAAFA"/>
              </a:solidFill>
            </a:endParaRPr>
          </a:p>
        </p:txBody>
      </p:sp>
      <p:sp>
        <p:nvSpPr>
          <p:cNvPr id="3" name="Content Placeholder 2">
            <a:extLst>
              <a:ext uri="{FF2B5EF4-FFF2-40B4-BE49-F238E27FC236}">
                <a16:creationId xmlns:a16="http://schemas.microsoft.com/office/drawing/2014/main" id="{3FFF51D7-6B54-FA44-B3BA-29FAF6EA529C}"/>
              </a:ext>
            </a:extLst>
          </p:cNvPr>
          <p:cNvSpPr>
            <a:spLocks noGrp="1"/>
          </p:cNvSpPr>
          <p:nvPr>
            <p:ph idx="4294967295"/>
          </p:nvPr>
        </p:nvSpPr>
        <p:spPr>
          <a:xfrm>
            <a:off x="257155" y="917238"/>
            <a:ext cx="8393113" cy="1885033"/>
          </a:xfrm>
        </p:spPr>
        <p:txBody>
          <a:bodyPr/>
          <a:lstStyle/>
          <a:p>
            <a:pPr>
              <a:defRPr b="0">
                <a:latin typeface="IBM Plex Sans"/>
                <a:ea typeface="IBM Plex Sans"/>
                <a:cs typeface="IBM Plex Sans"/>
                <a:sym typeface="IBM Plex Sans"/>
              </a:defRPr>
            </a:pPr>
            <a:r>
              <a:rPr lang="en-GB" dirty="0"/>
              <a:t>Client library for processing and analysing data stored in Kafka</a:t>
            </a:r>
          </a:p>
          <a:p>
            <a:pPr>
              <a:defRPr b="0">
                <a:latin typeface="IBM Plex Sans"/>
                <a:ea typeface="IBM Plex Sans"/>
                <a:cs typeface="IBM Plex Sans"/>
                <a:sym typeface="IBM Plex Sans"/>
              </a:defRPr>
            </a:pPr>
            <a:endParaRPr lang="en-GB" sz="1000" dirty="0"/>
          </a:p>
          <a:p>
            <a:pPr>
              <a:defRPr b="0">
                <a:latin typeface="IBM Plex Sans"/>
                <a:ea typeface="IBM Plex Sans"/>
                <a:cs typeface="IBM Plex Sans"/>
                <a:sym typeface="IBM Plex Sans"/>
              </a:defRPr>
            </a:pPr>
            <a:r>
              <a:rPr lang="en-GB" dirty="0"/>
              <a:t>Processing happens in the app</a:t>
            </a:r>
          </a:p>
          <a:p>
            <a:pPr>
              <a:defRPr b="0">
                <a:latin typeface="IBM Plex Sans"/>
                <a:ea typeface="IBM Plex Sans"/>
                <a:cs typeface="IBM Plex Sans"/>
                <a:sym typeface="IBM Plex Sans"/>
              </a:defRPr>
            </a:pPr>
            <a:endParaRPr lang="en-GB" sz="1000" dirty="0"/>
          </a:p>
          <a:p>
            <a:pPr>
              <a:defRPr b="0">
                <a:latin typeface="IBM Plex Sans"/>
                <a:ea typeface="IBM Plex Sans"/>
                <a:cs typeface="IBM Plex Sans"/>
                <a:sym typeface="IBM Plex Sans"/>
              </a:defRPr>
            </a:pPr>
            <a:r>
              <a:rPr lang="en-GB" dirty="0"/>
              <a:t>Supports per-record processing – no batching</a:t>
            </a:r>
          </a:p>
          <a:p>
            <a:pPr>
              <a:defRPr b="0">
                <a:latin typeface="IBM Plex Sans"/>
                <a:ea typeface="IBM Plex Sans"/>
                <a:cs typeface="IBM Plex Sans"/>
                <a:sym typeface="IBM Plex Sans"/>
              </a:defRPr>
            </a:pPr>
            <a:r>
              <a:rPr lang="en-GB" dirty="0"/>
              <a:t>Streaming DSL approach</a:t>
            </a:r>
          </a:p>
          <a:p>
            <a:endParaRPr lang="en-US" dirty="0"/>
          </a:p>
        </p:txBody>
      </p:sp>
      <p:grpSp>
        <p:nvGrpSpPr>
          <p:cNvPr id="881" name="Right Arrow 4"/>
          <p:cNvGrpSpPr/>
          <p:nvPr/>
        </p:nvGrpSpPr>
        <p:grpSpPr>
          <a:xfrm>
            <a:off x="2678757" y="3055645"/>
            <a:ext cx="3549910" cy="489647"/>
            <a:chOff x="-1" y="0"/>
            <a:chExt cx="5924057" cy="870483"/>
          </a:xfrm>
          <a:solidFill>
            <a:srgbClr val="6CAAF3"/>
          </a:solidFill>
        </p:grpSpPr>
        <p:sp>
          <p:nvSpPr>
            <p:cNvPr id="879" name="Arrow"/>
            <p:cNvSpPr/>
            <p:nvPr/>
          </p:nvSpPr>
          <p:spPr>
            <a:xfrm>
              <a:off x="0" y="0"/>
              <a:ext cx="5924056" cy="870483"/>
            </a:xfrm>
            <a:prstGeom prst="rightArrow">
              <a:avLst>
                <a:gd name="adj1" fmla="val 50000"/>
                <a:gd name="adj2" fmla="val 50000"/>
              </a:avLst>
            </a:prstGeom>
            <a:grpFill/>
            <a:ln w="12700" cap="flat">
              <a:solidFill>
                <a:srgbClr val="6CAAF3"/>
              </a:solidFill>
              <a:prstDash val="solid"/>
              <a:round/>
            </a:ln>
            <a:effectLst/>
          </p:spPr>
          <p:txBody>
            <a:bodyPr wrap="square" lIns="28575" tIns="28575" rIns="28575" bIns="28575" numCol="1" anchor="ctr">
              <a:noAutofit/>
            </a:bodyPr>
            <a:lstStyle/>
            <a:p>
              <a:pPr marL="0" marR="0" lvl="0" indent="0" algn="ctr" defTabSz="307181" rtl="0" eaLnBrk="1" fontAlgn="auto" latinLnBrk="0" hangingPunct="0">
                <a:lnSpc>
                  <a:spcPct val="100000"/>
                </a:lnSpc>
                <a:spcBef>
                  <a:spcPts val="0"/>
                </a:spcBef>
                <a:spcAft>
                  <a:spcPts val="0"/>
                </a:spcAft>
                <a:buClrTx/>
                <a:buSzTx/>
                <a:buFontTx/>
                <a:buNone/>
                <a:tabLst/>
                <a:defRPr b="0">
                  <a:solidFill>
                    <a:srgbClr val="1D3548"/>
                  </a:solidFill>
                </a:defRPr>
              </a:pPr>
              <a:endParaRPr kumimoji="0" sz="1013" b="0" i="0" u="none" strike="noStrike" kern="0" cap="none" spc="0" normalizeH="0" baseline="0" noProof="0">
                <a:ln>
                  <a:noFill/>
                </a:ln>
                <a:solidFill>
                  <a:srgbClr val="1D3548"/>
                </a:solidFill>
                <a:effectLst/>
                <a:uLnTx/>
                <a:uFillTx/>
                <a:latin typeface="Arial"/>
                <a:cs typeface="Arial"/>
                <a:sym typeface="Arial"/>
              </a:endParaRPr>
            </a:p>
          </p:txBody>
        </p:sp>
        <p:sp>
          <p:nvSpPr>
            <p:cNvPr id="880" name="my-input"/>
            <p:cNvSpPr txBox="1"/>
            <p:nvPr/>
          </p:nvSpPr>
          <p:spPr>
            <a:xfrm>
              <a:off x="-1" y="219797"/>
              <a:ext cx="5706438" cy="430887"/>
            </a:xfrm>
            <a:prstGeom prst="rect">
              <a:avLst/>
            </a:prstGeom>
            <a:grpFill/>
            <a:ln w="12700" cap="flat">
              <a:solidFill>
                <a:srgbClr val="6CAAF3"/>
              </a:solid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2800" b="0">
                  <a:solidFill>
                    <a:srgbClr val="1D3548"/>
                  </a:solidFill>
                </a:defRPr>
              </a:lvl1pPr>
            </a:lstStyle>
            <a:p>
              <a:pPr marL="0" marR="0" lvl="0" indent="0" algn="ctr" defTabSz="307181" rtl="0" eaLnBrk="1" fontAlgn="auto" latinLnBrk="0" hangingPunct="0">
                <a:lnSpc>
                  <a:spcPct val="100000"/>
                </a:lnSpc>
                <a:spcBef>
                  <a:spcPts val="0"/>
                </a:spcBef>
                <a:spcAft>
                  <a:spcPts val="0"/>
                </a:spcAft>
                <a:buClrTx/>
                <a:buSzTx/>
                <a:buFontTx/>
                <a:buNone/>
                <a:tabLst/>
                <a:defRPr/>
              </a:pPr>
              <a:r>
                <a:rPr kumimoji="0" sz="1575" b="0" i="0" u="none" strike="noStrike" kern="0" cap="none" spc="0" normalizeH="0" baseline="0" noProof="0">
                  <a:ln>
                    <a:noFill/>
                  </a:ln>
                  <a:solidFill>
                    <a:srgbClr val="1D3548"/>
                  </a:solidFill>
                  <a:effectLst/>
                  <a:uLnTx/>
                  <a:uFillTx/>
                  <a:latin typeface="IBM Plex Sans" panose="020B0503050203000203" pitchFamily="34" charset="77"/>
                  <a:cs typeface="Arial"/>
                  <a:sym typeface="Arial"/>
                </a:rPr>
                <a:t>my-input</a:t>
              </a:r>
            </a:p>
          </p:txBody>
        </p:sp>
      </p:grpSp>
      <p:sp>
        <p:nvSpPr>
          <p:cNvPr id="882" name="Right Arrow 5"/>
          <p:cNvSpPr/>
          <p:nvPr/>
        </p:nvSpPr>
        <p:spPr>
          <a:xfrm>
            <a:off x="3208309" y="3708560"/>
            <a:ext cx="2166996" cy="489647"/>
          </a:xfrm>
          <a:prstGeom prst="rightArrow">
            <a:avLst>
              <a:gd name="adj1" fmla="val 50000"/>
              <a:gd name="adj2" fmla="val 50000"/>
            </a:avLst>
          </a:prstGeom>
          <a:solidFill>
            <a:srgbClr val="456FE8"/>
          </a:solidFill>
          <a:ln w="12700">
            <a:solidFill>
              <a:srgbClr val="456FE8"/>
            </a:solidFill>
          </a:ln>
        </p:spPr>
        <p:txBody>
          <a:bodyPr lIns="28575" tIns="28575" rIns="28575" bIns="28575" anchor="ctr"/>
          <a:lstStyle/>
          <a:p>
            <a:pPr marL="0" marR="0" lvl="0" indent="0" algn="ctr" defTabSz="307181" rtl="0" eaLnBrk="1" fontAlgn="auto" latinLnBrk="0" hangingPunct="0">
              <a:lnSpc>
                <a:spcPct val="100000"/>
              </a:lnSpc>
              <a:spcBef>
                <a:spcPts val="0"/>
              </a:spcBef>
              <a:spcAft>
                <a:spcPts val="0"/>
              </a:spcAft>
              <a:buClrTx/>
              <a:buSzTx/>
              <a:buFontTx/>
              <a:buNone/>
              <a:tabLst/>
              <a:defRPr sz="2800" b="0">
                <a:solidFill>
                  <a:srgbClr val="1D3548"/>
                </a:solidFill>
              </a:defRPr>
            </a:pPr>
            <a:endParaRPr kumimoji="0" sz="1575" b="0" i="0" u="none" strike="noStrike" kern="0" cap="none" spc="0" normalizeH="0" baseline="0" noProof="0">
              <a:ln>
                <a:noFill/>
              </a:ln>
              <a:solidFill>
                <a:srgbClr val="1D3548"/>
              </a:solidFill>
              <a:effectLst/>
              <a:uLnTx/>
              <a:uFillTx/>
              <a:latin typeface="Arial"/>
              <a:cs typeface="Arial"/>
              <a:sym typeface="Arial"/>
            </a:endParaRPr>
          </a:p>
        </p:txBody>
      </p:sp>
      <p:sp>
        <p:nvSpPr>
          <p:cNvPr id="886" name="Straight Arrow Connector 7"/>
          <p:cNvSpPr/>
          <p:nvPr/>
        </p:nvSpPr>
        <p:spPr>
          <a:xfrm flipH="1">
            <a:off x="3249157" y="3394780"/>
            <a:ext cx="0" cy="284836"/>
          </a:xfrm>
          <a:prstGeom prst="line">
            <a:avLst/>
          </a:prstGeom>
          <a:ln w="25400">
            <a:solidFill>
              <a:srgbClr val="1D3548"/>
            </a:solidFill>
            <a:tailEnd type="triangle"/>
          </a:ln>
        </p:spPr>
        <p:txBody>
          <a:bodyPr lIns="25716" tIns="25716" rIns="25716" bIns="25716"/>
          <a:lstStyle/>
          <a:p>
            <a:pPr marL="0" marR="0" lvl="0" indent="0" algn="ctr" defTabSz="307181" rtl="0" eaLnBrk="1" fontAlgn="auto" latinLnBrk="0" hangingPunct="0">
              <a:lnSpc>
                <a:spcPct val="100000"/>
              </a:lnSpc>
              <a:spcBef>
                <a:spcPts val="0"/>
              </a:spcBef>
              <a:spcAft>
                <a:spcPts val="0"/>
              </a:spcAft>
              <a:buClrTx/>
              <a:buSzTx/>
              <a:buFontTx/>
              <a:buNone/>
              <a:tabLst/>
              <a:defRPr/>
            </a:pPr>
            <a:endParaRPr kumimoji="0" sz="1013" b="1" i="0" u="none" strike="noStrike" kern="0" cap="none" spc="0" normalizeH="0" baseline="0" noProof="0">
              <a:ln>
                <a:noFill/>
              </a:ln>
              <a:solidFill>
                <a:srgbClr val="000000"/>
              </a:solidFill>
              <a:effectLst/>
              <a:uLnTx/>
              <a:uFillTx/>
              <a:latin typeface="Arial"/>
              <a:cs typeface="Arial"/>
              <a:sym typeface="Arial"/>
            </a:endParaRPr>
          </a:p>
        </p:txBody>
      </p:sp>
      <p:sp>
        <p:nvSpPr>
          <p:cNvPr id="887" name="TextBox 8"/>
          <p:cNvSpPr txBox="1"/>
          <p:nvPr/>
        </p:nvSpPr>
        <p:spPr>
          <a:xfrm>
            <a:off x="3404814" y="3470952"/>
            <a:ext cx="782907" cy="3347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717" rIns="25717">
            <a:spAutoFit/>
          </a:bodyPr>
          <a:lstStyle>
            <a:lvl1pPr>
              <a:defRPr sz="2800" b="0">
                <a:latin typeface="Gill Sans"/>
                <a:ea typeface="Gill Sans"/>
                <a:cs typeface="Gill Sans"/>
                <a:sym typeface="Gill Sans"/>
              </a:defRPr>
            </a:lvl1pPr>
          </a:lstStyle>
          <a:p>
            <a:pPr marL="0" marR="0" lvl="0" indent="0" algn="ctr" defTabSz="307181" rtl="0" eaLnBrk="1" fontAlgn="auto" latinLnBrk="0" hangingPunct="0">
              <a:lnSpc>
                <a:spcPct val="100000"/>
              </a:lnSpc>
              <a:spcBef>
                <a:spcPts val="0"/>
              </a:spcBef>
              <a:spcAft>
                <a:spcPts val="0"/>
              </a:spcAft>
              <a:buClrTx/>
              <a:buSzTx/>
              <a:buFontTx/>
              <a:buNone/>
              <a:tabLst/>
              <a:defRPr/>
            </a:pPr>
            <a:r>
              <a:rPr kumimoji="0" sz="1575" b="0" i="0" u="none" strike="noStrike" kern="0" cap="none" spc="0" normalizeH="0" baseline="0" noProof="0">
                <a:ln>
                  <a:noFill/>
                </a:ln>
                <a:solidFill>
                  <a:srgbClr val="000000"/>
                </a:solidFill>
                <a:effectLst/>
                <a:uLnTx/>
                <a:uFillTx/>
                <a:latin typeface="IBM Plex Mono" panose="020B0509050203000203" pitchFamily="49" charset="77"/>
                <a:cs typeface="Gill Sans"/>
                <a:sym typeface="Gill Sans"/>
              </a:rPr>
              <a:t>FILTER</a:t>
            </a:r>
          </a:p>
        </p:txBody>
      </p:sp>
      <p:grpSp>
        <p:nvGrpSpPr>
          <p:cNvPr id="890" name="Right Arrow 9"/>
          <p:cNvGrpSpPr/>
          <p:nvPr/>
        </p:nvGrpSpPr>
        <p:grpSpPr>
          <a:xfrm>
            <a:off x="3208309" y="4279779"/>
            <a:ext cx="3020366" cy="489647"/>
            <a:chOff x="0" y="0"/>
            <a:chExt cx="5369537" cy="870483"/>
          </a:xfrm>
          <a:solidFill>
            <a:srgbClr val="22364B"/>
          </a:solidFill>
        </p:grpSpPr>
        <p:sp>
          <p:nvSpPr>
            <p:cNvPr id="888" name="Arrow"/>
            <p:cNvSpPr/>
            <p:nvPr/>
          </p:nvSpPr>
          <p:spPr>
            <a:xfrm>
              <a:off x="0" y="0"/>
              <a:ext cx="5369537" cy="870483"/>
            </a:xfrm>
            <a:prstGeom prst="rightArrow">
              <a:avLst>
                <a:gd name="adj1" fmla="val 50000"/>
                <a:gd name="adj2" fmla="val 50000"/>
              </a:avLst>
            </a:prstGeom>
            <a:grpFill/>
            <a:ln w="12700" cap="flat">
              <a:solidFill>
                <a:srgbClr val="22364B"/>
              </a:solidFill>
              <a:prstDash val="solid"/>
              <a:round/>
            </a:ln>
            <a:effectLst/>
          </p:spPr>
          <p:txBody>
            <a:bodyPr wrap="square" lIns="28575" tIns="28575" rIns="28575" bIns="28575" numCol="1" anchor="ctr">
              <a:noAutofit/>
            </a:bodyPr>
            <a:lstStyle/>
            <a:p>
              <a:pPr marL="0" marR="0" lvl="0" indent="0" algn="ctr" defTabSz="307181" rtl="0" eaLnBrk="1" fontAlgn="auto" latinLnBrk="0" hangingPunct="0">
                <a:lnSpc>
                  <a:spcPct val="100000"/>
                </a:lnSpc>
                <a:spcBef>
                  <a:spcPts val="0"/>
                </a:spcBef>
                <a:spcAft>
                  <a:spcPts val="0"/>
                </a:spcAft>
                <a:buClrTx/>
                <a:buSzTx/>
                <a:buFontTx/>
                <a:buNone/>
                <a:tabLst/>
                <a:defRPr b="0">
                  <a:solidFill>
                    <a:srgbClr val="1D3548"/>
                  </a:solidFill>
                </a:defRPr>
              </a:pPr>
              <a:endParaRPr kumimoji="0" sz="1013" b="0" i="0" u="none" strike="noStrike" kern="0" cap="none" spc="0" normalizeH="0" baseline="0" noProof="0">
                <a:ln>
                  <a:noFill/>
                </a:ln>
                <a:solidFill>
                  <a:srgbClr val="1D3548"/>
                </a:solidFill>
                <a:effectLst/>
                <a:uLnTx/>
                <a:uFillTx/>
                <a:latin typeface="Arial"/>
                <a:cs typeface="Arial"/>
                <a:sym typeface="Arial"/>
              </a:endParaRPr>
            </a:p>
          </p:txBody>
        </p:sp>
        <p:sp>
          <p:nvSpPr>
            <p:cNvPr id="889" name="my-output"/>
            <p:cNvSpPr txBox="1"/>
            <p:nvPr/>
          </p:nvSpPr>
          <p:spPr>
            <a:xfrm>
              <a:off x="0" y="219797"/>
              <a:ext cx="5151918" cy="430887"/>
            </a:xfrm>
            <a:prstGeom prst="rect">
              <a:avLst/>
            </a:prstGeom>
            <a:grpFill/>
            <a:ln w="12700" cap="flat">
              <a:solidFill>
                <a:srgbClr val="22364B"/>
              </a:solid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2800" b="0">
                  <a:solidFill>
                    <a:srgbClr val="DEE6EB"/>
                  </a:solidFill>
                </a:defRPr>
              </a:lvl1pPr>
            </a:lstStyle>
            <a:p>
              <a:pPr marL="0" marR="0" lvl="0" indent="0" algn="ctr" defTabSz="307181" rtl="0" eaLnBrk="1" fontAlgn="auto" latinLnBrk="0" hangingPunct="0">
                <a:lnSpc>
                  <a:spcPct val="100000"/>
                </a:lnSpc>
                <a:spcBef>
                  <a:spcPts val="0"/>
                </a:spcBef>
                <a:spcAft>
                  <a:spcPts val="0"/>
                </a:spcAft>
                <a:buClrTx/>
                <a:buSzTx/>
                <a:buFontTx/>
                <a:buNone/>
                <a:tabLst/>
                <a:defRPr/>
              </a:pPr>
              <a:r>
                <a:rPr kumimoji="0" sz="1575" b="0" i="0" u="none" strike="noStrike" kern="0" cap="none" spc="0" normalizeH="0" baseline="0" noProof="0">
                  <a:ln>
                    <a:noFill/>
                  </a:ln>
                  <a:solidFill>
                    <a:srgbClr val="DEE6EB"/>
                  </a:solidFill>
                  <a:effectLst/>
                  <a:uLnTx/>
                  <a:uFillTx/>
                  <a:latin typeface="IBM Plex Sans" panose="020B0503050203000203" pitchFamily="34" charset="77"/>
                  <a:cs typeface="Arial"/>
                  <a:sym typeface="Arial"/>
                </a:rPr>
                <a:t>my-output</a:t>
              </a:r>
            </a:p>
          </p:txBody>
        </p:sp>
      </p:grpSp>
      <p:sp>
        <p:nvSpPr>
          <p:cNvPr id="894" name="TextBox 13"/>
          <p:cNvSpPr txBox="1"/>
          <p:nvPr/>
        </p:nvSpPr>
        <p:spPr>
          <a:xfrm>
            <a:off x="3910280" y="4106963"/>
            <a:ext cx="417421" cy="3347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717" rIns="25717">
            <a:spAutoFit/>
          </a:bodyPr>
          <a:lstStyle>
            <a:lvl1pPr>
              <a:defRPr sz="2800" b="0">
                <a:latin typeface="Gill Sans"/>
                <a:ea typeface="Gill Sans"/>
                <a:cs typeface="Gill Sans"/>
                <a:sym typeface="Gill Sans"/>
              </a:defRPr>
            </a:lvl1pPr>
          </a:lstStyle>
          <a:p>
            <a:pPr marL="0" marR="0" lvl="0" indent="0" algn="ctr" defTabSz="307181" rtl="0" eaLnBrk="1" fontAlgn="auto" latinLnBrk="0" hangingPunct="0">
              <a:lnSpc>
                <a:spcPct val="100000"/>
              </a:lnSpc>
              <a:spcBef>
                <a:spcPts val="0"/>
              </a:spcBef>
              <a:spcAft>
                <a:spcPts val="0"/>
              </a:spcAft>
              <a:buClrTx/>
              <a:buSzTx/>
              <a:buFontTx/>
              <a:buNone/>
              <a:tabLst/>
              <a:defRPr/>
            </a:pPr>
            <a:r>
              <a:rPr kumimoji="0" sz="1575" b="0" i="0" u="none" strike="noStrike" kern="0" cap="none" spc="0" normalizeH="0" baseline="0" noProof="0">
                <a:ln>
                  <a:noFill/>
                </a:ln>
                <a:solidFill>
                  <a:srgbClr val="000000"/>
                </a:solidFill>
                <a:effectLst/>
                <a:uLnTx/>
                <a:uFillTx/>
                <a:latin typeface="IBM Plex Mono" panose="020B0509050203000203" pitchFamily="49" charset="77"/>
                <a:cs typeface="Gill Sans"/>
                <a:sym typeface="Gill Sans"/>
              </a:rPr>
              <a:t>MAP</a:t>
            </a:r>
          </a:p>
        </p:txBody>
      </p:sp>
      <p:sp>
        <p:nvSpPr>
          <p:cNvPr id="91" name="Straight Arrow Connector 12">
            <a:extLst>
              <a:ext uri="{FF2B5EF4-FFF2-40B4-BE49-F238E27FC236}">
                <a16:creationId xmlns:a16="http://schemas.microsoft.com/office/drawing/2014/main" id="{219DF996-0C32-1249-B319-8A6FB2F8A40A}"/>
              </a:ext>
            </a:extLst>
          </p:cNvPr>
          <p:cNvSpPr/>
          <p:nvPr/>
        </p:nvSpPr>
        <p:spPr>
          <a:xfrm>
            <a:off x="3831979" y="3994047"/>
            <a:ext cx="0" cy="402020"/>
          </a:xfrm>
          <a:prstGeom prst="line">
            <a:avLst/>
          </a:prstGeom>
          <a:ln w="25400">
            <a:solidFill>
              <a:srgbClr val="1D3548"/>
            </a:solidFill>
            <a:tailEnd type="triangle"/>
          </a:ln>
        </p:spPr>
        <p:txBody>
          <a:bodyPr lIns="25716" tIns="25716" rIns="25716" bIns="25716"/>
          <a:lstStyle/>
          <a:p>
            <a:pPr marL="0" marR="0" lvl="0" indent="0" algn="ctr" defTabSz="307181" rtl="0" eaLnBrk="1" fontAlgn="auto" latinLnBrk="0" hangingPunct="0">
              <a:lnSpc>
                <a:spcPct val="100000"/>
              </a:lnSpc>
              <a:spcBef>
                <a:spcPts val="0"/>
              </a:spcBef>
              <a:spcAft>
                <a:spcPts val="0"/>
              </a:spcAft>
              <a:buClrTx/>
              <a:buSzTx/>
              <a:buFontTx/>
              <a:buNone/>
              <a:tabLst/>
              <a:defRPr/>
            </a:pPr>
            <a:endParaRPr kumimoji="0" sz="1013" b="1"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537310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ounded Rectangle">
            <a:extLst>
              <a:ext uri="{FF2B5EF4-FFF2-40B4-BE49-F238E27FC236}">
                <a16:creationId xmlns:a16="http://schemas.microsoft.com/office/drawing/2014/main" id="{E2979D7D-4DC6-FC48-8AE3-C1F02069A73E}"/>
              </a:ext>
            </a:extLst>
          </p:cNvPr>
          <p:cNvSpPr/>
          <p:nvPr/>
        </p:nvSpPr>
        <p:spPr>
          <a:xfrm>
            <a:off x="407759" y="3673361"/>
            <a:ext cx="8251390" cy="901792"/>
          </a:xfrm>
          <a:prstGeom prst="roundRect">
            <a:avLst>
              <a:gd name="adj" fmla="val 2142"/>
            </a:avLst>
          </a:prstGeom>
          <a:solidFill>
            <a:srgbClr val="FFFFFF"/>
          </a:solidFill>
          <a:ln w="38100">
            <a:solidFill>
              <a:srgbClr val="5AAAFA"/>
            </a:solidFill>
          </a:ln>
        </p:spPr>
        <p:txBody>
          <a:bodyPr lIns="28575" tIns="28575" rIns="28575" bIns="28575" anchor="ctr"/>
          <a:lstStyle/>
          <a:p>
            <a:pPr marL="0" marR="0" lvl="0" indent="0" algn="ctr" defTabSz="307181" rtl="0" eaLnBrk="1" fontAlgn="auto" latinLnBrk="0" hangingPunct="0">
              <a:lnSpc>
                <a:spcPct val="100000"/>
              </a:lnSpc>
              <a:spcBef>
                <a:spcPts val="0"/>
              </a:spcBef>
              <a:spcAft>
                <a:spcPts val="0"/>
              </a:spcAft>
              <a:buClrTx/>
              <a:buSzTx/>
              <a:buFontTx/>
              <a:buNone/>
              <a:tabLst/>
              <a:defRPr/>
            </a:pPr>
            <a:endParaRPr kumimoji="0" sz="1013" b="1" i="0" u="none" strike="noStrike" kern="0" cap="none" spc="0" normalizeH="0" baseline="0" noProof="0">
              <a:ln>
                <a:noFill/>
              </a:ln>
              <a:solidFill>
                <a:srgbClr val="000000"/>
              </a:solidFill>
              <a:effectLst/>
              <a:uLnTx/>
              <a:uFillTx/>
              <a:latin typeface="Arial"/>
              <a:cs typeface="Arial"/>
              <a:sym typeface="Arial"/>
            </a:endParaRPr>
          </a:p>
        </p:txBody>
      </p:sp>
      <p:sp>
        <p:nvSpPr>
          <p:cNvPr id="94" name="Rounded Rectangle">
            <a:extLst>
              <a:ext uri="{FF2B5EF4-FFF2-40B4-BE49-F238E27FC236}">
                <a16:creationId xmlns:a16="http://schemas.microsoft.com/office/drawing/2014/main" id="{99261AC3-37A0-5C47-A554-23A4905A0663}"/>
              </a:ext>
            </a:extLst>
          </p:cNvPr>
          <p:cNvSpPr/>
          <p:nvPr/>
        </p:nvSpPr>
        <p:spPr>
          <a:xfrm>
            <a:off x="407759" y="1055196"/>
            <a:ext cx="8251390" cy="901792"/>
          </a:xfrm>
          <a:prstGeom prst="roundRect">
            <a:avLst>
              <a:gd name="adj" fmla="val 1634"/>
            </a:avLst>
          </a:prstGeom>
          <a:solidFill>
            <a:srgbClr val="E7E9F7"/>
          </a:solidFill>
          <a:ln w="38100">
            <a:solidFill>
              <a:srgbClr val="476CE7"/>
            </a:solidFill>
          </a:ln>
        </p:spPr>
        <p:txBody>
          <a:bodyPr lIns="28575" tIns="28575" rIns="28575" bIns="28575" anchor="ctr"/>
          <a:lstStyle/>
          <a:p>
            <a:pPr marL="0" marR="0" lvl="0" indent="0" algn="ctr" defTabSz="307181" rtl="0" eaLnBrk="1" fontAlgn="auto" latinLnBrk="0" hangingPunct="0">
              <a:lnSpc>
                <a:spcPct val="100000"/>
              </a:lnSpc>
              <a:spcBef>
                <a:spcPts val="0"/>
              </a:spcBef>
              <a:spcAft>
                <a:spcPts val="0"/>
              </a:spcAft>
              <a:buClrTx/>
              <a:buSzTx/>
              <a:buFontTx/>
              <a:buNone/>
              <a:tabLst/>
              <a:defRPr/>
            </a:pPr>
            <a:endParaRPr kumimoji="0" sz="1013" b="1" i="0" u="none" strike="noStrike" kern="0" cap="none" spc="0" normalizeH="0" baseline="0" noProof="0">
              <a:ln>
                <a:noFill/>
              </a:ln>
              <a:solidFill>
                <a:srgbClr val="000000"/>
              </a:solidFill>
              <a:effectLst/>
              <a:uLnTx/>
              <a:uFillTx/>
              <a:latin typeface="Arial"/>
              <a:cs typeface="Arial"/>
              <a:sym typeface="Arial"/>
            </a:endParaRPr>
          </a:p>
        </p:txBody>
      </p:sp>
      <p:sp>
        <p:nvSpPr>
          <p:cNvPr id="2" name="Title 1">
            <a:extLst>
              <a:ext uri="{FF2B5EF4-FFF2-40B4-BE49-F238E27FC236}">
                <a16:creationId xmlns:a16="http://schemas.microsoft.com/office/drawing/2014/main" id="{852E4F3F-AEB2-8440-AE75-4626275FCAB1}"/>
              </a:ext>
            </a:extLst>
          </p:cNvPr>
          <p:cNvSpPr>
            <a:spLocks noGrp="1"/>
          </p:cNvSpPr>
          <p:nvPr>
            <p:ph type="title"/>
          </p:nvPr>
        </p:nvSpPr>
        <p:spPr/>
        <p:txBody>
          <a:bodyPr/>
          <a:lstStyle/>
          <a:p>
            <a:r>
              <a:rPr lang="en-US"/>
              <a:t>Kafka Streams</a:t>
            </a:r>
          </a:p>
        </p:txBody>
      </p:sp>
      <p:sp>
        <p:nvSpPr>
          <p:cNvPr id="5" name="Slide Number Placeholder 4">
            <a:extLst>
              <a:ext uri="{FF2B5EF4-FFF2-40B4-BE49-F238E27FC236}">
                <a16:creationId xmlns:a16="http://schemas.microsoft.com/office/drawing/2014/main" id="{10FB3182-A457-4E4F-89F0-BD5CED116D9B}"/>
              </a:ext>
            </a:extLst>
          </p:cNvPr>
          <p:cNvSpPr>
            <a:spLocks noGrp="1"/>
          </p:cNvSpPr>
          <p:nvPr>
            <p:ph type="sldNum" sz="quarter" idx="10"/>
          </p:nvPr>
        </p:nvSpPr>
        <p:spPr/>
        <p:txBody>
          <a:bodyPr/>
          <a:lstStyle/>
          <a:p>
            <a:fld id="{2F63A97E-D605-DC42-8452-C14CD1FA87FA}" type="slidenum">
              <a:rPr lang="en-US" smtClean="0">
                <a:solidFill>
                  <a:srgbClr val="5AAAFA"/>
                </a:solidFill>
              </a:rPr>
              <a:pPr/>
              <a:t>5</a:t>
            </a:fld>
            <a:endParaRPr lang="en-US">
              <a:solidFill>
                <a:srgbClr val="5AAAFA"/>
              </a:solidFill>
            </a:endParaRPr>
          </a:p>
        </p:txBody>
      </p:sp>
      <p:grpSp>
        <p:nvGrpSpPr>
          <p:cNvPr id="70" name="Group 69">
            <a:extLst>
              <a:ext uri="{FF2B5EF4-FFF2-40B4-BE49-F238E27FC236}">
                <a16:creationId xmlns:a16="http://schemas.microsoft.com/office/drawing/2014/main" id="{E594CC4F-ABE7-5D49-904B-BE27F709C361}"/>
              </a:ext>
            </a:extLst>
          </p:cNvPr>
          <p:cNvGrpSpPr/>
          <p:nvPr/>
        </p:nvGrpSpPr>
        <p:grpSpPr>
          <a:xfrm>
            <a:off x="2067828" y="1163316"/>
            <a:ext cx="4819179" cy="658381"/>
            <a:chOff x="1986493" y="789691"/>
            <a:chExt cx="4819179" cy="658381"/>
          </a:xfrm>
        </p:grpSpPr>
        <p:grpSp>
          <p:nvGrpSpPr>
            <p:cNvPr id="15" name="Rounded Rectangle 2">
              <a:extLst>
                <a:ext uri="{FF2B5EF4-FFF2-40B4-BE49-F238E27FC236}">
                  <a16:creationId xmlns:a16="http://schemas.microsoft.com/office/drawing/2014/main" id="{4FF6AAEC-89F1-4A44-B3C0-8A933AC65CE2}"/>
                </a:ext>
              </a:extLst>
            </p:cNvPr>
            <p:cNvGrpSpPr/>
            <p:nvPr/>
          </p:nvGrpSpPr>
          <p:grpSpPr>
            <a:xfrm>
              <a:off x="1986493" y="818582"/>
              <a:ext cx="807863" cy="629490"/>
              <a:chOff x="0" y="0"/>
              <a:chExt cx="578318" cy="1119091"/>
            </a:xfrm>
          </p:grpSpPr>
          <p:sp>
            <p:nvSpPr>
              <p:cNvPr id="16" name="Rounded Rectangle">
                <a:extLst>
                  <a:ext uri="{FF2B5EF4-FFF2-40B4-BE49-F238E27FC236}">
                    <a16:creationId xmlns:a16="http://schemas.microsoft.com/office/drawing/2014/main" id="{79E49286-502B-8548-BFF9-D3DF0000E189}"/>
                  </a:ext>
                </a:extLst>
              </p:cNvPr>
              <p:cNvSpPr/>
              <p:nvPr/>
            </p:nvSpPr>
            <p:spPr>
              <a:xfrm>
                <a:off x="0" y="0"/>
                <a:ext cx="578318" cy="1119091"/>
              </a:xfrm>
              <a:prstGeom prst="roundRect">
                <a:avLst>
                  <a:gd name="adj" fmla="val 16667"/>
                </a:avLst>
              </a:prstGeom>
              <a:solidFill>
                <a:srgbClr val="FEFFFE"/>
              </a:solidFill>
              <a:ln w="38100" cap="flat">
                <a:solidFill>
                  <a:srgbClr val="3C6DF0"/>
                </a:solidFill>
                <a:prstDash val="solid"/>
                <a:round/>
              </a:ln>
              <a:effectLst/>
            </p:spPr>
            <p:txBody>
              <a:bodyPr wrap="square" lIns="28575" tIns="28575" rIns="28575" bIns="28575" numCol="1" anchor="ctr">
                <a:noAutofit/>
              </a:bodyPr>
              <a:lstStyle/>
              <a:p>
                <a:pPr marL="0" marR="0" lvl="0" indent="0" algn="ctr" defTabSz="1219184" rtl="0" eaLnBrk="1" fontAlgn="auto" latinLnBrk="0" hangingPunct="0">
                  <a:lnSpc>
                    <a:spcPct val="90000"/>
                  </a:lnSpc>
                  <a:spcBef>
                    <a:spcPts val="0"/>
                  </a:spcBef>
                  <a:spcAft>
                    <a:spcPts val="0"/>
                  </a:spcAft>
                  <a:buClrTx/>
                  <a:buSzTx/>
                  <a:buFontTx/>
                  <a:buNone/>
                  <a:tabLst/>
                  <a:defRPr sz="900" b="0">
                    <a:solidFill>
                      <a:srgbClr val="002060"/>
                    </a:solidFill>
                    <a:latin typeface="IBM Plex Sans"/>
                    <a:ea typeface="IBM Plex Sans"/>
                    <a:cs typeface="IBM Plex Sans"/>
                    <a:sym typeface="IBM Plex Sans"/>
                  </a:defRPr>
                </a:pPr>
                <a:endParaRPr kumimoji="0" sz="1400" b="0" i="0" u="none" strike="noStrike" kern="0" cap="none" spc="0" normalizeH="0" baseline="0" noProof="0">
                  <a:ln>
                    <a:noFill/>
                  </a:ln>
                  <a:solidFill>
                    <a:srgbClr val="002060"/>
                  </a:solidFill>
                  <a:effectLst/>
                  <a:uLnTx/>
                  <a:uFillTx/>
                  <a:latin typeface="IBM Plex Sans"/>
                  <a:sym typeface="IBM Plex Sans"/>
                </a:endParaRPr>
              </a:p>
            </p:txBody>
          </p:sp>
          <p:sp>
            <p:nvSpPr>
              <p:cNvPr id="17" name="0">
                <a:extLst>
                  <a:ext uri="{FF2B5EF4-FFF2-40B4-BE49-F238E27FC236}">
                    <a16:creationId xmlns:a16="http://schemas.microsoft.com/office/drawing/2014/main" id="{A9C41E22-4DFE-2940-8735-71D30BA29EAB}"/>
                  </a:ext>
                </a:extLst>
              </p:cNvPr>
              <p:cNvSpPr txBox="1"/>
              <p:nvPr/>
            </p:nvSpPr>
            <p:spPr>
              <a:xfrm>
                <a:off x="28231" y="214839"/>
                <a:ext cx="521856" cy="68941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defTabSz="2167439">
                  <a:lnSpc>
                    <a:spcPct val="90000"/>
                  </a:lnSpc>
                  <a:defRPr sz="2000" b="0">
                    <a:solidFill>
                      <a:srgbClr val="002060"/>
                    </a:solidFill>
                    <a:latin typeface="IBM Plex Mono SemiBold"/>
                    <a:ea typeface="IBM Plex Mono SemiBold"/>
                    <a:cs typeface="IBM Plex Mono SemiBold"/>
                    <a:sym typeface="IBM Plex Mono SemiBold"/>
                  </a:defRPr>
                </a:lvl1pPr>
              </a:lstStyle>
              <a:p>
                <a:pPr marL="0" marR="0" lvl="0" indent="0" algn="ctr" defTabSz="2167439" rtl="0" eaLnBrk="1" fontAlgn="auto" latinLnBrk="0" hangingPunct="0">
                  <a:lnSpc>
                    <a:spcPct val="90000"/>
                  </a:lnSpc>
                  <a:spcBef>
                    <a:spcPts val="0"/>
                  </a:spcBef>
                  <a:spcAft>
                    <a:spcPts val="0"/>
                  </a:spcAft>
                  <a:buClrTx/>
                  <a:buSzTx/>
                  <a:buFontTx/>
                  <a:buNone/>
                  <a:tabLst/>
                  <a:defRPr/>
                </a:pPr>
                <a:r>
                  <a:rPr kumimoji="0" lang="en-GB" sz="1400" b="0" i="0" u="none" strike="noStrike" kern="0" cap="none" spc="0" normalizeH="0" baseline="0" noProof="0">
                    <a:ln>
                      <a:noFill/>
                    </a:ln>
                    <a:solidFill>
                      <a:srgbClr val="0070C0"/>
                    </a:solidFill>
                    <a:effectLst/>
                    <a:uLnTx/>
                    <a:uFillTx/>
                    <a:latin typeface="IBM Plex Mono SemiBold"/>
                    <a:sym typeface="IBM Plex Mono SemiBold"/>
                  </a:rPr>
                  <a:t>foo</a:t>
                </a:r>
              </a:p>
              <a:p>
                <a:pPr marL="0" marR="0" lvl="0" indent="0" algn="ctr" defTabSz="2167439" rtl="0" eaLnBrk="1" fontAlgn="auto" latinLnBrk="0" hangingPunct="0">
                  <a:lnSpc>
                    <a:spcPct val="90000"/>
                  </a:lnSpc>
                  <a:spcBef>
                    <a:spcPts val="0"/>
                  </a:spcBef>
                  <a:spcAft>
                    <a:spcPts val="0"/>
                  </a:spcAft>
                  <a:buClrTx/>
                  <a:buSzTx/>
                  <a:buFontTx/>
                  <a:buNone/>
                  <a:tabLst/>
                  <a:defRPr/>
                </a:pPr>
                <a:r>
                  <a:rPr kumimoji="0" lang="en-GB" sz="1400" b="0" i="0" u="none" strike="noStrike" kern="0" cap="none" spc="0" normalizeH="0" baseline="0" noProof="0">
                    <a:ln>
                      <a:noFill/>
                    </a:ln>
                    <a:solidFill>
                      <a:srgbClr val="002060"/>
                    </a:solidFill>
                    <a:effectLst/>
                    <a:uLnTx/>
                    <a:uFillTx/>
                    <a:latin typeface="IBM Plex Mono SemiBold"/>
                    <a:sym typeface="IBM Plex Mono SemiBold"/>
                  </a:rPr>
                  <a:t>red</a:t>
                </a:r>
              </a:p>
            </p:txBody>
          </p:sp>
        </p:grpSp>
        <p:grpSp>
          <p:nvGrpSpPr>
            <p:cNvPr id="55" name="Rounded Rectangle 2">
              <a:extLst>
                <a:ext uri="{FF2B5EF4-FFF2-40B4-BE49-F238E27FC236}">
                  <a16:creationId xmlns:a16="http://schemas.microsoft.com/office/drawing/2014/main" id="{4E1D16C4-CA23-E04B-AF04-253A5C22CBAF}"/>
                </a:ext>
              </a:extLst>
            </p:cNvPr>
            <p:cNvGrpSpPr/>
            <p:nvPr/>
          </p:nvGrpSpPr>
          <p:grpSpPr>
            <a:xfrm>
              <a:off x="2794355" y="816505"/>
              <a:ext cx="807863" cy="629490"/>
              <a:chOff x="0" y="0"/>
              <a:chExt cx="578318" cy="1119091"/>
            </a:xfrm>
          </p:grpSpPr>
          <p:sp>
            <p:nvSpPr>
              <p:cNvPr id="56" name="Rounded Rectangle">
                <a:extLst>
                  <a:ext uri="{FF2B5EF4-FFF2-40B4-BE49-F238E27FC236}">
                    <a16:creationId xmlns:a16="http://schemas.microsoft.com/office/drawing/2014/main" id="{93E903E1-8456-B34C-9646-25916A9B9E76}"/>
                  </a:ext>
                </a:extLst>
              </p:cNvPr>
              <p:cNvSpPr/>
              <p:nvPr/>
            </p:nvSpPr>
            <p:spPr>
              <a:xfrm>
                <a:off x="0" y="0"/>
                <a:ext cx="578318" cy="1119091"/>
              </a:xfrm>
              <a:prstGeom prst="roundRect">
                <a:avLst>
                  <a:gd name="adj" fmla="val 16667"/>
                </a:avLst>
              </a:prstGeom>
              <a:solidFill>
                <a:srgbClr val="FEFFFE"/>
              </a:solidFill>
              <a:ln w="38100" cap="flat">
                <a:solidFill>
                  <a:srgbClr val="3C6DF0"/>
                </a:solidFill>
                <a:prstDash val="solid"/>
                <a:round/>
              </a:ln>
              <a:effectLst/>
            </p:spPr>
            <p:txBody>
              <a:bodyPr wrap="square" lIns="28575" tIns="28575" rIns="28575" bIns="28575" numCol="1" anchor="ctr">
                <a:noAutofit/>
              </a:bodyPr>
              <a:lstStyle/>
              <a:p>
                <a:pPr marL="0" marR="0" lvl="0" indent="0" algn="ctr" defTabSz="1219184" rtl="0" eaLnBrk="1" fontAlgn="auto" latinLnBrk="0" hangingPunct="0">
                  <a:lnSpc>
                    <a:spcPct val="90000"/>
                  </a:lnSpc>
                  <a:spcBef>
                    <a:spcPts val="0"/>
                  </a:spcBef>
                  <a:spcAft>
                    <a:spcPts val="0"/>
                  </a:spcAft>
                  <a:buClrTx/>
                  <a:buSzTx/>
                  <a:buFontTx/>
                  <a:buNone/>
                  <a:tabLst/>
                  <a:defRPr sz="900" b="0">
                    <a:solidFill>
                      <a:srgbClr val="002060"/>
                    </a:solidFill>
                    <a:latin typeface="IBM Plex Sans"/>
                    <a:ea typeface="IBM Plex Sans"/>
                    <a:cs typeface="IBM Plex Sans"/>
                    <a:sym typeface="IBM Plex Sans"/>
                  </a:defRPr>
                </a:pPr>
                <a:endParaRPr kumimoji="0" sz="1400" b="0" i="0" u="none" strike="noStrike" kern="0" cap="none" spc="0" normalizeH="0" baseline="0" noProof="0">
                  <a:ln>
                    <a:noFill/>
                  </a:ln>
                  <a:solidFill>
                    <a:srgbClr val="002060"/>
                  </a:solidFill>
                  <a:effectLst/>
                  <a:uLnTx/>
                  <a:uFillTx/>
                  <a:latin typeface="IBM Plex Sans"/>
                  <a:sym typeface="IBM Plex Sans"/>
                </a:endParaRPr>
              </a:p>
            </p:txBody>
          </p:sp>
          <p:sp>
            <p:nvSpPr>
              <p:cNvPr id="57" name="0">
                <a:extLst>
                  <a:ext uri="{FF2B5EF4-FFF2-40B4-BE49-F238E27FC236}">
                    <a16:creationId xmlns:a16="http://schemas.microsoft.com/office/drawing/2014/main" id="{06237154-371B-5F4D-8F8B-67300880A788}"/>
                  </a:ext>
                </a:extLst>
              </p:cNvPr>
              <p:cNvSpPr txBox="1"/>
              <p:nvPr/>
            </p:nvSpPr>
            <p:spPr>
              <a:xfrm>
                <a:off x="28231" y="214839"/>
                <a:ext cx="521856" cy="68941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defTabSz="2167439">
                  <a:lnSpc>
                    <a:spcPct val="90000"/>
                  </a:lnSpc>
                  <a:defRPr sz="2000" b="0">
                    <a:solidFill>
                      <a:srgbClr val="002060"/>
                    </a:solidFill>
                    <a:latin typeface="IBM Plex Mono SemiBold"/>
                    <a:ea typeface="IBM Plex Mono SemiBold"/>
                    <a:cs typeface="IBM Plex Mono SemiBold"/>
                    <a:sym typeface="IBM Plex Mono SemiBold"/>
                  </a:defRPr>
                </a:lvl1pPr>
              </a:lstStyle>
              <a:p>
                <a:pPr marL="0" marR="0" lvl="0" indent="0" algn="ctr" defTabSz="2167439" rtl="0" eaLnBrk="1" fontAlgn="auto" latinLnBrk="0" hangingPunct="0">
                  <a:lnSpc>
                    <a:spcPct val="90000"/>
                  </a:lnSpc>
                  <a:spcBef>
                    <a:spcPts val="0"/>
                  </a:spcBef>
                  <a:spcAft>
                    <a:spcPts val="0"/>
                  </a:spcAft>
                  <a:buClrTx/>
                  <a:buSzTx/>
                  <a:buFontTx/>
                  <a:buNone/>
                  <a:tabLst/>
                  <a:defRPr/>
                </a:pPr>
                <a:r>
                  <a:rPr kumimoji="0" lang="en-GB" sz="1400" b="0" i="0" u="none" strike="noStrike" kern="0" cap="none" spc="0" normalizeH="0" baseline="0" noProof="0">
                    <a:ln>
                      <a:noFill/>
                    </a:ln>
                    <a:solidFill>
                      <a:srgbClr val="0070C0"/>
                    </a:solidFill>
                    <a:effectLst/>
                    <a:uLnTx/>
                    <a:uFillTx/>
                    <a:latin typeface="IBM Plex Mono SemiBold"/>
                    <a:sym typeface="IBM Plex Mono SemiBold"/>
                  </a:rPr>
                  <a:t>bar</a:t>
                </a:r>
              </a:p>
              <a:p>
                <a:pPr marL="0" marR="0" lvl="0" indent="0" algn="ctr" defTabSz="2167439" rtl="0" eaLnBrk="1" fontAlgn="auto" latinLnBrk="0" hangingPunct="0">
                  <a:lnSpc>
                    <a:spcPct val="90000"/>
                  </a:lnSpc>
                  <a:spcBef>
                    <a:spcPts val="0"/>
                  </a:spcBef>
                  <a:spcAft>
                    <a:spcPts val="0"/>
                  </a:spcAft>
                  <a:buClrTx/>
                  <a:buSzTx/>
                  <a:buFontTx/>
                  <a:buNone/>
                  <a:tabLst/>
                  <a:defRPr/>
                </a:pPr>
                <a:r>
                  <a:rPr kumimoji="0" lang="en-GB" sz="1400" b="0" i="0" u="none" strike="noStrike" kern="0" cap="none" spc="0" normalizeH="0" baseline="0" noProof="0">
                    <a:ln>
                      <a:noFill/>
                    </a:ln>
                    <a:solidFill>
                      <a:srgbClr val="002060"/>
                    </a:solidFill>
                    <a:effectLst/>
                    <a:uLnTx/>
                    <a:uFillTx/>
                    <a:latin typeface="IBM Plex Mono SemiBold"/>
                    <a:sym typeface="IBM Plex Mono SemiBold"/>
                  </a:rPr>
                  <a:t>orange</a:t>
                </a:r>
                <a:endParaRPr kumimoji="0" sz="1400" b="0" i="0" u="none" strike="noStrike" kern="0" cap="none" spc="0" normalizeH="0" baseline="0" noProof="0">
                  <a:ln>
                    <a:noFill/>
                  </a:ln>
                  <a:solidFill>
                    <a:srgbClr val="002060"/>
                  </a:solidFill>
                  <a:effectLst/>
                  <a:uLnTx/>
                  <a:uFillTx/>
                  <a:latin typeface="IBM Plex Mono SemiBold"/>
                  <a:sym typeface="IBM Plex Mono SemiBold"/>
                </a:endParaRPr>
              </a:p>
            </p:txBody>
          </p:sp>
        </p:grpSp>
        <p:grpSp>
          <p:nvGrpSpPr>
            <p:cNvPr id="58" name="Rounded Rectangle 2">
              <a:extLst>
                <a:ext uri="{FF2B5EF4-FFF2-40B4-BE49-F238E27FC236}">
                  <a16:creationId xmlns:a16="http://schemas.microsoft.com/office/drawing/2014/main" id="{CEA07A73-7B9B-5F49-AF26-EE895B72CECA}"/>
                </a:ext>
              </a:extLst>
            </p:cNvPr>
            <p:cNvGrpSpPr/>
            <p:nvPr/>
          </p:nvGrpSpPr>
          <p:grpSpPr>
            <a:xfrm>
              <a:off x="3602216" y="810970"/>
              <a:ext cx="807863" cy="629490"/>
              <a:chOff x="0" y="0"/>
              <a:chExt cx="578318" cy="1119091"/>
            </a:xfrm>
          </p:grpSpPr>
          <p:sp>
            <p:nvSpPr>
              <p:cNvPr id="59" name="Rounded Rectangle">
                <a:extLst>
                  <a:ext uri="{FF2B5EF4-FFF2-40B4-BE49-F238E27FC236}">
                    <a16:creationId xmlns:a16="http://schemas.microsoft.com/office/drawing/2014/main" id="{296AA36B-5045-944B-8701-A4E1E1A7ADE9}"/>
                  </a:ext>
                </a:extLst>
              </p:cNvPr>
              <p:cNvSpPr/>
              <p:nvPr/>
            </p:nvSpPr>
            <p:spPr>
              <a:xfrm>
                <a:off x="0" y="0"/>
                <a:ext cx="578318" cy="1119091"/>
              </a:xfrm>
              <a:prstGeom prst="roundRect">
                <a:avLst>
                  <a:gd name="adj" fmla="val 16667"/>
                </a:avLst>
              </a:prstGeom>
              <a:solidFill>
                <a:srgbClr val="FEFFFE"/>
              </a:solidFill>
              <a:ln w="38100" cap="flat">
                <a:solidFill>
                  <a:srgbClr val="3C6DF0"/>
                </a:solidFill>
                <a:prstDash val="solid"/>
                <a:round/>
              </a:ln>
              <a:effectLst/>
            </p:spPr>
            <p:txBody>
              <a:bodyPr wrap="square" lIns="28575" tIns="28575" rIns="28575" bIns="28575" numCol="1" anchor="ctr">
                <a:noAutofit/>
              </a:bodyPr>
              <a:lstStyle/>
              <a:p>
                <a:pPr marL="0" marR="0" lvl="0" indent="0" algn="ctr" defTabSz="1219184" rtl="0" eaLnBrk="1" fontAlgn="auto" latinLnBrk="0" hangingPunct="0">
                  <a:lnSpc>
                    <a:spcPct val="90000"/>
                  </a:lnSpc>
                  <a:spcBef>
                    <a:spcPts val="0"/>
                  </a:spcBef>
                  <a:spcAft>
                    <a:spcPts val="0"/>
                  </a:spcAft>
                  <a:buClrTx/>
                  <a:buSzTx/>
                  <a:buFontTx/>
                  <a:buNone/>
                  <a:tabLst/>
                  <a:defRPr sz="900" b="0">
                    <a:solidFill>
                      <a:srgbClr val="002060"/>
                    </a:solidFill>
                    <a:latin typeface="IBM Plex Sans"/>
                    <a:ea typeface="IBM Plex Sans"/>
                    <a:cs typeface="IBM Plex Sans"/>
                    <a:sym typeface="IBM Plex Sans"/>
                  </a:defRPr>
                </a:pPr>
                <a:endParaRPr kumimoji="0" sz="1400" b="0" i="0" u="none" strike="noStrike" kern="0" cap="none" spc="0" normalizeH="0" baseline="0" noProof="0">
                  <a:ln>
                    <a:noFill/>
                  </a:ln>
                  <a:solidFill>
                    <a:srgbClr val="002060"/>
                  </a:solidFill>
                  <a:effectLst/>
                  <a:uLnTx/>
                  <a:uFillTx/>
                  <a:latin typeface="IBM Plex Sans"/>
                  <a:sym typeface="IBM Plex Sans"/>
                </a:endParaRPr>
              </a:p>
            </p:txBody>
          </p:sp>
          <p:sp>
            <p:nvSpPr>
              <p:cNvPr id="60" name="0">
                <a:extLst>
                  <a:ext uri="{FF2B5EF4-FFF2-40B4-BE49-F238E27FC236}">
                    <a16:creationId xmlns:a16="http://schemas.microsoft.com/office/drawing/2014/main" id="{BFCB0A4B-426C-804A-97B6-9546389B6F51}"/>
                  </a:ext>
                </a:extLst>
              </p:cNvPr>
              <p:cNvSpPr txBox="1"/>
              <p:nvPr/>
            </p:nvSpPr>
            <p:spPr>
              <a:xfrm>
                <a:off x="28231" y="214839"/>
                <a:ext cx="521856" cy="68941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defTabSz="2167439">
                  <a:lnSpc>
                    <a:spcPct val="90000"/>
                  </a:lnSpc>
                  <a:defRPr sz="2000" b="0">
                    <a:solidFill>
                      <a:srgbClr val="002060"/>
                    </a:solidFill>
                    <a:latin typeface="IBM Plex Mono SemiBold"/>
                    <a:ea typeface="IBM Plex Mono SemiBold"/>
                    <a:cs typeface="IBM Plex Mono SemiBold"/>
                    <a:sym typeface="IBM Plex Mono SemiBold"/>
                  </a:defRPr>
                </a:lvl1pPr>
              </a:lstStyle>
              <a:p>
                <a:pPr marL="0" marR="0" lvl="0" indent="0" algn="ctr" defTabSz="2167439" rtl="0" eaLnBrk="1" fontAlgn="auto" latinLnBrk="0" hangingPunct="0">
                  <a:lnSpc>
                    <a:spcPct val="90000"/>
                  </a:lnSpc>
                  <a:spcBef>
                    <a:spcPts val="0"/>
                  </a:spcBef>
                  <a:spcAft>
                    <a:spcPts val="0"/>
                  </a:spcAft>
                  <a:buClrTx/>
                  <a:buSzTx/>
                  <a:buFontTx/>
                  <a:buNone/>
                  <a:tabLst/>
                  <a:defRPr/>
                </a:pPr>
                <a:r>
                  <a:rPr kumimoji="0" lang="en-GB" sz="1400" b="0" i="0" u="none" strike="noStrike" kern="0" cap="none" spc="0" normalizeH="0" baseline="0" noProof="0">
                    <a:ln>
                      <a:noFill/>
                    </a:ln>
                    <a:solidFill>
                      <a:srgbClr val="0070C0"/>
                    </a:solidFill>
                    <a:effectLst/>
                    <a:uLnTx/>
                    <a:uFillTx/>
                    <a:latin typeface="IBM Plex Mono SemiBold"/>
                    <a:sym typeface="IBM Plex Mono SemiBold"/>
                  </a:rPr>
                  <a:t>foo</a:t>
                </a:r>
              </a:p>
              <a:p>
                <a:pPr marL="0" marR="0" lvl="0" indent="0" algn="ctr" defTabSz="2167439" rtl="0" eaLnBrk="1" fontAlgn="auto" latinLnBrk="0" hangingPunct="0">
                  <a:lnSpc>
                    <a:spcPct val="90000"/>
                  </a:lnSpc>
                  <a:spcBef>
                    <a:spcPts val="0"/>
                  </a:spcBef>
                  <a:spcAft>
                    <a:spcPts val="0"/>
                  </a:spcAft>
                  <a:buClrTx/>
                  <a:buSzTx/>
                  <a:buFontTx/>
                  <a:buNone/>
                  <a:tabLst/>
                  <a:defRPr/>
                </a:pPr>
                <a:r>
                  <a:rPr kumimoji="0" lang="en-GB" sz="1400" b="0" i="0" u="none" strike="noStrike" kern="0" cap="none" spc="0" normalizeH="0" baseline="0" noProof="0">
                    <a:ln>
                      <a:noFill/>
                    </a:ln>
                    <a:solidFill>
                      <a:srgbClr val="002060"/>
                    </a:solidFill>
                    <a:effectLst/>
                    <a:uLnTx/>
                    <a:uFillTx/>
                    <a:latin typeface="IBM Plex Mono SemiBold"/>
                    <a:sym typeface="IBM Plex Mono SemiBold"/>
                  </a:rPr>
                  <a:t>yellow</a:t>
                </a:r>
                <a:endParaRPr kumimoji="0" sz="1400" b="0" i="0" u="none" strike="noStrike" kern="0" cap="none" spc="0" normalizeH="0" baseline="0" noProof="0">
                  <a:ln>
                    <a:noFill/>
                  </a:ln>
                  <a:solidFill>
                    <a:srgbClr val="002060"/>
                  </a:solidFill>
                  <a:effectLst/>
                  <a:uLnTx/>
                  <a:uFillTx/>
                  <a:latin typeface="IBM Plex Mono SemiBold"/>
                  <a:sym typeface="IBM Plex Mono SemiBold"/>
                </a:endParaRPr>
              </a:p>
            </p:txBody>
          </p:sp>
        </p:grpSp>
        <p:grpSp>
          <p:nvGrpSpPr>
            <p:cNvPr id="64" name="Rounded Rectangle 2">
              <a:extLst>
                <a:ext uri="{FF2B5EF4-FFF2-40B4-BE49-F238E27FC236}">
                  <a16:creationId xmlns:a16="http://schemas.microsoft.com/office/drawing/2014/main" id="{CBDE9626-9057-7242-948D-8E8D331B332F}"/>
                </a:ext>
              </a:extLst>
            </p:cNvPr>
            <p:cNvGrpSpPr/>
            <p:nvPr/>
          </p:nvGrpSpPr>
          <p:grpSpPr>
            <a:xfrm>
              <a:off x="4410076" y="805435"/>
              <a:ext cx="807863" cy="629490"/>
              <a:chOff x="0" y="0"/>
              <a:chExt cx="578318" cy="1119091"/>
            </a:xfrm>
          </p:grpSpPr>
          <p:sp>
            <p:nvSpPr>
              <p:cNvPr id="65" name="Rounded Rectangle">
                <a:extLst>
                  <a:ext uri="{FF2B5EF4-FFF2-40B4-BE49-F238E27FC236}">
                    <a16:creationId xmlns:a16="http://schemas.microsoft.com/office/drawing/2014/main" id="{9E1F2DE2-4AB3-9E4A-B120-BA706585F30A}"/>
                  </a:ext>
                </a:extLst>
              </p:cNvPr>
              <p:cNvSpPr/>
              <p:nvPr/>
            </p:nvSpPr>
            <p:spPr>
              <a:xfrm>
                <a:off x="0" y="0"/>
                <a:ext cx="578318" cy="1119091"/>
              </a:xfrm>
              <a:prstGeom prst="roundRect">
                <a:avLst>
                  <a:gd name="adj" fmla="val 16667"/>
                </a:avLst>
              </a:prstGeom>
              <a:solidFill>
                <a:srgbClr val="FEFFFE"/>
              </a:solidFill>
              <a:ln w="38100" cap="flat">
                <a:solidFill>
                  <a:srgbClr val="3C6DF0"/>
                </a:solidFill>
                <a:prstDash val="solid"/>
                <a:round/>
              </a:ln>
              <a:effectLst/>
            </p:spPr>
            <p:txBody>
              <a:bodyPr wrap="square" lIns="28575" tIns="28575" rIns="28575" bIns="28575" numCol="1" anchor="ctr">
                <a:noAutofit/>
              </a:bodyPr>
              <a:lstStyle/>
              <a:p>
                <a:pPr marL="0" marR="0" lvl="0" indent="0" algn="ctr" defTabSz="1219184" rtl="0" eaLnBrk="1" fontAlgn="auto" latinLnBrk="0" hangingPunct="0">
                  <a:lnSpc>
                    <a:spcPct val="90000"/>
                  </a:lnSpc>
                  <a:spcBef>
                    <a:spcPts val="0"/>
                  </a:spcBef>
                  <a:spcAft>
                    <a:spcPts val="0"/>
                  </a:spcAft>
                  <a:buClrTx/>
                  <a:buSzTx/>
                  <a:buFontTx/>
                  <a:buNone/>
                  <a:tabLst/>
                  <a:defRPr sz="900" b="0">
                    <a:solidFill>
                      <a:srgbClr val="002060"/>
                    </a:solidFill>
                    <a:latin typeface="IBM Plex Sans"/>
                    <a:ea typeface="IBM Plex Sans"/>
                    <a:cs typeface="IBM Plex Sans"/>
                    <a:sym typeface="IBM Plex Sans"/>
                  </a:defRPr>
                </a:pPr>
                <a:endParaRPr kumimoji="0" sz="1400" b="0" i="0" u="none" strike="noStrike" kern="0" cap="none" spc="0" normalizeH="0" baseline="0" noProof="0">
                  <a:ln>
                    <a:noFill/>
                  </a:ln>
                  <a:solidFill>
                    <a:srgbClr val="002060"/>
                  </a:solidFill>
                  <a:effectLst/>
                  <a:uLnTx/>
                  <a:uFillTx/>
                  <a:latin typeface="IBM Plex Sans"/>
                  <a:sym typeface="IBM Plex Sans"/>
                </a:endParaRPr>
              </a:p>
            </p:txBody>
          </p:sp>
          <p:sp>
            <p:nvSpPr>
              <p:cNvPr id="66" name="0">
                <a:extLst>
                  <a:ext uri="{FF2B5EF4-FFF2-40B4-BE49-F238E27FC236}">
                    <a16:creationId xmlns:a16="http://schemas.microsoft.com/office/drawing/2014/main" id="{FECA70C9-AB10-024E-8F1F-8C243FD94581}"/>
                  </a:ext>
                </a:extLst>
              </p:cNvPr>
              <p:cNvSpPr txBox="1"/>
              <p:nvPr/>
            </p:nvSpPr>
            <p:spPr>
              <a:xfrm>
                <a:off x="28231" y="214839"/>
                <a:ext cx="521856" cy="68941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defTabSz="2167439">
                  <a:lnSpc>
                    <a:spcPct val="90000"/>
                  </a:lnSpc>
                  <a:defRPr sz="2000" b="0">
                    <a:solidFill>
                      <a:srgbClr val="002060"/>
                    </a:solidFill>
                    <a:latin typeface="IBM Plex Mono SemiBold"/>
                    <a:ea typeface="IBM Plex Mono SemiBold"/>
                    <a:cs typeface="IBM Plex Mono SemiBold"/>
                    <a:sym typeface="IBM Plex Mono SemiBold"/>
                  </a:defRPr>
                </a:lvl1pPr>
              </a:lstStyle>
              <a:p>
                <a:pPr marL="0" marR="0" lvl="0" indent="0" algn="ctr" defTabSz="2167439" rtl="0" eaLnBrk="1" fontAlgn="auto" latinLnBrk="0" hangingPunct="0">
                  <a:lnSpc>
                    <a:spcPct val="90000"/>
                  </a:lnSpc>
                  <a:spcBef>
                    <a:spcPts val="0"/>
                  </a:spcBef>
                  <a:spcAft>
                    <a:spcPts val="0"/>
                  </a:spcAft>
                  <a:buClrTx/>
                  <a:buSzTx/>
                  <a:buFontTx/>
                  <a:buNone/>
                  <a:tabLst/>
                  <a:defRPr/>
                </a:pPr>
                <a:r>
                  <a:rPr kumimoji="0" lang="en-GB" sz="1400" b="0" i="0" u="none" strike="noStrike" kern="0" cap="none" spc="0" normalizeH="0" baseline="0" noProof="0">
                    <a:ln>
                      <a:noFill/>
                    </a:ln>
                    <a:solidFill>
                      <a:srgbClr val="0070C0"/>
                    </a:solidFill>
                    <a:effectLst/>
                    <a:uLnTx/>
                    <a:uFillTx/>
                    <a:latin typeface="IBM Plex Mono SemiBold"/>
                    <a:sym typeface="IBM Plex Mono SemiBold"/>
                  </a:rPr>
                  <a:t>bingo</a:t>
                </a:r>
              </a:p>
              <a:p>
                <a:pPr marL="0" marR="0" lvl="0" indent="0" algn="ctr" defTabSz="2167439" rtl="0" eaLnBrk="1" fontAlgn="auto" latinLnBrk="0" hangingPunct="0">
                  <a:lnSpc>
                    <a:spcPct val="90000"/>
                  </a:lnSpc>
                  <a:spcBef>
                    <a:spcPts val="0"/>
                  </a:spcBef>
                  <a:spcAft>
                    <a:spcPts val="0"/>
                  </a:spcAft>
                  <a:buClrTx/>
                  <a:buSzTx/>
                  <a:buFontTx/>
                  <a:buNone/>
                  <a:tabLst/>
                  <a:defRPr/>
                </a:pPr>
                <a:r>
                  <a:rPr kumimoji="0" lang="en-GB" sz="1400" b="0" i="0" u="none" strike="noStrike" kern="0" cap="none" spc="0" normalizeH="0" baseline="0" noProof="0">
                    <a:ln>
                      <a:noFill/>
                    </a:ln>
                    <a:solidFill>
                      <a:srgbClr val="002060"/>
                    </a:solidFill>
                    <a:effectLst/>
                    <a:uLnTx/>
                    <a:uFillTx/>
                    <a:latin typeface="IBM Plex Mono SemiBold"/>
                    <a:sym typeface="IBM Plex Mono SemiBold"/>
                  </a:rPr>
                  <a:t>green</a:t>
                </a:r>
                <a:endParaRPr kumimoji="0" sz="1400" b="0" i="0" u="none" strike="noStrike" kern="0" cap="none" spc="0" normalizeH="0" baseline="0" noProof="0">
                  <a:ln>
                    <a:noFill/>
                  </a:ln>
                  <a:solidFill>
                    <a:srgbClr val="002060"/>
                  </a:solidFill>
                  <a:effectLst/>
                  <a:uLnTx/>
                  <a:uFillTx/>
                  <a:latin typeface="IBM Plex Mono SemiBold"/>
                  <a:sym typeface="IBM Plex Mono SemiBold"/>
                </a:endParaRPr>
              </a:p>
            </p:txBody>
          </p:sp>
        </p:grpSp>
        <p:grpSp>
          <p:nvGrpSpPr>
            <p:cNvPr id="61" name="Rounded Rectangle 2">
              <a:extLst>
                <a:ext uri="{FF2B5EF4-FFF2-40B4-BE49-F238E27FC236}">
                  <a16:creationId xmlns:a16="http://schemas.microsoft.com/office/drawing/2014/main" id="{74B76D77-DA92-4842-87EE-111FF45920A1}"/>
                </a:ext>
              </a:extLst>
            </p:cNvPr>
            <p:cNvGrpSpPr/>
            <p:nvPr/>
          </p:nvGrpSpPr>
          <p:grpSpPr>
            <a:xfrm>
              <a:off x="5203944" y="797563"/>
              <a:ext cx="807863" cy="629490"/>
              <a:chOff x="0" y="0"/>
              <a:chExt cx="578318" cy="1119091"/>
            </a:xfrm>
          </p:grpSpPr>
          <p:sp>
            <p:nvSpPr>
              <p:cNvPr id="62" name="Rounded Rectangle">
                <a:extLst>
                  <a:ext uri="{FF2B5EF4-FFF2-40B4-BE49-F238E27FC236}">
                    <a16:creationId xmlns:a16="http://schemas.microsoft.com/office/drawing/2014/main" id="{38CA09D9-F57E-164D-AD46-153000ED0EC7}"/>
                  </a:ext>
                </a:extLst>
              </p:cNvPr>
              <p:cNvSpPr/>
              <p:nvPr/>
            </p:nvSpPr>
            <p:spPr>
              <a:xfrm>
                <a:off x="0" y="0"/>
                <a:ext cx="578318" cy="1119091"/>
              </a:xfrm>
              <a:prstGeom prst="roundRect">
                <a:avLst>
                  <a:gd name="adj" fmla="val 16667"/>
                </a:avLst>
              </a:prstGeom>
              <a:solidFill>
                <a:srgbClr val="FEFFFE"/>
              </a:solidFill>
              <a:ln w="38100" cap="flat">
                <a:solidFill>
                  <a:srgbClr val="3C6DF0"/>
                </a:solidFill>
                <a:prstDash val="solid"/>
                <a:round/>
              </a:ln>
              <a:effectLst/>
            </p:spPr>
            <p:txBody>
              <a:bodyPr wrap="square" lIns="28575" tIns="28575" rIns="28575" bIns="28575" numCol="1" anchor="ctr">
                <a:noAutofit/>
              </a:bodyPr>
              <a:lstStyle/>
              <a:p>
                <a:pPr marL="0" marR="0" lvl="0" indent="0" algn="ctr" defTabSz="1219184" rtl="0" eaLnBrk="1" fontAlgn="auto" latinLnBrk="0" hangingPunct="0">
                  <a:lnSpc>
                    <a:spcPct val="90000"/>
                  </a:lnSpc>
                  <a:spcBef>
                    <a:spcPts val="0"/>
                  </a:spcBef>
                  <a:spcAft>
                    <a:spcPts val="0"/>
                  </a:spcAft>
                  <a:buClrTx/>
                  <a:buSzTx/>
                  <a:buFontTx/>
                  <a:buNone/>
                  <a:tabLst/>
                  <a:defRPr sz="900" b="0">
                    <a:solidFill>
                      <a:srgbClr val="002060"/>
                    </a:solidFill>
                    <a:latin typeface="IBM Plex Sans"/>
                    <a:ea typeface="IBM Plex Sans"/>
                    <a:cs typeface="IBM Plex Sans"/>
                    <a:sym typeface="IBM Plex Sans"/>
                  </a:defRPr>
                </a:pPr>
                <a:endParaRPr kumimoji="0" sz="1400" b="0" i="0" u="none" strike="noStrike" kern="0" cap="none" spc="0" normalizeH="0" baseline="0" noProof="0">
                  <a:ln>
                    <a:noFill/>
                  </a:ln>
                  <a:solidFill>
                    <a:srgbClr val="002060"/>
                  </a:solidFill>
                  <a:effectLst/>
                  <a:uLnTx/>
                  <a:uFillTx/>
                  <a:latin typeface="IBM Plex Sans"/>
                  <a:sym typeface="IBM Plex Sans"/>
                </a:endParaRPr>
              </a:p>
            </p:txBody>
          </p:sp>
          <p:sp>
            <p:nvSpPr>
              <p:cNvPr id="63" name="0">
                <a:extLst>
                  <a:ext uri="{FF2B5EF4-FFF2-40B4-BE49-F238E27FC236}">
                    <a16:creationId xmlns:a16="http://schemas.microsoft.com/office/drawing/2014/main" id="{C5EA2878-0018-ED40-ABA3-4A1EA067099E}"/>
                  </a:ext>
                </a:extLst>
              </p:cNvPr>
              <p:cNvSpPr txBox="1"/>
              <p:nvPr/>
            </p:nvSpPr>
            <p:spPr>
              <a:xfrm>
                <a:off x="28231" y="214839"/>
                <a:ext cx="521856" cy="68941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defTabSz="2167439">
                  <a:lnSpc>
                    <a:spcPct val="90000"/>
                  </a:lnSpc>
                  <a:defRPr sz="2000" b="0">
                    <a:solidFill>
                      <a:srgbClr val="002060"/>
                    </a:solidFill>
                    <a:latin typeface="IBM Plex Mono SemiBold"/>
                    <a:ea typeface="IBM Plex Mono SemiBold"/>
                    <a:cs typeface="IBM Plex Mono SemiBold"/>
                    <a:sym typeface="IBM Plex Mono SemiBold"/>
                  </a:defRPr>
                </a:lvl1pPr>
              </a:lstStyle>
              <a:p>
                <a:pPr marL="0" marR="0" lvl="0" indent="0" algn="ctr" defTabSz="2167439" rtl="0" eaLnBrk="1" fontAlgn="auto" latinLnBrk="0" hangingPunct="0">
                  <a:lnSpc>
                    <a:spcPct val="90000"/>
                  </a:lnSpc>
                  <a:spcBef>
                    <a:spcPts val="0"/>
                  </a:spcBef>
                  <a:spcAft>
                    <a:spcPts val="0"/>
                  </a:spcAft>
                  <a:buClrTx/>
                  <a:buSzTx/>
                  <a:buFontTx/>
                  <a:buNone/>
                  <a:tabLst/>
                  <a:defRPr/>
                </a:pPr>
                <a:r>
                  <a:rPr kumimoji="0" lang="en-GB" sz="1400" b="0" i="0" u="none" strike="noStrike" kern="0" cap="none" spc="0" normalizeH="0" baseline="0" noProof="0">
                    <a:ln>
                      <a:noFill/>
                    </a:ln>
                    <a:solidFill>
                      <a:srgbClr val="0070C0"/>
                    </a:solidFill>
                    <a:effectLst/>
                    <a:uLnTx/>
                    <a:uFillTx/>
                    <a:latin typeface="IBM Plex Mono SemiBold"/>
                    <a:sym typeface="IBM Plex Mono SemiBold"/>
                  </a:rPr>
                  <a:t>bingo</a:t>
                </a:r>
              </a:p>
              <a:p>
                <a:pPr marL="0" marR="0" lvl="0" indent="0" algn="ctr" defTabSz="2167439" rtl="0" eaLnBrk="1" fontAlgn="auto" latinLnBrk="0" hangingPunct="0">
                  <a:lnSpc>
                    <a:spcPct val="90000"/>
                  </a:lnSpc>
                  <a:spcBef>
                    <a:spcPts val="0"/>
                  </a:spcBef>
                  <a:spcAft>
                    <a:spcPts val="0"/>
                  </a:spcAft>
                  <a:buClrTx/>
                  <a:buSzTx/>
                  <a:buFontTx/>
                  <a:buNone/>
                  <a:tabLst/>
                  <a:defRPr/>
                </a:pPr>
                <a:r>
                  <a:rPr kumimoji="0" lang="en-GB" sz="1400" b="0" i="0" u="none" strike="noStrike" kern="0" cap="none" spc="0" normalizeH="0" baseline="0" noProof="0">
                    <a:ln>
                      <a:noFill/>
                    </a:ln>
                    <a:solidFill>
                      <a:srgbClr val="002060"/>
                    </a:solidFill>
                    <a:effectLst/>
                    <a:uLnTx/>
                    <a:uFillTx/>
                    <a:latin typeface="IBM Plex Mono SemiBold"/>
                    <a:sym typeface="IBM Plex Mono SemiBold"/>
                  </a:rPr>
                  <a:t>blue</a:t>
                </a:r>
                <a:endParaRPr kumimoji="0" sz="1400" b="0" i="0" u="none" strike="noStrike" kern="0" cap="none" spc="0" normalizeH="0" baseline="0" noProof="0">
                  <a:ln>
                    <a:noFill/>
                  </a:ln>
                  <a:solidFill>
                    <a:srgbClr val="002060"/>
                  </a:solidFill>
                  <a:effectLst/>
                  <a:uLnTx/>
                  <a:uFillTx/>
                  <a:latin typeface="IBM Plex Mono SemiBold"/>
                  <a:sym typeface="IBM Plex Mono SemiBold"/>
                </a:endParaRPr>
              </a:p>
            </p:txBody>
          </p:sp>
        </p:grpSp>
        <p:grpSp>
          <p:nvGrpSpPr>
            <p:cNvPr id="67" name="Rounded Rectangle 2">
              <a:extLst>
                <a:ext uri="{FF2B5EF4-FFF2-40B4-BE49-F238E27FC236}">
                  <a16:creationId xmlns:a16="http://schemas.microsoft.com/office/drawing/2014/main" id="{630EE5D2-2CC4-FF48-A983-5447A55A0889}"/>
                </a:ext>
              </a:extLst>
            </p:cNvPr>
            <p:cNvGrpSpPr/>
            <p:nvPr/>
          </p:nvGrpSpPr>
          <p:grpSpPr>
            <a:xfrm>
              <a:off x="5997809" y="789691"/>
              <a:ext cx="807863" cy="629490"/>
              <a:chOff x="0" y="0"/>
              <a:chExt cx="578318" cy="1119091"/>
            </a:xfrm>
          </p:grpSpPr>
          <p:sp>
            <p:nvSpPr>
              <p:cNvPr id="68" name="Rounded Rectangle">
                <a:extLst>
                  <a:ext uri="{FF2B5EF4-FFF2-40B4-BE49-F238E27FC236}">
                    <a16:creationId xmlns:a16="http://schemas.microsoft.com/office/drawing/2014/main" id="{7CD41C31-F273-BF47-ACBA-8F49B542D7FB}"/>
                  </a:ext>
                </a:extLst>
              </p:cNvPr>
              <p:cNvSpPr/>
              <p:nvPr/>
            </p:nvSpPr>
            <p:spPr>
              <a:xfrm>
                <a:off x="0" y="0"/>
                <a:ext cx="578318" cy="1119091"/>
              </a:xfrm>
              <a:prstGeom prst="roundRect">
                <a:avLst>
                  <a:gd name="adj" fmla="val 16667"/>
                </a:avLst>
              </a:prstGeom>
              <a:solidFill>
                <a:srgbClr val="FEFFFE"/>
              </a:solidFill>
              <a:ln w="38100" cap="flat">
                <a:solidFill>
                  <a:srgbClr val="3C6DF0"/>
                </a:solidFill>
                <a:prstDash val="solid"/>
                <a:round/>
              </a:ln>
              <a:effectLst/>
            </p:spPr>
            <p:txBody>
              <a:bodyPr wrap="square" lIns="28575" tIns="28575" rIns="28575" bIns="28575" numCol="1" anchor="ctr">
                <a:noAutofit/>
              </a:bodyPr>
              <a:lstStyle/>
              <a:p>
                <a:pPr marL="0" marR="0" lvl="0" indent="0" algn="ctr" defTabSz="1219184" rtl="0" eaLnBrk="1" fontAlgn="auto" latinLnBrk="0" hangingPunct="0">
                  <a:lnSpc>
                    <a:spcPct val="90000"/>
                  </a:lnSpc>
                  <a:spcBef>
                    <a:spcPts val="0"/>
                  </a:spcBef>
                  <a:spcAft>
                    <a:spcPts val="0"/>
                  </a:spcAft>
                  <a:buClrTx/>
                  <a:buSzTx/>
                  <a:buFontTx/>
                  <a:buNone/>
                  <a:tabLst/>
                  <a:defRPr sz="900" b="0">
                    <a:solidFill>
                      <a:srgbClr val="002060"/>
                    </a:solidFill>
                    <a:latin typeface="IBM Plex Sans"/>
                    <a:ea typeface="IBM Plex Sans"/>
                    <a:cs typeface="IBM Plex Sans"/>
                    <a:sym typeface="IBM Plex Sans"/>
                  </a:defRPr>
                </a:pPr>
                <a:endParaRPr kumimoji="0" sz="1400" b="0" i="0" u="none" strike="noStrike" kern="0" cap="none" spc="0" normalizeH="0" baseline="0" noProof="0">
                  <a:ln>
                    <a:noFill/>
                  </a:ln>
                  <a:solidFill>
                    <a:srgbClr val="002060"/>
                  </a:solidFill>
                  <a:effectLst/>
                  <a:uLnTx/>
                  <a:uFillTx/>
                  <a:latin typeface="IBM Plex Sans"/>
                  <a:sym typeface="IBM Plex Sans"/>
                </a:endParaRPr>
              </a:p>
            </p:txBody>
          </p:sp>
          <p:sp>
            <p:nvSpPr>
              <p:cNvPr id="69" name="0">
                <a:extLst>
                  <a:ext uri="{FF2B5EF4-FFF2-40B4-BE49-F238E27FC236}">
                    <a16:creationId xmlns:a16="http://schemas.microsoft.com/office/drawing/2014/main" id="{EACBAF87-D6EC-894C-9B8F-877B0B6847F0}"/>
                  </a:ext>
                </a:extLst>
              </p:cNvPr>
              <p:cNvSpPr txBox="1"/>
              <p:nvPr/>
            </p:nvSpPr>
            <p:spPr>
              <a:xfrm>
                <a:off x="28231" y="214839"/>
                <a:ext cx="521856" cy="68941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defTabSz="2167439">
                  <a:lnSpc>
                    <a:spcPct val="90000"/>
                  </a:lnSpc>
                  <a:defRPr sz="2000" b="0">
                    <a:solidFill>
                      <a:srgbClr val="002060"/>
                    </a:solidFill>
                    <a:latin typeface="IBM Plex Mono SemiBold"/>
                    <a:ea typeface="IBM Plex Mono SemiBold"/>
                    <a:cs typeface="IBM Plex Mono SemiBold"/>
                    <a:sym typeface="IBM Plex Mono SemiBold"/>
                  </a:defRPr>
                </a:lvl1pPr>
              </a:lstStyle>
              <a:p>
                <a:pPr marL="0" marR="0" lvl="0" indent="0" algn="ctr" defTabSz="2167439" rtl="0" eaLnBrk="1" fontAlgn="auto" latinLnBrk="0" hangingPunct="0">
                  <a:lnSpc>
                    <a:spcPct val="90000"/>
                  </a:lnSpc>
                  <a:spcBef>
                    <a:spcPts val="0"/>
                  </a:spcBef>
                  <a:spcAft>
                    <a:spcPts val="0"/>
                  </a:spcAft>
                  <a:buClrTx/>
                  <a:buSzTx/>
                  <a:buFontTx/>
                  <a:buNone/>
                  <a:tabLst/>
                  <a:defRPr/>
                </a:pPr>
                <a:r>
                  <a:rPr kumimoji="0" lang="en-GB" sz="1400" b="0" i="0" u="none" strike="noStrike" kern="0" cap="none" spc="0" normalizeH="0" baseline="0" noProof="0">
                    <a:ln>
                      <a:noFill/>
                    </a:ln>
                    <a:solidFill>
                      <a:srgbClr val="0070C0"/>
                    </a:solidFill>
                    <a:effectLst/>
                    <a:uLnTx/>
                    <a:uFillTx/>
                    <a:latin typeface="IBM Plex Mono SemiBold"/>
                    <a:sym typeface="IBM Plex Mono SemiBold"/>
                  </a:rPr>
                  <a:t>bar</a:t>
                </a:r>
              </a:p>
              <a:p>
                <a:pPr marL="0" marR="0" lvl="0" indent="0" algn="ctr" defTabSz="2167439" rtl="0" eaLnBrk="1" fontAlgn="auto" latinLnBrk="0" hangingPunct="0">
                  <a:lnSpc>
                    <a:spcPct val="90000"/>
                  </a:lnSpc>
                  <a:spcBef>
                    <a:spcPts val="0"/>
                  </a:spcBef>
                  <a:spcAft>
                    <a:spcPts val="0"/>
                  </a:spcAft>
                  <a:buClrTx/>
                  <a:buSzTx/>
                  <a:buFontTx/>
                  <a:buNone/>
                  <a:tabLst/>
                  <a:defRPr/>
                </a:pPr>
                <a:r>
                  <a:rPr kumimoji="0" lang="en-GB" sz="1400" b="0" i="0" u="none" strike="noStrike" kern="0" cap="none" spc="0" normalizeH="0" baseline="0" noProof="0">
                    <a:ln>
                      <a:noFill/>
                    </a:ln>
                    <a:solidFill>
                      <a:srgbClr val="002060"/>
                    </a:solidFill>
                    <a:effectLst/>
                    <a:uLnTx/>
                    <a:uFillTx/>
                    <a:latin typeface="IBM Plex Mono SemiBold"/>
                    <a:sym typeface="IBM Plex Mono SemiBold"/>
                  </a:rPr>
                  <a:t>purple</a:t>
                </a:r>
                <a:endParaRPr kumimoji="0" sz="1400" b="0" i="0" u="none" strike="noStrike" kern="0" cap="none" spc="0" normalizeH="0" baseline="0" noProof="0">
                  <a:ln>
                    <a:noFill/>
                  </a:ln>
                  <a:solidFill>
                    <a:srgbClr val="002060"/>
                  </a:solidFill>
                  <a:effectLst/>
                  <a:uLnTx/>
                  <a:uFillTx/>
                  <a:latin typeface="IBM Plex Mono SemiBold"/>
                  <a:sym typeface="IBM Plex Mono SemiBold"/>
                </a:endParaRPr>
              </a:p>
            </p:txBody>
          </p:sp>
        </p:grpSp>
      </p:grpSp>
      <p:sp>
        <p:nvSpPr>
          <p:cNvPr id="93" name="TextBox 22">
            <a:extLst>
              <a:ext uri="{FF2B5EF4-FFF2-40B4-BE49-F238E27FC236}">
                <a16:creationId xmlns:a16="http://schemas.microsoft.com/office/drawing/2014/main" id="{917A6AC2-D6B0-5C40-989B-B09BAEE325B2}"/>
              </a:ext>
            </a:extLst>
          </p:cNvPr>
          <p:cNvSpPr txBox="1"/>
          <p:nvPr/>
        </p:nvSpPr>
        <p:spPr>
          <a:xfrm>
            <a:off x="534956" y="1350986"/>
            <a:ext cx="1287659"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717" rIns="25717">
            <a:spAutoFit/>
          </a:bodyPr>
          <a:lstStyle>
            <a:lvl1pPr>
              <a:defRPr sz="1900" b="0" cap="all" spc="76">
                <a:solidFill>
                  <a:srgbClr val="476CE8"/>
                </a:solidFill>
                <a:latin typeface="IBM Plex Sans SemiBold"/>
                <a:ea typeface="IBM Plex Sans SemiBold"/>
                <a:cs typeface="IBM Plex Sans SemiBold"/>
                <a:sym typeface="IBM Plex Sans SemiBold"/>
              </a:defRPr>
            </a:lvl1pPr>
          </a:lstStyle>
          <a:p>
            <a:pPr marL="0" marR="0" lvl="0" indent="0" algn="ctr" defTabSz="307181" rtl="0" eaLnBrk="1" fontAlgn="auto" latinLnBrk="0" hangingPunct="0">
              <a:lnSpc>
                <a:spcPct val="100000"/>
              </a:lnSpc>
              <a:spcBef>
                <a:spcPts val="0"/>
              </a:spcBef>
              <a:spcAft>
                <a:spcPts val="0"/>
              </a:spcAft>
              <a:buClrTx/>
              <a:buSzTx/>
              <a:buFontTx/>
              <a:buNone/>
              <a:tabLst/>
              <a:defRPr/>
            </a:pPr>
            <a:r>
              <a:rPr kumimoji="0" lang="en-GB" sz="1400" b="0" i="0" u="none" strike="noStrike" kern="0" cap="all" spc="76" normalizeH="0" baseline="0" noProof="0">
                <a:ln>
                  <a:noFill/>
                </a:ln>
                <a:solidFill>
                  <a:srgbClr val="476CE8"/>
                </a:solidFill>
                <a:effectLst/>
                <a:uLnTx/>
                <a:uFillTx/>
                <a:latin typeface="IBM Plex Sans SemiBold"/>
                <a:sym typeface="IBM Plex Sans SemiBold"/>
              </a:rPr>
              <a:t>Input topic</a:t>
            </a:r>
            <a:endParaRPr kumimoji="0" sz="1400" b="0" i="0" u="none" strike="noStrike" kern="0" cap="all" spc="76" normalizeH="0" baseline="0" noProof="0">
              <a:ln>
                <a:noFill/>
              </a:ln>
              <a:solidFill>
                <a:srgbClr val="476CE8"/>
              </a:solidFill>
              <a:effectLst/>
              <a:uLnTx/>
              <a:uFillTx/>
              <a:latin typeface="IBM Plex Sans SemiBold"/>
              <a:sym typeface="IBM Plex Sans SemiBold"/>
            </a:endParaRPr>
          </a:p>
        </p:txBody>
      </p:sp>
      <p:grpSp>
        <p:nvGrpSpPr>
          <p:cNvPr id="122" name="Group 121">
            <a:extLst>
              <a:ext uri="{FF2B5EF4-FFF2-40B4-BE49-F238E27FC236}">
                <a16:creationId xmlns:a16="http://schemas.microsoft.com/office/drawing/2014/main" id="{7AA4437E-E119-5F40-8444-955D5009949B}"/>
              </a:ext>
            </a:extLst>
          </p:cNvPr>
          <p:cNvGrpSpPr/>
          <p:nvPr/>
        </p:nvGrpSpPr>
        <p:grpSpPr>
          <a:xfrm>
            <a:off x="2074442" y="2264819"/>
            <a:ext cx="6209988" cy="1093530"/>
            <a:chOff x="2074442" y="2264819"/>
            <a:chExt cx="6209988" cy="1093530"/>
          </a:xfrm>
        </p:grpSpPr>
        <p:sp>
          <p:nvSpPr>
            <p:cNvPr id="118" name="Rounded Rectangle">
              <a:extLst>
                <a:ext uri="{FF2B5EF4-FFF2-40B4-BE49-F238E27FC236}">
                  <a16:creationId xmlns:a16="http://schemas.microsoft.com/office/drawing/2014/main" id="{579F6CDD-4106-7C4A-84CD-F66D90DBAC99}"/>
                </a:ext>
              </a:extLst>
            </p:cNvPr>
            <p:cNvSpPr/>
            <p:nvPr/>
          </p:nvSpPr>
          <p:spPr>
            <a:xfrm>
              <a:off x="2074442" y="2264819"/>
              <a:ext cx="6209988" cy="1093530"/>
            </a:xfrm>
            <a:prstGeom prst="roundRect">
              <a:avLst>
                <a:gd name="adj" fmla="val 2142"/>
              </a:avLst>
            </a:prstGeom>
            <a:noFill/>
            <a:ln w="38100">
              <a:solidFill>
                <a:srgbClr val="192A3C"/>
              </a:solidFill>
            </a:ln>
          </p:spPr>
          <p:txBody>
            <a:bodyPr lIns="28575" tIns="28575" rIns="28575" bIns="28575" anchor="ctr"/>
            <a:lstStyle/>
            <a:p>
              <a:pPr marL="0" marR="0" lvl="0" indent="0" algn="ctr" defTabSz="307181" rtl="0" eaLnBrk="1" fontAlgn="auto" latinLnBrk="0" hangingPunct="0">
                <a:lnSpc>
                  <a:spcPct val="100000"/>
                </a:lnSpc>
                <a:spcBef>
                  <a:spcPts val="0"/>
                </a:spcBef>
                <a:spcAft>
                  <a:spcPts val="0"/>
                </a:spcAft>
                <a:buClrTx/>
                <a:buSzTx/>
                <a:buFontTx/>
                <a:buNone/>
                <a:tabLst/>
                <a:defRPr/>
              </a:pPr>
              <a:endParaRPr kumimoji="0" sz="1013" b="1" i="0" u="none" strike="noStrike" kern="0" cap="none" spc="0" normalizeH="0" baseline="0" noProof="0">
                <a:ln>
                  <a:noFill/>
                </a:ln>
                <a:solidFill>
                  <a:srgbClr val="000000"/>
                </a:solidFill>
                <a:effectLst/>
                <a:uLnTx/>
                <a:uFillTx/>
                <a:latin typeface="Arial"/>
                <a:cs typeface="Arial"/>
                <a:sym typeface="Arial"/>
              </a:endParaRPr>
            </a:p>
          </p:txBody>
        </p:sp>
        <p:sp>
          <p:nvSpPr>
            <p:cNvPr id="95" name="TextBox 18">
              <a:extLst>
                <a:ext uri="{FF2B5EF4-FFF2-40B4-BE49-F238E27FC236}">
                  <a16:creationId xmlns:a16="http://schemas.microsoft.com/office/drawing/2014/main" id="{6E298F7C-6E85-C44B-B929-19E33D9F5E88}"/>
                </a:ext>
              </a:extLst>
            </p:cNvPr>
            <p:cNvSpPr txBox="1"/>
            <p:nvPr/>
          </p:nvSpPr>
          <p:spPr>
            <a:xfrm>
              <a:off x="2209072" y="2410047"/>
              <a:ext cx="600228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717" rIns="25717">
              <a:spAutoFit/>
            </a:bodyPr>
            <a:lstStyle/>
            <a:p>
              <a:pPr marL="0" marR="0" lvl="0" indent="0" algn="l" defTabSz="307181" rtl="0" eaLnBrk="1" fontAlgn="auto" latinLnBrk="0" hangingPunct="0">
                <a:lnSpc>
                  <a:spcPct val="100000"/>
                </a:lnSpc>
                <a:spcBef>
                  <a:spcPts val="0"/>
                </a:spcBef>
                <a:spcAft>
                  <a:spcPts val="0"/>
                </a:spcAft>
                <a:buClrTx/>
                <a:buSzTx/>
                <a:buFontTx/>
                <a:buNone/>
                <a:tabLst/>
                <a:defRPr sz="2000" b="0">
                  <a:latin typeface="Courier"/>
                  <a:ea typeface="Courier"/>
                  <a:cs typeface="Courier"/>
                  <a:sym typeface="Courier"/>
                </a:defRPr>
              </a:pPr>
              <a:r>
                <a:rPr kumimoji="0" sz="1200" b="0" i="0" u="none" strike="noStrike" kern="0" cap="none" spc="0" normalizeH="0" baseline="0" noProof="0" dirty="0">
                  <a:ln>
                    <a:noFill/>
                  </a:ln>
                  <a:solidFill>
                    <a:srgbClr val="192A3C"/>
                  </a:solidFill>
                  <a:effectLst/>
                  <a:uLnTx/>
                  <a:uFillTx/>
                  <a:latin typeface="IBM Plex Mono" panose="020B0509050203000203" pitchFamily="49" charset="77"/>
                  <a:sym typeface="Courier"/>
                </a:rPr>
                <a:t>KStream&lt;String, String&gt; source = </a:t>
              </a:r>
              <a:r>
                <a:rPr kumimoji="0" sz="1200" b="0" i="0" u="none" strike="noStrike" kern="0" cap="none" spc="0" normalizeH="0" baseline="0" noProof="0" dirty="0" err="1">
                  <a:ln>
                    <a:noFill/>
                  </a:ln>
                  <a:solidFill>
                    <a:srgbClr val="192A3C"/>
                  </a:solidFill>
                  <a:effectLst/>
                  <a:uLnTx/>
                  <a:uFillTx/>
                  <a:latin typeface="IBM Plex Mono" panose="020B0509050203000203" pitchFamily="49" charset="77"/>
                  <a:sym typeface="Courier"/>
                </a:rPr>
                <a:t>builder.stream</a:t>
              </a:r>
              <a:r>
                <a:rPr kumimoji="0" sz="1200" b="0" i="0" u="none" strike="noStrike" kern="0" cap="none" spc="0" normalizeH="0" baseline="0" noProof="0" dirty="0">
                  <a:ln>
                    <a:noFill/>
                  </a:ln>
                  <a:solidFill>
                    <a:srgbClr val="192A3C"/>
                  </a:solidFill>
                  <a:effectLst/>
                  <a:uLnTx/>
                  <a:uFillTx/>
                  <a:latin typeface="IBM Plex Mono" panose="020B0509050203000203" pitchFamily="49" charset="77"/>
                  <a:sym typeface="Courier"/>
                </a:rPr>
                <a:t>("</a:t>
              </a:r>
              <a:r>
                <a:rPr kumimoji="0" sz="1200" b="0" i="0" u="none" strike="noStrike" kern="0" cap="none" spc="0" normalizeH="0" baseline="0" noProof="0" dirty="0" err="1">
                  <a:ln>
                    <a:noFill/>
                  </a:ln>
                  <a:solidFill>
                    <a:srgbClr val="192A3C"/>
                  </a:solidFill>
                  <a:effectLst/>
                  <a:uLnTx/>
                  <a:uFillTx/>
                  <a:latin typeface="IBM Plex Mono" panose="020B0509050203000203" pitchFamily="49" charset="77"/>
                  <a:sym typeface="Courier"/>
                </a:rPr>
                <a:t>input</a:t>
              </a:r>
              <a:r>
                <a:rPr kumimoji="0" lang="en-US" sz="1200" b="0" i="0" u="none" strike="noStrike" kern="0" cap="none" spc="0" normalizeH="0" baseline="0" noProof="0" dirty="0" err="1">
                  <a:ln>
                    <a:noFill/>
                  </a:ln>
                  <a:solidFill>
                    <a:srgbClr val="192A3C"/>
                  </a:solidFill>
                  <a:effectLst/>
                  <a:uLnTx/>
                  <a:uFillTx/>
                  <a:latin typeface="IBM Plex Mono" panose="020B0509050203000203" pitchFamily="49" charset="77"/>
                  <a:sym typeface="Courier"/>
                </a:rPr>
                <a:t>Topic</a:t>
              </a:r>
              <a:r>
                <a:rPr kumimoji="0" sz="1200" b="0" i="0" u="none" strike="noStrike" kern="0" cap="none" spc="0" normalizeH="0" baseline="0" noProof="0" dirty="0">
                  <a:ln>
                    <a:noFill/>
                  </a:ln>
                  <a:solidFill>
                    <a:srgbClr val="192A3C"/>
                  </a:solidFill>
                  <a:effectLst/>
                  <a:uLnTx/>
                  <a:uFillTx/>
                  <a:latin typeface="IBM Plex Mono" panose="020B0509050203000203" pitchFamily="49" charset="77"/>
                  <a:sym typeface="Courier"/>
                </a:rPr>
                <a:t>")</a:t>
              </a:r>
              <a:endParaRPr kumimoji="0" sz="1200" b="0" i="0" u="none" strike="noStrike" kern="0" cap="none" spc="0" normalizeH="0" baseline="0" noProof="0" dirty="0">
                <a:ln>
                  <a:noFill/>
                </a:ln>
                <a:solidFill>
                  <a:srgbClr val="192A3C"/>
                </a:solidFill>
                <a:effectLst/>
                <a:uLnTx/>
                <a:uFillTx/>
                <a:latin typeface="IBM Plex Mono" panose="020B0509050203000203" pitchFamily="49" charset="77"/>
                <a:ea typeface="Gill Sans"/>
                <a:cs typeface="Gill Sans"/>
                <a:sym typeface="Gill Sans"/>
              </a:endParaRPr>
            </a:p>
            <a:p>
              <a:pPr marL="0" marR="0" lvl="0" indent="0" algn="l" defTabSz="307181" rtl="0" eaLnBrk="1" fontAlgn="auto" latinLnBrk="0" hangingPunct="0">
                <a:lnSpc>
                  <a:spcPct val="100000"/>
                </a:lnSpc>
                <a:spcBef>
                  <a:spcPts val="0"/>
                </a:spcBef>
                <a:spcAft>
                  <a:spcPts val="0"/>
                </a:spcAft>
                <a:buClrTx/>
                <a:buSzTx/>
                <a:buFontTx/>
                <a:buNone/>
                <a:tabLst/>
                <a:defRPr sz="2000" b="0">
                  <a:latin typeface="Courier"/>
                  <a:ea typeface="Courier"/>
                  <a:cs typeface="Courier"/>
                  <a:sym typeface="Courier"/>
                </a:defRPr>
              </a:pPr>
              <a:r>
                <a:rPr kumimoji="0" sz="1200" b="0" i="0" u="none" strike="noStrike" kern="0" cap="none" spc="0" normalizeH="0" baseline="0" noProof="0" dirty="0">
                  <a:ln>
                    <a:noFill/>
                  </a:ln>
                  <a:solidFill>
                    <a:srgbClr val="192A3C"/>
                  </a:solidFill>
                  <a:effectLst/>
                  <a:uLnTx/>
                  <a:uFillTx/>
                  <a:latin typeface="IBM Plex Mono" panose="020B0509050203000203" pitchFamily="49" charset="77"/>
                  <a:sym typeface="Courier"/>
                </a:rPr>
                <a:t>	.filter((</a:t>
              </a:r>
              <a:r>
                <a:rPr kumimoji="0" sz="1200" b="0" i="0" u="none" strike="noStrike" kern="0" cap="none" spc="0" normalizeH="0" baseline="0" noProof="0" dirty="0" err="1">
                  <a:ln>
                    <a:noFill/>
                  </a:ln>
                  <a:solidFill>
                    <a:srgbClr val="192A3C"/>
                  </a:solidFill>
                  <a:effectLst/>
                  <a:uLnTx/>
                  <a:uFillTx/>
                  <a:latin typeface="IBM Plex Mono" panose="020B0509050203000203" pitchFamily="49" charset="77"/>
                  <a:sym typeface="Courier"/>
                </a:rPr>
                <a:t>key,value</a:t>
              </a:r>
              <a:r>
                <a:rPr kumimoji="0" sz="1200" b="0" i="0" u="none" strike="noStrike" kern="0" cap="none" spc="0" normalizeH="0" baseline="0" noProof="0" dirty="0">
                  <a:ln>
                    <a:noFill/>
                  </a:ln>
                  <a:solidFill>
                    <a:srgbClr val="192A3C"/>
                  </a:solidFill>
                  <a:effectLst/>
                  <a:uLnTx/>
                  <a:uFillTx/>
                  <a:latin typeface="IBM Plex Mono" panose="020B0509050203000203" pitchFamily="49" charset="77"/>
                  <a:sym typeface="Courier"/>
                </a:rPr>
                <a:t>) -&gt; </a:t>
              </a:r>
              <a:r>
                <a:rPr kumimoji="0" sz="1200" b="0" i="0" u="none" strike="noStrike" kern="0" cap="none" spc="0" normalizeH="0" baseline="0" noProof="0" dirty="0" err="1">
                  <a:ln>
                    <a:noFill/>
                  </a:ln>
                  <a:solidFill>
                    <a:srgbClr val="192A3C"/>
                  </a:solidFill>
                  <a:effectLst/>
                  <a:uLnTx/>
                  <a:uFillTx/>
                  <a:latin typeface="IBM Plex Mono" panose="020B0509050203000203" pitchFamily="49" charset="77"/>
                  <a:sym typeface="Courier"/>
                </a:rPr>
                <a:t>key.equals</a:t>
              </a:r>
              <a:r>
                <a:rPr kumimoji="0" sz="1200" b="0" i="0" u="none" strike="noStrike" kern="0" cap="none" spc="0" normalizeH="0" baseline="0" noProof="0" dirty="0">
                  <a:ln>
                    <a:noFill/>
                  </a:ln>
                  <a:solidFill>
                    <a:srgbClr val="192A3C"/>
                  </a:solidFill>
                  <a:effectLst/>
                  <a:uLnTx/>
                  <a:uFillTx/>
                  <a:latin typeface="IBM Plex Mono" panose="020B0509050203000203" pitchFamily="49" charset="77"/>
                  <a:sym typeface="Courier"/>
                </a:rPr>
                <a:t>("bingo"))</a:t>
              </a:r>
              <a:endParaRPr kumimoji="0" sz="1200" b="0" i="0" u="none" strike="noStrike" kern="0" cap="none" spc="0" normalizeH="0" baseline="0" noProof="0" dirty="0">
                <a:ln>
                  <a:noFill/>
                </a:ln>
                <a:solidFill>
                  <a:srgbClr val="192A3C"/>
                </a:solidFill>
                <a:effectLst/>
                <a:uLnTx/>
                <a:uFillTx/>
                <a:latin typeface="IBM Plex Mono" panose="020B0509050203000203" pitchFamily="49" charset="77"/>
                <a:ea typeface="Gill Sans"/>
                <a:cs typeface="Gill Sans"/>
                <a:sym typeface="Gill Sans"/>
              </a:endParaRPr>
            </a:p>
            <a:p>
              <a:pPr marL="0" marR="0" lvl="0" indent="0" algn="l" defTabSz="307181" rtl="0" eaLnBrk="1" fontAlgn="auto" latinLnBrk="0" hangingPunct="0">
                <a:lnSpc>
                  <a:spcPct val="100000"/>
                </a:lnSpc>
                <a:spcBef>
                  <a:spcPts val="0"/>
                </a:spcBef>
                <a:spcAft>
                  <a:spcPts val="0"/>
                </a:spcAft>
                <a:buClrTx/>
                <a:buSzTx/>
                <a:buFontTx/>
                <a:buNone/>
                <a:tabLst/>
                <a:defRPr sz="2000" b="0">
                  <a:latin typeface="Courier"/>
                  <a:ea typeface="Courier"/>
                  <a:cs typeface="Courier"/>
                  <a:sym typeface="Courier"/>
                </a:defRPr>
              </a:pPr>
              <a:r>
                <a:rPr kumimoji="0" sz="1200" b="0" i="0" u="none" strike="noStrike" kern="0" cap="none" spc="0" normalizeH="0" baseline="0" noProof="0" dirty="0">
                  <a:ln>
                    <a:noFill/>
                  </a:ln>
                  <a:solidFill>
                    <a:srgbClr val="192A3C"/>
                  </a:solidFill>
                  <a:effectLst/>
                  <a:uLnTx/>
                  <a:uFillTx/>
                  <a:latin typeface="IBM Plex Mono" panose="020B0509050203000203" pitchFamily="49" charset="77"/>
                  <a:sym typeface="Courier"/>
                </a:rPr>
                <a:t>	.map((</a:t>
              </a:r>
              <a:r>
                <a:rPr kumimoji="0" sz="1200" b="0" i="0" u="none" strike="noStrike" kern="0" cap="none" spc="0" normalizeH="0" baseline="0" noProof="0" dirty="0" err="1">
                  <a:ln>
                    <a:noFill/>
                  </a:ln>
                  <a:solidFill>
                    <a:srgbClr val="192A3C"/>
                  </a:solidFill>
                  <a:effectLst/>
                  <a:uLnTx/>
                  <a:uFillTx/>
                  <a:latin typeface="IBM Plex Mono" panose="020B0509050203000203" pitchFamily="49" charset="77"/>
                  <a:sym typeface="Courier"/>
                </a:rPr>
                <a:t>key,value</a:t>
              </a:r>
              <a:r>
                <a:rPr kumimoji="0" sz="1200" b="0" i="0" u="none" strike="noStrike" kern="0" cap="none" spc="0" normalizeH="0" baseline="0" noProof="0" dirty="0">
                  <a:ln>
                    <a:noFill/>
                  </a:ln>
                  <a:solidFill>
                    <a:srgbClr val="192A3C"/>
                  </a:solidFill>
                  <a:effectLst/>
                  <a:uLnTx/>
                  <a:uFillTx/>
                  <a:latin typeface="IBM Plex Mono" panose="020B0509050203000203" pitchFamily="49" charset="77"/>
                  <a:sym typeface="Courier"/>
                </a:rPr>
                <a:t>) -&gt; </a:t>
              </a:r>
              <a:r>
                <a:rPr kumimoji="0" sz="1200" b="0" i="0" u="none" strike="noStrike" kern="0" cap="none" spc="0" normalizeH="0" baseline="0" noProof="0" dirty="0" err="1">
                  <a:ln>
                    <a:noFill/>
                  </a:ln>
                  <a:solidFill>
                    <a:srgbClr val="192A3C"/>
                  </a:solidFill>
                  <a:effectLst/>
                  <a:uLnTx/>
                  <a:uFillTx/>
                  <a:latin typeface="IBM Plex Mono" panose="020B0509050203000203" pitchFamily="49" charset="77"/>
                  <a:sym typeface="Courier"/>
                </a:rPr>
                <a:t>KeyValue.pair</a:t>
              </a:r>
              <a:r>
                <a:rPr kumimoji="0" sz="1200" b="0" i="0" u="none" strike="noStrike" kern="0" cap="none" spc="0" normalizeH="0" baseline="0" noProof="0" dirty="0">
                  <a:ln>
                    <a:noFill/>
                  </a:ln>
                  <a:solidFill>
                    <a:srgbClr val="192A3C"/>
                  </a:solidFill>
                  <a:effectLst/>
                  <a:uLnTx/>
                  <a:uFillTx/>
                  <a:latin typeface="IBM Plex Mono" panose="020B0509050203000203" pitchFamily="49" charset="77"/>
                  <a:sym typeface="Courier"/>
                </a:rPr>
                <a:t>(key, </a:t>
              </a:r>
              <a:r>
                <a:rPr kumimoji="0" sz="1200" b="0" i="0" u="none" strike="noStrike" kern="0" cap="none" spc="0" normalizeH="0" baseline="0" noProof="0" dirty="0" err="1">
                  <a:ln>
                    <a:noFill/>
                  </a:ln>
                  <a:solidFill>
                    <a:srgbClr val="192A3C"/>
                  </a:solidFill>
                  <a:effectLst/>
                  <a:uLnTx/>
                  <a:uFillTx/>
                  <a:latin typeface="IBM Plex Mono" panose="020B0509050203000203" pitchFamily="49" charset="77"/>
                  <a:sym typeface="Courier"/>
                </a:rPr>
                <a:t>value.toUpperCase</a:t>
              </a:r>
              <a:r>
                <a:rPr kumimoji="0" sz="1200" b="0" i="0" u="none" strike="noStrike" kern="0" cap="none" spc="0" normalizeH="0" baseline="0" noProof="0" dirty="0">
                  <a:ln>
                    <a:noFill/>
                  </a:ln>
                  <a:solidFill>
                    <a:srgbClr val="192A3C"/>
                  </a:solidFill>
                  <a:effectLst/>
                  <a:uLnTx/>
                  <a:uFillTx/>
                  <a:latin typeface="IBM Plex Mono" panose="020B0509050203000203" pitchFamily="49" charset="77"/>
                  <a:sym typeface="Courier"/>
                </a:rPr>
                <a:t>()))</a:t>
              </a:r>
              <a:endParaRPr kumimoji="0" sz="1200" b="0" i="0" u="none" strike="noStrike" kern="0" cap="none" spc="0" normalizeH="0" baseline="0" noProof="0" dirty="0">
                <a:ln>
                  <a:noFill/>
                </a:ln>
                <a:solidFill>
                  <a:srgbClr val="192A3C"/>
                </a:solidFill>
                <a:effectLst/>
                <a:uLnTx/>
                <a:uFillTx/>
                <a:latin typeface="IBM Plex Mono" panose="020B0509050203000203" pitchFamily="49" charset="77"/>
                <a:ea typeface="Gill Sans"/>
                <a:cs typeface="Gill Sans"/>
                <a:sym typeface="Gill Sans"/>
              </a:endParaRPr>
            </a:p>
            <a:p>
              <a:pPr marL="0" marR="0" lvl="0" indent="0" algn="l" defTabSz="307181" rtl="0" eaLnBrk="1" fontAlgn="auto" latinLnBrk="0" hangingPunct="0">
                <a:lnSpc>
                  <a:spcPct val="100000"/>
                </a:lnSpc>
                <a:spcBef>
                  <a:spcPts val="0"/>
                </a:spcBef>
                <a:spcAft>
                  <a:spcPts val="0"/>
                </a:spcAft>
                <a:buClrTx/>
                <a:buSzTx/>
                <a:buFontTx/>
                <a:buNone/>
                <a:tabLst/>
                <a:defRPr sz="2000" b="0">
                  <a:latin typeface="Courier"/>
                  <a:ea typeface="Courier"/>
                  <a:cs typeface="Courier"/>
                  <a:sym typeface="Courier"/>
                </a:defRPr>
              </a:pPr>
              <a:r>
                <a:rPr kumimoji="0" sz="1200" b="0" i="0" u="none" strike="noStrike" kern="0" cap="none" spc="0" normalizeH="0" baseline="0" noProof="0" dirty="0">
                  <a:ln>
                    <a:noFill/>
                  </a:ln>
                  <a:solidFill>
                    <a:srgbClr val="192A3C"/>
                  </a:solidFill>
                  <a:effectLst/>
                  <a:uLnTx/>
                  <a:uFillTx/>
                  <a:latin typeface="IBM Plex Mono" panose="020B0509050203000203" pitchFamily="49" charset="77"/>
                  <a:sym typeface="Courier"/>
                </a:rPr>
                <a:t>	.to("</a:t>
              </a:r>
              <a:r>
                <a:rPr kumimoji="0" sz="1200" b="0" i="0" u="none" strike="noStrike" kern="0" cap="none" spc="0" normalizeH="0" baseline="0" noProof="0" dirty="0" err="1">
                  <a:ln>
                    <a:noFill/>
                  </a:ln>
                  <a:solidFill>
                    <a:srgbClr val="192A3C"/>
                  </a:solidFill>
                  <a:effectLst/>
                  <a:uLnTx/>
                  <a:uFillTx/>
                  <a:latin typeface="IBM Plex Mono" panose="020B0509050203000203" pitchFamily="49" charset="77"/>
                  <a:sym typeface="Courier"/>
                </a:rPr>
                <a:t>output</a:t>
              </a:r>
              <a:r>
                <a:rPr kumimoji="0" lang="en-US" sz="1200" b="0" i="0" u="none" strike="noStrike" kern="0" cap="none" spc="0" normalizeH="0" baseline="0" noProof="0" dirty="0" err="1">
                  <a:ln>
                    <a:noFill/>
                  </a:ln>
                  <a:solidFill>
                    <a:srgbClr val="192A3C"/>
                  </a:solidFill>
                  <a:effectLst/>
                  <a:uLnTx/>
                  <a:uFillTx/>
                  <a:latin typeface="IBM Plex Mono" panose="020B0509050203000203" pitchFamily="49" charset="77"/>
                  <a:sym typeface="Courier"/>
                </a:rPr>
                <a:t>Topic</a:t>
              </a:r>
              <a:r>
                <a:rPr kumimoji="0" sz="1200" b="0" i="0" u="none" strike="noStrike" kern="0" cap="none" spc="0" normalizeH="0" baseline="0" noProof="0" dirty="0">
                  <a:ln>
                    <a:noFill/>
                  </a:ln>
                  <a:solidFill>
                    <a:srgbClr val="192A3C"/>
                  </a:solidFill>
                  <a:effectLst/>
                  <a:uLnTx/>
                  <a:uFillTx/>
                  <a:latin typeface="IBM Plex Mono" panose="020B0509050203000203" pitchFamily="49" charset="77"/>
                  <a:sym typeface="Courier"/>
                </a:rPr>
                <a:t>");</a:t>
              </a:r>
            </a:p>
          </p:txBody>
        </p:sp>
      </p:grpSp>
      <p:sp>
        <p:nvSpPr>
          <p:cNvPr id="96" name="Oval 95">
            <a:extLst>
              <a:ext uri="{FF2B5EF4-FFF2-40B4-BE49-F238E27FC236}">
                <a16:creationId xmlns:a16="http://schemas.microsoft.com/office/drawing/2014/main" id="{321D1085-DB07-9443-B3B2-4096EAA5DFC7}"/>
              </a:ext>
            </a:extLst>
          </p:cNvPr>
          <p:cNvSpPr>
            <a:spLocks noChangeAspect="1"/>
          </p:cNvSpPr>
          <p:nvPr/>
        </p:nvSpPr>
        <p:spPr>
          <a:xfrm>
            <a:off x="1053884" y="2448409"/>
            <a:ext cx="648000" cy="648000"/>
          </a:xfrm>
          <a:prstGeom prst="ellipse">
            <a:avLst/>
          </a:prstGeom>
          <a:solidFill>
            <a:srgbClr val="1B2F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07181" rtl="0" eaLnBrk="1" fontAlgn="auto" latinLnBrk="0" hangingPunct="0">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grpSp>
        <p:nvGrpSpPr>
          <p:cNvPr id="121" name="Group 120">
            <a:extLst>
              <a:ext uri="{FF2B5EF4-FFF2-40B4-BE49-F238E27FC236}">
                <a16:creationId xmlns:a16="http://schemas.microsoft.com/office/drawing/2014/main" id="{91C1DA07-1DF4-3B42-866F-337A042B5C3D}"/>
              </a:ext>
            </a:extLst>
          </p:cNvPr>
          <p:cNvGrpSpPr/>
          <p:nvPr/>
        </p:nvGrpSpPr>
        <p:grpSpPr>
          <a:xfrm>
            <a:off x="2084922" y="3812610"/>
            <a:ext cx="1615725" cy="631567"/>
            <a:chOff x="1922549" y="3812610"/>
            <a:chExt cx="1615725" cy="631567"/>
          </a:xfrm>
        </p:grpSpPr>
        <p:sp>
          <p:nvSpPr>
            <p:cNvPr id="114" name="Rounded Rectangle">
              <a:extLst>
                <a:ext uri="{FF2B5EF4-FFF2-40B4-BE49-F238E27FC236}">
                  <a16:creationId xmlns:a16="http://schemas.microsoft.com/office/drawing/2014/main" id="{F504EA04-005B-C044-A36D-D14688EC2FC4}"/>
                </a:ext>
              </a:extLst>
            </p:cNvPr>
            <p:cNvSpPr/>
            <p:nvPr/>
          </p:nvSpPr>
          <p:spPr>
            <a:xfrm>
              <a:off x="1922549" y="3814687"/>
              <a:ext cx="807863" cy="629490"/>
            </a:xfrm>
            <a:prstGeom prst="roundRect">
              <a:avLst>
                <a:gd name="adj" fmla="val 16667"/>
              </a:avLst>
            </a:prstGeom>
            <a:solidFill>
              <a:srgbClr val="FEFFFE"/>
            </a:solidFill>
            <a:ln w="38100" cap="flat">
              <a:solidFill>
                <a:srgbClr val="6CAAF3"/>
              </a:solidFill>
              <a:prstDash val="solid"/>
              <a:round/>
            </a:ln>
            <a:effectLst/>
          </p:spPr>
          <p:txBody>
            <a:bodyPr wrap="square" lIns="28575" tIns="28575" rIns="28575" bIns="28575" numCol="1" anchor="ctr">
              <a:noAutofit/>
            </a:bodyPr>
            <a:lstStyle/>
            <a:p>
              <a:pPr marL="0" marR="0" lvl="0" indent="0" algn="ctr" defTabSz="1219184" rtl="0" eaLnBrk="1" fontAlgn="auto" latinLnBrk="0" hangingPunct="0">
                <a:lnSpc>
                  <a:spcPct val="90000"/>
                </a:lnSpc>
                <a:spcBef>
                  <a:spcPts val="0"/>
                </a:spcBef>
                <a:spcAft>
                  <a:spcPts val="0"/>
                </a:spcAft>
                <a:buClrTx/>
                <a:buSzTx/>
                <a:buFontTx/>
                <a:buNone/>
                <a:tabLst/>
                <a:defRPr sz="900" b="0">
                  <a:solidFill>
                    <a:srgbClr val="002060"/>
                  </a:solidFill>
                  <a:latin typeface="IBM Plex Sans"/>
                  <a:ea typeface="IBM Plex Sans"/>
                  <a:cs typeface="IBM Plex Sans"/>
                  <a:sym typeface="IBM Plex Sans"/>
                </a:defRPr>
              </a:pPr>
              <a:endParaRPr kumimoji="0" sz="1400" b="0" i="0" u="none" strike="noStrike" kern="0" cap="none" spc="0" normalizeH="0" baseline="0" noProof="0">
                <a:ln>
                  <a:noFill/>
                </a:ln>
                <a:solidFill>
                  <a:srgbClr val="002060"/>
                </a:solidFill>
                <a:effectLst/>
                <a:uLnTx/>
                <a:uFillTx/>
                <a:latin typeface="IBM Plex Sans"/>
                <a:sym typeface="IBM Plex Sans"/>
              </a:endParaRPr>
            </a:p>
          </p:txBody>
        </p:sp>
        <p:sp>
          <p:nvSpPr>
            <p:cNvPr id="115" name="0">
              <a:extLst>
                <a:ext uri="{FF2B5EF4-FFF2-40B4-BE49-F238E27FC236}">
                  <a16:creationId xmlns:a16="http://schemas.microsoft.com/office/drawing/2014/main" id="{04E773DE-0401-EF4B-86BE-495F4F7EFEC3}"/>
                </a:ext>
              </a:extLst>
            </p:cNvPr>
            <p:cNvSpPr txBox="1"/>
            <p:nvPr/>
          </p:nvSpPr>
          <p:spPr>
            <a:xfrm>
              <a:off x="1961985" y="3935534"/>
              <a:ext cx="728990" cy="3877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defTabSz="2167439">
                <a:lnSpc>
                  <a:spcPct val="90000"/>
                </a:lnSpc>
                <a:defRPr sz="2000" b="0">
                  <a:solidFill>
                    <a:srgbClr val="002060"/>
                  </a:solidFill>
                  <a:latin typeface="IBM Plex Mono SemiBold"/>
                  <a:ea typeface="IBM Plex Mono SemiBold"/>
                  <a:cs typeface="IBM Plex Mono SemiBold"/>
                  <a:sym typeface="IBM Plex Mono SemiBold"/>
                </a:defRPr>
              </a:lvl1pPr>
            </a:lstStyle>
            <a:p>
              <a:pPr marL="0" marR="0" lvl="0" indent="0" algn="ctr" defTabSz="2167439" rtl="0" eaLnBrk="1" fontAlgn="auto" latinLnBrk="0" hangingPunct="0">
                <a:lnSpc>
                  <a:spcPct val="90000"/>
                </a:lnSpc>
                <a:spcBef>
                  <a:spcPts val="0"/>
                </a:spcBef>
                <a:spcAft>
                  <a:spcPts val="0"/>
                </a:spcAft>
                <a:buClrTx/>
                <a:buSzTx/>
                <a:buFontTx/>
                <a:buNone/>
                <a:tabLst/>
                <a:defRPr/>
              </a:pPr>
              <a:r>
                <a:rPr kumimoji="0" lang="en-GB" sz="1400" b="0" i="0" u="none" strike="noStrike" kern="0" cap="none" spc="0" normalizeH="0" baseline="0" noProof="0">
                  <a:ln>
                    <a:noFill/>
                  </a:ln>
                  <a:solidFill>
                    <a:srgbClr val="00B0F0"/>
                  </a:solidFill>
                  <a:effectLst/>
                  <a:uLnTx/>
                  <a:uFillTx/>
                  <a:latin typeface="IBM Plex Mono SemiBold"/>
                  <a:sym typeface="IBM Plex Mono SemiBold"/>
                </a:rPr>
                <a:t>bingo</a:t>
              </a:r>
            </a:p>
            <a:p>
              <a:pPr marL="0" marR="0" lvl="0" indent="0" algn="ctr" defTabSz="2167439" rtl="0" eaLnBrk="1" fontAlgn="auto" latinLnBrk="0" hangingPunct="0">
                <a:lnSpc>
                  <a:spcPct val="90000"/>
                </a:lnSpc>
                <a:spcBef>
                  <a:spcPts val="0"/>
                </a:spcBef>
                <a:spcAft>
                  <a:spcPts val="0"/>
                </a:spcAft>
                <a:buClrTx/>
                <a:buSzTx/>
                <a:buFontTx/>
                <a:buNone/>
                <a:tabLst/>
                <a:defRPr/>
              </a:pPr>
              <a:r>
                <a:rPr kumimoji="0" lang="en-GB" sz="1400" b="0" i="0" u="none" strike="noStrike" kern="0" cap="none" spc="0" normalizeH="0" baseline="0" noProof="0">
                  <a:ln>
                    <a:noFill/>
                  </a:ln>
                  <a:solidFill>
                    <a:srgbClr val="002060"/>
                  </a:solidFill>
                  <a:effectLst/>
                  <a:uLnTx/>
                  <a:uFillTx/>
                  <a:latin typeface="IBM Plex Mono SemiBold"/>
                  <a:sym typeface="IBM Plex Mono SemiBold"/>
                </a:rPr>
                <a:t>GREEN</a:t>
              </a:r>
            </a:p>
          </p:txBody>
        </p:sp>
        <p:sp>
          <p:nvSpPr>
            <p:cNvPr id="112" name="Rounded Rectangle">
              <a:extLst>
                <a:ext uri="{FF2B5EF4-FFF2-40B4-BE49-F238E27FC236}">
                  <a16:creationId xmlns:a16="http://schemas.microsoft.com/office/drawing/2014/main" id="{4D36F79A-E1C2-AD4F-826A-F97A4D0DFCBD}"/>
                </a:ext>
              </a:extLst>
            </p:cNvPr>
            <p:cNvSpPr/>
            <p:nvPr/>
          </p:nvSpPr>
          <p:spPr>
            <a:xfrm>
              <a:off x="2730411" y="3812610"/>
              <a:ext cx="807863" cy="629490"/>
            </a:xfrm>
            <a:prstGeom prst="roundRect">
              <a:avLst>
                <a:gd name="adj" fmla="val 16667"/>
              </a:avLst>
            </a:prstGeom>
            <a:solidFill>
              <a:srgbClr val="FEFFFE"/>
            </a:solidFill>
            <a:ln w="38100" cap="flat">
              <a:solidFill>
                <a:srgbClr val="6CAAF3"/>
              </a:solidFill>
              <a:prstDash val="solid"/>
              <a:round/>
            </a:ln>
            <a:effectLst/>
          </p:spPr>
          <p:txBody>
            <a:bodyPr wrap="square" lIns="28575" tIns="28575" rIns="28575" bIns="28575" numCol="1" anchor="ctr">
              <a:noAutofit/>
            </a:bodyPr>
            <a:lstStyle/>
            <a:p>
              <a:pPr marL="0" marR="0" lvl="0" indent="0" algn="ctr" defTabSz="1219184" rtl="0" eaLnBrk="1" fontAlgn="auto" latinLnBrk="0" hangingPunct="0">
                <a:lnSpc>
                  <a:spcPct val="90000"/>
                </a:lnSpc>
                <a:spcBef>
                  <a:spcPts val="0"/>
                </a:spcBef>
                <a:spcAft>
                  <a:spcPts val="0"/>
                </a:spcAft>
                <a:buClrTx/>
                <a:buSzTx/>
                <a:buFontTx/>
                <a:buNone/>
                <a:tabLst/>
                <a:defRPr sz="900" b="0">
                  <a:solidFill>
                    <a:srgbClr val="002060"/>
                  </a:solidFill>
                  <a:latin typeface="IBM Plex Sans"/>
                  <a:ea typeface="IBM Plex Sans"/>
                  <a:cs typeface="IBM Plex Sans"/>
                  <a:sym typeface="IBM Plex Sans"/>
                </a:defRPr>
              </a:pPr>
              <a:endParaRPr kumimoji="0" sz="1400" b="0" i="0" u="none" strike="noStrike" kern="0" cap="none" spc="0" normalizeH="0" baseline="0" noProof="0">
                <a:ln>
                  <a:noFill/>
                </a:ln>
                <a:solidFill>
                  <a:srgbClr val="002060"/>
                </a:solidFill>
                <a:effectLst/>
                <a:uLnTx/>
                <a:uFillTx/>
                <a:latin typeface="IBM Plex Sans"/>
                <a:sym typeface="IBM Plex Sans"/>
              </a:endParaRPr>
            </a:p>
          </p:txBody>
        </p:sp>
        <p:sp>
          <p:nvSpPr>
            <p:cNvPr id="113" name="0">
              <a:extLst>
                <a:ext uri="{FF2B5EF4-FFF2-40B4-BE49-F238E27FC236}">
                  <a16:creationId xmlns:a16="http://schemas.microsoft.com/office/drawing/2014/main" id="{9B5B6E5A-FA44-E645-862C-87667F8EAF19}"/>
                </a:ext>
              </a:extLst>
            </p:cNvPr>
            <p:cNvSpPr txBox="1"/>
            <p:nvPr/>
          </p:nvSpPr>
          <p:spPr>
            <a:xfrm>
              <a:off x="2769847" y="3933457"/>
              <a:ext cx="728990" cy="3877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defTabSz="2167439">
                <a:lnSpc>
                  <a:spcPct val="90000"/>
                </a:lnSpc>
                <a:defRPr sz="2000" b="0">
                  <a:solidFill>
                    <a:srgbClr val="002060"/>
                  </a:solidFill>
                  <a:latin typeface="IBM Plex Mono SemiBold"/>
                  <a:ea typeface="IBM Plex Mono SemiBold"/>
                  <a:cs typeface="IBM Plex Mono SemiBold"/>
                  <a:sym typeface="IBM Plex Mono SemiBold"/>
                </a:defRPr>
              </a:lvl1pPr>
            </a:lstStyle>
            <a:p>
              <a:pPr marL="0" marR="0" lvl="0" indent="0" algn="ctr" defTabSz="2167439" rtl="0" eaLnBrk="1" fontAlgn="auto" latinLnBrk="0" hangingPunct="0">
                <a:lnSpc>
                  <a:spcPct val="90000"/>
                </a:lnSpc>
                <a:spcBef>
                  <a:spcPts val="0"/>
                </a:spcBef>
                <a:spcAft>
                  <a:spcPts val="0"/>
                </a:spcAft>
                <a:buClrTx/>
                <a:buSzTx/>
                <a:buFontTx/>
                <a:buNone/>
                <a:tabLst/>
                <a:defRPr/>
              </a:pPr>
              <a:r>
                <a:rPr kumimoji="0" lang="en-GB" sz="1400" b="0" i="0" u="none" strike="noStrike" kern="0" cap="none" spc="0" normalizeH="0" baseline="0" noProof="0">
                  <a:ln>
                    <a:noFill/>
                  </a:ln>
                  <a:solidFill>
                    <a:srgbClr val="00B0F0"/>
                  </a:solidFill>
                  <a:effectLst/>
                  <a:uLnTx/>
                  <a:uFillTx/>
                  <a:latin typeface="IBM Plex Mono SemiBold"/>
                  <a:sym typeface="IBM Plex Mono SemiBold"/>
                </a:rPr>
                <a:t>bingo</a:t>
              </a:r>
            </a:p>
            <a:p>
              <a:pPr marL="0" marR="0" lvl="0" indent="0" algn="ctr" defTabSz="2167439" rtl="0" eaLnBrk="1" fontAlgn="auto" latinLnBrk="0" hangingPunct="0">
                <a:lnSpc>
                  <a:spcPct val="90000"/>
                </a:lnSpc>
                <a:spcBef>
                  <a:spcPts val="0"/>
                </a:spcBef>
                <a:spcAft>
                  <a:spcPts val="0"/>
                </a:spcAft>
                <a:buClrTx/>
                <a:buSzTx/>
                <a:buFontTx/>
                <a:buNone/>
                <a:tabLst/>
                <a:defRPr/>
              </a:pPr>
              <a:r>
                <a:rPr kumimoji="0" lang="en-GB" sz="1400" b="0" i="0" u="none" strike="noStrike" kern="0" cap="none" spc="0" normalizeH="0" baseline="0" noProof="0">
                  <a:ln>
                    <a:noFill/>
                  </a:ln>
                  <a:solidFill>
                    <a:srgbClr val="002060"/>
                  </a:solidFill>
                  <a:effectLst/>
                  <a:uLnTx/>
                  <a:uFillTx/>
                  <a:latin typeface="IBM Plex Mono SemiBold"/>
                  <a:sym typeface="IBM Plex Mono SemiBold"/>
                </a:rPr>
                <a:t>BLUE</a:t>
              </a:r>
              <a:endParaRPr kumimoji="0" sz="1400" b="0" i="0" u="none" strike="noStrike" kern="0" cap="none" spc="0" normalizeH="0" baseline="0" noProof="0">
                <a:ln>
                  <a:noFill/>
                </a:ln>
                <a:solidFill>
                  <a:srgbClr val="002060"/>
                </a:solidFill>
                <a:effectLst/>
                <a:uLnTx/>
                <a:uFillTx/>
                <a:latin typeface="IBM Plex Mono SemiBold"/>
                <a:sym typeface="IBM Plex Mono SemiBold"/>
              </a:endParaRPr>
            </a:p>
          </p:txBody>
        </p:sp>
      </p:grpSp>
      <p:sp>
        <p:nvSpPr>
          <p:cNvPr id="116" name="TextBox 22">
            <a:extLst>
              <a:ext uri="{FF2B5EF4-FFF2-40B4-BE49-F238E27FC236}">
                <a16:creationId xmlns:a16="http://schemas.microsoft.com/office/drawing/2014/main" id="{702732F5-7E17-A74F-9EE2-2B47446B775C}"/>
              </a:ext>
            </a:extLst>
          </p:cNvPr>
          <p:cNvSpPr txBox="1"/>
          <p:nvPr/>
        </p:nvSpPr>
        <p:spPr>
          <a:xfrm>
            <a:off x="454742" y="3970368"/>
            <a:ext cx="1448089" cy="307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717" rIns="25717">
            <a:spAutoFit/>
          </a:bodyPr>
          <a:lstStyle>
            <a:lvl1pPr>
              <a:defRPr sz="1900" b="0" cap="all" spc="76">
                <a:solidFill>
                  <a:srgbClr val="476CE8"/>
                </a:solidFill>
                <a:latin typeface="IBM Plex Sans SemiBold"/>
                <a:ea typeface="IBM Plex Sans SemiBold"/>
                <a:cs typeface="IBM Plex Sans SemiBold"/>
                <a:sym typeface="IBM Plex Sans SemiBold"/>
              </a:defRPr>
            </a:lvl1pPr>
          </a:lstStyle>
          <a:p>
            <a:pPr marL="0" marR="0" lvl="0" indent="0" algn="ctr" defTabSz="307181" rtl="0" eaLnBrk="1" fontAlgn="auto" latinLnBrk="0" hangingPunct="0">
              <a:lnSpc>
                <a:spcPct val="100000"/>
              </a:lnSpc>
              <a:spcBef>
                <a:spcPts val="0"/>
              </a:spcBef>
              <a:spcAft>
                <a:spcPts val="0"/>
              </a:spcAft>
              <a:buClrTx/>
              <a:buSzTx/>
              <a:buFontTx/>
              <a:buNone/>
              <a:tabLst/>
              <a:defRPr/>
            </a:pPr>
            <a:r>
              <a:rPr kumimoji="0" lang="en-GB" sz="1400" b="0" i="0" u="none" strike="noStrike" kern="0" cap="all" spc="76" normalizeH="0" baseline="0" noProof="0">
                <a:ln>
                  <a:noFill/>
                </a:ln>
                <a:solidFill>
                  <a:srgbClr val="00B0F0"/>
                </a:solidFill>
                <a:effectLst/>
                <a:uLnTx/>
                <a:uFillTx/>
                <a:latin typeface="IBM Plex Sans SemiBold"/>
                <a:sym typeface="IBM Plex Sans SemiBold"/>
              </a:rPr>
              <a:t>Output topic</a:t>
            </a:r>
            <a:endParaRPr kumimoji="0" sz="1400" b="0" i="0" u="none" strike="noStrike" kern="0" cap="all" spc="76" normalizeH="0" baseline="0" noProof="0">
              <a:ln>
                <a:noFill/>
              </a:ln>
              <a:solidFill>
                <a:srgbClr val="00B0F0"/>
              </a:solidFill>
              <a:effectLst/>
              <a:uLnTx/>
              <a:uFillTx/>
              <a:latin typeface="IBM Plex Sans SemiBold"/>
              <a:sym typeface="IBM Plex Sans SemiBold"/>
            </a:endParaRPr>
          </a:p>
        </p:txBody>
      </p:sp>
      <p:sp>
        <p:nvSpPr>
          <p:cNvPr id="119" name="Straight Arrow Connector 44">
            <a:extLst>
              <a:ext uri="{FF2B5EF4-FFF2-40B4-BE49-F238E27FC236}">
                <a16:creationId xmlns:a16="http://schemas.microsoft.com/office/drawing/2014/main" id="{AAB28416-F087-5A45-B450-13CB38B0FF03}"/>
              </a:ext>
            </a:extLst>
          </p:cNvPr>
          <p:cNvSpPr/>
          <p:nvPr/>
        </p:nvSpPr>
        <p:spPr>
          <a:xfrm flipV="1">
            <a:off x="912366" y="1698774"/>
            <a:ext cx="191025" cy="78956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262" y="8483"/>
                  <a:pt x="12462" y="1283"/>
                  <a:pt x="21600" y="0"/>
                </a:cubicBezTo>
              </a:path>
            </a:pathLst>
          </a:custGeom>
          <a:ln w="38100">
            <a:solidFill>
              <a:srgbClr val="476CE7"/>
            </a:solidFill>
            <a:tailEnd type="triangle"/>
          </a:ln>
        </p:spPr>
        <p:txBody>
          <a:bodyPr/>
          <a:lstStyle/>
          <a:p>
            <a:pPr marL="0" marR="0" lvl="0" indent="0" algn="ctr" defTabSz="307181" rtl="0" eaLnBrk="1" fontAlgn="auto" latinLnBrk="0" hangingPunct="0">
              <a:lnSpc>
                <a:spcPct val="100000"/>
              </a:lnSpc>
              <a:spcBef>
                <a:spcPts val="0"/>
              </a:spcBef>
              <a:spcAft>
                <a:spcPts val="0"/>
              </a:spcAft>
              <a:buClrTx/>
              <a:buSzTx/>
              <a:buFontTx/>
              <a:buNone/>
              <a:tabLst/>
              <a:defRPr/>
            </a:pPr>
            <a:endParaRPr kumimoji="0" sz="1013" b="1" i="0" u="none" strike="noStrike" kern="0" cap="none" spc="0" normalizeH="0" baseline="0" noProof="0">
              <a:ln>
                <a:noFill/>
              </a:ln>
              <a:solidFill>
                <a:srgbClr val="000000"/>
              </a:solidFill>
              <a:effectLst/>
              <a:uLnTx/>
              <a:uFillTx/>
              <a:latin typeface="Arial"/>
              <a:cs typeface="Arial"/>
              <a:sym typeface="Arial"/>
            </a:endParaRPr>
          </a:p>
        </p:txBody>
      </p:sp>
      <p:sp>
        <p:nvSpPr>
          <p:cNvPr id="120" name="Straight Arrow Connector 44">
            <a:extLst>
              <a:ext uri="{FF2B5EF4-FFF2-40B4-BE49-F238E27FC236}">
                <a16:creationId xmlns:a16="http://schemas.microsoft.com/office/drawing/2014/main" id="{F1673346-B7B9-0D48-8954-4437890E4C71}"/>
              </a:ext>
            </a:extLst>
          </p:cNvPr>
          <p:cNvSpPr/>
          <p:nvPr/>
        </p:nvSpPr>
        <p:spPr>
          <a:xfrm>
            <a:off x="923662" y="3096409"/>
            <a:ext cx="191025" cy="83516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5262" y="8483"/>
                  <a:pt x="12462" y="1283"/>
                  <a:pt x="21600" y="0"/>
                </a:cubicBezTo>
              </a:path>
            </a:pathLst>
          </a:custGeom>
          <a:ln w="38100">
            <a:solidFill>
              <a:srgbClr val="6CAAF3"/>
            </a:solidFill>
            <a:headEnd type="triangle"/>
            <a:tailEnd type="none"/>
          </a:ln>
        </p:spPr>
        <p:txBody>
          <a:bodyPr/>
          <a:lstStyle/>
          <a:p>
            <a:pPr marL="0" marR="0" lvl="0" indent="0" algn="ctr" defTabSz="307181" rtl="0" eaLnBrk="1" fontAlgn="auto" latinLnBrk="0" hangingPunct="0">
              <a:lnSpc>
                <a:spcPct val="100000"/>
              </a:lnSpc>
              <a:spcBef>
                <a:spcPts val="0"/>
              </a:spcBef>
              <a:spcAft>
                <a:spcPts val="0"/>
              </a:spcAft>
              <a:buClrTx/>
              <a:buSzTx/>
              <a:buFontTx/>
              <a:buNone/>
              <a:tabLst/>
              <a:defRPr/>
            </a:pPr>
            <a:endParaRPr kumimoji="0" sz="1013" b="1"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17899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06FC20AD-7279-4A64-AF04-77A15617A949}"/>
              </a:ext>
            </a:extLst>
          </p:cNvPr>
          <p:cNvSpPr>
            <a:spLocks noGrp="1"/>
          </p:cNvSpPr>
          <p:nvPr>
            <p:ph type="title"/>
          </p:nvPr>
        </p:nvSpPr>
        <p:spPr>
          <a:xfrm>
            <a:off x="293688" y="44451"/>
            <a:ext cx="8393112" cy="660400"/>
          </a:xfrm>
        </p:spPr>
        <p:txBody>
          <a:bodyPr/>
          <a:lstStyle/>
          <a:p>
            <a:r>
              <a:rPr lang="en-US" dirty="0"/>
              <a:t>Topology</a:t>
            </a:r>
          </a:p>
        </p:txBody>
      </p:sp>
      <p:sp>
        <p:nvSpPr>
          <p:cNvPr id="73" name="Content Placeholder 2">
            <a:extLst>
              <a:ext uri="{FF2B5EF4-FFF2-40B4-BE49-F238E27FC236}">
                <a16:creationId xmlns:a16="http://schemas.microsoft.com/office/drawing/2014/main" id="{E590E3AB-A845-4171-962B-172D6235AE14}"/>
              </a:ext>
            </a:extLst>
          </p:cNvPr>
          <p:cNvSpPr>
            <a:spLocks noGrp="1"/>
          </p:cNvSpPr>
          <p:nvPr>
            <p:ph sz="half" idx="1"/>
          </p:nvPr>
        </p:nvSpPr>
        <p:spPr>
          <a:xfrm>
            <a:off x="457200" y="1200151"/>
            <a:ext cx="4038600" cy="2082311"/>
          </a:xfrm>
        </p:spPr>
        <p:txBody>
          <a:bodyPr/>
          <a:lstStyle/>
          <a:p>
            <a:r>
              <a:rPr lang="en-US" dirty="0"/>
              <a:t>Build the processing logic</a:t>
            </a:r>
          </a:p>
        </p:txBody>
      </p:sp>
      <p:pic>
        <p:nvPicPr>
          <p:cNvPr id="1026" name="Picture 2">
            <a:extLst>
              <a:ext uri="{FF2B5EF4-FFF2-40B4-BE49-F238E27FC236}">
                <a16:creationId xmlns:a16="http://schemas.microsoft.com/office/drawing/2014/main" id="{8B4C140C-7C58-C249-8F63-AD5678F1C1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58219" y="1200151"/>
            <a:ext cx="2418561" cy="3394472"/>
          </a:xfrm>
          <a:prstGeom prst="rect">
            <a:avLst/>
          </a:prstGeom>
          <a:solidFill>
            <a:srgbClr val="FFFFFF"/>
          </a:solidFill>
        </p:spPr>
      </p:pic>
      <p:sp>
        <p:nvSpPr>
          <p:cNvPr id="5" name="Slide Number Placeholder 4">
            <a:extLst>
              <a:ext uri="{FF2B5EF4-FFF2-40B4-BE49-F238E27FC236}">
                <a16:creationId xmlns:a16="http://schemas.microsoft.com/office/drawing/2014/main" id="{44E4C4C8-E322-8247-952B-6DD0D9AA4FB7}"/>
              </a:ext>
            </a:extLst>
          </p:cNvPr>
          <p:cNvSpPr>
            <a:spLocks noGrp="1"/>
          </p:cNvSpPr>
          <p:nvPr>
            <p:ph type="sldNum" sz="quarter" idx="10"/>
          </p:nvPr>
        </p:nvSpPr>
        <p:spPr>
          <a:xfrm>
            <a:off x="8537575" y="4822825"/>
            <a:ext cx="400050" cy="274638"/>
          </a:xfrm>
        </p:spPr>
        <p:txBody>
          <a:bodyPr wrap="square" anchor="ctr">
            <a:normAutofit/>
          </a:bodyPr>
          <a:lstStyle/>
          <a:p>
            <a:pPr>
              <a:spcAft>
                <a:spcPts val="600"/>
              </a:spcAft>
            </a:pPr>
            <a:fld id="{8A158888-7CA9-084D-A641-EC66ACF9DB3C}" type="slidenum">
              <a:rPr lang="en-US" smtClean="0">
                <a:solidFill>
                  <a:srgbClr val="5AAAFA"/>
                </a:solidFill>
              </a:rPr>
              <a:pPr>
                <a:spcAft>
                  <a:spcPts val="600"/>
                </a:spcAft>
              </a:pPr>
              <a:t>6</a:t>
            </a:fld>
            <a:endParaRPr lang="en-US">
              <a:solidFill>
                <a:srgbClr val="5AAAFA"/>
              </a:solidFill>
            </a:endParaRPr>
          </a:p>
        </p:txBody>
      </p:sp>
      <p:sp>
        <p:nvSpPr>
          <p:cNvPr id="6" name="Rectangle 5">
            <a:extLst>
              <a:ext uri="{FF2B5EF4-FFF2-40B4-BE49-F238E27FC236}">
                <a16:creationId xmlns:a16="http://schemas.microsoft.com/office/drawing/2014/main" id="{22B21340-9C43-0149-80C5-AE058AF80D09}"/>
              </a:ext>
            </a:extLst>
          </p:cNvPr>
          <p:cNvSpPr/>
          <p:nvPr/>
        </p:nvSpPr>
        <p:spPr>
          <a:xfrm>
            <a:off x="76202" y="1922224"/>
            <a:ext cx="5257798" cy="2092881"/>
          </a:xfrm>
          <a:prstGeom prst="rect">
            <a:avLst/>
          </a:prstGeom>
        </p:spPr>
        <p:txBody>
          <a:bodyPr wrap="square">
            <a:spAutoFit/>
          </a:bodyPr>
          <a:lstStyle/>
          <a:p>
            <a:r>
              <a:rPr lang="en-US" sz="1000" dirty="0">
                <a:solidFill>
                  <a:srgbClr val="0000FF"/>
                </a:solidFill>
                <a:latin typeface="Menlo" panose="020B0609030804020204" pitchFamily="49" charset="0"/>
              </a:rPr>
              <a:t>final</a:t>
            </a:r>
            <a:r>
              <a:rPr lang="en-US" sz="1000" dirty="0">
                <a:solidFill>
                  <a:srgbClr val="000000"/>
                </a:solidFill>
                <a:latin typeface="Menlo" panose="020B0609030804020204" pitchFamily="49" charset="0"/>
              </a:rPr>
              <a:t> </a:t>
            </a:r>
            <a:r>
              <a:rPr lang="en-US" sz="1000" dirty="0" err="1">
                <a:solidFill>
                  <a:srgbClr val="267F99"/>
                </a:solidFill>
                <a:latin typeface="Menlo" panose="020B0609030804020204" pitchFamily="49" charset="0"/>
              </a:rPr>
              <a:t>StreamsBuilder</a:t>
            </a:r>
            <a:r>
              <a:rPr lang="en-US" sz="1000" dirty="0">
                <a:solidFill>
                  <a:srgbClr val="000000"/>
                </a:solidFill>
                <a:latin typeface="Menlo" panose="020B0609030804020204" pitchFamily="49" charset="0"/>
              </a:rPr>
              <a:t> </a:t>
            </a:r>
            <a:r>
              <a:rPr lang="en-US" sz="1000" dirty="0">
                <a:solidFill>
                  <a:srgbClr val="0070C1"/>
                </a:solidFill>
                <a:latin typeface="Menlo" panose="020B0609030804020204" pitchFamily="49" charset="0"/>
              </a:rPr>
              <a:t>builder</a:t>
            </a:r>
            <a:r>
              <a:rPr lang="en-US" sz="1000" dirty="0">
                <a:solidFill>
                  <a:srgbClr val="000000"/>
                </a:solidFill>
                <a:latin typeface="Menlo" panose="020B0609030804020204" pitchFamily="49" charset="0"/>
              </a:rPr>
              <a:t> = </a:t>
            </a:r>
            <a:r>
              <a:rPr lang="en-US" sz="1000" dirty="0">
                <a:solidFill>
                  <a:srgbClr val="AF00DB"/>
                </a:solidFill>
                <a:latin typeface="Menlo" panose="020B0609030804020204" pitchFamily="49" charset="0"/>
              </a:rPr>
              <a:t>new</a:t>
            </a:r>
            <a:r>
              <a:rPr lang="en-US" sz="1000" dirty="0">
                <a:solidFill>
                  <a:srgbClr val="000000"/>
                </a:solidFill>
                <a:latin typeface="Menlo" panose="020B0609030804020204" pitchFamily="49" charset="0"/>
              </a:rPr>
              <a:t> </a:t>
            </a:r>
            <a:r>
              <a:rPr lang="en-US" sz="1000" dirty="0" err="1">
                <a:solidFill>
                  <a:srgbClr val="795E26"/>
                </a:solidFill>
                <a:latin typeface="Menlo" panose="020B0609030804020204" pitchFamily="49" charset="0"/>
              </a:rPr>
              <a:t>StreamsBuilder</a:t>
            </a:r>
            <a:r>
              <a:rPr lang="en-US" sz="1000" dirty="0">
                <a:solidFill>
                  <a:srgbClr val="000000"/>
                </a:solidFill>
                <a:latin typeface="Menlo" panose="020B0609030804020204" pitchFamily="49" charset="0"/>
              </a:rPr>
              <a:t>();</a:t>
            </a:r>
          </a:p>
          <a:p>
            <a:endParaRPr lang="en-US" sz="1000" dirty="0">
              <a:solidFill>
                <a:srgbClr val="000000"/>
              </a:solidFill>
              <a:latin typeface="Menlo" panose="020B0609030804020204" pitchFamily="49" charset="0"/>
            </a:endParaRPr>
          </a:p>
          <a:p>
            <a:r>
              <a:rPr lang="en-US" sz="1000" dirty="0">
                <a:solidFill>
                  <a:srgbClr val="008000"/>
                </a:solidFill>
                <a:latin typeface="Menlo" panose="020B0609030804020204" pitchFamily="49" charset="0"/>
              </a:rPr>
              <a:t>//Create Actual Stream Processing pipeline</a:t>
            </a:r>
            <a:endParaRPr lang="en-US" sz="1000" dirty="0">
              <a:solidFill>
                <a:srgbClr val="000000"/>
              </a:solidFill>
              <a:latin typeface="Menlo" panose="020B0609030804020204" pitchFamily="49" charset="0"/>
            </a:endParaRPr>
          </a:p>
          <a:p>
            <a:r>
              <a:rPr lang="en-US" sz="1000" dirty="0">
                <a:solidFill>
                  <a:srgbClr val="0000FF"/>
                </a:solidFill>
                <a:latin typeface="Menlo" panose="020B0609030804020204" pitchFamily="49" charset="0"/>
              </a:rPr>
              <a:t>final</a:t>
            </a:r>
            <a:r>
              <a:rPr lang="en-US" sz="1000" dirty="0">
                <a:solidFill>
                  <a:srgbClr val="000000"/>
                </a:solidFill>
                <a:latin typeface="Menlo" panose="020B0609030804020204" pitchFamily="49" charset="0"/>
              </a:rPr>
              <a:t> </a:t>
            </a:r>
            <a:r>
              <a:rPr lang="en-US" sz="1000" dirty="0" err="1">
                <a:solidFill>
                  <a:srgbClr val="267F99"/>
                </a:solidFill>
                <a:latin typeface="Menlo" panose="020B0609030804020204" pitchFamily="49" charset="0"/>
              </a:rPr>
              <a:t>KStream</a:t>
            </a:r>
            <a:r>
              <a:rPr lang="en-US" sz="1000" dirty="0">
                <a:solidFill>
                  <a:srgbClr val="000000"/>
                </a:solidFill>
                <a:latin typeface="Menlo" panose="020B0609030804020204" pitchFamily="49" charset="0"/>
              </a:rPr>
              <a:t>&lt;</a:t>
            </a:r>
            <a:r>
              <a:rPr lang="en-US" sz="1000" dirty="0">
                <a:solidFill>
                  <a:srgbClr val="267F99"/>
                </a:solidFill>
                <a:latin typeface="Menlo" panose="020B0609030804020204" pitchFamily="49" charset="0"/>
              </a:rPr>
              <a:t>Long</a:t>
            </a:r>
            <a:r>
              <a:rPr lang="en-US" sz="1000" dirty="0">
                <a:solidFill>
                  <a:srgbClr val="000000"/>
                </a:solidFill>
                <a:latin typeface="Menlo" panose="020B0609030804020204" pitchFamily="49" charset="0"/>
              </a:rPr>
              <a:t>, </a:t>
            </a:r>
            <a:r>
              <a:rPr lang="en-US" sz="1000" dirty="0">
                <a:solidFill>
                  <a:srgbClr val="267F99"/>
                </a:solidFill>
                <a:latin typeface="Menlo" panose="020B0609030804020204" pitchFamily="49" charset="0"/>
              </a:rPr>
              <a:t>String</a:t>
            </a:r>
            <a:r>
              <a:rPr lang="en-US" sz="1000" dirty="0">
                <a:solidFill>
                  <a:srgbClr val="000000"/>
                </a:solidFill>
                <a:latin typeface="Menlo" panose="020B0609030804020204" pitchFamily="49" charset="0"/>
              </a:rPr>
              <a:t>&gt; </a:t>
            </a:r>
            <a:r>
              <a:rPr lang="en-US" sz="1000" dirty="0">
                <a:solidFill>
                  <a:srgbClr val="0070C1"/>
                </a:solidFill>
                <a:latin typeface="Menlo" panose="020B0609030804020204" pitchFamily="49" charset="0"/>
              </a:rPr>
              <a:t>source</a:t>
            </a:r>
            <a:r>
              <a:rPr lang="en-US" sz="1000" dirty="0">
                <a:solidFill>
                  <a:srgbClr val="000000"/>
                </a:solidFill>
                <a:latin typeface="Menlo" panose="020B0609030804020204" pitchFamily="49" charset="0"/>
              </a:rPr>
              <a:t> = </a:t>
            </a:r>
            <a:r>
              <a:rPr lang="en-US" sz="1000" dirty="0" err="1">
                <a:solidFill>
                  <a:srgbClr val="0070C1"/>
                </a:solidFill>
                <a:latin typeface="Menlo" panose="020B0609030804020204" pitchFamily="49" charset="0"/>
              </a:rPr>
              <a:t>builder</a:t>
            </a:r>
            <a:r>
              <a:rPr lang="en-US" sz="1000" dirty="0" err="1">
                <a:solidFill>
                  <a:srgbClr val="000000"/>
                </a:solidFill>
                <a:latin typeface="Menlo" panose="020B0609030804020204" pitchFamily="49" charset="0"/>
              </a:rPr>
              <a:t>.</a:t>
            </a:r>
            <a:r>
              <a:rPr lang="en-US" sz="1000" dirty="0" err="1">
                <a:solidFill>
                  <a:srgbClr val="795E26"/>
                </a:solidFill>
                <a:latin typeface="Menlo" panose="020B0609030804020204" pitchFamily="49" charset="0"/>
              </a:rPr>
              <a:t>stream</a:t>
            </a:r>
            <a:r>
              <a:rPr lang="en-US" sz="1000" dirty="0">
                <a:solidFill>
                  <a:srgbClr val="000000"/>
                </a:solidFill>
                <a:latin typeface="Menlo" panose="020B0609030804020204" pitchFamily="49" charset="0"/>
              </a:rPr>
              <a:t>(</a:t>
            </a:r>
          </a:p>
          <a:p>
            <a:r>
              <a:rPr lang="en-US" sz="1000" dirty="0">
                <a:solidFill>
                  <a:srgbClr val="000000"/>
                </a:solidFill>
                <a:latin typeface="Menlo" panose="020B0609030804020204" pitchFamily="49" charset="0"/>
              </a:rPr>
              <a:t>	</a:t>
            </a:r>
            <a:r>
              <a:rPr lang="en-US" sz="1000" dirty="0">
                <a:solidFill>
                  <a:srgbClr val="0070C1"/>
                </a:solidFill>
                <a:latin typeface="Menlo" panose="020B0609030804020204" pitchFamily="49" charset="0"/>
              </a:rPr>
              <a:t>INPUT_TOPIC</a:t>
            </a:r>
            <a:r>
              <a:rPr lang="en-US" sz="1000" dirty="0">
                <a:solidFill>
                  <a:srgbClr val="000000"/>
                </a:solidFill>
                <a:latin typeface="Menlo" panose="020B0609030804020204" pitchFamily="49" charset="0"/>
              </a:rPr>
              <a:t>, </a:t>
            </a:r>
          </a:p>
          <a:p>
            <a:r>
              <a:rPr lang="en-US" sz="1000" dirty="0">
                <a:solidFill>
                  <a:srgbClr val="000000"/>
                </a:solidFill>
                <a:latin typeface="Menlo" panose="020B0609030804020204" pitchFamily="49" charset="0"/>
              </a:rPr>
              <a:t>	</a:t>
            </a:r>
            <a:r>
              <a:rPr lang="en-US" sz="1000" dirty="0" err="1">
                <a:solidFill>
                  <a:srgbClr val="267F99"/>
                </a:solidFill>
                <a:latin typeface="Menlo" panose="020B0609030804020204" pitchFamily="49" charset="0"/>
              </a:rPr>
              <a:t>Consumed</a:t>
            </a:r>
            <a:r>
              <a:rPr lang="en-US" sz="1000" dirty="0" err="1">
                <a:solidFill>
                  <a:srgbClr val="000000"/>
                </a:solidFill>
                <a:latin typeface="Menlo" panose="020B0609030804020204" pitchFamily="49" charset="0"/>
              </a:rPr>
              <a:t>.</a:t>
            </a:r>
            <a:r>
              <a:rPr lang="en-US" sz="1000" dirty="0" err="1">
                <a:solidFill>
                  <a:srgbClr val="795E26"/>
                </a:solidFill>
                <a:latin typeface="Menlo" panose="020B0609030804020204" pitchFamily="49" charset="0"/>
              </a:rPr>
              <a:t>with</a:t>
            </a:r>
            <a:r>
              <a:rPr lang="en-US" sz="1000" dirty="0">
                <a:solidFill>
                  <a:srgbClr val="000000"/>
                </a:solidFill>
                <a:latin typeface="Menlo" panose="020B0609030804020204" pitchFamily="49" charset="0"/>
              </a:rPr>
              <a:t>(</a:t>
            </a:r>
            <a:r>
              <a:rPr lang="en-US" sz="1000" dirty="0" err="1">
                <a:solidFill>
                  <a:srgbClr val="0070C1"/>
                </a:solidFill>
                <a:latin typeface="Menlo" panose="020B0609030804020204" pitchFamily="49" charset="0"/>
              </a:rPr>
              <a:t>longSerde</a:t>
            </a:r>
            <a:r>
              <a:rPr lang="en-US" sz="1000" dirty="0">
                <a:solidFill>
                  <a:srgbClr val="000000"/>
                </a:solidFill>
                <a:latin typeface="Menlo" panose="020B0609030804020204" pitchFamily="49" charset="0"/>
              </a:rPr>
              <a:t>, </a:t>
            </a:r>
            <a:r>
              <a:rPr lang="en-US" sz="1000" dirty="0" err="1">
                <a:solidFill>
                  <a:srgbClr val="0070C1"/>
                </a:solidFill>
                <a:latin typeface="Menlo" panose="020B0609030804020204" pitchFamily="49" charset="0"/>
              </a:rPr>
              <a:t>stringSerde</a:t>
            </a:r>
            <a:r>
              <a:rPr lang="en-US" sz="1000" dirty="0">
                <a:solidFill>
                  <a:srgbClr val="000000"/>
                </a:solidFill>
                <a:latin typeface="Menlo" panose="020B0609030804020204" pitchFamily="49" charset="0"/>
              </a:rPr>
              <a:t>));</a:t>
            </a:r>
          </a:p>
          <a:p>
            <a:endParaRPr lang="en-US" sz="1000" dirty="0">
              <a:solidFill>
                <a:srgbClr val="0000FF"/>
              </a:solidFill>
              <a:latin typeface="Menlo" panose="020B0609030804020204" pitchFamily="49" charset="0"/>
            </a:endParaRPr>
          </a:p>
          <a:p>
            <a:endParaRPr lang="en-US" sz="1000" dirty="0">
              <a:solidFill>
                <a:srgbClr val="0000FF"/>
              </a:solidFill>
              <a:latin typeface="Menlo" panose="020B0609030804020204" pitchFamily="49" charset="0"/>
            </a:endParaRPr>
          </a:p>
          <a:p>
            <a:r>
              <a:rPr lang="en-US" sz="1000" dirty="0">
                <a:solidFill>
                  <a:srgbClr val="0000FF"/>
                </a:solidFill>
                <a:latin typeface="Menlo" panose="020B0609030804020204" pitchFamily="49" charset="0"/>
              </a:rPr>
              <a:t>final</a:t>
            </a:r>
            <a:r>
              <a:rPr lang="en-US" sz="1000" dirty="0">
                <a:solidFill>
                  <a:srgbClr val="000000"/>
                </a:solidFill>
                <a:latin typeface="Menlo" panose="020B0609030804020204" pitchFamily="49" charset="0"/>
              </a:rPr>
              <a:t> </a:t>
            </a:r>
            <a:r>
              <a:rPr lang="en-US" sz="1000" dirty="0" err="1">
                <a:solidFill>
                  <a:srgbClr val="267F99"/>
                </a:solidFill>
                <a:latin typeface="Menlo" panose="020B0609030804020204" pitchFamily="49" charset="0"/>
              </a:rPr>
              <a:t>KStream</a:t>
            </a:r>
            <a:r>
              <a:rPr lang="en-US" sz="1000" dirty="0">
                <a:solidFill>
                  <a:srgbClr val="000000"/>
                </a:solidFill>
                <a:latin typeface="Menlo" panose="020B0609030804020204" pitchFamily="49" charset="0"/>
              </a:rPr>
              <a:t>&lt;</a:t>
            </a:r>
            <a:r>
              <a:rPr lang="en-US" sz="1000" dirty="0">
                <a:solidFill>
                  <a:srgbClr val="267F99"/>
                </a:solidFill>
                <a:latin typeface="Menlo" panose="020B0609030804020204" pitchFamily="49" charset="0"/>
              </a:rPr>
              <a:t>String</a:t>
            </a:r>
            <a:r>
              <a:rPr lang="en-US" sz="1000" dirty="0">
                <a:solidFill>
                  <a:srgbClr val="000000"/>
                </a:solidFill>
                <a:latin typeface="Menlo" panose="020B0609030804020204" pitchFamily="49" charset="0"/>
              </a:rPr>
              <a:t>, </a:t>
            </a:r>
            <a:r>
              <a:rPr lang="en-US" sz="1000" dirty="0">
                <a:solidFill>
                  <a:srgbClr val="267F99"/>
                </a:solidFill>
                <a:latin typeface="Menlo" panose="020B0609030804020204" pitchFamily="49" charset="0"/>
              </a:rPr>
              <a:t>Long</a:t>
            </a:r>
            <a:r>
              <a:rPr lang="en-US" sz="1000" dirty="0">
                <a:solidFill>
                  <a:srgbClr val="000000"/>
                </a:solidFill>
                <a:latin typeface="Menlo" panose="020B0609030804020204" pitchFamily="49" charset="0"/>
              </a:rPr>
              <a:t>&gt; </a:t>
            </a:r>
            <a:r>
              <a:rPr lang="en-US" sz="1000" dirty="0">
                <a:solidFill>
                  <a:srgbClr val="0070C1"/>
                </a:solidFill>
                <a:latin typeface="Menlo" panose="020B0609030804020204" pitchFamily="49" charset="0"/>
              </a:rPr>
              <a:t>mapped</a:t>
            </a:r>
            <a:r>
              <a:rPr lang="en-US" sz="1000" dirty="0">
                <a:solidFill>
                  <a:srgbClr val="000000"/>
                </a:solidFill>
                <a:latin typeface="Menlo" panose="020B0609030804020204" pitchFamily="49" charset="0"/>
              </a:rPr>
              <a:t> = </a:t>
            </a:r>
            <a:r>
              <a:rPr lang="en-US" sz="1000" dirty="0">
                <a:solidFill>
                  <a:srgbClr val="0070C1"/>
                </a:solidFill>
                <a:latin typeface="Menlo" panose="020B0609030804020204" pitchFamily="49" charset="0"/>
              </a:rPr>
              <a:t>source</a:t>
            </a:r>
          </a:p>
          <a:p>
            <a:r>
              <a:rPr lang="en-US" sz="1000" dirty="0">
                <a:solidFill>
                  <a:srgbClr val="0070C1"/>
                </a:solidFill>
                <a:latin typeface="Menlo" panose="020B0609030804020204" pitchFamily="49" charset="0"/>
              </a:rPr>
              <a:t>	</a:t>
            </a:r>
            <a:r>
              <a:rPr lang="en-US" sz="1000" dirty="0">
                <a:solidFill>
                  <a:srgbClr val="000000"/>
                </a:solidFill>
                <a:latin typeface="Menlo" panose="020B0609030804020204" pitchFamily="49" charset="0"/>
              </a:rPr>
              <a:t>.</a:t>
            </a:r>
            <a:r>
              <a:rPr lang="en-US" sz="1000" dirty="0">
                <a:solidFill>
                  <a:srgbClr val="795E26"/>
                </a:solidFill>
                <a:latin typeface="Menlo" panose="020B0609030804020204" pitchFamily="49" charset="0"/>
              </a:rPr>
              <a:t>map</a:t>
            </a:r>
            <a:r>
              <a:rPr lang="en-US" sz="1000" dirty="0">
                <a:solidFill>
                  <a:srgbClr val="000000"/>
                </a:solidFill>
                <a:latin typeface="Menlo" panose="020B0609030804020204" pitchFamily="49" charset="0"/>
              </a:rPr>
              <a:t>((</a:t>
            </a:r>
            <a:r>
              <a:rPr lang="en-US" sz="1000" dirty="0">
                <a:solidFill>
                  <a:srgbClr val="001080"/>
                </a:solidFill>
                <a:latin typeface="Menlo" panose="020B0609030804020204" pitchFamily="49" charset="0"/>
              </a:rPr>
              <a:t>key</a:t>
            </a:r>
            <a:r>
              <a:rPr lang="en-US" sz="1000" dirty="0">
                <a:solidFill>
                  <a:srgbClr val="000000"/>
                </a:solidFill>
                <a:latin typeface="Menlo" panose="020B0609030804020204" pitchFamily="49" charset="0"/>
              </a:rPr>
              <a:t>, </a:t>
            </a:r>
            <a:r>
              <a:rPr lang="en-US" sz="1000" dirty="0">
                <a:solidFill>
                  <a:srgbClr val="001080"/>
                </a:solidFill>
                <a:latin typeface="Menlo" panose="020B0609030804020204" pitchFamily="49" charset="0"/>
              </a:rPr>
              <a:t>value</a:t>
            </a:r>
            <a:r>
              <a:rPr lang="en-US" sz="1000" dirty="0">
                <a:solidFill>
                  <a:srgbClr val="000000"/>
                </a:solidFill>
                <a:latin typeface="Menlo" panose="020B0609030804020204" pitchFamily="49" charset="0"/>
              </a:rPr>
              <a:t>) </a:t>
            </a:r>
            <a:r>
              <a:rPr lang="en-US" sz="1000" dirty="0">
                <a:solidFill>
                  <a:srgbClr val="0000FF"/>
                </a:solidFill>
                <a:latin typeface="Menlo" panose="020B0609030804020204" pitchFamily="49" charset="0"/>
              </a:rPr>
              <a:t>-&gt;</a:t>
            </a:r>
            <a:r>
              <a:rPr lang="en-US" sz="1000" dirty="0">
                <a:solidFill>
                  <a:srgbClr val="000000"/>
                </a:solidFill>
                <a:latin typeface="Menlo" panose="020B0609030804020204" pitchFamily="49" charset="0"/>
              </a:rPr>
              <a:t> </a:t>
            </a:r>
            <a:r>
              <a:rPr lang="en-US" sz="1000" dirty="0">
                <a:solidFill>
                  <a:srgbClr val="AF00DB"/>
                </a:solidFill>
                <a:latin typeface="Menlo" panose="020B0609030804020204" pitchFamily="49" charset="0"/>
              </a:rPr>
              <a:t>new</a:t>
            </a:r>
            <a:r>
              <a:rPr lang="en-US" sz="1000" dirty="0">
                <a:solidFill>
                  <a:srgbClr val="000000"/>
                </a:solidFill>
                <a:latin typeface="Menlo" panose="020B0609030804020204" pitchFamily="49" charset="0"/>
              </a:rPr>
              <a:t> </a:t>
            </a:r>
            <a:r>
              <a:rPr lang="en-US" sz="1000" dirty="0" err="1">
                <a:solidFill>
                  <a:srgbClr val="795E26"/>
                </a:solidFill>
                <a:latin typeface="Menlo" panose="020B0609030804020204" pitchFamily="49" charset="0"/>
              </a:rPr>
              <a:t>KeyValue</a:t>
            </a:r>
            <a:r>
              <a:rPr lang="en-US" sz="1000" dirty="0">
                <a:solidFill>
                  <a:srgbClr val="000000"/>
                </a:solidFill>
                <a:latin typeface="Menlo" panose="020B0609030804020204" pitchFamily="49" charset="0"/>
              </a:rPr>
              <a:t>&lt;&gt;(</a:t>
            </a:r>
            <a:r>
              <a:rPr lang="en-US" sz="1000" dirty="0">
                <a:solidFill>
                  <a:srgbClr val="001080"/>
                </a:solidFill>
                <a:latin typeface="Menlo" panose="020B0609030804020204" pitchFamily="49" charset="0"/>
              </a:rPr>
              <a:t>value</a:t>
            </a:r>
            <a:r>
              <a:rPr lang="en-US" sz="1000" dirty="0">
                <a:solidFill>
                  <a:srgbClr val="000000"/>
                </a:solidFill>
                <a:latin typeface="Menlo" panose="020B0609030804020204" pitchFamily="49" charset="0"/>
              </a:rPr>
              <a:t>, </a:t>
            </a:r>
            <a:r>
              <a:rPr lang="en-US" sz="1000" dirty="0">
                <a:solidFill>
                  <a:srgbClr val="001080"/>
                </a:solidFill>
                <a:latin typeface="Menlo" panose="020B0609030804020204" pitchFamily="49" charset="0"/>
              </a:rPr>
              <a:t>key</a:t>
            </a:r>
            <a:r>
              <a:rPr lang="en-US" sz="1000" dirty="0">
                <a:solidFill>
                  <a:srgbClr val="000000"/>
                </a:solidFill>
                <a:latin typeface="Menlo" panose="020B0609030804020204" pitchFamily="49" charset="0"/>
              </a:rPr>
              <a:t>));</a:t>
            </a:r>
          </a:p>
          <a:p>
            <a:endParaRPr lang="en-US" sz="1000" dirty="0">
              <a:solidFill>
                <a:srgbClr val="0070C1"/>
              </a:solidFill>
              <a:latin typeface="Menlo" panose="020B0609030804020204" pitchFamily="49" charset="0"/>
            </a:endParaRPr>
          </a:p>
          <a:p>
            <a:endParaRPr lang="en-US" sz="1000" dirty="0">
              <a:solidFill>
                <a:srgbClr val="0070C1"/>
              </a:solidFill>
              <a:latin typeface="Menlo" panose="020B0609030804020204" pitchFamily="49" charset="0"/>
            </a:endParaRPr>
          </a:p>
          <a:p>
            <a:r>
              <a:rPr lang="en-US" sz="1000" dirty="0" err="1">
                <a:solidFill>
                  <a:srgbClr val="0070C1"/>
                </a:solidFill>
                <a:latin typeface="Menlo" panose="020B0609030804020204" pitchFamily="49" charset="0"/>
              </a:rPr>
              <a:t>mapped</a:t>
            </a:r>
            <a:r>
              <a:rPr lang="en-US" sz="1000" dirty="0" err="1">
                <a:solidFill>
                  <a:srgbClr val="000000"/>
                </a:solidFill>
                <a:latin typeface="Menlo" panose="020B0609030804020204" pitchFamily="49" charset="0"/>
              </a:rPr>
              <a:t>.</a:t>
            </a:r>
            <a:r>
              <a:rPr lang="en-US" sz="1000" dirty="0" err="1">
                <a:solidFill>
                  <a:srgbClr val="795E26"/>
                </a:solidFill>
                <a:latin typeface="Menlo" panose="020B0609030804020204" pitchFamily="49" charset="0"/>
              </a:rPr>
              <a:t>to</a:t>
            </a:r>
            <a:r>
              <a:rPr lang="en-US" sz="1000" dirty="0">
                <a:solidFill>
                  <a:srgbClr val="000000"/>
                </a:solidFill>
                <a:latin typeface="Menlo" panose="020B0609030804020204" pitchFamily="49" charset="0"/>
              </a:rPr>
              <a:t>(</a:t>
            </a:r>
            <a:r>
              <a:rPr lang="en-US" sz="1000" dirty="0">
                <a:solidFill>
                  <a:srgbClr val="0070C1"/>
                </a:solidFill>
                <a:latin typeface="Menlo" panose="020B0609030804020204" pitchFamily="49" charset="0"/>
              </a:rPr>
              <a:t>OUTPUT_TOPIC</a:t>
            </a:r>
            <a:r>
              <a:rPr lang="en-US" sz="1000" dirty="0">
                <a:solidFill>
                  <a:srgbClr val="000000"/>
                </a:solidFill>
                <a:latin typeface="Menlo" panose="020B0609030804020204" pitchFamily="49" charset="0"/>
              </a:rPr>
              <a:t>, </a:t>
            </a:r>
            <a:r>
              <a:rPr lang="en-US" sz="1000" dirty="0" err="1">
                <a:solidFill>
                  <a:srgbClr val="267F99"/>
                </a:solidFill>
                <a:latin typeface="Menlo" panose="020B0609030804020204" pitchFamily="49" charset="0"/>
              </a:rPr>
              <a:t>Produced</a:t>
            </a:r>
            <a:r>
              <a:rPr lang="en-US" sz="1000" dirty="0" err="1">
                <a:solidFill>
                  <a:srgbClr val="000000"/>
                </a:solidFill>
                <a:latin typeface="Menlo" panose="020B0609030804020204" pitchFamily="49" charset="0"/>
              </a:rPr>
              <a:t>.</a:t>
            </a:r>
            <a:r>
              <a:rPr lang="en-US" sz="1000" dirty="0" err="1">
                <a:solidFill>
                  <a:srgbClr val="795E26"/>
                </a:solidFill>
                <a:latin typeface="Menlo" panose="020B0609030804020204" pitchFamily="49" charset="0"/>
              </a:rPr>
              <a:t>with</a:t>
            </a:r>
            <a:r>
              <a:rPr lang="en-US" sz="1000" dirty="0">
                <a:solidFill>
                  <a:srgbClr val="000000"/>
                </a:solidFill>
                <a:latin typeface="Menlo" panose="020B0609030804020204" pitchFamily="49" charset="0"/>
              </a:rPr>
              <a:t>(</a:t>
            </a:r>
            <a:r>
              <a:rPr lang="en-US" sz="1000" dirty="0" err="1">
                <a:solidFill>
                  <a:srgbClr val="0070C1"/>
                </a:solidFill>
                <a:latin typeface="Menlo" panose="020B0609030804020204" pitchFamily="49" charset="0"/>
              </a:rPr>
              <a:t>stringSerde</a:t>
            </a:r>
            <a:r>
              <a:rPr lang="en-US" sz="1000" dirty="0">
                <a:solidFill>
                  <a:srgbClr val="000000"/>
                </a:solidFill>
                <a:latin typeface="Menlo" panose="020B0609030804020204" pitchFamily="49" charset="0"/>
              </a:rPr>
              <a:t>, </a:t>
            </a:r>
            <a:r>
              <a:rPr lang="en-US" sz="1000" dirty="0" err="1">
                <a:solidFill>
                  <a:srgbClr val="0070C1"/>
                </a:solidFill>
                <a:latin typeface="Menlo" panose="020B0609030804020204" pitchFamily="49" charset="0"/>
              </a:rPr>
              <a:t>longSerde</a:t>
            </a:r>
            <a:r>
              <a:rPr lang="en-US" sz="1000" dirty="0">
                <a:solidFill>
                  <a:srgbClr val="000000"/>
                </a:solidFill>
                <a:latin typeface="Menlo" panose="020B0609030804020204" pitchFamily="49" charset="0"/>
              </a:rPr>
              <a:t>));</a:t>
            </a:r>
            <a:endParaRPr lang="en-US" sz="10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2339807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A84DB3-7C72-6949-9916-8DC2DF677DA3}"/>
              </a:ext>
            </a:extLst>
          </p:cNvPr>
          <p:cNvSpPr>
            <a:spLocks noGrp="1"/>
          </p:cNvSpPr>
          <p:nvPr>
            <p:ph type="title"/>
          </p:nvPr>
        </p:nvSpPr>
        <p:spPr/>
        <p:txBody>
          <a:bodyPr/>
          <a:lstStyle/>
          <a:p>
            <a:r>
              <a:rPr lang="en-US" dirty="0"/>
              <a:t>Streams &amp; Tables</a:t>
            </a:r>
          </a:p>
        </p:txBody>
      </p:sp>
      <p:sp>
        <p:nvSpPr>
          <p:cNvPr id="8" name="Content Placeholder 7">
            <a:extLst>
              <a:ext uri="{FF2B5EF4-FFF2-40B4-BE49-F238E27FC236}">
                <a16:creationId xmlns:a16="http://schemas.microsoft.com/office/drawing/2014/main" id="{64B26D5B-6E89-6244-B46D-4CCFFBF735D5}"/>
              </a:ext>
            </a:extLst>
          </p:cNvPr>
          <p:cNvSpPr>
            <a:spLocks noGrp="1"/>
          </p:cNvSpPr>
          <p:nvPr>
            <p:ph sz="half" idx="1"/>
          </p:nvPr>
        </p:nvSpPr>
        <p:spPr/>
        <p:txBody>
          <a:bodyPr/>
          <a:lstStyle/>
          <a:p>
            <a:pPr marL="0" indent="0" algn="ctr">
              <a:buNone/>
            </a:pPr>
            <a:r>
              <a:rPr lang="en-US" b="1" dirty="0" err="1"/>
              <a:t>KStreams</a:t>
            </a:r>
            <a:endParaRPr lang="en-US" b="1" dirty="0"/>
          </a:p>
          <a:p>
            <a:r>
              <a:rPr lang="en-US" dirty="0"/>
              <a:t>Abstraction of an unending record stream</a:t>
            </a:r>
          </a:p>
          <a:p>
            <a:r>
              <a:rPr lang="en-US" dirty="0"/>
              <a:t>Immutable individual entries</a:t>
            </a:r>
          </a:p>
          <a:p>
            <a:r>
              <a:rPr lang="en-US" dirty="0"/>
              <a:t>Each data record is considered an isolated datum.</a:t>
            </a:r>
          </a:p>
          <a:p>
            <a:endParaRPr lang="en-US" sz="1200" dirty="0">
              <a:latin typeface="Courier New" panose="02070309020205020404" pitchFamily="49" charset="0"/>
              <a:cs typeface="Courier New" panose="02070309020205020404" pitchFamily="49" charset="0"/>
            </a:endParaRPr>
          </a:p>
        </p:txBody>
      </p:sp>
      <p:sp>
        <p:nvSpPr>
          <p:cNvPr id="9" name="Content Placeholder 8">
            <a:extLst>
              <a:ext uri="{FF2B5EF4-FFF2-40B4-BE49-F238E27FC236}">
                <a16:creationId xmlns:a16="http://schemas.microsoft.com/office/drawing/2014/main" id="{5ACAC4F5-1319-8D4B-8377-5E06CB86ACA6}"/>
              </a:ext>
            </a:extLst>
          </p:cNvPr>
          <p:cNvSpPr>
            <a:spLocks noGrp="1"/>
          </p:cNvSpPr>
          <p:nvPr>
            <p:ph sz="half" idx="2"/>
          </p:nvPr>
        </p:nvSpPr>
        <p:spPr/>
        <p:txBody>
          <a:bodyPr/>
          <a:lstStyle/>
          <a:p>
            <a:pPr marL="0" indent="0" algn="ctr">
              <a:buNone/>
            </a:pPr>
            <a:r>
              <a:rPr lang="en-US" b="1" dirty="0" err="1"/>
              <a:t>KTables</a:t>
            </a:r>
            <a:endParaRPr lang="en-US" b="1" dirty="0"/>
          </a:p>
          <a:p>
            <a:r>
              <a:rPr lang="en-US" dirty="0"/>
              <a:t>Abstraction of a changelog stream</a:t>
            </a:r>
          </a:p>
          <a:p>
            <a:r>
              <a:rPr lang="en-US" dirty="0"/>
              <a:t>Mutable individual entries</a:t>
            </a:r>
          </a:p>
          <a:p>
            <a:r>
              <a:rPr lang="en-US" dirty="0"/>
              <a:t>Each data record is considered a contextual update.</a:t>
            </a:r>
          </a:p>
          <a:p>
            <a:r>
              <a:rPr lang="en-US" b="1" i="1" dirty="0" err="1"/>
              <a:t>GlobalKTables</a:t>
            </a:r>
            <a:r>
              <a:rPr lang="en-US" dirty="0"/>
              <a:t> are available to aggregate across partitions.</a:t>
            </a:r>
          </a:p>
          <a:p>
            <a:pPr marL="0" indent="0">
              <a:buNone/>
            </a:pPr>
            <a:endParaRPr lang="en-US" dirty="0"/>
          </a:p>
        </p:txBody>
      </p:sp>
      <p:sp>
        <p:nvSpPr>
          <p:cNvPr id="5" name="Slide Number Placeholder 4">
            <a:extLst>
              <a:ext uri="{FF2B5EF4-FFF2-40B4-BE49-F238E27FC236}">
                <a16:creationId xmlns:a16="http://schemas.microsoft.com/office/drawing/2014/main" id="{1B7CA056-5C2A-3E4F-B38B-2EC987F053A4}"/>
              </a:ext>
            </a:extLst>
          </p:cNvPr>
          <p:cNvSpPr>
            <a:spLocks noGrp="1"/>
          </p:cNvSpPr>
          <p:nvPr>
            <p:ph type="sldNum" sz="quarter" idx="10"/>
          </p:nvPr>
        </p:nvSpPr>
        <p:spPr/>
        <p:txBody>
          <a:bodyPr/>
          <a:lstStyle/>
          <a:p>
            <a:fld id="{8A158888-7CA9-084D-A641-EC66ACF9DB3C}" type="slidenum">
              <a:rPr lang="en-US" smtClean="0">
                <a:solidFill>
                  <a:srgbClr val="5AAAFA"/>
                </a:solidFill>
              </a:rPr>
              <a:pPr/>
              <a:t>7</a:t>
            </a:fld>
            <a:endParaRPr lang="en-US">
              <a:solidFill>
                <a:srgbClr val="5AAAFA"/>
              </a:solidFill>
            </a:endParaRPr>
          </a:p>
        </p:txBody>
      </p:sp>
    </p:spTree>
    <p:extLst>
      <p:ext uri="{BB962C8B-B14F-4D97-AF65-F5344CB8AC3E}">
        <p14:creationId xmlns:p14="http://schemas.microsoft.com/office/powerpoint/2010/main" val="174419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ounded Rectangle 42">
            <a:extLst>
              <a:ext uri="{FF2B5EF4-FFF2-40B4-BE49-F238E27FC236}">
                <a16:creationId xmlns:a16="http://schemas.microsoft.com/office/drawing/2014/main" id="{D4705886-691A-AE47-BC4D-DA03D22B1186}"/>
              </a:ext>
            </a:extLst>
          </p:cNvPr>
          <p:cNvSpPr/>
          <p:nvPr/>
        </p:nvSpPr>
        <p:spPr>
          <a:xfrm>
            <a:off x="2725089" y="1324222"/>
            <a:ext cx="1623491" cy="54140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ctr" defTabSz="685800" rtl="0" eaLnBrk="1" fontAlgn="auto" latinLnBrk="0" hangingPunct="1">
              <a:lnSpc>
                <a:spcPct val="100000"/>
              </a:lnSpc>
              <a:spcBef>
                <a:spcPts val="0"/>
              </a:spcBef>
              <a:spcAft>
                <a:spcPts val="0"/>
              </a:spcAft>
              <a:buClrTx/>
              <a:buSzTx/>
              <a:buFontTx/>
              <a:buNone/>
              <a:tabLst/>
            </a:pPr>
            <a:r>
              <a:rPr lang="en-US" sz="1000" dirty="0">
                <a:solidFill>
                  <a:schemeClr val="accent4">
                    <a:lumMod val="75000"/>
                  </a:schemeClr>
                </a:solidFill>
                <a:latin typeface="Arial"/>
              </a:rPr>
              <a:t>item-aggregator</a:t>
            </a:r>
            <a:endParaRPr kumimoji="0" sz="1000" b="0" i="0" u="none" strike="noStrike" kern="1200" cap="none" spc="0" normalizeH="0" baseline="0" noProof="0" dirty="0">
              <a:ln>
                <a:noFill/>
              </a:ln>
              <a:solidFill>
                <a:schemeClr val="accent4">
                  <a:lumMod val="75000"/>
                </a:schemeClr>
              </a:solidFill>
              <a:effectLst/>
              <a:uLnTx/>
              <a:uFillTx/>
              <a:latin typeface="Arial"/>
            </a:endParaRPr>
          </a:p>
        </p:txBody>
      </p:sp>
      <p:sp>
        <p:nvSpPr>
          <p:cNvPr id="2" name="Title 1">
            <a:extLst>
              <a:ext uri="{FF2B5EF4-FFF2-40B4-BE49-F238E27FC236}">
                <a16:creationId xmlns:a16="http://schemas.microsoft.com/office/drawing/2014/main" id="{B3E20620-0D80-864B-861D-EF4FBB211725}"/>
              </a:ext>
            </a:extLst>
          </p:cNvPr>
          <p:cNvSpPr>
            <a:spLocks noGrp="1"/>
          </p:cNvSpPr>
          <p:nvPr>
            <p:ph type="title"/>
          </p:nvPr>
        </p:nvSpPr>
        <p:spPr/>
        <p:txBody>
          <a:bodyPr/>
          <a:lstStyle/>
          <a:p>
            <a:r>
              <a:rPr lang="en-US" dirty="0"/>
              <a:t>Example item-aggregator</a:t>
            </a:r>
            <a:endParaRPr dirty="0"/>
          </a:p>
        </p:txBody>
      </p:sp>
      <p:sp>
        <p:nvSpPr>
          <p:cNvPr id="5" name="Slide Number Placeholder 4">
            <a:extLst>
              <a:ext uri="{FF2B5EF4-FFF2-40B4-BE49-F238E27FC236}">
                <a16:creationId xmlns:a16="http://schemas.microsoft.com/office/drawing/2014/main" id="{F3C6AF70-6C4E-6A4D-88EE-172389FD62C6}"/>
              </a:ext>
            </a:extLst>
          </p:cNvPr>
          <p:cNvSpPr>
            <a:spLocks noGrp="1"/>
          </p:cNvSpPr>
          <p:nvPr>
            <p:ph type="sldNum" sz="quarter" idx="10"/>
          </p:nvPr>
        </p:nvSpPr>
        <p:spPr/>
        <p:txBody>
          <a:bodyPr/>
          <a:lstStyle/>
          <a:p>
            <a:fld id="{8A158888-7CA9-084D-A641-EC66ACF9DB3C}" type="slidenum">
              <a:rPr lang="en-US" smtClean="0">
                <a:solidFill>
                  <a:srgbClr val="5AAAFA"/>
                </a:solidFill>
              </a:rPr>
              <a:pPr/>
              <a:t>8</a:t>
            </a:fld>
            <a:endParaRPr lang="en-US">
              <a:solidFill>
                <a:srgbClr val="5AAAFA"/>
              </a:solidFill>
            </a:endParaRPr>
          </a:p>
        </p:txBody>
      </p:sp>
      <p:sp>
        <p:nvSpPr>
          <p:cNvPr id="6" name="AutoShape 4">
            <a:extLst>
              <a:ext uri="{FF2B5EF4-FFF2-40B4-BE49-F238E27FC236}">
                <a16:creationId xmlns:a16="http://schemas.microsoft.com/office/drawing/2014/main" id="{D7BAD832-B6FC-A548-8A36-ADFEB2312D72}"/>
              </a:ext>
            </a:extLst>
          </p:cNvPr>
          <p:cNvSpPr>
            <a:spLocks noChangeArrowheads="1"/>
          </p:cNvSpPr>
          <p:nvPr/>
        </p:nvSpPr>
        <p:spPr bwMode="auto">
          <a:xfrm>
            <a:off x="503497" y="999397"/>
            <a:ext cx="7815447" cy="2803586"/>
          </a:xfrm>
          <a:prstGeom prst="roundRect">
            <a:avLst>
              <a:gd name="adj" fmla="val 2714"/>
            </a:avLst>
          </a:prstGeom>
          <a:noFill/>
          <a:ln w="19050">
            <a:solidFill>
              <a:srgbClr val="FF0000"/>
            </a:solidFill>
            <a:prstDash val="solid"/>
            <a:round/>
            <a:headEnd/>
            <a:tailEnd/>
          </a:ln>
        </p:spPr>
        <p:txBody>
          <a:bodyPr lIns="0" tIns="0" rIns="0" bIns="0" anchor="b" anchorCtr="1"/>
          <a:lstStyle/>
          <a:p>
            <a:pPr algn="ctr" defTabSz="914377" eaLnBrk="1" fontAlgn="auto" hangingPunct="1">
              <a:spcBef>
                <a:spcPts val="0"/>
              </a:spcBef>
              <a:spcAft>
                <a:spcPts val="0"/>
              </a:spcAft>
              <a:defRPr/>
            </a:pPr>
            <a:r>
              <a:rPr lang="en-US" sz="1200" dirty="0">
                <a:solidFill>
                  <a:prstClr val="black"/>
                </a:solidFill>
                <a:latin typeface="Arial"/>
              </a:rPr>
              <a:t>OpenShift</a:t>
            </a:r>
            <a:endParaRPr lang="en-US" sz="1200" dirty="0">
              <a:solidFill>
                <a:prstClr val="black"/>
              </a:solidFill>
              <a:latin typeface="Arial"/>
              <a:cs typeface="+mn-cs"/>
            </a:endParaRPr>
          </a:p>
        </p:txBody>
      </p:sp>
      <p:sp>
        <p:nvSpPr>
          <p:cNvPr id="7" name="AutoShape 4">
            <a:extLst>
              <a:ext uri="{FF2B5EF4-FFF2-40B4-BE49-F238E27FC236}">
                <a16:creationId xmlns:a16="http://schemas.microsoft.com/office/drawing/2014/main" id="{3BA07D2A-DF2B-C745-90DF-D2FAC4D6FD0C}"/>
              </a:ext>
            </a:extLst>
          </p:cNvPr>
          <p:cNvSpPr>
            <a:spLocks noChangeArrowheads="1"/>
          </p:cNvSpPr>
          <p:nvPr/>
        </p:nvSpPr>
        <p:spPr bwMode="auto">
          <a:xfrm>
            <a:off x="484512" y="3848669"/>
            <a:ext cx="7815447" cy="347646"/>
          </a:xfrm>
          <a:prstGeom prst="roundRect">
            <a:avLst>
              <a:gd name="adj" fmla="val 7117"/>
            </a:avLst>
          </a:prstGeom>
          <a:noFill/>
          <a:ln w="12700">
            <a:solidFill>
              <a:schemeClr val="bg1">
                <a:lumMod val="10000"/>
              </a:schemeClr>
            </a:solidFill>
            <a:prstDash val="solid"/>
            <a:round/>
            <a:headEnd/>
            <a:tailEnd/>
          </a:ln>
        </p:spPr>
        <p:txBody>
          <a:bodyPr lIns="0" tIns="0" rIns="0" bIns="0" anchor="b" anchorCtr="1"/>
          <a:lstStyle/>
          <a:p>
            <a:pPr algn="ctr" defTabSz="914377" eaLnBrk="1" fontAlgn="auto" hangingPunct="1">
              <a:spcBef>
                <a:spcPts val="0"/>
              </a:spcBef>
              <a:spcAft>
                <a:spcPts val="0"/>
              </a:spcAft>
              <a:defRPr/>
            </a:pPr>
            <a:r>
              <a:rPr lang="en-US" sz="1200" dirty="0">
                <a:solidFill>
                  <a:prstClr val="black"/>
                </a:solidFill>
                <a:latin typeface="Arial"/>
              </a:rPr>
              <a:t>On-premise or Cloud Providers (IBM, AWS, GCP, Azure...)</a:t>
            </a:r>
            <a:endParaRPr lang="en-US" sz="1200" dirty="0">
              <a:solidFill>
                <a:prstClr val="black"/>
              </a:solidFill>
              <a:latin typeface="Arial"/>
              <a:cs typeface="+mn-cs"/>
            </a:endParaRPr>
          </a:p>
        </p:txBody>
      </p:sp>
      <p:sp>
        <p:nvSpPr>
          <p:cNvPr id="8" name="AutoShape 4">
            <a:extLst>
              <a:ext uri="{FF2B5EF4-FFF2-40B4-BE49-F238E27FC236}">
                <a16:creationId xmlns:a16="http://schemas.microsoft.com/office/drawing/2014/main" id="{4E27F3BF-AE63-9E48-9418-8EA9ACB2E65C}"/>
              </a:ext>
            </a:extLst>
          </p:cNvPr>
          <p:cNvSpPr>
            <a:spLocks noChangeArrowheads="1"/>
          </p:cNvSpPr>
          <p:nvPr/>
        </p:nvSpPr>
        <p:spPr bwMode="auto">
          <a:xfrm>
            <a:off x="825056" y="2216475"/>
            <a:ext cx="5474144" cy="711160"/>
          </a:xfrm>
          <a:prstGeom prst="roundRect">
            <a:avLst>
              <a:gd name="adj" fmla="val 7117"/>
            </a:avLst>
          </a:prstGeom>
          <a:noFill/>
          <a:ln w="12700">
            <a:solidFill>
              <a:schemeClr val="tx2">
                <a:lumMod val="50000"/>
              </a:schemeClr>
            </a:solidFill>
            <a:prstDash val="dash"/>
            <a:round/>
            <a:headEnd/>
            <a:tailEnd/>
          </a:ln>
        </p:spPr>
        <p:txBody>
          <a:bodyPr lIns="0" tIns="0" rIns="0" bIns="0" anchor="b" anchorCtr="1"/>
          <a:lstStyle/>
          <a:p>
            <a:pPr defTabSz="914377" eaLnBrk="1" fontAlgn="auto" hangingPunct="1">
              <a:spcBef>
                <a:spcPts val="0"/>
              </a:spcBef>
              <a:spcAft>
                <a:spcPts val="0"/>
              </a:spcAft>
              <a:defRPr/>
            </a:pPr>
            <a:r>
              <a:rPr lang="en-US" sz="800" dirty="0">
                <a:solidFill>
                  <a:prstClr val="black"/>
                </a:solidFill>
                <a:latin typeface="Arial"/>
                <a:cs typeface="+mn-cs"/>
              </a:rPr>
              <a:t>Event Streams</a:t>
            </a:r>
          </a:p>
        </p:txBody>
      </p:sp>
      <p:pic>
        <p:nvPicPr>
          <p:cNvPr id="9" name="Picture 8">
            <a:extLst>
              <a:ext uri="{FF2B5EF4-FFF2-40B4-BE49-F238E27FC236}">
                <a16:creationId xmlns:a16="http://schemas.microsoft.com/office/drawing/2014/main" id="{38B5F76D-6DD5-7C47-A9F0-C048CE217053}"/>
              </a:ext>
            </a:extLst>
          </p:cNvPr>
          <p:cNvPicPr>
            <a:picLocks noChangeAspect="1"/>
          </p:cNvPicPr>
          <p:nvPr/>
        </p:nvPicPr>
        <p:blipFill>
          <a:blip r:embed="rId2"/>
          <a:stretch>
            <a:fillRect/>
          </a:stretch>
        </p:blipFill>
        <p:spPr>
          <a:xfrm>
            <a:off x="825056" y="2216475"/>
            <a:ext cx="406593" cy="406593"/>
          </a:xfrm>
          <a:prstGeom prst="rect">
            <a:avLst/>
          </a:prstGeom>
        </p:spPr>
      </p:pic>
      <p:grpSp>
        <p:nvGrpSpPr>
          <p:cNvPr id="10" name="Group 9">
            <a:extLst>
              <a:ext uri="{FF2B5EF4-FFF2-40B4-BE49-F238E27FC236}">
                <a16:creationId xmlns:a16="http://schemas.microsoft.com/office/drawing/2014/main" id="{B4F08590-1E65-C249-95BA-83C45656355F}"/>
              </a:ext>
            </a:extLst>
          </p:cNvPr>
          <p:cNvGrpSpPr/>
          <p:nvPr/>
        </p:nvGrpSpPr>
        <p:grpSpPr>
          <a:xfrm>
            <a:off x="1553208" y="2401190"/>
            <a:ext cx="509856" cy="252370"/>
            <a:chOff x="400483" y="1276822"/>
            <a:chExt cx="746277" cy="407598"/>
          </a:xfrm>
        </p:grpSpPr>
        <p:sp>
          <p:nvSpPr>
            <p:cNvPr id="11" name="Rounded Rectangle 10">
              <a:extLst>
                <a:ext uri="{FF2B5EF4-FFF2-40B4-BE49-F238E27FC236}">
                  <a16:creationId xmlns:a16="http://schemas.microsoft.com/office/drawing/2014/main" id="{149B6873-94AC-7E41-B08D-9EEE529BF027}"/>
                </a:ext>
              </a:extLst>
            </p:cNvPr>
            <p:cNvSpPr/>
            <p:nvPr/>
          </p:nvSpPr>
          <p:spPr bwMode="auto">
            <a:xfrm>
              <a:off x="400483" y="1276822"/>
              <a:ext cx="187226" cy="407598"/>
            </a:xfrm>
            <a:prstGeom prst="roundRect">
              <a:avLst/>
            </a:prstGeom>
            <a:solidFill>
              <a:schemeClr val="tx2">
                <a:lumMod val="60000"/>
                <a:lumOff val="40000"/>
              </a:schemeClr>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050" kern="0" dirty="0">
                  <a:solidFill>
                    <a:srgbClr val="FFFFFF"/>
                  </a:solidFill>
                  <a:latin typeface="Arial"/>
                  <a:cs typeface="+mn-cs"/>
                </a:rPr>
                <a:t>0</a:t>
              </a:r>
              <a:endParaRPr lang="en-US" sz="500" kern="0" dirty="0">
                <a:solidFill>
                  <a:srgbClr val="FFFFFF"/>
                </a:solidFill>
                <a:latin typeface="Arial"/>
                <a:cs typeface="+mn-cs"/>
              </a:endParaRPr>
            </a:p>
          </p:txBody>
        </p:sp>
        <p:sp>
          <p:nvSpPr>
            <p:cNvPr id="12" name="Rounded Rectangle 11">
              <a:extLst>
                <a:ext uri="{FF2B5EF4-FFF2-40B4-BE49-F238E27FC236}">
                  <a16:creationId xmlns:a16="http://schemas.microsoft.com/office/drawing/2014/main" id="{81371C8A-A8B0-9242-94F1-BE803E4D6D71}"/>
                </a:ext>
              </a:extLst>
            </p:cNvPr>
            <p:cNvSpPr/>
            <p:nvPr/>
          </p:nvSpPr>
          <p:spPr bwMode="auto">
            <a:xfrm>
              <a:off x="586395" y="1276822"/>
              <a:ext cx="187226" cy="407598"/>
            </a:xfrm>
            <a:prstGeom prst="roundRect">
              <a:avLst/>
            </a:prstGeom>
            <a:solidFill>
              <a:schemeClr val="tx2">
                <a:lumMod val="60000"/>
                <a:lumOff val="40000"/>
              </a:schemeClr>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050" kern="0" dirty="0">
                  <a:solidFill>
                    <a:srgbClr val="FFFFFF"/>
                  </a:solidFill>
                  <a:latin typeface="Arial"/>
                  <a:cs typeface="+mn-cs"/>
                </a:rPr>
                <a:t>1</a:t>
              </a:r>
              <a:endParaRPr lang="en-US" sz="500" kern="0" dirty="0">
                <a:solidFill>
                  <a:srgbClr val="FFFFFF"/>
                </a:solidFill>
                <a:latin typeface="Arial"/>
                <a:cs typeface="+mn-cs"/>
              </a:endParaRPr>
            </a:p>
          </p:txBody>
        </p:sp>
        <p:sp>
          <p:nvSpPr>
            <p:cNvPr id="13" name="Rounded Rectangle 12">
              <a:extLst>
                <a:ext uri="{FF2B5EF4-FFF2-40B4-BE49-F238E27FC236}">
                  <a16:creationId xmlns:a16="http://schemas.microsoft.com/office/drawing/2014/main" id="{CC489B4E-A48E-E34B-A629-B87132326EFA}"/>
                </a:ext>
              </a:extLst>
            </p:cNvPr>
            <p:cNvSpPr/>
            <p:nvPr/>
          </p:nvSpPr>
          <p:spPr bwMode="auto">
            <a:xfrm>
              <a:off x="773622" y="1276822"/>
              <a:ext cx="187226" cy="407598"/>
            </a:xfrm>
            <a:prstGeom prst="roundRect">
              <a:avLst/>
            </a:prstGeom>
            <a:solidFill>
              <a:schemeClr val="tx2">
                <a:lumMod val="60000"/>
                <a:lumOff val="40000"/>
              </a:schemeClr>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050" kern="0" dirty="0">
                  <a:solidFill>
                    <a:srgbClr val="FFFFFF"/>
                  </a:solidFill>
                  <a:latin typeface="Arial"/>
                  <a:cs typeface="+mn-cs"/>
                </a:rPr>
                <a:t>2</a:t>
              </a:r>
              <a:endParaRPr lang="en-US" sz="500" kern="0" dirty="0">
                <a:solidFill>
                  <a:srgbClr val="FFFFFF"/>
                </a:solidFill>
                <a:latin typeface="Arial"/>
                <a:cs typeface="+mn-cs"/>
              </a:endParaRPr>
            </a:p>
          </p:txBody>
        </p:sp>
        <p:sp>
          <p:nvSpPr>
            <p:cNvPr id="14" name="Rounded Rectangle 13">
              <a:extLst>
                <a:ext uri="{FF2B5EF4-FFF2-40B4-BE49-F238E27FC236}">
                  <a16:creationId xmlns:a16="http://schemas.microsoft.com/office/drawing/2014/main" id="{F25BC630-6CA8-EE4E-9889-09FDC7BE09D9}"/>
                </a:ext>
              </a:extLst>
            </p:cNvPr>
            <p:cNvSpPr/>
            <p:nvPr/>
          </p:nvSpPr>
          <p:spPr bwMode="auto">
            <a:xfrm>
              <a:off x="959534" y="1276822"/>
              <a:ext cx="187226" cy="407598"/>
            </a:xfrm>
            <a:prstGeom prst="roundRect">
              <a:avLst/>
            </a:prstGeom>
            <a:solidFill>
              <a:schemeClr val="tx2">
                <a:lumMod val="60000"/>
                <a:lumOff val="40000"/>
              </a:schemeClr>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050" kern="0" dirty="0">
                  <a:solidFill>
                    <a:srgbClr val="FFFFFF"/>
                  </a:solidFill>
                  <a:latin typeface="Arial"/>
                  <a:cs typeface="+mn-cs"/>
                </a:rPr>
                <a:t>3</a:t>
              </a:r>
              <a:endParaRPr lang="en-US" sz="500" kern="0" dirty="0">
                <a:solidFill>
                  <a:srgbClr val="FFFFFF"/>
                </a:solidFill>
                <a:latin typeface="Arial"/>
                <a:cs typeface="+mn-cs"/>
              </a:endParaRPr>
            </a:p>
          </p:txBody>
        </p:sp>
      </p:grpSp>
      <p:sp>
        <p:nvSpPr>
          <p:cNvPr id="15" name="Rounded Rectangle 14">
            <a:extLst>
              <a:ext uri="{FF2B5EF4-FFF2-40B4-BE49-F238E27FC236}">
                <a16:creationId xmlns:a16="http://schemas.microsoft.com/office/drawing/2014/main" id="{2C5FC554-8E7F-0548-A3DA-A171CA7C8EA6}"/>
              </a:ext>
            </a:extLst>
          </p:cNvPr>
          <p:cNvSpPr/>
          <p:nvPr/>
        </p:nvSpPr>
        <p:spPr>
          <a:xfrm>
            <a:off x="2619022" y="1451218"/>
            <a:ext cx="1623491" cy="541403"/>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ctr" defTabSz="685800" rtl="0" eaLnBrk="1" fontAlgn="auto" latinLnBrk="0" hangingPunct="1">
              <a:lnSpc>
                <a:spcPct val="100000"/>
              </a:lnSpc>
              <a:spcBef>
                <a:spcPts val="0"/>
              </a:spcBef>
              <a:spcAft>
                <a:spcPts val="0"/>
              </a:spcAft>
              <a:buClrTx/>
              <a:buSzTx/>
              <a:buFontTx/>
              <a:buNone/>
              <a:tabLst/>
            </a:pPr>
            <a:r>
              <a:rPr lang="en-US" sz="1000" dirty="0">
                <a:solidFill>
                  <a:schemeClr val="accent4">
                    <a:lumMod val="75000"/>
                  </a:schemeClr>
                </a:solidFill>
                <a:latin typeface="Arial"/>
              </a:rPr>
              <a:t>item-aggregator</a:t>
            </a:r>
            <a:endParaRPr kumimoji="0" sz="1000" b="0" i="0" u="none" strike="noStrike" kern="1200" cap="none" spc="0" normalizeH="0" baseline="0" noProof="0" dirty="0">
              <a:ln>
                <a:noFill/>
              </a:ln>
              <a:solidFill>
                <a:schemeClr val="accent4">
                  <a:lumMod val="75000"/>
                </a:schemeClr>
              </a:solidFill>
              <a:effectLst/>
              <a:uLnTx/>
              <a:uFillTx/>
              <a:latin typeface="Arial"/>
            </a:endParaRPr>
          </a:p>
        </p:txBody>
      </p:sp>
      <p:cxnSp>
        <p:nvCxnSpPr>
          <p:cNvPr id="16" name="Elbow Connector 15">
            <a:extLst>
              <a:ext uri="{FF2B5EF4-FFF2-40B4-BE49-F238E27FC236}">
                <a16:creationId xmlns:a16="http://schemas.microsoft.com/office/drawing/2014/main" id="{FD56F4C1-9E34-E44D-B3B1-3F19414BAC0A}"/>
              </a:ext>
            </a:extLst>
          </p:cNvPr>
          <p:cNvCxnSpPr>
            <a:cxnSpLocks/>
            <a:stCxn id="13" idx="0"/>
            <a:endCxn id="15" idx="1"/>
          </p:cNvCxnSpPr>
          <p:nvPr/>
        </p:nvCxnSpPr>
        <p:spPr>
          <a:xfrm rot="5400000" flipH="1" flipV="1">
            <a:off x="1905922" y="1688091"/>
            <a:ext cx="679270" cy="746929"/>
          </a:xfrm>
          <a:prstGeom prst="bentConnector2">
            <a:avLst/>
          </a:prstGeom>
          <a:ln w="12700">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Elbow Connector 16">
            <a:extLst>
              <a:ext uri="{FF2B5EF4-FFF2-40B4-BE49-F238E27FC236}">
                <a16:creationId xmlns:a16="http://schemas.microsoft.com/office/drawing/2014/main" id="{0630AF64-AC23-0547-B75F-714D389A522C}"/>
              </a:ext>
            </a:extLst>
          </p:cNvPr>
          <p:cNvCxnSpPr>
            <a:cxnSpLocks/>
            <a:stCxn id="15" idx="3"/>
            <a:endCxn id="24" idx="0"/>
          </p:cNvCxnSpPr>
          <p:nvPr/>
        </p:nvCxnSpPr>
        <p:spPr>
          <a:xfrm>
            <a:off x="4242513" y="1721920"/>
            <a:ext cx="551315" cy="697851"/>
          </a:xfrm>
          <a:prstGeom prst="bentConnector2">
            <a:avLst/>
          </a:prstGeom>
          <a:ln w="12700">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614DE514-9049-2348-8F26-705A280B3DC9}"/>
              </a:ext>
            </a:extLst>
          </p:cNvPr>
          <p:cNvSpPr txBox="1"/>
          <p:nvPr/>
        </p:nvSpPr>
        <p:spPr>
          <a:xfrm>
            <a:off x="1509015" y="2657652"/>
            <a:ext cx="598241" cy="300082"/>
          </a:xfrm>
          <a:prstGeom prst="rect">
            <a:avLst/>
          </a:prstGeom>
          <a:noFill/>
        </p:spPr>
        <p:txBody>
          <a:bodyPr wrap="none" rtlCol="0">
            <a:spAutoFit/>
          </a:bodyPr>
          <a:lstStyle/>
          <a:p>
            <a:r>
              <a:rPr lang="en-US" dirty="0"/>
              <a:t>items</a:t>
            </a:r>
            <a:endParaRPr dirty="0"/>
          </a:p>
        </p:txBody>
      </p:sp>
      <p:grpSp>
        <p:nvGrpSpPr>
          <p:cNvPr id="20" name="Group 19">
            <a:extLst>
              <a:ext uri="{FF2B5EF4-FFF2-40B4-BE49-F238E27FC236}">
                <a16:creationId xmlns:a16="http://schemas.microsoft.com/office/drawing/2014/main" id="{0F149962-8000-754A-8977-E24829F9D2D6}"/>
              </a:ext>
            </a:extLst>
          </p:cNvPr>
          <p:cNvGrpSpPr/>
          <p:nvPr/>
        </p:nvGrpSpPr>
        <p:grpSpPr>
          <a:xfrm>
            <a:off x="4347928" y="2419771"/>
            <a:ext cx="509856" cy="252370"/>
            <a:chOff x="400483" y="1276822"/>
            <a:chExt cx="746277" cy="407598"/>
          </a:xfrm>
        </p:grpSpPr>
        <p:sp>
          <p:nvSpPr>
            <p:cNvPr id="21" name="Rounded Rectangle 20">
              <a:extLst>
                <a:ext uri="{FF2B5EF4-FFF2-40B4-BE49-F238E27FC236}">
                  <a16:creationId xmlns:a16="http://schemas.microsoft.com/office/drawing/2014/main" id="{01E332F6-123B-794F-90CE-1AF1CC0DCB48}"/>
                </a:ext>
              </a:extLst>
            </p:cNvPr>
            <p:cNvSpPr/>
            <p:nvPr/>
          </p:nvSpPr>
          <p:spPr bwMode="auto">
            <a:xfrm>
              <a:off x="400483" y="1276822"/>
              <a:ext cx="187226" cy="407598"/>
            </a:xfrm>
            <a:prstGeom prst="roundRect">
              <a:avLst/>
            </a:prstGeom>
            <a:solidFill>
              <a:schemeClr val="tx2">
                <a:lumMod val="60000"/>
                <a:lumOff val="40000"/>
              </a:schemeClr>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050" kern="0" dirty="0">
                  <a:solidFill>
                    <a:srgbClr val="FFFFFF"/>
                  </a:solidFill>
                  <a:latin typeface="Arial"/>
                  <a:cs typeface="+mn-cs"/>
                </a:rPr>
                <a:t>0</a:t>
              </a:r>
              <a:endParaRPr lang="en-US" sz="500" kern="0" dirty="0">
                <a:solidFill>
                  <a:srgbClr val="FFFFFF"/>
                </a:solidFill>
                <a:latin typeface="Arial"/>
                <a:cs typeface="+mn-cs"/>
              </a:endParaRPr>
            </a:p>
          </p:txBody>
        </p:sp>
        <p:sp>
          <p:nvSpPr>
            <p:cNvPr id="22" name="Rounded Rectangle 21">
              <a:extLst>
                <a:ext uri="{FF2B5EF4-FFF2-40B4-BE49-F238E27FC236}">
                  <a16:creationId xmlns:a16="http://schemas.microsoft.com/office/drawing/2014/main" id="{3DB25EC2-541A-6549-9C8C-468994C9BE13}"/>
                </a:ext>
              </a:extLst>
            </p:cNvPr>
            <p:cNvSpPr/>
            <p:nvPr/>
          </p:nvSpPr>
          <p:spPr bwMode="auto">
            <a:xfrm>
              <a:off x="586395" y="1276822"/>
              <a:ext cx="187226" cy="407598"/>
            </a:xfrm>
            <a:prstGeom prst="roundRect">
              <a:avLst/>
            </a:prstGeom>
            <a:solidFill>
              <a:schemeClr val="tx2">
                <a:lumMod val="60000"/>
                <a:lumOff val="40000"/>
              </a:schemeClr>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050" kern="0" dirty="0">
                  <a:solidFill>
                    <a:srgbClr val="FFFFFF"/>
                  </a:solidFill>
                  <a:latin typeface="Arial"/>
                  <a:cs typeface="+mn-cs"/>
                </a:rPr>
                <a:t>1</a:t>
              </a:r>
              <a:endParaRPr lang="en-US" sz="500" kern="0" dirty="0">
                <a:solidFill>
                  <a:srgbClr val="FFFFFF"/>
                </a:solidFill>
                <a:latin typeface="Arial"/>
                <a:cs typeface="+mn-cs"/>
              </a:endParaRPr>
            </a:p>
          </p:txBody>
        </p:sp>
        <p:sp>
          <p:nvSpPr>
            <p:cNvPr id="23" name="Rounded Rectangle 22">
              <a:extLst>
                <a:ext uri="{FF2B5EF4-FFF2-40B4-BE49-F238E27FC236}">
                  <a16:creationId xmlns:a16="http://schemas.microsoft.com/office/drawing/2014/main" id="{EBDD97BB-E9B9-0D48-AF50-9A175A2C2224}"/>
                </a:ext>
              </a:extLst>
            </p:cNvPr>
            <p:cNvSpPr/>
            <p:nvPr/>
          </p:nvSpPr>
          <p:spPr bwMode="auto">
            <a:xfrm>
              <a:off x="773622" y="1276822"/>
              <a:ext cx="187226" cy="407598"/>
            </a:xfrm>
            <a:prstGeom prst="roundRect">
              <a:avLst/>
            </a:prstGeom>
            <a:solidFill>
              <a:schemeClr val="tx2">
                <a:lumMod val="60000"/>
                <a:lumOff val="40000"/>
              </a:schemeClr>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050" kern="0" dirty="0">
                  <a:solidFill>
                    <a:srgbClr val="FFFFFF"/>
                  </a:solidFill>
                  <a:latin typeface="Arial"/>
                  <a:cs typeface="+mn-cs"/>
                </a:rPr>
                <a:t>2</a:t>
              </a:r>
              <a:endParaRPr lang="en-US" sz="500" kern="0" dirty="0">
                <a:solidFill>
                  <a:srgbClr val="FFFFFF"/>
                </a:solidFill>
                <a:latin typeface="Arial"/>
                <a:cs typeface="+mn-cs"/>
              </a:endParaRPr>
            </a:p>
          </p:txBody>
        </p:sp>
        <p:sp>
          <p:nvSpPr>
            <p:cNvPr id="24" name="Rounded Rectangle 23">
              <a:extLst>
                <a:ext uri="{FF2B5EF4-FFF2-40B4-BE49-F238E27FC236}">
                  <a16:creationId xmlns:a16="http://schemas.microsoft.com/office/drawing/2014/main" id="{FA960E9C-3A2C-4B41-94EE-BFBC10415B5E}"/>
                </a:ext>
              </a:extLst>
            </p:cNvPr>
            <p:cNvSpPr/>
            <p:nvPr/>
          </p:nvSpPr>
          <p:spPr bwMode="auto">
            <a:xfrm>
              <a:off x="959534" y="1276822"/>
              <a:ext cx="187226" cy="407598"/>
            </a:xfrm>
            <a:prstGeom prst="roundRect">
              <a:avLst/>
            </a:prstGeom>
            <a:solidFill>
              <a:schemeClr val="tx2">
                <a:lumMod val="60000"/>
                <a:lumOff val="40000"/>
              </a:schemeClr>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050" kern="0" dirty="0">
                  <a:solidFill>
                    <a:srgbClr val="FFFFFF"/>
                  </a:solidFill>
                  <a:latin typeface="Arial"/>
                  <a:cs typeface="+mn-cs"/>
                </a:rPr>
                <a:t>3</a:t>
              </a:r>
              <a:endParaRPr lang="en-US" sz="500" kern="0" dirty="0">
                <a:solidFill>
                  <a:srgbClr val="FFFFFF"/>
                </a:solidFill>
                <a:latin typeface="Arial"/>
                <a:cs typeface="+mn-cs"/>
              </a:endParaRPr>
            </a:p>
          </p:txBody>
        </p:sp>
      </p:grpSp>
      <p:sp>
        <p:nvSpPr>
          <p:cNvPr id="25" name="TextBox 24">
            <a:extLst>
              <a:ext uri="{FF2B5EF4-FFF2-40B4-BE49-F238E27FC236}">
                <a16:creationId xmlns:a16="http://schemas.microsoft.com/office/drawing/2014/main" id="{B627E3DD-B44A-CA40-B6F6-78AE0F23964D}"/>
              </a:ext>
            </a:extLst>
          </p:cNvPr>
          <p:cNvSpPr txBox="1"/>
          <p:nvPr/>
        </p:nvSpPr>
        <p:spPr>
          <a:xfrm>
            <a:off x="4275948" y="2650396"/>
            <a:ext cx="886781" cy="300082"/>
          </a:xfrm>
          <a:prstGeom prst="rect">
            <a:avLst/>
          </a:prstGeom>
          <a:noFill/>
        </p:spPr>
        <p:txBody>
          <a:bodyPr wrap="none" rtlCol="0">
            <a:spAutoFit/>
          </a:bodyPr>
          <a:lstStyle/>
          <a:p>
            <a:r>
              <a:rPr lang="en-US" dirty="0"/>
              <a:t>inventory</a:t>
            </a:r>
            <a:endParaRPr dirty="0"/>
          </a:p>
        </p:txBody>
      </p:sp>
      <p:pic>
        <p:nvPicPr>
          <p:cNvPr id="1026" name="Picture 2" descr="JBoss.org UI Design">
            <a:extLst>
              <a:ext uri="{FF2B5EF4-FFF2-40B4-BE49-F238E27FC236}">
                <a16:creationId xmlns:a16="http://schemas.microsoft.com/office/drawing/2014/main" id="{67B4B8AC-D4FA-D74A-9841-0C74437BEC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022" y="1656395"/>
            <a:ext cx="347647" cy="347647"/>
          </a:xfrm>
          <a:prstGeom prst="rect">
            <a:avLst/>
          </a:prstGeom>
          <a:noFill/>
          <a:extLst>
            <a:ext uri="{909E8E84-426E-40DD-AFC4-6F175D3DCCD1}">
              <a14:hiddenFill xmlns:a14="http://schemas.microsoft.com/office/drawing/2010/main">
                <a:solidFill>
                  <a:srgbClr val="FFFFFF"/>
                </a:solidFill>
              </a14:hiddenFill>
            </a:ext>
          </a:extLst>
        </p:spPr>
      </p:pic>
      <p:sp>
        <p:nvSpPr>
          <p:cNvPr id="30" name="Rounded Rectangle 29">
            <a:extLst>
              <a:ext uri="{FF2B5EF4-FFF2-40B4-BE49-F238E27FC236}">
                <a16:creationId xmlns:a16="http://schemas.microsoft.com/office/drawing/2014/main" id="{E4D419EA-6484-1C46-9A20-5D6D03722389}"/>
              </a:ext>
            </a:extLst>
          </p:cNvPr>
          <p:cNvSpPr/>
          <p:nvPr/>
        </p:nvSpPr>
        <p:spPr>
          <a:xfrm>
            <a:off x="613252" y="1040202"/>
            <a:ext cx="1194884" cy="477953"/>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ctr" defTabSz="685800" rtl="0" eaLnBrk="1" fontAlgn="auto" latinLnBrk="0" hangingPunct="1">
              <a:lnSpc>
                <a:spcPct val="100000"/>
              </a:lnSpc>
              <a:spcBef>
                <a:spcPts val="0"/>
              </a:spcBef>
              <a:spcAft>
                <a:spcPts val="0"/>
              </a:spcAft>
              <a:buClrTx/>
              <a:buSzTx/>
              <a:buFontTx/>
              <a:buNone/>
              <a:tabLst/>
            </a:pPr>
            <a:r>
              <a:rPr lang="en-US" sz="1000" dirty="0">
                <a:solidFill>
                  <a:schemeClr val="bg1">
                    <a:lumMod val="95000"/>
                  </a:schemeClr>
                </a:solidFill>
                <a:latin typeface="Arial"/>
              </a:rPr>
              <a:t>item sale simulator</a:t>
            </a:r>
            <a:endParaRPr kumimoji="0" sz="1000" b="0" i="0" u="none" strike="noStrike" kern="1200" cap="none" spc="0" normalizeH="0" baseline="0" noProof="0" dirty="0">
              <a:ln>
                <a:noFill/>
              </a:ln>
              <a:solidFill>
                <a:schemeClr val="bg1">
                  <a:lumMod val="95000"/>
                </a:schemeClr>
              </a:solidFill>
              <a:effectLst/>
              <a:uLnTx/>
              <a:uFillTx/>
              <a:latin typeface="Arial"/>
            </a:endParaRPr>
          </a:p>
        </p:txBody>
      </p:sp>
      <p:sp>
        <p:nvSpPr>
          <p:cNvPr id="31" name="Rounded Rectangle 30">
            <a:extLst>
              <a:ext uri="{FF2B5EF4-FFF2-40B4-BE49-F238E27FC236}">
                <a16:creationId xmlns:a16="http://schemas.microsoft.com/office/drawing/2014/main" id="{F4E00BCB-407E-AB44-A47B-141044346909}"/>
              </a:ext>
            </a:extLst>
          </p:cNvPr>
          <p:cNvSpPr/>
          <p:nvPr/>
        </p:nvSpPr>
        <p:spPr>
          <a:xfrm>
            <a:off x="6358039" y="1197815"/>
            <a:ext cx="1676140" cy="497822"/>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indent="0" algn="r" defTabSz="685800" rtl="0" eaLnBrk="1" fontAlgn="auto" latinLnBrk="0" hangingPunct="1">
              <a:lnSpc>
                <a:spcPct val="100000"/>
              </a:lnSpc>
              <a:spcBef>
                <a:spcPts val="0"/>
              </a:spcBef>
              <a:spcAft>
                <a:spcPts val="0"/>
              </a:spcAft>
              <a:buClrTx/>
              <a:buSzTx/>
              <a:buFontTx/>
              <a:buNone/>
              <a:tabLst/>
            </a:pPr>
            <a:r>
              <a:rPr lang="en-US" sz="1000" dirty="0">
                <a:solidFill>
                  <a:schemeClr val="bg1">
                    <a:lumMod val="95000"/>
                  </a:schemeClr>
                </a:solidFill>
                <a:latin typeface="Arial"/>
              </a:rPr>
              <a:t>inventory consumer</a:t>
            </a:r>
            <a:endParaRPr kumimoji="0" sz="1000" b="0" i="0" u="none" strike="noStrike" kern="1200" cap="none" spc="0" normalizeH="0" baseline="0" noProof="0" dirty="0">
              <a:ln>
                <a:noFill/>
              </a:ln>
              <a:solidFill>
                <a:schemeClr val="bg1">
                  <a:lumMod val="95000"/>
                </a:schemeClr>
              </a:solidFill>
              <a:effectLst/>
              <a:uLnTx/>
              <a:uFillTx/>
              <a:latin typeface="Arial"/>
            </a:endParaRPr>
          </a:p>
        </p:txBody>
      </p:sp>
      <p:pic>
        <p:nvPicPr>
          <p:cNvPr id="1028" name="Picture 4">
            <a:extLst>
              <a:ext uri="{FF2B5EF4-FFF2-40B4-BE49-F238E27FC236}">
                <a16:creationId xmlns:a16="http://schemas.microsoft.com/office/drawing/2014/main" id="{A9092809-2E65-9243-ABBD-C03417AEED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0615" y="1243500"/>
            <a:ext cx="384557" cy="451188"/>
          </a:xfrm>
          <a:prstGeom prst="rect">
            <a:avLst/>
          </a:prstGeom>
          <a:noFill/>
          <a:extLst>
            <a:ext uri="{909E8E84-426E-40DD-AFC4-6F175D3DCCD1}">
              <a14:hiddenFill xmlns:a14="http://schemas.microsoft.com/office/drawing/2010/main">
                <a:solidFill>
                  <a:srgbClr val="FFFFFF"/>
                </a:solidFill>
              </a14:hiddenFill>
            </a:ext>
          </a:extLst>
        </p:spPr>
      </p:pic>
      <p:cxnSp>
        <p:nvCxnSpPr>
          <p:cNvPr id="33" name="Elbow Connector 32">
            <a:extLst>
              <a:ext uri="{FF2B5EF4-FFF2-40B4-BE49-F238E27FC236}">
                <a16:creationId xmlns:a16="http://schemas.microsoft.com/office/drawing/2014/main" id="{E310FDDF-B297-AD4E-8204-782BB0F92E01}"/>
              </a:ext>
            </a:extLst>
          </p:cNvPr>
          <p:cNvCxnSpPr>
            <a:cxnSpLocks/>
            <a:stCxn id="30" idx="3"/>
            <a:endCxn id="14" idx="0"/>
          </p:cNvCxnSpPr>
          <p:nvPr/>
        </p:nvCxnSpPr>
        <p:spPr>
          <a:xfrm>
            <a:off x="1808136" y="1279179"/>
            <a:ext cx="190972" cy="1122011"/>
          </a:xfrm>
          <a:prstGeom prst="bentConnector2">
            <a:avLst/>
          </a:prstGeom>
          <a:ln w="12700">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Elbow Connector 35">
            <a:extLst>
              <a:ext uri="{FF2B5EF4-FFF2-40B4-BE49-F238E27FC236}">
                <a16:creationId xmlns:a16="http://schemas.microsoft.com/office/drawing/2014/main" id="{C7C69A72-C3BC-AE48-A4D7-F6C3B5380247}"/>
              </a:ext>
            </a:extLst>
          </p:cNvPr>
          <p:cNvCxnSpPr>
            <a:cxnSpLocks/>
          </p:cNvCxnSpPr>
          <p:nvPr/>
        </p:nvCxnSpPr>
        <p:spPr>
          <a:xfrm rot="5400000" flipH="1" flipV="1">
            <a:off x="4973131" y="973476"/>
            <a:ext cx="950677" cy="1881715"/>
          </a:xfrm>
          <a:prstGeom prst="bentConnector2">
            <a:avLst/>
          </a:prstGeom>
          <a:ln w="12700">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030" name="Picture 6" descr="Python programming language icon - Transparent PNG &amp; SVG vector file">
            <a:extLst>
              <a:ext uri="{FF2B5EF4-FFF2-40B4-BE49-F238E27FC236}">
                <a16:creationId xmlns:a16="http://schemas.microsoft.com/office/drawing/2014/main" id="{5BF06CCB-1586-284A-B9D2-E7A39CEF5B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217" y="1040203"/>
            <a:ext cx="477954" cy="477954"/>
          </a:xfrm>
          <a:prstGeom prst="rect">
            <a:avLst/>
          </a:prstGeom>
          <a:noFill/>
          <a:extLst>
            <a:ext uri="{909E8E84-426E-40DD-AFC4-6F175D3DCCD1}">
              <a14:hiddenFill xmlns:a14="http://schemas.microsoft.com/office/drawing/2010/main">
                <a:solidFill>
                  <a:srgbClr val="FFFFFF"/>
                </a:solidFill>
              </a14:hiddenFill>
            </a:ext>
          </a:extLst>
        </p:spPr>
      </p:pic>
      <p:sp>
        <p:nvSpPr>
          <p:cNvPr id="44" name="Can 43">
            <a:extLst>
              <a:ext uri="{FF2B5EF4-FFF2-40B4-BE49-F238E27FC236}">
                <a16:creationId xmlns:a16="http://schemas.microsoft.com/office/drawing/2014/main" id="{A5B604B1-BAB8-7D40-B5DC-B0F8C60C33E6}"/>
              </a:ext>
            </a:extLst>
          </p:cNvPr>
          <p:cNvSpPr/>
          <p:nvPr/>
        </p:nvSpPr>
        <p:spPr>
          <a:xfrm>
            <a:off x="3848619" y="1629910"/>
            <a:ext cx="331780" cy="296671"/>
          </a:xfrm>
          <a:prstGeom prst="can">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hangingPunct="1"/>
            <a:endParaRPr lang="en-US" sz="1013">
              <a:solidFill>
                <a:prstClr val="white"/>
              </a:solidFill>
              <a:latin typeface="Arial"/>
            </a:endParaRPr>
          </a:p>
        </p:txBody>
      </p:sp>
      <p:sp>
        <p:nvSpPr>
          <p:cNvPr id="40" name="Rectangle 39">
            <a:extLst>
              <a:ext uri="{FF2B5EF4-FFF2-40B4-BE49-F238E27FC236}">
                <a16:creationId xmlns:a16="http://schemas.microsoft.com/office/drawing/2014/main" id="{495209DB-B243-5C4E-AEB3-A06AFF651F4A}"/>
              </a:ext>
            </a:extLst>
          </p:cNvPr>
          <p:cNvSpPr/>
          <p:nvPr/>
        </p:nvSpPr>
        <p:spPr>
          <a:xfrm>
            <a:off x="2527249" y="2603202"/>
            <a:ext cx="1689886" cy="215444"/>
          </a:xfrm>
          <a:prstGeom prst="rect">
            <a:avLst/>
          </a:prstGeom>
        </p:spPr>
        <p:txBody>
          <a:bodyPr wrap="none">
            <a:spAutoFit/>
          </a:bodyPr>
          <a:lstStyle/>
          <a:p>
            <a:r>
              <a:rPr lang="en-US" sz="800" dirty="0">
                <a:solidFill>
                  <a:srgbClr val="161616"/>
                </a:solidFill>
                <a:latin typeface="IBM Plex Sans" panose="020B0503050203000203" pitchFamily="34" charset="0"/>
              </a:rPr>
              <a:t>item-aggregator-Item Sold Store</a:t>
            </a:r>
            <a:endParaRPr sz="800" dirty="0"/>
          </a:p>
        </p:txBody>
      </p:sp>
      <p:grpSp>
        <p:nvGrpSpPr>
          <p:cNvPr id="46" name="Group 45">
            <a:extLst>
              <a:ext uri="{FF2B5EF4-FFF2-40B4-BE49-F238E27FC236}">
                <a16:creationId xmlns:a16="http://schemas.microsoft.com/office/drawing/2014/main" id="{FD41C5D5-BE5F-0C45-BCB2-BA4B854538BF}"/>
              </a:ext>
            </a:extLst>
          </p:cNvPr>
          <p:cNvGrpSpPr/>
          <p:nvPr/>
        </p:nvGrpSpPr>
        <p:grpSpPr>
          <a:xfrm>
            <a:off x="3466675" y="2350388"/>
            <a:ext cx="509856" cy="252370"/>
            <a:chOff x="400483" y="1276822"/>
            <a:chExt cx="746277" cy="407598"/>
          </a:xfrm>
        </p:grpSpPr>
        <p:sp>
          <p:nvSpPr>
            <p:cNvPr id="47" name="Rounded Rectangle 46">
              <a:extLst>
                <a:ext uri="{FF2B5EF4-FFF2-40B4-BE49-F238E27FC236}">
                  <a16:creationId xmlns:a16="http://schemas.microsoft.com/office/drawing/2014/main" id="{2A809F6E-1ED9-1D42-9D21-BA10C69A57E6}"/>
                </a:ext>
              </a:extLst>
            </p:cNvPr>
            <p:cNvSpPr/>
            <p:nvPr/>
          </p:nvSpPr>
          <p:spPr bwMode="auto">
            <a:xfrm>
              <a:off x="400483" y="1276822"/>
              <a:ext cx="187226" cy="407598"/>
            </a:xfrm>
            <a:prstGeom prst="roundRect">
              <a:avLst/>
            </a:prstGeom>
            <a:solidFill>
              <a:schemeClr val="tx2">
                <a:lumMod val="60000"/>
                <a:lumOff val="40000"/>
              </a:schemeClr>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050" kern="0" dirty="0">
                  <a:solidFill>
                    <a:srgbClr val="FFFFFF"/>
                  </a:solidFill>
                  <a:latin typeface="Arial"/>
                  <a:cs typeface="+mn-cs"/>
                </a:rPr>
                <a:t>0</a:t>
              </a:r>
              <a:endParaRPr lang="en-US" sz="500" kern="0" dirty="0">
                <a:solidFill>
                  <a:srgbClr val="FFFFFF"/>
                </a:solidFill>
                <a:latin typeface="Arial"/>
                <a:cs typeface="+mn-cs"/>
              </a:endParaRPr>
            </a:p>
          </p:txBody>
        </p:sp>
        <p:sp>
          <p:nvSpPr>
            <p:cNvPr id="48" name="Rounded Rectangle 47">
              <a:extLst>
                <a:ext uri="{FF2B5EF4-FFF2-40B4-BE49-F238E27FC236}">
                  <a16:creationId xmlns:a16="http://schemas.microsoft.com/office/drawing/2014/main" id="{06162EE8-AC7D-4E44-BB54-E2EA0261A1D7}"/>
                </a:ext>
              </a:extLst>
            </p:cNvPr>
            <p:cNvSpPr/>
            <p:nvPr/>
          </p:nvSpPr>
          <p:spPr bwMode="auto">
            <a:xfrm>
              <a:off x="586395" y="1276822"/>
              <a:ext cx="187226" cy="407598"/>
            </a:xfrm>
            <a:prstGeom prst="roundRect">
              <a:avLst/>
            </a:prstGeom>
            <a:solidFill>
              <a:schemeClr val="tx2">
                <a:lumMod val="60000"/>
                <a:lumOff val="40000"/>
              </a:schemeClr>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050" kern="0" dirty="0">
                  <a:solidFill>
                    <a:srgbClr val="FFFFFF"/>
                  </a:solidFill>
                  <a:latin typeface="Arial"/>
                  <a:cs typeface="+mn-cs"/>
                </a:rPr>
                <a:t>1</a:t>
              </a:r>
              <a:endParaRPr lang="en-US" sz="500" kern="0" dirty="0">
                <a:solidFill>
                  <a:srgbClr val="FFFFFF"/>
                </a:solidFill>
                <a:latin typeface="Arial"/>
                <a:cs typeface="+mn-cs"/>
              </a:endParaRPr>
            </a:p>
          </p:txBody>
        </p:sp>
        <p:sp>
          <p:nvSpPr>
            <p:cNvPr id="49" name="Rounded Rectangle 48">
              <a:extLst>
                <a:ext uri="{FF2B5EF4-FFF2-40B4-BE49-F238E27FC236}">
                  <a16:creationId xmlns:a16="http://schemas.microsoft.com/office/drawing/2014/main" id="{6ED259E2-9BA0-8C42-9D6B-31986FEEF46A}"/>
                </a:ext>
              </a:extLst>
            </p:cNvPr>
            <p:cNvSpPr/>
            <p:nvPr/>
          </p:nvSpPr>
          <p:spPr bwMode="auto">
            <a:xfrm>
              <a:off x="773622" y="1276822"/>
              <a:ext cx="187226" cy="407598"/>
            </a:xfrm>
            <a:prstGeom prst="roundRect">
              <a:avLst/>
            </a:prstGeom>
            <a:solidFill>
              <a:schemeClr val="tx2">
                <a:lumMod val="60000"/>
                <a:lumOff val="40000"/>
              </a:schemeClr>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050" kern="0" dirty="0">
                  <a:solidFill>
                    <a:srgbClr val="FFFFFF"/>
                  </a:solidFill>
                  <a:latin typeface="Arial"/>
                  <a:cs typeface="+mn-cs"/>
                </a:rPr>
                <a:t>2</a:t>
              </a:r>
              <a:endParaRPr lang="en-US" sz="500" kern="0" dirty="0">
                <a:solidFill>
                  <a:srgbClr val="FFFFFF"/>
                </a:solidFill>
                <a:latin typeface="Arial"/>
                <a:cs typeface="+mn-cs"/>
              </a:endParaRPr>
            </a:p>
          </p:txBody>
        </p:sp>
        <p:sp>
          <p:nvSpPr>
            <p:cNvPr id="50" name="Rounded Rectangle 49">
              <a:extLst>
                <a:ext uri="{FF2B5EF4-FFF2-40B4-BE49-F238E27FC236}">
                  <a16:creationId xmlns:a16="http://schemas.microsoft.com/office/drawing/2014/main" id="{9DB462E0-65C5-C64F-8440-0D8275804639}"/>
                </a:ext>
              </a:extLst>
            </p:cNvPr>
            <p:cNvSpPr/>
            <p:nvPr/>
          </p:nvSpPr>
          <p:spPr bwMode="auto">
            <a:xfrm>
              <a:off x="959534" y="1276822"/>
              <a:ext cx="187226" cy="407598"/>
            </a:xfrm>
            <a:prstGeom prst="roundRect">
              <a:avLst/>
            </a:prstGeom>
            <a:solidFill>
              <a:schemeClr val="tx2">
                <a:lumMod val="60000"/>
                <a:lumOff val="40000"/>
              </a:schemeClr>
            </a:solidFill>
            <a:ln w="9525" cap="flat" cmpd="sng" algn="ctr">
              <a:solidFill>
                <a:srgbClr val="FFFFFF"/>
              </a:solid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defTabSz="1219140" eaLnBrk="1" hangingPunct="1">
                <a:lnSpc>
                  <a:spcPct val="90000"/>
                </a:lnSpc>
                <a:defRPr/>
              </a:pPr>
              <a:r>
                <a:rPr lang="en-US" sz="1050" kern="0" dirty="0">
                  <a:solidFill>
                    <a:srgbClr val="FFFFFF"/>
                  </a:solidFill>
                  <a:latin typeface="Arial"/>
                  <a:cs typeface="+mn-cs"/>
                </a:rPr>
                <a:t>3</a:t>
              </a:r>
              <a:endParaRPr lang="en-US" sz="500" kern="0" dirty="0">
                <a:solidFill>
                  <a:srgbClr val="FFFFFF"/>
                </a:solidFill>
                <a:latin typeface="Arial"/>
                <a:cs typeface="+mn-cs"/>
              </a:endParaRPr>
            </a:p>
          </p:txBody>
        </p:sp>
      </p:grpSp>
      <p:cxnSp>
        <p:nvCxnSpPr>
          <p:cNvPr id="51" name="Elbow Connector 50">
            <a:extLst>
              <a:ext uri="{FF2B5EF4-FFF2-40B4-BE49-F238E27FC236}">
                <a16:creationId xmlns:a16="http://schemas.microsoft.com/office/drawing/2014/main" id="{96DB9BEA-CA19-DE43-B63A-94CFAE8ED3FD}"/>
              </a:ext>
            </a:extLst>
          </p:cNvPr>
          <p:cNvCxnSpPr>
            <a:cxnSpLocks/>
            <a:stCxn id="44" idx="3"/>
            <a:endCxn id="50" idx="0"/>
          </p:cNvCxnSpPr>
          <p:nvPr/>
        </p:nvCxnSpPr>
        <p:spPr>
          <a:xfrm rot="5400000">
            <a:off x="3751639" y="2087517"/>
            <a:ext cx="423807" cy="101934"/>
          </a:xfrm>
          <a:prstGeom prst="bentConnector3">
            <a:avLst>
              <a:gd name="adj1" fmla="val 50000"/>
            </a:avLst>
          </a:prstGeom>
          <a:ln w="12700">
            <a:solidFill>
              <a:schemeClr val="accent2">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E897A77D-344A-8040-8B49-EBF6FFE4580E}"/>
              </a:ext>
            </a:extLst>
          </p:cNvPr>
          <p:cNvSpPr/>
          <p:nvPr/>
        </p:nvSpPr>
        <p:spPr>
          <a:xfrm>
            <a:off x="387498" y="4793237"/>
            <a:ext cx="6241140" cy="261610"/>
          </a:xfrm>
          <a:prstGeom prst="rect">
            <a:avLst/>
          </a:prstGeom>
        </p:spPr>
        <p:txBody>
          <a:bodyPr wrap="square">
            <a:spAutoFit/>
          </a:bodyPr>
          <a:lstStyle/>
          <a:p>
            <a:r>
              <a:rPr lang="en-US" sz="1050" dirty="0">
                <a:hlinkClick r:id="rId6"/>
              </a:rPr>
              <a:t>https://github.com/ibm-cloud-architecture/refarch-eda-item-inventory</a:t>
            </a:r>
            <a:endParaRPr sz="1050" dirty="0"/>
          </a:p>
        </p:txBody>
      </p:sp>
    </p:spTree>
    <p:extLst>
      <p:ext uri="{BB962C8B-B14F-4D97-AF65-F5344CB8AC3E}">
        <p14:creationId xmlns:p14="http://schemas.microsoft.com/office/powerpoint/2010/main" val="1989183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6BA6E-6FCD-C84C-B3F1-D14F209E5C3A}"/>
              </a:ext>
            </a:extLst>
          </p:cNvPr>
          <p:cNvSpPr>
            <a:spLocks noGrp="1"/>
          </p:cNvSpPr>
          <p:nvPr>
            <p:ph type="title"/>
          </p:nvPr>
        </p:nvSpPr>
        <p:spPr/>
        <p:txBody>
          <a:bodyPr/>
          <a:lstStyle/>
          <a:p>
            <a:r>
              <a:rPr lang="en-US" dirty="0"/>
              <a:t>Item Aggregation</a:t>
            </a:r>
            <a:endParaRPr dirty="0"/>
          </a:p>
        </p:txBody>
      </p:sp>
      <p:sp>
        <p:nvSpPr>
          <p:cNvPr id="5" name="Slide Number Placeholder 4">
            <a:extLst>
              <a:ext uri="{FF2B5EF4-FFF2-40B4-BE49-F238E27FC236}">
                <a16:creationId xmlns:a16="http://schemas.microsoft.com/office/drawing/2014/main" id="{9A8C729C-62EC-7E42-9572-E34C974D9F28}"/>
              </a:ext>
            </a:extLst>
          </p:cNvPr>
          <p:cNvSpPr>
            <a:spLocks noGrp="1"/>
          </p:cNvSpPr>
          <p:nvPr>
            <p:ph type="sldNum" sz="quarter" idx="10"/>
          </p:nvPr>
        </p:nvSpPr>
        <p:spPr/>
        <p:txBody>
          <a:bodyPr/>
          <a:lstStyle/>
          <a:p>
            <a:fld id="{8A158888-7CA9-084D-A641-EC66ACF9DB3C}" type="slidenum">
              <a:rPr lang="en-US" smtClean="0">
                <a:solidFill>
                  <a:srgbClr val="5AAAFA"/>
                </a:solidFill>
              </a:rPr>
              <a:pPr/>
              <a:t>9</a:t>
            </a:fld>
            <a:endParaRPr lang="en-US">
              <a:solidFill>
                <a:srgbClr val="5AAAFA"/>
              </a:solidFill>
            </a:endParaRPr>
          </a:p>
        </p:txBody>
      </p:sp>
      <p:sp>
        <p:nvSpPr>
          <p:cNvPr id="8" name="Rectangle 7">
            <a:extLst>
              <a:ext uri="{FF2B5EF4-FFF2-40B4-BE49-F238E27FC236}">
                <a16:creationId xmlns:a16="http://schemas.microsoft.com/office/drawing/2014/main" id="{234FB78D-4227-6646-AF9D-9757B9CC3DB6}"/>
              </a:ext>
            </a:extLst>
          </p:cNvPr>
          <p:cNvSpPr/>
          <p:nvPr/>
        </p:nvSpPr>
        <p:spPr>
          <a:xfrm>
            <a:off x="206375" y="1294477"/>
            <a:ext cx="8002204" cy="2400657"/>
          </a:xfrm>
          <a:prstGeom prst="rect">
            <a:avLst/>
          </a:prstGeom>
        </p:spPr>
        <p:txBody>
          <a:bodyPr wrap="square">
            <a:spAutoFit/>
          </a:bodyPr>
          <a:lstStyle/>
          <a:p>
            <a:r>
              <a:rPr lang="en-US" sz="1000" dirty="0" err="1">
                <a:solidFill>
                  <a:srgbClr val="267F99"/>
                </a:solidFill>
                <a:latin typeface="Menlo" panose="020B0609030804020204" pitchFamily="49" charset="0"/>
              </a:rPr>
              <a:t>KTable</a:t>
            </a:r>
            <a:r>
              <a:rPr lang="en-US" sz="1000" dirty="0">
                <a:solidFill>
                  <a:srgbClr val="000000"/>
                </a:solidFill>
                <a:latin typeface="Menlo" panose="020B0609030804020204" pitchFamily="49" charset="0"/>
              </a:rPr>
              <a:t>&lt;</a:t>
            </a:r>
            <a:r>
              <a:rPr lang="en-US" sz="1000" dirty="0" err="1">
                <a:solidFill>
                  <a:srgbClr val="267F99"/>
                </a:solidFill>
                <a:latin typeface="Menlo" panose="020B0609030804020204" pitchFamily="49" charset="0"/>
              </a:rPr>
              <a:t>String</a:t>
            </a:r>
            <a:r>
              <a:rPr lang="en-US" sz="1000" dirty="0" err="1">
                <a:solidFill>
                  <a:srgbClr val="000000"/>
                </a:solidFill>
                <a:latin typeface="Menlo" panose="020B0609030804020204" pitchFamily="49" charset="0"/>
              </a:rPr>
              <a:t>,</a:t>
            </a:r>
            <a:r>
              <a:rPr lang="en-US" sz="1000" dirty="0" err="1">
                <a:solidFill>
                  <a:srgbClr val="267F99"/>
                </a:solidFill>
                <a:latin typeface="Menlo" panose="020B0609030804020204" pitchFamily="49" charset="0"/>
              </a:rPr>
              <a:t>Inventory</a:t>
            </a:r>
            <a:r>
              <a:rPr lang="en-US" sz="1000" dirty="0">
                <a:solidFill>
                  <a:srgbClr val="000000"/>
                </a:solidFill>
                <a:latin typeface="Menlo" panose="020B0609030804020204" pitchFamily="49" charset="0"/>
              </a:rPr>
              <a:t>&gt; </a:t>
            </a:r>
            <a:r>
              <a:rPr lang="en-US" sz="1000" dirty="0">
                <a:solidFill>
                  <a:srgbClr val="001080"/>
                </a:solidFill>
                <a:latin typeface="Menlo" panose="020B0609030804020204" pitchFamily="49" charset="0"/>
              </a:rPr>
              <a:t>inventory</a:t>
            </a:r>
            <a:r>
              <a:rPr lang="en-US" sz="1000" dirty="0">
                <a:solidFill>
                  <a:srgbClr val="000000"/>
                </a:solidFill>
                <a:latin typeface="Menlo" panose="020B0609030804020204" pitchFamily="49" charset="0"/>
              </a:rPr>
              <a:t> = </a:t>
            </a:r>
            <a:r>
              <a:rPr lang="en-US" sz="1000" dirty="0" err="1">
                <a:solidFill>
                  <a:srgbClr val="001080"/>
                </a:solidFill>
                <a:latin typeface="Menlo" panose="020B0609030804020204" pitchFamily="49" charset="0"/>
              </a:rPr>
              <a:t>builder</a:t>
            </a:r>
            <a:r>
              <a:rPr lang="en-US" sz="1000" dirty="0" err="1">
                <a:solidFill>
                  <a:srgbClr val="000000"/>
                </a:solidFill>
                <a:latin typeface="Menlo" panose="020B0609030804020204" pitchFamily="49" charset="0"/>
              </a:rPr>
              <a:t>.</a:t>
            </a:r>
            <a:r>
              <a:rPr lang="en-US" sz="1000" dirty="0" err="1">
                <a:solidFill>
                  <a:srgbClr val="795E26"/>
                </a:solidFill>
                <a:latin typeface="Menlo" panose="020B0609030804020204" pitchFamily="49" charset="0"/>
              </a:rPr>
              <a:t>stream</a:t>
            </a:r>
            <a:r>
              <a:rPr lang="en-US" sz="1000" dirty="0">
                <a:solidFill>
                  <a:srgbClr val="000000"/>
                </a:solidFill>
                <a:latin typeface="Menlo" panose="020B0609030804020204" pitchFamily="49" charset="0"/>
              </a:rPr>
              <a:t>(</a:t>
            </a:r>
            <a:r>
              <a:rPr lang="en-US" sz="1000" dirty="0" err="1">
                <a:solidFill>
                  <a:srgbClr val="001080"/>
                </a:solidFill>
                <a:latin typeface="Menlo" panose="020B0609030804020204" pitchFamily="49" charset="0"/>
              </a:rPr>
              <a:t>itemSoldTopicName</a:t>
            </a:r>
            <a:r>
              <a:rPr lang="en-US" sz="1000" dirty="0">
                <a:solidFill>
                  <a:srgbClr val="000000"/>
                </a:solidFill>
                <a:latin typeface="Menlo" panose="020B0609030804020204" pitchFamily="49" charset="0"/>
              </a:rPr>
              <a:t>, </a:t>
            </a:r>
          </a:p>
          <a:p>
            <a:r>
              <a:rPr lang="en-US" sz="1000" dirty="0">
                <a:solidFill>
                  <a:srgbClr val="267F99"/>
                </a:solidFill>
                <a:latin typeface="Menlo" panose="020B0609030804020204" pitchFamily="49" charset="0"/>
              </a:rPr>
              <a:t>		</a:t>
            </a:r>
            <a:r>
              <a:rPr lang="en-US" sz="1000" dirty="0" err="1">
                <a:solidFill>
                  <a:srgbClr val="267F99"/>
                </a:solidFill>
                <a:latin typeface="Menlo" panose="020B0609030804020204" pitchFamily="49" charset="0"/>
              </a:rPr>
              <a:t>Consumed</a:t>
            </a:r>
            <a:r>
              <a:rPr lang="en-US" sz="1000" dirty="0" err="1">
                <a:solidFill>
                  <a:srgbClr val="000000"/>
                </a:solidFill>
                <a:latin typeface="Menlo" panose="020B0609030804020204" pitchFamily="49" charset="0"/>
              </a:rPr>
              <a:t>.</a:t>
            </a:r>
            <a:r>
              <a:rPr lang="en-US" sz="1000" dirty="0" err="1">
                <a:solidFill>
                  <a:srgbClr val="795E26"/>
                </a:solidFill>
                <a:latin typeface="Menlo" panose="020B0609030804020204" pitchFamily="49" charset="0"/>
              </a:rPr>
              <a:t>with</a:t>
            </a:r>
            <a:r>
              <a:rPr lang="en-US" sz="1000" dirty="0">
                <a:solidFill>
                  <a:srgbClr val="000000"/>
                </a:solidFill>
                <a:latin typeface="Menlo" panose="020B0609030804020204" pitchFamily="49" charset="0"/>
              </a:rPr>
              <a:t>(</a:t>
            </a:r>
            <a:r>
              <a:rPr lang="en-US" sz="1000" dirty="0" err="1">
                <a:solidFill>
                  <a:srgbClr val="267F99"/>
                </a:solidFill>
                <a:latin typeface="Menlo" panose="020B0609030804020204" pitchFamily="49" charset="0"/>
              </a:rPr>
              <a:t>Serdes</a:t>
            </a:r>
            <a:r>
              <a:rPr lang="en-US" sz="1000" dirty="0" err="1">
                <a:solidFill>
                  <a:srgbClr val="000000"/>
                </a:solidFill>
                <a:latin typeface="Menlo" panose="020B0609030804020204" pitchFamily="49" charset="0"/>
              </a:rPr>
              <a:t>.</a:t>
            </a:r>
            <a:r>
              <a:rPr lang="en-US" sz="1000" dirty="0" err="1">
                <a:solidFill>
                  <a:srgbClr val="795E26"/>
                </a:solidFill>
                <a:latin typeface="Menlo" panose="020B0609030804020204" pitchFamily="49" charset="0"/>
              </a:rPr>
              <a:t>String</a:t>
            </a:r>
            <a:r>
              <a:rPr lang="en-US" sz="1000" dirty="0">
                <a:solidFill>
                  <a:srgbClr val="000000"/>
                </a:solidFill>
                <a:latin typeface="Menlo" panose="020B0609030804020204" pitchFamily="49" charset="0"/>
              </a:rPr>
              <a:t>(), </a:t>
            </a:r>
            <a:r>
              <a:rPr lang="en-US" sz="1000" dirty="0" err="1">
                <a:solidFill>
                  <a:srgbClr val="001080"/>
                </a:solidFill>
                <a:latin typeface="Menlo" panose="020B0609030804020204" pitchFamily="49" charset="0"/>
              </a:rPr>
              <a:t>itemSerde</a:t>
            </a:r>
            <a:r>
              <a:rPr lang="en-US" sz="1000" dirty="0">
                <a:solidFill>
                  <a:srgbClr val="000000"/>
                </a:solidFill>
                <a:latin typeface="Menlo" panose="020B0609030804020204" pitchFamily="49" charset="0"/>
              </a:rPr>
              <a:t>))</a:t>
            </a:r>
          </a:p>
          <a:p>
            <a:endParaRPr lang="en-US" sz="1000" dirty="0">
              <a:solidFill>
                <a:srgbClr val="008000"/>
              </a:solidFill>
              <a:latin typeface="Menlo" panose="020B0609030804020204" pitchFamily="49" charset="0"/>
            </a:endParaRPr>
          </a:p>
          <a:p>
            <a:r>
              <a:rPr lang="en-US" sz="1000" dirty="0">
                <a:solidFill>
                  <a:srgbClr val="008000"/>
                </a:solidFill>
                <a:latin typeface="Menlo" panose="020B0609030804020204" pitchFamily="49" charset="0"/>
              </a:rPr>
              <a:t>// use store name as key</a:t>
            </a:r>
            <a:endParaRPr lang="en-US" sz="1000" dirty="0">
              <a:solidFill>
                <a:srgbClr val="000000"/>
              </a:solidFill>
              <a:latin typeface="Menlo" panose="020B0609030804020204" pitchFamily="49" charset="0"/>
            </a:endParaRPr>
          </a:p>
          <a:p>
            <a:r>
              <a:rPr lang="en-US" sz="1000" dirty="0">
                <a:solidFill>
                  <a:srgbClr val="000000"/>
                </a:solidFill>
                <a:latin typeface="Menlo" panose="020B0609030804020204" pitchFamily="49" charset="0"/>
              </a:rPr>
              <a:t>.</a:t>
            </a:r>
            <a:r>
              <a:rPr lang="en-US" sz="1000" dirty="0">
                <a:solidFill>
                  <a:srgbClr val="795E26"/>
                </a:solidFill>
                <a:latin typeface="Menlo" panose="020B0609030804020204" pitchFamily="49" charset="0"/>
              </a:rPr>
              <a:t>map</a:t>
            </a:r>
            <a:r>
              <a:rPr lang="en-US" sz="1000" dirty="0">
                <a:solidFill>
                  <a:srgbClr val="000000"/>
                </a:solidFill>
                <a:latin typeface="Menlo" panose="020B0609030804020204" pitchFamily="49" charset="0"/>
              </a:rPr>
              <a:t>((</a:t>
            </a:r>
            <a:r>
              <a:rPr lang="en-US" sz="1000" dirty="0" err="1">
                <a:solidFill>
                  <a:srgbClr val="001080"/>
                </a:solidFill>
                <a:latin typeface="Menlo" panose="020B0609030804020204" pitchFamily="49" charset="0"/>
              </a:rPr>
              <a:t>k</a:t>
            </a:r>
            <a:r>
              <a:rPr lang="en-US" sz="1000" dirty="0" err="1">
                <a:solidFill>
                  <a:srgbClr val="000000"/>
                </a:solidFill>
                <a:latin typeface="Menlo" panose="020B0609030804020204" pitchFamily="49" charset="0"/>
              </a:rPr>
              <a:t>,</a:t>
            </a:r>
            <a:r>
              <a:rPr lang="en-US" sz="1000" dirty="0" err="1">
                <a:solidFill>
                  <a:srgbClr val="001080"/>
                </a:solidFill>
                <a:latin typeface="Menlo" panose="020B0609030804020204" pitchFamily="49" charset="0"/>
              </a:rPr>
              <a:t>v</a:t>
            </a:r>
            <a:r>
              <a:rPr lang="en-US" sz="1000" dirty="0">
                <a:solidFill>
                  <a:srgbClr val="000000"/>
                </a:solidFill>
                <a:latin typeface="Menlo" panose="020B0609030804020204" pitchFamily="49" charset="0"/>
              </a:rPr>
              <a:t>) </a:t>
            </a:r>
            <a:r>
              <a:rPr lang="en-US" sz="1000" dirty="0">
                <a:solidFill>
                  <a:srgbClr val="0000FF"/>
                </a:solidFill>
                <a:latin typeface="Menlo" panose="020B0609030804020204" pitchFamily="49" charset="0"/>
              </a:rPr>
              <a:t>-&gt;</a:t>
            </a:r>
            <a:r>
              <a:rPr lang="en-US" sz="1000" dirty="0">
                <a:solidFill>
                  <a:srgbClr val="000000"/>
                </a:solidFill>
                <a:latin typeface="Menlo" panose="020B0609030804020204" pitchFamily="49" charset="0"/>
              </a:rPr>
              <a:t> </a:t>
            </a:r>
            <a:r>
              <a:rPr lang="en-US" sz="1000" dirty="0">
                <a:solidFill>
                  <a:srgbClr val="AF00DB"/>
                </a:solidFill>
                <a:latin typeface="Menlo" panose="020B0609030804020204" pitchFamily="49" charset="0"/>
              </a:rPr>
              <a:t>new</a:t>
            </a:r>
            <a:r>
              <a:rPr lang="en-US" sz="1000" dirty="0">
                <a:solidFill>
                  <a:srgbClr val="000000"/>
                </a:solidFill>
                <a:latin typeface="Menlo" panose="020B0609030804020204" pitchFamily="49" charset="0"/>
              </a:rPr>
              <a:t> </a:t>
            </a:r>
            <a:r>
              <a:rPr lang="en-US" sz="1000" dirty="0" err="1">
                <a:solidFill>
                  <a:srgbClr val="795E26"/>
                </a:solidFill>
                <a:latin typeface="Menlo" panose="020B0609030804020204" pitchFamily="49" charset="0"/>
              </a:rPr>
              <a:t>KeyValue</a:t>
            </a:r>
            <a:r>
              <a:rPr lang="en-US" sz="1000" dirty="0">
                <a:solidFill>
                  <a:srgbClr val="000000"/>
                </a:solidFill>
                <a:latin typeface="Menlo" panose="020B0609030804020204" pitchFamily="49" charset="0"/>
              </a:rPr>
              <a:t>&lt;&gt;(</a:t>
            </a:r>
            <a:r>
              <a:rPr lang="en-US" sz="1000" dirty="0" err="1">
                <a:solidFill>
                  <a:srgbClr val="001080"/>
                </a:solidFill>
                <a:latin typeface="Menlo" panose="020B0609030804020204" pitchFamily="49" charset="0"/>
              </a:rPr>
              <a:t>v</a:t>
            </a:r>
            <a:r>
              <a:rPr lang="en-US" sz="1000" dirty="0" err="1">
                <a:solidFill>
                  <a:srgbClr val="000000"/>
                </a:solidFill>
                <a:latin typeface="Menlo" panose="020B0609030804020204" pitchFamily="49" charset="0"/>
              </a:rPr>
              <a:t>.</a:t>
            </a:r>
            <a:r>
              <a:rPr lang="en-US" sz="1000" dirty="0" err="1">
                <a:solidFill>
                  <a:srgbClr val="001080"/>
                </a:solidFill>
                <a:latin typeface="Menlo" panose="020B0609030804020204" pitchFamily="49" charset="0"/>
              </a:rPr>
              <a:t>storeName</a:t>
            </a:r>
            <a:r>
              <a:rPr lang="en-US" sz="1000" dirty="0">
                <a:solidFill>
                  <a:srgbClr val="000000"/>
                </a:solidFill>
                <a:latin typeface="Menlo" panose="020B0609030804020204" pitchFamily="49" charset="0"/>
              </a:rPr>
              <a:t>, </a:t>
            </a:r>
            <a:r>
              <a:rPr lang="en-US" sz="1000" dirty="0">
                <a:solidFill>
                  <a:srgbClr val="001080"/>
                </a:solidFill>
                <a:latin typeface="Menlo" panose="020B0609030804020204" pitchFamily="49" charset="0"/>
              </a:rPr>
              <a:t>v</a:t>
            </a:r>
            <a:r>
              <a:rPr lang="en-US" sz="1000" dirty="0">
                <a:solidFill>
                  <a:srgbClr val="000000"/>
                </a:solidFill>
                <a:latin typeface="Menlo" panose="020B0609030804020204" pitchFamily="49" charset="0"/>
              </a:rPr>
              <a:t>))</a:t>
            </a:r>
          </a:p>
          <a:p>
            <a:r>
              <a:rPr lang="en-US" sz="1000" dirty="0">
                <a:solidFill>
                  <a:srgbClr val="000000"/>
                </a:solidFill>
                <a:latin typeface="Menlo" panose="020B0609030804020204" pitchFamily="49" charset="0"/>
              </a:rPr>
              <a:t>.</a:t>
            </a:r>
            <a:r>
              <a:rPr lang="en-US" sz="1000" dirty="0" err="1">
                <a:solidFill>
                  <a:srgbClr val="795E26"/>
                </a:solidFill>
                <a:latin typeface="Menlo" panose="020B0609030804020204" pitchFamily="49" charset="0"/>
              </a:rPr>
              <a:t>groupByKey</a:t>
            </a:r>
            <a:r>
              <a:rPr lang="en-US" sz="1000" dirty="0">
                <a:solidFill>
                  <a:srgbClr val="000000"/>
                </a:solidFill>
                <a:latin typeface="Menlo" panose="020B0609030804020204" pitchFamily="49" charset="0"/>
              </a:rPr>
              <a:t>(</a:t>
            </a:r>
            <a:r>
              <a:rPr lang="en-US" sz="1000" dirty="0" err="1">
                <a:solidFill>
                  <a:srgbClr val="267F99"/>
                </a:solidFill>
                <a:latin typeface="Menlo" panose="020B0609030804020204" pitchFamily="49" charset="0"/>
              </a:rPr>
              <a:t>Grouped</a:t>
            </a:r>
            <a:r>
              <a:rPr lang="en-US" sz="1000" dirty="0" err="1">
                <a:solidFill>
                  <a:srgbClr val="000000"/>
                </a:solidFill>
                <a:latin typeface="Menlo" panose="020B0609030804020204" pitchFamily="49" charset="0"/>
              </a:rPr>
              <a:t>.</a:t>
            </a:r>
            <a:r>
              <a:rPr lang="en-US" sz="1000" dirty="0" err="1">
                <a:solidFill>
                  <a:srgbClr val="795E26"/>
                </a:solidFill>
                <a:latin typeface="Menlo" panose="020B0609030804020204" pitchFamily="49" charset="0"/>
              </a:rPr>
              <a:t>with</a:t>
            </a:r>
            <a:r>
              <a:rPr lang="en-US" sz="1000" dirty="0">
                <a:solidFill>
                  <a:srgbClr val="000000"/>
                </a:solidFill>
                <a:latin typeface="Menlo" panose="020B0609030804020204" pitchFamily="49" charset="0"/>
              </a:rPr>
              <a:t>(</a:t>
            </a:r>
            <a:r>
              <a:rPr lang="en-US" sz="1000" dirty="0" err="1">
                <a:solidFill>
                  <a:srgbClr val="267F99"/>
                </a:solidFill>
                <a:latin typeface="Menlo" panose="020B0609030804020204" pitchFamily="49" charset="0"/>
              </a:rPr>
              <a:t>Serdes</a:t>
            </a:r>
            <a:r>
              <a:rPr lang="en-US" sz="1000" dirty="0" err="1">
                <a:solidFill>
                  <a:srgbClr val="000000"/>
                </a:solidFill>
                <a:latin typeface="Menlo" panose="020B0609030804020204" pitchFamily="49" charset="0"/>
              </a:rPr>
              <a:t>.</a:t>
            </a:r>
            <a:r>
              <a:rPr lang="en-US" sz="1000" dirty="0" err="1">
                <a:solidFill>
                  <a:srgbClr val="795E26"/>
                </a:solidFill>
                <a:latin typeface="Menlo" panose="020B0609030804020204" pitchFamily="49" charset="0"/>
              </a:rPr>
              <a:t>String</a:t>
            </a:r>
            <a:r>
              <a:rPr lang="en-US" sz="1000" dirty="0">
                <a:solidFill>
                  <a:srgbClr val="000000"/>
                </a:solidFill>
                <a:latin typeface="Menlo" panose="020B0609030804020204" pitchFamily="49" charset="0"/>
              </a:rPr>
              <a:t>(),</a:t>
            </a:r>
            <a:r>
              <a:rPr lang="en-US" sz="1000" dirty="0" err="1">
                <a:solidFill>
                  <a:srgbClr val="001080"/>
                </a:solidFill>
                <a:latin typeface="Menlo" panose="020B0609030804020204" pitchFamily="49" charset="0"/>
              </a:rPr>
              <a:t>itemSerde</a:t>
            </a:r>
            <a:r>
              <a:rPr lang="en-US" sz="1000" dirty="0">
                <a:solidFill>
                  <a:srgbClr val="000000"/>
                </a:solidFill>
                <a:latin typeface="Menlo" panose="020B0609030804020204" pitchFamily="49" charset="0"/>
              </a:rPr>
              <a:t>))</a:t>
            </a:r>
          </a:p>
          <a:p>
            <a:r>
              <a:rPr lang="en-US" sz="1000" dirty="0">
                <a:solidFill>
                  <a:srgbClr val="008000"/>
                </a:solidFill>
                <a:latin typeface="Menlo" panose="020B0609030804020204" pitchFamily="49" charset="0"/>
              </a:rPr>
              <a:t>// update the current stock for this store - item pair</a:t>
            </a:r>
            <a:endParaRPr lang="en-US" sz="1000" dirty="0">
              <a:solidFill>
                <a:srgbClr val="000000"/>
              </a:solidFill>
              <a:latin typeface="Menlo" panose="020B0609030804020204" pitchFamily="49" charset="0"/>
            </a:endParaRPr>
          </a:p>
          <a:p>
            <a:r>
              <a:rPr lang="en-US" sz="1000" dirty="0">
                <a:solidFill>
                  <a:srgbClr val="008000"/>
                </a:solidFill>
                <a:latin typeface="Menlo" panose="020B0609030804020204" pitchFamily="49" charset="0"/>
              </a:rPr>
              <a:t>// change the value type</a:t>
            </a:r>
            <a:endParaRPr lang="en-US" sz="1000" dirty="0">
              <a:solidFill>
                <a:srgbClr val="000000"/>
              </a:solidFill>
              <a:latin typeface="Menlo" panose="020B0609030804020204" pitchFamily="49" charset="0"/>
            </a:endParaRPr>
          </a:p>
          <a:p>
            <a:r>
              <a:rPr lang="en-US" sz="1000" dirty="0">
                <a:solidFill>
                  <a:srgbClr val="000000"/>
                </a:solidFill>
                <a:latin typeface="Menlo" panose="020B0609030804020204" pitchFamily="49" charset="0"/>
              </a:rPr>
              <a:t>.</a:t>
            </a:r>
            <a:r>
              <a:rPr lang="en-US" sz="1000" dirty="0">
                <a:solidFill>
                  <a:srgbClr val="795E26"/>
                </a:solidFill>
                <a:latin typeface="Menlo" panose="020B0609030804020204" pitchFamily="49" charset="0"/>
              </a:rPr>
              <a:t>aggregate</a:t>
            </a:r>
            <a:r>
              <a:rPr lang="en-US" sz="1000" dirty="0">
                <a:solidFill>
                  <a:srgbClr val="000000"/>
                </a:solidFill>
                <a:latin typeface="Menlo" panose="020B0609030804020204" pitchFamily="49" charset="0"/>
              </a:rPr>
              <a:t>(</a:t>
            </a:r>
          </a:p>
          <a:p>
            <a:r>
              <a:rPr lang="en-US" sz="1000" dirty="0">
                <a:solidFill>
                  <a:srgbClr val="000000"/>
                </a:solidFill>
                <a:latin typeface="Menlo" panose="020B0609030804020204" pitchFamily="49" charset="0"/>
              </a:rPr>
              <a:t>	() </a:t>
            </a:r>
            <a:r>
              <a:rPr lang="en-US" sz="1000" dirty="0">
                <a:solidFill>
                  <a:srgbClr val="0000FF"/>
                </a:solidFill>
                <a:latin typeface="Menlo" panose="020B0609030804020204" pitchFamily="49" charset="0"/>
              </a:rPr>
              <a:t>-&gt;</a:t>
            </a:r>
            <a:r>
              <a:rPr lang="en-US" sz="1000" dirty="0">
                <a:solidFill>
                  <a:srgbClr val="000000"/>
                </a:solidFill>
                <a:latin typeface="Menlo" panose="020B0609030804020204" pitchFamily="49" charset="0"/>
              </a:rPr>
              <a:t> </a:t>
            </a:r>
            <a:r>
              <a:rPr lang="en-US" sz="1000" dirty="0">
                <a:solidFill>
                  <a:srgbClr val="AF00DB"/>
                </a:solidFill>
                <a:latin typeface="Menlo" panose="020B0609030804020204" pitchFamily="49" charset="0"/>
              </a:rPr>
              <a:t>new</a:t>
            </a:r>
            <a:r>
              <a:rPr lang="en-US" sz="1000" dirty="0">
                <a:solidFill>
                  <a:srgbClr val="000000"/>
                </a:solidFill>
                <a:latin typeface="Menlo" panose="020B0609030804020204" pitchFamily="49" charset="0"/>
              </a:rPr>
              <a:t> </a:t>
            </a:r>
            <a:r>
              <a:rPr lang="en-US" sz="1000" dirty="0">
                <a:solidFill>
                  <a:srgbClr val="795E26"/>
                </a:solidFill>
                <a:latin typeface="Menlo" panose="020B0609030804020204" pitchFamily="49" charset="0"/>
              </a:rPr>
              <a:t>Inventory</a:t>
            </a:r>
            <a:r>
              <a:rPr lang="en-US" sz="1000" dirty="0">
                <a:solidFill>
                  <a:srgbClr val="000000"/>
                </a:solidFill>
                <a:latin typeface="Menlo" panose="020B0609030804020204" pitchFamily="49" charset="0"/>
              </a:rPr>
              <a:t>(), </a:t>
            </a:r>
            <a:r>
              <a:rPr lang="en-US" sz="1000" dirty="0">
                <a:solidFill>
                  <a:srgbClr val="008000"/>
                </a:solidFill>
                <a:latin typeface="Menlo" panose="020B0609030804020204" pitchFamily="49" charset="0"/>
              </a:rPr>
              <a:t>// initializer</a:t>
            </a:r>
            <a:endParaRPr lang="en-US" sz="1000" dirty="0">
              <a:solidFill>
                <a:srgbClr val="000000"/>
              </a:solidFill>
              <a:latin typeface="Menlo" panose="020B0609030804020204" pitchFamily="49" charset="0"/>
            </a:endParaRPr>
          </a:p>
          <a:p>
            <a:r>
              <a:rPr lang="en-US" sz="1000" dirty="0">
                <a:solidFill>
                  <a:srgbClr val="000000"/>
                </a:solidFill>
                <a:latin typeface="Menlo" panose="020B0609030804020204" pitchFamily="49" charset="0"/>
              </a:rPr>
              <a:t>	(</a:t>
            </a:r>
            <a:r>
              <a:rPr lang="en-US" sz="1000" dirty="0">
                <a:solidFill>
                  <a:srgbClr val="001080"/>
                </a:solidFill>
                <a:latin typeface="Menlo" panose="020B0609030804020204" pitchFamily="49" charset="0"/>
              </a:rPr>
              <a:t>k</a:t>
            </a:r>
            <a:r>
              <a:rPr lang="en-US" sz="1000" dirty="0">
                <a:solidFill>
                  <a:srgbClr val="000000"/>
                </a:solidFill>
                <a:latin typeface="Menlo" panose="020B0609030804020204" pitchFamily="49" charset="0"/>
              </a:rPr>
              <a:t> , </a:t>
            </a:r>
            <a:r>
              <a:rPr lang="en-US" sz="1000" dirty="0" err="1">
                <a:solidFill>
                  <a:srgbClr val="001080"/>
                </a:solidFill>
                <a:latin typeface="Menlo" panose="020B0609030804020204" pitchFamily="49" charset="0"/>
              </a:rPr>
              <a:t>newItem</a:t>
            </a:r>
            <a:r>
              <a:rPr lang="en-US" sz="1000" dirty="0">
                <a:solidFill>
                  <a:srgbClr val="000000"/>
                </a:solidFill>
                <a:latin typeface="Menlo" panose="020B0609030804020204" pitchFamily="49" charset="0"/>
              </a:rPr>
              <a:t>, </a:t>
            </a:r>
            <a:r>
              <a:rPr lang="en-US" sz="1000" dirty="0">
                <a:solidFill>
                  <a:srgbClr val="001080"/>
                </a:solidFill>
                <a:latin typeface="Menlo" panose="020B0609030804020204" pitchFamily="49" charset="0"/>
              </a:rPr>
              <a:t>aggregate</a:t>
            </a:r>
            <a:r>
              <a:rPr lang="en-US" sz="1000" dirty="0">
                <a:solidFill>
                  <a:srgbClr val="000000"/>
                </a:solidFill>
                <a:latin typeface="Menlo" panose="020B0609030804020204" pitchFamily="49" charset="0"/>
              </a:rPr>
              <a:t>) </a:t>
            </a:r>
            <a:r>
              <a:rPr lang="en-US" sz="1000" dirty="0">
                <a:solidFill>
                  <a:srgbClr val="0000FF"/>
                </a:solidFill>
                <a:latin typeface="Menlo" panose="020B0609030804020204" pitchFamily="49" charset="0"/>
              </a:rPr>
              <a:t>-&gt;</a:t>
            </a:r>
            <a:r>
              <a:rPr lang="en-US" sz="1000" dirty="0">
                <a:solidFill>
                  <a:srgbClr val="000000"/>
                </a:solidFill>
                <a:latin typeface="Menlo" panose="020B0609030804020204" pitchFamily="49" charset="0"/>
              </a:rPr>
              <a:t> </a:t>
            </a:r>
            <a:r>
              <a:rPr lang="en-US" sz="1000" dirty="0" err="1">
                <a:solidFill>
                  <a:srgbClr val="001080"/>
                </a:solidFill>
                <a:latin typeface="Menlo" panose="020B0609030804020204" pitchFamily="49" charset="0"/>
              </a:rPr>
              <a:t>aggregate</a:t>
            </a:r>
            <a:r>
              <a:rPr lang="en-US" sz="1000" dirty="0" err="1">
                <a:solidFill>
                  <a:srgbClr val="000000"/>
                </a:solidFill>
                <a:latin typeface="Menlo" panose="020B0609030804020204" pitchFamily="49" charset="0"/>
              </a:rPr>
              <a:t>.</a:t>
            </a:r>
            <a:r>
              <a:rPr lang="en-US" sz="1000" dirty="0" err="1">
                <a:solidFill>
                  <a:srgbClr val="795E26"/>
                </a:solidFill>
                <a:latin typeface="Menlo" panose="020B0609030804020204" pitchFamily="49" charset="0"/>
              </a:rPr>
              <a:t>updateStockQuantity</a:t>
            </a:r>
            <a:r>
              <a:rPr lang="en-US" sz="1000" dirty="0">
                <a:solidFill>
                  <a:srgbClr val="000000"/>
                </a:solidFill>
                <a:latin typeface="Menlo" panose="020B0609030804020204" pitchFamily="49" charset="0"/>
              </a:rPr>
              <a:t>(</a:t>
            </a:r>
            <a:r>
              <a:rPr lang="en-US" sz="1000" dirty="0" err="1">
                <a:solidFill>
                  <a:srgbClr val="001080"/>
                </a:solidFill>
                <a:latin typeface="Menlo" panose="020B0609030804020204" pitchFamily="49" charset="0"/>
              </a:rPr>
              <a:t>k</a:t>
            </a:r>
            <a:r>
              <a:rPr lang="en-US" sz="1000" dirty="0" err="1">
                <a:solidFill>
                  <a:srgbClr val="000000"/>
                </a:solidFill>
                <a:latin typeface="Menlo" panose="020B0609030804020204" pitchFamily="49" charset="0"/>
              </a:rPr>
              <a:t>,</a:t>
            </a:r>
            <a:r>
              <a:rPr lang="en-US" sz="1000" dirty="0" err="1">
                <a:solidFill>
                  <a:srgbClr val="001080"/>
                </a:solidFill>
                <a:latin typeface="Menlo" panose="020B0609030804020204" pitchFamily="49" charset="0"/>
              </a:rPr>
              <a:t>newItem</a:t>
            </a:r>
            <a:r>
              <a:rPr lang="en-US" sz="1000" dirty="0">
                <a:solidFill>
                  <a:srgbClr val="000000"/>
                </a:solidFill>
                <a:latin typeface="Menlo" panose="020B0609030804020204" pitchFamily="49" charset="0"/>
              </a:rPr>
              <a:t>), </a:t>
            </a:r>
          </a:p>
          <a:p>
            <a:r>
              <a:rPr lang="en-US" sz="1000" dirty="0">
                <a:solidFill>
                  <a:srgbClr val="267F99"/>
                </a:solidFill>
                <a:latin typeface="Menlo" panose="020B0609030804020204" pitchFamily="49" charset="0"/>
              </a:rPr>
              <a:t>	Materialized</a:t>
            </a:r>
            <a:r>
              <a:rPr lang="en-US" sz="1000" dirty="0">
                <a:solidFill>
                  <a:srgbClr val="000000"/>
                </a:solidFill>
                <a:latin typeface="Menlo" panose="020B0609030804020204" pitchFamily="49" charset="0"/>
              </a:rPr>
              <a:t>.&lt;</a:t>
            </a:r>
            <a:r>
              <a:rPr lang="en-US" sz="1000" dirty="0" err="1">
                <a:solidFill>
                  <a:srgbClr val="267F99"/>
                </a:solidFill>
                <a:latin typeface="Menlo" panose="020B0609030804020204" pitchFamily="49" charset="0"/>
              </a:rPr>
              <a:t>String</a:t>
            </a:r>
            <a:r>
              <a:rPr lang="en-US" sz="1000" dirty="0" err="1">
                <a:solidFill>
                  <a:srgbClr val="000000"/>
                </a:solidFill>
                <a:latin typeface="Menlo" panose="020B0609030804020204" pitchFamily="49" charset="0"/>
              </a:rPr>
              <a:t>,</a:t>
            </a:r>
            <a:r>
              <a:rPr lang="en-US" sz="1000" dirty="0" err="1">
                <a:solidFill>
                  <a:srgbClr val="267F99"/>
                </a:solidFill>
                <a:latin typeface="Menlo" panose="020B0609030804020204" pitchFamily="49" charset="0"/>
              </a:rPr>
              <a:t>Inventory</a:t>
            </a:r>
            <a:r>
              <a:rPr lang="en-US" sz="1000" dirty="0" err="1">
                <a:solidFill>
                  <a:srgbClr val="000000"/>
                </a:solidFill>
                <a:latin typeface="Menlo" panose="020B0609030804020204" pitchFamily="49" charset="0"/>
              </a:rPr>
              <a:t>,</a:t>
            </a:r>
            <a:r>
              <a:rPr lang="en-US" sz="1000" dirty="0" err="1">
                <a:solidFill>
                  <a:srgbClr val="267F99"/>
                </a:solidFill>
                <a:latin typeface="Menlo" panose="020B0609030804020204" pitchFamily="49" charset="0"/>
              </a:rPr>
              <a:t>KeyValueStore</a:t>
            </a:r>
            <a:r>
              <a:rPr lang="en-US" sz="1000" dirty="0">
                <a:solidFill>
                  <a:srgbClr val="000000"/>
                </a:solidFill>
                <a:latin typeface="Menlo" panose="020B0609030804020204" pitchFamily="49" charset="0"/>
              </a:rPr>
              <a:t>&lt;</a:t>
            </a:r>
            <a:r>
              <a:rPr lang="en-US" sz="1000" dirty="0" err="1">
                <a:solidFill>
                  <a:srgbClr val="267F99"/>
                </a:solidFill>
                <a:latin typeface="Menlo" panose="020B0609030804020204" pitchFamily="49" charset="0"/>
              </a:rPr>
              <a:t>Bytes</a:t>
            </a:r>
            <a:r>
              <a:rPr lang="en-US" sz="1000" dirty="0" err="1">
                <a:solidFill>
                  <a:srgbClr val="000000"/>
                </a:solidFill>
                <a:latin typeface="Menlo" panose="020B0609030804020204" pitchFamily="49" charset="0"/>
              </a:rPr>
              <a:t>,</a:t>
            </a:r>
            <a:r>
              <a:rPr lang="en-US" sz="1000" dirty="0" err="1">
                <a:solidFill>
                  <a:srgbClr val="267F99"/>
                </a:solidFill>
                <a:latin typeface="Menlo" panose="020B0609030804020204" pitchFamily="49" charset="0"/>
              </a:rPr>
              <a:t>byte</a:t>
            </a:r>
            <a:r>
              <a:rPr lang="en-US" sz="1000" dirty="0">
                <a:solidFill>
                  <a:srgbClr val="000000"/>
                </a:solidFill>
                <a:latin typeface="Menlo" panose="020B0609030804020204" pitchFamily="49" charset="0"/>
              </a:rPr>
              <a:t>[]&gt;&gt;</a:t>
            </a:r>
            <a:r>
              <a:rPr lang="en-US" sz="1000" dirty="0">
                <a:solidFill>
                  <a:srgbClr val="795E26"/>
                </a:solidFill>
                <a:latin typeface="Menlo" panose="020B0609030804020204" pitchFamily="49" charset="0"/>
              </a:rPr>
              <a:t>as</a:t>
            </a:r>
            <a:r>
              <a:rPr lang="en-US" sz="1000" dirty="0">
                <a:solidFill>
                  <a:srgbClr val="000000"/>
                </a:solidFill>
                <a:latin typeface="Menlo" panose="020B0609030804020204" pitchFamily="49" charset="0"/>
              </a:rPr>
              <a:t>(</a:t>
            </a:r>
            <a:r>
              <a:rPr lang="en-US" sz="1000" dirty="0" err="1">
                <a:solidFill>
                  <a:srgbClr val="267F99"/>
                </a:solidFill>
                <a:latin typeface="Menlo" panose="020B0609030804020204" pitchFamily="49" charset="0"/>
              </a:rPr>
              <a:t>StoreInventoryAgent</a:t>
            </a:r>
            <a:r>
              <a:rPr lang="en-US" sz="1000" dirty="0" err="1">
                <a:solidFill>
                  <a:srgbClr val="000000"/>
                </a:solidFill>
                <a:latin typeface="Menlo" panose="020B0609030804020204" pitchFamily="49" charset="0"/>
              </a:rPr>
              <a:t>.</a:t>
            </a:r>
            <a:r>
              <a:rPr lang="en-US" sz="1000" dirty="0" err="1">
                <a:solidFill>
                  <a:srgbClr val="001080"/>
                </a:solidFill>
                <a:latin typeface="Menlo" panose="020B0609030804020204" pitchFamily="49" charset="0"/>
              </a:rPr>
              <a:t>STOCKS_STORE_NAME</a:t>
            </a:r>
            <a:r>
              <a:rPr lang="en-US" sz="1000" dirty="0">
                <a:solidFill>
                  <a:srgbClr val="000000"/>
                </a:solidFill>
                <a:latin typeface="Menlo" panose="020B0609030804020204" pitchFamily="49" charset="0"/>
              </a:rPr>
              <a:t>)</a:t>
            </a:r>
          </a:p>
          <a:p>
            <a:r>
              <a:rPr lang="en-US" sz="1000" dirty="0">
                <a:solidFill>
                  <a:srgbClr val="000000"/>
                </a:solidFill>
                <a:latin typeface="Menlo" panose="020B0609030804020204" pitchFamily="49" charset="0"/>
              </a:rPr>
              <a:t>	.</a:t>
            </a:r>
            <a:r>
              <a:rPr lang="en-US" sz="1000" dirty="0" err="1">
                <a:solidFill>
                  <a:srgbClr val="795E26"/>
                </a:solidFill>
                <a:latin typeface="Menlo" panose="020B0609030804020204" pitchFamily="49" charset="0"/>
              </a:rPr>
              <a:t>withKeySerde</a:t>
            </a:r>
            <a:r>
              <a:rPr lang="en-US" sz="1000" dirty="0">
                <a:solidFill>
                  <a:srgbClr val="000000"/>
                </a:solidFill>
                <a:latin typeface="Menlo" panose="020B0609030804020204" pitchFamily="49" charset="0"/>
              </a:rPr>
              <a:t>(</a:t>
            </a:r>
            <a:r>
              <a:rPr lang="en-US" sz="1000" dirty="0" err="1">
                <a:solidFill>
                  <a:srgbClr val="267F99"/>
                </a:solidFill>
                <a:latin typeface="Menlo" panose="020B0609030804020204" pitchFamily="49" charset="0"/>
              </a:rPr>
              <a:t>Serdes</a:t>
            </a:r>
            <a:r>
              <a:rPr lang="en-US" sz="1000" dirty="0" err="1">
                <a:solidFill>
                  <a:srgbClr val="000000"/>
                </a:solidFill>
                <a:latin typeface="Menlo" panose="020B0609030804020204" pitchFamily="49" charset="0"/>
              </a:rPr>
              <a:t>.</a:t>
            </a:r>
            <a:r>
              <a:rPr lang="en-US" sz="1000" dirty="0" err="1">
                <a:solidFill>
                  <a:srgbClr val="795E26"/>
                </a:solidFill>
                <a:latin typeface="Menlo" panose="020B0609030804020204" pitchFamily="49" charset="0"/>
              </a:rPr>
              <a:t>String</a:t>
            </a:r>
            <a:r>
              <a:rPr lang="en-US" sz="1000" dirty="0">
                <a:solidFill>
                  <a:srgbClr val="000000"/>
                </a:solidFill>
                <a:latin typeface="Menlo" panose="020B0609030804020204" pitchFamily="49" charset="0"/>
              </a:rPr>
              <a:t>())</a:t>
            </a:r>
          </a:p>
          <a:p>
            <a:r>
              <a:rPr lang="en-US" sz="1000" dirty="0">
                <a:solidFill>
                  <a:srgbClr val="000000"/>
                </a:solidFill>
                <a:latin typeface="Menlo" panose="020B0609030804020204" pitchFamily="49" charset="0"/>
              </a:rPr>
              <a:t>	.</a:t>
            </a:r>
            <a:r>
              <a:rPr lang="en-US" sz="1000" dirty="0" err="1">
                <a:solidFill>
                  <a:srgbClr val="795E26"/>
                </a:solidFill>
                <a:latin typeface="Menlo" panose="020B0609030804020204" pitchFamily="49" charset="0"/>
              </a:rPr>
              <a:t>withValueSerde</a:t>
            </a:r>
            <a:r>
              <a:rPr lang="en-US" sz="1000" dirty="0">
                <a:solidFill>
                  <a:srgbClr val="000000"/>
                </a:solidFill>
                <a:latin typeface="Menlo" panose="020B0609030804020204" pitchFamily="49" charset="0"/>
              </a:rPr>
              <a:t>(</a:t>
            </a:r>
            <a:r>
              <a:rPr lang="en-US" sz="1000" dirty="0" err="1">
                <a:solidFill>
                  <a:srgbClr val="001080"/>
                </a:solidFill>
                <a:latin typeface="Menlo" panose="020B0609030804020204" pitchFamily="49" charset="0"/>
              </a:rPr>
              <a:t>inventorySerde</a:t>
            </a:r>
            <a:r>
              <a:rPr lang="en-US" sz="1000" dirty="0">
                <a:solidFill>
                  <a:srgbClr val="000000"/>
                </a:solidFill>
                <a:latin typeface="Menlo" panose="020B0609030804020204" pitchFamily="49" charset="0"/>
              </a:rPr>
              <a:t>));</a:t>
            </a:r>
            <a:endParaRPr lang="en-US" sz="1000" b="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15273263"/>
      </p:ext>
    </p:extLst>
  </p:cSld>
  <p:clrMapOvr>
    <a:masterClrMapping/>
  </p:clrMapOvr>
</p:sld>
</file>

<file path=ppt/theme/theme1.xml><?xml version="1.0" encoding="utf-8"?>
<a:theme xmlns:a="http://schemas.openxmlformats.org/drawingml/2006/main" name="1_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FA5E7C78-ED6F-424F-AF60-065FEC4AE799}"/>
    </a:ext>
  </a:extLst>
</a:theme>
</file>

<file path=ppt/theme/theme2.xml><?xml version="1.0" encoding="utf-8"?>
<a:theme xmlns:a="http://schemas.openxmlformats.org/drawingml/2006/main" name="Office Theme">
  <a:themeElements>
    <a:clrScheme name="Custom 72">
      <a:dk1>
        <a:sysClr val="windowText" lastClr="000000"/>
      </a:dk1>
      <a:lt1>
        <a:sysClr val="window" lastClr="FFFFFF"/>
      </a:lt1>
      <a:dk2>
        <a:srgbClr val="264A60"/>
      </a:dk2>
      <a:lt2>
        <a:srgbClr val="DFE9E9"/>
      </a:lt2>
      <a:accent1>
        <a:srgbClr val="4178BE"/>
      </a:accent1>
      <a:accent2>
        <a:srgbClr val="5AAAFA"/>
      </a:accent2>
      <a:accent3>
        <a:srgbClr val="777677"/>
      </a:accent3>
      <a:accent4>
        <a:srgbClr val="006D5D"/>
      </a:accent4>
      <a:accent5>
        <a:srgbClr val="00B4A0"/>
      </a:accent5>
      <a:accent6>
        <a:srgbClr val="7CC7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t"/>
      <a:lstStyle>
        <a:defPPr marL="0" marR="0" indent="0" algn="l" defTabSz="685800" rtl="0" eaLnBrk="1" fontAlgn="auto" latinLnBrk="0" hangingPunct="1">
          <a:lnSpc>
            <a:spcPct val="100000"/>
          </a:lnSpc>
          <a:spcBef>
            <a:spcPts val="0"/>
          </a:spcBef>
          <a:spcAft>
            <a:spcPts val="0"/>
          </a:spcAft>
          <a:buClrTx/>
          <a:buSzTx/>
          <a:buFontTx/>
          <a:buNone/>
          <a:tabLst/>
          <a:defRPr kumimoji="0" sz="1000" b="0" i="0" u="none" strike="noStrike" kern="1200" cap="none" spc="0" normalizeH="0" baseline="0" noProof="0" dirty="0">
            <a:ln>
              <a:noFill/>
            </a:ln>
            <a:solidFill>
              <a:prstClr val="white"/>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blk_background_2017">
  <a:themeElements>
    <a:clrScheme name="Custom 15">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F6F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CIS Messaging 3 Chapters 050119 for CL" id="{7172772B-7FAD-1F40-82AB-4367521A43BF}" vid="{FC8DB560-27CE-7944-8CB9-DDADCBD8955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5139</Words>
  <Application>Microsoft Macintosh PowerPoint</Application>
  <PresentationFormat>On-screen Show (16:9)</PresentationFormat>
  <Paragraphs>1014</Paragraphs>
  <Slides>33</Slides>
  <Notes>22</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33</vt:i4>
      </vt:variant>
    </vt:vector>
  </HeadingPairs>
  <TitlesOfParts>
    <vt:vector size="50" baseType="lpstr">
      <vt:lpstr>Arial</vt:lpstr>
      <vt:lpstr>Calibri</vt:lpstr>
      <vt:lpstr>Courier New</vt:lpstr>
      <vt:lpstr>Helvetica Neue Light</vt:lpstr>
      <vt:lpstr>Helvetica Neue Thin</vt:lpstr>
      <vt:lpstr>IBM Eliot Sans Regular</vt:lpstr>
      <vt:lpstr>IBM Plex Mono</vt:lpstr>
      <vt:lpstr>IBM Plex Mono SemiBold</vt:lpstr>
      <vt:lpstr>IBM Plex Sans</vt:lpstr>
      <vt:lpstr>IBM Plex Sans Regular</vt:lpstr>
      <vt:lpstr>IBM Plex Sans SemiBold</vt:lpstr>
      <vt:lpstr>IBM Plex Sans Text</vt:lpstr>
      <vt:lpstr>Menlo</vt:lpstr>
      <vt:lpstr>Wingdings</vt:lpstr>
      <vt:lpstr>1_dk_blu_background_2017</vt:lpstr>
      <vt:lpstr>Office Theme</vt:lpstr>
      <vt:lpstr>2_blk_background_2017</vt:lpstr>
      <vt:lpstr>PowerPoint Presentation</vt:lpstr>
      <vt:lpstr>Agenda</vt:lpstr>
      <vt:lpstr>PowerPoint Presentation</vt:lpstr>
      <vt:lpstr>Kafka Streams</vt:lpstr>
      <vt:lpstr>Kafka Streams</vt:lpstr>
      <vt:lpstr>Topology</vt:lpstr>
      <vt:lpstr>Streams &amp; Tables</vt:lpstr>
      <vt:lpstr>Example item-aggregator</vt:lpstr>
      <vt:lpstr>Item Aggregation</vt:lpstr>
      <vt:lpstr>Co-partitioning</vt:lpstr>
      <vt:lpstr>Repartitioning</vt:lpstr>
      <vt:lpstr>Stateless Transforms</vt:lpstr>
      <vt:lpstr>Stateless Transforms</vt:lpstr>
      <vt:lpstr>Stateful Transforms</vt:lpstr>
      <vt:lpstr>Joins</vt:lpstr>
      <vt:lpstr>Join Examples – KStream-KStream</vt:lpstr>
      <vt:lpstr>Join Examples – KTable-KTable Equi-Join</vt:lpstr>
      <vt:lpstr>Join Examples – KTable-KTable FK Join</vt:lpstr>
      <vt:lpstr>Join Examples – KStream-KTable</vt:lpstr>
      <vt:lpstr>Stream tasks</vt:lpstr>
      <vt:lpstr>Table are partitioned</vt:lpstr>
      <vt:lpstr>More on state store</vt:lpstr>
      <vt:lpstr>GlobalKTable</vt:lpstr>
      <vt:lpstr>Fault Tolerance</vt:lpstr>
      <vt:lpstr>Scaling</vt:lpstr>
      <vt:lpstr>Scaling</vt:lpstr>
      <vt:lpstr>Another view with threading</vt:lpstr>
      <vt:lpstr>Another view with threading</vt:lpstr>
      <vt:lpstr>Interactive Queries</vt:lpstr>
      <vt:lpstr>Interactive Queries</vt:lpstr>
      <vt:lpstr>Interactive Queries</vt:lpstr>
      <vt:lpstr>Pros &amp; Cons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Jerome Boyer</cp:lastModifiedBy>
  <cp:revision>12</cp:revision>
  <dcterms:created xsi:type="dcterms:W3CDTF">2020-09-23T21:44:37Z</dcterms:created>
  <dcterms:modified xsi:type="dcterms:W3CDTF">2022-03-31T23:56:59Z</dcterms:modified>
</cp:coreProperties>
</file>