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835"/>
  </p:normalViewPr>
  <p:slideViewPr>
    <p:cSldViewPr snapToGrid="0">
      <p:cViewPr>
        <p:scale>
          <a:sx n="100" d="100"/>
          <a:sy n="100" d="100"/>
        </p:scale>
        <p:origin x="1984" y="14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1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8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veloper.ibm.com/architecture/DiagramTemplate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new-console.ng.bluemix.net/catalog" TargetMode="Externa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new-console.ng.bluemix.net/cata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11.png"/><Relationship Id="rId10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0.png"/><Relationship Id="rId6" Type="http://schemas.openxmlformats.org/officeDocument/2006/relationships/image" Target="../media/image1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7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5" Type="http://schemas.openxmlformats.org/officeDocument/2006/relationships/image" Target="../media/image5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4464052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 smtClean="0"/>
              <a:t>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887" y="1846313"/>
            <a:ext cx="8496300" cy="32494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algn="l" rtl="0" hangingPunct="0"/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your architecture.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l" rtl="0" hangingPunct="0"/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Create your diagram by copying the required icons into the framework provided on page 2 of this template. Use standard arrows to show the runtime flow. </a:t>
            </a: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page 3 for an example of a completed diagram.</a:t>
            </a:r>
            <a:endParaRPr lang="en-US" sz="1400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13)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may be updated periodically with new icons. Get the latest version at </a:t>
            </a:r>
            <a:r>
              <a:rPr lang="en-US" sz="1400" dirty="0" err="1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hlinkClick r:id="rId3"/>
              </a:rPr>
              <a:t>developer.ibm.com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hlinkClick r:id="rId3"/>
              </a:rPr>
              <a:t>/architecture/</a:t>
            </a:r>
            <a:r>
              <a:rPr lang="en-US" sz="1400" dirty="0" err="1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hlinkClick r:id="rId3"/>
              </a:rPr>
              <a:t>DiagramTemplate.pptx</a:t>
            </a:r>
            <a:r>
              <a:rPr lang="en-US" sz="1400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887" y="7402807"/>
            <a:ext cx="882503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17 May 2016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roup 476"/>
          <p:cNvGrpSpPr/>
          <p:nvPr/>
        </p:nvGrpSpPr>
        <p:grpSpPr>
          <a:xfrm>
            <a:off x="395860" y="4656550"/>
            <a:ext cx="707233" cy="914058"/>
            <a:chOff x="0" y="0"/>
            <a:chExt cx="707231" cy="914057"/>
          </a:xfrm>
        </p:grpSpPr>
        <p:sp>
          <p:nvSpPr>
            <p:cNvPr id="472" name="Shape 47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75" name="Group 475"/>
            <p:cNvGrpSpPr/>
            <p:nvPr/>
          </p:nvGrpSpPr>
          <p:grpSpPr>
            <a:xfrm>
              <a:off x="56024" y="215504"/>
              <a:ext cx="610544" cy="698554"/>
              <a:chOff x="48344" y="214260"/>
              <a:chExt cx="610542" cy="698552"/>
            </a:xfrm>
          </p:grpSpPr>
          <p:sp>
            <p:nvSpPr>
              <p:cNvPr id="473" name="Shape 473"/>
              <p:cNvSpPr/>
              <p:nvPr/>
            </p:nvSpPr>
            <p:spPr>
              <a:xfrm>
                <a:off x="48344" y="707231"/>
                <a:ext cx="61054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FIREWALL</a:t>
                </a:r>
              </a:p>
            </p:txBody>
          </p:sp>
          <p:pic>
            <p:nvPicPr>
              <p:cNvPr id="474" name="_-48.png"/>
              <p:cNvPicPr/>
              <p:nvPr/>
            </p:nvPicPr>
            <p:blipFill>
              <a:blip r:embed="rId2">
                <a:extLst/>
              </a:blip>
              <a:srcRect l="15658" t="30618" r="15658" b="30618"/>
              <a:stretch>
                <a:fillRect/>
              </a:stretch>
            </p:blipFill>
            <p:spPr>
              <a:xfrm>
                <a:off x="110741" y="214260"/>
                <a:ext cx="485749" cy="27305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81" name="Group 481"/>
          <p:cNvGrpSpPr/>
          <p:nvPr/>
        </p:nvGrpSpPr>
        <p:grpSpPr>
          <a:xfrm>
            <a:off x="395822" y="3295301"/>
            <a:ext cx="707232" cy="914059"/>
            <a:chOff x="0" y="0"/>
            <a:chExt cx="707231" cy="914057"/>
          </a:xfrm>
        </p:grpSpPr>
        <p:sp>
          <p:nvSpPr>
            <p:cNvPr id="477" name="Shape 477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80" name="Group 480"/>
            <p:cNvGrpSpPr/>
            <p:nvPr/>
          </p:nvGrpSpPr>
          <p:grpSpPr>
            <a:xfrm>
              <a:off x="75304" y="145958"/>
              <a:ext cx="588169" cy="768100"/>
              <a:chOff x="66936" y="144713"/>
              <a:chExt cx="588168" cy="768098"/>
            </a:xfrm>
          </p:grpSpPr>
          <p:sp>
            <p:nvSpPr>
              <p:cNvPr id="478" name="Shape 478"/>
              <p:cNvSpPr/>
              <p:nvPr/>
            </p:nvSpPr>
            <p:spPr>
              <a:xfrm>
                <a:off x="66936" y="707231"/>
                <a:ext cx="588170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GATEWAY</a:t>
                </a:r>
              </a:p>
            </p:txBody>
          </p:sp>
          <p:pic>
            <p:nvPicPr>
              <p:cNvPr id="479" name="_-47.png"/>
              <p:cNvPicPr/>
              <p:nvPr/>
            </p:nvPicPr>
            <p:blipFill>
              <a:blip r:embed="rId3">
                <a:extLst/>
              </a:blip>
              <a:srcRect l="17032" t="20462" r="17032" b="20462"/>
              <a:stretch>
                <a:fillRect/>
              </a:stretch>
            </p:blipFill>
            <p:spPr>
              <a:xfrm>
                <a:off x="120460" y="144713"/>
                <a:ext cx="466311" cy="41780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86" name="Group 486"/>
          <p:cNvGrpSpPr/>
          <p:nvPr/>
        </p:nvGrpSpPr>
        <p:grpSpPr>
          <a:xfrm>
            <a:off x="387001" y="1953670"/>
            <a:ext cx="707232" cy="908400"/>
            <a:chOff x="0" y="0"/>
            <a:chExt cx="707231" cy="908399"/>
          </a:xfrm>
        </p:grpSpPr>
        <p:sp>
          <p:nvSpPr>
            <p:cNvPr id="482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85" name="Group 485"/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483" name="Shape 483"/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484" name="_-46.png"/>
              <p:cNvPicPr/>
              <p:nvPr/>
            </p:nvPicPr>
            <p:blipFill>
              <a:blip r:embed="rId4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89" name="Group 489"/>
          <p:cNvGrpSpPr/>
          <p:nvPr/>
        </p:nvGrpSpPr>
        <p:grpSpPr>
          <a:xfrm>
            <a:off x="374322" y="6030499"/>
            <a:ext cx="707232" cy="922636"/>
            <a:chOff x="195385" y="0"/>
            <a:chExt cx="707231" cy="922635"/>
          </a:xfrm>
        </p:grpSpPr>
        <p:sp>
          <p:nvSpPr>
            <p:cNvPr id="487" name="Shape 487"/>
            <p:cNvSpPr/>
            <p:nvPr/>
          </p:nvSpPr>
          <p:spPr>
            <a:xfrm>
              <a:off x="19538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8222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44658" y="717054"/>
              <a:ext cx="390426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NAME</a:t>
              </a:r>
            </a:p>
          </p:txBody>
        </p:sp>
      </p:grpSp>
      <p:sp>
        <p:nvSpPr>
          <p:cNvPr id="490" name="Shape 490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/>
              <a:t>Security Icons</a:t>
            </a:r>
          </a:p>
        </p:txBody>
      </p:sp>
      <p:sp>
        <p:nvSpPr>
          <p:cNvPr id="492" name="Shape 492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493" name="Shape 493"/>
          <p:cNvSpPr/>
          <p:nvPr/>
        </p:nvSpPr>
        <p:spPr>
          <a:xfrm>
            <a:off x="1298938" y="2021387"/>
            <a:ext cx="2049790" cy="8600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Enable identity and access management and data and app protection. Provides actionable security intelligence across cloud and enterprise environments.</a:t>
            </a:r>
          </a:p>
        </p:txBody>
      </p:sp>
      <p:sp>
        <p:nvSpPr>
          <p:cNvPr id="494" name="Shape 494"/>
          <p:cNvSpPr/>
          <p:nvPr/>
        </p:nvSpPr>
        <p:spPr>
          <a:xfrm>
            <a:off x="1298938" y="3420998"/>
            <a:ext cx="1709677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Network point that acts as an entrance to another network.</a:t>
            </a:r>
          </a:p>
        </p:txBody>
      </p:sp>
      <p:sp>
        <p:nvSpPr>
          <p:cNvPr id="495" name="Shape 495"/>
          <p:cNvSpPr/>
          <p:nvPr/>
        </p:nvSpPr>
        <p:spPr>
          <a:xfrm>
            <a:off x="1298938" y="4644219"/>
            <a:ext cx="2258697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Network that is designed to block unauthorized access while permitting outward communication.</a:t>
            </a:r>
          </a:p>
        </p:txBody>
      </p:sp>
      <p:sp>
        <p:nvSpPr>
          <p:cNvPr id="496" name="Shape 496"/>
          <p:cNvSpPr/>
          <p:nvPr/>
        </p:nvSpPr>
        <p:spPr>
          <a:xfrm>
            <a:off x="1298938" y="6052405"/>
            <a:ext cx="2049790" cy="250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(Describe component)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roup 502"/>
          <p:cNvGrpSpPr/>
          <p:nvPr/>
        </p:nvGrpSpPr>
        <p:grpSpPr>
          <a:xfrm>
            <a:off x="361477" y="4656550"/>
            <a:ext cx="783680" cy="1021413"/>
            <a:chOff x="43274" y="0"/>
            <a:chExt cx="783679" cy="1021411"/>
          </a:xfrm>
        </p:grpSpPr>
        <p:sp>
          <p:nvSpPr>
            <p:cNvPr id="498" name="Shape 498"/>
            <p:cNvSpPr/>
            <p:nvPr/>
          </p:nvSpPr>
          <p:spPr>
            <a:xfrm>
              <a:off x="81498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01" name="Group 501"/>
            <p:cNvGrpSpPr/>
            <p:nvPr/>
          </p:nvGrpSpPr>
          <p:grpSpPr>
            <a:xfrm>
              <a:off x="43274" y="89986"/>
              <a:ext cx="783681" cy="931426"/>
              <a:chOff x="54007" y="89986"/>
              <a:chExt cx="783679" cy="931424"/>
            </a:xfrm>
          </p:grpSpPr>
          <p:sp>
            <p:nvSpPr>
              <p:cNvPr id="499" name="Shape 499"/>
              <p:cNvSpPr/>
              <p:nvPr/>
            </p:nvSpPr>
            <p:spPr>
              <a:xfrm>
                <a:off x="54007" y="688830"/>
                <a:ext cx="78368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DATA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INTEGRATION</a:t>
                </a:r>
              </a:p>
            </p:txBody>
          </p:sp>
          <p:pic>
            <p:nvPicPr>
              <p:cNvPr id="500" name="_-38.png"/>
              <p:cNvPicPr/>
              <p:nvPr/>
            </p:nvPicPr>
            <p:blipFill>
              <a:blip r:embed="rId2">
                <a:extLst/>
              </a:blip>
              <a:srcRect l="17301" t="12723" r="17301" b="20245"/>
              <a:stretch>
                <a:fillRect/>
              </a:stretch>
            </p:blipFill>
            <p:spPr>
              <a:xfrm>
                <a:off x="218242" y="89986"/>
                <a:ext cx="464366" cy="47406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507" name="Group 507"/>
          <p:cNvGrpSpPr/>
          <p:nvPr/>
        </p:nvGrpSpPr>
        <p:grpSpPr>
          <a:xfrm>
            <a:off x="396759" y="3295301"/>
            <a:ext cx="733813" cy="1039814"/>
            <a:chOff x="35161" y="0"/>
            <a:chExt cx="733811" cy="1039812"/>
          </a:xfrm>
        </p:grpSpPr>
        <p:sp>
          <p:nvSpPr>
            <p:cNvPr id="503" name="Shape 503"/>
            <p:cNvSpPr/>
            <p:nvPr/>
          </p:nvSpPr>
          <p:spPr>
            <a:xfrm>
              <a:off x="35161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06" name="Group 506"/>
            <p:cNvGrpSpPr/>
            <p:nvPr/>
          </p:nvGrpSpPr>
          <p:grpSpPr>
            <a:xfrm>
              <a:off x="39864" y="89210"/>
              <a:ext cx="729110" cy="950603"/>
              <a:chOff x="94466" y="89210"/>
              <a:chExt cx="729108" cy="950602"/>
            </a:xfrm>
          </p:grpSpPr>
          <p:sp>
            <p:nvSpPr>
              <p:cNvPr id="504" name="Shape 504"/>
              <p:cNvSpPr/>
              <p:nvPr/>
            </p:nvSpPr>
            <p:spPr>
              <a:xfrm>
                <a:off x="94466" y="707231"/>
                <a:ext cx="72911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STREAMING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COMPUTING</a:t>
                </a:r>
              </a:p>
            </p:txBody>
          </p:sp>
          <p:pic>
            <p:nvPicPr>
              <p:cNvPr id="505" name="_-45.png"/>
              <p:cNvPicPr/>
              <p:nvPr/>
            </p:nvPicPr>
            <p:blipFill>
              <a:blip r:embed="rId3">
                <a:extLst/>
              </a:blip>
              <a:srcRect l="10781" t="12614" r="10781" b="12614"/>
              <a:stretch>
                <a:fillRect/>
              </a:stretch>
            </p:blipFill>
            <p:spPr>
              <a:xfrm>
                <a:off x="180543" y="89210"/>
                <a:ext cx="556956" cy="52881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512" name="Group 512"/>
          <p:cNvGrpSpPr/>
          <p:nvPr/>
        </p:nvGrpSpPr>
        <p:grpSpPr>
          <a:xfrm>
            <a:off x="389740" y="1958831"/>
            <a:ext cx="707232" cy="903239"/>
            <a:chOff x="13800" y="0"/>
            <a:chExt cx="707231" cy="903238"/>
          </a:xfrm>
        </p:grpSpPr>
        <p:sp>
          <p:nvSpPr>
            <p:cNvPr id="508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11" name="Group 511"/>
            <p:cNvGrpSpPr/>
            <p:nvPr/>
          </p:nvGrpSpPr>
          <p:grpSpPr>
            <a:xfrm>
              <a:off x="35752" y="209572"/>
              <a:ext cx="663328" cy="693667"/>
              <a:chOff x="44369" y="209572"/>
              <a:chExt cx="663326" cy="693665"/>
            </a:xfrm>
          </p:grpSpPr>
          <p:sp>
            <p:nvSpPr>
              <p:cNvPr id="509" name="Shape 509"/>
              <p:cNvSpPr/>
              <p:nvPr/>
            </p:nvSpPr>
            <p:spPr>
              <a:xfrm>
                <a:off x="44369" y="697656"/>
                <a:ext cx="663328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ANALYTICS</a:t>
                </a:r>
              </a:p>
            </p:txBody>
          </p:sp>
          <p:pic>
            <p:nvPicPr>
              <p:cNvPr id="510" name="_-43.png"/>
              <p:cNvPicPr/>
              <p:nvPr/>
            </p:nvPicPr>
            <p:blipFill>
              <a:blip r:embed="rId4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515" name="Group 515"/>
          <p:cNvGrpSpPr/>
          <p:nvPr/>
        </p:nvGrpSpPr>
        <p:grpSpPr>
          <a:xfrm>
            <a:off x="374322" y="6030499"/>
            <a:ext cx="707232" cy="922636"/>
            <a:chOff x="195385" y="0"/>
            <a:chExt cx="707231" cy="922635"/>
          </a:xfrm>
        </p:grpSpPr>
        <p:sp>
          <p:nvSpPr>
            <p:cNvPr id="513" name="Shape 513"/>
            <p:cNvSpPr/>
            <p:nvPr/>
          </p:nvSpPr>
          <p:spPr>
            <a:xfrm>
              <a:off x="19538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33E9A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44658" y="717054"/>
              <a:ext cx="390426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NAME</a:t>
              </a:r>
            </a:p>
          </p:txBody>
        </p:sp>
      </p:grpSp>
      <p:sp>
        <p:nvSpPr>
          <p:cNvPr id="516" name="Shape 51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/>
              <a:t>Analytics Icons</a:t>
            </a:r>
          </a:p>
        </p:txBody>
      </p:sp>
      <p:sp>
        <p:nvSpPr>
          <p:cNvPr id="518" name="Shape 51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519" name="Shape 519"/>
          <p:cNvSpPr/>
          <p:nvPr/>
        </p:nvSpPr>
        <p:spPr>
          <a:xfrm>
            <a:off x="1298938" y="2021387"/>
            <a:ext cx="1573004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Guides and automates data analysis, discovery, and visualization.</a:t>
            </a:r>
          </a:p>
        </p:txBody>
      </p:sp>
      <p:sp>
        <p:nvSpPr>
          <p:cNvPr id="520" name="Shape 520"/>
          <p:cNvSpPr/>
          <p:nvPr/>
        </p:nvSpPr>
        <p:spPr>
          <a:xfrm>
            <a:off x="1298938" y="3420998"/>
            <a:ext cx="1709677" cy="402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Includes real-time capture of video streams.</a:t>
            </a:r>
          </a:p>
        </p:txBody>
      </p:sp>
      <p:sp>
        <p:nvSpPr>
          <p:cNvPr id="521" name="Shape 521"/>
          <p:cNvSpPr/>
          <p:nvPr/>
        </p:nvSpPr>
        <p:spPr>
          <a:xfrm>
            <a:off x="1298938" y="4644219"/>
            <a:ext cx="2049790" cy="402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Copies and correlates information from disparate sources.</a:t>
            </a:r>
          </a:p>
        </p:txBody>
      </p:sp>
      <p:sp>
        <p:nvSpPr>
          <p:cNvPr id="522" name="Shape 522"/>
          <p:cNvSpPr/>
          <p:nvPr/>
        </p:nvSpPr>
        <p:spPr>
          <a:xfrm>
            <a:off x="1298938" y="6052405"/>
            <a:ext cx="2049790" cy="250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(Describe component)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528"/>
          <p:cNvGrpSpPr/>
          <p:nvPr/>
        </p:nvGrpSpPr>
        <p:grpSpPr>
          <a:xfrm>
            <a:off x="357230" y="1960358"/>
            <a:ext cx="789385" cy="1030239"/>
            <a:chOff x="43631" y="9574"/>
            <a:chExt cx="789384" cy="1030238"/>
          </a:xfrm>
        </p:grpSpPr>
        <p:sp>
          <p:nvSpPr>
            <p:cNvPr id="524" name="Shape 524"/>
            <p:cNvSpPr/>
            <p:nvPr/>
          </p:nvSpPr>
          <p:spPr>
            <a:xfrm>
              <a:off x="84708" y="957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6276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27" name="Group 527"/>
            <p:cNvGrpSpPr/>
            <p:nvPr/>
          </p:nvGrpSpPr>
          <p:grpSpPr>
            <a:xfrm>
              <a:off x="43631" y="84617"/>
              <a:ext cx="789385" cy="955196"/>
              <a:chOff x="54464" y="84617"/>
              <a:chExt cx="789384" cy="955195"/>
            </a:xfrm>
          </p:grpSpPr>
          <p:pic>
            <p:nvPicPr>
              <p:cNvPr id="525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526" name="Shape 526"/>
              <p:cNvSpPr/>
              <p:nvPr/>
            </p:nvSpPr>
            <p:spPr>
              <a:xfrm>
                <a:off x="54464" y="707231"/>
                <a:ext cx="789385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grpSp>
        <p:nvGrpSpPr>
          <p:cNvPr id="531" name="Group 531"/>
          <p:cNvGrpSpPr/>
          <p:nvPr/>
        </p:nvGrpSpPr>
        <p:grpSpPr>
          <a:xfrm>
            <a:off x="396759" y="3295301"/>
            <a:ext cx="707232" cy="912814"/>
            <a:chOff x="35161" y="0"/>
            <a:chExt cx="707231" cy="912812"/>
          </a:xfrm>
        </p:grpSpPr>
        <p:sp>
          <p:nvSpPr>
            <p:cNvPr id="529" name="Shape 529"/>
            <p:cNvSpPr/>
            <p:nvPr/>
          </p:nvSpPr>
          <p:spPr>
            <a:xfrm>
              <a:off x="35161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8226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209205" y="707231"/>
              <a:ext cx="390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NAME</a:t>
              </a:r>
            </a:p>
          </p:txBody>
        </p:sp>
      </p:grpSp>
      <p:sp>
        <p:nvSpPr>
          <p:cNvPr id="532" name="Shape 532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/>
              <a:t>Capabilities Icons</a:t>
            </a:r>
          </a:p>
        </p:txBody>
      </p:sp>
      <p:sp>
        <p:nvSpPr>
          <p:cNvPr id="534" name="Shape 534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535" name="Shape 535"/>
          <p:cNvSpPr/>
          <p:nvPr/>
        </p:nvSpPr>
        <p:spPr>
          <a:xfrm>
            <a:off x="1298938" y="2021387"/>
            <a:ext cx="1976190" cy="402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Apps that continue to work while “offline” or “disconnected”.</a:t>
            </a:r>
          </a:p>
        </p:txBody>
      </p:sp>
      <p:sp>
        <p:nvSpPr>
          <p:cNvPr id="536" name="Shape 536"/>
          <p:cNvSpPr/>
          <p:nvPr/>
        </p:nvSpPr>
        <p:spPr>
          <a:xfrm>
            <a:off x="1298938" y="3420998"/>
            <a:ext cx="1709677" cy="250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(Describe component)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</a:t>
            </a:r>
            <a:r>
              <a:rPr lang="en-US" dirty="0" smtClean="0"/>
              <a:t>and Arrows for </a:t>
            </a:r>
            <a:r>
              <a:rPr lang="en-US" dirty="0"/>
              <a:t>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</a:t>
            </a:r>
            <a:r>
              <a:rPr lang="en-US" sz="1200" dirty="0" smtClean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Selection of </a:t>
            </a:r>
            <a:r>
              <a:rPr lang="en-US" dirty="0" err="1"/>
              <a:t>Bluemix</a:t>
            </a:r>
            <a:r>
              <a:rPr lang="en-US" dirty="0"/>
              <a:t> Service Icons</a:t>
            </a:r>
          </a:p>
        </p:txBody>
      </p:sp>
      <p:sp>
        <p:nvSpPr>
          <p:cNvPr id="534" name="Shape 534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15" name="Shape 592"/>
          <p:cNvSpPr/>
          <p:nvPr/>
        </p:nvSpPr>
        <p:spPr>
          <a:xfrm>
            <a:off x="6027438" y="542925"/>
            <a:ext cx="3568968" cy="4529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200" dirty="0">
                <a:latin typeface="Helvetica Neue"/>
                <a:ea typeface="Helvetica Neue"/>
                <a:cs typeface="Helvetica Neue"/>
                <a:sym typeface="Helvetica Neue"/>
              </a:rPr>
              <a:t>Download more icons from the Bluemix Catalog </a:t>
            </a:r>
            <a:r>
              <a:rPr sz="12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new-console.ng.bluemix.net/catalog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33157" y="1938383"/>
            <a:ext cx="1079799" cy="925513"/>
            <a:chOff x="7133157" y="1938383"/>
            <a:chExt cx="1079799" cy="925513"/>
          </a:xfrm>
        </p:grpSpPr>
        <p:sp>
          <p:nvSpPr>
            <p:cNvPr id="21" name="Shape 544"/>
            <p:cNvSpPr/>
            <p:nvPr/>
          </p:nvSpPr>
          <p:spPr>
            <a:xfrm>
              <a:off x="7319441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50"/>
            <p:cNvSpPr/>
            <p:nvPr/>
          </p:nvSpPr>
          <p:spPr>
            <a:xfrm>
              <a:off x="7133157" y="2645614"/>
              <a:ext cx="1079799" cy="2182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IBM CONTAINERS</a:t>
              </a:r>
            </a:p>
          </p:txBody>
        </p:sp>
        <p:pic>
          <p:nvPicPr>
            <p:cNvPr id="23" name="containerServiceIcon50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96248" y="2115190"/>
              <a:ext cx="353617" cy="353617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266295" y="1938383"/>
            <a:ext cx="1202805" cy="1065213"/>
            <a:chOff x="266295" y="1938383"/>
            <a:chExt cx="1202805" cy="1065213"/>
          </a:xfrm>
        </p:grpSpPr>
        <p:sp>
          <p:nvSpPr>
            <p:cNvPr id="25" name="Shape 540"/>
            <p:cNvSpPr/>
            <p:nvPr/>
          </p:nvSpPr>
          <p:spPr>
            <a:xfrm>
              <a:off x="514081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46"/>
            <p:cNvSpPr/>
            <p:nvPr/>
          </p:nvSpPr>
          <p:spPr>
            <a:xfrm>
              <a:off x="266295" y="2645614"/>
              <a:ext cx="1202805" cy="3579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900" b="1" dirty="0">
                  <a:latin typeface="Helvetica"/>
                  <a:ea typeface="Helvetica"/>
                  <a:cs typeface="Helvetica"/>
                  <a:sym typeface="Helvetica"/>
                </a:rPr>
                <a:t>LIBERTY FOR JAVA</a:t>
              </a:r>
            </a:p>
            <a:p>
              <a:pPr lvl="0">
                <a:defRPr sz="1800"/>
              </a:pPr>
              <a:r>
                <a:rPr sz="900" b="1" dirty="0">
                  <a:latin typeface="Helvetica"/>
                  <a:ea typeface="Helvetica"/>
                  <a:cs typeface="Helvetica"/>
                  <a:sym typeface="Helvetica"/>
                </a:rPr>
                <a:t>RUNTIME</a:t>
              </a:r>
            </a:p>
          </p:txBody>
        </p:sp>
        <p:pic>
          <p:nvPicPr>
            <p:cNvPr id="27" name="i_java_50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20624" y="2056254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1951324" y="1938383"/>
            <a:ext cx="1145488" cy="925513"/>
            <a:chOff x="1951324" y="1938383"/>
            <a:chExt cx="1145488" cy="925513"/>
          </a:xfrm>
        </p:grpSpPr>
        <p:sp>
          <p:nvSpPr>
            <p:cNvPr id="29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547"/>
            <p:cNvSpPr/>
            <p:nvPr/>
          </p:nvSpPr>
          <p:spPr>
            <a:xfrm>
              <a:off x="1951324" y="2645614"/>
              <a:ext cx="1145488" cy="2182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NODE.JS RUNTIME</a:t>
              </a:r>
            </a:p>
          </p:txBody>
        </p:sp>
        <p:pic>
          <p:nvPicPr>
            <p:cNvPr id="31" name="i_js_50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278501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32" name="Group 31"/>
          <p:cNvGrpSpPr/>
          <p:nvPr/>
        </p:nvGrpSpPr>
        <p:grpSpPr>
          <a:xfrm>
            <a:off x="3828899" y="1938134"/>
            <a:ext cx="876705" cy="925762"/>
            <a:chOff x="3828899" y="1938134"/>
            <a:chExt cx="876705" cy="925762"/>
          </a:xfrm>
        </p:grpSpPr>
        <p:sp>
          <p:nvSpPr>
            <p:cNvPr id="33" name="Shape 542"/>
            <p:cNvSpPr/>
            <p:nvPr/>
          </p:nvSpPr>
          <p:spPr>
            <a:xfrm>
              <a:off x="3913635" y="1938134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548"/>
            <p:cNvSpPr/>
            <p:nvPr/>
          </p:nvSpPr>
          <p:spPr>
            <a:xfrm>
              <a:off x="3828899" y="2645614"/>
              <a:ext cx="876705" cy="2182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PHP RUNTIME</a:t>
              </a:r>
            </a:p>
          </p:txBody>
        </p:sp>
        <p:pic>
          <p:nvPicPr>
            <p:cNvPr id="35" name="i_php_50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021685" y="2046432"/>
              <a:ext cx="491133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36" name="Group 35"/>
          <p:cNvGrpSpPr/>
          <p:nvPr/>
        </p:nvGrpSpPr>
        <p:grpSpPr>
          <a:xfrm>
            <a:off x="5424995" y="1938383"/>
            <a:ext cx="1119982" cy="925513"/>
            <a:chOff x="5424995" y="1938383"/>
            <a:chExt cx="1119982" cy="925513"/>
          </a:xfrm>
        </p:grpSpPr>
        <p:sp>
          <p:nvSpPr>
            <p:cNvPr id="37" name="Shape 543"/>
            <p:cNvSpPr/>
            <p:nvPr/>
          </p:nvSpPr>
          <p:spPr>
            <a:xfrm>
              <a:off x="5631370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 549"/>
            <p:cNvSpPr/>
            <p:nvPr/>
          </p:nvSpPr>
          <p:spPr>
            <a:xfrm>
              <a:off x="5424995" y="2645614"/>
              <a:ext cx="1119982" cy="2182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PYTHON RUNTIME</a:t>
              </a:r>
            </a:p>
          </p:txBody>
        </p:sp>
        <p:pic>
          <p:nvPicPr>
            <p:cNvPr id="39" name="i_python_50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739419" y="2046432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8574566" y="1938134"/>
            <a:ext cx="1084320" cy="925762"/>
            <a:chOff x="8574566" y="1938134"/>
            <a:chExt cx="1084320" cy="925762"/>
          </a:xfrm>
        </p:grpSpPr>
        <p:sp>
          <p:nvSpPr>
            <p:cNvPr id="41" name="Shape 545"/>
            <p:cNvSpPr/>
            <p:nvPr/>
          </p:nvSpPr>
          <p:spPr>
            <a:xfrm>
              <a:off x="8763110" y="1938134"/>
              <a:ext cx="707232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551"/>
            <p:cNvSpPr/>
            <p:nvPr/>
          </p:nvSpPr>
          <p:spPr>
            <a:xfrm>
              <a:off x="8574566" y="2645614"/>
              <a:ext cx="1084320" cy="2182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VIRTUAL SERVER</a:t>
              </a:r>
            </a:p>
          </p:txBody>
        </p:sp>
        <p:pic>
          <p:nvPicPr>
            <p:cNvPr id="43" name="vm50-01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939918" y="2115190"/>
              <a:ext cx="353616" cy="353617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4" name="Group 43"/>
          <p:cNvGrpSpPr/>
          <p:nvPr/>
        </p:nvGrpSpPr>
        <p:grpSpPr>
          <a:xfrm>
            <a:off x="485546" y="3294657"/>
            <a:ext cx="764302" cy="1065214"/>
            <a:chOff x="485546" y="3294657"/>
            <a:chExt cx="764302" cy="1065214"/>
          </a:xfrm>
        </p:grpSpPr>
        <p:sp>
          <p:nvSpPr>
            <p:cNvPr id="45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564"/>
            <p:cNvSpPr/>
            <p:nvPr/>
          </p:nvSpPr>
          <p:spPr>
            <a:xfrm>
              <a:off x="485546" y="4001888"/>
              <a:ext cx="764302" cy="357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CLOUDANT</a:t>
              </a:r>
            </a:p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NOSQL DB</a:t>
              </a:r>
            </a:p>
          </p:txBody>
        </p:sp>
        <p:pic>
          <p:nvPicPr>
            <p:cNvPr id="47" name="cloudant50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48" name="Group 47"/>
          <p:cNvGrpSpPr/>
          <p:nvPr/>
        </p:nvGrpSpPr>
        <p:grpSpPr>
          <a:xfrm>
            <a:off x="3772782" y="3294409"/>
            <a:ext cx="988939" cy="925762"/>
            <a:chOff x="3772782" y="3294409"/>
            <a:chExt cx="988939" cy="925762"/>
          </a:xfrm>
        </p:grpSpPr>
        <p:sp>
          <p:nvSpPr>
            <p:cNvPr id="49" name="Shape 560"/>
            <p:cNvSpPr/>
            <p:nvPr/>
          </p:nvSpPr>
          <p:spPr>
            <a:xfrm>
              <a:off x="3913635" y="3294409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Shape 566"/>
            <p:cNvSpPr/>
            <p:nvPr/>
          </p:nvSpPr>
          <p:spPr>
            <a:xfrm>
              <a:off x="3772782" y="4001888"/>
              <a:ext cx="988939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APACHE SPARK</a:t>
              </a:r>
            </a:p>
          </p:txBody>
        </p:sp>
        <p:pic>
          <p:nvPicPr>
            <p:cNvPr id="51" name="apacheSpark_50x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021685" y="3393008"/>
              <a:ext cx="491133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2112198" y="3294657"/>
            <a:ext cx="823740" cy="925514"/>
            <a:chOff x="2112198" y="3294657"/>
            <a:chExt cx="823740" cy="925514"/>
          </a:xfrm>
        </p:grpSpPr>
        <p:sp>
          <p:nvSpPr>
            <p:cNvPr id="53" name="Shape 559"/>
            <p:cNvSpPr/>
            <p:nvPr/>
          </p:nvSpPr>
          <p:spPr>
            <a:xfrm>
              <a:off x="2170452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565"/>
            <p:cNvSpPr/>
            <p:nvPr/>
          </p:nvSpPr>
          <p:spPr>
            <a:xfrm>
              <a:off x="2112198" y="4001888"/>
              <a:ext cx="823740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DATAWORKS</a:t>
              </a:r>
            </a:p>
          </p:txBody>
        </p:sp>
        <p:pic>
          <p:nvPicPr>
            <p:cNvPr id="55" name="DATAWORKS_50.png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278501" y="339300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56" name="Group 55"/>
          <p:cNvGrpSpPr/>
          <p:nvPr/>
        </p:nvGrpSpPr>
        <p:grpSpPr>
          <a:xfrm>
            <a:off x="5517054" y="3294657"/>
            <a:ext cx="935863" cy="1065214"/>
            <a:chOff x="5517054" y="3294657"/>
            <a:chExt cx="935863" cy="1065214"/>
          </a:xfrm>
        </p:grpSpPr>
        <p:sp>
          <p:nvSpPr>
            <p:cNvPr id="57" name="Shape 561"/>
            <p:cNvSpPr/>
            <p:nvPr/>
          </p:nvSpPr>
          <p:spPr>
            <a:xfrm>
              <a:off x="5631370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67"/>
            <p:cNvSpPr/>
            <p:nvPr/>
          </p:nvSpPr>
          <p:spPr>
            <a:xfrm>
              <a:off x="5517054" y="4001888"/>
              <a:ext cx="935863" cy="357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INSIGHTS FOR</a:t>
              </a:r>
            </a:p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TWITTER</a:t>
              </a:r>
            </a:p>
          </p:txBody>
        </p:sp>
        <p:pic>
          <p:nvPicPr>
            <p:cNvPr id="59" name="Twitter_tilelogo_50.png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739419" y="339300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60" name="Group 59"/>
          <p:cNvGrpSpPr/>
          <p:nvPr/>
        </p:nvGrpSpPr>
        <p:grpSpPr>
          <a:xfrm>
            <a:off x="5405796" y="4769052"/>
            <a:ext cx="1158380" cy="925514"/>
            <a:chOff x="5405796" y="4769052"/>
            <a:chExt cx="1158380" cy="925514"/>
          </a:xfrm>
        </p:grpSpPr>
        <p:sp>
          <p:nvSpPr>
            <p:cNvPr id="61" name="Shape 573"/>
            <p:cNvSpPr/>
            <p:nvPr/>
          </p:nvSpPr>
          <p:spPr>
            <a:xfrm>
              <a:off x="5631370" y="4769052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 579"/>
            <p:cNvSpPr/>
            <p:nvPr/>
          </p:nvSpPr>
          <p:spPr>
            <a:xfrm>
              <a:off x="5405796" y="5476283"/>
              <a:ext cx="1158380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SECURE GATEWAY</a:t>
              </a:r>
            </a:p>
          </p:txBody>
        </p:sp>
        <p:pic>
          <p:nvPicPr>
            <p:cNvPr id="63" name="Bmix_icons_deliver_SGW 50.png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739419" y="4864666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64" name="Group 63"/>
          <p:cNvGrpSpPr/>
          <p:nvPr/>
        </p:nvGrpSpPr>
        <p:grpSpPr>
          <a:xfrm>
            <a:off x="384948" y="4769052"/>
            <a:ext cx="965498" cy="925514"/>
            <a:chOff x="384948" y="4769052"/>
            <a:chExt cx="965498" cy="925514"/>
          </a:xfrm>
        </p:grpSpPr>
        <p:sp>
          <p:nvSpPr>
            <p:cNvPr id="65" name="Shape 570"/>
            <p:cNvSpPr/>
            <p:nvPr/>
          </p:nvSpPr>
          <p:spPr>
            <a:xfrm>
              <a:off x="514081" y="4769052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576"/>
            <p:cNvSpPr/>
            <p:nvPr/>
          </p:nvSpPr>
          <p:spPr>
            <a:xfrm>
              <a:off x="384948" y="5476283"/>
              <a:ext cx="965498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AUTO-SCALING</a:t>
              </a:r>
            </a:p>
          </p:txBody>
        </p:sp>
        <p:pic>
          <p:nvPicPr>
            <p:cNvPr id="67" name="autoscaling50.png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620624" y="4859200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68" name="Group 67"/>
          <p:cNvGrpSpPr/>
          <p:nvPr/>
        </p:nvGrpSpPr>
        <p:grpSpPr>
          <a:xfrm>
            <a:off x="1919428" y="4769052"/>
            <a:ext cx="1209279" cy="925514"/>
            <a:chOff x="1919428" y="4769052"/>
            <a:chExt cx="1209279" cy="925514"/>
          </a:xfrm>
        </p:grpSpPr>
        <p:sp>
          <p:nvSpPr>
            <p:cNvPr id="69" name="Shape 571"/>
            <p:cNvSpPr/>
            <p:nvPr/>
          </p:nvSpPr>
          <p:spPr>
            <a:xfrm>
              <a:off x="2170452" y="4769052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577"/>
            <p:cNvSpPr/>
            <p:nvPr/>
          </p:nvSpPr>
          <p:spPr>
            <a:xfrm>
              <a:off x="1919428" y="5476283"/>
              <a:ext cx="1209279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DELIVERY PIPELINE</a:t>
              </a:r>
            </a:p>
          </p:txBody>
        </p:sp>
        <p:pic>
          <p:nvPicPr>
            <p:cNvPr id="71" name="autodeploy50.png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278501" y="4877101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72" name="Group 71"/>
          <p:cNvGrpSpPr/>
          <p:nvPr/>
        </p:nvGrpSpPr>
        <p:grpSpPr>
          <a:xfrm>
            <a:off x="3697689" y="4768804"/>
            <a:ext cx="1139125" cy="1065462"/>
            <a:chOff x="3697689" y="4768804"/>
            <a:chExt cx="1139125" cy="1065462"/>
          </a:xfrm>
        </p:grpSpPr>
        <p:sp>
          <p:nvSpPr>
            <p:cNvPr id="73" name="Shape 572"/>
            <p:cNvSpPr/>
            <p:nvPr/>
          </p:nvSpPr>
          <p:spPr>
            <a:xfrm>
              <a:off x="3913635" y="4768804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 578"/>
            <p:cNvSpPr/>
            <p:nvPr/>
          </p:nvSpPr>
          <p:spPr>
            <a:xfrm>
              <a:off x="3697689" y="5476283"/>
              <a:ext cx="1139125" cy="357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MONITORING AND</a:t>
              </a:r>
            </a:p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ANALYTICS</a:t>
              </a:r>
            </a:p>
          </p:txBody>
        </p:sp>
        <p:pic>
          <p:nvPicPr>
            <p:cNvPr id="75" name="Monitoring_Analytics50.png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060975" y="4859200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76" name="Group 75"/>
          <p:cNvGrpSpPr/>
          <p:nvPr/>
        </p:nvGrpSpPr>
        <p:grpSpPr>
          <a:xfrm>
            <a:off x="7319441" y="3294657"/>
            <a:ext cx="707232" cy="925514"/>
            <a:chOff x="7319441" y="3294657"/>
            <a:chExt cx="707232" cy="925514"/>
          </a:xfrm>
        </p:grpSpPr>
        <p:sp>
          <p:nvSpPr>
            <p:cNvPr id="77" name="Shape 562"/>
            <p:cNvSpPr/>
            <p:nvPr/>
          </p:nvSpPr>
          <p:spPr>
            <a:xfrm>
              <a:off x="731944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 568"/>
            <p:cNvSpPr/>
            <p:nvPr/>
          </p:nvSpPr>
          <p:spPr>
            <a:xfrm>
              <a:off x="7405178" y="4001888"/>
              <a:ext cx="535757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DIALOG</a:t>
              </a:r>
            </a:p>
          </p:txBody>
        </p:sp>
        <p:pic>
          <p:nvPicPr>
            <p:cNvPr id="79" name="Dialog_Icon-48px.png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42749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grpSp>
        <p:nvGrpSpPr>
          <p:cNvPr id="80" name="Group 79"/>
          <p:cNvGrpSpPr/>
          <p:nvPr/>
        </p:nvGrpSpPr>
        <p:grpSpPr>
          <a:xfrm>
            <a:off x="8441347" y="3294409"/>
            <a:ext cx="1350758" cy="1065462"/>
            <a:chOff x="8441347" y="3294409"/>
            <a:chExt cx="1350758" cy="1065462"/>
          </a:xfrm>
        </p:grpSpPr>
        <p:sp>
          <p:nvSpPr>
            <p:cNvPr id="81" name="Shape 563"/>
            <p:cNvSpPr/>
            <p:nvPr/>
          </p:nvSpPr>
          <p:spPr>
            <a:xfrm>
              <a:off x="8763110" y="3294409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569"/>
            <p:cNvSpPr/>
            <p:nvPr/>
          </p:nvSpPr>
          <p:spPr>
            <a:xfrm>
              <a:off x="8441347" y="4001888"/>
              <a:ext cx="1350758" cy="357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NATURAL LANGUAGE</a:t>
              </a:r>
            </a:p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CLASSIFIER</a:t>
              </a:r>
            </a:p>
          </p:txBody>
        </p:sp>
        <p:pic>
          <p:nvPicPr>
            <p:cNvPr id="83" name="classifier-50.png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867334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732894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Selection of </a:t>
            </a:r>
            <a:r>
              <a:rPr lang="en-US" dirty="0" err="1"/>
              <a:t>Bluemix</a:t>
            </a:r>
            <a:r>
              <a:rPr lang="en-US" dirty="0"/>
              <a:t> Service Icons</a:t>
            </a:r>
          </a:p>
        </p:txBody>
      </p:sp>
      <p:sp>
        <p:nvSpPr>
          <p:cNvPr id="534" name="Shape 534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15" name="Shape 592"/>
          <p:cNvSpPr/>
          <p:nvPr/>
        </p:nvSpPr>
        <p:spPr>
          <a:xfrm>
            <a:off x="6027438" y="542925"/>
            <a:ext cx="3568968" cy="4529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1200" dirty="0">
                <a:latin typeface="Helvetica Neue"/>
                <a:ea typeface="Helvetica Neue"/>
                <a:cs typeface="Helvetica Neue"/>
                <a:sym typeface="Helvetica Neue"/>
              </a:rPr>
              <a:t>Download more icons from the Bluemix Catalog </a:t>
            </a:r>
            <a:r>
              <a:rPr sz="12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new-console.ng.bluemix.net/catalog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8574566" y="1938134"/>
            <a:ext cx="1084320" cy="925762"/>
            <a:chOff x="8574566" y="1938134"/>
            <a:chExt cx="1084320" cy="925762"/>
          </a:xfrm>
        </p:grpSpPr>
        <p:sp>
          <p:nvSpPr>
            <p:cNvPr id="41" name="Shape 545"/>
            <p:cNvSpPr/>
            <p:nvPr/>
          </p:nvSpPr>
          <p:spPr>
            <a:xfrm>
              <a:off x="8763110" y="1938134"/>
              <a:ext cx="707232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551"/>
            <p:cNvSpPr/>
            <p:nvPr/>
          </p:nvSpPr>
          <p:spPr>
            <a:xfrm>
              <a:off x="8574566" y="2645614"/>
              <a:ext cx="1084320" cy="21828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VIRTUAL SERVER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5546" y="3294657"/>
            <a:ext cx="764302" cy="1065214"/>
            <a:chOff x="485546" y="3294657"/>
            <a:chExt cx="764302" cy="1065214"/>
          </a:xfrm>
        </p:grpSpPr>
        <p:sp>
          <p:nvSpPr>
            <p:cNvPr id="45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 564"/>
            <p:cNvSpPr/>
            <p:nvPr/>
          </p:nvSpPr>
          <p:spPr>
            <a:xfrm>
              <a:off x="485546" y="4001888"/>
              <a:ext cx="764302" cy="357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CLOUDANT</a:t>
              </a:r>
            </a:p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NOSQL DB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72782" y="3294409"/>
            <a:ext cx="988939" cy="925762"/>
            <a:chOff x="3772782" y="3294409"/>
            <a:chExt cx="988939" cy="925762"/>
          </a:xfrm>
        </p:grpSpPr>
        <p:sp>
          <p:nvSpPr>
            <p:cNvPr id="49" name="Shape 560"/>
            <p:cNvSpPr/>
            <p:nvPr/>
          </p:nvSpPr>
          <p:spPr>
            <a:xfrm>
              <a:off x="3913635" y="3294409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Shape 566"/>
            <p:cNvSpPr/>
            <p:nvPr/>
          </p:nvSpPr>
          <p:spPr>
            <a:xfrm>
              <a:off x="3772782" y="4001888"/>
              <a:ext cx="988939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APACHE SPARK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112198" y="3294657"/>
            <a:ext cx="823740" cy="925514"/>
            <a:chOff x="2112198" y="3294657"/>
            <a:chExt cx="823740" cy="925514"/>
          </a:xfrm>
        </p:grpSpPr>
        <p:sp>
          <p:nvSpPr>
            <p:cNvPr id="53" name="Shape 559"/>
            <p:cNvSpPr/>
            <p:nvPr/>
          </p:nvSpPr>
          <p:spPr>
            <a:xfrm>
              <a:off x="2170452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565"/>
            <p:cNvSpPr/>
            <p:nvPr/>
          </p:nvSpPr>
          <p:spPr>
            <a:xfrm>
              <a:off x="2112198" y="4001888"/>
              <a:ext cx="823740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DATAWORKS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517054" y="3294657"/>
            <a:ext cx="935863" cy="1065214"/>
            <a:chOff x="5517054" y="3294657"/>
            <a:chExt cx="935863" cy="1065214"/>
          </a:xfrm>
        </p:grpSpPr>
        <p:sp>
          <p:nvSpPr>
            <p:cNvPr id="57" name="Shape 561"/>
            <p:cNvSpPr/>
            <p:nvPr/>
          </p:nvSpPr>
          <p:spPr>
            <a:xfrm>
              <a:off x="5631370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67"/>
            <p:cNvSpPr/>
            <p:nvPr/>
          </p:nvSpPr>
          <p:spPr>
            <a:xfrm>
              <a:off x="5517054" y="4001888"/>
              <a:ext cx="935863" cy="357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INSIGHTS FOR</a:t>
              </a:r>
            </a:p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TWITTER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405796" y="4769052"/>
            <a:ext cx="1158380" cy="925514"/>
            <a:chOff x="5405796" y="4769052"/>
            <a:chExt cx="1158380" cy="925514"/>
          </a:xfrm>
        </p:grpSpPr>
        <p:sp>
          <p:nvSpPr>
            <p:cNvPr id="61" name="Shape 573"/>
            <p:cNvSpPr/>
            <p:nvPr/>
          </p:nvSpPr>
          <p:spPr>
            <a:xfrm>
              <a:off x="5631370" y="4769052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 579"/>
            <p:cNvSpPr/>
            <p:nvPr/>
          </p:nvSpPr>
          <p:spPr>
            <a:xfrm>
              <a:off x="5405796" y="5476283"/>
              <a:ext cx="1158380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SECURE GATEWAY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84948" y="4769052"/>
            <a:ext cx="965498" cy="925514"/>
            <a:chOff x="384948" y="4769052"/>
            <a:chExt cx="965498" cy="925514"/>
          </a:xfrm>
        </p:grpSpPr>
        <p:sp>
          <p:nvSpPr>
            <p:cNvPr id="65" name="Shape 570"/>
            <p:cNvSpPr/>
            <p:nvPr/>
          </p:nvSpPr>
          <p:spPr>
            <a:xfrm>
              <a:off x="514081" y="4769052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576"/>
            <p:cNvSpPr/>
            <p:nvPr/>
          </p:nvSpPr>
          <p:spPr>
            <a:xfrm>
              <a:off x="384948" y="5476283"/>
              <a:ext cx="965498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AUTO-SCALING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19428" y="4769052"/>
            <a:ext cx="1209279" cy="925514"/>
            <a:chOff x="1919428" y="4769052"/>
            <a:chExt cx="1209279" cy="925514"/>
          </a:xfrm>
        </p:grpSpPr>
        <p:sp>
          <p:nvSpPr>
            <p:cNvPr id="69" name="Shape 571"/>
            <p:cNvSpPr/>
            <p:nvPr/>
          </p:nvSpPr>
          <p:spPr>
            <a:xfrm>
              <a:off x="2170452" y="4769052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577"/>
            <p:cNvSpPr/>
            <p:nvPr/>
          </p:nvSpPr>
          <p:spPr>
            <a:xfrm>
              <a:off x="1919428" y="5476283"/>
              <a:ext cx="1209279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DELIVERY PIPELINE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697689" y="4768804"/>
            <a:ext cx="1139125" cy="1065462"/>
            <a:chOff x="3697689" y="4768804"/>
            <a:chExt cx="1139125" cy="1065462"/>
          </a:xfrm>
        </p:grpSpPr>
        <p:sp>
          <p:nvSpPr>
            <p:cNvPr id="73" name="Shape 572"/>
            <p:cNvSpPr/>
            <p:nvPr/>
          </p:nvSpPr>
          <p:spPr>
            <a:xfrm>
              <a:off x="3913635" y="4768804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 578"/>
            <p:cNvSpPr/>
            <p:nvPr/>
          </p:nvSpPr>
          <p:spPr>
            <a:xfrm>
              <a:off x="3697689" y="5476283"/>
              <a:ext cx="1139125" cy="357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MONITORING AND</a:t>
              </a:r>
            </a:p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ANALYTICS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319441" y="3294657"/>
            <a:ext cx="707232" cy="925514"/>
            <a:chOff x="7319441" y="3294657"/>
            <a:chExt cx="707232" cy="925514"/>
          </a:xfrm>
        </p:grpSpPr>
        <p:sp>
          <p:nvSpPr>
            <p:cNvPr id="77" name="Shape 562"/>
            <p:cNvSpPr/>
            <p:nvPr/>
          </p:nvSpPr>
          <p:spPr>
            <a:xfrm>
              <a:off x="731944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 568"/>
            <p:cNvSpPr/>
            <p:nvPr/>
          </p:nvSpPr>
          <p:spPr>
            <a:xfrm>
              <a:off x="7405178" y="4001888"/>
              <a:ext cx="535757" cy="2182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sz="900" b="1"/>
                <a:t>DIALOG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441347" y="3294409"/>
            <a:ext cx="1350758" cy="1065462"/>
            <a:chOff x="8441347" y="3294409"/>
            <a:chExt cx="1350758" cy="1065462"/>
          </a:xfrm>
        </p:grpSpPr>
        <p:sp>
          <p:nvSpPr>
            <p:cNvPr id="81" name="Shape 563"/>
            <p:cNvSpPr/>
            <p:nvPr/>
          </p:nvSpPr>
          <p:spPr>
            <a:xfrm>
              <a:off x="8763110" y="3294409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569"/>
            <p:cNvSpPr/>
            <p:nvPr/>
          </p:nvSpPr>
          <p:spPr>
            <a:xfrm>
              <a:off x="8441347" y="4001888"/>
              <a:ext cx="1350758" cy="35798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NATURAL LANGUAGE</a:t>
              </a:r>
            </a:p>
            <a:p>
              <a:pPr lvl="0">
                <a:defRPr sz="1800"/>
              </a:pPr>
              <a:r>
                <a:rPr sz="900" b="1">
                  <a:latin typeface="Helvetica"/>
                  <a:ea typeface="Helvetica"/>
                  <a:cs typeface="Helvetica"/>
                  <a:sym typeface="Helvetica"/>
                </a:rPr>
                <a:t>CLASSIFIER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094" y="1938383"/>
            <a:ext cx="859210" cy="845730"/>
            <a:chOff x="438094" y="1938383"/>
            <a:chExt cx="859210" cy="845730"/>
          </a:xfrm>
        </p:grpSpPr>
        <p:sp>
          <p:nvSpPr>
            <p:cNvPr id="25" name="Shape 540"/>
            <p:cNvSpPr/>
            <p:nvPr/>
          </p:nvSpPr>
          <p:spPr>
            <a:xfrm>
              <a:off x="514081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546"/>
            <p:cNvSpPr/>
            <p:nvPr/>
          </p:nvSpPr>
          <p:spPr>
            <a:xfrm>
              <a:off x="438094" y="2645614"/>
              <a:ext cx="859210" cy="13849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lang="en-US" sz="900" b="1" dirty="0" smtClean="0">
                  <a:latin typeface="Helvetica"/>
                  <a:ea typeface="Helvetica"/>
                  <a:cs typeface="Helvetica"/>
                  <a:sym typeface="Helvetica"/>
                </a:rPr>
                <a:t>MESSAGE HUB</a:t>
              </a:r>
              <a:endParaRPr sz="900" b="1" dirty="0"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pic>
          <p:nvPicPr>
            <p:cNvPr id="1026" name="Picture 2" descr="BM Message Hub is a scalable, distributed, high throughput message bus 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01" y="1976212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2017521" y="1938383"/>
            <a:ext cx="1013099" cy="845730"/>
            <a:chOff x="2017521" y="1938383"/>
            <a:chExt cx="1013099" cy="845730"/>
          </a:xfrm>
        </p:grpSpPr>
        <p:sp>
          <p:nvSpPr>
            <p:cNvPr id="29" name="Shape 541"/>
            <p:cNvSpPr/>
            <p:nvPr/>
          </p:nvSpPr>
          <p:spPr>
            <a:xfrm>
              <a:off x="2170452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547"/>
            <p:cNvSpPr/>
            <p:nvPr/>
          </p:nvSpPr>
          <p:spPr>
            <a:xfrm>
              <a:off x="2017521" y="2645614"/>
              <a:ext cx="1013099" cy="13849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900" b="1" dirty="0" smtClean="0"/>
                <a:t>BUSINESSRULES</a:t>
              </a:r>
              <a:endParaRPr sz="900" b="1" dirty="0"/>
            </a:p>
          </p:txBody>
        </p:sp>
        <p:pic>
          <p:nvPicPr>
            <p:cNvPr id="1028" name="Picture 4" descr="nables developers to spend less time recoding and testing when the bu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67" y="2047463"/>
              <a:ext cx="47625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913635" y="1938134"/>
            <a:ext cx="707233" cy="984479"/>
            <a:chOff x="3913635" y="1938134"/>
            <a:chExt cx="707233" cy="984479"/>
          </a:xfrm>
        </p:grpSpPr>
        <p:sp>
          <p:nvSpPr>
            <p:cNvPr id="33" name="Shape 542"/>
            <p:cNvSpPr/>
            <p:nvPr/>
          </p:nvSpPr>
          <p:spPr>
            <a:xfrm>
              <a:off x="3913635" y="1938134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548"/>
            <p:cNvSpPr/>
            <p:nvPr/>
          </p:nvSpPr>
          <p:spPr>
            <a:xfrm>
              <a:off x="3921005" y="2645614"/>
              <a:ext cx="692497" cy="27699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900" b="1" dirty="0" smtClean="0"/>
                <a:t>PREDICTIVE</a:t>
              </a:r>
            </a:p>
            <a:p>
              <a:pPr lvl="0">
                <a:defRPr sz="1800" b="0"/>
              </a:pPr>
              <a:r>
                <a:rPr lang="en-US" sz="900" b="1" dirty="0" smtClean="0"/>
                <a:t>ANALYTICS</a:t>
              </a:r>
            </a:p>
          </p:txBody>
        </p:sp>
        <p:pic>
          <p:nvPicPr>
            <p:cNvPr id="1030" name="Picture 6" descr="redictive Analytic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299" y="1995655"/>
              <a:ext cx="6191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5631370" y="1938383"/>
            <a:ext cx="707232" cy="984230"/>
            <a:chOff x="5631370" y="1938383"/>
            <a:chExt cx="707232" cy="984230"/>
          </a:xfrm>
        </p:grpSpPr>
        <p:sp>
          <p:nvSpPr>
            <p:cNvPr id="37" name="Shape 543"/>
            <p:cNvSpPr/>
            <p:nvPr/>
          </p:nvSpPr>
          <p:spPr>
            <a:xfrm>
              <a:off x="5631370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 549"/>
            <p:cNvSpPr/>
            <p:nvPr/>
          </p:nvSpPr>
          <p:spPr>
            <a:xfrm>
              <a:off x="5638739" y="2645614"/>
              <a:ext cx="692497" cy="27699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900" b="1" dirty="0" smtClean="0"/>
                <a:t>STREAMING</a:t>
              </a:r>
            </a:p>
            <a:p>
              <a:pPr lvl="0">
                <a:defRPr sz="1800" b="0"/>
              </a:pPr>
              <a:r>
                <a:rPr lang="en-US" sz="900" b="1" dirty="0" smtClean="0"/>
                <a:t>ANALYTICS</a:t>
              </a:r>
            </a:p>
          </p:txBody>
        </p:sp>
        <p:pic>
          <p:nvPicPr>
            <p:cNvPr id="1032" name="Picture 8" descr="ngest, analyze, monitor, and correlate data as it arrives from real-time 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0186" y="198719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297957" y="1938383"/>
            <a:ext cx="750205" cy="984230"/>
            <a:chOff x="7297957" y="1938383"/>
            <a:chExt cx="750205" cy="984230"/>
          </a:xfrm>
        </p:grpSpPr>
        <p:sp>
          <p:nvSpPr>
            <p:cNvPr id="21" name="Shape 544"/>
            <p:cNvSpPr/>
            <p:nvPr/>
          </p:nvSpPr>
          <p:spPr>
            <a:xfrm>
              <a:off x="7319441" y="1938383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 550"/>
            <p:cNvSpPr/>
            <p:nvPr/>
          </p:nvSpPr>
          <p:spPr>
            <a:xfrm>
              <a:off x="7297957" y="2645614"/>
              <a:ext cx="750205" cy="276999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9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/>
              </a:pPr>
              <a:r>
                <a:rPr lang="en-US" sz="900" b="1" dirty="0" smtClean="0"/>
                <a:t>GEOSPATIAL</a:t>
              </a:r>
            </a:p>
            <a:p>
              <a:pPr lvl="0">
                <a:defRPr sz="1800" b="0"/>
              </a:pPr>
              <a:r>
                <a:rPr lang="en-US" sz="900" b="1" dirty="0" smtClean="0"/>
                <a:t>ANALYTICS</a:t>
              </a:r>
              <a:endParaRPr sz="900" b="1" dirty="0"/>
            </a:p>
          </p:txBody>
        </p:sp>
        <p:pic>
          <p:nvPicPr>
            <p:cNvPr id="1034" name="Picture 10" descr="xpand the boundaries of your application. Leverage real-time geospati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57" y="198719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702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199" y="1633378"/>
            <a:ext cx="9144002" cy="539496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V="1">
            <a:off x="2493936" y="1632800"/>
            <a:ext cx="1" cy="5378276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5600" y="1727260"/>
            <a:ext cx="1255366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64" name="Shape 64"/>
          <p:cNvSpPr/>
          <p:nvPr/>
        </p:nvSpPr>
        <p:spPr>
          <a:xfrm>
            <a:off x="2601912" y="1727260"/>
            <a:ext cx="1234159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CLOUD NETWORK</a:t>
            </a:r>
          </a:p>
        </p:txBody>
      </p:sp>
      <p:sp>
        <p:nvSpPr>
          <p:cNvPr id="65" name="Shape 65"/>
          <p:cNvSpPr/>
          <p:nvPr/>
        </p:nvSpPr>
        <p:spPr>
          <a:xfrm>
            <a:off x="7434977" y="1727260"/>
            <a:ext cx="1594198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ENTERPRISE NETWORK</a:t>
            </a:r>
          </a:p>
        </p:txBody>
      </p:sp>
      <p:sp>
        <p:nvSpPr>
          <p:cNvPr id="66" name="Shape 66"/>
          <p:cNvSpPr/>
          <p:nvPr/>
        </p:nvSpPr>
        <p:spPr>
          <a:xfrm flipV="1">
            <a:off x="7336098" y="1620678"/>
            <a:ext cx="1" cy="5402520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_-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2334" y="3214197"/>
            <a:ext cx="233511" cy="233511"/>
          </a:xfrm>
          <a:prstGeom prst="rect">
            <a:avLst/>
          </a:prstGeom>
          <a:ln w="3175">
            <a:miter lim="400000"/>
          </a:ln>
        </p:spPr>
      </p:pic>
      <p:pic>
        <p:nvPicPr>
          <p:cNvPr id="69" name="_-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1374" y="3214197"/>
            <a:ext cx="233511" cy="233511"/>
          </a:xfrm>
          <a:prstGeom prst="rect">
            <a:avLst/>
          </a:prstGeom>
          <a:ln w="3175">
            <a:miter lim="400000"/>
          </a:ln>
        </p:spPr>
      </p:pic>
      <p:pic>
        <p:nvPicPr>
          <p:cNvPr id="70" name="_-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1374" y="4810167"/>
            <a:ext cx="233511" cy="233511"/>
          </a:xfrm>
          <a:prstGeom prst="rect">
            <a:avLst/>
          </a:prstGeom>
          <a:ln w="3175">
            <a:miter lim="400000"/>
          </a:ln>
        </p:spPr>
      </p:pic>
      <p:pic>
        <p:nvPicPr>
          <p:cNvPr id="71" name="_-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861" y="4810167"/>
            <a:ext cx="233511" cy="233511"/>
          </a:xfrm>
          <a:prstGeom prst="rect">
            <a:avLst/>
          </a:prstGeom>
          <a:ln w="3175">
            <a:miter lim="400000"/>
          </a:ln>
        </p:spPr>
      </p:pic>
      <p:pic>
        <p:nvPicPr>
          <p:cNvPr id="72" name="_-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2519" y="4810167"/>
            <a:ext cx="233511" cy="233511"/>
          </a:xfrm>
          <a:prstGeom prst="rect">
            <a:avLst/>
          </a:prstGeom>
          <a:ln w="3175">
            <a:miter lim="400000"/>
          </a:ln>
        </p:spPr>
      </p:pic>
      <p:pic>
        <p:nvPicPr>
          <p:cNvPr id="73" name="_-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9214" y="4500753"/>
            <a:ext cx="233511" cy="233511"/>
          </a:xfrm>
          <a:prstGeom prst="rect">
            <a:avLst/>
          </a:prstGeom>
          <a:ln w="3175">
            <a:miter lim="400000"/>
          </a:ln>
        </p:spPr>
      </p:pic>
      <p:pic>
        <p:nvPicPr>
          <p:cNvPr id="74" name="_-5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9214" y="2090926"/>
            <a:ext cx="233511" cy="233511"/>
          </a:xfrm>
          <a:prstGeom prst="rect">
            <a:avLst/>
          </a:prstGeom>
          <a:ln w="3175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457199" y="1633378"/>
            <a:ext cx="9144002" cy="539496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V="1">
            <a:off x="2292586" y="1632800"/>
            <a:ext cx="1" cy="1514894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81" name="Group 81"/>
          <p:cNvGrpSpPr/>
          <p:nvPr/>
        </p:nvGrpSpPr>
        <p:grpSpPr>
          <a:xfrm>
            <a:off x="545600" y="3267874"/>
            <a:ext cx="716058" cy="912814"/>
            <a:chOff x="0" y="0"/>
            <a:chExt cx="716057" cy="912812"/>
          </a:xfrm>
        </p:grpSpPr>
        <p:grpSp>
          <p:nvGrpSpPr>
            <p:cNvPr id="79" name="Group 79"/>
            <p:cNvGrpSpPr/>
            <p:nvPr/>
          </p:nvGrpSpPr>
          <p:grpSpPr>
            <a:xfrm>
              <a:off x="0" y="-1"/>
              <a:ext cx="716058" cy="707233"/>
              <a:chOff x="0" y="0"/>
              <a:chExt cx="716057" cy="707231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79C6FF"/>
                    </a:solidFill>
                  </a:defRPr>
                </a:pPr>
                <a:endParaRPr/>
              </a:p>
            </p:txBody>
          </p:sp>
          <p:pic>
            <p:nvPicPr>
              <p:cNvPr id="78" name="_-02.png"/>
              <p:cNvPicPr/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80" name="Shape 80"/>
            <p:cNvSpPr/>
            <p:nvPr/>
          </p:nvSpPr>
          <p:spPr>
            <a:xfrm>
              <a:off x="166836" y="707231"/>
              <a:ext cx="373559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USER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1840026" y="3266436"/>
            <a:ext cx="919461" cy="922636"/>
            <a:chOff x="51761" y="0"/>
            <a:chExt cx="919460" cy="922635"/>
          </a:xfrm>
        </p:grpSpPr>
        <p:sp>
          <p:nvSpPr>
            <p:cNvPr id="82" name="Shape 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5A9FD"/>
                  </a:solidFill>
                </a:defRPr>
              </a:pPr>
              <a:endParaRPr/>
            </a:p>
          </p:txBody>
        </p:sp>
        <p:grpSp>
          <p:nvGrpSpPr>
            <p:cNvPr id="85" name="Group 85"/>
            <p:cNvGrpSpPr/>
            <p:nvPr/>
          </p:nvGrpSpPr>
          <p:grpSpPr>
            <a:xfrm>
              <a:off x="51761" y="9822"/>
              <a:ext cx="919461" cy="912814"/>
              <a:chOff x="64880" y="0"/>
              <a:chExt cx="919460" cy="912812"/>
            </a:xfrm>
          </p:grpSpPr>
          <p:pic>
            <p:nvPicPr>
              <p:cNvPr id="83" name="_-10.png"/>
              <p:cNvPicPr/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163586" y="-1"/>
                <a:ext cx="707232" cy="7072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4" name="Shape 84"/>
              <p:cNvSpPr/>
              <p:nvPr/>
            </p:nvSpPr>
            <p:spPr>
              <a:xfrm>
                <a:off x="64880" y="707231"/>
                <a:ext cx="919461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EDGE SERVICES</a:t>
                </a:r>
              </a:p>
            </p:txBody>
          </p:sp>
        </p:grpSp>
      </p:grpSp>
      <p:grpSp>
        <p:nvGrpSpPr>
          <p:cNvPr id="91" name="Group 91"/>
          <p:cNvGrpSpPr/>
          <p:nvPr/>
        </p:nvGrpSpPr>
        <p:grpSpPr>
          <a:xfrm>
            <a:off x="3456897" y="3270668"/>
            <a:ext cx="1175439" cy="932543"/>
            <a:chOff x="0" y="0"/>
            <a:chExt cx="1175438" cy="932542"/>
          </a:xfrm>
        </p:grpSpPr>
        <p:sp>
          <p:nvSpPr>
            <p:cNvPr id="87" name="Shape 87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-1" y="9212"/>
              <a:ext cx="1175440" cy="923331"/>
              <a:chOff x="0" y="0"/>
              <a:chExt cx="1175438" cy="923329"/>
            </a:xfrm>
          </p:grpSpPr>
          <p:pic>
            <p:nvPicPr>
              <p:cNvPr id="88" name="_-19.png"/>
              <p:cNvPicPr/>
              <p:nvPr/>
            </p:nvPicPr>
            <p:blipFill>
              <a:blip r:embed="rId5">
                <a:extLst/>
              </a:blip>
              <a:srcRect/>
              <a:stretch>
                <a:fillRect/>
              </a:stretch>
            </p:blipFill>
            <p:spPr>
              <a:xfrm>
                <a:off x="226695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9" name="Shape 89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API MANAGEMENT</a:t>
                </a:r>
              </a:p>
            </p:txBody>
          </p:sp>
        </p:grpSp>
      </p:grpSp>
      <p:grpSp>
        <p:nvGrpSpPr>
          <p:cNvPr id="96" name="Group 96"/>
          <p:cNvGrpSpPr/>
          <p:nvPr/>
        </p:nvGrpSpPr>
        <p:grpSpPr>
          <a:xfrm>
            <a:off x="4981457" y="3252297"/>
            <a:ext cx="800646" cy="1039813"/>
            <a:chOff x="28457" y="0"/>
            <a:chExt cx="800645" cy="1039812"/>
          </a:xfrm>
        </p:grpSpPr>
        <p:sp>
          <p:nvSpPr>
            <p:cNvPr id="92" name="Shape 92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28457" y="0"/>
              <a:ext cx="800646" cy="1039813"/>
              <a:chOff x="38991" y="0"/>
              <a:chExt cx="800645" cy="1039812"/>
            </a:xfrm>
          </p:grpSpPr>
          <p:pic>
            <p:nvPicPr>
              <p:cNvPr id="93" name="_-03.png"/>
              <p:cNvPicPr/>
              <p:nvPr/>
            </p:nvPicPr>
            <p:blipFill>
              <a:blip r:embed="rId6">
                <a:extLst/>
              </a:blip>
              <a:srcRect l="199" r="199"/>
              <a:stretch>
                <a:fillRect/>
              </a:stretch>
            </p:blipFill>
            <p:spPr>
              <a:xfrm>
                <a:off x="85702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94" name="Shape 94"/>
              <p:cNvSpPr/>
              <p:nvPr/>
            </p:nvSpPr>
            <p:spPr>
              <a:xfrm>
                <a:off x="38991" y="707231"/>
                <a:ext cx="800647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SERVERS</a:t>
                </a:r>
              </a:p>
            </p:txBody>
          </p:sp>
        </p:grpSp>
      </p:grpSp>
      <p:grpSp>
        <p:nvGrpSpPr>
          <p:cNvPr id="101" name="Group 101"/>
          <p:cNvGrpSpPr/>
          <p:nvPr/>
        </p:nvGrpSpPr>
        <p:grpSpPr>
          <a:xfrm>
            <a:off x="8061785" y="3252297"/>
            <a:ext cx="772419" cy="1039813"/>
            <a:chOff x="42571" y="0"/>
            <a:chExt cx="772417" cy="1039812"/>
          </a:xfrm>
        </p:grpSpPr>
        <p:sp>
          <p:nvSpPr>
            <p:cNvPr id="97" name="Shape 97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0" name="Group 100"/>
            <p:cNvGrpSpPr/>
            <p:nvPr/>
          </p:nvGrpSpPr>
          <p:grpSpPr>
            <a:xfrm>
              <a:off x="42571" y="0"/>
              <a:ext cx="772419" cy="1039813"/>
              <a:chOff x="53105" y="0"/>
              <a:chExt cx="772417" cy="1039812"/>
            </a:xfrm>
          </p:grpSpPr>
          <p:pic>
            <p:nvPicPr>
              <p:cNvPr id="98" name="_-03.png"/>
              <p:cNvPicPr/>
              <p:nvPr/>
            </p:nvPicPr>
            <p:blipFill>
              <a:blip r:embed="rId6">
                <a:extLst/>
              </a:blip>
              <a:srcRect l="199" r="199"/>
              <a:stretch>
                <a:fillRect/>
              </a:stretch>
            </p:blipFill>
            <p:spPr>
              <a:xfrm>
                <a:off x="85702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99" name="Shape 99"/>
              <p:cNvSpPr/>
              <p:nvPr/>
            </p:nvSpPr>
            <p:spPr>
              <a:xfrm>
                <a:off x="53105" y="707231"/>
                <a:ext cx="772419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ENTERPRISE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</p:txBody>
          </p:sp>
        </p:grpSp>
      </p:grpSp>
      <p:grpSp>
        <p:nvGrpSpPr>
          <p:cNvPr id="106" name="Group 106"/>
          <p:cNvGrpSpPr/>
          <p:nvPr/>
        </p:nvGrpSpPr>
        <p:grpSpPr>
          <a:xfrm>
            <a:off x="7950685" y="2126050"/>
            <a:ext cx="994619" cy="1049026"/>
            <a:chOff x="56458" y="0"/>
            <a:chExt cx="994618" cy="1049024"/>
          </a:xfrm>
        </p:grpSpPr>
        <p:sp>
          <p:nvSpPr>
            <p:cNvPr id="102" name="Shape 102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5" name="Group 105"/>
            <p:cNvGrpSpPr/>
            <p:nvPr/>
          </p:nvGrpSpPr>
          <p:grpSpPr>
            <a:xfrm>
              <a:off x="56458" y="9212"/>
              <a:ext cx="994619" cy="1039813"/>
              <a:chOff x="70898" y="0"/>
              <a:chExt cx="994618" cy="1039812"/>
            </a:xfrm>
          </p:grpSpPr>
          <p:pic>
            <p:nvPicPr>
              <p:cNvPr id="103" name="_-35.png"/>
              <p:cNvPicPr/>
              <p:nvPr/>
            </p:nvPicPr>
            <p:blipFill>
              <a:blip r:embed="rId7">
                <a:extLst/>
              </a:blip>
              <a:srcRect/>
              <a:stretch>
                <a:fillRect/>
              </a:stretch>
            </p:blipFill>
            <p:spPr>
              <a:xfrm>
                <a:off x="214595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04" name="Shape 104"/>
              <p:cNvSpPr/>
              <p:nvPr/>
            </p:nvSpPr>
            <p:spPr>
              <a:xfrm>
                <a:off x="70898" y="707231"/>
                <a:ext cx="9946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ENTERPRISE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USER DIRECTORY</a:t>
                </a:r>
              </a:p>
            </p:txBody>
          </p:sp>
        </p:grpSp>
      </p:grpSp>
      <p:grpSp>
        <p:nvGrpSpPr>
          <p:cNvPr id="111" name="Group 111"/>
          <p:cNvGrpSpPr/>
          <p:nvPr/>
        </p:nvGrpSpPr>
        <p:grpSpPr>
          <a:xfrm>
            <a:off x="3815661" y="4866706"/>
            <a:ext cx="1175440" cy="929752"/>
            <a:chOff x="0" y="0"/>
            <a:chExt cx="1175438" cy="929751"/>
          </a:xfrm>
        </p:grpSpPr>
        <p:sp>
          <p:nvSpPr>
            <p:cNvPr id="107" name="Shape 107"/>
            <p:cNvSpPr/>
            <p:nvPr/>
          </p:nvSpPr>
          <p:spPr>
            <a:xfrm>
              <a:off x="219079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0" name="Group 110"/>
            <p:cNvGrpSpPr/>
            <p:nvPr/>
          </p:nvGrpSpPr>
          <p:grpSpPr>
            <a:xfrm>
              <a:off x="-1" y="6421"/>
              <a:ext cx="1175440" cy="923331"/>
              <a:chOff x="0" y="0"/>
              <a:chExt cx="1175438" cy="923329"/>
            </a:xfrm>
          </p:grpSpPr>
          <p:pic>
            <p:nvPicPr>
              <p:cNvPr id="108" name="_-51.png"/>
              <p:cNvPicPr/>
              <p:nvPr/>
            </p:nvPicPr>
            <p:blipFill>
              <a:blip r:embed="rId8">
                <a:extLst/>
              </a:blip>
              <a:srcRect/>
              <a:stretch>
                <a:fillRect/>
              </a:stretch>
            </p:blipFill>
            <p:spPr>
              <a:xfrm>
                <a:off x="234103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09" name="Shape 109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CACHES</a:t>
                </a:r>
              </a:p>
            </p:txBody>
          </p:sp>
        </p:grpSp>
      </p:grpSp>
      <p:grpSp>
        <p:nvGrpSpPr>
          <p:cNvPr id="116" name="Group 116"/>
          <p:cNvGrpSpPr/>
          <p:nvPr/>
        </p:nvGrpSpPr>
        <p:grpSpPr>
          <a:xfrm>
            <a:off x="4808537" y="4873127"/>
            <a:ext cx="1175440" cy="1059956"/>
            <a:chOff x="0" y="0"/>
            <a:chExt cx="1175438" cy="1059954"/>
          </a:xfrm>
        </p:grpSpPr>
        <p:sp>
          <p:nvSpPr>
            <p:cNvPr id="112" name="Shape 112"/>
            <p:cNvSpPr/>
            <p:nvPr/>
          </p:nvSpPr>
          <p:spPr>
            <a:xfrm>
              <a:off x="234103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5" name="Group 115"/>
            <p:cNvGrpSpPr/>
            <p:nvPr/>
          </p:nvGrpSpPr>
          <p:grpSpPr>
            <a:xfrm>
              <a:off x="-1" y="0"/>
              <a:ext cx="1175440" cy="1059955"/>
              <a:chOff x="0" y="0"/>
              <a:chExt cx="1175438" cy="1059953"/>
            </a:xfrm>
          </p:grpSpPr>
          <p:pic>
            <p:nvPicPr>
              <p:cNvPr id="113" name="_-52.png"/>
              <p:cNvPicPr/>
              <p:nvPr/>
            </p:nvPicPr>
            <p:blipFill>
              <a:blip r:embed="rId9">
                <a:extLst/>
              </a:blip>
              <a:srcRect/>
              <a:stretch>
                <a:fillRect/>
              </a:stretch>
            </p:blipFill>
            <p:spPr>
              <a:xfrm>
                <a:off x="234103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4" name="Shape 114"/>
              <p:cNvSpPr/>
              <p:nvPr/>
            </p:nvSpPr>
            <p:spPr>
              <a:xfrm>
                <a:off x="0" y="707231"/>
                <a:ext cx="1175439" cy="35272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FILE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REPOSITORY</a:t>
                </a:r>
              </a:p>
            </p:txBody>
          </p:sp>
        </p:grpSp>
      </p:grpSp>
      <p:grpSp>
        <p:nvGrpSpPr>
          <p:cNvPr id="121" name="Group 121"/>
          <p:cNvGrpSpPr/>
          <p:nvPr/>
        </p:nvGrpSpPr>
        <p:grpSpPr>
          <a:xfrm>
            <a:off x="6045570" y="4873127"/>
            <a:ext cx="710477" cy="1049026"/>
            <a:chOff x="196910" y="0"/>
            <a:chExt cx="710475" cy="1049024"/>
          </a:xfrm>
        </p:grpSpPr>
        <p:sp>
          <p:nvSpPr>
            <p:cNvPr id="117" name="Shape 117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20" name="Group 120"/>
            <p:cNvGrpSpPr/>
            <p:nvPr/>
          </p:nvGrpSpPr>
          <p:grpSpPr>
            <a:xfrm>
              <a:off x="200155" y="9212"/>
              <a:ext cx="707232" cy="1039813"/>
              <a:chOff x="214595" y="0"/>
              <a:chExt cx="707231" cy="1039812"/>
            </a:xfrm>
          </p:grpSpPr>
          <p:pic>
            <p:nvPicPr>
              <p:cNvPr id="118" name="_-35.png"/>
              <p:cNvPicPr/>
              <p:nvPr/>
            </p:nvPicPr>
            <p:blipFill>
              <a:blip r:embed="rId7">
                <a:extLst/>
              </a:blip>
              <a:srcRect/>
              <a:stretch>
                <a:fillRect/>
              </a:stretch>
            </p:blipFill>
            <p:spPr>
              <a:xfrm>
                <a:off x="214595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9" name="Shape 119"/>
              <p:cNvSpPr/>
              <p:nvPr/>
            </p:nvSpPr>
            <p:spPr>
              <a:xfrm>
                <a:off x="226151" y="707231"/>
                <a:ext cx="684114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USER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DIRECTORY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7904567" y="4561414"/>
            <a:ext cx="1035944" cy="919235"/>
            <a:chOff x="59041" y="0"/>
            <a:chExt cx="1035942" cy="919233"/>
          </a:xfrm>
        </p:grpSpPr>
        <p:sp>
          <p:nvSpPr>
            <p:cNvPr id="122" name="Shape 122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25" name="Group 125"/>
            <p:cNvGrpSpPr/>
            <p:nvPr/>
          </p:nvGrpSpPr>
          <p:grpSpPr>
            <a:xfrm>
              <a:off x="59041" y="6421"/>
              <a:ext cx="1035944" cy="912813"/>
              <a:chOff x="378700" y="0"/>
              <a:chExt cx="1035942" cy="912812"/>
            </a:xfrm>
          </p:grpSpPr>
          <p:pic>
            <p:nvPicPr>
              <p:cNvPr id="123" name="_-36.png"/>
              <p:cNvPicPr/>
              <p:nvPr/>
            </p:nvPicPr>
            <p:blipFill>
              <a:blip r:embed="rId10">
                <a:extLst/>
              </a:blip>
              <a:srcRect/>
              <a:stretch>
                <a:fillRect/>
              </a:stretch>
            </p:blipFill>
            <p:spPr>
              <a:xfrm>
                <a:off x="543056" y="0"/>
                <a:ext cx="707233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24" name="Shape 124"/>
              <p:cNvSpPr/>
              <p:nvPr/>
            </p:nvSpPr>
            <p:spPr>
              <a:xfrm>
                <a:off x="378700" y="707231"/>
                <a:ext cx="1035944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ENTERPRISE DATA</a:t>
                </a:r>
              </a:p>
            </p:txBody>
          </p:sp>
        </p:grpSp>
      </p:grpSp>
      <p:sp>
        <p:nvSpPr>
          <p:cNvPr id="127" name="Shape 127"/>
          <p:cNvSpPr/>
          <p:nvPr/>
        </p:nvSpPr>
        <p:spPr>
          <a:xfrm>
            <a:off x="1386399" y="3593668"/>
            <a:ext cx="456395" cy="1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2764605" y="3593668"/>
            <a:ext cx="851705" cy="1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426361" y="3593668"/>
            <a:ext cx="567914" cy="1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864538" y="3593668"/>
            <a:ext cx="761393" cy="1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407499" y="4317509"/>
            <a:ext cx="1" cy="457734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377430" y="4585757"/>
            <a:ext cx="1" cy="188911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402427" y="4586899"/>
            <a:ext cx="1" cy="188344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282136" y="4317510"/>
            <a:ext cx="1" cy="274599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532860" y="4316369"/>
            <a:ext cx="1" cy="270531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34182" y="4586898"/>
            <a:ext cx="868246" cy="1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377430" y="4592107"/>
            <a:ext cx="911058" cy="1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25123" y="3624513"/>
            <a:ext cx="521644" cy="1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784357" y="2474191"/>
            <a:ext cx="262411" cy="1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787830" y="4854982"/>
            <a:ext cx="251992" cy="1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7525123" y="3703592"/>
            <a:ext cx="275407" cy="1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525123" y="3545434"/>
            <a:ext cx="275407" cy="1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3" name="Shape 143"/>
          <p:cNvSpPr/>
          <p:nvPr/>
        </p:nvSpPr>
        <p:spPr>
          <a:xfrm flipV="1">
            <a:off x="7794179" y="2470718"/>
            <a:ext cx="1" cy="1081067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flipV="1">
            <a:off x="7800530" y="3697242"/>
            <a:ext cx="1" cy="1157741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flipV="1">
            <a:off x="898472" y="4185214"/>
            <a:ext cx="1" cy="275300"/>
          </a:xfrm>
          <a:prstGeom prst="line">
            <a:avLst/>
          </a:prstGeom>
          <a:ln w="12700">
            <a:solidFill>
              <a:srgbClr val="4277BB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2295761" y="4199122"/>
            <a:ext cx="1" cy="264183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903629" y="4457984"/>
            <a:ext cx="1392133" cy="1"/>
          </a:xfrm>
          <a:prstGeom prst="line">
            <a:avLst/>
          </a:prstGeom>
          <a:ln w="127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2292586" y="4592107"/>
            <a:ext cx="1" cy="1356476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53" name="Group 153"/>
          <p:cNvGrpSpPr/>
          <p:nvPr/>
        </p:nvGrpSpPr>
        <p:grpSpPr>
          <a:xfrm>
            <a:off x="6484579" y="3270668"/>
            <a:ext cx="1178720" cy="1049636"/>
            <a:chOff x="67964" y="0"/>
            <a:chExt cx="1178718" cy="1049635"/>
          </a:xfrm>
        </p:grpSpPr>
        <p:sp>
          <p:nvSpPr>
            <p:cNvPr id="149" name="Shape 149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52" name="Group 152"/>
            <p:cNvGrpSpPr/>
            <p:nvPr/>
          </p:nvGrpSpPr>
          <p:grpSpPr>
            <a:xfrm>
              <a:off x="67964" y="9822"/>
              <a:ext cx="1178720" cy="1039814"/>
              <a:chOff x="85641" y="0"/>
              <a:chExt cx="1178718" cy="1039812"/>
            </a:xfrm>
          </p:grpSpPr>
          <p:pic>
            <p:nvPicPr>
              <p:cNvPr id="150" name="_-11.png"/>
              <p:cNvPicPr/>
              <p:nvPr/>
            </p:nvPicPr>
            <p:blipFill>
              <a:blip r:embed="rId11">
                <a:extLst/>
              </a:blip>
              <a:srcRect l="199" r="199"/>
              <a:stretch>
                <a:fillRect/>
              </a:stretch>
            </p:blipFill>
            <p:spPr>
              <a:xfrm>
                <a:off x="313974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51" name="Shape 151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sp>
        <p:nvSpPr>
          <p:cNvPr id="154" name="Shape 154"/>
          <p:cNvSpPr/>
          <p:nvPr/>
        </p:nvSpPr>
        <p:spPr>
          <a:xfrm flipV="1">
            <a:off x="7070764" y="1632800"/>
            <a:ext cx="1" cy="1514894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flipV="1">
            <a:off x="7070764" y="4394484"/>
            <a:ext cx="1" cy="1553069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60" name="Group 160"/>
          <p:cNvGrpSpPr/>
          <p:nvPr/>
        </p:nvGrpSpPr>
        <p:grpSpPr>
          <a:xfrm>
            <a:off x="903629" y="6011052"/>
            <a:ext cx="707232" cy="908400"/>
            <a:chOff x="0" y="0"/>
            <a:chExt cx="707231" cy="908399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59" name="Group 159"/>
            <p:cNvGrpSpPr/>
            <p:nvPr/>
          </p:nvGrpSpPr>
          <p:grpSpPr>
            <a:xfrm>
              <a:off x="0" y="1244"/>
              <a:ext cx="707232" cy="907156"/>
              <a:chOff x="0" y="0"/>
              <a:chExt cx="707231" cy="907154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158" name="_-46.png"/>
              <p:cNvPicPr/>
              <p:nvPr/>
            </p:nvPicPr>
            <p:blipFill>
              <a:blip r:embed="rId12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707232" cy="70723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61" name="Shape 161"/>
          <p:cNvSpPr/>
          <p:nvPr/>
        </p:nvSpPr>
        <p:spPr>
          <a:xfrm>
            <a:off x="643436" y="5960252"/>
            <a:ext cx="6694543" cy="97190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grpSp>
        <p:nvGrpSpPr>
          <p:cNvPr id="181" name="Group 181"/>
          <p:cNvGrpSpPr/>
          <p:nvPr/>
        </p:nvGrpSpPr>
        <p:grpSpPr>
          <a:xfrm>
            <a:off x="7445461" y="5843581"/>
            <a:ext cx="2031077" cy="1079640"/>
            <a:chOff x="-1152465" y="668733"/>
            <a:chExt cx="2031075" cy="1079639"/>
          </a:xfrm>
        </p:grpSpPr>
        <p:sp>
          <p:nvSpPr>
            <p:cNvPr id="162" name="Shape 162"/>
            <p:cNvSpPr/>
            <p:nvPr/>
          </p:nvSpPr>
          <p:spPr>
            <a:xfrm>
              <a:off x="-1152465" y="668733"/>
              <a:ext cx="514649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LEGEND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-932932" y="837022"/>
              <a:ext cx="644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Application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-932932" y="999475"/>
              <a:ext cx="751832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Infrastructure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-932566" y="1340888"/>
              <a:ext cx="712293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Management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-932566" y="1168490"/>
              <a:ext cx="599431" cy="2055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Data Store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217068" y="831225"/>
              <a:ext cx="475259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DevOps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217068" y="982333"/>
              <a:ext cx="4922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Security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17068" y="1139105"/>
              <a:ext cx="543025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Analytics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217068" y="1292512"/>
              <a:ext cx="661542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Capabilities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-1124918" y="890667"/>
              <a:ext cx="166587" cy="108809"/>
            </a:xfrm>
            <a:prstGeom prst="rect">
              <a:avLst/>
            </a:pr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-1124917" y="1059683"/>
              <a:ext cx="166586" cy="108808"/>
            </a:xfrm>
            <a:prstGeom prst="rect">
              <a:avLst/>
            </a:pr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-1124917" y="1228698"/>
              <a:ext cx="166586" cy="108809"/>
            </a:xfrm>
            <a:prstGeom prst="rect">
              <a:avLst/>
            </a:pr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1124917" y="1391151"/>
              <a:ext cx="166586" cy="108809"/>
            </a:xfrm>
            <a:prstGeom prst="rect">
              <a:avLst/>
            </a:pr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7547" y="884870"/>
              <a:ext cx="166587" cy="108809"/>
            </a:xfrm>
            <a:prstGeom prst="rect">
              <a:avLst/>
            </a:pr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7547" y="1038810"/>
              <a:ext cx="166587" cy="108809"/>
            </a:xfrm>
            <a:prstGeom prst="rect">
              <a:avLst/>
            </a:pr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7547" y="1192751"/>
              <a:ext cx="166587" cy="108808"/>
            </a:xfrm>
            <a:prstGeom prst="rect">
              <a:avLst/>
            </a:pr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7547" y="1346157"/>
              <a:ext cx="166587" cy="108809"/>
            </a:xfrm>
            <a:prstGeom prst="rect">
              <a:avLst/>
            </a:prstGeom>
            <a:solidFill>
              <a:srgbClr val="A6276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9" name="_-53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124918" y="1567546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180" name="Shape 180"/>
            <p:cNvSpPr/>
            <p:nvPr/>
          </p:nvSpPr>
          <p:spPr>
            <a:xfrm>
              <a:off x="-909996" y="1542790"/>
              <a:ext cx="503586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Scalable</a:t>
              </a:r>
            </a:p>
          </p:txBody>
        </p:sp>
      </p:grpSp>
      <p:sp>
        <p:nvSpPr>
          <p:cNvPr id="182" name="Shape 182"/>
          <p:cNvSpPr/>
          <p:nvPr/>
        </p:nvSpPr>
        <p:spPr>
          <a:xfrm>
            <a:off x="545600" y="1727260"/>
            <a:ext cx="1255366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183" name="Shape 183"/>
          <p:cNvSpPr/>
          <p:nvPr/>
        </p:nvSpPr>
        <p:spPr>
          <a:xfrm>
            <a:off x="2386012" y="1727260"/>
            <a:ext cx="1234159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4277BB"/>
                </a:solidFill>
              </a:rPr>
              <a:t>CLOUD NETWORK</a:t>
            </a:r>
          </a:p>
        </p:txBody>
      </p:sp>
      <p:sp>
        <p:nvSpPr>
          <p:cNvPr id="184" name="Shape 184"/>
          <p:cNvSpPr/>
          <p:nvPr/>
        </p:nvSpPr>
        <p:spPr>
          <a:xfrm>
            <a:off x="7219077" y="1727260"/>
            <a:ext cx="1594198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4277BB"/>
                </a:solidFill>
              </a:rPr>
              <a:t>ENTERPRISE NETWORK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/>
              <a:t>Application Icons</a:t>
            </a:r>
          </a:p>
        </p:txBody>
      </p:sp>
      <p:sp>
        <p:nvSpPr>
          <p:cNvPr id="188" name="Shape 18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378714" y="1947074"/>
            <a:ext cx="707232" cy="912814"/>
            <a:chOff x="8826" y="0"/>
            <a:chExt cx="707231" cy="912812"/>
          </a:xfrm>
        </p:grpSpPr>
        <p:grpSp>
          <p:nvGrpSpPr>
            <p:cNvPr id="191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0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192" name="Shape 192"/>
            <p:cNvSpPr/>
            <p:nvPr/>
          </p:nvSpPr>
          <p:spPr>
            <a:xfrm>
              <a:off x="166836" y="707231"/>
              <a:ext cx="373559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USER</a:t>
              </a:r>
            </a:p>
          </p:txBody>
        </p:sp>
      </p:grpSp>
      <p:sp>
        <p:nvSpPr>
          <p:cNvPr id="194" name="Shape 194"/>
          <p:cNvSpPr/>
          <p:nvPr/>
        </p:nvSpPr>
        <p:spPr>
          <a:xfrm>
            <a:off x="1298938" y="2021387"/>
            <a:ext cx="1573004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A role that describes an enterprise user or third party user.</a:t>
            </a:r>
          </a:p>
        </p:txBody>
      </p:sp>
      <p:grpSp>
        <p:nvGrpSpPr>
          <p:cNvPr id="199" name="Group 199"/>
          <p:cNvGrpSpPr/>
          <p:nvPr/>
        </p:nvGrpSpPr>
        <p:grpSpPr>
          <a:xfrm>
            <a:off x="363366" y="3295310"/>
            <a:ext cx="772419" cy="912814"/>
            <a:chOff x="42571" y="0"/>
            <a:chExt cx="772417" cy="912812"/>
          </a:xfrm>
        </p:grpSpPr>
        <p:sp>
          <p:nvSpPr>
            <p:cNvPr id="195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98" name="Group 198"/>
            <p:cNvGrpSpPr/>
            <p:nvPr/>
          </p:nvGrpSpPr>
          <p:grpSpPr>
            <a:xfrm>
              <a:off x="42571" y="160392"/>
              <a:ext cx="772419" cy="752421"/>
              <a:chOff x="53105" y="160392"/>
              <a:chExt cx="772417" cy="752420"/>
            </a:xfrm>
          </p:grpSpPr>
          <p:pic>
            <p:nvPicPr>
              <p:cNvPr id="196" name="_-03.png"/>
              <p:cNvPicPr/>
              <p:nvPr/>
            </p:nvPicPr>
            <p:blipFill>
              <a:blip r:embed="rId4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97" name="Shape 197"/>
              <p:cNvSpPr/>
              <p:nvPr/>
            </p:nvSpPr>
            <p:spPr>
              <a:xfrm>
                <a:off x="53105" y="707231"/>
                <a:ext cx="772419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APPLICATION</a:t>
                </a:r>
              </a:p>
            </p:txBody>
          </p:sp>
        </p:grpSp>
      </p:grpSp>
      <p:sp>
        <p:nvSpPr>
          <p:cNvPr id="200" name="Shape 200"/>
          <p:cNvSpPr/>
          <p:nvPr/>
        </p:nvSpPr>
        <p:spPr>
          <a:xfrm>
            <a:off x="1298938" y="3420997"/>
            <a:ext cx="1709677" cy="402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Domain specific or device specific application.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364185" y="4658926"/>
            <a:ext cx="785516" cy="1049636"/>
            <a:chOff x="43389" y="0"/>
            <a:chExt cx="785514" cy="1049635"/>
          </a:xfrm>
        </p:grpSpPr>
        <p:sp>
          <p:nvSpPr>
            <p:cNvPr id="201" name="Shape 201"/>
            <p:cNvSpPr/>
            <p:nvPr/>
          </p:nvSpPr>
          <p:spPr>
            <a:xfrm>
              <a:off x="7370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4" name="Group 204"/>
            <p:cNvGrpSpPr/>
            <p:nvPr/>
          </p:nvGrpSpPr>
          <p:grpSpPr>
            <a:xfrm>
              <a:off x="43389" y="148663"/>
              <a:ext cx="785516" cy="900973"/>
              <a:chOff x="54154" y="138841"/>
              <a:chExt cx="785514" cy="900971"/>
            </a:xfrm>
          </p:grpSpPr>
          <p:pic>
            <p:nvPicPr>
              <p:cNvPr id="202" name="_-04.png"/>
              <p:cNvPicPr/>
              <p:nvPr/>
            </p:nvPicPr>
            <p:blipFill>
              <a:blip r:embed="rId5">
                <a:extLst/>
              </a:blip>
              <a:srcRect l="12816" t="19631" r="12816" b="19631"/>
              <a:stretch>
                <a:fillRect/>
              </a:stretch>
            </p:blipFill>
            <p:spPr>
              <a:xfrm>
                <a:off x="182885" y="138841"/>
                <a:ext cx="528054" cy="42955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03" name="Shape 203"/>
              <p:cNvSpPr/>
              <p:nvPr/>
            </p:nvSpPr>
            <p:spPr>
              <a:xfrm>
                <a:off x="54154" y="707231"/>
                <a:ext cx="785516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ACTIONABLE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INSIGHT</a:t>
                </a:r>
              </a:p>
            </p:txBody>
          </p:sp>
        </p:grpSp>
      </p:grpSp>
      <p:sp>
        <p:nvSpPr>
          <p:cNvPr id="206" name="Shape 206"/>
          <p:cNvSpPr/>
          <p:nvPr/>
        </p:nvSpPr>
        <p:spPr>
          <a:xfrm>
            <a:off x="1298938" y="4644219"/>
            <a:ext cx="2049790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Data collected, processed and stored in data repositories used by business applications to drive insights and actions.</a:t>
            </a:r>
          </a:p>
        </p:txBody>
      </p:sp>
      <p:grpSp>
        <p:nvGrpSpPr>
          <p:cNvPr id="211" name="Group 211"/>
          <p:cNvGrpSpPr/>
          <p:nvPr/>
        </p:nvGrpSpPr>
        <p:grpSpPr>
          <a:xfrm>
            <a:off x="296563" y="6034432"/>
            <a:ext cx="862708" cy="912814"/>
            <a:chOff x="48214" y="0"/>
            <a:chExt cx="862707" cy="912812"/>
          </a:xfrm>
        </p:grpSpPr>
        <p:sp>
          <p:nvSpPr>
            <p:cNvPr id="207" name="Shape 207"/>
            <p:cNvSpPr/>
            <p:nvPr/>
          </p:nvSpPr>
          <p:spPr>
            <a:xfrm>
              <a:off x="11975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0" name="Group 210"/>
            <p:cNvGrpSpPr/>
            <p:nvPr/>
          </p:nvGrpSpPr>
          <p:grpSpPr>
            <a:xfrm>
              <a:off x="48214" y="216543"/>
              <a:ext cx="862708" cy="696270"/>
              <a:chOff x="60335" y="216543"/>
              <a:chExt cx="862707" cy="696268"/>
            </a:xfrm>
          </p:grpSpPr>
          <p:pic>
            <p:nvPicPr>
              <p:cNvPr id="208" name="_-08.png"/>
              <p:cNvPicPr/>
              <p:nvPr/>
            </p:nvPicPr>
            <p:blipFill>
              <a:blip r:embed="rId6">
                <a:extLst/>
              </a:blip>
              <a:srcRect l="18802" t="30618" r="18802" b="30618"/>
              <a:stretch>
                <a:fillRect/>
              </a:stretch>
            </p:blipFill>
            <p:spPr>
              <a:xfrm>
                <a:off x="271055" y="216543"/>
                <a:ext cx="441281" cy="2741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09" name="Shape 209"/>
              <p:cNvSpPr/>
              <p:nvPr/>
            </p:nvSpPr>
            <p:spPr>
              <a:xfrm>
                <a:off x="60335" y="707231"/>
                <a:ext cx="862708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VISUALIZATION</a:t>
                </a:r>
              </a:p>
            </p:txBody>
          </p:sp>
        </p:grpSp>
      </p:grpSp>
      <p:sp>
        <p:nvSpPr>
          <p:cNvPr id="212" name="Shape 212"/>
          <p:cNvSpPr/>
          <p:nvPr/>
        </p:nvSpPr>
        <p:spPr>
          <a:xfrm>
            <a:off x="1298938" y="6052405"/>
            <a:ext cx="2049790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Lets users explore and </a:t>
            </a:r>
            <a:r>
              <a:rPr sz="1000" dirty="0" smtClean="0"/>
              <a:t>interact </a:t>
            </a:r>
            <a:r>
              <a:rPr sz="1000" dirty="0"/>
              <a:t>with data from the data repositories and actionable insight or enterprise applications.</a:t>
            </a:r>
          </a:p>
        </p:txBody>
      </p:sp>
      <p:grpSp>
        <p:nvGrpSpPr>
          <p:cNvPr id="217" name="Group 217"/>
          <p:cNvGrpSpPr/>
          <p:nvPr/>
        </p:nvGrpSpPr>
        <p:grpSpPr>
          <a:xfrm>
            <a:off x="3751627" y="1956579"/>
            <a:ext cx="707233" cy="903309"/>
            <a:chOff x="1694" y="9504"/>
            <a:chExt cx="707231" cy="903307"/>
          </a:xfrm>
        </p:grpSpPr>
        <p:sp>
          <p:nvSpPr>
            <p:cNvPr id="213" name="Shape 213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6" name="Group 216"/>
            <p:cNvGrpSpPr/>
            <p:nvPr/>
          </p:nvGrpSpPr>
          <p:grpSpPr>
            <a:xfrm>
              <a:off x="118836" y="72054"/>
              <a:ext cx="469553" cy="840759"/>
              <a:chOff x="118836" y="72054"/>
              <a:chExt cx="469552" cy="840757"/>
            </a:xfrm>
          </p:grpSpPr>
          <p:pic>
            <p:nvPicPr>
              <p:cNvPr id="214" name="_-06.png"/>
              <p:cNvPicPr/>
              <p:nvPr/>
            </p:nvPicPr>
            <p:blipFill>
              <a:blip r:embed="rId7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180489" y="72054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5" name="Shape 215"/>
              <p:cNvSpPr/>
              <p:nvPr/>
            </p:nvSpPr>
            <p:spPr>
              <a:xfrm>
                <a:off x="118836" y="707231"/>
                <a:ext cx="46955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DEVICE</a:t>
                </a:r>
              </a:p>
            </p:txBody>
          </p:sp>
        </p:grpSp>
      </p:grpSp>
      <p:sp>
        <p:nvSpPr>
          <p:cNvPr id="218" name="Shape 218"/>
          <p:cNvSpPr/>
          <p:nvPr/>
        </p:nvSpPr>
        <p:spPr>
          <a:xfrm>
            <a:off x="4736462" y="2021387"/>
            <a:ext cx="170967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Contains </a:t>
            </a:r>
            <a:r>
              <a:rPr sz="1000" dirty="0" smtClean="0"/>
              <a:t>sensors </a:t>
            </a:r>
            <a:r>
              <a:rPr sz="1000" dirty="0"/>
              <a:t>and/or </a:t>
            </a:r>
            <a:r>
              <a:rPr sz="1000" dirty="0" smtClean="0"/>
              <a:t>actuators </a:t>
            </a:r>
            <a:r>
              <a:rPr sz="1000" dirty="0"/>
              <a:t>and firmware plus a network connection; may have a user interface.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3704073" y="3300740"/>
            <a:ext cx="800647" cy="1030309"/>
            <a:chOff x="44335" y="9504"/>
            <a:chExt cx="800645" cy="1030307"/>
          </a:xfrm>
        </p:grpSpPr>
        <p:sp>
          <p:nvSpPr>
            <p:cNvPr id="219" name="Shape 219"/>
            <p:cNvSpPr/>
            <p:nvPr/>
          </p:nvSpPr>
          <p:spPr>
            <a:xfrm>
              <a:off x="92018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2" name="Group 222"/>
            <p:cNvGrpSpPr/>
            <p:nvPr/>
          </p:nvGrpSpPr>
          <p:grpSpPr>
            <a:xfrm>
              <a:off x="44335" y="168712"/>
              <a:ext cx="800646" cy="871101"/>
              <a:chOff x="55365" y="168712"/>
              <a:chExt cx="800645" cy="871099"/>
            </a:xfrm>
          </p:grpSpPr>
          <p:pic>
            <p:nvPicPr>
              <p:cNvPr id="220" name="_-07.png"/>
              <p:cNvPicPr/>
              <p:nvPr/>
            </p:nvPicPr>
            <p:blipFill>
              <a:blip r:embed="rId8">
                <a:extLst/>
              </a:blip>
              <a:srcRect l="15104" t="23855" r="15104" b="23855"/>
              <a:stretch>
                <a:fillRect/>
              </a:stretch>
            </p:blipFill>
            <p:spPr>
              <a:xfrm>
                <a:off x="208897" y="168712"/>
                <a:ext cx="493583" cy="36980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1" name="Shape 221"/>
              <p:cNvSpPr/>
              <p:nvPr/>
            </p:nvSpPr>
            <p:spPr>
              <a:xfrm>
                <a:off x="55365" y="707231"/>
                <a:ext cx="800647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LOGIC</a:t>
                </a:r>
              </a:p>
            </p:txBody>
          </p:sp>
        </p:grpSp>
      </p:grpSp>
      <p:grpSp>
        <p:nvGrpSpPr>
          <p:cNvPr id="228" name="Group 228"/>
          <p:cNvGrpSpPr/>
          <p:nvPr/>
        </p:nvGrpSpPr>
        <p:grpSpPr>
          <a:xfrm>
            <a:off x="3605100" y="4660325"/>
            <a:ext cx="992684" cy="915982"/>
            <a:chOff x="56337" y="0"/>
            <a:chExt cx="992683" cy="915980"/>
          </a:xfrm>
        </p:grpSpPr>
        <p:sp>
          <p:nvSpPr>
            <p:cNvPr id="224" name="Shape 224"/>
            <p:cNvSpPr/>
            <p:nvPr/>
          </p:nvSpPr>
          <p:spPr>
            <a:xfrm>
              <a:off x="19023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7" name="Group 227"/>
            <p:cNvGrpSpPr/>
            <p:nvPr/>
          </p:nvGrpSpPr>
          <p:grpSpPr>
            <a:xfrm>
              <a:off x="56337" y="176869"/>
              <a:ext cx="992685" cy="739112"/>
              <a:chOff x="70743" y="164126"/>
              <a:chExt cx="992683" cy="739111"/>
            </a:xfrm>
          </p:grpSpPr>
          <p:pic>
            <p:nvPicPr>
              <p:cNvPr id="225" name="_-05.png"/>
              <p:cNvPicPr/>
              <p:nvPr/>
            </p:nvPicPr>
            <p:blipFill>
              <a:blip r:embed="rId9">
                <a:extLst/>
              </a:blip>
              <a:srcRect l="23064" t="23206" r="23064" b="23206"/>
              <a:stretch>
                <a:fillRect/>
              </a:stretch>
            </p:blipFill>
            <p:spPr>
              <a:xfrm>
                <a:off x="367768" y="164126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6" name="Shape 226"/>
              <p:cNvSpPr/>
              <p:nvPr/>
            </p:nvSpPr>
            <p:spPr>
              <a:xfrm>
                <a:off x="70743" y="697656"/>
                <a:ext cx="992685" cy="205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PHYSICAL ENTITY</a:t>
                </a:r>
              </a:p>
            </p:txBody>
          </p:sp>
        </p:grpSp>
      </p:grpSp>
      <p:sp>
        <p:nvSpPr>
          <p:cNvPr id="229" name="Shape 229"/>
          <p:cNvSpPr/>
          <p:nvPr/>
        </p:nvSpPr>
        <p:spPr>
          <a:xfrm>
            <a:off x="4736461" y="3291235"/>
            <a:ext cx="1709677" cy="8600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Workflow logic. Coordinates domain and infrastructure components according to the requirements of the application.</a:t>
            </a:r>
          </a:p>
        </p:txBody>
      </p:sp>
      <p:sp>
        <p:nvSpPr>
          <p:cNvPr id="230" name="Shape 230"/>
          <p:cNvSpPr/>
          <p:nvPr/>
        </p:nvSpPr>
        <p:spPr>
          <a:xfrm>
            <a:off x="4736461" y="4660325"/>
            <a:ext cx="1709677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Real-world object that is of interest and subject to sensor measurements and/or actuator behavior.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6853870" y="4644219"/>
            <a:ext cx="707232" cy="903309"/>
            <a:chOff x="1694" y="9504"/>
            <a:chExt cx="707231" cy="903307"/>
          </a:xfrm>
        </p:grpSpPr>
        <p:sp>
          <p:nvSpPr>
            <p:cNvPr id="237" name="Shape 237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58399" y="707231"/>
              <a:ext cx="390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NAME</a:t>
              </a:r>
            </a:p>
          </p:txBody>
        </p:sp>
      </p:grpSp>
      <p:sp>
        <p:nvSpPr>
          <p:cNvPr id="240" name="Shape 240"/>
          <p:cNvSpPr/>
          <p:nvPr/>
        </p:nvSpPr>
        <p:spPr>
          <a:xfrm>
            <a:off x="7805540" y="4710470"/>
            <a:ext cx="1709677" cy="250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(Describe component)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65844" y="5997188"/>
            <a:ext cx="713047" cy="833343"/>
            <a:chOff x="3772670" y="5990560"/>
            <a:chExt cx="713047" cy="833343"/>
          </a:xfrm>
        </p:grpSpPr>
        <p:sp>
          <p:nvSpPr>
            <p:cNvPr id="53" name="Shape 529"/>
            <p:cNvSpPr/>
            <p:nvPr/>
          </p:nvSpPr>
          <p:spPr>
            <a:xfrm>
              <a:off x="3778484" y="5993559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00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 530"/>
            <p:cNvSpPr/>
            <p:nvPr/>
          </p:nvSpPr>
          <p:spPr>
            <a:xfrm>
              <a:off x="3840769" y="6700792"/>
              <a:ext cx="613951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WORKLOAD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670" y="5990560"/>
              <a:ext cx="609600" cy="713232"/>
            </a:xfrm>
            <a:prstGeom prst="rect">
              <a:avLst/>
            </a:prstGeom>
          </p:spPr>
        </p:pic>
      </p:grpSp>
      <p:sp>
        <p:nvSpPr>
          <p:cNvPr id="56" name="Shape 535"/>
          <p:cNvSpPr/>
          <p:nvPr/>
        </p:nvSpPr>
        <p:spPr>
          <a:xfrm>
            <a:off x="4736461" y="6105919"/>
            <a:ext cx="1976190" cy="5642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00" dirty="0" smtClean="0"/>
              <a:t>Actual work that your instance of a set of instances are going to perform.</a:t>
            </a:r>
            <a:endParaRPr sz="1000" dirty="0"/>
          </a:p>
        </p:txBody>
      </p:sp>
      <p:grpSp>
        <p:nvGrpSpPr>
          <p:cNvPr id="65" name="Group 193"/>
          <p:cNvGrpSpPr/>
          <p:nvPr/>
        </p:nvGrpSpPr>
        <p:grpSpPr>
          <a:xfrm>
            <a:off x="6844276" y="1983556"/>
            <a:ext cx="707233" cy="953454"/>
            <a:chOff x="8826" y="-1"/>
            <a:chExt cx="707232" cy="953452"/>
          </a:xfrm>
        </p:grpSpPr>
        <p:grpSp>
          <p:nvGrpSpPr>
            <p:cNvPr id="67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69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70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8" name="Shape 192"/>
            <p:cNvSpPr/>
            <p:nvPr/>
          </p:nvSpPr>
          <p:spPr>
            <a:xfrm>
              <a:off x="171674" y="707231"/>
              <a:ext cx="363881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CLOUD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ADMIN</a:t>
              </a:r>
            </a:p>
          </p:txBody>
        </p:sp>
      </p:grpSp>
      <p:sp>
        <p:nvSpPr>
          <p:cNvPr id="66" name="Shape 194"/>
          <p:cNvSpPr/>
          <p:nvPr/>
        </p:nvSpPr>
        <p:spPr>
          <a:xfrm>
            <a:off x="7651128" y="2049908"/>
            <a:ext cx="1573004" cy="5642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A role that describes an </a:t>
            </a:r>
            <a:r>
              <a:rPr lang="en-US" sz="1000" dirty="0" smtClean="0"/>
              <a:t>adminstrator of the cloud infrastructure</a:t>
            </a:r>
            <a:r>
              <a:rPr sz="1000" dirty="0" smtClean="0"/>
              <a:t>.</a:t>
            </a:r>
            <a:endParaRPr sz="1000" dirty="0"/>
          </a:p>
        </p:txBody>
      </p:sp>
      <p:grpSp>
        <p:nvGrpSpPr>
          <p:cNvPr id="71" name="Group 193"/>
          <p:cNvGrpSpPr/>
          <p:nvPr/>
        </p:nvGrpSpPr>
        <p:grpSpPr>
          <a:xfrm>
            <a:off x="6851901" y="3372222"/>
            <a:ext cx="707234" cy="953454"/>
            <a:chOff x="8826" y="-1"/>
            <a:chExt cx="707233" cy="953452"/>
          </a:xfrm>
        </p:grpSpPr>
        <p:grpSp>
          <p:nvGrpSpPr>
            <p:cNvPr id="72" name="Group 191"/>
            <p:cNvGrpSpPr/>
            <p:nvPr/>
          </p:nvGrpSpPr>
          <p:grpSpPr>
            <a:xfrm>
              <a:off x="8826" y="-1"/>
              <a:ext cx="707233" cy="707234"/>
              <a:chOff x="8826" y="0"/>
              <a:chExt cx="707232" cy="707232"/>
            </a:xfrm>
          </p:grpSpPr>
          <p:sp>
            <p:nvSpPr>
              <p:cNvPr id="74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75" name="_-02.png"/>
              <p:cNvPicPr/>
              <p:nvPr/>
            </p:nvPicPr>
            <p:blipFill>
              <a:blip r:embed="rId3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73" name="Shape 192"/>
            <p:cNvSpPr/>
            <p:nvPr/>
          </p:nvSpPr>
          <p:spPr>
            <a:xfrm>
              <a:off x="85115" y="707231"/>
              <a:ext cx="537005" cy="24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SERVICE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PROVIDER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76" name="Shape 194"/>
          <p:cNvSpPr/>
          <p:nvPr/>
        </p:nvSpPr>
        <p:spPr>
          <a:xfrm>
            <a:off x="7722329" y="3455702"/>
            <a:ext cx="1573004" cy="41036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A role that describes </a:t>
            </a:r>
            <a:r>
              <a:rPr sz="1000" dirty="0" smtClean="0"/>
              <a:t>a</a:t>
            </a:r>
            <a:r>
              <a:rPr lang="en-US" sz="1000" dirty="0" smtClean="0"/>
              <a:t> service provider.</a:t>
            </a:r>
            <a:endParaRPr sz="1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6"/>
          <p:cNvGrpSpPr/>
          <p:nvPr/>
        </p:nvGrpSpPr>
        <p:grpSpPr>
          <a:xfrm>
            <a:off x="6635325" y="1953382"/>
            <a:ext cx="1158479" cy="925557"/>
            <a:chOff x="14382" y="0"/>
            <a:chExt cx="1158478" cy="925555"/>
          </a:xfrm>
        </p:grpSpPr>
        <p:sp>
          <p:nvSpPr>
            <p:cNvPr id="242" name="Shape 242"/>
            <p:cNvSpPr/>
            <p:nvPr/>
          </p:nvSpPr>
          <p:spPr>
            <a:xfrm>
              <a:off x="23258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5" name="Group 245"/>
            <p:cNvGrpSpPr/>
            <p:nvPr/>
          </p:nvGrpSpPr>
          <p:grpSpPr>
            <a:xfrm>
              <a:off x="14382" y="178570"/>
              <a:ext cx="1158479" cy="746986"/>
              <a:chOff x="31703" y="165827"/>
              <a:chExt cx="1158478" cy="746984"/>
            </a:xfrm>
          </p:grpSpPr>
          <p:pic>
            <p:nvPicPr>
              <p:cNvPr id="243" name="_-15.png"/>
              <p:cNvPicPr/>
              <p:nvPr/>
            </p:nvPicPr>
            <p:blipFill>
              <a:blip r:embed="rId2">
                <a:extLst/>
              </a:blip>
              <a:srcRect l="22431" t="23447" r="22431" b="23447"/>
              <a:stretch>
                <a:fillRect/>
              </a:stretch>
            </p:blipFill>
            <p:spPr>
              <a:xfrm>
                <a:off x="415970" y="165827"/>
                <a:ext cx="389944" cy="37557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4" name="Shape 244"/>
              <p:cNvSpPr/>
              <p:nvPr/>
            </p:nvSpPr>
            <p:spPr>
              <a:xfrm>
                <a:off x="31703" y="707231"/>
                <a:ext cx="1158479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SERVICE DISCOVERY</a:t>
                </a:r>
              </a:p>
            </p:txBody>
          </p:sp>
        </p:grpSp>
      </p:grpSp>
      <p:grpSp>
        <p:nvGrpSpPr>
          <p:cNvPr id="251" name="Group 251"/>
          <p:cNvGrpSpPr/>
          <p:nvPr/>
        </p:nvGrpSpPr>
        <p:grpSpPr>
          <a:xfrm>
            <a:off x="3619464" y="6043831"/>
            <a:ext cx="969865" cy="1021413"/>
            <a:chOff x="54911" y="9398"/>
            <a:chExt cx="969863" cy="1021411"/>
          </a:xfrm>
        </p:grpSpPr>
        <p:sp>
          <p:nvSpPr>
            <p:cNvPr id="247" name="Shape 247"/>
            <p:cNvSpPr/>
            <p:nvPr/>
          </p:nvSpPr>
          <p:spPr>
            <a:xfrm>
              <a:off x="182516" y="9398"/>
              <a:ext cx="707232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0" name="Group 250"/>
            <p:cNvGrpSpPr/>
            <p:nvPr/>
          </p:nvGrpSpPr>
          <p:grpSpPr>
            <a:xfrm>
              <a:off x="54911" y="129525"/>
              <a:ext cx="969864" cy="901286"/>
              <a:chOff x="68916" y="129525"/>
              <a:chExt cx="969863" cy="901284"/>
            </a:xfrm>
          </p:grpSpPr>
          <p:pic>
            <p:nvPicPr>
              <p:cNvPr id="248" name="_-17.png"/>
              <p:cNvPicPr/>
              <p:nvPr/>
            </p:nvPicPr>
            <p:blipFill>
              <a:blip r:embed="rId3">
                <a:extLst/>
              </a:blip>
              <a:srcRect l="19107" t="18314" r="19107" b="18314"/>
              <a:stretch>
                <a:fillRect/>
              </a:stretch>
            </p:blipFill>
            <p:spPr>
              <a:xfrm>
                <a:off x="335357" y="129525"/>
                <a:ext cx="436966" cy="44818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49" name="Shape 249"/>
              <p:cNvSpPr/>
              <p:nvPr/>
            </p:nvSpPr>
            <p:spPr>
              <a:xfrm>
                <a:off x="68916" y="698229"/>
                <a:ext cx="969864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INTERSERVICE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COMMUNICATION</a:t>
                </a:r>
              </a:p>
            </p:txBody>
          </p:sp>
        </p:grpSp>
      </p:grpSp>
      <p:grpSp>
        <p:nvGrpSpPr>
          <p:cNvPr id="256" name="Group 256"/>
          <p:cNvGrpSpPr/>
          <p:nvPr/>
        </p:nvGrpSpPr>
        <p:grpSpPr>
          <a:xfrm>
            <a:off x="3747069" y="4704611"/>
            <a:ext cx="707233" cy="894413"/>
            <a:chOff x="0" y="12742"/>
            <a:chExt cx="707231" cy="894411"/>
          </a:xfrm>
        </p:grpSpPr>
        <p:sp>
          <p:nvSpPr>
            <p:cNvPr id="252" name="Shape 252"/>
            <p:cNvSpPr/>
            <p:nvPr/>
          </p:nvSpPr>
          <p:spPr>
            <a:xfrm>
              <a:off x="0" y="12742"/>
              <a:ext cx="707232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5" name="Group 255"/>
            <p:cNvGrpSpPr/>
            <p:nvPr/>
          </p:nvGrpSpPr>
          <p:grpSpPr>
            <a:xfrm>
              <a:off x="105390" y="165715"/>
              <a:ext cx="488544" cy="741440"/>
              <a:chOff x="105390" y="165715"/>
              <a:chExt cx="488542" cy="741439"/>
            </a:xfrm>
          </p:grpSpPr>
          <p:pic>
            <p:nvPicPr>
              <p:cNvPr id="253" name="_-18.png"/>
              <p:cNvPicPr/>
              <p:nvPr/>
            </p:nvPicPr>
            <p:blipFill>
              <a:blip r:embed="rId4">
                <a:extLst/>
              </a:blip>
              <a:srcRect l="14901" t="23726" r="16019" b="18099"/>
              <a:stretch>
                <a:fillRect/>
              </a:stretch>
            </p:blipFill>
            <p:spPr>
              <a:xfrm>
                <a:off x="105390" y="165715"/>
                <a:ext cx="488544" cy="40978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4" name="Shape 254"/>
              <p:cNvSpPr/>
              <p:nvPr/>
            </p:nvSpPr>
            <p:spPr>
              <a:xfrm>
                <a:off x="203522" y="701573"/>
                <a:ext cx="3001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VPN</a:t>
                </a:r>
              </a:p>
            </p:txBody>
          </p:sp>
        </p:grpSp>
      </p:grpSp>
      <p:grpSp>
        <p:nvGrpSpPr>
          <p:cNvPr id="261" name="Group 261"/>
          <p:cNvGrpSpPr/>
          <p:nvPr/>
        </p:nvGrpSpPr>
        <p:grpSpPr>
          <a:xfrm>
            <a:off x="3674804" y="3303935"/>
            <a:ext cx="879675" cy="1039814"/>
            <a:chOff x="49274" y="0"/>
            <a:chExt cx="879673" cy="1039812"/>
          </a:xfrm>
        </p:grpSpPr>
        <p:sp>
          <p:nvSpPr>
            <p:cNvPr id="257" name="Shape 257"/>
            <p:cNvSpPr/>
            <p:nvPr/>
          </p:nvSpPr>
          <p:spPr>
            <a:xfrm>
              <a:off x="128073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0" name="Group 260"/>
            <p:cNvGrpSpPr/>
            <p:nvPr/>
          </p:nvGrpSpPr>
          <p:grpSpPr>
            <a:xfrm>
              <a:off x="49274" y="174320"/>
              <a:ext cx="879674" cy="865493"/>
              <a:chOff x="61694" y="174320"/>
              <a:chExt cx="879673" cy="865492"/>
            </a:xfrm>
          </p:grpSpPr>
          <p:pic>
            <p:nvPicPr>
              <p:cNvPr id="258" name="_-14.png"/>
              <p:cNvPicPr/>
              <p:nvPr/>
            </p:nvPicPr>
            <p:blipFill>
              <a:blip r:embed="rId5">
                <a:extLst/>
              </a:blip>
              <a:srcRect l="17846" t="24648" r="17846" b="24648"/>
              <a:stretch>
                <a:fillRect/>
              </a:stretch>
            </p:blipFill>
            <p:spPr>
              <a:xfrm>
                <a:off x="266711" y="174320"/>
                <a:ext cx="454796" cy="35859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59" name="Shape 259"/>
              <p:cNvSpPr/>
              <p:nvPr/>
            </p:nvSpPr>
            <p:spPr>
              <a:xfrm>
                <a:off x="61694" y="707231"/>
                <a:ext cx="879674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MONITORING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LOGGING</a:t>
                </a:r>
              </a:p>
            </p:txBody>
          </p:sp>
        </p:grpSp>
      </p:grpSp>
      <p:grpSp>
        <p:nvGrpSpPr>
          <p:cNvPr id="266" name="Group 266"/>
          <p:cNvGrpSpPr/>
          <p:nvPr/>
        </p:nvGrpSpPr>
        <p:grpSpPr>
          <a:xfrm>
            <a:off x="3529547" y="1959774"/>
            <a:ext cx="1073499" cy="1039814"/>
            <a:chOff x="61388" y="0"/>
            <a:chExt cx="1073497" cy="1039812"/>
          </a:xfrm>
        </p:grpSpPr>
        <p:sp>
          <p:nvSpPr>
            <p:cNvPr id="262" name="Shape 262"/>
            <p:cNvSpPr/>
            <p:nvPr/>
          </p:nvSpPr>
          <p:spPr>
            <a:xfrm>
              <a:off x="28564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5" name="Group 265"/>
            <p:cNvGrpSpPr/>
            <p:nvPr/>
          </p:nvGrpSpPr>
          <p:grpSpPr>
            <a:xfrm>
              <a:off x="61388" y="125481"/>
              <a:ext cx="1073498" cy="914332"/>
              <a:chOff x="77215" y="125481"/>
              <a:chExt cx="1073497" cy="914330"/>
            </a:xfrm>
          </p:grpSpPr>
          <p:pic>
            <p:nvPicPr>
              <p:cNvPr id="263" name="_-12.png"/>
              <p:cNvPicPr/>
              <p:nvPr/>
            </p:nvPicPr>
            <p:blipFill>
              <a:blip r:embed="rId6">
                <a:extLst/>
              </a:blip>
              <a:srcRect l="21926" t="17742" r="21926" b="17742"/>
              <a:stretch>
                <a:fillRect/>
              </a:stretch>
            </p:blipFill>
            <p:spPr>
              <a:xfrm>
                <a:off x="452826" y="125481"/>
                <a:ext cx="397094" cy="45626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4" name="Shape 264"/>
              <p:cNvSpPr/>
              <p:nvPr/>
            </p:nvSpPr>
            <p:spPr>
              <a:xfrm>
                <a:off x="77215" y="707231"/>
                <a:ext cx="1073498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MOBILE PROVIDER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NETWORK</a:t>
                </a:r>
              </a:p>
            </p:txBody>
          </p:sp>
        </p:grpSp>
      </p:grpSp>
      <p:grpSp>
        <p:nvGrpSpPr>
          <p:cNvPr id="271" name="Group 271"/>
          <p:cNvGrpSpPr/>
          <p:nvPr/>
        </p:nvGrpSpPr>
        <p:grpSpPr>
          <a:xfrm>
            <a:off x="289845" y="6043831"/>
            <a:ext cx="977405" cy="912814"/>
            <a:chOff x="55382" y="0"/>
            <a:chExt cx="977403" cy="912812"/>
          </a:xfrm>
        </p:grpSpPr>
        <p:sp>
          <p:nvSpPr>
            <p:cNvPr id="267" name="Shape 267"/>
            <p:cNvSpPr/>
            <p:nvPr/>
          </p:nvSpPr>
          <p:spPr>
            <a:xfrm>
              <a:off x="190469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70" name="Group 270"/>
            <p:cNvGrpSpPr/>
            <p:nvPr/>
          </p:nvGrpSpPr>
          <p:grpSpPr>
            <a:xfrm>
              <a:off x="55382" y="135400"/>
              <a:ext cx="977405" cy="777413"/>
              <a:chOff x="69520" y="135400"/>
              <a:chExt cx="977403" cy="777412"/>
            </a:xfrm>
          </p:grpSpPr>
          <p:pic>
            <p:nvPicPr>
              <p:cNvPr id="268" name="_-16.png"/>
              <p:cNvPicPr/>
              <p:nvPr/>
            </p:nvPicPr>
            <p:blipFill>
              <a:blip r:embed="rId7">
                <a:extLst/>
              </a:blip>
              <a:srcRect l="26965" t="19145" r="26965" b="19145"/>
              <a:stretch>
                <a:fillRect/>
              </a:stretch>
            </p:blipFill>
            <p:spPr>
              <a:xfrm>
                <a:off x="387909" y="135400"/>
                <a:ext cx="325809" cy="43643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9" name="Shape 269"/>
              <p:cNvSpPr/>
              <p:nvPr/>
            </p:nvSpPr>
            <p:spPr>
              <a:xfrm>
                <a:off x="69520" y="707231"/>
                <a:ext cx="977405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LOAD BALANCER</a:t>
                </a:r>
              </a:p>
            </p:txBody>
          </p:sp>
        </p:grpSp>
      </p:grpSp>
      <p:grpSp>
        <p:nvGrpSpPr>
          <p:cNvPr id="276" name="Group 276"/>
          <p:cNvGrpSpPr/>
          <p:nvPr/>
        </p:nvGrpSpPr>
        <p:grpSpPr>
          <a:xfrm>
            <a:off x="394759" y="4656919"/>
            <a:ext cx="707232" cy="912813"/>
            <a:chOff x="0" y="0"/>
            <a:chExt cx="707231" cy="912812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75" name="Group 275"/>
            <p:cNvGrpSpPr/>
            <p:nvPr/>
          </p:nvGrpSpPr>
          <p:grpSpPr>
            <a:xfrm>
              <a:off x="63797" y="165973"/>
              <a:ext cx="599283" cy="746840"/>
              <a:chOff x="61396" y="165973"/>
              <a:chExt cx="599281" cy="746839"/>
            </a:xfrm>
          </p:grpSpPr>
          <p:pic>
            <p:nvPicPr>
              <p:cNvPr id="273" name="_-13.png"/>
              <p:cNvPicPr/>
              <p:nvPr/>
            </p:nvPicPr>
            <p:blipFill>
              <a:blip r:embed="rId8">
                <a:extLst/>
              </a:blip>
              <a:srcRect l="19624" t="23468" r="19624" b="23468"/>
              <a:stretch>
                <a:fillRect/>
              </a:stretch>
            </p:blipFill>
            <p:spPr>
              <a:xfrm>
                <a:off x="138787" y="165973"/>
                <a:ext cx="429658" cy="37528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4" name="Shape 274"/>
              <p:cNvSpPr/>
              <p:nvPr/>
            </p:nvSpPr>
            <p:spPr>
              <a:xfrm>
                <a:off x="61396" y="707231"/>
                <a:ext cx="599282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BACKEND</a:t>
                </a:r>
              </a:p>
            </p:txBody>
          </p:sp>
        </p:grpSp>
      </p:grpSp>
      <p:grpSp>
        <p:nvGrpSpPr>
          <p:cNvPr id="281" name="Group 281"/>
          <p:cNvGrpSpPr/>
          <p:nvPr/>
        </p:nvGrpSpPr>
        <p:grpSpPr>
          <a:xfrm>
            <a:off x="168838" y="3324587"/>
            <a:ext cx="1178720" cy="1049636"/>
            <a:chOff x="67964" y="0"/>
            <a:chExt cx="1178718" cy="1049635"/>
          </a:xfrm>
        </p:grpSpPr>
        <p:sp>
          <p:nvSpPr>
            <p:cNvPr id="277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80" name="Group 280"/>
            <p:cNvGrpSpPr/>
            <p:nvPr/>
          </p:nvGrpSpPr>
          <p:grpSpPr>
            <a:xfrm>
              <a:off x="67964" y="116277"/>
              <a:ext cx="1178720" cy="933359"/>
              <a:chOff x="85641" y="106455"/>
              <a:chExt cx="1178718" cy="933357"/>
            </a:xfrm>
          </p:grpSpPr>
          <p:pic>
            <p:nvPicPr>
              <p:cNvPr id="278" name="_-11.png"/>
              <p:cNvPicPr/>
              <p:nvPr/>
            </p:nvPicPr>
            <p:blipFill>
              <a:blip r:embed="rId9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9" name="Shape 279"/>
              <p:cNvSpPr/>
              <p:nvPr/>
            </p:nvSpPr>
            <p:spPr>
              <a:xfrm>
                <a:off x="85641" y="707231"/>
                <a:ext cx="11787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CONNECTIVITY</a:t>
                </a:r>
              </a:p>
            </p:txBody>
          </p:sp>
        </p:grpSp>
      </p:grpSp>
      <p:grpSp>
        <p:nvGrpSpPr>
          <p:cNvPr id="286" name="Group 286"/>
          <p:cNvGrpSpPr/>
          <p:nvPr/>
        </p:nvGrpSpPr>
        <p:grpSpPr>
          <a:xfrm>
            <a:off x="289845" y="1947074"/>
            <a:ext cx="919462" cy="922636"/>
            <a:chOff x="51761" y="0"/>
            <a:chExt cx="919460" cy="922635"/>
          </a:xfrm>
        </p:grpSpPr>
        <p:sp>
          <p:nvSpPr>
            <p:cNvPr id="282" name="Shape 282"/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85" name="Group 285"/>
            <p:cNvGrpSpPr/>
            <p:nvPr/>
          </p:nvGrpSpPr>
          <p:grpSpPr>
            <a:xfrm>
              <a:off x="51761" y="137126"/>
              <a:ext cx="919461" cy="785510"/>
              <a:chOff x="64880" y="127304"/>
              <a:chExt cx="919460" cy="785508"/>
            </a:xfrm>
          </p:grpSpPr>
          <p:pic>
            <p:nvPicPr>
              <p:cNvPr id="283" name="_-10.png"/>
              <p:cNvPicPr/>
              <p:nvPr/>
            </p:nvPicPr>
            <p:blipFill>
              <a:blip r:embed="rId10">
                <a:extLst/>
              </a:blip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84" name="Shape 284"/>
              <p:cNvSpPr/>
              <p:nvPr/>
            </p:nvSpPr>
            <p:spPr>
              <a:xfrm>
                <a:off x="64880" y="707231"/>
                <a:ext cx="919461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EDGE SERVICES</a:t>
                </a:r>
              </a:p>
            </p:txBody>
          </p:sp>
        </p:grpSp>
      </p:grpSp>
      <p:sp>
        <p:nvSpPr>
          <p:cNvPr id="287" name="Shape 287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/>
              <a:t>Infrastructure Icons</a:t>
            </a:r>
          </a:p>
        </p:txBody>
      </p:sp>
      <p:sp>
        <p:nvSpPr>
          <p:cNvPr id="289" name="Shape 289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90" name="Shape 290"/>
          <p:cNvSpPr/>
          <p:nvPr/>
        </p:nvSpPr>
        <p:spPr>
          <a:xfrm>
            <a:off x="1298938" y="2021387"/>
            <a:ext cx="1573004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Services needed to allow data to flow safely from the Internet.</a:t>
            </a:r>
          </a:p>
        </p:txBody>
      </p:sp>
      <p:sp>
        <p:nvSpPr>
          <p:cNvPr id="291" name="Shape 291"/>
          <p:cNvSpPr/>
          <p:nvPr/>
        </p:nvSpPr>
        <p:spPr>
          <a:xfrm>
            <a:off x="1298938" y="3192414"/>
            <a:ext cx="2049790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Connect securely between micro-services running in the cloud and data/applications running </a:t>
            </a:r>
            <a:r>
              <a:rPr sz="1000" dirty="0" smtClean="0"/>
              <a:t>on-premise</a:t>
            </a:r>
            <a:r>
              <a:rPr lang="en-US" sz="1000" dirty="0" smtClean="0"/>
              <a:t>s</a:t>
            </a:r>
            <a:r>
              <a:rPr sz="1000" dirty="0" smtClean="0"/>
              <a:t> </a:t>
            </a:r>
            <a:r>
              <a:rPr sz="1000" dirty="0"/>
              <a:t>or in other clouds.</a:t>
            </a:r>
          </a:p>
        </p:txBody>
      </p:sp>
      <p:sp>
        <p:nvSpPr>
          <p:cNvPr id="292" name="Shape 292"/>
          <p:cNvSpPr/>
          <p:nvPr/>
        </p:nvSpPr>
        <p:spPr>
          <a:xfrm>
            <a:off x="1298938" y="4617440"/>
            <a:ext cx="2049790" cy="1012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Provides foundational capabilities (e.g. mobile app logic, API implementation, operational analytics, push notifications, location services, application security, data synch).</a:t>
            </a:r>
          </a:p>
        </p:txBody>
      </p:sp>
      <p:sp>
        <p:nvSpPr>
          <p:cNvPr id="293" name="Shape 293"/>
          <p:cNvSpPr/>
          <p:nvPr/>
        </p:nvSpPr>
        <p:spPr>
          <a:xfrm>
            <a:off x="1298938" y="6052405"/>
            <a:ext cx="2049790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Manage load and availability across multiple microservices instances.</a:t>
            </a:r>
          </a:p>
        </p:txBody>
      </p:sp>
      <p:sp>
        <p:nvSpPr>
          <p:cNvPr id="294" name="Shape 294"/>
          <p:cNvSpPr/>
          <p:nvPr/>
        </p:nvSpPr>
        <p:spPr>
          <a:xfrm>
            <a:off x="4736462" y="3291235"/>
            <a:ext cx="1709676" cy="402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Monitoring and logging across all microservices.</a:t>
            </a:r>
          </a:p>
        </p:txBody>
      </p:sp>
      <p:sp>
        <p:nvSpPr>
          <p:cNvPr id="295" name="Shape 295"/>
          <p:cNvSpPr/>
          <p:nvPr/>
        </p:nvSpPr>
        <p:spPr>
          <a:xfrm>
            <a:off x="4736462" y="4660325"/>
            <a:ext cx="1709676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Network constructed by public wires to connect to a private network, such as a company’s internal network.</a:t>
            </a:r>
          </a:p>
        </p:txBody>
      </p:sp>
      <p:sp>
        <p:nvSpPr>
          <p:cNvPr id="296" name="Shape 296"/>
          <p:cNvSpPr/>
          <p:nvPr/>
        </p:nvSpPr>
        <p:spPr>
          <a:xfrm>
            <a:off x="4736462" y="6108745"/>
            <a:ext cx="1709676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Synchronous and asynchronous (message bus) communication among microservices.</a:t>
            </a:r>
          </a:p>
        </p:txBody>
      </p:sp>
      <p:sp>
        <p:nvSpPr>
          <p:cNvPr id="297" name="Shape 297"/>
          <p:cNvSpPr/>
          <p:nvPr/>
        </p:nvSpPr>
        <p:spPr>
          <a:xfrm>
            <a:off x="7837268" y="2021387"/>
            <a:ext cx="1709677" cy="402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Enables lookup of available microservices.</a:t>
            </a:r>
          </a:p>
        </p:txBody>
      </p:sp>
      <p:sp>
        <p:nvSpPr>
          <p:cNvPr id="302" name="Shape 302"/>
          <p:cNvSpPr/>
          <p:nvPr/>
        </p:nvSpPr>
        <p:spPr>
          <a:xfrm>
            <a:off x="4736462" y="2097587"/>
            <a:ext cx="1709676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Wireless service provider, carrier or cellular company. Provider of wireless communications.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47507" y="3177598"/>
            <a:ext cx="944169" cy="1025984"/>
            <a:chOff x="6721762" y="3138396"/>
            <a:chExt cx="944169" cy="1025984"/>
          </a:xfrm>
        </p:grpSpPr>
        <p:sp>
          <p:nvSpPr>
            <p:cNvPr id="64" name="Shape 529"/>
            <p:cNvSpPr/>
            <p:nvPr/>
          </p:nvSpPr>
          <p:spPr>
            <a:xfrm>
              <a:off x="6824587" y="3210926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530"/>
            <p:cNvSpPr/>
            <p:nvPr/>
          </p:nvSpPr>
          <p:spPr>
            <a:xfrm>
              <a:off x="6721762" y="3918159"/>
              <a:ext cx="94416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VIRTUAL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INFRASTRUCTURE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967" y="3138396"/>
              <a:ext cx="707136" cy="725424"/>
            </a:xfrm>
            <a:prstGeom prst="rect">
              <a:avLst/>
            </a:prstGeom>
          </p:spPr>
        </p:pic>
      </p:grpSp>
      <p:sp>
        <p:nvSpPr>
          <p:cNvPr id="67" name="Shape 535"/>
          <p:cNvSpPr/>
          <p:nvPr/>
        </p:nvSpPr>
        <p:spPr>
          <a:xfrm>
            <a:off x="7859617" y="3165242"/>
            <a:ext cx="1976190" cy="10259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00" dirty="0" smtClean="0"/>
              <a:t>Reflects the physical infrastructure with three different components: compute virtualization, storage virtualization, and network virtualization.</a:t>
            </a:r>
            <a:endParaRPr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6751275" y="4556014"/>
            <a:ext cx="944169" cy="953454"/>
            <a:chOff x="6721762" y="4542106"/>
            <a:chExt cx="944169" cy="953454"/>
          </a:xfrm>
        </p:grpSpPr>
        <p:sp>
          <p:nvSpPr>
            <p:cNvPr id="70" name="Shape 529"/>
            <p:cNvSpPr/>
            <p:nvPr/>
          </p:nvSpPr>
          <p:spPr>
            <a:xfrm>
              <a:off x="6824587" y="4542106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 530"/>
            <p:cNvSpPr/>
            <p:nvPr/>
          </p:nvSpPr>
          <p:spPr>
            <a:xfrm>
              <a:off x="6721762" y="5249339"/>
              <a:ext cx="94416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PHYSICAL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INFRASTRUCTURE</a:t>
              </a: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568" y="4578464"/>
              <a:ext cx="637270" cy="617198"/>
            </a:xfrm>
            <a:prstGeom prst="rect">
              <a:avLst/>
            </a:prstGeom>
          </p:spPr>
        </p:pic>
      </p:grpSp>
      <p:sp>
        <p:nvSpPr>
          <p:cNvPr id="73" name="Shape 535"/>
          <p:cNvSpPr/>
          <p:nvPr/>
        </p:nvSpPr>
        <p:spPr>
          <a:xfrm>
            <a:off x="7859617" y="4645482"/>
            <a:ext cx="1976190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00" dirty="0" smtClean="0"/>
              <a:t>Includes compute, storage, and network. The compute and storage areas are combined in the cluster architecture. </a:t>
            </a:r>
            <a:endParaRPr sz="1000" dirty="0"/>
          </a:p>
        </p:txBody>
      </p:sp>
      <p:grpSp>
        <p:nvGrpSpPr>
          <p:cNvPr id="4" name="Group 3"/>
          <p:cNvGrpSpPr/>
          <p:nvPr/>
        </p:nvGrpSpPr>
        <p:grpSpPr>
          <a:xfrm>
            <a:off x="6728298" y="5985840"/>
            <a:ext cx="944169" cy="953454"/>
            <a:chOff x="6635325" y="5985294"/>
            <a:chExt cx="944169" cy="953454"/>
          </a:xfrm>
        </p:grpSpPr>
        <p:sp>
          <p:nvSpPr>
            <p:cNvPr id="81" name="Shape 529"/>
            <p:cNvSpPr/>
            <p:nvPr/>
          </p:nvSpPr>
          <p:spPr>
            <a:xfrm>
              <a:off x="6738149" y="5985294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 530"/>
            <p:cNvSpPr/>
            <p:nvPr/>
          </p:nvSpPr>
          <p:spPr>
            <a:xfrm>
              <a:off x="6635325" y="6692527"/>
              <a:ext cx="94416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INFRASTRUCTURE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MANAGEMENT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130" y="6040680"/>
              <a:ext cx="658368" cy="505968"/>
            </a:xfrm>
            <a:prstGeom prst="rect">
              <a:avLst/>
            </a:prstGeom>
          </p:spPr>
        </p:pic>
      </p:grpSp>
      <p:sp>
        <p:nvSpPr>
          <p:cNvPr id="84" name="Shape 535"/>
          <p:cNvSpPr/>
          <p:nvPr/>
        </p:nvSpPr>
        <p:spPr>
          <a:xfrm>
            <a:off x="7859617" y="5949606"/>
            <a:ext cx="1976190" cy="10259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00" dirty="0" smtClean="0"/>
              <a:t>Manages compute, network, and storage virtual resources provided by the lower layer. It also provides consolidation services to the upper layers for operational services.</a:t>
            </a:r>
            <a:endParaRPr sz="1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69887" y="906462"/>
            <a:ext cx="4464052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Infrastructure </a:t>
            </a:r>
            <a:r>
              <a:rPr sz="2400" dirty="0" smtClean="0"/>
              <a:t>Icons</a:t>
            </a:r>
            <a:r>
              <a:rPr lang="en-US" sz="2400" dirty="0" smtClean="0"/>
              <a:t> (continued)</a:t>
            </a:r>
            <a:endParaRPr sz="2400" dirty="0"/>
          </a:p>
        </p:txBody>
      </p:sp>
      <p:sp>
        <p:nvSpPr>
          <p:cNvPr id="289" name="Shape 289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25488"/>
            <a:ext cx="746999" cy="953454"/>
            <a:chOff x="369887" y="1925488"/>
            <a:chExt cx="746999" cy="953454"/>
          </a:xfrm>
        </p:grpSpPr>
        <p:sp>
          <p:nvSpPr>
            <p:cNvPr id="64" name="Shape 529"/>
            <p:cNvSpPr/>
            <p:nvPr/>
          </p:nvSpPr>
          <p:spPr>
            <a:xfrm>
              <a:off x="374126" y="192548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92D05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 530"/>
            <p:cNvSpPr/>
            <p:nvPr/>
          </p:nvSpPr>
          <p:spPr>
            <a:xfrm>
              <a:off x="369887" y="2632721"/>
              <a:ext cx="74699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OPERATIONAL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SERVICES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86" y="2023073"/>
              <a:ext cx="591312" cy="512064"/>
            </a:xfrm>
            <a:prstGeom prst="rect">
              <a:avLst/>
            </a:prstGeom>
          </p:spPr>
        </p:pic>
      </p:grpSp>
      <p:sp>
        <p:nvSpPr>
          <p:cNvPr id="67" name="Shape 535"/>
          <p:cNvSpPr/>
          <p:nvPr/>
        </p:nvSpPr>
        <p:spPr>
          <a:xfrm>
            <a:off x="1332184" y="1937012"/>
            <a:ext cx="1976190" cy="8720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00" dirty="0" smtClean="0"/>
              <a:t>Provides monitoring, patching, log consolidation, log analysis, disaster recovery, and backup services for the cloud management platform.</a:t>
            </a:r>
            <a:endParaRPr sz="1000" dirty="0"/>
          </a:p>
        </p:txBody>
      </p:sp>
      <p:grpSp>
        <p:nvGrpSpPr>
          <p:cNvPr id="71" name="Group 300"/>
          <p:cNvGrpSpPr/>
          <p:nvPr/>
        </p:nvGrpSpPr>
        <p:grpSpPr>
          <a:xfrm>
            <a:off x="369887" y="3291235"/>
            <a:ext cx="707232" cy="903309"/>
            <a:chOff x="1694" y="9504"/>
            <a:chExt cx="707231" cy="903307"/>
          </a:xfrm>
        </p:grpSpPr>
        <p:sp>
          <p:nvSpPr>
            <p:cNvPr id="73" name="Shape 298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 299"/>
            <p:cNvSpPr/>
            <p:nvPr/>
          </p:nvSpPr>
          <p:spPr>
            <a:xfrm>
              <a:off x="158399" y="707231"/>
              <a:ext cx="390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NAME</a:t>
              </a:r>
            </a:p>
          </p:txBody>
        </p:sp>
      </p:grpSp>
      <p:sp>
        <p:nvSpPr>
          <p:cNvPr id="72" name="Shape 301"/>
          <p:cNvSpPr/>
          <p:nvPr/>
        </p:nvSpPr>
        <p:spPr>
          <a:xfrm>
            <a:off x="1354720" y="3356043"/>
            <a:ext cx="1709677" cy="250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 dirty="0"/>
              <a:t>(Describe component)</a:t>
            </a:r>
          </a:p>
        </p:txBody>
      </p:sp>
    </p:spTree>
    <p:extLst>
      <p:ext uri="{BB962C8B-B14F-4D97-AF65-F5344CB8AC3E}">
        <p14:creationId xmlns:p14="http://schemas.microsoft.com/office/powerpoint/2010/main" val="17883903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308"/>
          <p:cNvGrpSpPr/>
          <p:nvPr/>
        </p:nvGrpSpPr>
        <p:grpSpPr>
          <a:xfrm>
            <a:off x="3516126" y="6036615"/>
            <a:ext cx="1175439" cy="923331"/>
            <a:chOff x="0" y="0"/>
            <a:chExt cx="1175438" cy="923330"/>
          </a:xfrm>
        </p:grpSpPr>
        <p:sp>
          <p:nvSpPr>
            <p:cNvPr id="304" name="Shape 304"/>
            <p:cNvSpPr/>
            <p:nvPr/>
          </p:nvSpPr>
          <p:spPr>
            <a:xfrm>
              <a:off x="234103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7" name="Group 307"/>
            <p:cNvGrpSpPr/>
            <p:nvPr/>
          </p:nvGrpSpPr>
          <p:grpSpPr>
            <a:xfrm>
              <a:off x="-1" y="156276"/>
              <a:ext cx="1175440" cy="767055"/>
              <a:chOff x="0" y="156276"/>
              <a:chExt cx="1175438" cy="767053"/>
            </a:xfrm>
          </p:grpSpPr>
          <p:pic>
            <p:nvPicPr>
              <p:cNvPr id="305" name="_-52.png"/>
              <p:cNvPicPr/>
              <p:nvPr/>
            </p:nvPicPr>
            <p:blipFill>
              <a:blip r:embed="rId3">
                <a:extLst/>
              </a:blip>
              <a:srcRect l="18565" t="22096" r="18565" b="22096"/>
              <a:stretch>
                <a:fillRect/>
              </a:stretch>
            </p:blipFill>
            <p:spPr>
              <a:xfrm>
                <a:off x="365402" y="156276"/>
                <a:ext cx="444634" cy="3946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06" name="Shape 306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FILE REPOSITORY</a:t>
                </a:r>
              </a:p>
            </p:txBody>
          </p:sp>
        </p:grpSp>
      </p:grpSp>
      <p:grpSp>
        <p:nvGrpSpPr>
          <p:cNvPr id="313" name="Group 313"/>
          <p:cNvGrpSpPr/>
          <p:nvPr/>
        </p:nvGrpSpPr>
        <p:grpSpPr>
          <a:xfrm>
            <a:off x="3516126" y="4660325"/>
            <a:ext cx="1175439" cy="929753"/>
            <a:chOff x="0" y="0"/>
            <a:chExt cx="1175438" cy="929751"/>
          </a:xfrm>
        </p:grpSpPr>
        <p:sp>
          <p:nvSpPr>
            <p:cNvPr id="309" name="Shape 309"/>
            <p:cNvSpPr/>
            <p:nvPr/>
          </p:nvSpPr>
          <p:spPr>
            <a:xfrm>
              <a:off x="219079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12" name="Group 312"/>
            <p:cNvGrpSpPr/>
            <p:nvPr/>
          </p:nvGrpSpPr>
          <p:grpSpPr>
            <a:xfrm>
              <a:off x="-1" y="169762"/>
              <a:ext cx="1175440" cy="759990"/>
              <a:chOff x="0" y="163340"/>
              <a:chExt cx="1175438" cy="759989"/>
            </a:xfrm>
          </p:grpSpPr>
          <p:pic>
            <p:nvPicPr>
              <p:cNvPr id="310" name="_-51.png"/>
              <p:cNvPicPr/>
              <p:nvPr/>
            </p:nvPicPr>
            <p:blipFill>
              <a:blip r:embed="rId4">
                <a:extLst/>
              </a:blip>
              <a:srcRect l="18127" t="23095" r="18127" b="23095"/>
              <a:stretch>
                <a:fillRect/>
              </a:stretch>
            </p:blipFill>
            <p:spPr>
              <a:xfrm>
                <a:off x="362307" y="163340"/>
                <a:ext cx="450824" cy="38055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11" name="Shape 311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CACHES</a:t>
                </a:r>
              </a:p>
            </p:txBody>
          </p:sp>
        </p:grpSp>
      </p:grpSp>
      <p:grpSp>
        <p:nvGrpSpPr>
          <p:cNvPr id="318" name="Group 318"/>
          <p:cNvGrpSpPr/>
          <p:nvPr/>
        </p:nvGrpSpPr>
        <p:grpSpPr>
          <a:xfrm>
            <a:off x="3661131" y="3305933"/>
            <a:ext cx="885429" cy="919234"/>
            <a:chOff x="49634" y="0"/>
            <a:chExt cx="885428" cy="919233"/>
          </a:xfrm>
        </p:grpSpPr>
        <p:sp>
          <p:nvSpPr>
            <p:cNvPr id="314" name="Shape 314"/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17" name="Group 317"/>
            <p:cNvGrpSpPr/>
            <p:nvPr/>
          </p:nvGrpSpPr>
          <p:grpSpPr>
            <a:xfrm>
              <a:off x="49634" y="78308"/>
              <a:ext cx="885429" cy="840926"/>
              <a:chOff x="62155" y="71887"/>
              <a:chExt cx="885428" cy="840925"/>
            </a:xfrm>
          </p:grpSpPr>
          <p:pic>
            <p:nvPicPr>
              <p:cNvPr id="315" name="_-37.png"/>
              <p:cNvPicPr/>
              <p:nvPr/>
            </p:nvPicPr>
            <p:blipFill>
              <a:blip r:embed="rId5">
                <a:extLst/>
              </a:blip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16" name="Shape 316"/>
              <p:cNvSpPr/>
              <p:nvPr/>
            </p:nvSpPr>
            <p:spPr>
              <a:xfrm>
                <a:off x="62155" y="707231"/>
                <a:ext cx="885429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DATA SOURCES</a:t>
                </a:r>
              </a:p>
            </p:txBody>
          </p:sp>
        </p:grpSp>
      </p:grpSp>
      <p:grpSp>
        <p:nvGrpSpPr>
          <p:cNvPr id="323" name="Group 323"/>
          <p:cNvGrpSpPr/>
          <p:nvPr/>
        </p:nvGrpSpPr>
        <p:grpSpPr>
          <a:xfrm>
            <a:off x="3585873" y="1953353"/>
            <a:ext cx="1035944" cy="919235"/>
            <a:chOff x="59041" y="0"/>
            <a:chExt cx="1035942" cy="919233"/>
          </a:xfrm>
        </p:grpSpPr>
        <p:sp>
          <p:nvSpPr>
            <p:cNvPr id="319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22" name="Group 322"/>
            <p:cNvGrpSpPr/>
            <p:nvPr/>
          </p:nvGrpSpPr>
          <p:grpSpPr>
            <a:xfrm>
              <a:off x="59041" y="158596"/>
              <a:ext cx="1035944" cy="760638"/>
              <a:chOff x="378700" y="152175"/>
              <a:chExt cx="1035942" cy="760637"/>
            </a:xfrm>
          </p:grpSpPr>
          <p:pic>
            <p:nvPicPr>
              <p:cNvPr id="320" name="_-36.png"/>
              <p:cNvPicPr/>
              <p:nvPr/>
            </p:nvPicPr>
            <p:blipFill>
              <a:blip r:embed="rId6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1" name="Shape 321"/>
              <p:cNvSpPr/>
              <p:nvPr/>
            </p:nvSpPr>
            <p:spPr>
              <a:xfrm>
                <a:off x="378700" y="707231"/>
                <a:ext cx="1035944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ENTERPRISE DATA</a:t>
                </a:r>
              </a:p>
            </p:txBody>
          </p:sp>
        </p:grpSp>
      </p:grpSp>
      <p:grpSp>
        <p:nvGrpSpPr>
          <p:cNvPr id="328" name="Group 328"/>
          <p:cNvGrpSpPr/>
          <p:nvPr/>
        </p:nvGrpSpPr>
        <p:grpSpPr>
          <a:xfrm>
            <a:off x="246184" y="6034432"/>
            <a:ext cx="988865" cy="1046235"/>
            <a:chOff x="56098" y="0"/>
            <a:chExt cx="988863" cy="1046233"/>
          </a:xfrm>
        </p:grpSpPr>
        <p:sp>
          <p:nvSpPr>
            <p:cNvPr id="324" name="Shape 324"/>
            <p:cNvSpPr/>
            <p:nvPr/>
          </p:nvSpPr>
          <p:spPr>
            <a:xfrm>
              <a:off x="181891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27" name="Group 327"/>
            <p:cNvGrpSpPr/>
            <p:nvPr/>
          </p:nvGrpSpPr>
          <p:grpSpPr>
            <a:xfrm>
              <a:off x="56098" y="182977"/>
              <a:ext cx="988865" cy="863257"/>
              <a:chOff x="287706" y="176556"/>
              <a:chExt cx="988863" cy="863256"/>
            </a:xfrm>
          </p:grpSpPr>
          <p:pic>
            <p:nvPicPr>
              <p:cNvPr id="325" name="_-39.png"/>
              <p:cNvPicPr/>
              <p:nvPr/>
            </p:nvPicPr>
            <p:blipFill>
              <a:blip r:embed="rId7">
                <a:extLst/>
              </a:blip>
              <a:srcRect l="22596" t="24964" r="19829" b="19895"/>
              <a:stretch>
                <a:fillRect/>
              </a:stretch>
            </p:blipFill>
            <p:spPr>
              <a:xfrm>
                <a:off x="588331" y="176556"/>
                <a:ext cx="407181" cy="38997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26" name="Shape 326"/>
              <p:cNvSpPr/>
              <p:nvPr/>
            </p:nvSpPr>
            <p:spPr>
              <a:xfrm>
                <a:off x="287706" y="707231"/>
                <a:ext cx="988865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 IDENTITY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</a:t>
                </a:r>
              </a:p>
            </p:txBody>
          </p:sp>
        </p:grpSp>
      </p:grpSp>
      <p:grpSp>
        <p:nvGrpSpPr>
          <p:cNvPr id="333" name="Group 333"/>
          <p:cNvGrpSpPr/>
          <p:nvPr/>
        </p:nvGrpSpPr>
        <p:grpSpPr>
          <a:xfrm>
            <a:off x="398459" y="4679557"/>
            <a:ext cx="707232" cy="1039814"/>
            <a:chOff x="0" y="0"/>
            <a:chExt cx="707231" cy="1039812"/>
          </a:xfrm>
        </p:grpSpPr>
        <p:sp>
          <p:nvSpPr>
            <p:cNvPr id="329" name="Shape 329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32" name="Group 332"/>
            <p:cNvGrpSpPr/>
            <p:nvPr/>
          </p:nvGrpSpPr>
          <p:grpSpPr>
            <a:xfrm>
              <a:off x="50149" y="86756"/>
              <a:ext cx="606922" cy="953057"/>
              <a:chOff x="629212" y="86756"/>
              <a:chExt cx="606921" cy="953055"/>
            </a:xfrm>
          </p:grpSpPr>
          <p:pic>
            <p:nvPicPr>
              <p:cNvPr id="330" name="_-38.png"/>
              <p:cNvPicPr/>
              <p:nvPr/>
            </p:nvPicPr>
            <p:blipFill>
              <a:blip r:embed="rId8">
                <a:extLst/>
              </a:blip>
              <a:srcRect l="16764" t="12267" r="16764" b="20454"/>
              <a:stretch>
                <a:fillRect/>
              </a:stretch>
            </p:blipFill>
            <p:spPr>
              <a:xfrm>
                <a:off x="696683" y="86756"/>
                <a:ext cx="471991" cy="47581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31" name="Shape 331"/>
              <p:cNvSpPr/>
              <p:nvPr/>
            </p:nvSpPr>
            <p:spPr>
              <a:xfrm>
                <a:off x="629212" y="707231"/>
                <a:ext cx="606922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REGISTRY</a:t>
                </a:r>
              </a:p>
            </p:txBody>
          </p:sp>
        </p:grpSp>
      </p:grpSp>
      <p:grpSp>
        <p:nvGrpSpPr>
          <p:cNvPr id="338" name="Group 338"/>
          <p:cNvGrpSpPr/>
          <p:nvPr/>
        </p:nvGrpSpPr>
        <p:grpSpPr>
          <a:xfrm>
            <a:off x="258007" y="3298815"/>
            <a:ext cx="994619" cy="922026"/>
            <a:chOff x="56458" y="0"/>
            <a:chExt cx="994618" cy="922024"/>
          </a:xfrm>
        </p:grpSpPr>
        <p:sp>
          <p:nvSpPr>
            <p:cNvPr id="334" name="Shape 334"/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37" name="Group 337"/>
            <p:cNvGrpSpPr/>
            <p:nvPr/>
          </p:nvGrpSpPr>
          <p:grpSpPr>
            <a:xfrm>
              <a:off x="56458" y="184181"/>
              <a:ext cx="994619" cy="737844"/>
              <a:chOff x="70898" y="174968"/>
              <a:chExt cx="994618" cy="737843"/>
            </a:xfrm>
          </p:grpSpPr>
          <p:pic>
            <p:nvPicPr>
              <p:cNvPr id="335" name="_-35.png"/>
              <p:cNvPicPr/>
              <p:nvPr/>
            </p:nvPicPr>
            <p:blipFill>
              <a:blip r:embed="rId9">
                <a:extLst/>
              </a:blip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36" name="Shape 336"/>
              <p:cNvSpPr/>
              <p:nvPr/>
            </p:nvSpPr>
            <p:spPr>
              <a:xfrm>
                <a:off x="70898" y="707231"/>
                <a:ext cx="994620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USER DIRECTORY</a:t>
                </a:r>
              </a:p>
            </p:txBody>
          </p:sp>
        </p:grpSp>
      </p:grpSp>
      <p:grpSp>
        <p:nvGrpSpPr>
          <p:cNvPr id="343" name="Group 343"/>
          <p:cNvGrpSpPr/>
          <p:nvPr/>
        </p:nvGrpSpPr>
        <p:grpSpPr>
          <a:xfrm>
            <a:off x="375020" y="1950562"/>
            <a:ext cx="731194" cy="922026"/>
            <a:chOff x="39994" y="0"/>
            <a:chExt cx="731192" cy="922024"/>
          </a:xfrm>
        </p:grpSpPr>
        <p:sp>
          <p:nvSpPr>
            <p:cNvPr id="339" name="Shape 339"/>
            <p:cNvSpPr/>
            <p:nvPr/>
          </p:nvSpPr>
          <p:spPr>
            <a:xfrm>
              <a:off x="48636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42" name="Group 342"/>
            <p:cNvGrpSpPr/>
            <p:nvPr/>
          </p:nvGrpSpPr>
          <p:grpSpPr>
            <a:xfrm>
              <a:off x="39994" y="118445"/>
              <a:ext cx="731194" cy="803580"/>
              <a:chOff x="49804" y="109233"/>
              <a:chExt cx="731192" cy="803579"/>
            </a:xfrm>
          </p:grpSpPr>
          <p:pic>
            <p:nvPicPr>
              <p:cNvPr id="340" name="_-41.png"/>
              <p:cNvPicPr/>
              <p:nvPr/>
            </p:nvPicPr>
            <p:blipFill>
              <a:blip r:embed="rId10">
                <a:extLst/>
              </a:blip>
              <a:srcRect l="21704" t="15445" r="21704" b="15445"/>
              <a:stretch>
                <a:fillRect/>
              </a:stretch>
            </p:blipFill>
            <p:spPr>
              <a:xfrm>
                <a:off x="215282" y="109233"/>
                <a:ext cx="400237" cy="4887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41" name="Shape 341"/>
              <p:cNvSpPr/>
              <p:nvPr/>
            </p:nvSpPr>
            <p:spPr>
              <a:xfrm>
                <a:off x="49804" y="707231"/>
                <a:ext cx="73119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DATA STORE</a:t>
                </a:r>
              </a:p>
            </p:txBody>
          </p:sp>
        </p:grpSp>
      </p:grpSp>
      <p:sp>
        <p:nvSpPr>
          <p:cNvPr id="344" name="Shape 344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/>
              <a:t>Data Store Icons</a:t>
            </a:r>
          </a:p>
        </p:txBody>
      </p:sp>
      <p:sp>
        <p:nvSpPr>
          <p:cNvPr id="346" name="Shape 346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347" name="Shape 347"/>
          <p:cNvSpPr/>
          <p:nvPr/>
        </p:nvSpPr>
        <p:spPr>
          <a:xfrm>
            <a:off x="1298938" y="2021387"/>
            <a:ext cx="1809096" cy="402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Repository for storing and managing collections of data.</a:t>
            </a:r>
          </a:p>
        </p:txBody>
      </p:sp>
      <p:sp>
        <p:nvSpPr>
          <p:cNvPr id="348" name="Shape 348"/>
          <p:cNvSpPr/>
          <p:nvPr/>
        </p:nvSpPr>
        <p:spPr>
          <a:xfrm>
            <a:off x="1298938" y="3420998"/>
            <a:ext cx="1809096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Provides storage and access to user info for authentication, authorization or profile data.</a:t>
            </a:r>
          </a:p>
        </p:txBody>
      </p:sp>
      <p:sp>
        <p:nvSpPr>
          <p:cNvPr id="349" name="Shape 349"/>
          <p:cNvSpPr/>
          <p:nvPr/>
        </p:nvSpPr>
        <p:spPr>
          <a:xfrm>
            <a:off x="1298938" y="4644219"/>
            <a:ext cx="2172291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Stores info about devices that the IoT system may read, communicate with, control, provision, or manage.</a:t>
            </a:r>
          </a:p>
        </p:txBody>
      </p:sp>
      <p:sp>
        <p:nvSpPr>
          <p:cNvPr id="350" name="Shape 350"/>
          <p:cNvSpPr/>
          <p:nvPr/>
        </p:nvSpPr>
        <p:spPr>
          <a:xfrm>
            <a:off x="1298938" y="6052405"/>
            <a:ext cx="2049790" cy="402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Identifies the device services after the user registers a device.</a:t>
            </a:r>
          </a:p>
        </p:txBody>
      </p:sp>
      <p:sp>
        <p:nvSpPr>
          <p:cNvPr id="351" name="Shape 351"/>
          <p:cNvSpPr/>
          <p:nvPr/>
        </p:nvSpPr>
        <p:spPr>
          <a:xfrm>
            <a:off x="4736462" y="2021387"/>
            <a:ext cx="1709676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Systems of record and metadata about the data for enterprise applications.</a:t>
            </a:r>
          </a:p>
        </p:txBody>
      </p:sp>
      <p:sp>
        <p:nvSpPr>
          <p:cNvPr id="352" name="Shape 352"/>
          <p:cNvSpPr/>
          <p:nvPr/>
        </p:nvSpPr>
        <p:spPr>
          <a:xfrm>
            <a:off x="4736462" y="3291235"/>
            <a:ext cx="1927391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Includes different information sources that may contain data of interest.</a:t>
            </a:r>
          </a:p>
        </p:txBody>
      </p:sp>
      <p:sp>
        <p:nvSpPr>
          <p:cNvPr id="353" name="Shape 353"/>
          <p:cNvSpPr/>
          <p:nvPr/>
        </p:nvSpPr>
        <p:spPr>
          <a:xfrm>
            <a:off x="4736462" y="4660325"/>
            <a:ext cx="1927391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Stores recently used information so that it can be quickly accessed at a later time.</a:t>
            </a:r>
          </a:p>
        </p:txBody>
      </p:sp>
      <p:sp>
        <p:nvSpPr>
          <p:cNvPr id="354" name="Shape 354"/>
          <p:cNvSpPr/>
          <p:nvPr/>
        </p:nvSpPr>
        <p:spPr>
          <a:xfrm>
            <a:off x="4736462" y="6108745"/>
            <a:ext cx="2049789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Provides devices or applications that store info, data, and more in the form of files.</a:t>
            </a:r>
          </a:p>
        </p:txBody>
      </p:sp>
      <p:grpSp>
        <p:nvGrpSpPr>
          <p:cNvPr id="357" name="Group 357"/>
          <p:cNvGrpSpPr/>
          <p:nvPr/>
        </p:nvGrpSpPr>
        <p:grpSpPr>
          <a:xfrm>
            <a:off x="6852435" y="1956579"/>
            <a:ext cx="707232" cy="903309"/>
            <a:chOff x="1694" y="9504"/>
            <a:chExt cx="707231" cy="903307"/>
          </a:xfrm>
        </p:grpSpPr>
        <p:sp>
          <p:nvSpPr>
            <p:cNvPr id="355" name="Shape 355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05B8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58399" y="707231"/>
              <a:ext cx="390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NAME</a:t>
              </a:r>
            </a:p>
          </p:txBody>
        </p:sp>
      </p:grpSp>
      <p:sp>
        <p:nvSpPr>
          <p:cNvPr id="358" name="Shape 358"/>
          <p:cNvSpPr/>
          <p:nvPr/>
        </p:nvSpPr>
        <p:spPr>
          <a:xfrm>
            <a:off x="7837268" y="2021387"/>
            <a:ext cx="1709677" cy="250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(Describe component)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364"/>
          <p:cNvGrpSpPr/>
          <p:nvPr/>
        </p:nvGrpSpPr>
        <p:grpSpPr>
          <a:xfrm>
            <a:off x="287439" y="6034433"/>
            <a:ext cx="921098" cy="1039813"/>
            <a:chOff x="51863" y="0"/>
            <a:chExt cx="921097" cy="1039812"/>
          </a:xfrm>
        </p:grpSpPr>
        <p:sp>
          <p:nvSpPr>
            <p:cNvPr id="360" name="Shape 360"/>
            <p:cNvSpPr/>
            <p:nvPr/>
          </p:nvSpPr>
          <p:spPr>
            <a:xfrm>
              <a:off x="14642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3" name="Group 363"/>
            <p:cNvGrpSpPr/>
            <p:nvPr/>
          </p:nvGrpSpPr>
          <p:grpSpPr>
            <a:xfrm>
              <a:off x="51863" y="71741"/>
              <a:ext cx="921098" cy="968072"/>
              <a:chOff x="65011" y="71741"/>
              <a:chExt cx="921097" cy="968071"/>
            </a:xfrm>
          </p:grpSpPr>
          <p:pic>
            <p:nvPicPr>
              <p:cNvPr id="361" name="_-06.png"/>
              <p:cNvPicPr/>
              <p:nvPr/>
            </p:nvPicPr>
            <p:blipFill>
              <a:blip r:embed="rId2">
                <a:extLst/>
              </a:blip>
              <a:srcRect l="26088" t="10144" r="26088" b="10144"/>
              <a:stretch>
                <a:fillRect/>
              </a:stretch>
            </p:blipFill>
            <p:spPr>
              <a:xfrm>
                <a:off x="349043" y="71741"/>
                <a:ext cx="338218" cy="56374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62" name="Shape 362"/>
              <p:cNvSpPr/>
              <p:nvPr/>
            </p:nvSpPr>
            <p:spPr>
              <a:xfrm>
                <a:off x="65011" y="707231"/>
                <a:ext cx="921098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MOBILE DEVICE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AGENT</a:t>
                </a:r>
              </a:p>
            </p:txBody>
          </p:sp>
        </p:grpSp>
      </p:grpSp>
      <p:grpSp>
        <p:nvGrpSpPr>
          <p:cNvPr id="369" name="Group 369"/>
          <p:cNvGrpSpPr/>
          <p:nvPr/>
        </p:nvGrpSpPr>
        <p:grpSpPr>
          <a:xfrm>
            <a:off x="308151" y="4656919"/>
            <a:ext cx="879674" cy="1049026"/>
            <a:chOff x="49274" y="0"/>
            <a:chExt cx="879673" cy="1049024"/>
          </a:xfrm>
        </p:grpSpPr>
        <p:sp>
          <p:nvSpPr>
            <p:cNvPr id="365" name="Shape 365"/>
            <p:cNvSpPr/>
            <p:nvPr/>
          </p:nvSpPr>
          <p:spPr>
            <a:xfrm>
              <a:off x="12567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8" name="Group 368"/>
            <p:cNvGrpSpPr/>
            <p:nvPr/>
          </p:nvGrpSpPr>
          <p:grpSpPr>
            <a:xfrm>
              <a:off x="49274" y="196061"/>
              <a:ext cx="879674" cy="852964"/>
              <a:chOff x="61694" y="186848"/>
              <a:chExt cx="879673" cy="852963"/>
            </a:xfrm>
          </p:grpSpPr>
          <p:pic>
            <p:nvPicPr>
              <p:cNvPr id="366" name="_-14.png"/>
              <p:cNvPicPr/>
              <p:nvPr/>
            </p:nvPicPr>
            <p:blipFill>
              <a:blip r:embed="rId3">
                <a:extLst/>
              </a:blip>
              <a:srcRect l="17420" t="26419" r="17420" b="26419"/>
              <a:stretch>
                <a:fillRect/>
              </a:stretch>
            </p:blipFill>
            <p:spPr>
              <a:xfrm>
                <a:off x="256384" y="186848"/>
                <a:ext cx="460826" cy="33353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67" name="Shape 367"/>
              <p:cNvSpPr/>
              <p:nvPr/>
            </p:nvSpPr>
            <p:spPr>
              <a:xfrm>
                <a:off x="61694" y="707231"/>
                <a:ext cx="879674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MONITORING &amp;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LOGGING</a:t>
                </a:r>
              </a:p>
            </p:txBody>
          </p:sp>
        </p:grpSp>
      </p:grpSp>
      <p:grpSp>
        <p:nvGrpSpPr>
          <p:cNvPr id="374" name="Group 374"/>
          <p:cNvGrpSpPr/>
          <p:nvPr/>
        </p:nvGrpSpPr>
        <p:grpSpPr>
          <a:xfrm>
            <a:off x="333600" y="3298815"/>
            <a:ext cx="828776" cy="1049026"/>
            <a:chOff x="46093" y="0"/>
            <a:chExt cx="828774" cy="1049024"/>
          </a:xfrm>
        </p:grpSpPr>
        <p:sp>
          <p:nvSpPr>
            <p:cNvPr id="370" name="Shape 370"/>
            <p:cNvSpPr/>
            <p:nvPr/>
          </p:nvSpPr>
          <p:spPr>
            <a:xfrm>
              <a:off x="10686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73" name="Group 373"/>
            <p:cNvGrpSpPr/>
            <p:nvPr/>
          </p:nvGrpSpPr>
          <p:grpSpPr>
            <a:xfrm>
              <a:off x="46093" y="119477"/>
              <a:ext cx="828775" cy="929548"/>
              <a:chOff x="57618" y="110265"/>
              <a:chExt cx="828774" cy="929547"/>
            </a:xfrm>
          </p:grpSpPr>
          <p:pic>
            <p:nvPicPr>
              <p:cNvPr id="371" name="_-20.png"/>
              <p:cNvPicPr/>
              <p:nvPr/>
            </p:nvPicPr>
            <p:blipFill>
              <a:blip r:embed="rId4">
                <a:extLst/>
              </a:blip>
              <a:srcRect l="12622" t="15591" r="9640" b="22263"/>
              <a:stretch>
                <a:fillRect/>
              </a:stretch>
            </p:blipFill>
            <p:spPr>
              <a:xfrm>
                <a:off x="206612" y="110265"/>
                <a:ext cx="551988" cy="43951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2" name="Shape 372"/>
              <p:cNvSpPr/>
              <p:nvPr/>
            </p:nvSpPr>
            <p:spPr>
              <a:xfrm>
                <a:off x="57618" y="707231"/>
                <a:ext cx="828775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INFORMATION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GOVERNANCE</a:t>
                </a:r>
              </a:p>
            </p:txBody>
          </p:sp>
        </p:grpSp>
      </p:grpSp>
      <p:grpSp>
        <p:nvGrpSpPr>
          <p:cNvPr id="379" name="Group 379"/>
          <p:cNvGrpSpPr/>
          <p:nvPr/>
        </p:nvGrpSpPr>
        <p:grpSpPr>
          <a:xfrm>
            <a:off x="167597" y="1950562"/>
            <a:ext cx="1175439" cy="932543"/>
            <a:chOff x="0" y="0"/>
            <a:chExt cx="1175438" cy="932542"/>
          </a:xfrm>
        </p:grpSpPr>
        <p:sp>
          <p:nvSpPr>
            <p:cNvPr id="375" name="Shape 375"/>
            <p:cNvSpPr/>
            <p:nvPr/>
          </p:nvSpPr>
          <p:spPr>
            <a:xfrm>
              <a:off x="21770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78" name="Group 378"/>
            <p:cNvGrpSpPr/>
            <p:nvPr/>
          </p:nvGrpSpPr>
          <p:grpSpPr>
            <a:xfrm>
              <a:off x="-1" y="139612"/>
              <a:ext cx="1175440" cy="792931"/>
              <a:chOff x="0" y="130399"/>
              <a:chExt cx="1175438" cy="792929"/>
            </a:xfrm>
          </p:grpSpPr>
          <p:pic>
            <p:nvPicPr>
              <p:cNvPr id="376" name="_-19.png"/>
              <p:cNvPicPr/>
              <p:nvPr/>
            </p:nvPicPr>
            <p:blipFill>
              <a:blip r:embed="rId5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10" y="130399"/>
                <a:ext cx="547001" cy="4464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7" name="Shape 377"/>
              <p:cNvSpPr/>
              <p:nvPr/>
            </p:nvSpPr>
            <p:spPr>
              <a:xfrm>
                <a:off x="0" y="707231"/>
                <a:ext cx="1175439" cy="2160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API MANAGEMENT</a:t>
                </a:r>
              </a:p>
            </p:txBody>
          </p:sp>
        </p:grpSp>
      </p:grpSp>
      <p:grpSp>
        <p:nvGrpSpPr>
          <p:cNvPr id="384" name="Group 384"/>
          <p:cNvGrpSpPr/>
          <p:nvPr/>
        </p:nvGrpSpPr>
        <p:grpSpPr>
          <a:xfrm>
            <a:off x="3650415" y="1953353"/>
            <a:ext cx="830661" cy="1046235"/>
            <a:chOff x="46211" y="0"/>
            <a:chExt cx="830659" cy="1046233"/>
          </a:xfrm>
        </p:grpSpPr>
        <p:sp>
          <p:nvSpPr>
            <p:cNvPr id="380" name="Shape 380"/>
            <p:cNvSpPr/>
            <p:nvPr/>
          </p:nvSpPr>
          <p:spPr>
            <a:xfrm>
              <a:off x="13964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3" name="Group 383"/>
            <p:cNvGrpSpPr/>
            <p:nvPr/>
          </p:nvGrpSpPr>
          <p:grpSpPr>
            <a:xfrm>
              <a:off x="46211" y="75455"/>
              <a:ext cx="830660" cy="970779"/>
              <a:chOff x="57769" y="75406"/>
              <a:chExt cx="830659" cy="970777"/>
            </a:xfrm>
          </p:grpSpPr>
          <p:pic>
            <p:nvPicPr>
              <p:cNvPr id="381" name="_-23.png"/>
              <p:cNvPicPr/>
              <p:nvPr/>
            </p:nvPicPr>
            <p:blipFill>
              <a:blip r:embed="rId6">
                <a:extLst/>
              </a:blip>
              <a:srcRect l="21578" t="10662" r="13597" b="10662"/>
              <a:stretch>
                <a:fillRect/>
              </a:stretch>
            </p:blipFill>
            <p:spPr>
              <a:xfrm>
                <a:off x="316935" y="75406"/>
                <a:ext cx="458458" cy="55642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82" name="Shape 382"/>
              <p:cNvSpPr/>
              <p:nvPr/>
            </p:nvSpPr>
            <p:spPr>
              <a:xfrm>
                <a:off x="57769" y="713602"/>
                <a:ext cx="830660" cy="33258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DEVICE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</p:grpSp>
      <p:grpSp>
        <p:nvGrpSpPr>
          <p:cNvPr id="389" name="Group 389"/>
          <p:cNvGrpSpPr/>
          <p:nvPr/>
        </p:nvGrpSpPr>
        <p:grpSpPr>
          <a:xfrm>
            <a:off x="3693922" y="3305933"/>
            <a:ext cx="830661" cy="1044419"/>
            <a:chOff x="46211" y="0"/>
            <a:chExt cx="830659" cy="1044418"/>
          </a:xfrm>
        </p:grpSpPr>
        <p:sp>
          <p:nvSpPr>
            <p:cNvPr id="385" name="Shape 385"/>
            <p:cNvSpPr/>
            <p:nvPr/>
          </p:nvSpPr>
          <p:spPr>
            <a:xfrm>
              <a:off x="98102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88" name="Group 388"/>
            <p:cNvGrpSpPr/>
            <p:nvPr/>
          </p:nvGrpSpPr>
          <p:grpSpPr>
            <a:xfrm>
              <a:off x="46211" y="194987"/>
              <a:ext cx="830660" cy="849432"/>
              <a:chOff x="57769" y="190380"/>
              <a:chExt cx="830659" cy="849431"/>
            </a:xfrm>
          </p:grpSpPr>
          <p:pic>
            <p:nvPicPr>
              <p:cNvPr id="386" name="_-24.png"/>
              <p:cNvPicPr/>
              <p:nvPr/>
            </p:nvPicPr>
            <p:blipFill>
              <a:blip r:embed="rId7">
                <a:extLst/>
              </a:blip>
              <a:srcRect l="25630" t="26919" r="25630" b="26919"/>
              <a:stretch>
                <a:fillRect/>
              </a:stretch>
            </p:blipFill>
            <p:spPr>
              <a:xfrm>
                <a:off x="286015" y="190380"/>
                <a:ext cx="344700" cy="32647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87" name="Shape 387"/>
              <p:cNvSpPr/>
              <p:nvPr/>
            </p:nvSpPr>
            <p:spPr>
              <a:xfrm>
                <a:off x="57769" y="707231"/>
                <a:ext cx="83066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</p:grpSp>
      <p:grpSp>
        <p:nvGrpSpPr>
          <p:cNvPr id="394" name="Group 394"/>
          <p:cNvGrpSpPr/>
          <p:nvPr/>
        </p:nvGrpSpPr>
        <p:grpSpPr>
          <a:xfrm>
            <a:off x="3592546" y="4660325"/>
            <a:ext cx="1022601" cy="1034114"/>
            <a:chOff x="58207" y="0"/>
            <a:chExt cx="1022600" cy="1034113"/>
          </a:xfrm>
        </p:grpSpPr>
        <p:sp>
          <p:nvSpPr>
            <p:cNvPr id="390" name="Shape 390"/>
            <p:cNvSpPr/>
            <p:nvPr/>
          </p:nvSpPr>
          <p:spPr>
            <a:xfrm>
              <a:off x="202078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93" name="Group 393"/>
            <p:cNvGrpSpPr/>
            <p:nvPr/>
          </p:nvGrpSpPr>
          <p:grpSpPr>
            <a:xfrm>
              <a:off x="58207" y="178620"/>
              <a:ext cx="1022600" cy="855493"/>
              <a:chOff x="456280" y="178620"/>
              <a:chExt cx="1022599" cy="855492"/>
            </a:xfrm>
          </p:grpSpPr>
          <p:pic>
            <p:nvPicPr>
              <p:cNvPr id="391" name="_-25.png"/>
              <p:cNvPicPr/>
              <p:nvPr/>
            </p:nvPicPr>
            <p:blipFill>
              <a:blip r:embed="rId8">
                <a:extLst/>
              </a:blip>
              <a:srcRect l="18479" t="25558" r="18252" b="20236"/>
              <a:stretch>
                <a:fillRect/>
              </a:stretch>
            </p:blipFill>
            <p:spPr>
              <a:xfrm>
                <a:off x="748410" y="178620"/>
                <a:ext cx="447451" cy="38182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92" name="Shape 392"/>
              <p:cNvSpPr/>
              <p:nvPr/>
            </p:nvSpPr>
            <p:spPr>
              <a:xfrm>
                <a:off x="456280" y="701530"/>
                <a:ext cx="1022599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MOBILE BACKEND</a:t>
                </a:r>
                <a:b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</a:br>
                <a:r>
                  <a:rPr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</p:txBody>
          </p:sp>
        </p:grpSp>
      </p:grpSp>
      <p:sp>
        <p:nvSpPr>
          <p:cNvPr id="395" name="Shape 395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/>
              <a:t>Management Icons</a:t>
            </a:r>
          </a:p>
        </p:txBody>
      </p:sp>
      <p:sp>
        <p:nvSpPr>
          <p:cNvPr id="397" name="Shape 397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398" name="Shape 398"/>
          <p:cNvSpPr/>
          <p:nvPr/>
        </p:nvSpPr>
        <p:spPr>
          <a:xfrm>
            <a:off x="1298938" y="2021387"/>
            <a:ext cx="1826200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Advertises available services endpoints (discovery and management).</a:t>
            </a:r>
          </a:p>
        </p:txBody>
      </p:sp>
      <p:sp>
        <p:nvSpPr>
          <p:cNvPr id="399" name="Shape 399"/>
          <p:cNvSpPr/>
          <p:nvPr/>
        </p:nvSpPr>
        <p:spPr>
          <a:xfrm>
            <a:off x="1298938" y="3420998"/>
            <a:ext cx="2049790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Enforces appropriate in-service lifespan for devices for non-disruptive and secure changeover as new systems are introduced.</a:t>
            </a:r>
          </a:p>
        </p:txBody>
      </p:sp>
      <p:sp>
        <p:nvSpPr>
          <p:cNvPr id="400" name="Shape 400"/>
          <p:cNvSpPr/>
          <p:nvPr/>
        </p:nvSpPr>
        <p:spPr>
          <a:xfrm>
            <a:off x="1298938" y="4780887"/>
            <a:ext cx="2049790" cy="4028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Monitoring and logging across all microservices.</a:t>
            </a:r>
          </a:p>
        </p:txBody>
      </p:sp>
      <p:sp>
        <p:nvSpPr>
          <p:cNvPr id="401" name="Shape 401"/>
          <p:cNvSpPr/>
          <p:nvPr/>
        </p:nvSpPr>
        <p:spPr>
          <a:xfrm>
            <a:off x="1298938" y="6052405"/>
            <a:ext cx="2235402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Collects statistics about user experience quality to enable the operator to act on service degradation.</a:t>
            </a:r>
          </a:p>
        </p:txBody>
      </p:sp>
      <p:sp>
        <p:nvSpPr>
          <p:cNvPr id="402" name="Shape 402"/>
          <p:cNvSpPr/>
          <p:nvPr/>
        </p:nvSpPr>
        <p:spPr>
          <a:xfrm>
            <a:off x="4736462" y="2021387"/>
            <a:ext cx="1709676" cy="250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Manages device endpoint.</a:t>
            </a:r>
          </a:p>
        </p:txBody>
      </p:sp>
      <p:sp>
        <p:nvSpPr>
          <p:cNvPr id="403" name="Shape 403"/>
          <p:cNvSpPr/>
          <p:nvPr/>
        </p:nvSpPr>
        <p:spPr>
          <a:xfrm>
            <a:off x="4736461" y="3420998"/>
            <a:ext cx="1910986" cy="250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Manages the process workflow.</a:t>
            </a:r>
          </a:p>
        </p:txBody>
      </p:sp>
      <p:sp>
        <p:nvSpPr>
          <p:cNvPr id="404" name="Shape 404"/>
          <p:cNvSpPr/>
          <p:nvPr/>
        </p:nvSpPr>
        <p:spPr>
          <a:xfrm>
            <a:off x="4736461" y="4652613"/>
            <a:ext cx="1910986" cy="1012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Provides foundational capabilities (e.g. </a:t>
            </a:r>
            <a:r>
              <a:rPr sz="1000" dirty="0"/>
              <a:t>mobile app logic, API implementation, operational analytics, push notification, location services, app security, data synch).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26100" y="3323165"/>
            <a:ext cx="2690502" cy="903309"/>
            <a:chOff x="3755636" y="6039705"/>
            <a:chExt cx="2690502" cy="903309"/>
          </a:xfrm>
        </p:grpSpPr>
        <p:sp>
          <p:nvSpPr>
            <p:cNvPr id="405" name="Shape 405"/>
            <p:cNvSpPr/>
            <p:nvPr/>
          </p:nvSpPr>
          <p:spPr>
            <a:xfrm>
              <a:off x="4736462" y="6108745"/>
              <a:ext cx="1709676" cy="25044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sz="1000"/>
                <a:t>(Describe component)</a:t>
              </a:r>
            </a:p>
          </p:txBody>
        </p:sp>
        <p:grpSp>
          <p:nvGrpSpPr>
            <p:cNvPr id="408" name="Group 408"/>
            <p:cNvGrpSpPr/>
            <p:nvPr/>
          </p:nvGrpSpPr>
          <p:grpSpPr>
            <a:xfrm>
              <a:off x="3755636" y="6039705"/>
              <a:ext cx="707233" cy="903309"/>
              <a:chOff x="1694" y="9504"/>
              <a:chExt cx="707231" cy="903307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2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158399" y="707231"/>
                <a:ext cx="39042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NAME</a:t>
                </a:r>
              </a:p>
            </p:txBody>
          </p:sp>
        </p:grpSp>
      </p:grpSp>
      <p:sp>
        <p:nvSpPr>
          <p:cNvPr id="54" name="Shape 535"/>
          <p:cNvSpPr/>
          <p:nvPr/>
        </p:nvSpPr>
        <p:spPr>
          <a:xfrm>
            <a:off x="4732203" y="6035922"/>
            <a:ext cx="1976190" cy="8720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00" dirty="0" smtClean="0"/>
              <a:t>Provides the primary interface for users to consume cloud services and for the orchestration engines to process requests.</a:t>
            </a:r>
            <a:endParaRPr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65758" y="6013009"/>
            <a:ext cx="1138132" cy="985769"/>
            <a:chOff x="3592546" y="5982740"/>
            <a:chExt cx="1138132" cy="985769"/>
          </a:xfrm>
        </p:grpSpPr>
        <p:sp>
          <p:nvSpPr>
            <p:cNvPr id="53" name="Shape 526"/>
            <p:cNvSpPr/>
            <p:nvPr/>
          </p:nvSpPr>
          <p:spPr>
            <a:xfrm>
              <a:off x="3592546" y="6722288"/>
              <a:ext cx="113813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CLOUD MANAGEMENT</a:t>
              </a:r>
            </a:p>
            <a:p>
              <a:pPr lvl="0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" name="Shape 375"/>
            <p:cNvSpPr/>
            <p:nvPr/>
          </p:nvSpPr>
          <p:spPr>
            <a:xfrm>
              <a:off x="3806443" y="5995505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462" y="5982740"/>
              <a:ext cx="682752" cy="59131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914319" y="1993220"/>
            <a:ext cx="707233" cy="998698"/>
            <a:chOff x="6857590" y="1989101"/>
            <a:chExt cx="707233" cy="998698"/>
          </a:xfrm>
        </p:grpSpPr>
        <p:sp>
          <p:nvSpPr>
            <p:cNvPr id="59" name="Shape 530"/>
            <p:cNvSpPr/>
            <p:nvPr/>
          </p:nvSpPr>
          <p:spPr>
            <a:xfrm>
              <a:off x="6948316" y="2741578"/>
              <a:ext cx="5257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BUSINESS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SERVICES</a:t>
              </a:r>
            </a:p>
          </p:txBody>
        </p:sp>
        <p:sp>
          <p:nvSpPr>
            <p:cNvPr id="60" name="Shape 375"/>
            <p:cNvSpPr/>
            <p:nvPr/>
          </p:nvSpPr>
          <p:spPr>
            <a:xfrm>
              <a:off x="6857590" y="1989101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862" y="2041395"/>
              <a:ext cx="627667" cy="583876"/>
            </a:xfrm>
            <a:prstGeom prst="rect">
              <a:avLst/>
            </a:prstGeom>
          </p:spPr>
        </p:pic>
      </p:grpSp>
      <p:sp>
        <p:nvSpPr>
          <p:cNvPr id="62" name="Shape 535"/>
          <p:cNvSpPr/>
          <p:nvPr/>
        </p:nvSpPr>
        <p:spPr>
          <a:xfrm>
            <a:off x="7891284" y="1993220"/>
            <a:ext cx="1976190" cy="8720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000" dirty="0" smtClean="0"/>
              <a:t>Provides the service provider with analytics on IT financials, business management, and benchmarking aspects of the cloud.</a:t>
            </a:r>
            <a:endParaRPr sz="10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4"/>
          <p:cNvGrpSpPr/>
          <p:nvPr/>
        </p:nvGrpSpPr>
        <p:grpSpPr>
          <a:xfrm>
            <a:off x="6852892" y="1961957"/>
            <a:ext cx="707232" cy="912813"/>
            <a:chOff x="456" y="0"/>
            <a:chExt cx="707231" cy="912812"/>
          </a:xfrm>
        </p:grpSpPr>
        <p:sp>
          <p:nvSpPr>
            <p:cNvPr id="410" name="Shape 410"/>
            <p:cNvSpPr/>
            <p:nvPr/>
          </p:nvSpPr>
          <p:spPr>
            <a:xfrm>
              <a:off x="456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13" name="Group 413"/>
            <p:cNvGrpSpPr/>
            <p:nvPr/>
          </p:nvGrpSpPr>
          <p:grpSpPr>
            <a:xfrm>
              <a:off x="35284" y="143351"/>
              <a:ext cx="655837" cy="769462"/>
              <a:chOff x="43769" y="143351"/>
              <a:chExt cx="655835" cy="769461"/>
            </a:xfrm>
          </p:grpSpPr>
          <p:pic>
            <p:nvPicPr>
              <p:cNvPr id="411" name="_-34.png"/>
              <p:cNvPicPr/>
              <p:nvPr/>
            </p:nvPicPr>
            <p:blipFill>
              <a:blip r:embed="rId2">
                <a:extLst/>
              </a:blip>
              <a:srcRect l="17255" t="20269" r="17255" b="27585"/>
              <a:stretch>
                <a:fillRect/>
              </a:stretch>
            </p:blipFill>
            <p:spPr>
              <a:xfrm>
                <a:off x="140111" y="143351"/>
                <a:ext cx="463154" cy="36879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12" name="Shape 412"/>
              <p:cNvSpPr/>
              <p:nvPr/>
            </p:nvSpPr>
            <p:spPr>
              <a:xfrm>
                <a:off x="43769" y="707231"/>
                <a:ext cx="65583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PROVISION</a:t>
                </a:r>
              </a:p>
            </p:txBody>
          </p:sp>
        </p:grpSp>
      </p:grpSp>
      <p:grpSp>
        <p:nvGrpSpPr>
          <p:cNvPr id="419" name="Group 419"/>
          <p:cNvGrpSpPr/>
          <p:nvPr/>
        </p:nvGrpSpPr>
        <p:grpSpPr>
          <a:xfrm>
            <a:off x="3702604" y="6036615"/>
            <a:ext cx="802483" cy="1059459"/>
            <a:chOff x="44450" y="0"/>
            <a:chExt cx="802481" cy="1059458"/>
          </a:xfrm>
        </p:grpSpPr>
        <p:sp>
          <p:nvSpPr>
            <p:cNvPr id="415" name="Shape 415"/>
            <p:cNvSpPr/>
            <p:nvPr/>
          </p:nvSpPr>
          <p:spPr>
            <a:xfrm>
              <a:off x="920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18" name="Group 418"/>
            <p:cNvGrpSpPr/>
            <p:nvPr/>
          </p:nvGrpSpPr>
          <p:grpSpPr>
            <a:xfrm>
              <a:off x="44450" y="112854"/>
              <a:ext cx="802482" cy="946605"/>
              <a:chOff x="55512" y="111610"/>
              <a:chExt cx="802481" cy="946603"/>
            </a:xfrm>
          </p:grpSpPr>
          <p:pic>
            <p:nvPicPr>
              <p:cNvPr id="416" name="_-33.png"/>
              <p:cNvPicPr/>
              <p:nvPr/>
            </p:nvPicPr>
            <p:blipFill>
              <a:blip r:embed="rId3">
                <a:extLst/>
              </a:blip>
              <a:srcRect l="17461" t="15781" r="17461" b="15781"/>
              <a:stretch>
                <a:fillRect/>
              </a:stretch>
            </p:blipFill>
            <p:spPr>
              <a:xfrm>
                <a:off x="226632" y="111610"/>
                <a:ext cx="460244" cy="48401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17" name="Shape 417"/>
              <p:cNvSpPr/>
              <p:nvPr/>
            </p:nvSpPr>
            <p:spPr>
              <a:xfrm>
                <a:off x="55512" y="725632"/>
                <a:ext cx="802483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CONTINUOUS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RELEASE</a:t>
                </a:r>
              </a:p>
            </p:txBody>
          </p:sp>
        </p:grpSp>
      </p:grpSp>
      <p:grpSp>
        <p:nvGrpSpPr>
          <p:cNvPr id="424" name="Group 424"/>
          <p:cNvGrpSpPr/>
          <p:nvPr/>
        </p:nvGrpSpPr>
        <p:grpSpPr>
          <a:xfrm>
            <a:off x="3430541" y="4664756"/>
            <a:ext cx="1350120" cy="1040062"/>
            <a:chOff x="78677" y="0"/>
            <a:chExt cx="1350119" cy="1040061"/>
          </a:xfrm>
        </p:grpSpPr>
        <p:sp>
          <p:nvSpPr>
            <p:cNvPr id="420" name="Shape 420"/>
            <p:cNvSpPr/>
            <p:nvPr/>
          </p:nvSpPr>
          <p:spPr>
            <a:xfrm>
              <a:off x="38047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23" name="Group 423"/>
            <p:cNvGrpSpPr/>
            <p:nvPr/>
          </p:nvGrpSpPr>
          <p:grpSpPr>
            <a:xfrm>
              <a:off x="78677" y="149642"/>
              <a:ext cx="1350120" cy="890420"/>
              <a:chOff x="99366" y="139819"/>
              <a:chExt cx="1350119" cy="890418"/>
            </a:xfrm>
          </p:grpSpPr>
          <p:sp>
            <p:nvSpPr>
              <p:cNvPr id="421" name="Shape 421"/>
              <p:cNvSpPr/>
              <p:nvPr/>
            </p:nvSpPr>
            <p:spPr>
              <a:xfrm>
                <a:off x="99366" y="697656"/>
                <a:ext cx="135012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CONTINUOUS BUSINESS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PLANNING</a:t>
                </a:r>
              </a:p>
            </p:txBody>
          </p:sp>
          <p:pic>
            <p:nvPicPr>
              <p:cNvPr id="422" name="_-32.png"/>
              <p:cNvPicPr/>
              <p:nvPr/>
            </p:nvPicPr>
            <p:blipFill>
              <a:blip r:embed="rId4">
                <a:extLst/>
              </a:blip>
              <a:srcRect l="25216" t="19769" r="25237" b="25630"/>
              <a:stretch>
                <a:fillRect/>
              </a:stretch>
            </p:blipFill>
            <p:spPr>
              <a:xfrm>
                <a:off x="590326" y="139819"/>
                <a:ext cx="350402" cy="386147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29" name="Group 429"/>
          <p:cNvGrpSpPr/>
          <p:nvPr/>
        </p:nvGrpSpPr>
        <p:grpSpPr>
          <a:xfrm>
            <a:off x="3711162" y="3312022"/>
            <a:ext cx="802482" cy="1020535"/>
            <a:chOff x="44450" y="19278"/>
            <a:chExt cx="802481" cy="1020534"/>
          </a:xfrm>
        </p:grpSpPr>
        <p:sp>
          <p:nvSpPr>
            <p:cNvPr id="425" name="Shape 425"/>
            <p:cNvSpPr/>
            <p:nvPr/>
          </p:nvSpPr>
          <p:spPr>
            <a:xfrm>
              <a:off x="82944" y="19278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28" name="Group 428"/>
            <p:cNvGrpSpPr/>
            <p:nvPr/>
          </p:nvGrpSpPr>
          <p:grpSpPr>
            <a:xfrm>
              <a:off x="44450" y="136286"/>
              <a:ext cx="802482" cy="903527"/>
              <a:chOff x="55512" y="136286"/>
              <a:chExt cx="802481" cy="903525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55512" y="707231"/>
                <a:ext cx="802483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CONTINUOUS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FEEDBACK</a:t>
                </a:r>
              </a:p>
            </p:txBody>
          </p:sp>
          <p:pic>
            <p:nvPicPr>
              <p:cNvPr id="427" name="_-31.png"/>
              <p:cNvPicPr/>
              <p:nvPr/>
            </p:nvPicPr>
            <p:blipFill>
              <a:blip r:embed="rId5">
                <a:extLst/>
              </a:blip>
              <a:srcRect l="19416" t="19270" r="19416" b="19270"/>
              <a:stretch>
                <a:fillRect/>
              </a:stretch>
            </p:blipFill>
            <p:spPr>
              <a:xfrm>
                <a:off x="240456" y="136286"/>
                <a:ext cx="432595" cy="4346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34" name="Group 434"/>
          <p:cNvGrpSpPr/>
          <p:nvPr/>
        </p:nvGrpSpPr>
        <p:grpSpPr>
          <a:xfrm>
            <a:off x="3702604" y="1960018"/>
            <a:ext cx="802483" cy="1030358"/>
            <a:chOff x="44450" y="9455"/>
            <a:chExt cx="802481" cy="1030357"/>
          </a:xfrm>
        </p:grpSpPr>
        <p:sp>
          <p:nvSpPr>
            <p:cNvPr id="430" name="Shape 430"/>
            <p:cNvSpPr/>
            <p:nvPr/>
          </p:nvSpPr>
          <p:spPr>
            <a:xfrm>
              <a:off x="92074" y="9455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33" name="Group 433"/>
            <p:cNvGrpSpPr/>
            <p:nvPr/>
          </p:nvGrpSpPr>
          <p:grpSpPr>
            <a:xfrm>
              <a:off x="44450" y="132754"/>
              <a:ext cx="802482" cy="907059"/>
              <a:chOff x="55512" y="132754"/>
              <a:chExt cx="802481" cy="907058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55512" y="707231"/>
                <a:ext cx="802483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CONTINUOUS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TESTING</a:t>
                </a:r>
              </a:p>
            </p:txBody>
          </p:sp>
          <p:pic>
            <p:nvPicPr>
              <p:cNvPr id="432" name="_-30.png"/>
              <p:cNvPicPr/>
              <p:nvPr/>
            </p:nvPicPr>
            <p:blipFill>
              <a:blip r:embed="rId6">
                <a:extLst/>
              </a:blip>
              <a:srcRect l="22616" t="18771" r="22616" b="18771"/>
              <a:stretch>
                <a:fillRect/>
              </a:stretch>
            </p:blipFill>
            <p:spPr>
              <a:xfrm>
                <a:off x="263095" y="132754"/>
                <a:ext cx="387324" cy="44172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39" name="Group 439"/>
          <p:cNvGrpSpPr/>
          <p:nvPr/>
        </p:nvGrpSpPr>
        <p:grpSpPr>
          <a:xfrm>
            <a:off x="233851" y="6030499"/>
            <a:ext cx="969914" cy="1049636"/>
            <a:chOff x="54914" y="0"/>
            <a:chExt cx="969912" cy="1049635"/>
          </a:xfrm>
        </p:grpSpPr>
        <p:sp>
          <p:nvSpPr>
            <p:cNvPr id="435" name="Shape 435"/>
            <p:cNvSpPr/>
            <p:nvPr/>
          </p:nvSpPr>
          <p:spPr>
            <a:xfrm>
              <a:off x="19538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38" name="Group 438"/>
            <p:cNvGrpSpPr/>
            <p:nvPr/>
          </p:nvGrpSpPr>
          <p:grpSpPr>
            <a:xfrm>
              <a:off x="54914" y="198624"/>
              <a:ext cx="969914" cy="851012"/>
              <a:chOff x="68920" y="188802"/>
              <a:chExt cx="969912" cy="851010"/>
            </a:xfrm>
          </p:grpSpPr>
          <p:sp>
            <p:nvSpPr>
              <p:cNvPr id="436" name="Shape 436"/>
              <p:cNvSpPr/>
              <p:nvPr/>
            </p:nvSpPr>
            <p:spPr>
              <a:xfrm>
                <a:off x="68920" y="707231"/>
                <a:ext cx="969914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CONFIGURATION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  <p:pic>
            <p:nvPicPr>
              <p:cNvPr id="437" name="_-29.png"/>
              <p:cNvPicPr/>
              <p:nvPr/>
            </p:nvPicPr>
            <p:blipFill>
              <a:blip r:embed="rId7">
                <a:extLst/>
              </a:blip>
              <a:srcRect l="19263" t="26695" r="17477" b="21723"/>
              <a:stretch>
                <a:fillRect/>
              </a:stretch>
            </p:blipFill>
            <p:spPr>
              <a:xfrm>
                <a:off x="336506" y="188802"/>
                <a:ext cx="447389" cy="3647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44" name="Group 444"/>
          <p:cNvGrpSpPr/>
          <p:nvPr/>
        </p:nvGrpSpPr>
        <p:grpSpPr>
          <a:xfrm>
            <a:off x="328675" y="4653308"/>
            <a:ext cx="802483" cy="1030725"/>
            <a:chOff x="44450" y="9088"/>
            <a:chExt cx="802481" cy="1030724"/>
          </a:xfrm>
        </p:grpSpPr>
        <p:sp>
          <p:nvSpPr>
            <p:cNvPr id="440" name="Shape 440"/>
            <p:cNvSpPr/>
            <p:nvPr/>
          </p:nvSpPr>
          <p:spPr>
            <a:xfrm>
              <a:off x="103470" y="9088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43" name="Group 443"/>
            <p:cNvGrpSpPr/>
            <p:nvPr/>
          </p:nvGrpSpPr>
          <p:grpSpPr>
            <a:xfrm>
              <a:off x="44450" y="160491"/>
              <a:ext cx="802482" cy="879322"/>
              <a:chOff x="55512" y="160491"/>
              <a:chExt cx="802481" cy="879320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55512" y="707231"/>
                <a:ext cx="802483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CONTINUOUS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DEPLOYMENT</a:t>
                </a:r>
              </a:p>
            </p:txBody>
          </p:sp>
          <p:pic>
            <p:nvPicPr>
              <p:cNvPr id="442" name="_-28.png"/>
              <p:cNvPicPr/>
              <p:nvPr/>
            </p:nvPicPr>
            <p:blipFill>
              <a:blip r:embed="rId8">
                <a:extLst/>
              </a:blip>
              <a:srcRect l="21740" t="22692" r="15692" b="17754"/>
              <a:stretch>
                <a:fillRect/>
              </a:stretch>
            </p:blipFill>
            <p:spPr>
              <a:xfrm>
                <a:off x="256899" y="160491"/>
                <a:ext cx="442495" cy="42117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49" name="Group 449"/>
          <p:cNvGrpSpPr/>
          <p:nvPr/>
        </p:nvGrpSpPr>
        <p:grpSpPr>
          <a:xfrm>
            <a:off x="259877" y="3296040"/>
            <a:ext cx="986880" cy="1039813"/>
            <a:chOff x="55974" y="0"/>
            <a:chExt cx="986879" cy="1039812"/>
          </a:xfrm>
        </p:grpSpPr>
        <p:sp>
          <p:nvSpPr>
            <p:cNvPr id="445" name="Shape 445"/>
            <p:cNvSpPr/>
            <p:nvPr/>
          </p:nvSpPr>
          <p:spPr>
            <a:xfrm>
              <a:off x="195798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48" name="Group 448"/>
            <p:cNvGrpSpPr/>
            <p:nvPr/>
          </p:nvGrpSpPr>
          <p:grpSpPr>
            <a:xfrm>
              <a:off x="55974" y="114432"/>
              <a:ext cx="986881" cy="925381"/>
              <a:chOff x="70279" y="114432"/>
              <a:chExt cx="986879" cy="92538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70279" y="707231"/>
                <a:ext cx="986880" cy="332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COLLABORATIVE</a:t>
                </a:r>
              </a:p>
              <a:p>
                <a:pPr lvl="0">
                  <a:defRPr sz="1800"/>
                </a:pPr>
                <a:r>
                  <a: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DEVELOPMENT</a:t>
                </a:r>
              </a:p>
            </p:txBody>
          </p:sp>
          <p:pic>
            <p:nvPicPr>
              <p:cNvPr id="447" name="_-27.png"/>
              <p:cNvPicPr/>
              <p:nvPr/>
            </p:nvPicPr>
            <p:blipFill>
              <a:blip r:embed="rId9">
                <a:extLst/>
              </a:blip>
              <a:srcRect l="18741" t="16180" r="17893" b="21307"/>
              <a:stretch>
                <a:fillRect/>
              </a:stretch>
            </p:blipFill>
            <p:spPr>
              <a:xfrm>
                <a:off x="342648" y="114432"/>
                <a:ext cx="448139" cy="44210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454" name="Group 454"/>
          <p:cNvGrpSpPr/>
          <p:nvPr/>
        </p:nvGrpSpPr>
        <p:grpSpPr>
          <a:xfrm>
            <a:off x="387152" y="1947075"/>
            <a:ext cx="707233" cy="912813"/>
            <a:chOff x="303" y="0"/>
            <a:chExt cx="707231" cy="912812"/>
          </a:xfrm>
        </p:grpSpPr>
        <p:sp>
          <p:nvSpPr>
            <p:cNvPr id="450" name="Shape 450"/>
            <p:cNvSpPr/>
            <p:nvPr/>
          </p:nvSpPr>
          <p:spPr>
            <a:xfrm>
              <a:off x="303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773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53" name="Group 453"/>
            <p:cNvGrpSpPr/>
            <p:nvPr/>
          </p:nvGrpSpPr>
          <p:grpSpPr>
            <a:xfrm>
              <a:off x="87415" y="142114"/>
              <a:ext cx="514748" cy="770699"/>
              <a:chOff x="87415" y="142114"/>
              <a:chExt cx="514746" cy="770698"/>
            </a:xfrm>
          </p:grpSpPr>
          <p:sp>
            <p:nvSpPr>
              <p:cNvPr id="451" name="Shape 451"/>
              <p:cNvSpPr/>
              <p:nvPr/>
            </p:nvSpPr>
            <p:spPr>
              <a:xfrm>
                <a:off x="87415" y="707231"/>
                <a:ext cx="514748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DEVOPS</a:t>
                </a:r>
              </a:p>
            </p:txBody>
          </p:sp>
          <p:pic>
            <p:nvPicPr>
              <p:cNvPr id="452" name="_-26.png"/>
              <p:cNvPicPr/>
              <p:nvPr/>
            </p:nvPicPr>
            <p:blipFill>
              <a:blip r:embed="rId10">
                <a:extLst/>
              </a:blip>
              <a:srcRect l="22295" t="20094" r="22295" b="20094"/>
              <a:stretch>
                <a:fillRect/>
              </a:stretch>
            </p:blipFill>
            <p:spPr>
              <a:xfrm>
                <a:off x="157680" y="142114"/>
                <a:ext cx="391871" cy="423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455" name="Shape 455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/>
              <a:t>DevOps Icons</a:t>
            </a:r>
          </a:p>
        </p:txBody>
      </p:sp>
      <p:sp>
        <p:nvSpPr>
          <p:cNvPr id="457" name="Shape 457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458" name="Shape 458"/>
          <p:cNvSpPr/>
          <p:nvPr/>
        </p:nvSpPr>
        <p:spPr>
          <a:xfrm>
            <a:off x="1298938" y="2021387"/>
            <a:ext cx="1573004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Software development method to bring Development and Operations closer.</a:t>
            </a:r>
          </a:p>
        </p:txBody>
      </p:sp>
      <p:sp>
        <p:nvSpPr>
          <p:cNvPr id="459" name="Shape 459"/>
          <p:cNvSpPr/>
          <p:nvPr/>
        </p:nvSpPr>
        <p:spPr>
          <a:xfrm>
            <a:off x="1298938" y="3420998"/>
            <a:ext cx="1709677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Team members and stakeholders continually communicate plans, tasks, issues, and feedback.</a:t>
            </a:r>
          </a:p>
        </p:txBody>
      </p:sp>
      <p:sp>
        <p:nvSpPr>
          <p:cNvPr id="460" name="Shape 460"/>
          <p:cNvSpPr/>
          <p:nvPr/>
        </p:nvSpPr>
        <p:spPr>
          <a:xfrm>
            <a:off x="1298938" y="4644219"/>
            <a:ext cx="2049790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Automated deployment of apps, middleware, test data, and utilities to test and production environments on demand.</a:t>
            </a:r>
          </a:p>
        </p:txBody>
      </p:sp>
      <p:sp>
        <p:nvSpPr>
          <p:cNvPr id="461" name="Shape 461"/>
          <p:cNvSpPr/>
          <p:nvPr/>
        </p:nvSpPr>
        <p:spPr>
          <a:xfrm>
            <a:off x="4736462" y="2021387"/>
            <a:ext cx="1929048" cy="8600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Test cases are executed automatically and continuously after deployments have completed in production-like circumstances.</a:t>
            </a:r>
          </a:p>
        </p:txBody>
      </p:sp>
      <p:sp>
        <p:nvSpPr>
          <p:cNvPr id="462" name="Shape 462"/>
          <p:cNvSpPr/>
          <p:nvPr/>
        </p:nvSpPr>
        <p:spPr>
          <a:xfrm>
            <a:off x="4736462" y="3291235"/>
            <a:ext cx="1709676" cy="8600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App performance metrics and user experience data is continuously collected and used to make corrections and plan changes.</a:t>
            </a:r>
          </a:p>
        </p:txBody>
      </p:sp>
      <p:sp>
        <p:nvSpPr>
          <p:cNvPr id="463" name="Shape 463"/>
          <p:cNvSpPr/>
          <p:nvPr/>
        </p:nvSpPr>
        <p:spPr>
          <a:xfrm>
            <a:off x="4736462" y="4660325"/>
            <a:ext cx="1709676" cy="5552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Continually reviewing planned work and updating priorities.</a:t>
            </a:r>
          </a:p>
        </p:txBody>
      </p:sp>
      <p:sp>
        <p:nvSpPr>
          <p:cNvPr id="464" name="Shape 464"/>
          <p:cNvSpPr/>
          <p:nvPr/>
        </p:nvSpPr>
        <p:spPr>
          <a:xfrm>
            <a:off x="4736462" y="6108745"/>
            <a:ext cx="1813291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Apps are released into production on an as-needed basis or coordinated in a scheduled, planned release.</a:t>
            </a:r>
          </a:p>
        </p:txBody>
      </p:sp>
      <p:grpSp>
        <p:nvGrpSpPr>
          <p:cNvPr id="467" name="Group 467"/>
          <p:cNvGrpSpPr/>
          <p:nvPr/>
        </p:nvGrpSpPr>
        <p:grpSpPr>
          <a:xfrm>
            <a:off x="6852435" y="3291235"/>
            <a:ext cx="707232" cy="903309"/>
            <a:chOff x="1694" y="9504"/>
            <a:chExt cx="707231" cy="903307"/>
          </a:xfrm>
        </p:grpSpPr>
        <p:sp>
          <p:nvSpPr>
            <p:cNvPr id="465" name="Shape 465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577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58399" y="707231"/>
              <a:ext cx="390427" cy="20558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>
                  <a:solidFill>
                    <a:srgbClr val="4277BB"/>
                  </a:solidFill>
                </a:rPr>
                <a:t>NAME</a:t>
              </a:r>
            </a:p>
          </p:txBody>
        </p:sp>
      </p:grpSp>
      <p:sp>
        <p:nvSpPr>
          <p:cNvPr id="468" name="Shape 468"/>
          <p:cNvSpPr/>
          <p:nvPr/>
        </p:nvSpPr>
        <p:spPr>
          <a:xfrm>
            <a:off x="7837268" y="2021387"/>
            <a:ext cx="1929049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Systems are provisioned using software defined environment templates and automated, self-service utilities.</a:t>
            </a:r>
          </a:p>
        </p:txBody>
      </p:sp>
      <p:sp>
        <p:nvSpPr>
          <p:cNvPr id="469" name="Shape 469"/>
          <p:cNvSpPr/>
          <p:nvPr/>
        </p:nvSpPr>
        <p:spPr>
          <a:xfrm>
            <a:off x="7837268" y="3358801"/>
            <a:ext cx="1709677" cy="2504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(Describe component)</a:t>
            </a:r>
          </a:p>
        </p:txBody>
      </p:sp>
      <p:sp>
        <p:nvSpPr>
          <p:cNvPr id="470" name="Shape 470"/>
          <p:cNvSpPr/>
          <p:nvPr/>
        </p:nvSpPr>
        <p:spPr>
          <a:xfrm>
            <a:off x="1298938" y="6108745"/>
            <a:ext cx="2049790" cy="7076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000"/>
              <a:t>Detailed recording and updating of information that describes an enterprise’s hardware and software.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Macintosh PowerPoint</Application>
  <PresentationFormat>Custom</PresentationFormat>
  <Paragraphs>306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Helvetica Neue Light</vt:lpstr>
      <vt:lpstr>Arial</vt:lpstr>
      <vt:lpstr>Helvetica</vt:lpstr>
      <vt:lpstr>Helvetica Light</vt:lpstr>
      <vt:lpstr>Helvetica Neue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2016-10-13T02:38:36Z</dcterms:modified>
  <cp:category/>
</cp:coreProperties>
</file>