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0" r:id="rId2"/>
    <p:sldId id="256" r:id="rId3"/>
    <p:sldId id="2688" r:id="rId4"/>
    <p:sldId id="2687" r:id="rId5"/>
    <p:sldId id="2689" r:id="rId6"/>
    <p:sldId id="268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2"/>
    <p:restoredTop sz="94820"/>
  </p:normalViewPr>
  <p:slideViewPr>
    <p:cSldViewPr snapToGrid="0" snapToObjects="1">
      <p:cViewPr varScale="1">
        <p:scale>
          <a:sx n="119" d="100"/>
          <a:sy n="11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1F2B-7755-8641-B1DF-1B2DC2FE224E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586D-EFD8-AB4A-A25F-BA1AB938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0- install cluster and needed minimum operator like GitOps one</a:t>
            </a:r>
          </a:p>
          <a:p>
            <a:r>
              <a:rPr lang="en-US" dirty="0"/>
              <a:t>1- bootstrap </a:t>
            </a:r>
            <a:r>
              <a:rPr lang="en-US" dirty="0" err="1"/>
              <a:t>ArgoCD</a:t>
            </a:r>
            <a:r>
              <a:rPr lang="en-US" dirty="0"/>
              <a:t> app of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B586D-EFD8-AB4A-A25F-BA1AB93804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 is setting up the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B586D-EFD8-AB4A-A25F-BA1AB93804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6DF-929F-3F47-A729-07FF33CFD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FDD6-44B9-A044-88F4-F4215269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F684-5499-0D48-8C3C-8416D372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EFEC-8305-354B-8C1E-5DD7AFF1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282C-ACED-8942-A506-C58869FD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30E-3E5E-B24D-A0E4-2C2809D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A1AC-77A4-4F40-BBB9-7DA456CF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3E32-3A27-E440-80AD-2316B46B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D58-B8DE-CB40-BA19-8E35608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96B7-A74D-D84C-B403-E7753CB5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7FC20-F0A2-C743-8E2A-F158BBB4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ADD2-A711-064A-AB90-C89635F5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4C68-99E3-BD44-ABBA-971EAD4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F7F-BF54-974A-BC78-499935EE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A6C6-1268-B44D-9E6A-758373AB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26D2-9375-0845-86AC-772FA38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7F72-ACF4-6540-8F93-E538D20F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9C27-6359-234B-8D0B-14AE29F5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9D65-3259-B74B-B658-679A3392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4F22-A9C8-9C42-891E-42A13C9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DA81-D29B-C54F-AF07-812A231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DC5A-EA7F-914D-BD10-C35FF3CBF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CFED-716C-7149-A769-15EA1B0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40F6-B2E2-CD4C-B104-02E2C6C1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0A5E-215C-A645-B6DA-F519D2AF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D85D-A601-DE48-9323-2F1B582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1ED3-BF99-1745-9BC9-5DCBE4DD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A77B-6D05-C740-B444-6FD6F4DF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2577-C346-BB4F-9553-6E35BEAF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22E15-5D3E-BE4F-B56F-7DFAE411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B085-1DF0-7740-916C-4D0F568B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CEC-E873-C344-8F01-8AF9349E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792F-F3DE-644F-998C-A70E9B32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C289F-722B-EC42-BCF9-6F482B936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A3521-A91A-994D-8C5C-1025D6D3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93A88-D2E9-BA4B-8748-883467896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3DC9B-87F6-F943-BE06-BE7E2BAA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F0D3C-ABC6-D847-9FE5-930A4417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5F280-DD18-8744-966C-052CE58C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496-8DC1-1843-8C94-1E14667B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F1CD9-2C14-EA47-874B-6D06208D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A20D-7D4F-374B-A6FD-B1E1623F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8CA3-3074-D942-B198-0D39318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6B004-6C42-E940-A64D-82EE731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0E47-0B95-2A4C-996F-4922C844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25C9-D110-0B4C-9787-9E37E04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812C-B21F-1645-BC19-EB4A4B4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2D5-40C7-7448-B413-ED228D300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90646-C404-2344-9D03-CC99BCD3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A50DE-0AA0-3A4B-8385-042E5C0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98F9-D671-F24C-8107-2137A697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EA64-025C-7A43-91A1-FCD7ED2C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8207-5B20-CE4B-8747-35CAAA29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8FE32-BDCC-D745-B44E-AFD008D8A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DB3C-4591-4141-A838-6B381C9E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9F64-5661-1E48-8559-92890300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6908-6DEA-584C-9CAD-BB050B4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FE538-AC83-CF47-8DFD-BEE5F0E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9C34C-1004-A54D-9EC9-BF4EA740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79C8-D908-7242-805E-12929987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82B8-C2D1-4F4A-8A45-D1B478920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4122-BE1C-8847-A54C-74D36317ACF8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7900-D0C7-094C-AB89-95EEB9542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E434-49EF-D149-9147-356E06BF5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B66B-8C9E-E249-B8CE-6E8D3CA6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2A3245-62A9-2A44-92F9-332D4DD2971D}"/>
              </a:ext>
            </a:extLst>
          </p:cNvPr>
          <p:cNvSpPr/>
          <p:nvPr/>
        </p:nvSpPr>
        <p:spPr>
          <a:xfrm>
            <a:off x="856453" y="630621"/>
            <a:ext cx="10826352" cy="55872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OpenShift Single 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B56F0-5E6B-5C44-B8DB-544A2064E9A5}"/>
              </a:ext>
            </a:extLst>
          </p:cNvPr>
          <p:cNvSpPr/>
          <p:nvPr/>
        </p:nvSpPr>
        <p:spPr>
          <a:xfrm>
            <a:off x="933217" y="758696"/>
            <a:ext cx="2896506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openshift-gitops</a:t>
            </a:r>
          </a:p>
        </p:txBody>
      </p:sp>
      <p:pic>
        <p:nvPicPr>
          <p:cNvPr id="4" name="Picture 6" descr="CNCF Branding | Argo">
            <a:extLst>
              <a:ext uri="{FF2B5EF4-FFF2-40B4-BE49-F238E27FC236}">
                <a16:creationId xmlns:a16="http://schemas.microsoft.com/office/drawing/2014/main" id="{79E81032-2119-2E43-8781-A0A63CDE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57" y="962968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274B2C-D76F-A546-BCAE-95C37AF3C84C}"/>
              </a:ext>
            </a:extLst>
          </p:cNvPr>
          <p:cNvSpPr/>
          <p:nvPr/>
        </p:nvSpPr>
        <p:spPr>
          <a:xfrm>
            <a:off x="7324026" y="794330"/>
            <a:ext cx="4011521" cy="116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908FE-69D2-6942-BFE9-6B263E4B6B3F}"/>
              </a:ext>
            </a:extLst>
          </p:cNvPr>
          <p:cNvSpPr/>
          <p:nvPr/>
        </p:nvSpPr>
        <p:spPr>
          <a:xfrm>
            <a:off x="7324024" y="3282325"/>
            <a:ext cx="4011521" cy="10390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kc-solution-gitops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0212A-0349-4A4F-822A-413D28C46F36}"/>
              </a:ext>
            </a:extLst>
          </p:cNvPr>
          <p:cNvSpPr/>
          <p:nvPr/>
        </p:nvSpPr>
        <p:spPr>
          <a:xfrm>
            <a:off x="7324024" y="2115153"/>
            <a:ext cx="4011521" cy="911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kc-solution-staging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8B97B-9BEA-1E46-9375-8CCDB15DB758}"/>
              </a:ext>
            </a:extLst>
          </p:cNvPr>
          <p:cNvSpPr/>
          <p:nvPr/>
        </p:nvSpPr>
        <p:spPr>
          <a:xfrm>
            <a:off x="954732" y="1954588"/>
            <a:ext cx="2874991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event-streams-staging</a:t>
            </a:r>
          </a:p>
        </p:txBody>
      </p:sp>
      <p:pic>
        <p:nvPicPr>
          <p:cNvPr id="11" name="Picture 10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8510C1F-E832-794C-8D49-D14201A2D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42" t="36950" r="36509" b="55115"/>
          <a:stretch/>
        </p:blipFill>
        <p:spPr>
          <a:xfrm>
            <a:off x="719219" y="2066117"/>
            <a:ext cx="881472" cy="6885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96CDE0-6E45-8144-8E9A-ACF7A6E8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93" y="1214519"/>
            <a:ext cx="624915" cy="16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4F7B429-5BEC-FF4C-A5B2-4E3F8F6B0656}"/>
              </a:ext>
            </a:extLst>
          </p:cNvPr>
          <p:cNvGrpSpPr/>
          <p:nvPr/>
        </p:nvGrpSpPr>
        <p:grpSpPr>
          <a:xfrm>
            <a:off x="8268833" y="942635"/>
            <a:ext cx="1931210" cy="975650"/>
            <a:chOff x="8268833" y="942635"/>
            <a:chExt cx="1931210" cy="9756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0D46CD-EAB2-D54F-9CBE-A3F04898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8833" y="965785"/>
              <a:ext cx="952500" cy="952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8BD5EF-3A6A-CE44-AE4C-A6DD9EAED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8188" y="954210"/>
              <a:ext cx="952500" cy="9525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1CB9713-F0FB-EC44-A78F-785069E3B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7543" y="942635"/>
              <a:ext cx="952500" cy="952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4DAD8C-9CF7-934B-B6AD-EF17EC834C16}"/>
              </a:ext>
            </a:extLst>
          </p:cNvPr>
          <p:cNvGrpSpPr/>
          <p:nvPr/>
        </p:nvGrpSpPr>
        <p:grpSpPr>
          <a:xfrm>
            <a:off x="8364179" y="2211714"/>
            <a:ext cx="1931210" cy="975650"/>
            <a:chOff x="8268833" y="942635"/>
            <a:chExt cx="1931210" cy="9756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C45EDED-C4BE-634B-BA55-B14A77F54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8833" y="965785"/>
              <a:ext cx="952500" cy="9525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D934C1-2598-2F4F-865E-A116294BC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8188" y="954210"/>
              <a:ext cx="952500" cy="952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2863DD-C36C-A541-B755-278CD042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7543" y="942635"/>
              <a:ext cx="952500" cy="9525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3E32D5-E4DF-7547-8C06-25A8D2EDFA60}"/>
              </a:ext>
            </a:extLst>
          </p:cNvPr>
          <p:cNvGrpSpPr/>
          <p:nvPr/>
        </p:nvGrpSpPr>
        <p:grpSpPr>
          <a:xfrm>
            <a:off x="8364179" y="3272350"/>
            <a:ext cx="1931210" cy="975650"/>
            <a:chOff x="8268833" y="942635"/>
            <a:chExt cx="1931210" cy="97565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0A7237-4DE0-E445-9003-FDC181663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8833" y="965785"/>
              <a:ext cx="952500" cy="9525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5D362D-7405-0F41-8235-BD7A6F99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8188" y="954210"/>
              <a:ext cx="952500" cy="952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590869C-BC9E-E544-8B4A-E0EC5074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7543" y="942635"/>
              <a:ext cx="952500" cy="9525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83249-D4FC-DB4B-856E-D7A3100F1520}"/>
              </a:ext>
            </a:extLst>
          </p:cNvPr>
          <p:cNvSpPr/>
          <p:nvPr/>
        </p:nvSpPr>
        <p:spPr>
          <a:xfrm>
            <a:off x="970393" y="2995014"/>
            <a:ext cx="2874991" cy="911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event-streams-prod</a:t>
            </a:r>
          </a:p>
        </p:txBody>
      </p:sp>
      <p:pic>
        <p:nvPicPr>
          <p:cNvPr id="27" name="Picture 2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6BF758A-3FDB-F848-9F0C-8E38DCE07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42" t="36950" r="36509" b="55115"/>
          <a:stretch/>
        </p:blipFill>
        <p:spPr>
          <a:xfrm>
            <a:off x="734880" y="3106543"/>
            <a:ext cx="881472" cy="68858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F814404-CCA0-BA41-B949-80082AFDCD43}"/>
              </a:ext>
            </a:extLst>
          </p:cNvPr>
          <p:cNvSpPr/>
          <p:nvPr/>
        </p:nvSpPr>
        <p:spPr>
          <a:xfrm>
            <a:off x="4088360" y="758695"/>
            <a:ext cx="2888407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openshift-pipelines</a:t>
            </a:r>
          </a:p>
        </p:txBody>
      </p:sp>
      <p:pic>
        <p:nvPicPr>
          <p:cNvPr id="29" name="Picture 8">
            <a:extLst>
              <a:ext uri="{FF2B5EF4-FFF2-40B4-BE49-F238E27FC236}">
                <a16:creationId xmlns:a16="http://schemas.microsoft.com/office/drawing/2014/main" id="{8983C902-642C-B242-90C1-ABC2C24C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3" y="693184"/>
            <a:ext cx="345923" cy="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F52566-13C1-124C-963C-89902D6AB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237" y="672868"/>
            <a:ext cx="314086" cy="314086"/>
          </a:xfrm>
          <a:prstGeom prst="rect">
            <a:avLst/>
          </a:prstGeom>
        </p:spPr>
      </p:pic>
      <p:pic>
        <p:nvPicPr>
          <p:cNvPr id="1030" name="Picture 6" descr="Tekton · GitHub">
            <a:extLst>
              <a:ext uri="{FF2B5EF4-FFF2-40B4-BE49-F238E27FC236}">
                <a16:creationId xmlns:a16="http://schemas.microsoft.com/office/drawing/2014/main" id="{EC92A23B-1B98-7F45-8E79-EFAF7071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17" y="1059324"/>
            <a:ext cx="473635" cy="4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5E596FF6-8E26-E14C-8DE0-C26204CE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734880" y="4156789"/>
            <a:ext cx="881472" cy="68858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20B46FD-3F0E-6749-9AC6-72CCEBACA99E}"/>
              </a:ext>
            </a:extLst>
          </p:cNvPr>
          <p:cNvSpPr/>
          <p:nvPr/>
        </p:nvSpPr>
        <p:spPr>
          <a:xfrm>
            <a:off x="975380" y="4030488"/>
            <a:ext cx="2874991" cy="91164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mq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-staging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901A2-210F-2C47-AB95-E4246EDE4B41}"/>
              </a:ext>
            </a:extLst>
          </p:cNvPr>
          <p:cNvSpPr/>
          <p:nvPr/>
        </p:nvSpPr>
        <p:spPr>
          <a:xfrm>
            <a:off x="991041" y="5070914"/>
            <a:ext cx="2874991" cy="911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mq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-prod</a:t>
            </a:r>
          </a:p>
        </p:txBody>
      </p:sp>
      <p:pic>
        <p:nvPicPr>
          <p:cNvPr id="35" name="Picture 3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BF99F149-9DB1-5B41-A5B9-D5FEA476B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734880" y="5212541"/>
            <a:ext cx="881472" cy="688587"/>
          </a:xfrm>
          <a:prstGeom prst="rect">
            <a:avLst/>
          </a:prstGeom>
        </p:spPr>
      </p:pic>
      <p:pic>
        <p:nvPicPr>
          <p:cNvPr id="36" name="Picture 3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E21482A7-2BFE-1E4E-AB2A-8CCB4C2DE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 t="37070" r="46898" b="54995"/>
          <a:stretch/>
        </p:blipFill>
        <p:spPr>
          <a:xfrm>
            <a:off x="10321155" y="1059324"/>
            <a:ext cx="881472" cy="6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311F94-50E7-024D-BBBF-7BB905CC913F}"/>
              </a:ext>
            </a:extLst>
          </p:cNvPr>
          <p:cNvSpPr/>
          <p:nvPr/>
        </p:nvSpPr>
        <p:spPr>
          <a:xfrm>
            <a:off x="6742672" y="630621"/>
            <a:ext cx="4839731" cy="523883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Production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DE5FA-D9E6-774D-A342-7A79BD375CD4}"/>
              </a:ext>
            </a:extLst>
          </p:cNvPr>
          <p:cNvSpPr/>
          <p:nvPr/>
        </p:nvSpPr>
        <p:spPr>
          <a:xfrm>
            <a:off x="856453" y="630621"/>
            <a:ext cx="4592877" cy="443564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Staging Cluster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8F7E5B-5C1A-CB4E-86BA-4C2882381B10}"/>
              </a:ext>
            </a:extLst>
          </p:cNvPr>
          <p:cNvGrpSpPr/>
          <p:nvPr/>
        </p:nvGrpSpPr>
        <p:grpSpPr>
          <a:xfrm>
            <a:off x="206281" y="876707"/>
            <a:ext cx="806631" cy="910193"/>
            <a:chOff x="3858650" y="725576"/>
            <a:chExt cx="806631" cy="910193"/>
          </a:xfrm>
        </p:grpSpPr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BE933655-EB87-EA42-9A97-C6305CC2B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650" y="1174104"/>
              <a:ext cx="8066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cs typeface="Arial" panose="020B0604020202020204" pitchFamily="34" charset="0"/>
                </a:rPr>
                <a:t>Business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cs typeface="Arial" panose="020B0604020202020204" pitchFamily="34" charset="0"/>
                </a:rPr>
                <a:t>Analyst</a:t>
              </a:r>
              <a:endParaRPr lang="fr-FR" sz="12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ProcessCoaches3.png">
              <a:extLst>
                <a:ext uri="{FF2B5EF4-FFF2-40B4-BE49-F238E27FC236}">
                  <a16:creationId xmlns:a16="http://schemas.microsoft.com/office/drawing/2014/main" id="{95339EAB-C44F-9746-B51F-8F2272E6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4024136" y="725576"/>
              <a:ext cx="467562" cy="41979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F7FBE-1390-F34A-9DA4-9BB45960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41" y="988541"/>
            <a:ext cx="1321922" cy="6865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BA9469-1607-3F4C-BFB5-17F23C4F581F}"/>
              </a:ext>
            </a:extLst>
          </p:cNvPr>
          <p:cNvSpPr/>
          <p:nvPr/>
        </p:nvSpPr>
        <p:spPr>
          <a:xfrm>
            <a:off x="1030036" y="717331"/>
            <a:ext cx="4011521" cy="11358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ADS Studio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06965-0B31-DC45-8BA4-C717CF6B17D6}"/>
              </a:ext>
            </a:extLst>
          </p:cNvPr>
          <p:cNvSpPr/>
          <p:nvPr/>
        </p:nvSpPr>
        <p:spPr>
          <a:xfrm>
            <a:off x="1030035" y="2103402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Solution-gitops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6D5C4-8C4A-D14F-B889-FA99DAE7BB81}"/>
              </a:ext>
            </a:extLst>
          </p:cNvPr>
          <p:cNvSpPr/>
          <p:nvPr/>
        </p:nvSpPr>
        <p:spPr>
          <a:xfrm>
            <a:off x="1030035" y="3250040"/>
            <a:ext cx="4011521" cy="7688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cicd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6" descr="CNCF Branding | Argo">
            <a:extLst>
              <a:ext uri="{FF2B5EF4-FFF2-40B4-BE49-F238E27FC236}">
                <a16:creationId xmlns:a16="http://schemas.microsoft.com/office/drawing/2014/main" id="{5B327BDA-48A1-5645-98FB-0DF00D9A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94" y="2365800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92D2F733-ECD6-BE42-8615-60D11C8C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12" y="2700726"/>
            <a:ext cx="345923" cy="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76D2C6-D329-3A4E-AF64-8957776EF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199" y="3745413"/>
            <a:ext cx="314086" cy="3140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E26C05-B6CA-604E-9A27-C5979B7A83C1}"/>
              </a:ext>
            </a:extLst>
          </p:cNvPr>
          <p:cNvSpPr/>
          <p:nvPr/>
        </p:nvSpPr>
        <p:spPr>
          <a:xfrm>
            <a:off x="1476879" y="5545193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B3990A-70E6-4148-9095-8834C78F5F7A}"/>
              </a:ext>
            </a:extLst>
          </p:cNvPr>
          <p:cNvSpPr/>
          <p:nvPr/>
        </p:nvSpPr>
        <p:spPr>
          <a:xfrm>
            <a:off x="2836738" y="5545516"/>
            <a:ext cx="1136307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ADS rules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C5FB5-7BE4-FE42-A2BA-AA30A5F0CD83}"/>
              </a:ext>
            </a:extLst>
          </p:cNvPr>
          <p:cNvSpPr/>
          <p:nvPr/>
        </p:nvSpPr>
        <p:spPr>
          <a:xfrm>
            <a:off x="1187070" y="5337480"/>
            <a:ext cx="4262259" cy="81597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Github Logo - Free social media icons">
            <a:extLst>
              <a:ext uri="{FF2B5EF4-FFF2-40B4-BE49-F238E27FC236}">
                <a16:creationId xmlns:a16="http://schemas.microsoft.com/office/drawing/2014/main" id="{7DAA8CE8-C6CF-D74D-BFCB-DF06922A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5" y="551313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C5B1E6-475C-6449-B62B-8BBD301F6796}"/>
              </a:ext>
            </a:extLst>
          </p:cNvPr>
          <p:cNvSpPr/>
          <p:nvPr/>
        </p:nvSpPr>
        <p:spPr>
          <a:xfrm>
            <a:off x="4237998" y="5545193"/>
            <a:ext cx="1136307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Solution-gitops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3" name="Picture 6" descr="CNCF Branding | Argo">
            <a:extLst>
              <a:ext uri="{FF2B5EF4-FFF2-40B4-BE49-F238E27FC236}">
                <a16:creationId xmlns:a16="http://schemas.microsoft.com/office/drawing/2014/main" id="{7A349B21-F11E-9248-8A31-15F181D7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58" y="2365800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NCF Branding | Argo">
            <a:extLst>
              <a:ext uri="{FF2B5EF4-FFF2-40B4-BE49-F238E27FC236}">
                <a16:creationId xmlns:a16="http://schemas.microsoft.com/office/drawing/2014/main" id="{E7ED58AC-5D03-B04F-B94E-45F8E023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23" y="2359782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NCF Branding | Argo">
            <a:extLst>
              <a:ext uri="{FF2B5EF4-FFF2-40B4-BE49-F238E27FC236}">
                <a16:creationId xmlns:a16="http://schemas.microsoft.com/office/drawing/2014/main" id="{82690D69-A52D-7443-B03A-C3500540D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41" y="2205691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CNCF Branding | Argo">
            <a:extLst>
              <a:ext uri="{FF2B5EF4-FFF2-40B4-BE49-F238E27FC236}">
                <a16:creationId xmlns:a16="http://schemas.microsoft.com/office/drawing/2014/main" id="{E2D1EE17-12BE-2942-9CA4-E79F6311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36" y="2322848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9C06F48-0D02-8940-A05E-5FD443BF420E}"/>
              </a:ext>
            </a:extLst>
          </p:cNvPr>
          <p:cNvCxnSpPr>
            <a:stCxn id="11" idx="1"/>
            <a:endCxn id="19" idx="0"/>
          </p:cNvCxnSpPr>
          <p:nvPr/>
        </p:nvCxnSpPr>
        <p:spPr>
          <a:xfrm rot="10800000" flipH="1" flipV="1">
            <a:off x="1215840" y="1331804"/>
            <a:ext cx="2189051" cy="4213711"/>
          </a:xfrm>
          <a:prstGeom prst="curvedConnector4">
            <a:avLst>
              <a:gd name="adj1" fmla="val -29635"/>
              <a:gd name="adj2" fmla="val 88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8254A36-E744-C74B-83FC-FE2ACB014924}"/>
              </a:ext>
            </a:extLst>
          </p:cNvPr>
          <p:cNvSpPr/>
          <p:nvPr/>
        </p:nvSpPr>
        <p:spPr>
          <a:xfrm>
            <a:off x="1682241" y="362835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pipeline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81DD5-7953-2640-95AD-077B6009E954}"/>
              </a:ext>
            </a:extLst>
          </p:cNvPr>
          <p:cNvSpPr/>
          <p:nvPr/>
        </p:nvSpPr>
        <p:spPr>
          <a:xfrm>
            <a:off x="3035795" y="3619306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ADS pipeline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4634B6-0301-C64A-8DA9-E496DD3E8D27}"/>
              </a:ext>
            </a:extLst>
          </p:cNvPr>
          <p:cNvSpPr/>
          <p:nvPr/>
        </p:nvSpPr>
        <p:spPr>
          <a:xfrm>
            <a:off x="7156776" y="2104981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9FC3F71-D29E-6045-8E70-1FBE5459F66A}"/>
              </a:ext>
            </a:extLst>
          </p:cNvPr>
          <p:cNvSpPr/>
          <p:nvPr/>
        </p:nvSpPr>
        <p:spPr>
          <a:xfrm>
            <a:off x="7389340" y="2454425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ADS run time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10CA105-67B4-884A-A85B-22234DF3389D}"/>
              </a:ext>
            </a:extLst>
          </p:cNvPr>
          <p:cNvSpPr/>
          <p:nvPr/>
        </p:nvSpPr>
        <p:spPr>
          <a:xfrm>
            <a:off x="9139882" y="2447657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Biz App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DF3327-E1A1-B340-8AC1-99FA2AD47ECF}"/>
              </a:ext>
            </a:extLst>
          </p:cNvPr>
          <p:cNvCxnSpPr>
            <a:stCxn id="32" idx="1"/>
            <a:endCxn id="31" idx="3"/>
          </p:cNvCxnSpPr>
          <p:nvPr/>
        </p:nvCxnSpPr>
        <p:spPr>
          <a:xfrm flipH="1">
            <a:off x="8303740" y="2624545"/>
            <a:ext cx="836142" cy="6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B03FC2-D86C-0D4A-9609-3BD758942C43}"/>
              </a:ext>
            </a:extLst>
          </p:cNvPr>
          <p:cNvSpPr/>
          <p:nvPr/>
        </p:nvSpPr>
        <p:spPr>
          <a:xfrm>
            <a:off x="7134121" y="3267870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cp4auto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B61F908-1E99-BB4A-A2C7-4C1AF48782A0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5400000" flipH="1" flipV="1">
            <a:off x="2252287" y="1582291"/>
            <a:ext cx="512650" cy="1054369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0E241CBB-8692-B348-934D-047A3E422181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4996709" y="2454425"/>
            <a:ext cx="2137412" cy="1269269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F74BB2B-7685-CE47-B15F-18F3A97E8D8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4996709" y="2454425"/>
            <a:ext cx="2392631" cy="176888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7B0DB922-FBEC-1143-847C-FC99E3E6EFF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996709" y="2272943"/>
            <a:ext cx="2099388" cy="181482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20F408E1-091E-F84C-908B-DE25058C21DB}"/>
              </a:ext>
            </a:extLst>
          </p:cNvPr>
          <p:cNvCxnSpPr>
            <a:cxnSpLocks/>
            <a:endCxn id="32" idx="0"/>
          </p:cNvCxnSpPr>
          <p:nvPr/>
        </p:nvCxnSpPr>
        <p:spPr>
          <a:xfrm flipV="1">
            <a:off x="3300344" y="2447657"/>
            <a:ext cx="6296738" cy="84854"/>
          </a:xfrm>
          <a:prstGeom prst="curvedConnector4">
            <a:avLst>
              <a:gd name="adj1" fmla="val 46370"/>
              <a:gd name="adj2" fmla="val 1010148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CCAD260-0A19-7748-9EE5-413F784A4F77}"/>
              </a:ext>
            </a:extLst>
          </p:cNvPr>
          <p:cNvSpPr/>
          <p:nvPr/>
        </p:nvSpPr>
        <p:spPr>
          <a:xfrm>
            <a:off x="7389340" y="3699494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Database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DA6A2DE-556F-C742-A96C-F607232102B0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2024179" y="3122743"/>
            <a:ext cx="765089" cy="246139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E8EBFCF-7CA8-4247-AD71-A2E0B8DF079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607389" y="2759411"/>
            <a:ext cx="1029818" cy="859895"/>
          </a:xfrm>
          <a:prstGeom prst="curvedConnector2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F9A6357-1D7F-0C46-9413-531A7FD6D94E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rot="5400000" flipH="1" flipV="1">
            <a:off x="2714061" y="4622371"/>
            <a:ext cx="1613977" cy="232315"/>
          </a:xfrm>
          <a:prstGeom prst="curved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CF21EF4-DCBD-934D-9368-F51213A8D933}"/>
              </a:ext>
            </a:extLst>
          </p:cNvPr>
          <p:cNvSpPr/>
          <p:nvPr/>
        </p:nvSpPr>
        <p:spPr>
          <a:xfrm>
            <a:off x="1028984" y="4115598"/>
            <a:ext cx="4011521" cy="7688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9D0CF6-9DD7-5C41-A673-47145CED03CD}"/>
              </a:ext>
            </a:extLst>
          </p:cNvPr>
          <p:cNvSpPr/>
          <p:nvPr/>
        </p:nvSpPr>
        <p:spPr>
          <a:xfrm>
            <a:off x="3731265" y="4321283"/>
            <a:ext cx="943339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Artifactory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51BD9C-9BA9-084F-9946-4F4D74BF247C}"/>
              </a:ext>
            </a:extLst>
          </p:cNvPr>
          <p:cNvSpPr/>
          <p:nvPr/>
        </p:nvSpPr>
        <p:spPr>
          <a:xfrm>
            <a:off x="894563" y="1979220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C5FBD4-9B79-204D-8E7D-86DBB62DABF8}"/>
              </a:ext>
            </a:extLst>
          </p:cNvPr>
          <p:cNvSpPr/>
          <p:nvPr/>
        </p:nvSpPr>
        <p:spPr>
          <a:xfrm>
            <a:off x="886922" y="3194714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3C20DD-517C-1A4F-A13A-76AC448648CE}"/>
              </a:ext>
            </a:extLst>
          </p:cNvPr>
          <p:cNvSpPr/>
          <p:nvPr/>
        </p:nvSpPr>
        <p:spPr>
          <a:xfrm>
            <a:off x="1642205" y="2130587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EA7403-27E1-6548-8E4C-B41417F04C0A}"/>
              </a:ext>
            </a:extLst>
          </p:cNvPr>
          <p:cNvSpPr/>
          <p:nvPr/>
        </p:nvSpPr>
        <p:spPr>
          <a:xfrm>
            <a:off x="7135132" y="1938122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9882D4-8120-E545-A671-139E1AB340DA}"/>
              </a:ext>
            </a:extLst>
          </p:cNvPr>
          <p:cNvSpPr/>
          <p:nvPr/>
        </p:nvSpPr>
        <p:spPr>
          <a:xfrm>
            <a:off x="496852" y="4119067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43EDDF4-6407-5B4E-87AD-87B809DAE4D6}"/>
              </a:ext>
            </a:extLst>
          </p:cNvPr>
          <p:cNvSpPr/>
          <p:nvPr/>
        </p:nvSpPr>
        <p:spPr>
          <a:xfrm>
            <a:off x="5196494" y="1031512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2" name="Text Box 30">
            <a:extLst>
              <a:ext uri="{FF2B5EF4-FFF2-40B4-BE49-F238E27FC236}">
                <a16:creationId xmlns:a16="http://schemas.microsoft.com/office/drawing/2014/main" id="{3DF7B9AE-217B-CB44-B955-3E9EA903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" y="5285337"/>
            <a:ext cx="4658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Dev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3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D7135C62-366C-BF4F-B026-F26AD4DC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2" y="4979701"/>
            <a:ext cx="600485" cy="357779"/>
          </a:xfrm>
          <a:prstGeom prst="rect">
            <a:avLst/>
          </a:prstGeom>
          <a:noFill/>
        </p:spPr>
      </p:pic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13F80731-B2F4-4347-B202-B6AE9A7E4015}"/>
              </a:ext>
            </a:extLst>
          </p:cNvPr>
          <p:cNvCxnSpPr>
            <a:cxnSpLocks/>
            <a:stCxn id="72" idx="2"/>
            <a:endCxn id="18" idx="2"/>
          </p:cNvCxnSpPr>
          <p:nvPr/>
        </p:nvCxnSpPr>
        <p:spPr>
          <a:xfrm rot="16200000" flipH="1">
            <a:off x="1056720" y="4835855"/>
            <a:ext cx="264312" cy="1778830"/>
          </a:xfrm>
          <a:prstGeom prst="curvedConnector3">
            <a:avLst>
              <a:gd name="adj1" fmla="val 186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0036E39-C17C-1943-8356-EB1F972CDAE6}"/>
              </a:ext>
            </a:extLst>
          </p:cNvPr>
          <p:cNvSpPr/>
          <p:nvPr/>
        </p:nvSpPr>
        <p:spPr>
          <a:xfrm>
            <a:off x="565647" y="6018341"/>
            <a:ext cx="321275" cy="29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FB11CBF-4757-7541-BE49-5E848469D673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rot="5400000" flipH="1" flipV="1">
            <a:off x="1378671" y="4640211"/>
            <a:ext cx="1604603" cy="205362"/>
          </a:xfrm>
          <a:prstGeom prst="curvedConnector3">
            <a:avLst>
              <a:gd name="adj1" fmla="val 50000"/>
            </a:avLst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286FE71-C6DA-7946-B009-1EE149278FB5}"/>
              </a:ext>
            </a:extLst>
          </p:cNvPr>
          <p:cNvSpPr/>
          <p:nvPr/>
        </p:nvSpPr>
        <p:spPr>
          <a:xfrm>
            <a:off x="1215422" y="4362198"/>
            <a:ext cx="1222501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Image registry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DC9B08-B377-9E43-996D-266CADFC1F68}"/>
              </a:ext>
            </a:extLst>
          </p:cNvPr>
          <p:cNvSpPr/>
          <p:nvPr/>
        </p:nvSpPr>
        <p:spPr>
          <a:xfrm>
            <a:off x="7151495" y="4360250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Common 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0503F2D-CE69-A040-BF21-D20A31DC4E43}"/>
              </a:ext>
            </a:extLst>
          </p:cNvPr>
          <p:cNvSpPr/>
          <p:nvPr/>
        </p:nvSpPr>
        <p:spPr>
          <a:xfrm>
            <a:off x="10088995" y="3665958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LDAP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945CB06-06E6-A449-98DF-8F6AC87644F5}"/>
              </a:ext>
            </a:extLst>
          </p:cNvPr>
          <p:cNvSpPr/>
          <p:nvPr/>
        </p:nvSpPr>
        <p:spPr>
          <a:xfrm>
            <a:off x="3318199" y="998687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ADS run time</a:t>
            </a:r>
          </a:p>
        </p:txBody>
      </p:sp>
    </p:spTree>
    <p:extLst>
      <p:ext uri="{BB962C8B-B14F-4D97-AF65-F5344CB8AC3E}">
        <p14:creationId xmlns:p14="http://schemas.microsoft.com/office/powerpoint/2010/main" val="220436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FDB0E-D342-E14A-8ECC-C7FAF3C2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45957"/>
            <a:ext cx="5842000" cy="4851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54512F-869D-3344-9369-02C53BC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/>
              <a:t>DBA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76A1A-599C-1A42-AC0C-C58EF7D03139}"/>
              </a:ext>
            </a:extLst>
          </p:cNvPr>
          <p:cNvSpPr/>
          <p:nvPr/>
        </p:nvSpPr>
        <p:spPr>
          <a:xfrm>
            <a:off x="7186000" y="581874"/>
            <a:ext cx="4011521" cy="5837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Ibm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-common-service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39637-384D-214E-A585-7AD9F7244E92}"/>
              </a:ext>
            </a:extLst>
          </p:cNvPr>
          <p:cNvSpPr/>
          <p:nvPr/>
        </p:nvSpPr>
        <p:spPr>
          <a:xfrm>
            <a:off x="7186000" y="1350719"/>
            <a:ext cx="4011521" cy="5837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openshift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-gitops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A67E6-4F0C-D741-8219-2570949B8AD7}"/>
              </a:ext>
            </a:extLst>
          </p:cNvPr>
          <p:cNvSpPr/>
          <p:nvPr/>
        </p:nvSpPr>
        <p:spPr>
          <a:xfrm>
            <a:off x="7185999" y="2118880"/>
            <a:ext cx="4011521" cy="5837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Openshift-pipelines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9186C6-684C-964F-AF97-54F6C54C03FF}"/>
              </a:ext>
            </a:extLst>
          </p:cNvPr>
          <p:cNvSpPr/>
          <p:nvPr/>
        </p:nvSpPr>
        <p:spPr>
          <a:xfrm>
            <a:off x="7185997" y="2911410"/>
            <a:ext cx="4011521" cy="5837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cp4a21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C9C2B-436B-3040-9584-511696261572}"/>
              </a:ext>
            </a:extLst>
          </p:cNvPr>
          <p:cNvSpPr/>
          <p:nvPr/>
        </p:nvSpPr>
        <p:spPr>
          <a:xfrm>
            <a:off x="7185993" y="4399609"/>
            <a:ext cx="4011521" cy="583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risk-scoring-solution-dev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F839A9-EA02-AB44-A5ED-CAD6132CA64F}"/>
              </a:ext>
            </a:extLst>
          </p:cNvPr>
          <p:cNvSpPr/>
          <p:nvPr/>
        </p:nvSpPr>
        <p:spPr>
          <a:xfrm>
            <a:off x="7185996" y="3728110"/>
            <a:ext cx="4011521" cy="5837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openldap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8E7B9-541B-0944-97E2-16D8FF64FE08}"/>
              </a:ext>
            </a:extLst>
          </p:cNvPr>
          <p:cNvSpPr/>
          <p:nvPr/>
        </p:nvSpPr>
        <p:spPr>
          <a:xfrm>
            <a:off x="7185992" y="5887733"/>
            <a:ext cx="4011521" cy="5837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risk-scoring-solution-gitops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51C22-FD87-F442-B023-C0DE3A6F10EC}"/>
              </a:ext>
            </a:extLst>
          </p:cNvPr>
          <p:cNvSpPr/>
          <p:nvPr/>
        </p:nvSpPr>
        <p:spPr>
          <a:xfrm>
            <a:off x="7185992" y="5119572"/>
            <a:ext cx="4011521" cy="5837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risk-scoring-solution-staging</a:t>
            </a:r>
          </a:p>
        </p:txBody>
      </p:sp>
    </p:spTree>
    <p:extLst>
      <p:ext uri="{BB962C8B-B14F-4D97-AF65-F5344CB8AC3E}">
        <p14:creationId xmlns:p14="http://schemas.microsoft.com/office/powerpoint/2010/main" val="128261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62A-2D33-874F-94F4-2275CC7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KAM for solution-gitops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785B3-D9DD-A842-AC54-B13F9A1F9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67" y="3818266"/>
            <a:ext cx="24511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6B3D4-851E-7D4A-8E15-E9F2DD30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8" y="1123950"/>
            <a:ext cx="3771900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72656-73C1-7542-88D4-2F5BD9000FB1}"/>
              </a:ext>
            </a:extLst>
          </p:cNvPr>
          <p:cNvSpPr txBox="1"/>
          <p:nvPr/>
        </p:nvSpPr>
        <p:spPr>
          <a:xfrm>
            <a:off x="4295786" y="1123950"/>
            <a:ext cx="6770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gitops defines how to deploy the services of this solution</a:t>
            </a:r>
          </a:p>
          <a:p>
            <a:endParaRPr lang="en-US" dirty="0"/>
          </a:p>
          <a:p>
            <a:r>
              <a:rPr lang="en-US" dirty="0"/>
              <a:t>But also the dependent products, or  if the products are multi tenants </a:t>
            </a:r>
          </a:p>
          <a:p>
            <a:r>
              <a:rPr lang="en-US" dirty="0"/>
              <a:t>Then we can isolate the product deployment in an –infra repository?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F0861-EC30-254E-8561-A3EC7E57D5BC}"/>
              </a:ext>
            </a:extLst>
          </p:cNvPr>
          <p:cNvSpPr txBox="1"/>
          <p:nvPr/>
        </p:nvSpPr>
        <p:spPr>
          <a:xfrm>
            <a:off x="4968815" y="3968151"/>
            <a:ext cx="371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-catalog can be  used to define </a:t>
            </a:r>
          </a:p>
          <a:p>
            <a:r>
              <a:rPr lang="en-US" dirty="0"/>
              <a:t>Operators and multi tenant instances </a:t>
            </a:r>
          </a:p>
        </p:txBody>
      </p:sp>
    </p:spTree>
    <p:extLst>
      <p:ext uri="{BB962C8B-B14F-4D97-AF65-F5344CB8AC3E}">
        <p14:creationId xmlns:p14="http://schemas.microsoft.com/office/powerpoint/2010/main" val="21202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62A-2D33-874F-94F4-2275CC71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F7CC-BFAE-374F-B87B-4D97AF16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191673"/>
            <a:ext cx="10860656" cy="247703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Deploy OpenShift GitOps operator</a:t>
            </a:r>
          </a:p>
          <a:p>
            <a:r>
              <a:rPr lang="en-US" dirty="0"/>
              <a:t>Create </a:t>
            </a:r>
            <a:r>
              <a:rPr lang="en-US" dirty="0" err="1"/>
              <a:t>ArgoCD</a:t>
            </a:r>
            <a:r>
              <a:rPr lang="en-US" dirty="0"/>
              <a:t> projects and app of app for environment</a:t>
            </a:r>
          </a:p>
          <a:p>
            <a:r>
              <a:rPr lang="en-US" dirty="0"/>
              <a:t>Creates namespaces / projects for the IBM products</a:t>
            </a:r>
          </a:p>
          <a:p>
            <a:r>
              <a:rPr lang="en-US" dirty="0"/>
              <a:t>Create image catalog definitions</a:t>
            </a:r>
          </a:p>
          <a:p>
            <a:r>
              <a:rPr lang="en-US" dirty="0"/>
              <a:t>Create operators: pipelines, dependent </a:t>
            </a:r>
            <a:r>
              <a:rPr lang="en-US" dirty="0" err="1"/>
              <a:t>ibm</a:t>
            </a:r>
            <a:r>
              <a:rPr lang="en-US" dirty="0"/>
              <a:t> product operators</a:t>
            </a:r>
          </a:p>
          <a:p>
            <a:r>
              <a:rPr lang="en-US" dirty="0"/>
              <a:t>Create services: dependent IBM products, non IBM products</a:t>
            </a:r>
          </a:p>
          <a:p>
            <a:r>
              <a:rPr lang="en-US" dirty="0"/>
              <a:t>Create ci/cd tasks, pipelines, event listeners</a:t>
            </a:r>
          </a:p>
          <a:p>
            <a:r>
              <a:rPr lang="en-US" dirty="0"/>
              <a:t>Create app for app for solution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8D2264-0D8D-7F43-9A8C-83EE15A47EF2}"/>
              </a:ext>
            </a:extLst>
          </p:cNvPr>
          <p:cNvSpPr/>
          <p:nvPr/>
        </p:nvSpPr>
        <p:spPr>
          <a:xfrm>
            <a:off x="1511060" y="3944040"/>
            <a:ext cx="2853905" cy="8192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environment and ci/cd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58D640-9BAB-F741-BE66-0AA0BEF6C06F}"/>
              </a:ext>
            </a:extLst>
          </p:cNvPr>
          <p:cNvSpPr/>
          <p:nvPr/>
        </p:nvSpPr>
        <p:spPr>
          <a:xfrm>
            <a:off x="5407248" y="4935077"/>
            <a:ext cx="1731035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first app images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73654A4-6BCD-C741-88AB-DB624DD1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2" y="4353675"/>
            <a:ext cx="4523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SRE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B334F7D6-7622-2A47-BE8E-63ECDD87D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2" y="4048039"/>
            <a:ext cx="600485" cy="357779"/>
          </a:xfrm>
          <a:prstGeom prst="rect">
            <a:avLst/>
          </a:prstGeom>
          <a:noFill/>
        </p:spPr>
      </p:pic>
      <p:pic>
        <p:nvPicPr>
          <p:cNvPr id="11" name="Picture 2" descr="E:\Product Marketing\collaterals\Decision Management\IBM Operational Decision Manager\8.0.1\images\Developer.gif">
            <a:extLst>
              <a:ext uri="{FF2B5EF4-FFF2-40B4-BE49-F238E27FC236}">
                <a16:creationId xmlns:a16="http://schemas.microsoft.com/office/drawing/2014/main" id="{DCD9F239-553F-BD4A-B8D5-F45B7505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11" y="5719645"/>
            <a:ext cx="600485" cy="357779"/>
          </a:xfrm>
          <a:prstGeom prst="rect">
            <a:avLst/>
          </a:prstGeom>
          <a:noFill/>
        </p:spPr>
      </p:pic>
      <p:sp>
        <p:nvSpPr>
          <p:cNvPr id="12" name="Text Box 30">
            <a:extLst>
              <a:ext uri="{FF2B5EF4-FFF2-40B4-BE49-F238E27FC236}">
                <a16:creationId xmlns:a16="http://schemas.microsoft.com/office/drawing/2014/main" id="{02E47589-5DD2-5541-9D34-0B6FE20D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6" y="6156520"/>
            <a:ext cx="4658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Dev</a:t>
            </a:r>
            <a:endParaRPr lang="fr-FR" sz="1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C49AE5-609D-AD47-9920-AA79C0DE198A}"/>
              </a:ext>
            </a:extLst>
          </p:cNvPr>
          <p:cNvSpPr/>
          <p:nvPr/>
        </p:nvSpPr>
        <p:spPr>
          <a:xfrm>
            <a:off x="1323538" y="5719645"/>
            <a:ext cx="2853904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local dev env.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FD8F72-FA9C-8B48-8D23-36C21C25B552}"/>
              </a:ext>
            </a:extLst>
          </p:cNvPr>
          <p:cNvSpPr/>
          <p:nvPr/>
        </p:nvSpPr>
        <p:spPr>
          <a:xfrm>
            <a:off x="7527266" y="3924582"/>
            <a:ext cx="2853905" cy="8192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solution apps deployment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84FA38-1960-D94D-9ADF-28BC66FD1B50}"/>
              </a:ext>
            </a:extLst>
          </p:cNvPr>
          <p:cNvSpPr/>
          <p:nvPr/>
        </p:nvSpPr>
        <p:spPr>
          <a:xfrm>
            <a:off x="4364964" y="5719645"/>
            <a:ext cx="1731035" cy="65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biz-app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297583-D977-A644-995D-83C947B69670}"/>
              </a:ext>
            </a:extLst>
          </p:cNvPr>
          <p:cNvSpPr/>
          <p:nvPr/>
        </p:nvSpPr>
        <p:spPr>
          <a:xfrm>
            <a:off x="3499447" y="4915230"/>
            <a:ext cx="1731035" cy="6524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ci-pipeline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859A15-856B-D745-BFE5-2862ABE1C7DA}"/>
              </a:ext>
            </a:extLst>
          </p:cNvPr>
          <p:cNvCxnSpPr/>
          <p:nvPr/>
        </p:nvCxnSpPr>
        <p:spPr>
          <a:xfrm>
            <a:off x="838200" y="3768058"/>
            <a:ext cx="10376140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FEE08F-3BE7-B746-9908-1D61C0DCFCAC}"/>
              </a:ext>
            </a:extLst>
          </p:cNvPr>
          <p:cNvCxnSpPr>
            <a:cxnSpLocks/>
          </p:cNvCxnSpPr>
          <p:nvPr/>
        </p:nvCxnSpPr>
        <p:spPr>
          <a:xfrm flipH="1">
            <a:off x="6291575" y="5384032"/>
            <a:ext cx="1" cy="40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89E68C-850A-9D46-A3BA-FA631A9F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27" y="139851"/>
            <a:ext cx="10515600" cy="3090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Tekton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D17F8-933F-E340-9188-FE1E777184E1}"/>
              </a:ext>
            </a:extLst>
          </p:cNvPr>
          <p:cNvSpPr/>
          <p:nvPr/>
        </p:nvSpPr>
        <p:spPr>
          <a:xfrm>
            <a:off x="8087604" y="1246997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50E6B-DC04-FF43-A259-5C27FEFB2553}"/>
              </a:ext>
            </a:extLst>
          </p:cNvPr>
          <p:cNvSpPr/>
          <p:nvPr/>
        </p:nvSpPr>
        <p:spPr>
          <a:xfrm>
            <a:off x="5560961" y="1246998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F49DF-30FE-2248-A757-D7DF274F9F4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015512" y="1466291"/>
            <a:ext cx="10720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D8BFF4-08F9-E346-9C61-30283FADD3B3}"/>
              </a:ext>
            </a:extLst>
          </p:cNvPr>
          <p:cNvSpPr/>
          <p:nvPr/>
        </p:nvSpPr>
        <p:spPr>
          <a:xfrm>
            <a:off x="2831549" y="1246996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BF425-A3D9-DC40-8274-0A9B415A95F7}"/>
              </a:ext>
            </a:extLst>
          </p:cNvPr>
          <p:cNvSpPr txBox="1"/>
          <p:nvPr/>
        </p:nvSpPr>
        <p:spPr>
          <a:xfrm>
            <a:off x="7706516" y="11230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9FC251-8D66-8743-9A05-C637ACF00D2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97640" y="1466290"/>
            <a:ext cx="1263321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676E-BCB3-614B-8FA7-C8B7825FD427}"/>
              </a:ext>
            </a:extLst>
          </p:cNvPr>
          <p:cNvSpPr/>
          <p:nvPr/>
        </p:nvSpPr>
        <p:spPr>
          <a:xfrm>
            <a:off x="2843089" y="2644239"/>
            <a:ext cx="1454551" cy="438587"/>
          </a:xfrm>
          <a:prstGeom prst="rect">
            <a:avLst/>
          </a:prstGeom>
          <a:solidFill>
            <a:srgbClr val="4040EA">
              <a:alpha val="4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PipelineResource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4772D-9979-2345-B214-5A5D6116926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58825" y="1685583"/>
            <a:ext cx="11540" cy="9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9C8853-61A2-3B4E-8045-56334F50CCA7}"/>
              </a:ext>
            </a:extLst>
          </p:cNvPr>
          <p:cNvSpPr txBox="1"/>
          <p:nvPr/>
        </p:nvSpPr>
        <p:spPr>
          <a:xfrm>
            <a:off x="3570364" y="228884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DD121-1597-7944-8DFA-EDD513244EAD}"/>
              </a:ext>
            </a:extLst>
          </p:cNvPr>
          <p:cNvSpPr/>
          <p:nvPr/>
        </p:nvSpPr>
        <p:spPr>
          <a:xfrm>
            <a:off x="3474749" y="4794774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EventListener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CFE2E-5E9B-BC47-A2EA-278F7F1DED20}"/>
              </a:ext>
            </a:extLst>
          </p:cNvPr>
          <p:cNvSpPr/>
          <p:nvPr/>
        </p:nvSpPr>
        <p:spPr>
          <a:xfrm>
            <a:off x="5362327" y="1123009"/>
            <a:ext cx="4771506" cy="11658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Reusable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DF76-17A3-7C49-A362-8E3AFAE239F2}"/>
              </a:ext>
            </a:extLst>
          </p:cNvPr>
          <p:cNvSpPr/>
          <p:nvPr/>
        </p:nvSpPr>
        <p:spPr>
          <a:xfrm>
            <a:off x="2680735" y="1028014"/>
            <a:ext cx="2189222" cy="2588813"/>
          </a:xfrm>
          <a:custGeom>
            <a:avLst/>
            <a:gdLst>
              <a:gd name="connsiteX0" fmla="*/ 0 w 2189222"/>
              <a:gd name="connsiteY0" fmla="*/ 0 h 2588813"/>
              <a:gd name="connsiteX1" fmla="*/ 525413 w 2189222"/>
              <a:gd name="connsiteY1" fmla="*/ 0 h 2588813"/>
              <a:gd name="connsiteX2" fmla="*/ 1007042 w 2189222"/>
              <a:gd name="connsiteY2" fmla="*/ 0 h 2588813"/>
              <a:gd name="connsiteX3" fmla="*/ 1598132 w 2189222"/>
              <a:gd name="connsiteY3" fmla="*/ 0 h 2588813"/>
              <a:gd name="connsiteX4" fmla="*/ 2189222 w 2189222"/>
              <a:gd name="connsiteY4" fmla="*/ 0 h 2588813"/>
              <a:gd name="connsiteX5" fmla="*/ 2189222 w 2189222"/>
              <a:gd name="connsiteY5" fmla="*/ 491874 h 2588813"/>
              <a:gd name="connsiteX6" fmla="*/ 2189222 w 2189222"/>
              <a:gd name="connsiteY6" fmla="*/ 957861 h 2588813"/>
              <a:gd name="connsiteX7" fmla="*/ 2189222 w 2189222"/>
              <a:gd name="connsiteY7" fmla="*/ 1475623 h 2588813"/>
              <a:gd name="connsiteX8" fmla="*/ 2189222 w 2189222"/>
              <a:gd name="connsiteY8" fmla="*/ 1993386 h 2588813"/>
              <a:gd name="connsiteX9" fmla="*/ 2189222 w 2189222"/>
              <a:gd name="connsiteY9" fmla="*/ 2588813 h 2588813"/>
              <a:gd name="connsiteX10" fmla="*/ 1685701 w 2189222"/>
              <a:gd name="connsiteY10" fmla="*/ 2588813 h 2588813"/>
              <a:gd name="connsiteX11" fmla="*/ 1138395 w 2189222"/>
              <a:gd name="connsiteY11" fmla="*/ 2588813 h 2588813"/>
              <a:gd name="connsiteX12" fmla="*/ 612982 w 2189222"/>
              <a:gd name="connsiteY12" fmla="*/ 2588813 h 2588813"/>
              <a:gd name="connsiteX13" fmla="*/ 0 w 2189222"/>
              <a:gd name="connsiteY13" fmla="*/ 2588813 h 2588813"/>
              <a:gd name="connsiteX14" fmla="*/ 0 w 2189222"/>
              <a:gd name="connsiteY14" fmla="*/ 2019274 h 2588813"/>
              <a:gd name="connsiteX15" fmla="*/ 0 w 2189222"/>
              <a:gd name="connsiteY15" fmla="*/ 1449735 h 2588813"/>
              <a:gd name="connsiteX16" fmla="*/ 0 w 2189222"/>
              <a:gd name="connsiteY16" fmla="*/ 931973 h 2588813"/>
              <a:gd name="connsiteX17" fmla="*/ 0 w 2189222"/>
              <a:gd name="connsiteY17" fmla="*/ 0 h 258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89222" h="2588813" extrusionOk="0">
                <a:moveTo>
                  <a:pt x="0" y="0"/>
                </a:moveTo>
                <a:cubicBezTo>
                  <a:pt x="252644" y="-21292"/>
                  <a:pt x="273870" y="3218"/>
                  <a:pt x="525413" y="0"/>
                </a:cubicBezTo>
                <a:cubicBezTo>
                  <a:pt x="776956" y="-3218"/>
                  <a:pt x="893936" y="50519"/>
                  <a:pt x="1007042" y="0"/>
                </a:cubicBezTo>
                <a:cubicBezTo>
                  <a:pt x="1120148" y="-50519"/>
                  <a:pt x="1322691" y="70471"/>
                  <a:pt x="1598132" y="0"/>
                </a:cubicBezTo>
                <a:cubicBezTo>
                  <a:pt x="1873573" y="-70471"/>
                  <a:pt x="1929190" y="50193"/>
                  <a:pt x="2189222" y="0"/>
                </a:cubicBezTo>
                <a:cubicBezTo>
                  <a:pt x="2189341" y="190988"/>
                  <a:pt x="2172703" y="324265"/>
                  <a:pt x="2189222" y="491874"/>
                </a:cubicBezTo>
                <a:cubicBezTo>
                  <a:pt x="2205741" y="659483"/>
                  <a:pt x="2148926" y="807583"/>
                  <a:pt x="2189222" y="957861"/>
                </a:cubicBezTo>
                <a:cubicBezTo>
                  <a:pt x="2229518" y="1108139"/>
                  <a:pt x="2187814" y="1291747"/>
                  <a:pt x="2189222" y="1475623"/>
                </a:cubicBezTo>
                <a:cubicBezTo>
                  <a:pt x="2190630" y="1659499"/>
                  <a:pt x="2155197" y="1813021"/>
                  <a:pt x="2189222" y="1993386"/>
                </a:cubicBezTo>
                <a:cubicBezTo>
                  <a:pt x="2223247" y="2173751"/>
                  <a:pt x="2173324" y="2408297"/>
                  <a:pt x="2189222" y="2588813"/>
                </a:cubicBezTo>
                <a:cubicBezTo>
                  <a:pt x="2044203" y="2601068"/>
                  <a:pt x="1884939" y="2543047"/>
                  <a:pt x="1685701" y="2588813"/>
                </a:cubicBezTo>
                <a:cubicBezTo>
                  <a:pt x="1486463" y="2634579"/>
                  <a:pt x="1404976" y="2575439"/>
                  <a:pt x="1138395" y="2588813"/>
                </a:cubicBezTo>
                <a:cubicBezTo>
                  <a:pt x="871814" y="2602187"/>
                  <a:pt x="824216" y="2568513"/>
                  <a:pt x="612982" y="2588813"/>
                </a:cubicBezTo>
                <a:cubicBezTo>
                  <a:pt x="401748" y="2609113"/>
                  <a:pt x="221307" y="2553111"/>
                  <a:pt x="0" y="2588813"/>
                </a:cubicBezTo>
                <a:cubicBezTo>
                  <a:pt x="-52144" y="2394001"/>
                  <a:pt x="2912" y="2154323"/>
                  <a:pt x="0" y="2019274"/>
                </a:cubicBezTo>
                <a:cubicBezTo>
                  <a:pt x="-2912" y="1884225"/>
                  <a:pt x="35057" y="1721960"/>
                  <a:pt x="0" y="1449735"/>
                </a:cubicBezTo>
                <a:cubicBezTo>
                  <a:pt x="-35057" y="1177510"/>
                  <a:pt x="3403" y="1150363"/>
                  <a:pt x="0" y="931973"/>
                </a:cubicBezTo>
                <a:cubicBezTo>
                  <a:pt x="-3403" y="713583"/>
                  <a:pt x="52738" y="452826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Specific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B6486-7189-E947-AFFF-D050EAE23B4A}"/>
              </a:ext>
            </a:extLst>
          </p:cNvPr>
          <p:cNvSpPr/>
          <p:nvPr/>
        </p:nvSpPr>
        <p:spPr>
          <a:xfrm>
            <a:off x="5625076" y="4794773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TriggerBinding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CF5-0A49-564B-BFF2-6B85EC767044}"/>
              </a:ext>
            </a:extLst>
          </p:cNvPr>
          <p:cNvSpPr txBox="1"/>
          <p:nvPr/>
        </p:nvSpPr>
        <p:spPr>
          <a:xfrm>
            <a:off x="5286527" y="45873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8804E6-1CC9-C444-B14E-0AA5708C920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4929300" y="5014067"/>
            <a:ext cx="6957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98148D-8CB0-8F4A-8720-17C81176DF08}"/>
              </a:ext>
            </a:extLst>
          </p:cNvPr>
          <p:cNvSpPr txBox="1"/>
          <p:nvPr/>
        </p:nvSpPr>
        <p:spPr>
          <a:xfrm>
            <a:off x="4909318" y="500688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triggers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CA739-6249-B44F-92BC-56C8EA9CA156}"/>
              </a:ext>
            </a:extLst>
          </p:cNvPr>
          <p:cNvSpPr txBox="1"/>
          <p:nvPr/>
        </p:nvSpPr>
        <p:spPr>
          <a:xfrm>
            <a:off x="5063068" y="5490710"/>
            <a:ext cx="995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Interceptors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637ED8-250D-3246-8A76-A24C71A2615E}"/>
              </a:ext>
            </a:extLst>
          </p:cNvPr>
          <p:cNvSpPr/>
          <p:nvPr/>
        </p:nvSpPr>
        <p:spPr>
          <a:xfrm>
            <a:off x="5625076" y="5879545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Secrets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75082-7596-9E4F-945F-9667553F4419}"/>
              </a:ext>
            </a:extLst>
          </p:cNvPr>
          <p:cNvSpPr txBox="1"/>
          <p:nvPr/>
        </p:nvSpPr>
        <p:spPr>
          <a:xfrm>
            <a:off x="5560961" y="6318617"/>
            <a:ext cx="158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Webhook-secret-key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BCD9F-EF99-F24B-A3B1-FF35FDA11183}"/>
              </a:ext>
            </a:extLst>
          </p:cNvPr>
          <p:cNvSpPr txBox="1"/>
          <p:nvPr/>
        </p:nvSpPr>
        <p:spPr>
          <a:xfrm>
            <a:off x="7418698" y="4587368"/>
            <a:ext cx="3074881" cy="276999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imageRepository name for the app to 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5DA4A-1B59-604B-ADB0-536F5F9A8733}"/>
              </a:ext>
            </a:extLst>
          </p:cNvPr>
          <p:cNvSpPr txBox="1"/>
          <p:nvPr/>
        </p:nvSpPr>
        <p:spPr>
          <a:xfrm>
            <a:off x="7418698" y="5135616"/>
            <a:ext cx="4146135" cy="461665"/>
          </a:xfrm>
          <a:prstGeom prst="rect">
            <a:avLst/>
          </a:prstGeom>
          <a:noFill/>
          <a:ln w="3175"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Map parameters from HTTP request message sent by git </a:t>
            </a:r>
          </a:p>
          <a:p>
            <a:r>
              <a:rPr lang="en-US" sz="1200" dirty="0"/>
              <a:t>so, they can be used in pipeline run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08835D-4F62-414A-A099-01A0BA1B3B6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116419" y="4721877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517F6D-5F1D-2E4C-AE75-547B2BF8E95F}"/>
              </a:ext>
            </a:extLst>
          </p:cNvPr>
          <p:cNvCxnSpPr>
            <a:cxnSpLocks/>
          </p:cNvCxnSpPr>
          <p:nvPr/>
        </p:nvCxnSpPr>
        <p:spPr>
          <a:xfrm>
            <a:off x="7116419" y="5283882"/>
            <a:ext cx="302279" cy="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E5287B-AF31-154C-BAE6-955F286437E8}"/>
              </a:ext>
            </a:extLst>
          </p:cNvPr>
          <p:cNvSpPr/>
          <p:nvPr/>
        </p:nvSpPr>
        <p:spPr>
          <a:xfrm>
            <a:off x="5605342" y="3868381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TriggerTemplate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E653B-3AAF-CD43-B473-0547C1F36BF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392754" y="4087675"/>
            <a:ext cx="1212588" cy="65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B1C018-F741-8C4F-9D72-F9684DC7FCDE}"/>
              </a:ext>
            </a:extLst>
          </p:cNvPr>
          <p:cNvSpPr txBox="1"/>
          <p:nvPr/>
        </p:nvSpPr>
        <p:spPr>
          <a:xfrm>
            <a:off x="4372064" y="4233054"/>
            <a:ext cx="772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218145-E7EE-2941-B3CC-B5550CF248C0}"/>
              </a:ext>
            </a:extLst>
          </p:cNvPr>
          <p:cNvCxnSpPr>
            <a:stCxn id="34" idx="0"/>
          </p:cNvCxnSpPr>
          <p:nvPr/>
        </p:nvCxnSpPr>
        <p:spPr>
          <a:xfrm rot="16200000" flipV="1">
            <a:off x="4186093" y="1721856"/>
            <a:ext cx="2162456" cy="2130594"/>
          </a:xfrm>
          <a:prstGeom prst="curved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03802-161A-4542-A753-B81F456C49BB}"/>
              </a:ext>
            </a:extLst>
          </p:cNvPr>
          <p:cNvSpPr/>
          <p:nvPr/>
        </p:nvSpPr>
        <p:spPr>
          <a:xfrm>
            <a:off x="2481395" y="5587222"/>
            <a:ext cx="1454551" cy="438587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Route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E0C9A5-24E2-8546-ADA6-7A7630ECB5C3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8671" y="5274115"/>
            <a:ext cx="578309" cy="31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2" descr="Github Logo - Free social media icons">
            <a:extLst>
              <a:ext uri="{FF2B5EF4-FFF2-40B4-BE49-F238E27FC236}">
                <a16:creationId xmlns:a16="http://schemas.microsoft.com/office/drawing/2014/main" id="{C0219134-3DD6-014D-81CD-1F8985D5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43" y="452280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0FE490E-EADE-7945-A488-9A25C44E8B1F}"/>
              </a:ext>
            </a:extLst>
          </p:cNvPr>
          <p:cNvSpPr/>
          <p:nvPr/>
        </p:nvSpPr>
        <p:spPr>
          <a:xfrm>
            <a:off x="172172" y="4118049"/>
            <a:ext cx="2185903" cy="20245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gtihub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B41B1-F561-FE45-8BD3-B675E70CA6CA}"/>
              </a:ext>
            </a:extLst>
          </p:cNvPr>
          <p:cNvSpPr/>
          <p:nvPr/>
        </p:nvSpPr>
        <p:spPr>
          <a:xfrm>
            <a:off x="841272" y="436668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BAB92-0BAF-3F42-A410-B3E5E47DCC7B}"/>
              </a:ext>
            </a:extLst>
          </p:cNvPr>
          <p:cNvSpPr/>
          <p:nvPr/>
        </p:nvSpPr>
        <p:spPr>
          <a:xfrm>
            <a:off x="1179830" y="4621214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D6C006A-3428-8343-9295-3A79D1EAC173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1814613" y="5688939"/>
            <a:ext cx="666782" cy="1175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EBD6F7-97AC-C24E-B588-4C5C7CF267BB}"/>
              </a:ext>
            </a:extLst>
          </p:cNvPr>
          <p:cNvSpPr txBox="1"/>
          <p:nvPr/>
        </p:nvSpPr>
        <p:spPr>
          <a:xfrm>
            <a:off x="5286527" y="386838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A193E-92B2-CF49-8BC2-AF03A5D0AF9C}"/>
              </a:ext>
            </a:extLst>
          </p:cNvPr>
          <p:cNvSpPr/>
          <p:nvPr/>
        </p:nvSpPr>
        <p:spPr>
          <a:xfrm>
            <a:off x="542845" y="5238206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6F0525-944C-E649-86F5-34D5022143D4}"/>
              </a:ext>
            </a:extLst>
          </p:cNvPr>
          <p:cNvSpPr/>
          <p:nvPr/>
        </p:nvSpPr>
        <p:spPr>
          <a:xfrm>
            <a:off x="824780" y="5550439"/>
            <a:ext cx="989833" cy="276999"/>
          </a:xfrm>
          <a:prstGeom prst="rect">
            <a:avLst/>
          </a:prstGeom>
          <a:solidFill>
            <a:srgbClr val="4040E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webhook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E82C55E-589E-9A45-98F0-D1FBD44D1300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169663" y="4759714"/>
            <a:ext cx="673426" cy="790725"/>
          </a:xfrm>
          <a:prstGeom prst="curved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4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162A4-5430-954C-BAE2-9E68989D85A4}"/>
              </a:ext>
            </a:extLst>
          </p:cNvPr>
          <p:cNvSpPr/>
          <p:nvPr/>
        </p:nvSpPr>
        <p:spPr>
          <a:xfrm>
            <a:off x="856453" y="630621"/>
            <a:ext cx="4592877" cy="443564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Stging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11F94-50E7-024D-BBBF-7BB905CC913F}"/>
              </a:ext>
            </a:extLst>
          </p:cNvPr>
          <p:cNvSpPr/>
          <p:nvPr/>
        </p:nvSpPr>
        <p:spPr>
          <a:xfrm>
            <a:off x="6742672" y="630621"/>
            <a:ext cx="4839731" cy="253270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Runtime cluster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E4387-A5EE-B94B-95E5-32C14E816448}"/>
              </a:ext>
            </a:extLst>
          </p:cNvPr>
          <p:cNvSpPr/>
          <p:nvPr/>
        </p:nvSpPr>
        <p:spPr>
          <a:xfrm>
            <a:off x="6742672" y="3429000"/>
            <a:ext cx="4839731" cy="253270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Runtime cluster 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F0BD21-91E7-A747-91C8-926265DD027F}"/>
              </a:ext>
            </a:extLst>
          </p:cNvPr>
          <p:cNvGrpSpPr/>
          <p:nvPr/>
        </p:nvGrpSpPr>
        <p:grpSpPr>
          <a:xfrm>
            <a:off x="49822" y="1853150"/>
            <a:ext cx="806631" cy="910193"/>
            <a:chOff x="3858650" y="725576"/>
            <a:chExt cx="806631" cy="910193"/>
          </a:xfrm>
        </p:grpSpPr>
        <p:sp>
          <p:nvSpPr>
            <p:cNvPr id="8" name="Text Box 27">
              <a:extLst>
                <a:ext uri="{FF2B5EF4-FFF2-40B4-BE49-F238E27FC236}">
                  <a16:creationId xmlns:a16="http://schemas.microsoft.com/office/drawing/2014/main" id="{61B32789-2F7C-8646-9EEA-D77E2AD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650" y="1174104"/>
              <a:ext cx="8066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cs typeface="Arial" panose="020B0604020202020204" pitchFamily="34" charset="0"/>
                </a:rPr>
                <a:t>Business</a:t>
              </a:r>
            </a:p>
            <a:p>
              <a:pPr>
                <a:defRPr/>
              </a:pPr>
              <a:r>
                <a:rPr lang="en-US" sz="1200" dirty="0">
                  <a:solidFill>
                    <a:prstClr val="black"/>
                  </a:solidFill>
                  <a:cs typeface="Arial" panose="020B0604020202020204" pitchFamily="34" charset="0"/>
                </a:rPr>
                <a:t>Analyst</a:t>
              </a:r>
              <a:endParaRPr lang="fr-FR" sz="12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ProcessCoaches3.png">
              <a:extLst>
                <a:ext uri="{FF2B5EF4-FFF2-40B4-BE49-F238E27FC236}">
                  <a16:creationId xmlns:a16="http://schemas.microsoft.com/office/drawing/2014/main" id="{6BD16713-E33D-0D42-BC85-77FFC2E8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024136" y="725576"/>
              <a:ext cx="467562" cy="41979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D92C2D6-36C4-504F-8A2B-BD894CCF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41" y="988541"/>
            <a:ext cx="1321922" cy="686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32B160-6A3F-DD40-B491-36354F4A1A7E}"/>
              </a:ext>
            </a:extLst>
          </p:cNvPr>
          <p:cNvSpPr/>
          <p:nvPr/>
        </p:nvSpPr>
        <p:spPr>
          <a:xfrm>
            <a:off x="1030036" y="717331"/>
            <a:ext cx="4011521" cy="11358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ADS Studio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C8092-90DB-C242-A4E6-639DDFBA48E1}"/>
              </a:ext>
            </a:extLst>
          </p:cNvPr>
          <p:cNvSpPr/>
          <p:nvPr/>
        </p:nvSpPr>
        <p:spPr>
          <a:xfrm>
            <a:off x="1030035" y="2103402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Solution-gitops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D3515-83B5-594B-AFCC-908E96540669}"/>
              </a:ext>
            </a:extLst>
          </p:cNvPr>
          <p:cNvSpPr/>
          <p:nvPr/>
        </p:nvSpPr>
        <p:spPr>
          <a:xfrm>
            <a:off x="1030035" y="3250040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</a:t>
            </a:r>
            <a:r>
              <a:rPr lang="en-US" sz="1050" dirty="0" err="1">
                <a:solidFill>
                  <a:schemeClr val="accent1">
                    <a:lumMod val="75000"/>
                  </a:schemeClr>
                </a:solidFill>
              </a:rPr>
              <a:t>cicd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F643C-D320-AE47-9994-E038563B8AA1}"/>
              </a:ext>
            </a:extLst>
          </p:cNvPr>
          <p:cNvSpPr/>
          <p:nvPr/>
        </p:nvSpPr>
        <p:spPr>
          <a:xfrm>
            <a:off x="7156776" y="2104981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Solution-ns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DF1CEB-426F-D045-B611-5A42FA77F7A2}"/>
              </a:ext>
            </a:extLst>
          </p:cNvPr>
          <p:cNvSpPr/>
          <p:nvPr/>
        </p:nvSpPr>
        <p:spPr>
          <a:xfrm>
            <a:off x="7389340" y="2454425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ADS run time</a:t>
            </a:r>
          </a:p>
        </p:txBody>
      </p:sp>
      <p:pic>
        <p:nvPicPr>
          <p:cNvPr id="15" name="Picture 6" descr="CNCF Branding | Argo">
            <a:extLst>
              <a:ext uri="{FF2B5EF4-FFF2-40B4-BE49-F238E27FC236}">
                <a16:creationId xmlns:a16="http://schemas.microsoft.com/office/drawing/2014/main" id="{C7961092-C612-E345-A9D2-B675F0C6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694" y="2365800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08BCAF4-4C5E-4645-98B6-886AC617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1" y="2342024"/>
            <a:ext cx="497156" cy="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BFF431-670A-4042-BCA9-ABAB51865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839" y="3535343"/>
            <a:ext cx="341039" cy="341039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76911B3-AF3F-1147-B9C1-1A0FF268BF7B}"/>
              </a:ext>
            </a:extLst>
          </p:cNvPr>
          <p:cNvSpPr/>
          <p:nvPr/>
        </p:nvSpPr>
        <p:spPr>
          <a:xfrm>
            <a:off x="9139882" y="2447657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Biz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732C2-8302-5A49-85F2-8632227F10AF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flipH="1">
            <a:off x="8303740" y="2624545"/>
            <a:ext cx="836142" cy="6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1B0F0B-6518-9C42-A413-121D82B3ACD5}"/>
              </a:ext>
            </a:extLst>
          </p:cNvPr>
          <p:cNvSpPr/>
          <p:nvPr/>
        </p:nvSpPr>
        <p:spPr>
          <a:xfrm>
            <a:off x="1476879" y="5545193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4A73A-55C0-1144-96D1-B1DEB3C1FA3A}"/>
              </a:ext>
            </a:extLst>
          </p:cNvPr>
          <p:cNvSpPr/>
          <p:nvPr/>
        </p:nvSpPr>
        <p:spPr>
          <a:xfrm>
            <a:off x="2836738" y="5545516"/>
            <a:ext cx="1136307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ADS rules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9BACFF-3023-0244-B970-8442EBDA9498}"/>
              </a:ext>
            </a:extLst>
          </p:cNvPr>
          <p:cNvSpPr/>
          <p:nvPr/>
        </p:nvSpPr>
        <p:spPr>
          <a:xfrm>
            <a:off x="1187070" y="5337480"/>
            <a:ext cx="4262259" cy="81597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Github Logo - Free social media icons">
            <a:extLst>
              <a:ext uri="{FF2B5EF4-FFF2-40B4-BE49-F238E27FC236}">
                <a16:creationId xmlns:a16="http://schemas.microsoft.com/office/drawing/2014/main" id="{F8DDCC8A-46ED-A34E-B159-B19AAC4B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5" y="5513134"/>
            <a:ext cx="356325" cy="3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A96838-0B17-9649-8BCE-4B7D265132BB}"/>
              </a:ext>
            </a:extLst>
          </p:cNvPr>
          <p:cNvSpPr/>
          <p:nvPr/>
        </p:nvSpPr>
        <p:spPr>
          <a:xfrm>
            <a:off x="4237998" y="5545193"/>
            <a:ext cx="1136307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Solution-gitops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08AA6A-1BBA-E04C-BB52-918999998A02}"/>
              </a:ext>
            </a:extLst>
          </p:cNvPr>
          <p:cNvSpPr/>
          <p:nvPr/>
        </p:nvSpPr>
        <p:spPr>
          <a:xfrm>
            <a:off x="7156776" y="4637690"/>
            <a:ext cx="4011521" cy="911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accent1">
                    <a:lumMod val="75000"/>
                  </a:schemeClr>
                </a:solidFill>
              </a:rPr>
              <a:t>Solution-ns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0EB4825-77F3-6B47-BEEA-89F40904859F}"/>
              </a:ext>
            </a:extLst>
          </p:cNvPr>
          <p:cNvSpPr/>
          <p:nvPr/>
        </p:nvSpPr>
        <p:spPr>
          <a:xfrm>
            <a:off x="7389340" y="4987134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ADS run time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5522B1-C4BF-E74B-80F7-9734354265B4}"/>
              </a:ext>
            </a:extLst>
          </p:cNvPr>
          <p:cNvSpPr/>
          <p:nvPr/>
        </p:nvSpPr>
        <p:spPr>
          <a:xfrm>
            <a:off x="9139882" y="4980366"/>
            <a:ext cx="914400" cy="353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Biz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30B868-8ED1-BF4B-9935-EE543294D8FF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>
            <a:off x="8303740" y="5157254"/>
            <a:ext cx="836142" cy="6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CNCF Branding | Argo">
            <a:extLst>
              <a:ext uri="{FF2B5EF4-FFF2-40B4-BE49-F238E27FC236}">
                <a16:creationId xmlns:a16="http://schemas.microsoft.com/office/drawing/2014/main" id="{31305467-F100-A243-883D-EB567B3B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58" y="2365800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NCF Branding | Argo">
            <a:extLst>
              <a:ext uri="{FF2B5EF4-FFF2-40B4-BE49-F238E27FC236}">
                <a16:creationId xmlns:a16="http://schemas.microsoft.com/office/drawing/2014/main" id="{FA862F2C-E481-3144-8844-C48D2989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23" y="2359782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NCF Branding | Argo">
            <a:extLst>
              <a:ext uri="{FF2B5EF4-FFF2-40B4-BE49-F238E27FC236}">
                <a16:creationId xmlns:a16="http://schemas.microsoft.com/office/drawing/2014/main" id="{E2B04A1A-B83A-A94D-94DE-26DA6A87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41" y="2205691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NCF Branding | Argo">
            <a:extLst>
              <a:ext uri="{FF2B5EF4-FFF2-40B4-BE49-F238E27FC236}">
                <a16:creationId xmlns:a16="http://schemas.microsoft.com/office/drawing/2014/main" id="{1B8C5EC8-F92F-D34B-B9AD-EC89D82D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36" y="2322848"/>
            <a:ext cx="497468" cy="4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3AE593A-43D5-EB4E-97E4-89B0BEB1A454}"/>
              </a:ext>
            </a:extLst>
          </p:cNvPr>
          <p:cNvCxnSpPr>
            <a:stCxn id="10" idx="1"/>
            <a:endCxn id="22" idx="0"/>
          </p:cNvCxnSpPr>
          <p:nvPr/>
        </p:nvCxnSpPr>
        <p:spPr>
          <a:xfrm rot="10800000" flipH="1" flipV="1">
            <a:off x="1215840" y="1331804"/>
            <a:ext cx="2189051" cy="4213711"/>
          </a:xfrm>
          <a:prstGeom prst="curvedConnector4">
            <a:avLst>
              <a:gd name="adj1" fmla="val -29635"/>
              <a:gd name="adj2" fmla="val 88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A40D7F0-DC94-C343-9DE9-E1141444F9FA}"/>
              </a:ext>
            </a:extLst>
          </p:cNvPr>
          <p:cNvSpPr/>
          <p:nvPr/>
        </p:nvSpPr>
        <p:spPr>
          <a:xfrm>
            <a:off x="1682241" y="3628357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pipeline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E915FC-CAB5-9046-A529-E540156BD517}"/>
              </a:ext>
            </a:extLst>
          </p:cNvPr>
          <p:cNvSpPr/>
          <p:nvPr/>
        </p:nvSpPr>
        <p:spPr>
          <a:xfrm>
            <a:off x="3035795" y="3619306"/>
            <a:ext cx="1202824" cy="312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rules pipeline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D692AF11-2932-7D4F-90D5-2E675D8A9CF1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>
            <a:off x="4996709" y="2454425"/>
            <a:ext cx="2392631" cy="176888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2868DED-387C-7446-8A19-A5B380BFACB5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>
            <a:off x="4674604" y="2571582"/>
            <a:ext cx="2714736" cy="2592440"/>
          </a:xfrm>
          <a:prstGeom prst="curvedConnector3">
            <a:avLst>
              <a:gd name="adj1" fmla="val 50000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3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FFCB8A-48CB-3B44-83FB-8DA37CF6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" y="0"/>
            <a:ext cx="5491325" cy="6858000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7E815019-9B14-5641-BC9B-A63F3F29A165}"/>
              </a:ext>
            </a:extLst>
          </p:cNvPr>
          <p:cNvSpPr/>
          <p:nvPr/>
        </p:nvSpPr>
        <p:spPr>
          <a:xfrm>
            <a:off x="7232820" y="2433293"/>
            <a:ext cx="4011827" cy="995707"/>
          </a:xfrm>
          <a:prstGeom prst="borderCallout1">
            <a:avLst>
              <a:gd name="adj1" fmla="val 49004"/>
              <a:gd name="adj2" fmla="val -3713"/>
              <a:gd name="adj3" fmla="val -57828"/>
              <a:gd name="adj4" fmla="val -113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Different operator manifests: </a:t>
            </a:r>
            <a:br>
              <a:rPr lang="en-US" sz="1400" dirty="0"/>
            </a:br>
            <a:r>
              <a:rPr lang="en-US" sz="1400" dirty="0"/>
              <a:t>Openshift GitOps</a:t>
            </a:r>
            <a:br>
              <a:rPr lang="en-US" sz="1400" dirty="0"/>
            </a:br>
            <a:r>
              <a:rPr lang="en-US" sz="1400" dirty="0"/>
              <a:t>OpenShift pipelines</a:t>
            </a:r>
          </a:p>
          <a:p>
            <a:r>
              <a:rPr lang="en-US" sz="1400" dirty="0"/>
              <a:t>Bitnami Sealed secrets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2A611184-D428-5043-BA13-EDB5692E0D1B}"/>
              </a:ext>
            </a:extLst>
          </p:cNvPr>
          <p:cNvSpPr/>
          <p:nvPr/>
        </p:nvSpPr>
        <p:spPr>
          <a:xfrm>
            <a:off x="6998042" y="4450040"/>
            <a:ext cx="4011827" cy="995707"/>
          </a:xfrm>
          <a:prstGeom prst="borderCallout1">
            <a:avLst>
              <a:gd name="adj1" fmla="val 49004"/>
              <a:gd name="adj2" fmla="val -3713"/>
              <a:gd name="adj3" fmla="val -67756"/>
              <a:gd name="adj4" fmla="val -83918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gitops repository using KAM CLI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 err="1"/>
              <a:t>cicd</a:t>
            </a:r>
            <a:r>
              <a:rPr lang="en-US" sz="1400" dirty="0"/>
              <a:t> pipelines - task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ACA9E2F3-53C4-1346-B04C-0F4C74073D17}"/>
              </a:ext>
            </a:extLst>
          </p:cNvPr>
          <p:cNvSpPr/>
          <p:nvPr/>
        </p:nvSpPr>
        <p:spPr>
          <a:xfrm>
            <a:off x="7323436" y="1412253"/>
            <a:ext cx="4011827" cy="599839"/>
          </a:xfrm>
          <a:prstGeom prst="borderCallout1">
            <a:avLst>
              <a:gd name="adj1" fmla="val 49004"/>
              <a:gd name="adj2" fmla="val -3713"/>
              <a:gd name="adj3" fmla="val 8889"/>
              <a:gd name="adj4" fmla="val -11256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Quarkus App client to ADS service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DE2F67C-1A5E-4946-A63F-42A407357F64}"/>
              </a:ext>
            </a:extLst>
          </p:cNvPr>
          <p:cNvSpPr/>
          <p:nvPr/>
        </p:nvSpPr>
        <p:spPr>
          <a:xfrm>
            <a:off x="7323435" y="709393"/>
            <a:ext cx="4011827" cy="599839"/>
          </a:xfrm>
          <a:prstGeom prst="borderCallout1">
            <a:avLst>
              <a:gd name="adj1" fmla="val 49004"/>
              <a:gd name="adj2" fmla="val -3713"/>
              <a:gd name="adj3" fmla="val 58402"/>
              <a:gd name="adj4" fmla="val -11876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ADS service source code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2B70E7B-33EF-5E4D-9863-0656E6DAEF29}"/>
              </a:ext>
            </a:extLst>
          </p:cNvPr>
          <p:cNvSpPr/>
          <p:nvPr/>
        </p:nvSpPr>
        <p:spPr>
          <a:xfrm>
            <a:off x="7486594" y="0"/>
            <a:ext cx="4011827" cy="599839"/>
          </a:xfrm>
          <a:prstGeom prst="borderCallout1">
            <a:avLst>
              <a:gd name="adj1" fmla="val 49004"/>
              <a:gd name="adj2" fmla="val -3713"/>
              <a:gd name="adj3" fmla="val 108617"/>
              <a:gd name="adj4" fmla="val -8631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Multi-tenant component deployments &amp; Operator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2848A-6A0F-534F-86A8-9F6B8B664933}"/>
              </a:ext>
            </a:extLst>
          </p:cNvPr>
          <p:cNvSpPr txBox="1"/>
          <p:nvPr/>
        </p:nvSpPr>
        <p:spPr>
          <a:xfrm>
            <a:off x="6940804" y="4080708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BC463-D835-DD48-8117-65B2664931A9}"/>
              </a:ext>
            </a:extLst>
          </p:cNvPr>
          <p:cNvSpPr txBox="1"/>
          <p:nvPr/>
        </p:nvSpPr>
        <p:spPr>
          <a:xfrm>
            <a:off x="6544564" y="534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ECD11-3DE9-654E-B2B0-D629EEBF533E}"/>
              </a:ext>
            </a:extLst>
          </p:cNvPr>
          <p:cNvSpPr txBox="1"/>
          <p:nvPr/>
        </p:nvSpPr>
        <p:spPr>
          <a:xfrm>
            <a:off x="2996333" y="550770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SRE</a:t>
            </a:r>
          </a:p>
        </p:txBody>
      </p:sp>
    </p:spTree>
    <p:extLst>
      <p:ext uri="{BB962C8B-B14F-4D97-AF65-F5344CB8AC3E}">
        <p14:creationId xmlns:p14="http://schemas.microsoft.com/office/powerpoint/2010/main" val="419427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358</Words>
  <Application>Microsoft Macintosh PowerPoint</Application>
  <PresentationFormat>Widescreen</PresentationFormat>
  <Paragraphs>137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DBA Operators</vt:lpstr>
      <vt:lpstr>KAM for solution-gitops</vt:lpstr>
      <vt:lpstr>bootstrap</vt:lpstr>
      <vt:lpstr>Tekton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Boyer</dc:creator>
  <cp:lastModifiedBy>Jerome Boyer</cp:lastModifiedBy>
  <cp:revision>13</cp:revision>
  <dcterms:created xsi:type="dcterms:W3CDTF">2021-08-31T02:43:05Z</dcterms:created>
  <dcterms:modified xsi:type="dcterms:W3CDTF">2021-09-13T17:58:56Z</dcterms:modified>
</cp:coreProperties>
</file>