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4" r:id="rId3"/>
    <p:sldId id="2756" r:id="rId4"/>
    <p:sldId id="2757" r:id="rId5"/>
    <p:sldId id="2694" r:id="rId6"/>
    <p:sldId id="2742" r:id="rId7"/>
    <p:sldId id="272" r:id="rId8"/>
    <p:sldId id="2752" r:id="rId9"/>
    <p:sldId id="2751" r:id="rId10"/>
    <p:sldId id="2754" r:id="rId11"/>
    <p:sldId id="2755" r:id="rId12"/>
    <p:sldId id="2738" r:id="rId13"/>
    <p:sldId id="2744" r:id="rId14"/>
    <p:sldId id="2739" r:id="rId15"/>
    <p:sldId id="2741" r:id="rId16"/>
    <p:sldId id="141168483" r:id="rId17"/>
    <p:sldId id="2743" r:id="rId18"/>
    <p:sldId id="2740" r:id="rId19"/>
    <p:sldId id="2783" r:id="rId20"/>
    <p:sldId id="2701" r:id="rId21"/>
    <p:sldId id="2730" r:id="rId22"/>
    <p:sldId id="2747" r:id="rId23"/>
    <p:sldId id="2758" r:id="rId24"/>
    <p:sldId id="2700" r:id="rId25"/>
    <p:sldId id="2731" r:id="rId26"/>
    <p:sldId id="274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E8"/>
    <a:srgbClr val="FF8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 autoAdjust="0"/>
    <p:restoredTop sz="88606"/>
  </p:normalViewPr>
  <p:slideViewPr>
    <p:cSldViewPr snapToGrid="0">
      <p:cViewPr varScale="1">
        <p:scale>
          <a:sx n="87" d="100"/>
          <a:sy n="87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C937-84DD-4C7A-9F78-8F66F9E4728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B00C-73AA-4145-8D89-18934B00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eda/evt-microservices/ED-patterns/#command-query-responsibility-segreg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omg.org/spec/DMN/About-DMN/" TargetMode="External"/><Relationship Id="rId4" Type="http://schemas.openxmlformats.org/officeDocument/2006/relationships/hyperlink" Target="http://abrd.github.io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consume data by using a user interface and use the UI to interact with the system via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Actors could also be replaced by artificial intelligent agents.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result of some user decision or policy, and act on relevant data which are part of a Read model in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CQRS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pattern. Commands triggers events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Policies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(represented by lilac stickies) are reactive logics that take place after an event occurs, and trigger other commands. Policies always start with the phrase "whenever...". They can be a manual step a human follows, such as a documented procedure or guidance, or they may be automated. When applying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Agile Business Rule Development methodology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will be mapped to a Decision within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Decision Model Notation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systems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produce events.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presented to users in a user interface or modified by the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diagram with </a:t>
            </a:r>
            <a:r>
              <a:rPr lang="en-US" dirty="0" err="1"/>
              <a:t>swimlane</a:t>
            </a:r>
            <a:r>
              <a:rPr lang="en-US" dirty="0"/>
              <a:t> and pivot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8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140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Core Domain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Core business, this is where your organization is earning its money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High degree of differentiation to competitors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Development: Inhouse with your best teams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Supporting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Supporting functionality, that is not available as COTS-Software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Can be implemented with external support but inhouse teams should be in the lead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Generic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Suitable for Outsourcing, COTS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180-3A42-4FD6-B1F3-2630E23E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13B5-3080-45EC-A118-D17FFFE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B4D-7456-4E31-8523-566E01A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80C-D4FF-4D5B-ABA4-4D6837D6C648}" type="datetime1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7875-E579-4913-B442-BFA0D84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2785-7543-4A3A-99EB-1290B13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91F-2770-4C03-81D2-CE242EB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195-F0AE-45D2-9CE0-060162A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25AE-F0D8-4DAA-B601-F00BD1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159-0D74-4138-B60D-46734C7189CF}" type="datetime1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C10-50A8-42D4-B62F-1DA04F6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292F-89FB-4CF7-8B0E-47F423E1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0936-2ADA-40CA-8FB1-90E8549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B0C4-685C-4DCB-9E43-2687190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11B-166A-4C46-B048-E59DEE3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00-A3D9-49B2-92EE-F6E2B61C4694}" type="datetime1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2FCD-5ACB-4551-BE2E-F688CDB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3B0C-E1C5-4F16-BC38-8FE18E0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198-B3ED-402B-8602-411B6B5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F33-F852-46C6-9971-E49CE754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AA57-FFC5-4595-B213-D3B354D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9B81-F5CF-4CDA-9CEC-028BA81B2A6E}" type="datetime1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7E3-90F0-4010-860F-26CCDE8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C2E-4528-438F-A1E0-6A16633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E09-DA0B-4627-97D6-CC8570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42F1-7469-416C-81AF-1CDCC3DF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C576-9AA7-484F-AD0D-2B7D170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163-3C70-466E-906B-2D77BA0C333D}" type="datetime1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BD3-AE93-478D-9CCF-AA163EA5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6BB-7E7E-47C1-80B0-90A2CC65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B0A-A09E-4988-B109-B57BD8C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747-E74B-4A2B-B988-02E2CE22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D82B-75FC-4DB9-9496-E6BB28C1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DDE-910D-4044-847B-9415C4E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A8-AA48-4381-B480-A7AEFF509F86}" type="datetime1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756-5DC3-4846-9C64-9F3911B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6382-C873-4005-939C-9939807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BE-97D3-4730-BD44-19823A4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BFFF-6BC7-4FA0-84E6-5F8DB8C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C60B-65FB-4912-9B9D-A39D51F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87C1-F6B2-4913-B285-781E630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0A08-0245-43B9-ADC8-5BF7E923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B743-674D-46E8-90F6-777917A7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369-C48D-428A-89D3-F6AB96F8E2CB}" type="datetime1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8FE6-A39E-477A-BDE6-7789774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4D90A-A6FE-4ED1-89BE-6E30C1D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F28F-CC37-40D2-A45D-1AC446A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5DFB-F18D-4E21-8A0D-9E91875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C4CC-783D-487E-9A23-3CB2EC84C407}" type="datetime1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0A70-0513-457E-8DAE-043E201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BE65-5E2A-4415-B385-E6B2298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A31DC-1F10-454B-B0EB-A6701B91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9CF2-C652-4D61-A0C7-12EEBAD43262}" type="datetime1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1E21-44BE-406E-B9A7-1E48FB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5B01-907B-445E-96DB-C16BB9E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D0F-62BC-4EC6-BC29-D049E2B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53E-D28A-4424-981E-0DD2113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5AE3-8AC4-42E6-828A-B813428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E82-58F5-4D18-B5AA-04126D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E5F-4046-4A29-BA38-71ADE6C0BF60}" type="datetime1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99B4-897C-4E29-BECB-89BE6EFA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5366-2553-4B56-87CA-1798D6E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6BA-FDCD-43B4-B748-4A8049F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CE7F-850A-428A-AB3F-9AAF0A005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839-C3CF-46E8-A437-862E175E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5ED5-F3C2-492F-A500-F8D9AB3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8E9-EDAD-4893-841E-969713864D5C}" type="datetime1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8A7F-9E29-41FF-AD4F-3C6B5C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17F-A808-42B2-B0B3-09166B1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5685-AD46-4AB6-B71B-6CDEC4E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959E-C8A6-4D56-A538-E60C654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B0E-4313-49BC-A798-4A079EA8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C32-B703-4DCD-92CB-6CEE84524E24}" type="datetime1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6C62-461E-4819-A02C-A2300A3D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12EE-4F20-4017-9F98-1BCF75ED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nalysis/readme/#high-level-view-of-the-shipment-process-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696-F134-478B-B3EE-EA8AA50C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Reefer Containers: </a:t>
            </a:r>
            <a:br>
              <a:rPr lang="en-US" sz="4000" dirty="0"/>
            </a:br>
            <a:r>
              <a:rPr lang="en-US" sz="4000" dirty="0"/>
              <a:t>Event 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D56D-3297-4507-AF2C-089A90FD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51E0-C0E2-446A-9726-BCC3130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484047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vessel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source port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left dock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4586F-EF7E-5F4E-8585-41A01225C6A9}"/>
              </a:ext>
            </a:extLst>
          </p:cNvPr>
          <p:cNvSpPr/>
          <p:nvPr/>
        </p:nvSpPr>
        <p:spPr>
          <a:xfrm>
            <a:off x="8406008" y="225973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position reported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436DE-A9D3-6449-9250-B334344C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54" y="2861256"/>
            <a:ext cx="3827181" cy="25514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6C501D-9336-6B49-95EB-11010AA584D2}"/>
              </a:ext>
            </a:extLst>
          </p:cNvPr>
          <p:cNvSpPr/>
          <p:nvPr/>
        </p:nvSpPr>
        <p:spPr>
          <a:xfrm>
            <a:off x="6096000" y="22844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telemetries reported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40D97F-2B14-FB48-B427-5A76E73AFD9B}"/>
              </a:ext>
            </a:extLst>
          </p:cNvPr>
          <p:cNvSpPr/>
          <p:nvPr/>
        </p:nvSpPr>
        <p:spPr>
          <a:xfrm>
            <a:off x="9647801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destination 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FB7D3-E3FE-E747-A4C3-290F25CBEB77}"/>
              </a:ext>
            </a:extLst>
          </p:cNvPr>
          <p:cNvSpPr/>
          <p:nvPr/>
        </p:nvSpPr>
        <p:spPr>
          <a:xfrm>
            <a:off x="8076883" y="42686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at destination requested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CD106A-D8A9-F745-9813-C595F30FE753}"/>
              </a:ext>
            </a:extLst>
          </p:cNvPr>
          <p:cNvCxnSpPr>
            <a:cxnSpLocks/>
          </p:cNvCxnSpPr>
          <p:nvPr/>
        </p:nvCxnSpPr>
        <p:spPr>
          <a:xfrm>
            <a:off x="5210254" y="4021518"/>
            <a:ext cx="67171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F9ED6A-D00A-CD46-AD90-9D9F542E1ED4}"/>
              </a:ext>
            </a:extLst>
          </p:cNvPr>
          <p:cNvCxnSpPr>
            <a:cxnSpLocks/>
          </p:cNvCxnSpPr>
          <p:nvPr/>
        </p:nvCxnSpPr>
        <p:spPr>
          <a:xfrm>
            <a:off x="5210254" y="2012608"/>
            <a:ext cx="67171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5BACBD-FEBF-784F-A7E9-D66D27C59B0C}"/>
              </a:ext>
            </a:extLst>
          </p:cNvPr>
          <p:cNvCxnSpPr>
            <a:cxnSpLocks/>
          </p:cNvCxnSpPr>
          <p:nvPr/>
        </p:nvCxnSpPr>
        <p:spPr>
          <a:xfrm>
            <a:off x="5736737" y="349135"/>
            <a:ext cx="0" cy="367238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vessel </a:t>
            </a:r>
          </a:p>
        </p:txBody>
      </p:sp>
    </p:spTree>
    <p:extLst>
      <p:ext uri="{BB962C8B-B14F-4D97-AF65-F5344CB8AC3E}">
        <p14:creationId xmlns:p14="http://schemas.microsoft.com/office/powerpoint/2010/main" val="18349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616201" y="64886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1076711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at destination dock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transportation at destination requested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Vessel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from vessel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40D97F-2B14-FB48-B427-5A76E73AFD9B}"/>
              </a:ext>
            </a:extLst>
          </p:cNvPr>
          <p:cNvSpPr/>
          <p:nvPr/>
        </p:nvSpPr>
        <p:spPr>
          <a:xfrm>
            <a:off x="8300703" y="110531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plugged on dockside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36A9-EE6B-5240-9749-D7EF94A37051}"/>
              </a:ext>
            </a:extLst>
          </p:cNvPr>
          <p:cNvSpPr/>
          <p:nvPr/>
        </p:nvSpPr>
        <p:spPr>
          <a:xfrm>
            <a:off x="322092" y="321878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at destination received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129B1-01A6-4849-9B7D-B270C4736C77}"/>
              </a:ext>
            </a:extLst>
          </p:cNvPr>
          <p:cNvCxnSpPr/>
          <p:nvPr/>
        </p:nvCxnSpPr>
        <p:spPr>
          <a:xfrm>
            <a:off x="95149" y="4919292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41EDB-D7CE-9F48-ACD8-09ED47287FCF}"/>
              </a:ext>
            </a:extLst>
          </p:cNvPr>
          <p:cNvSpPr txBox="1"/>
          <p:nvPr/>
        </p:nvSpPr>
        <p:spPr>
          <a:xfrm>
            <a:off x="4704" y="451034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Customs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910DF9-5E01-644F-9E11-D70549C31881}"/>
              </a:ext>
            </a:extLst>
          </p:cNvPr>
          <p:cNvCxnSpPr/>
          <p:nvPr/>
        </p:nvCxnSpPr>
        <p:spPr>
          <a:xfrm>
            <a:off x="95149" y="3039692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D79246-577D-E14B-BDFB-6E003F926A22}"/>
              </a:ext>
            </a:extLst>
          </p:cNvPr>
          <p:cNvSpPr txBox="1"/>
          <p:nvPr/>
        </p:nvSpPr>
        <p:spPr>
          <a:xfrm>
            <a:off x="95149" y="6145998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5773A-2714-4245-9E2B-2D877FC1CA8D}"/>
              </a:ext>
            </a:extLst>
          </p:cNvPr>
          <p:cNvSpPr/>
          <p:nvPr/>
        </p:nvSpPr>
        <p:spPr>
          <a:xfrm>
            <a:off x="2431904" y="50461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transportation received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755257-ED0B-8F44-B2EC-BE443B1B411F}"/>
              </a:ext>
            </a:extLst>
          </p:cNvPr>
          <p:cNvSpPr txBox="1"/>
          <p:nvPr/>
        </p:nvSpPr>
        <p:spPr>
          <a:xfrm>
            <a:off x="10841" y="35049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E03B2-DC1E-564F-965E-F35A5D39CFF2}"/>
              </a:ext>
            </a:extLst>
          </p:cNvPr>
          <p:cNvSpPr/>
          <p:nvPr/>
        </p:nvSpPr>
        <p:spPr>
          <a:xfrm>
            <a:off x="9917139" y="112334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45AAA5-1DF9-304B-9FF4-EB637053CFFF}"/>
              </a:ext>
            </a:extLst>
          </p:cNvPr>
          <p:cNvSpPr/>
          <p:nvPr/>
        </p:nvSpPr>
        <p:spPr>
          <a:xfrm>
            <a:off x="10692760" y="507937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ready for pickup received</a:t>
            </a:r>
          </a:p>
        </p:txBody>
      </p:sp>
    </p:spTree>
    <p:extLst>
      <p:ext uri="{BB962C8B-B14F-4D97-AF65-F5344CB8AC3E}">
        <p14:creationId xmlns:p14="http://schemas.microsoft.com/office/powerpoint/2010/main" val="360335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728E3-FEB0-8C49-BD89-A674F99F247F}"/>
              </a:ext>
            </a:extLst>
          </p:cNvPr>
          <p:cNvSpPr/>
          <p:nvPr/>
        </p:nvSpPr>
        <p:spPr>
          <a:xfrm>
            <a:off x="2764888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and plugged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D0F74-D8E1-F443-9CB3-6879187A6B9A}"/>
              </a:ext>
            </a:extLst>
          </p:cNvPr>
          <p:cNvSpPr/>
          <p:nvPr/>
        </p:nvSpPr>
        <p:spPr>
          <a:xfrm>
            <a:off x="5941917" y="481670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80342-304B-9841-93E5-7DD7A5A98989}"/>
              </a:ext>
            </a:extLst>
          </p:cNvPr>
          <p:cNvSpPr/>
          <p:nvPr/>
        </p:nvSpPr>
        <p:spPr>
          <a:xfrm>
            <a:off x="1346269" y="288575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389F3-BDA5-B84C-BBE7-EE54847308F5}"/>
              </a:ext>
            </a:extLst>
          </p:cNvPr>
          <p:cNvSpPr txBox="1"/>
          <p:nvPr/>
        </p:nvSpPr>
        <p:spPr>
          <a:xfrm>
            <a:off x="272363" y="176000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Shop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A2E0D-E813-3842-A056-42E942336694}"/>
              </a:ext>
            </a:extLst>
          </p:cNvPr>
          <p:cNvSpPr/>
          <p:nvPr/>
        </p:nvSpPr>
        <p:spPr>
          <a:xfrm>
            <a:off x="1096828" y="4281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at arrival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599452-A79E-A949-AE60-A7AE95C72299}"/>
              </a:ext>
            </a:extLst>
          </p:cNvPr>
          <p:cNvSpPr/>
          <p:nvPr/>
        </p:nvSpPr>
        <p:spPr>
          <a:xfrm>
            <a:off x="2557608" y="42814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B2F64-74CF-8649-AB83-D29E02D30CA2}"/>
              </a:ext>
            </a:extLst>
          </p:cNvPr>
          <p:cNvSpPr/>
          <p:nvPr/>
        </p:nvSpPr>
        <p:spPr>
          <a:xfrm>
            <a:off x="4390635" y="4487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transit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014A9-5B66-9043-8DE1-80643CE77EDC}"/>
              </a:ext>
            </a:extLst>
          </p:cNvPr>
          <p:cNvSpPr/>
          <p:nvPr/>
        </p:nvSpPr>
        <p:spPr>
          <a:xfrm>
            <a:off x="7004434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444543-DC1E-0541-8959-39E8D5765D1C}"/>
              </a:ext>
            </a:extLst>
          </p:cNvPr>
          <p:cNvSpPr/>
          <p:nvPr/>
        </p:nvSpPr>
        <p:spPr>
          <a:xfrm>
            <a:off x="9682151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7E3C6-CB99-2E4E-A491-4A2889F64A03}"/>
              </a:ext>
            </a:extLst>
          </p:cNvPr>
          <p:cNvSpPr/>
          <p:nvPr/>
        </p:nvSpPr>
        <p:spPr>
          <a:xfrm>
            <a:off x="8560324" y="2885759"/>
            <a:ext cx="777277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delivered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87C5F-C5ED-9A44-9741-87B558444849}"/>
              </a:ext>
            </a:extLst>
          </p:cNvPr>
          <p:cNvSpPr/>
          <p:nvPr/>
        </p:nvSpPr>
        <p:spPr>
          <a:xfrm>
            <a:off x="208604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</p:spTree>
    <p:extLst>
      <p:ext uri="{BB962C8B-B14F-4D97-AF65-F5344CB8AC3E}">
        <p14:creationId xmlns:p14="http://schemas.microsoft.com/office/powerpoint/2010/main" val="228913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334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Container Specifics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185145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event linkage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E7A74B-A8F9-D643-90C6-E1971642EF74}"/>
              </a:ext>
            </a:extLst>
          </p:cNvPr>
          <p:cNvSpPr/>
          <p:nvPr/>
        </p:nvSpPr>
        <p:spPr>
          <a:xfrm>
            <a:off x="3342604" y="2288939"/>
            <a:ext cx="1592075" cy="7085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D41B11-6B4B-DE4D-8CC7-DF1C664DE942}"/>
              </a:ext>
            </a:extLst>
          </p:cNvPr>
          <p:cNvSpPr/>
          <p:nvPr/>
        </p:nvSpPr>
        <p:spPr>
          <a:xfrm>
            <a:off x="5066096" y="3327394"/>
            <a:ext cx="1356169" cy="75973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FBD7E-BF6F-354A-95E5-08ECA4919C29}"/>
              </a:ext>
            </a:extLst>
          </p:cNvPr>
          <p:cNvSpPr/>
          <p:nvPr/>
        </p:nvSpPr>
        <p:spPr>
          <a:xfrm>
            <a:off x="3318582" y="1059290"/>
            <a:ext cx="1640121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a reefer container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44788-0BE2-1147-8762-E80FCC3D6415}"/>
              </a:ext>
            </a:extLst>
          </p:cNvPr>
          <p:cNvSpPr/>
          <p:nvPr/>
        </p:nvSpPr>
        <p:spPr>
          <a:xfrm>
            <a:off x="5066096" y="2288940"/>
            <a:ext cx="1592075" cy="861800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reefer container is selected reserve voyage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08259B3-214F-244D-9463-3544787BC251}"/>
              </a:ext>
            </a:extLst>
          </p:cNvPr>
          <p:cNvSpPr/>
          <p:nvPr/>
        </p:nvSpPr>
        <p:spPr>
          <a:xfrm>
            <a:off x="7233299" y="116684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B1C54D-A182-D345-A57A-C2A8EE653ECC}"/>
              </a:ext>
            </a:extLst>
          </p:cNvPr>
          <p:cNvSpPr/>
          <p:nvPr/>
        </p:nvSpPr>
        <p:spPr>
          <a:xfrm>
            <a:off x="5066096" y="4263782"/>
            <a:ext cx="1211339" cy="55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voyageID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21076-D5C7-BA49-B56E-DEBEA6945A5C}"/>
              </a:ext>
            </a:extLst>
          </p:cNvPr>
          <p:cNvSpPr/>
          <p:nvPr/>
        </p:nvSpPr>
        <p:spPr>
          <a:xfrm>
            <a:off x="3342604" y="3150739"/>
            <a:ext cx="1211339" cy="55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containerID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FF4AB1-92AE-2741-971D-F45257506BF7}"/>
              </a:ext>
            </a:extLst>
          </p:cNvPr>
          <p:cNvSpPr/>
          <p:nvPr/>
        </p:nvSpPr>
        <p:spPr>
          <a:xfrm>
            <a:off x="1872903" y="92355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567E30-5BC5-AB4D-8320-99DB23BB2A7C}"/>
              </a:ext>
            </a:extLst>
          </p:cNvPr>
          <p:cNvSpPr/>
          <p:nvPr/>
        </p:nvSpPr>
        <p:spPr>
          <a:xfrm>
            <a:off x="1761444" y="2288939"/>
            <a:ext cx="1449743" cy="567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OrderID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5F5542-B00E-7B43-A8E6-64D605F88FE2}"/>
              </a:ext>
            </a:extLst>
          </p:cNvPr>
          <p:cNvSpPr/>
          <p:nvPr/>
        </p:nvSpPr>
        <p:spPr>
          <a:xfrm>
            <a:off x="7233298" y="2747673"/>
            <a:ext cx="1373407" cy="861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Emitted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01477C-CEC5-A24B-8F47-FB7774E5C41B}"/>
              </a:ext>
            </a:extLst>
          </p:cNvPr>
          <p:cNvSpPr/>
          <p:nvPr/>
        </p:nvSpPr>
        <p:spPr>
          <a:xfrm>
            <a:off x="7233299" y="1951528"/>
            <a:ext cx="1373407" cy="672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shipping business SLA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5F3D55-EA07-CF4C-9E3C-C8F58FF341DC}"/>
              </a:ext>
            </a:extLst>
          </p:cNvPr>
          <p:cNvSpPr/>
          <p:nvPr/>
        </p:nvSpPr>
        <p:spPr>
          <a:xfrm>
            <a:off x="7233298" y="3779500"/>
            <a:ext cx="1373407" cy="55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OrderID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SLA conditions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8086356-847B-DC4B-834F-B3127AA1F6AC}"/>
              </a:ext>
            </a:extLst>
          </p:cNvPr>
          <p:cNvSpPr/>
          <p:nvPr/>
        </p:nvSpPr>
        <p:spPr>
          <a:xfrm>
            <a:off x="9713428" y="116684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98F630-4D32-8D40-9E14-CD798B3B72C5}"/>
              </a:ext>
            </a:extLst>
          </p:cNvPr>
          <p:cNvSpPr/>
          <p:nvPr/>
        </p:nvSpPr>
        <p:spPr>
          <a:xfrm>
            <a:off x="9713428" y="1951528"/>
            <a:ext cx="1373407" cy="672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Accept business SLA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4A71E-F323-7049-B33D-A2478A695466}"/>
              </a:ext>
            </a:extLst>
          </p:cNvPr>
          <p:cNvSpPr/>
          <p:nvPr/>
        </p:nvSpPr>
        <p:spPr>
          <a:xfrm>
            <a:off x="9739845" y="2747673"/>
            <a:ext cx="1373407" cy="861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3A28C7-18D5-1D40-B7A8-B31964166D1E}"/>
              </a:ext>
            </a:extLst>
          </p:cNvPr>
          <p:cNvSpPr/>
          <p:nvPr/>
        </p:nvSpPr>
        <p:spPr>
          <a:xfrm>
            <a:off x="9721988" y="3808867"/>
            <a:ext cx="1373407" cy="55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OrderID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SLA conditions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BAEC50-9D7B-AB4F-9E56-9D7679F7FA83}"/>
              </a:ext>
            </a:extLst>
          </p:cNvPr>
          <p:cNvSpPr/>
          <p:nvPr/>
        </p:nvSpPr>
        <p:spPr>
          <a:xfrm>
            <a:off x="9683819" y="4564783"/>
            <a:ext cx="1449743" cy="567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OrderID </a:t>
            </a:r>
          </a:p>
        </p:txBody>
      </p:sp>
    </p:spTree>
    <p:extLst>
      <p:ext uri="{BB962C8B-B14F-4D97-AF65-F5344CB8AC3E}">
        <p14:creationId xmlns:p14="http://schemas.microsoft.com/office/powerpoint/2010/main" val="386457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A30EFF-9F58-644A-BD06-34687475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0689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C5C78-74E9-7E46-A3A2-84840FE21C18}"/>
              </a:ext>
            </a:extLst>
          </p:cNvPr>
          <p:cNvSpPr/>
          <p:nvPr/>
        </p:nvSpPr>
        <p:spPr>
          <a:xfrm>
            <a:off x="86938" y="2503548"/>
            <a:ext cx="1001927" cy="8519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Fresh cargo 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91DBB3-8D77-FF42-A692-BE79F08BD1D1}"/>
              </a:ext>
            </a:extLst>
          </p:cNvPr>
          <p:cNvSpPr/>
          <p:nvPr/>
        </p:nvSpPr>
        <p:spPr>
          <a:xfrm>
            <a:off x="7633296" y="2754805"/>
            <a:ext cx="905031" cy="82408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3732D-858C-B74C-ADED-EA6E3CB7D0EF}"/>
              </a:ext>
            </a:extLst>
          </p:cNvPr>
          <p:cNvSpPr/>
          <p:nvPr/>
        </p:nvSpPr>
        <p:spPr>
          <a:xfrm>
            <a:off x="6321065" y="2754805"/>
            <a:ext cx="1001927" cy="85193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143729-F4D8-2A45-9B0E-219FA4393D22}"/>
              </a:ext>
            </a:extLst>
          </p:cNvPr>
          <p:cNvSpPr/>
          <p:nvPr/>
        </p:nvSpPr>
        <p:spPr>
          <a:xfrm>
            <a:off x="2523572" y="2505878"/>
            <a:ext cx="1355208" cy="8519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8972E8B-AD97-E846-8FE9-44C78FA39D32}"/>
              </a:ext>
            </a:extLst>
          </p:cNvPr>
          <p:cNvSpPr/>
          <p:nvPr/>
        </p:nvSpPr>
        <p:spPr>
          <a:xfrm>
            <a:off x="86938" y="1176946"/>
            <a:ext cx="1211338" cy="25654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0AB600-0204-FB49-87F5-D366133C77D8}"/>
              </a:ext>
            </a:extLst>
          </p:cNvPr>
          <p:cNvSpPr/>
          <p:nvPr/>
        </p:nvSpPr>
        <p:spPr>
          <a:xfrm>
            <a:off x="86938" y="1528851"/>
            <a:ext cx="928343" cy="851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69CA96-DE2E-DF4D-9642-1F8E247040A3}"/>
              </a:ext>
            </a:extLst>
          </p:cNvPr>
          <p:cNvSpPr/>
          <p:nvPr/>
        </p:nvSpPr>
        <p:spPr>
          <a:xfrm>
            <a:off x="5167657" y="1573760"/>
            <a:ext cx="928343" cy="10279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E4ACF7C-96C8-8B4F-A42F-D6D83C3D9776}"/>
              </a:ext>
            </a:extLst>
          </p:cNvPr>
          <p:cNvSpPr/>
          <p:nvPr/>
        </p:nvSpPr>
        <p:spPr>
          <a:xfrm>
            <a:off x="7288265" y="765814"/>
            <a:ext cx="1069821" cy="53630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F82783-EFBC-2441-8FD6-E00EC1B56C77}"/>
              </a:ext>
            </a:extLst>
          </p:cNvPr>
          <p:cNvSpPr/>
          <p:nvPr/>
        </p:nvSpPr>
        <p:spPr>
          <a:xfrm>
            <a:off x="4726998" y="5054963"/>
            <a:ext cx="2534576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87F7E7-78A4-1C44-961E-CFC0F160DCF0}"/>
              </a:ext>
            </a:extLst>
          </p:cNvPr>
          <p:cNvSpPr/>
          <p:nvPr/>
        </p:nvSpPr>
        <p:spPr>
          <a:xfrm>
            <a:off x="4726998" y="3917300"/>
            <a:ext cx="3062684" cy="9815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Reefer 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C4898-69E1-E94E-A07C-67CF2FC7DBCD}"/>
              </a:ext>
            </a:extLst>
          </p:cNvPr>
          <p:cNvSpPr/>
          <p:nvPr/>
        </p:nvSpPr>
        <p:spPr>
          <a:xfrm>
            <a:off x="2484569" y="1512713"/>
            <a:ext cx="928343" cy="851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Shipment 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B65D53-5A3F-014D-AC3A-C0585DECAA62}"/>
              </a:ext>
            </a:extLst>
          </p:cNvPr>
          <p:cNvSpPr/>
          <p:nvPr/>
        </p:nvSpPr>
        <p:spPr>
          <a:xfrm>
            <a:off x="1259273" y="1528851"/>
            <a:ext cx="928343" cy="851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Shipment 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906AE-FF62-8B47-95A9-4DE01D1BD765}"/>
              </a:ext>
            </a:extLst>
          </p:cNvPr>
          <p:cNvSpPr/>
          <p:nvPr/>
        </p:nvSpPr>
        <p:spPr>
          <a:xfrm>
            <a:off x="1259273" y="2505878"/>
            <a:ext cx="1001927" cy="8519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Shipment order updated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33B81-EFE7-8346-B69F-D8AB37304A87}"/>
              </a:ext>
            </a:extLst>
          </p:cNvPr>
          <p:cNvSpPr/>
          <p:nvPr/>
        </p:nvSpPr>
        <p:spPr>
          <a:xfrm>
            <a:off x="6394649" y="1573760"/>
            <a:ext cx="928343" cy="10279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</a:t>
            </a:r>
          </a:p>
          <a:p>
            <a:pPr algn="ctr"/>
            <a:r>
              <a:rPr lang="en-US" sz="1200" dirty="0"/>
              <a:t>Voyage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AB4953-8365-CD43-AF9C-2C8CED5C0843}"/>
              </a:ext>
            </a:extLst>
          </p:cNvPr>
          <p:cNvSpPr/>
          <p:nvPr/>
        </p:nvSpPr>
        <p:spPr>
          <a:xfrm>
            <a:off x="7621641" y="1573760"/>
            <a:ext cx="928343" cy="10279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</a:t>
            </a:r>
          </a:p>
          <a:p>
            <a:pPr algn="ctr"/>
            <a:r>
              <a:rPr lang="en-US" sz="1200" dirty="0"/>
              <a:t>Reefer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F1E437-1D4C-F04D-8D40-18A2137C9A0D}"/>
              </a:ext>
            </a:extLst>
          </p:cNvPr>
          <p:cNvSpPr/>
          <p:nvPr/>
        </p:nvSpPr>
        <p:spPr>
          <a:xfrm>
            <a:off x="4740792" y="2745661"/>
            <a:ext cx="1355208" cy="8519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business conditions and SLA sent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2FED0-B43E-DE49-9068-6210DD5F398C}"/>
              </a:ext>
            </a:extLst>
          </p:cNvPr>
          <p:cNvSpPr/>
          <p:nvPr/>
        </p:nvSpPr>
        <p:spPr>
          <a:xfrm>
            <a:off x="8774475" y="1573760"/>
            <a:ext cx="928343" cy="10279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2C255-8B06-FE4C-B2DD-F106CE7CE61D}"/>
              </a:ext>
            </a:extLst>
          </p:cNvPr>
          <p:cNvSpPr/>
          <p:nvPr/>
        </p:nvSpPr>
        <p:spPr>
          <a:xfrm>
            <a:off x="9859350" y="1587995"/>
            <a:ext cx="1204890" cy="10279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Initiate land transportation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50C35E-5F5D-A24D-AF81-4B23F4D7D563}"/>
              </a:ext>
            </a:extLst>
          </p:cNvPr>
          <p:cNvSpPr/>
          <p:nvPr/>
        </p:nvSpPr>
        <p:spPr>
          <a:xfrm>
            <a:off x="8786130" y="2754805"/>
            <a:ext cx="905031" cy="82408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Order cancelled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F98E72-4740-1245-A3DC-D4A2B4D976B2}"/>
              </a:ext>
            </a:extLst>
          </p:cNvPr>
          <p:cNvSpPr/>
          <p:nvPr/>
        </p:nvSpPr>
        <p:spPr>
          <a:xfrm>
            <a:off x="9895926" y="2782656"/>
            <a:ext cx="1073377" cy="82408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1">
                    <a:lumMod val="50000"/>
                  </a:schemeClr>
                </a:solidFill>
              </a:rPr>
              <a:t>Land transportation initiated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2AA14-4BD0-8640-9A29-7878DDE4F562}"/>
              </a:ext>
            </a:extLst>
          </p:cNvPr>
          <p:cNvSpPr/>
          <p:nvPr/>
        </p:nvSpPr>
        <p:spPr>
          <a:xfrm>
            <a:off x="393008" y="3926845"/>
            <a:ext cx="1868192" cy="15177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u="sng" dirty="0">
                <a:solidFill>
                  <a:schemeClr val="accent2">
                    <a:lumMod val="25000"/>
                  </a:schemeClr>
                </a:solidFill>
              </a:rPr>
              <a:t>Order</a:t>
            </a:r>
            <a:r>
              <a:rPr lang="en-US" sz="1050" dirty="0">
                <a:solidFill>
                  <a:schemeClr val="accent2">
                    <a:lumMod val="25000"/>
                  </a:schemeClr>
                </a:solidFill>
              </a:rPr>
              <a:t>: </a:t>
            </a:r>
          </a:p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</a:rPr>
              <a:t>Estimate delivery date</a:t>
            </a:r>
          </a:p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</a:rPr>
              <a:t>Destination Address</a:t>
            </a:r>
          </a:p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</a:rPr>
              <a:t>Pickup Address</a:t>
            </a:r>
          </a:p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</a:rPr>
              <a:t>Pickup date</a:t>
            </a:r>
          </a:p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</a:rPr>
              <a:t>Product ID</a:t>
            </a:r>
          </a:p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</a:rPr>
              <a:t>Quantity to ship</a:t>
            </a:r>
          </a:p>
        </p:txBody>
      </p:sp>
    </p:spTree>
    <p:extLst>
      <p:ext uri="{BB962C8B-B14F-4D97-AF65-F5344CB8AC3E}">
        <p14:creationId xmlns:p14="http://schemas.microsoft.com/office/powerpoint/2010/main" val="294238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8132107" y="93142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3155169" y="3888067"/>
            <a:ext cx="1211340" cy="10279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429168" y="3888066"/>
            <a:ext cx="1211340" cy="973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7871340" y="3888067"/>
            <a:ext cx="1211340" cy="1027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9313511" y="3888064"/>
            <a:ext cx="1368099" cy="10279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43DB07-77F0-DE47-A777-68420A536486}"/>
              </a:ext>
            </a:extLst>
          </p:cNvPr>
          <p:cNvSpPr/>
          <p:nvPr/>
        </p:nvSpPr>
        <p:spPr>
          <a:xfrm>
            <a:off x="308198" y="799959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4AB1B-D21C-EC45-BFA2-DCEAAD26852E}"/>
              </a:ext>
            </a:extLst>
          </p:cNvPr>
          <p:cNvSpPr/>
          <p:nvPr/>
        </p:nvSpPr>
        <p:spPr>
          <a:xfrm>
            <a:off x="2069578" y="931425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container transportation for source pickup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33B2B0-92BA-7848-A18A-77A3EF6B2292}"/>
              </a:ext>
            </a:extLst>
          </p:cNvPr>
          <p:cNvSpPr/>
          <p:nvPr/>
        </p:nvSpPr>
        <p:spPr>
          <a:xfrm>
            <a:off x="202991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82687-059B-C542-B6F5-A7863F76875E}"/>
              </a:ext>
            </a:extLst>
          </p:cNvPr>
          <p:cNvSpPr/>
          <p:nvPr/>
        </p:nvSpPr>
        <p:spPr>
          <a:xfrm>
            <a:off x="308198" y="2058982"/>
            <a:ext cx="1389982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order confirmed alert the clerk to trigger transportation order creation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6965AC-81DE-264B-8FE8-11B1472E4C2B}"/>
              </a:ext>
            </a:extLst>
          </p:cNvPr>
          <p:cNvSpPr/>
          <p:nvPr/>
        </p:nvSpPr>
        <p:spPr>
          <a:xfrm>
            <a:off x="4366509" y="3092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Clerk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D5C99-7ECE-994B-AE29-B4F1D40D0952}"/>
              </a:ext>
            </a:extLst>
          </p:cNvPr>
          <p:cNvSpPr/>
          <p:nvPr/>
        </p:nvSpPr>
        <p:spPr>
          <a:xfrm>
            <a:off x="4581148" y="3888067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truck to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9ADC7-B7D7-F44F-B679-E7F042D31DDA}"/>
              </a:ext>
            </a:extLst>
          </p:cNvPr>
          <p:cNvSpPr/>
          <p:nvPr/>
        </p:nvSpPr>
        <p:spPr>
          <a:xfrm>
            <a:off x="6272409" y="931425"/>
            <a:ext cx="1691261" cy="115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sensor report door closed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ED49121-64CB-9444-9232-FDBD11958E04}"/>
              </a:ext>
            </a:extLst>
          </p:cNvPr>
          <p:cNvSpPr/>
          <p:nvPr/>
        </p:nvSpPr>
        <p:spPr>
          <a:xfrm>
            <a:off x="627240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</a:t>
            </a:r>
          </a:p>
        </p:txBody>
      </p:sp>
    </p:spTree>
    <p:extLst>
      <p:ext uri="{BB962C8B-B14F-4D97-AF65-F5344CB8AC3E}">
        <p14:creationId xmlns:p14="http://schemas.microsoft.com/office/powerpoint/2010/main" val="28350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Aggregates and Bounded 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3EDD-D829-EA48-BFBD-62F8F49CA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19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8DF3B4-245E-0D4C-88CD-175DE399502A}"/>
              </a:ext>
            </a:extLst>
          </p:cNvPr>
          <p:cNvSpPr/>
          <p:nvPr/>
        </p:nvSpPr>
        <p:spPr>
          <a:xfrm>
            <a:off x="609601" y="1212178"/>
            <a:ext cx="1211339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7DF4-24DE-7F49-9306-33F22D21F410}"/>
              </a:ext>
            </a:extLst>
          </p:cNvPr>
          <p:cNvSpPr/>
          <p:nvPr/>
        </p:nvSpPr>
        <p:spPr>
          <a:xfrm>
            <a:off x="609601" y="2401024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66BB9-7E7B-5141-81D8-DBC8F08ED24E}"/>
              </a:ext>
            </a:extLst>
          </p:cNvPr>
          <p:cNvSpPr/>
          <p:nvPr/>
        </p:nvSpPr>
        <p:spPr>
          <a:xfrm>
            <a:off x="2094689" y="2417148"/>
            <a:ext cx="2490923" cy="20237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 to 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1BE9B-78D4-2549-94AB-66DB819C105D}"/>
              </a:ext>
            </a:extLst>
          </p:cNvPr>
          <p:cNvSpPr/>
          <p:nvPr/>
        </p:nvSpPr>
        <p:spPr>
          <a:xfrm>
            <a:off x="7930249" y="1546524"/>
            <a:ext cx="2490923" cy="13555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Voyage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starting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Port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legs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B713B-3747-7A42-838F-48CF154E0ACE}"/>
              </a:ext>
            </a:extLst>
          </p:cNvPr>
          <p:cNvSpPr/>
          <p:nvPr/>
        </p:nvSpPr>
        <p:spPr>
          <a:xfrm>
            <a:off x="7930249" y="4051912"/>
            <a:ext cx="2490923" cy="13555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Reefer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containerID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Sensors telemetries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9A404-71E9-5046-A1CD-5C3DEEBCECC8}"/>
              </a:ext>
            </a:extLst>
          </p:cNvPr>
          <p:cNvSpPr/>
          <p:nvPr/>
        </p:nvSpPr>
        <p:spPr>
          <a:xfrm>
            <a:off x="5986992" y="1467880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voyage to 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759F4-9972-8345-9A2D-AC28BCFAAAD3}"/>
              </a:ext>
            </a:extLst>
          </p:cNvPr>
          <p:cNvSpPr/>
          <p:nvPr/>
        </p:nvSpPr>
        <p:spPr>
          <a:xfrm>
            <a:off x="5986992" y="4149950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Reefer to 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C21F1-DF18-F141-B706-573472863FE4}"/>
              </a:ext>
            </a:extLst>
          </p:cNvPr>
          <p:cNvSpPr/>
          <p:nvPr/>
        </p:nvSpPr>
        <p:spPr>
          <a:xfrm>
            <a:off x="584301" y="35044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BD6226-1904-F846-BA40-611F4D15A446}"/>
              </a:ext>
            </a:extLst>
          </p:cNvPr>
          <p:cNvSpPr/>
          <p:nvPr/>
        </p:nvSpPr>
        <p:spPr>
          <a:xfrm>
            <a:off x="5986992" y="527099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Routing and placement established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3C849-1E23-DA42-8F83-4DB7AD0DF745}"/>
              </a:ext>
            </a:extLst>
          </p:cNvPr>
          <p:cNvSpPr/>
          <p:nvPr/>
        </p:nvSpPr>
        <p:spPr>
          <a:xfrm>
            <a:off x="5986992" y="25938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47342A4-350F-2D4E-A605-550B1F768C4A}"/>
              </a:ext>
            </a:extLst>
          </p:cNvPr>
          <p:cNvSpPr/>
          <p:nvPr/>
        </p:nvSpPr>
        <p:spPr>
          <a:xfrm>
            <a:off x="5986992" y="647987"/>
            <a:ext cx="1211339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</p:spTree>
    <p:extLst>
      <p:ext uri="{BB962C8B-B14F-4D97-AF65-F5344CB8AC3E}">
        <p14:creationId xmlns:p14="http://schemas.microsoft.com/office/powerpoint/2010/main" val="25833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7F0-5E8D-2045-B033-6DF6B1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E436A-770D-4E48-B90C-5F8F6313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45"/>
            <a:ext cx="10515600" cy="2132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106F-CE3C-C444-974A-C1FC187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7F60-A0D9-2842-B20F-0FA64087D509}"/>
              </a:ext>
            </a:extLst>
          </p:cNvPr>
          <p:cNvSpPr/>
          <p:nvPr/>
        </p:nvSpPr>
        <p:spPr>
          <a:xfrm>
            <a:off x="838199" y="5172653"/>
            <a:ext cx="10887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https://ibm-cloud-architecture.github.io/refarch-kc/analysis/readme/#high-level-view-of-the-shipment-process-flow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5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09282" y="1675308"/>
            <a:ext cx="1211338" cy="69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5" y="1167220"/>
            <a:ext cx="2141360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055481" y="5137086"/>
            <a:ext cx="2187952" cy="6746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65542-B2EC-9C4B-97EA-68B2B75C9043}"/>
              </a:ext>
            </a:extLst>
          </p:cNvPr>
          <p:cNvSpPr/>
          <p:nvPr/>
        </p:nvSpPr>
        <p:spPr>
          <a:xfrm>
            <a:off x="4073649" y="2459851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48DF-3057-8041-92D2-271EA532B958}"/>
              </a:ext>
            </a:extLst>
          </p:cNvPr>
          <p:cNvSpPr/>
          <p:nvPr/>
        </p:nvSpPr>
        <p:spPr>
          <a:xfrm>
            <a:off x="4072427" y="3116428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CE74F-0F76-4D4A-BCA5-426AF8907FDA}"/>
              </a:ext>
            </a:extLst>
          </p:cNvPr>
          <p:cNvSpPr/>
          <p:nvPr/>
        </p:nvSpPr>
        <p:spPr>
          <a:xfrm>
            <a:off x="4072427" y="3830575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Assigned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3E6D6-273B-3944-9B19-B95C408CB326}"/>
              </a:ext>
            </a:extLst>
          </p:cNvPr>
          <p:cNvSpPr/>
          <p:nvPr/>
        </p:nvSpPr>
        <p:spPr>
          <a:xfrm>
            <a:off x="4103295" y="1755432"/>
            <a:ext cx="2141361" cy="579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F35B9-80EC-0D4F-8F26-4149559FE66E}"/>
              </a:ext>
            </a:extLst>
          </p:cNvPr>
          <p:cNvSpPr/>
          <p:nvPr/>
        </p:nvSpPr>
        <p:spPr>
          <a:xfrm>
            <a:off x="4040150" y="4434156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Shipped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6609455" y="2322888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964277" y="770460"/>
            <a:ext cx="8695112" cy="5630336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Order Bounded Context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589BA-5D58-9B44-A1EB-433EA41992E0}"/>
              </a:ext>
            </a:extLst>
          </p:cNvPr>
          <p:cNvSpPr/>
          <p:nvPr/>
        </p:nvSpPr>
        <p:spPr>
          <a:xfrm>
            <a:off x="473889" y="283600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821BE-3882-F847-99B8-88DEB645FC1C}"/>
              </a:ext>
            </a:extLst>
          </p:cNvPr>
          <p:cNvSpPr/>
          <p:nvPr/>
        </p:nvSpPr>
        <p:spPr>
          <a:xfrm>
            <a:off x="2009282" y="2614571"/>
            <a:ext cx="1211339" cy="692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F6E5FE-A413-034F-8BEB-D1A9695AB34D}"/>
              </a:ext>
            </a:extLst>
          </p:cNvPr>
          <p:cNvSpPr/>
          <p:nvPr/>
        </p:nvSpPr>
        <p:spPr>
          <a:xfrm>
            <a:off x="2009281" y="3536196"/>
            <a:ext cx="1211339" cy="692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Order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3C4E977E-BF10-7D4F-8A65-E0EAE1B75FFE}"/>
              </a:ext>
            </a:extLst>
          </p:cNvPr>
          <p:cNvSpPr/>
          <p:nvPr/>
        </p:nvSpPr>
        <p:spPr>
          <a:xfrm>
            <a:off x="6735043" y="1449108"/>
            <a:ext cx="1127359" cy="612648"/>
          </a:xfrm>
          <a:prstGeom prst="wedgeEllipseCallout">
            <a:avLst>
              <a:gd name="adj1" fmla="val 25270"/>
              <a:gd name="adj2" fmla="val 9277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68A84D38-F359-DB4E-A091-F8B6857327FB}"/>
              </a:ext>
            </a:extLst>
          </p:cNvPr>
          <p:cNvSpPr/>
          <p:nvPr/>
        </p:nvSpPr>
        <p:spPr>
          <a:xfrm>
            <a:off x="6476119" y="529638"/>
            <a:ext cx="1127359" cy="612648"/>
          </a:xfrm>
          <a:prstGeom prst="wedgeEllipseCallout">
            <a:avLst>
              <a:gd name="adj1" fmla="val -69358"/>
              <a:gd name="adj2" fmla="val 9774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C27983B3-6AE6-FB47-AF14-08099661ACE4}"/>
              </a:ext>
            </a:extLst>
          </p:cNvPr>
          <p:cNvSpPr/>
          <p:nvPr/>
        </p:nvSpPr>
        <p:spPr>
          <a:xfrm>
            <a:off x="695578" y="836460"/>
            <a:ext cx="1201647" cy="612648"/>
          </a:xfrm>
          <a:prstGeom prst="wedgeEllipseCallout">
            <a:avLst>
              <a:gd name="adj1" fmla="val 78301"/>
              <a:gd name="adj2" fmla="val 3739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DDD Bounded Context</a:t>
            </a: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6877E3E7-277E-1D49-B6F9-1647736F8B2A}"/>
              </a:ext>
            </a:extLst>
          </p:cNvPr>
          <p:cNvSpPr/>
          <p:nvPr/>
        </p:nvSpPr>
        <p:spPr>
          <a:xfrm>
            <a:off x="769866" y="1698343"/>
            <a:ext cx="1127359" cy="612648"/>
          </a:xfrm>
          <a:prstGeom prst="wedgeEllipseCallout">
            <a:avLst>
              <a:gd name="adj1" fmla="val 48181"/>
              <a:gd name="adj2" fmla="val 7143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3ABD07-0494-4F4C-A779-3BC5B5F57489}"/>
              </a:ext>
            </a:extLst>
          </p:cNvPr>
          <p:cNvSpPr/>
          <p:nvPr/>
        </p:nvSpPr>
        <p:spPr>
          <a:xfrm>
            <a:off x="2009280" y="4397420"/>
            <a:ext cx="1211339" cy="692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Order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5AE56-76B4-634A-B982-1F80C3599EB6}"/>
              </a:ext>
            </a:extLst>
          </p:cNvPr>
          <p:cNvSpPr/>
          <p:nvPr/>
        </p:nvSpPr>
        <p:spPr>
          <a:xfrm>
            <a:off x="1971185" y="5155195"/>
            <a:ext cx="1211339" cy="692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Review Order Status</a:t>
            </a:r>
          </a:p>
        </p:txBody>
      </p:sp>
    </p:spTree>
    <p:extLst>
      <p:ext uri="{BB962C8B-B14F-4D97-AF65-F5344CB8AC3E}">
        <p14:creationId xmlns:p14="http://schemas.microsoft.com/office/powerpoint/2010/main" val="78168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86100" y="18441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Container to inventory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866614" y="2497026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Brand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336431" y="801858"/>
            <a:ext cx="9523827" cy="5598938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Container Bounded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D9DE2-8F41-EF47-98FB-F2EE506CFFAB}"/>
              </a:ext>
            </a:extLst>
          </p:cNvPr>
          <p:cNvSpPr/>
          <p:nvPr/>
        </p:nvSpPr>
        <p:spPr>
          <a:xfrm>
            <a:off x="2086100" y="30900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46988-9A7F-A243-A0D4-310FBE3CC01D}"/>
              </a:ext>
            </a:extLst>
          </p:cNvPr>
          <p:cNvSpPr/>
          <p:nvPr/>
        </p:nvSpPr>
        <p:spPr>
          <a:xfrm>
            <a:off x="2086100" y="4243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to order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743A8-5A7A-5D40-8317-D107B26736E4}"/>
              </a:ext>
            </a:extLst>
          </p:cNvPr>
          <p:cNvSpPr/>
          <p:nvPr/>
        </p:nvSpPr>
        <p:spPr>
          <a:xfrm>
            <a:off x="3000500" y="5322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Container from inventory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3840F-4E6B-6448-8928-7E35A068DF1A}"/>
              </a:ext>
            </a:extLst>
          </p:cNvPr>
          <p:cNvSpPr/>
          <p:nvPr/>
        </p:nvSpPr>
        <p:spPr>
          <a:xfrm>
            <a:off x="3299324" y="193492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ABF8B-64F5-9043-BFD5-87274CBFC659}"/>
              </a:ext>
            </a:extLst>
          </p:cNvPr>
          <p:cNvSpPr/>
          <p:nvPr/>
        </p:nvSpPr>
        <p:spPr>
          <a:xfrm>
            <a:off x="8953593" y="180714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2BA4B-9056-2C4C-B9AE-7274A7650F58}"/>
              </a:ext>
            </a:extLst>
          </p:cNvPr>
          <p:cNvSpPr/>
          <p:nvPr/>
        </p:nvSpPr>
        <p:spPr>
          <a:xfrm>
            <a:off x="3907214" y="280437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32916-83CF-AC49-8105-950E94538CB1}"/>
              </a:ext>
            </a:extLst>
          </p:cNvPr>
          <p:cNvSpPr/>
          <p:nvPr/>
        </p:nvSpPr>
        <p:spPr>
          <a:xfrm>
            <a:off x="55025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842E5-EAE8-A441-A1FC-212E51D5581C}"/>
              </a:ext>
            </a:extLst>
          </p:cNvPr>
          <p:cNvSpPr/>
          <p:nvPr/>
        </p:nvSpPr>
        <p:spPr>
          <a:xfrm>
            <a:off x="4247996" y="1046051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80E8C-B0C7-F14D-B710-F35311A0842F}"/>
              </a:ext>
            </a:extLst>
          </p:cNvPr>
          <p:cNvSpPr/>
          <p:nvPr/>
        </p:nvSpPr>
        <p:spPr>
          <a:xfrm>
            <a:off x="6367054" y="550935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out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5DA80-7E26-154B-AB46-317E1EF5FAC6}"/>
              </a:ext>
            </a:extLst>
          </p:cNvPr>
          <p:cNvSpPr/>
          <p:nvPr/>
        </p:nvSpPr>
        <p:spPr>
          <a:xfrm>
            <a:off x="6443003" y="81680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D5267-9395-C04C-88CA-2326AB2F70DC}"/>
              </a:ext>
            </a:extLst>
          </p:cNvPr>
          <p:cNvSpPr/>
          <p:nvPr/>
        </p:nvSpPr>
        <p:spPr>
          <a:xfrm>
            <a:off x="3329689" y="384127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EC11-B0CE-1649-80E8-B4214BE25DBC}"/>
              </a:ext>
            </a:extLst>
          </p:cNvPr>
          <p:cNvSpPr/>
          <p:nvPr/>
        </p:nvSpPr>
        <p:spPr>
          <a:xfrm>
            <a:off x="4202405" y="4222012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876E68-652C-BB4C-9314-E4EB3DF9B27D}"/>
              </a:ext>
            </a:extLst>
          </p:cNvPr>
          <p:cNvSpPr/>
          <p:nvPr/>
        </p:nvSpPr>
        <p:spPr>
          <a:xfrm>
            <a:off x="5211851" y="1414243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C67374-9D75-3744-9C92-74DDCC8C6AA4}"/>
              </a:ext>
            </a:extLst>
          </p:cNvPr>
          <p:cNvSpPr/>
          <p:nvPr/>
        </p:nvSpPr>
        <p:spPr>
          <a:xfrm>
            <a:off x="7286918" y="1227185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46D33-E482-0A4E-B9FE-27D85499C11F}"/>
              </a:ext>
            </a:extLst>
          </p:cNvPr>
          <p:cNvSpPr/>
          <p:nvPr/>
        </p:nvSpPr>
        <p:spPr>
          <a:xfrm>
            <a:off x="5906507" y="251280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9A3BC-EE3E-5345-89A3-2E215C655604}"/>
              </a:ext>
            </a:extLst>
          </p:cNvPr>
          <p:cNvSpPr/>
          <p:nvPr/>
        </p:nvSpPr>
        <p:spPr>
          <a:xfrm>
            <a:off x="6355541" y="299208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53A95-5293-BB4A-811D-410AFD72E274}"/>
              </a:ext>
            </a:extLst>
          </p:cNvPr>
          <p:cNvSpPr/>
          <p:nvPr/>
        </p:nvSpPr>
        <p:spPr>
          <a:xfrm>
            <a:off x="7529458" y="471632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1A834-375F-FE4E-A9DC-17B6A9BD5A4C}"/>
              </a:ext>
            </a:extLst>
          </p:cNvPr>
          <p:cNvSpPr/>
          <p:nvPr/>
        </p:nvSpPr>
        <p:spPr>
          <a:xfrm>
            <a:off x="84964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4891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65C23E-6D76-459C-BC14-A9049E4EE8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AB875C-10FC-2641-ABC4-51383D9792B5}"/>
              </a:ext>
            </a:extLst>
          </p:cNvPr>
          <p:cNvSpPr/>
          <p:nvPr/>
        </p:nvSpPr>
        <p:spPr>
          <a:xfrm>
            <a:off x="318048" y="282827"/>
            <a:ext cx="11274183" cy="549854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647C-0F18-F344-8609-AC56CC1154DB}"/>
              </a:ext>
            </a:extLst>
          </p:cNvPr>
          <p:cNvSpPr txBox="1"/>
          <p:nvPr/>
        </p:nvSpPr>
        <p:spPr>
          <a:xfrm>
            <a:off x="5429328" y="762595"/>
            <a:ext cx="28981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container-shipment Domain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F92809-0390-E241-86D7-B172F2993794}"/>
              </a:ext>
            </a:extLst>
          </p:cNvPr>
          <p:cNvSpPr/>
          <p:nvPr/>
        </p:nvSpPr>
        <p:spPr>
          <a:xfrm>
            <a:off x="1170082" y="2333563"/>
            <a:ext cx="3248901" cy="118805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EDF67-19AC-2E42-BA18-DDE123D40BC7}"/>
              </a:ext>
            </a:extLst>
          </p:cNvPr>
          <p:cNvSpPr txBox="1"/>
          <p:nvPr/>
        </p:nvSpPr>
        <p:spPr>
          <a:xfrm>
            <a:off x="1545978" y="2772825"/>
            <a:ext cx="246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subdomain (support)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F872E-2EA1-8048-9920-2945243AC870}"/>
              </a:ext>
            </a:extLst>
          </p:cNvPr>
          <p:cNvSpPr/>
          <p:nvPr/>
        </p:nvSpPr>
        <p:spPr>
          <a:xfrm>
            <a:off x="4765142" y="1440608"/>
            <a:ext cx="2803964" cy="1160497"/>
          </a:xfrm>
          <a:custGeom>
            <a:avLst/>
            <a:gdLst>
              <a:gd name="connsiteX0" fmla="*/ 1400783 w 3949522"/>
              <a:gd name="connsiteY0" fmla="*/ 97277 h 3540869"/>
              <a:gd name="connsiteX1" fmla="*/ 1400783 w 3949522"/>
              <a:gd name="connsiteY1" fmla="*/ 97277 h 3540869"/>
              <a:gd name="connsiteX2" fmla="*/ 1245141 w 3949522"/>
              <a:gd name="connsiteY2" fmla="*/ 233464 h 3540869"/>
              <a:gd name="connsiteX3" fmla="*/ 1167319 w 3949522"/>
              <a:gd name="connsiteY3" fmla="*/ 291830 h 3540869"/>
              <a:gd name="connsiteX4" fmla="*/ 1050588 w 3949522"/>
              <a:gd name="connsiteY4" fmla="*/ 428018 h 3540869"/>
              <a:gd name="connsiteX5" fmla="*/ 972766 w 3949522"/>
              <a:gd name="connsiteY5" fmla="*/ 486383 h 3540869"/>
              <a:gd name="connsiteX6" fmla="*/ 875490 w 3949522"/>
              <a:gd name="connsiteY6" fmla="*/ 622571 h 3540869"/>
              <a:gd name="connsiteX7" fmla="*/ 817124 w 3949522"/>
              <a:gd name="connsiteY7" fmla="*/ 680937 h 3540869"/>
              <a:gd name="connsiteX8" fmla="*/ 778213 w 3949522"/>
              <a:gd name="connsiteY8" fmla="*/ 739303 h 3540869"/>
              <a:gd name="connsiteX9" fmla="*/ 719847 w 3949522"/>
              <a:gd name="connsiteY9" fmla="*/ 797669 h 3540869"/>
              <a:gd name="connsiteX10" fmla="*/ 642026 w 3949522"/>
              <a:gd name="connsiteY10" fmla="*/ 894945 h 3540869"/>
              <a:gd name="connsiteX11" fmla="*/ 466928 w 3949522"/>
              <a:gd name="connsiteY11" fmla="*/ 1070043 h 3540869"/>
              <a:gd name="connsiteX12" fmla="*/ 408562 w 3949522"/>
              <a:gd name="connsiteY12" fmla="*/ 1128409 h 3540869"/>
              <a:gd name="connsiteX13" fmla="*/ 369651 w 3949522"/>
              <a:gd name="connsiteY13" fmla="*/ 1186775 h 3540869"/>
              <a:gd name="connsiteX14" fmla="*/ 291830 w 3949522"/>
              <a:gd name="connsiteY14" fmla="*/ 1420239 h 3540869"/>
              <a:gd name="connsiteX15" fmla="*/ 252919 w 3949522"/>
              <a:gd name="connsiteY15" fmla="*/ 1536971 h 3540869"/>
              <a:gd name="connsiteX16" fmla="*/ 175098 w 3949522"/>
              <a:gd name="connsiteY16" fmla="*/ 1712069 h 3540869"/>
              <a:gd name="connsiteX17" fmla="*/ 136188 w 3949522"/>
              <a:gd name="connsiteY17" fmla="*/ 1906622 h 3540869"/>
              <a:gd name="connsiteX18" fmla="*/ 97277 w 3949522"/>
              <a:gd name="connsiteY18" fmla="*/ 2023354 h 3540869"/>
              <a:gd name="connsiteX19" fmla="*/ 77822 w 3949522"/>
              <a:gd name="connsiteY19" fmla="*/ 2081720 h 3540869"/>
              <a:gd name="connsiteX20" fmla="*/ 58366 w 3949522"/>
              <a:gd name="connsiteY20" fmla="*/ 2140086 h 3540869"/>
              <a:gd name="connsiteX21" fmla="*/ 19456 w 3949522"/>
              <a:gd name="connsiteY21" fmla="*/ 2315183 h 3540869"/>
              <a:gd name="connsiteX22" fmla="*/ 0 w 3949522"/>
              <a:gd name="connsiteY22" fmla="*/ 2373549 h 3540869"/>
              <a:gd name="connsiteX23" fmla="*/ 19456 w 3949522"/>
              <a:gd name="connsiteY23" fmla="*/ 2723745 h 3540869"/>
              <a:gd name="connsiteX24" fmla="*/ 38911 w 3949522"/>
              <a:gd name="connsiteY24" fmla="*/ 2782111 h 3540869"/>
              <a:gd name="connsiteX25" fmla="*/ 97277 w 3949522"/>
              <a:gd name="connsiteY25" fmla="*/ 2937754 h 3540869"/>
              <a:gd name="connsiteX26" fmla="*/ 116732 w 3949522"/>
              <a:gd name="connsiteY26" fmla="*/ 2996120 h 3540869"/>
              <a:gd name="connsiteX27" fmla="*/ 252919 w 3949522"/>
              <a:gd name="connsiteY27" fmla="*/ 3171218 h 3540869"/>
              <a:gd name="connsiteX28" fmla="*/ 291830 w 3949522"/>
              <a:gd name="connsiteY28" fmla="*/ 3229583 h 3540869"/>
              <a:gd name="connsiteX29" fmla="*/ 525294 w 3949522"/>
              <a:gd name="connsiteY29" fmla="*/ 3346315 h 3540869"/>
              <a:gd name="connsiteX30" fmla="*/ 642026 w 3949522"/>
              <a:gd name="connsiteY30" fmla="*/ 3385226 h 3540869"/>
              <a:gd name="connsiteX31" fmla="*/ 719847 w 3949522"/>
              <a:gd name="connsiteY31" fmla="*/ 3404681 h 3540869"/>
              <a:gd name="connsiteX32" fmla="*/ 856034 w 3949522"/>
              <a:gd name="connsiteY32" fmla="*/ 3443592 h 3540869"/>
              <a:gd name="connsiteX33" fmla="*/ 972766 w 3949522"/>
              <a:gd name="connsiteY33" fmla="*/ 3501958 h 3540869"/>
              <a:gd name="connsiteX34" fmla="*/ 1031132 w 3949522"/>
              <a:gd name="connsiteY34" fmla="*/ 3540869 h 3540869"/>
              <a:gd name="connsiteX35" fmla="*/ 1498060 w 3949522"/>
              <a:gd name="connsiteY35" fmla="*/ 3521413 h 3540869"/>
              <a:gd name="connsiteX36" fmla="*/ 1653702 w 3949522"/>
              <a:gd name="connsiteY36" fmla="*/ 3463047 h 3540869"/>
              <a:gd name="connsiteX37" fmla="*/ 1731524 w 3949522"/>
              <a:gd name="connsiteY37" fmla="*/ 3443592 h 3540869"/>
              <a:gd name="connsiteX38" fmla="*/ 1848256 w 3949522"/>
              <a:gd name="connsiteY38" fmla="*/ 3365771 h 3540869"/>
              <a:gd name="connsiteX39" fmla="*/ 1984443 w 3949522"/>
              <a:gd name="connsiteY39" fmla="*/ 3307405 h 3540869"/>
              <a:gd name="connsiteX40" fmla="*/ 2101175 w 3949522"/>
              <a:gd name="connsiteY40" fmla="*/ 3229583 h 3540869"/>
              <a:gd name="connsiteX41" fmla="*/ 2198451 w 3949522"/>
              <a:gd name="connsiteY41" fmla="*/ 3190673 h 3540869"/>
              <a:gd name="connsiteX42" fmla="*/ 2295728 w 3949522"/>
              <a:gd name="connsiteY42" fmla="*/ 3132307 h 3540869"/>
              <a:gd name="connsiteX43" fmla="*/ 2412460 w 3949522"/>
              <a:gd name="connsiteY43" fmla="*/ 3093396 h 3540869"/>
              <a:gd name="connsiteX44" fmla="*/ 2470826 w 3949522"/>
              <a:gd name="connsiteY44" fmla="*/ 3073941 h 3540869"/>
              <a:gd name="connsiteX45" fmla="*/ 2548647 w 3949522"/>
              <a:gd name="connsiteY45" fmla="*/ 3035030 h 3540869"/>
              <a:gd name="connsiteX46" fmla="*/ 2645924 w 3949522"/>
              <a:gd name="connsiteY46" fmla="*/ 2976664 h 3540869"/>
              <a:gd name="connsiteX47" fmla="*/ 2859932 w 3949522"/>
              <a:gd name="connsiteY47" fmla="*/ 2879388 h 3540869"/>
              <a:gd name="connsiteX48" fmla="*/ 3015575 w 3949522"/>
              <a:gd name="connsiteY48" fmla="*/ 2762656 h 3540869"/>
              <a:gd name="connsiteX49" fmla="*/ 3151762 w 3949522"/>
              <a:gd name="connsiteY49" fmla="*/ 2607013 h 3540869"/>
              <a:gd name="connsiteX50" fmla="*/ 3229583 w 3949522"/>
              <a:gd name="connsiteY50" fmla="*/ 2529192 h 3540869"/>
              <a:gd name="connsiteX51" fmla="*/ 3268494 w 3949522"/>
              <a:gd name="connsiteY51" fmla="*/ 2470826 h 3540869"/>
              <a:gd name="connsiteX52" fmla="*/ 3385226 w 3949522"/>
              <a:gd name="connsiteY52" fmla="*/ 2354094 h 3540869"/>
              <a:gd name="connsiteX53" fmla="*/ 3443592 w 3949522"/>
              <a:gd name="connsiteY53" fmla="*/ 2276273 h 3540869"/>
              <a:gd name="connsiteX54" fmla="*/ 3599234 w 3949522"/>
              <a:gd name="connsiteY54" fmla="*/ 2140086 h 3540869"/>
              <a:gd name="connsiteX55" fmla="*/ 3638145 w 3949522"/>
              <a:gd name="connsiteY55" fmla="*/ 2081720 h 3540869"/>
              <a:gd name="connsiteX56" fmla="*/ 3696511 w 3949522"/>
              <a:gd name="connsiteY56" fmla="*/ 2023354 h 3540869"/>
              <a:gd name="connsiteX57" fmla="*/ 3735422 w 3949522"/>
              <a:gd name="connsiteY57" fmla="*/ 1964988 h 3540869"/>
              <a:gd name="connsiteX58" fmla="*/ 3852153 w 3949522"/>
              <a:gd name="connsiteY58" fmla="*/ 1887166 h 3540869"/>
              <a:gd name="connsiteX59" fmla="*/ 3910519 w 3949522"/>
              <a:gd name="connsiteY59" fmla="*/ 1848256 h 3540869"/>
              <a:gd name="connsiteX60" fmla="*/ 3949430 w 3949522"/>
              <a:gd name="connsiteY60" fmla="*/ 1789890 h 3540869"/>
              <a:gd name="connsiteX61" fmla="*/ 3910519 w 3949522"/>
              <a:gd name="connsiteY61" fmla="*/ 1459149 h 3540869"/>
              <a:gd name="connsiteX62" fmla="*/ 3871609 w 3949522"/>
              <a:gd name="connsiteY62" fmla="*/ 1400783 h 3540869"/>
              <a:gd name="connsiteX63" fmla="*/ 3832698 w 3949522"/>
              <a:gd name="connsiteY63" fmla="*/ 1284052 h 3540869"/>
              <a:gd name="connsiteX64" fmla="*/ 3793788 w 3949522"/>
              <a:gd name="connsiteY64" fmla="*/ 1167320 h 3540869"/>
              <a:gd name="connsiteX65" fmla="*/ 3774332 w 3949522"/>
              <a:gd name="connsiteY65" fmla="*/ 1108954 h 3540869"/>
              <a:gd name="connsiteX66" fmla="*/ 3735422 w 3949522"/>
              <a:gd name="connsiteY66" fmla="*/ 953311 h 3540869"/>
              <a:gd name="connsiteX67" fmla="*/ 3677056 w 3949522"/>
              <a:gd name="connsiteY67" fmla="*/ 758758 h 3540869"/>
              <a:gd name="connsiteX68" fmla="*/ 3657600 w 3949522"/>
              <a:gd name="connsiteY68" fmla="*/ 700392 h 3540869"/>
              <a:gd name="connsiteX69" fmla="*/ 3560324 w 3949522"/>
              <a:gd name="connsiteY69" fmla="*/ 583660 h 3540869"/>
              <a:gd name="connsiteX70" fmla="*/ 3424136 w 3949522"/>
              <a:gd name="connsiteY70" fmla="*/ 428018 h 3540869"/>
              <a:gd name="connsiteX71" fmla="*/ 3268494 w 3949522"/>
              <a:gd name="connsiteY71" fmla="*/ 291830 h 3540869"/>
              <a:gd name="connsiteX72" fmla="*/ 3210128 w 3949522"/>
              <a:gd name="connsiteY72" fmla="*/ 252920 h 3540869"/>
              <a:gd name="connsiteX73" fmla="*/ 3151762 w 3949522"/>
              <a:gd name="connsiteY73" fmla="*/ 214009 h 3540869"/>
              <a:gd name="connsiteX74" fmla="*/ 3093396 w 3949522"/>
              <a:gd name="connsiteY74" fmla="*/ 194554 h 3540869"/>
              <a:gd name="connsiteX75" fmla="*/ 2937753 w 3949522"/>
              <a:gd name="connsiteY75" fmla="*/ 116732 h 3540869"/>
              <a:gd name="connsiteX76" fmla="*/ 2879388 w 3949522"/>
              <a:gd name="connsiteY76" fmla="*/ 77822 h 3540869"/>
              <a:gd name="connsiteX77" fmla="*/ 2782111 w 3949522"/>
              <a:gd name="connsiteY77" fmla="*/ 58366 h 3540869"/>
              <a:gd name="connsiteX78" fmla="*/ 2568102 w 3949522"/>
              <a:gd name="connsiteY78" fmla="*/ 0 h 3540869"/>
              <a:gd name="connsiteX79" fmla="*/ 1517515 w 3949522"/>
              <a:gd name="connsiteY79" fmla="*/ 38911 h 3540869"/>
              <a:gd name="connsiteX80" fmla="*/ 1459149 w 3949522"/>
              <a:gd name="connsiteY80" fmla="*/ 58366 h 3540869"/>
              <a:gd name="connsiteX81" fmla="*/ 1400783 w 3949522"/>
              <a:gd name="connsiteY81" fmla="*/ 97277 h 35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49522" h="3540869">
                <a:moveTo>
                  <a:pt x="1400783" y="97277"/>
                </a:moveTo>
                <a:lnTo>
                  <a:pt x="1400783" y="97277"/>
                </a:lnTo>
                <a:cubicBezTo>
                  <a:pt x="1348902" y="142673"/>
                  <a:pt x="1298100" y="189331"/>
                  <a:pt x="1245141" y="233464"/>
                </a:cubicBezTo>
                <a:cubicBezTo>
                  <a:pt x="1220231" y="254222"/>
                  <a:pt x="1191939" y="270728"/>
                  <a:pt x="1167319" y="291830"/>
                </a:cubicBezTo>
                <a:cubicBezTo>
                  <a:pt x="1019067" y="418903"/>
                  <a:pt x="1204372" y="274234"/>
                  <a:pt x="1050588" y="428018"/>
                </a:cubicBezTo>
                <a:cubicBezTo>
                  <a:pt x="1027660" y="450946"/>
                  <a:pt x="995694" y="463455"/>
                  <a:pt x="972766" y="486383"/>
                </a:cubicBezTo>
                <a:cubicBezTo>
                  <a:pt x="902676" y="556472"/>
                  <a:pt x="930724" y="556290"/>
                  <a:pt x="875490" y="622571"/>
                </a:cubicBezTo>
                <a:cubicBezTo>
                  <a:pt x="857876" y="643708"/>
                  <a:pt x="834738" y="659800"/>
                  <a:pt x="817124" y="680937"/>
                </a:cubicBezTo>
                <a:cubicBezTo>
                  <a:pt x="802155" y="698900"/>
                  <a:pt x="793182" y="721340"/>
                  <a:pt x="778213" y="739303"/>
                </a:cubicBezTo>
                <a:cubicBezTo>
                  <a:pt x="760599" y="760440"/>
                  <a:pt x="737965" y="776963"/>
                  <a:pt x="719847" y="797669"/>
                </a:cubicBezTo>
                <a:cubicBezTo>
                  <a:pt x="692503" y="828920"/>
                  <a:pt x="669959" y="864219"/>
                  <a:pt x="642026" y="894945"/>
                </a:cubicBezTo>
                <a:lnTo>
                  <a:pt x="466928" y="1070043"/>
                </a:lnTo>
                <a:cubicBezTo>
                  <a:pt x="447473" y="1089498"/>
                  <a:pt x="423824" y="1105516"/>
                  <a:pt x="408562" y="1128409"/>
                </a:cubicBezTo>
                <a:lnTo>
                  <a:pt x="369651" y="1186775"/>
                </a:lnTo>
                <a:lnTo>
                  <a:pt x="291830" y="1420239"/>
                </a:lnTo>
                <a:cubicBezTo>
                  <a:pt x="291828" y="1420244"/>
                  <a:pt x="252922" y="1536967"/>
                  <a:pt x="252919" y="1536971"/>
                </a:cubicBezTo>
                <a:cubicBezTo>
                  <a:pt x="208857" y="1603065"/>
                  <a:pt x="190532" y="1619462"/>
                  <a:pt x="175098" y="1712069"/>
                </a:cubicBezTo>
                <a:cubicBezTo>
                  <a:pt x="161952" y="1790944"/>
                  <a:pt x="157954" y="1834069"/>
                  <a:pt x="136188" y="1906622"/>
                </a:cubicBezTo>
                <a:cubicBezTo>
                  <a:pt x="124402" y="1945908"/>
                  <a:pt x="110247" y="1984443"/>
                  <a:pt x="97277" y="2023354"/>
                </a:cubicBezTo>
                <a:lnTo>
                  <a:pt x="77822" y="2081720"/>
                </a:lnTo>
                <a:cubicBezTo>
                  <a:pt x="71337" y="2101175"/>
                  <a:pt x="62388" y="2119976"/>
                  <a:pt x="58366" y="2140086"/>
                </a:cubicBezTo>
                <a:cubicBezTo>
                  <a:pt x="44995" y="2206944"/>
                  <a:pt x="37772" y="2251079"/>
                  <a:pt x="19456" y="2315183"/>
                </a:cubicBezTo>
                <a:cubicBezTo>
                  <a:pt x="13822" y="2334902"/>
                  <a:pt x="6485" y="2354094"/>
                  <a:pt x="0" y="2373549"/>
                </a:cubicBezTo>
                <a:cubicBezTo>
                  <a:pt x="6485" y="2490281"/>
                  <a:pt x="8372" y="2607360"/>
                  <a:pt x="19456" y="2723745"/>
                </a:cubicBezTo>
                <a:cubicBezTo>
                  <a:pt x="21400" y="2744160"/>
                  <a:pt x="33277" y="2762392"/>
                  <a:pt x="38911" y="2782111"/>
                </a:cubicBezTo>
                <a:cubicBezTo>
                  <a:pt x="90152" y="2961456"/>
                  <a:pt x="19561" y="2756416"/>
                  <a:pt x="97277" y="2937754"/>
                </a:cubicBezTo>
                <a:cubicBezTo>
                  <a:pt x="105355" y="2956604"/>
                  <a:pt x="106773" y="2978193"/>
                  <a:pt x="116732" y="2996120"/>
                </a:cubicBezTo>
                <a:cubicBezTo>
                  <a:pt x="215071" y="3173131"/>
                  <a:pt x="158393" y="3057788"/>
                  <a:pt x="252919" y="3171218"/>
                </a:cubicBezTo>
                <a:cubicBezTo>
                  <a:pt x="267888" y="3189181"/>
                  <a:pt x="274233" y="3214186"/>
                  <a:pt x="291830" y="3229583"/>
                </a:cubicBezTo>
                <a:cubicBezTo>
                  <a:pt x="384670" y="3310818"/>
                  <a:pt x="415082" y="3309578"/>
                  <a:pt x="525294" y="3346315"/>
                </a:cubicBezTo>
                <a:lnTo>
                  <a:pt x="642026" y="3385226"/>
                </a:lnTo>
                <a:cubicBezTo>
                  <a:pt x="667966" y="3391711"/>
                  <a:pt x="694137" y="3397335"/>
                  <a:pt x="719847" y="3404681"/>
                </a:cubicBezTo>
                <a:cubicBezTo>
                  <a:pt x="915222" y="3460503"/>
                  <a:pt x="612754" y="3382773"/>
                  <a:pt x="856034" y="3443592"/>
                </a:cubicBezTo>
                <a:cubicBezTo>
                  <a:pt x="1023303" y="3555106"/>
                  <a:pt x="811669" y="3421409"/>
                  <a:pt x="972766" y="3501958"/>
                </a:cubicBezTo>
                <a:cubicBezTo>
                  <a:pt x="993680" y="3512415"/>
                  <a:pt x="1011677" y="3527899"/>
                  <a:pt x="1031132" y="3540869"/>
                </a:cubicBezTo>
                <a:cubicBezTo>
                  <a:pt x="1186775" y="3534384"/>
                  <a:pt x="1342678" y="3532512"/>
                  <a:pt x="1498060" y="3521413"/>
                </a:cubicBezTo>
                <a:cubicBezTo>
                  <a:pt x="1580315" y="3515538"/>
                  <a:pt x="1577674" y="3491557"/>
                  <a:pt x="1653702" y="3463047"/>
                </a:cubicBezTo>
                <a:cubicBezTo>
                  <a:pt x="1678739" y="3453658"/>
                  <a:pt x="1705583" y="3450077"/>
                  <a:pt x="1731524" y="3443592"/>
                </a:cubicBezTo>
                <a:cubicBezTo>
                  <a:pt x="1770435" y="3417652"/>
                  <a:pt x="1803891" y="3380560"/>
                  <a:pt x="1848256" y="3365771"/>
                </a:cubicBezTo>
                <a:cubicBezTo>
                  <a:pt x="1908633" y="3345645"/>
                  <a:pt x="1924345" y="3343464"/>
                  <a:pt x="1984443" y="3307405"/>
                </a:cubicBezTo>
                <a:cubicBezTo>
                  <a:pt x="2024544" y="3283345"/>
                  <a:pt x="2057755" y="3246951"/>
                  <a:pt x="2101175" y="3229583"/>
                </a:cubicBezTo>
                <a:cubicBezTo>
                  <a:pt x="2133600" y="3216613"/>
                  <a:pt x="2167215" y="3206291"/>
                  <a:pt x="2198451" y="3190673"/>
                </a:cubicBezTo>
                <a:cubicBezTo>
                  <a:pt x="2232273" y="3173762"/>
                  <a:pt x="2261303" y="3147955"/>
                  <a:pt x="2295728" y="3132307"/>
                </a:cubicBezTo>
                <a:cubicBezTo>
                  <a:pt x="2333067" y="3115335"/>
                  <a:pt x="2373549" y="3106366"/>
                  <a:pt x="2412460" y="3093396"/>
                </a:cubicBezTo>
                <a:cubicBezTo>
                  <a:pt x="2431915" y="3086911"/>
                  <a:pt x="2452483" y="3083112"/>
                  <a:pt x="2470826" y="3073941"/>
                </a:cubicBezTo>
                <a:cubicBezTo>
                  <a:pt x="2496766" y="3060971"/>
                  <a:pt x="2523294" y="3049115"/>
                  <a:pt x="2548647" y="3035030"/>
                </a:cubicBezTo>
                <a:cubicBezTo>
                  <a:pt x="2581703" y="3016666"/>
                  <a:pt x="2612102" y="2993575"/>
                  <a:pt x="2645924" y="2976664"/>
                </a:cubicBezTo>
                <a:cubicBezTo>
                  <a:pt x="2773402" y="2912925"/>
                  <a:pt x="2646111" y="3039753"/>
                  <a:pt x="2859932" y="2879388"/>
                </a:cubicBezTo>
                <a:cubicBezTo>
                  <a:pt x="2911813" y="2840477"/>
                  <a:pt x="2969718" y="2808513"/>
                  <a:pt x="3015575" y="2762656"/>
                </a:cubicBezTo>
                <a:cubicBezTo>
                  <a:pt x="3237571" y="2540660"/>
                  <a:pt x="2964216" y="2821352"/>
                  <a:pt x="3151762" y="2607013"/>
                </a:cubicBezTo>
                <a:cubicBezTo>
                  <a:pt x="3175919" y="2579405"/>
                  <a:pt x="3205709" y="2557045"/>
                  <a:pt x="3229583" y="2529192"/>
                </a:cubicBezTo>
                <a:cubicBezTo>
                  <a:pt x="3244800" y="2511439"/>
                  <a:pt x="3252960" y="2488302"/>
                  <a:pt x="3268494" y="2470826"/>
                </a:cubicBezTo>
                <a:cubicBezTo>
                  <a:pt x="3305053" y="2429698"/>
                  <a:pt x="3352209" y="2398116"/>
                  <a:pt x="3385226" y="2354094"/>
                </a:cubicBezTo>
                <a:cubicBezTo>
                  <a:pt x="3404681" y="2328154"/>
                  <a:pt x="3422240" y="2300676"/>
                  <a:pt x="3443592" y="2276273"/>
                </a:cubicBezTo>
                <a:cubicBezTo>
                  <a:pt x="3655776" y="2033777"/>
                  <a:pt x="3393569" y="2345751"/>
                  <a:pt x="3599234" y="2140086"/>
                </a:cubicBezTo>
                <a:cubicBezTo>
                  <a:pt x="3615768" y="2123552"/>
                  <a:pt x="3623176" y="2099683"/>
                  <a:pt x="3638145" y="2081720"/>
                </a:cubicBezTo>
                <a:cubicBezTo>
                  <a:pt x="3655759" y="2060583"/>
                  <a:pt x="3678897" y="2044491"/>
                  <a:pt x="3696511" y="2023354"/>
                </a:cubicBezTo>
                <a:cubicBezTo>
                  <a:pt x="3711480" y="2005391"/>
                  <a:pt x="3717825" y="1980386"/>
                  <a:pt x="3735422" y="1964988"/>
                </a:cubicBezTo>
                <a:cubicBezTo>
                  <a:pt x="3770616" y="1934193"/>
                  <a:pt x="3813243" y="1913106"/>
                  <a:pt x="3852153" y="1887166"/>
                </a:cubicBezTo>
                <a:lnTo>
                  <a:pt x="3910519" y="1848256"/>
                </a:lnTo>
                <a:cubicBezTo>
                  <a:pt x="3923489" y="1828801"/>
                  <a:pt x="3947971" y="1813227"/>
                  <a:pt x="3949430" y="1789890"/>
                </a:cubicBezTo>
                <a:cubicBezTo>
                  <a:pt x="3950455" y="1773495"/>
                  <a:pt x="3943358" y="1535775"/>
                  <a:pt x="3910519" y="1459149"/>
                </a:cubicBezTo>
                <a:cubicBezTo>
                  <a:pt x="3901308" y="1437657"/>
                  <a:pt x="3881105" y="1422150"/>
                  <a:pt x="3871609" y="1400783"/>
                </a:cubicBezTo>
                <a:cubicBezTo>
                  <a:pt x="3854951" y="1363303"/>
                  <a:pt x="3845668" y="1322962"/>
                  <a:pt x="3832698" y="1284052"/>
                </a:cubicBezTo>
                <a:lnTo>
                  <a:pt x="3793788" y="1167320"/>
                </a:lnTo>
                <a:cubicBezTo>
                  <a:pt x="3787303" y="1147865"/>
                  <a:pt x="3778354" y="1129064"/>
                  <a:pt x="3774332" y="1108954"/>
                </a:cubicBezTo>
                <a:cubicBezTo>
                  <a:pt x="3734782" y="911202"/>
                  <a:pt x="3775302" y="1092888"/>
                  <a:pt x="3735422" y="953311"/>
                </a:cubicBezTo>
                <a:cubicBezTo>
                  <a:pt x="3676622" y="747512"/>
                  <a:pt x="3769513" y="1036130"/>
                  <a:pt x="3677056" y="758758"/>
                </a:cubicBezTo>
                <a:cubicBezTo>
                  <a:pt x="3670571" y="739303"/>
                  <a:pt x="3668976" y="717456"/>
                  <a:pt x="3657600" y="700392"/>
                </a:cubicBezTo>
                <a:cubicBezTo>
                  <a:pt x="3518573" y="491848"/>
                  <a:pt x="3735073" y="808336"/>
                  <a:pt x="3560324" y="583660"/>
                </a:cubicBezTo>
                <a:cubicBezTo>
                  <a:pt x="3438105" y="426522"/>
                  <a:pt x="3537126" y="503344"/>
                  <a:pt x="3424136" y="428018"/>
                </a:cubicBezTo>
                <a:cubicBezTo>
                  <a:pt x="3359286" y="330742"/>
                  <a:pt x="3404680" y="382621"/>
                  <a:pt x="3268494" y="291830"/>
                </a:cubicBezTo>
                <a:lnTo>
                  <a:pt x="3210128" y="252920"/>
                </a:lnTo>
                <a:cubicBezTo>
                  <a:pt x="3190673" y="239950"/>
                  <a:pt x="3173945" y="221403"/>
                  <a:pt x="3151762" y="214009"/>
                </a:cubicBezTo>
                <a:lnTo>
                  <a:pt x="3093396" y="194554"/>
                </a:lnTo>
                <a:cubicBezTo>
                  <a:pt x="2920565" y="64930"/>
                  <a:pt x="3107741" y="189584"/>
                  <a:pt x="2937753" y="116732"/>
                </a:cubicBezTo>
                <a:cubicBezTo>
                  <a:pt x="2916262" y="107521"/>
                  <a:pt x="2901281" y="86032"/>
                  <a:pt x="2879388" y="77822"/>
                </a:cubicBezTo>
                <a:cubicBezTo>
                  <a:pt x="2848426" y="66211"/>
                  <a:pt x="2814332" y="65802"/>
                  <a:pt x="2782111" y="58366"/>
                </a:cubicBezTo>
                <a:cubicBezTo>
                  <a:pt x="2639475" y="25450"/>
                  <a:pt x="2664584" y="32162"/>
                  <a:pt x="2568102" y="0"/>
                </a:cubicBezTo>
                <a:cubicBezTo>
                  <a:pt x="2464671" y="2523"/>
                  <a:pt x="1788037" y="5096"/>
                  <a:pt x="1517515" y="38911"/>
                </a:cubicBezTo>
                <a:cubicBezTo>
                  <a:pt x="1497166" y="41455"/>
                  <a:pt x="1478604" y="51881"/>
                  <a:pt x="1459149" y="58366"/>
                </a:cubicBezTo>
                <a:cubicBezTo>
                  <a:pt x="1415152" y="124363"/>
                  <a:pt x="1410511" y="90792"/>
                  <a:pt x="1400783" y="97277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96588-7100-3F4E-8E14-19142BD39C3C}"/>
              </a:ext>
            </a:extLst>
          </p:cNvPr>
          <p:cNvSpPr txBox="1"/>
          <p:nvPr/>
        </p:nvSpPr>
        <p:spPr>
          <a:xfrm>
            <a:off x="5207528" y="1780737"/>
            <a:ext cx="1695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Container </a:t>
            </a:r>
          </a:p>
          <a:p>
            <a:r>
              <a:rPr lang="en-US" sz="1600" dirty="0"/>
              <a:t> subdomain (core)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E9BBE00-EBB9-2F4F-8D55-F0F2278BFC34}"/>
              </a:ext>
            </a:extLst>
          </p:cNvPr>
          <p:cNvSpPr/>
          <p:nvPr/>
        </p:nvSpPr>
        <p:spPr>
          <a:xfrm>
            <a:off x="5035827" y="4187687"/>
            <a:ext cx="3304208" cy="1219200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5D5B5-1070-BA43-ADB5-7A3AC028C7AC}"/>
              </a:ext>
            </a:extLst>
          </p:cNvPr>
          <p:cNvSpPr txBox="1"/>
          <p:nvPr/>
        </p:nvSpPr>
        <p:spPr>
          <a:xfrm>
            <a:off x="5366009" y="4585618"/>
            <a:ext cx="277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Inventory subdomain (support)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7B9623A-A792-DF46-B717-437C52E7542C}"/>
              </a:ext>
            </a:extLst>
          </p:cNvPr>
          <p:cNvSpPr/>
          <p:nvPr/>
        </p:nvSpPr>
        <p:spPr>
          <a:xfrm>
            <a:off x="7872850" y="1718250"/>
            <a:ext cx="2773172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2141F-F726-9645-A175-89D2A1A32DB8}"/>
              </a:ext>
            </a:extLst>
          </p:cNvPr>
          <p:cNvSpPr txBox="1"/>
          <p:nvPr/>
        </p:nvSpPr>
        <p:spPr>
          <a:xfrm>
            <a:off x="8170291" y="1995009"/>
            <a:ext cx="240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Shipping subdomain (core)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696DA-782F-EF4B-9D00-76E942ED6D6A}"/>
              </a:ext>
            </a:extLst>
          </p:cNvPr>
          <p:cNvSpPr/>
          <p:nvPr/>
        </p:nvSpPr>
        <p:spPr>
          <a:xfrm>
            <a:off x="10368116" y="473522"/>
            <a:ext cx="1651819" cy="915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Weather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forecast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5E4529-B477-C548-AE30-A265EDDE37B4}"/>
              </a:ext>
            </a:extLst>
          </p:cNvPr>
          <p:cNvCxnSpPr>
            <a:cxnSpLocks/>
            <a:stCxn id="5" idx="140"/>
            <a:endCxn id="8" idx="23"/>
          </p:cNvCxnSpPr>
          <p:nvPr/>
        </p:nvCxnSpPr>
        <p:spPr>
          <a:xfrm flipV="1">
            <a:off x="4343156" y="2333298"/>
            <a:ext cx="435799" cy="3962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9EA378-0BD2-6641-9A77-D76241DB412B}"/>
              </a:ext>
            </a:extLst>
          </p:cNvPr>
          <p:cNvCxnSpPr>
            <a:cxnSpLocks/>
            <a:stCxn id="5" idx="98"/>
            <a:endCxn id="17" idx="14"/>
          </p:cNvCxnSpPr>
          <p:nvPr/>
        </p:nvCxnSpPr>
        <p:spPr>
          <a:xfrm>
            <a:off x="3649046" y="3432654"/>
            <a:ext cx="60413" cy="88178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B91E93-6F7B-7A43-B711-71EBF0C48DA3}"/>
              </a:ext>
            </a:extLst>
          </p:cNvPr>
          <p:cNvCxnSpPr>
            <a:cxnSpLocks/>
            <a:stCxn id="12" idx="16"/>
            <a:endCxn id="8" idx="34"/>
          </p:cNvCxnSpPr>
          <p:nvPr/>
        </p:nvCxnSpPr>
        <p:spPr>
          <a:xfrm flipH="1" flipV="1">
            <a:off x="5497194" y="2601105"/>
            <a:ext cx="757833" cy="15865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95EE99-1679-A94F-B512-8EFEAD7C036C}"/>
              </a:ext>
            </a:extLst>
          </p:cNvPr>
          <p:cNvCxnSpPr>
            <a:cxnSpLocks/>
            <a:stCxn id="5" idx="109"/>
            <a:endCxn id="15" idx="1"/>
          </p:cNvCxnSpPr>
          <p:nvPr/>
        </p:nvCxnSpPr>
        <p:spPr>
          <a:xfrm flipV="1">
            <a:off x="3929023" y="2366242"/>
            <a:ext cx="3943827" cy="94014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B2169-E6F1-8E44-9CCE-04FF05CDC50D}"/>
              </a:ext>
            </a:extLst>
          </p:cNvPr>
          <p:cNvCxnSpPr>
            <a:cxnSpLocks/>
            <a:stCxn id="15" idx="0"/>
            <a:endCxn id="8" idx="60"/>
          </p:cNvCxnSpPr>
          <p:nvPr/>
        </p:nvCxnSpPr>
        <p:spPr>
          <a:xfrm flipH="1" flipV="1">
            <a:off x="7569041" y="2027233"/>
            <a:ext cx="460459" cy="866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D1FC88-CB62-8440-9899-86C4750E148D}"/>
              </a:ext>
            </a:extLst>
          </p:cNvPr>
          <p:cNvCxnSpPr>
            <a:cxnSpLocks/>
            <a:stCxn id="19" idx="4"/>
            <a:endCxn id="15" idx="31"/>
          </p:cNvCxnSpPr>
          <p:nvPr/>
        </p:nvCxnSpPr>
        <p:spPr>
          <a:xfrm flipH="1">
            <a:off x="10097294" y="1388918"/>
            <a:ext cx="1096732" cy="405566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EB35474-0194-964C-999F-B13247ED590E}"/>
              </a:ext>
            </a:extLst>
          </p:cNvPr>
          <p:cNvSpPr/>
          <p:nvPr/>
        </p:nvSpPr>
        <p:spPr>
          <a:xfrm>
            <a:off x="9682921" y="4754895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Fleet monitoring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A5F297-FB4E-C046-B65F-9DDB560C55AD}"/>
              </a:ext>
            </a:extLst>
          </p:cNvPr>
          <p:cNvCxnSpPr>
            <a:cxnSpLocks/>
            <a:stCxn id="23" idx="0"/>
            <a:endCxn id="15" idx="13"/>
          </p:cNvCxnSpPr>
          <p:nvPr/>
        </p:nvCxnSpPr>
        <p:spPr>
          <a:xfrm flipH="1" flipV="1">
            <a:off x="10269610" y="2620356"/>
            <a:ext cx="508827" cy="21345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206BC11-434F-9B40-8A81-2443166EC4FB}"/>
              </a:ext>
            </a:extLst>
          </p:cNvPr>
          <p:cNvSpPr/>
          <p:nvPr/>
        </p:nvSpPr>
        <p:spPr>
          <a:xfrm>
            <a:off x="8029499" y="3200475"/>
            <a:ext cx="1893755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333" dirty="0">
                <a:solidFill>
                  <a:schemeClr val="tx1"/>
                </a:solidFill>
                <a:latin typeface="Arial"/>
              </a:rPr>
              <a:t>Voyage subdomain (core)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ED6C66-C223-0C4B-8737-0565F8967140}"/>
              </a:ext>
            </a:extLst>
          </p:cNvPr>
          <p:cNvCxnSpPr>
            <a:cxnSpLocks/>
            <a:stCxn id="53" idx="35"/>
            <a:endCxn id="15" idx="5"/>
          </p:cNvCxnSpPr>
          <p:nvPr/>
        </p:nvCxnSpPr>
        <p:spPr>
          <a:xfrm flipV="1">
            <a:off x="8628556" y="2772825"/>
            <a:ext cx="90209" cy="45306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E96E5D9-2A66-FE48-9CBC-9333E12124B8}"/>
              </a:ext>
            </a:extLst>
          </p:cNvPr>
          <p:cNvSpPr/>
          <p:nvPr/>
        </p:nvSpPr>
        <p:spPr>
          <a:xfrm>
            <a:off x="322781" y="5388553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Invoice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647587-0BF5-9B48-98A6-E92B2957B514}"/>
              </a:ext>
            </a:extLst>
          </p:cNvPr>
          <p:cNvSpPr/>
          <p:nvPr/>
        </p:nvSpPr>
        <p:spPr>
          <a:xfrm>
            <a:off x="318048" y="630068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Customer Relationship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FCAB45-55F3-AB41-9A7F-994AFCF71335}"/>
              </a:ext>
            </a:extLst>
          </p:cNvPr>
          <p:cNvCxnSpPr>
            <a:cxnSpLocks/>
            <a:stCxn id="63" idx="0"/>
            <a:endCxn id="5" idx="52"/>
          </p:cNvCxnSpPr>
          <p:nvPr/>
        </p:nvCxnSpPr>
        <p:spPr>
          <a:xfrm flipV="1">
            <a:off x="1418297" y="3289169"/>
            <a:ext cx="101756" cy="209938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A436A7-FECB-EB4D-BFAB-89ABEB82B050}"/>
              </a:ext>
            </a:extLst>
          </p:cNvPr>
          <p:cNvCxnSpPr>
            <a:cxnSpLocks/>
            <a:stCxn id="64" idx="4"/>
            <a:endCxn id="5" idx="178"/>
          </p:cNvCxnSpPr>
          <p:nvPr/>
        </p:nvCxnSpPr>
        <p:spPr>
          <a:xfrm>
            <a:off x="1413564" y="1400094"/>
            <a:ext cx="899758" cy="9363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D64D3032-F279-7541-91D8-A84A2649B9E3}"/>
              </a:ext>
            </a:extLst>
          </p:cNvPr>
          <p:cNvSpPr/>
          <p:nvPr/>
        </p:nvSpPr>
        <p:spPr>
          <a:xfrm>
            <a:off x="1676207" y="4276035"/>
            <a:ext cx="3066275" cy="662378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subdomain (support)</a:t>
            </a:r>
          </a:p>
        </p:txBody>
      </p:sp>
    </p:spTree>
    <p:extLst>
      <p:ext uri="{BB962C8B-B14F-4D97-AF65-F5344CB8AC3E}">
        <p14:creationId xmlns:p14="http://schemas.microsoft.com/office/powerpoint/2010/main" val="328560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A2C72-44B7-D842-9A65-26025E403C72}"/>
              </a:ext>
            </a:extLst>
          </p:cNvPr>
          <p:cNvSpPr txBox="1"/>
          <p:nvPr/>
        </p:nvSpPr>
        <p:spPr>
          <a:xfrm>
            <a:off x="11459497" y="6931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65185" y="20506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65185" y="238210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198378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761635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196574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6182594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565151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1518249" y="1000443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417856" y="1000443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10196574" y="303133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10031177" y="3734095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0458BD-8163-F642-A2B4-1597852A9E74}"/>
              </a:ext>
            </a:extLst>
          </p:cNvPr>
          <p:cNvSpPr/>
          <p:nvPr/>
        </p:nvSpPr>
        <p:spPr>
          <a:xfrm>
            <a:off x="2994864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3285A-11F0-AB4D-AF45-8B351DB12922}"/>
              </a:ext>
            </a:extLst>
          </p:cNvPr>
          <p:cNvSpPr/>
          <p:nvPr/>
        </p:nvSpPr>
        <p:spPr>
          <a:xfrm>
            <a:off x="2994864" y="1355559"/>
            <a:ext cx="3851596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Shipping Preparation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77359-92DE-9C42-9588-FE6D41A6A7B4}"/>
              </a:ext>
            </a:extLst>
          </p:cNvPr>
          <p:cNvSpPr/>
          <p:nvPr/>
        </p:nvSpPr>
        <p:spPr>
          <a:xfrm>
            <a:off x="2919179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FA350-7425-404E-B62A-009598D78D9A}"/>
              </a:ext>
            </a:extLst>
          </p:cNvPr>
          <p:cNvSpPr/>
          <p:nvPr/>
        </p:nvSpPr>
        <p:spPr>
          <a:xfrm>
            <a:off x="4200182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8FF53-ED09-B840-8DFB-E35860267706}"/>
              </a:ext>
            </a:extLst>
          </p:cNvPr>
          <p:cNvSpPr/>
          <p:nvPr/>
        </p:nvSpPr>
        <p:spPr>
          <a:xfrm>
            <a:off x="5635121" y="234673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AB4D5C-0B50-244D-80E1-418F0F74172A}"/>
              </a:ext>
            </a:extLst>
          </p:cNvPr>
          <p:cNvSpPr/>
          <p:nvPr/>
        </p:nvSpPr>
        <p:spPr>
          <a:xfrm>
            <a:off x="8826787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Inc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9494A4-4EC4-EB45-8A5D-A75556C29803}"/>
              </a:ext>
            </a:extLst>
          </p:cNvPr>
          <p:cNvSpPr/>
          <p:nvPr/>
        </p:nvSpPr>
        <p:spPr>
          <a:xfrm>
            <a:off x="2919179" y="371659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Voyage Scheduling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F7914-5830-4444-A422-1A7FEAE78AC4}"/>
              </a:ext>
            </a:extLst>
          </p:cNvPr>
          <p:cNvSpPr/>
          <p:nvPr/>
        </p:nvSpPr>
        <p:spPr>
          <a:xfrm>
            <a:off x="8947708" y="1343187"/>
            <a:ext cx="3164040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Land Transportation Order</a:t>
            </a:r>
          </a:p>
        </p:txBody>
      </p:sp>
    </p:spTree>
    <p:extLst>
      <p:ext uri="{BB962C8B-B14F-4D97-AF65-F5344CB8AC3E}">
        <p14:creationId xmlns:p14="http://schemas.microsoft.com/office/powerpoint/2010/main" val="1086749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D3E5-190D-6A43-9204-A6BB1BF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1846F-1F51-884F-A55B-68CC1DCB2307}"/>
              </a:ext>
            </a:extLst>
          </p:cNvPr>
          <p:cNvSpPr/>
          <p:nvPr/>
        </p:nvSpPr>
        <p:spPr>
          <a:xfrm>
            <a:off x="1982486" y="1235071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9A29-DFC7-DF4F-A9B1-C3121AD9CF82}"/>
              </a:ext>
            </a:extLst>
          </p:cNvPr>
          <p:cNvSpPr/>
          <p:nvPr/>
        </p:nvSpPr>
        <p:spPr>
          <a:xfrm>
            <a:off x="476951" y="42100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Oinc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8D45-0AE2-D441-A5D0-530D6358FE42}"/>
              </a:ext>
            </a:extLst>
          </p:cNvPr>
          <p:cNvSpPr/>
          <p:nvPr/>
        </p:nvSpPr>
        <p:spPr>
          <a:xfrm>
            <a:off x="476951" y="1235071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Reefer Container to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43E70-2068-6246-A862-E4F81540695B}"/>
              </a:ext>
            </a:extLst>
          </p:cNvPr>
          <p:cNvSpPr/>
          <p:nvPr/>
        </p:nvSpPr>
        <p:spPr>
          <a:xfrm>
            <a:off x="476951" y="2419707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Reefer Container  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39720-C281-1C44-A69D-7BCFB31FD2E3}"/>
              </a:ext>
            </a:extLst>
          </p:cNvPr>
          <p:cNvSpPr/>
          <p:nvPr/>
        </p:nvSpPr>
        <p:spPr>
          <a:xfrm>
            <a:off x="476951" y="3516389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Reefer Container  in maintenance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E09C-E519-CB4B-9E86-7ACE35E770E4}"/>
              </a:ext>
            </a:extLst>
          </p:cNvPr>
          <p:cNvSpPr/>
          <p:nvPr/>
        </p:nvSpPr>
        <p:spPr>
          <a:xfrm>
            <a:off x="1982485" y="3523381"/>
            <a:ext cx="1218219" cy="672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C4D65-BC05-F244-9F3E-A7DF85A1FE27}"/>
              </a:ext>
            </a:extLst>
          </p:cNvPr>
          <p:cNvSpPr/>
          <p:nvPr/>
        </p:nvSpPr>
        <p:spPr>
          <a:xfrm>
            <a:off x="1982485" y="4603462"/>
            <a:ext cx="1218219" cy="67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C5FF-41F3-0046-85DC-A22C3CF678DB}"/>
              </a:ext>
            </a:extLst>
          </p:cNvPr>
          <p:cNvSpPr/>
          <p:nvPr/>
        </p:nvSpPr>
        <p:spPr>
          <a:xfrm>
            <a:off x="1982485" y="2419707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5E9AC-1CED-CF4C-8FFC-267541C67121}"/>
              </a:ext>
            </a:extLst>
          </p:cNvPr>
          <p:cNvSpPr/>
          <p:nvPr/>
        </p:nvSpPr>
        <p:spPr>
          <a:xfrm>
            <a:off x="470070" y="4603462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Reefer Container  from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1C7F3-4E5C-F542-9568-8D6DD070BC6C}"/>
              </a:ext>
            </a:extLst>
          </p:cNvPr>
          <p:cNvSpPr/>
          <p:nvPr/>
        </p:nvSpPr>
        <p:spPr>
          <a:xfrm>
            <a:off x="464534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is created, reserve container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E0A36-5AEB-C94E-A3EA-7EE010C2B89B}"/>
              </a:ext>
            </a:extLst>
          </p:cNvPr>
          <p:cNvSpPr/>
          <p:nvPr/>
        </p:nvSpPr>
        <p:spPr>
          <a:xfrm>
            <a:off x="4645342" y="2514035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B734F-9F3D-2048-936A-585E851A192B}"/>
              </a:ext>
            </a:extLst>
          </p:cNvPr>
          <p:cNvSpPr/>
          <p:nvPr/>
        </p:nvSpPr>
        <p:spPr>
          <a:xfrm>
            <a:off x="4641901" y="3583995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F0BA1-E35C-3749-98A6-4157094D2414}"/>
              </a:ext>
            </a:extLst>
          </p:cNvPr>
          <p:cNvSpPr/>
          <p:nvPr/>
        </p:nvSpPr>
        <p:spPr>
          <a:xfrm>
            <a:off x="711687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delivered, release container 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499F702C-B0A0-904D-BCF6-48F3677C4FD3}"/>
              </a:ext>
            </a:extLst>
          </p:cNvPr>
          <p:cNvSpPr/>
          <p:nvPr/>
        </p:nvSpPr>
        <p:spPr>
          <a:xfrm>
            <a:off x="1695170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339BD1B-F9A1-ED41-93E4-A0348BE56F80}"/>
              </a:ext>
            </a:extLst>
          </p:cNvPr>
          <p:cNvSpPr/>
          <p:nvPr/>
        </p:nvSpPr>
        <p:spPr>
          <a:xfrm>
            <a:off x="5083076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F70422C-CC80-DF44-89BC-68E572DF683B}"/>
              </a:ext>
            </a:extLst>
          </p:cNvPr>
          <p:cNvSpPr/>
          <p:nvPr/>
        </p:nvSpPr>
        <p:spPr>
          <a:xfrm>
            <a:off x="7554607" y="5622928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64FAB-7837-7C45-B72B-707E7188F208}"/>
              </a:ext>
            </a:extLst>
          </p:cNvPr>
          <p:cNvSpPr/>
          <p:nvPr/>
        </p:nvSpPr>
        <p:spPr>
          <a:xfrm>
            <a:off x="7116873" y="2601674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from order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73ED0-B1F5-9645-B64B-CDA799FBDB3D}"/>
              </a:ext>
            </a:extLst>
          </p:cNvPr>
          <p:cNvSpPr/>
          <p:nvPr/>
        </p:nvSpPr>
        <p:spPr>
          <a:xfrm>
            <a:off x="7116872" y="369804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</p:spTree>
    <p:extLst>
      <p:ext uri="{BB962C8B-B14F-4D97-AF65-F5344CB8AC3E}">
        <p14:creationId xmlns:p14="http://schemas.microsoft.com/office/powerpoint/2010/main" val="281779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57737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535203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295022" y="4216412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0884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174F-E2F1-4746-B18C-9EBA5E9A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87891"/>
            <a:ext cx="6214535" cy="5726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Domain event</a:t>
            </a:r>
          </a:p>
          <a:p>
            <a:pPr lvl="1"/>
            <a:r>
              <a:rPr lang="en-US" dirty="0"/>
              <a:t>Orange sticky note</a:t>
            </a:r>
          </a:p>
          <a:p>
            <a:pPr lvl="1"/>
            <a:r>
              <a:rPr lang="en-US" dirty="0"/>
              <a:t>Verb past tense</a:t>
            </a:r>
          </a:p>
          <a:p>
            <a:pPr lvl="1"/>
            <a:r>
              <a:rPr lang="en-US" dirty="0"/>
              <a:t>Relevant to domain experts</a:t>
            </a:r>
          </a:p>
          <a:p>
            <a:pPr lvl="1"/>
            <a:endParaRPr lang="en-US" dirty="0"/>
          </a:p>
          <a:p>
            <a:r>
              <a:rPr lang="en-US" dirty="0"/>
              <a:t>Comment or question</a:t>
            </a:r>
          </a:p>
          <a:p>
            <a:pPr lvl="1"/>
            <a:r>
              <a:rPr lang="en-US" dirty="0"/>
              <a:t>Red sticky note – diamond</a:t>
            </a:r>
          </a:p>
          <a:p>
            <a:pPr lvl="1"/>
            <a:r>
              <a:rPr lang="en-US" dirty="0"/>
              <a:t>Indicate when more work is needed</a:t>
            </a:r>
          </a:p>
          <a:p>
            <a:pPr lvl="1"/>
            <a:r>
              <a:rPr lang="en-US" dirty="0"/>
              <a:t>Pain point or risk</a:t>
            </a:r>
          </a:p>
          <a:p>
            <a:pPr lvl="1"/>
            <a:endParaRPr lang="en-US" dirty="0"/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Written by domain expert</a:t>
            </a:r>
          </a:p>
          <a:p>
            <a:pPr lvl="1"/>
            <a:r>
              <a:rPr lang="en-US" dirty="0"/>
              <a:t>As soft as is reasonable</a:t>
            </a:r>
          </a:p>
          <a:p>
            <a:pPr lvl="1"/>
            <a:r>
              <a:rPr lang="en-US" dirty="0"/>
              <a:t>Used to prepare for ubiquitous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5FA4A-AA8A-5741-A72A-B3A03BC7C6C7}"/>
              </a:ext>
            </a:extLst>
          </p:cNvPr>
          <p:cNvSpPr/>
          <p:nvPr/>
        </p:nvSpPr>
        <p:spPr>
          <a:xfrm>
            <a:off x="1065119" y="487892"/>
            <a:ext cx="1525681" cy="15610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Order is placed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757485F-7E49-F445-A649-95CE4DF609A3}"/>
              </a:ext>
            </a:extLst>
          </p:cNvPr>
          <p:cNvSpPr/>
          <p:nvPr/>
        </p:nvSpPr>
        <p:spPr>
          <a:xfrm>
            <a:off x="905092" y="2576380"/>
            <a:ext cx="1964268" cy="1705240"/>
          </a:xfrm>
          <a:prstGeom prst="diamond">
            <a:avLst/>
          </a:prstGeom>
          <a:solidFill>
            <a:srgbClr val="FF0000"/>
          </a:solidFill>
          <a:effectLst>
            <a:outerShdw blurRad="50800" dist="101600" dir="30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May not receive the door close 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D125-ABD6-8A46-9186-83F9398BDDDC}"/>
              </a:ext>
            </a:extLst>
          </p:cNvPr>
          <p:cNvSpPr/>
          <p:nvPr/>
        </p:nvSpPr>
        <p:spPr>
          <a:xfrm>
            <a:off x="905092" y="4653492"/>
            <a:ext cx="2536377" cy="15610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Investment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The amount deposited in a reserve account</a:t>
            </a:r>
          </a:p>
        </p:txBody>
      </p:sp>
    </p:spTree>
    <p:extLst>
      <p:ext uri="{BB962C8B-B14F-4D97-AF65-F5344CB8AC3E}">
        <p14:creationId xmlns:p14="http://schemas.microsoft.com/office/powerpoint/2010/main" val="38513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174F-E2F1-4746-B18C-9EBA5E9A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87891"/>
            <a:ext cx="6214535" cy="57266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stakeholder - actor</a:t>
            </a:r>
          </a:p>
          <a:p>
            <a:pPr lvl="1"/>
            <a:r>
              <a:rPr lang="en-US" dirty="0"/>
              <a:t>Tiny yellow sticky note</a:t>
            </a:r>
          </a:p>
          <a:p>
            <a:pPr lvl="1"/>
            <a:r>
              <a:rPr lang="en-US" dirty="0"/>
              <a:t>User interacts with real world</a:t>
            </a:r>
          </a:p>
          <a:p>
            <a:pPr lvl="1"/>
            <a:r>
              <a:rPr lang="en-US" dirty="0"/>
              <a:t>Mapped to persona</a:t>
            </a:r>
          </a:p>
          <a:p>
            <a:pPr lvl="1"/>
            <a:endParaRPr lang="en-US" dirty="0"/>
          </a:p>
          <a:p>
            <a:r>
              <a:rPr lang="en-US" dirty="0"/>
              <a:t>Command</a:t>
            </a:r>
          </a:p>
          <a:p>
            <a:pPr lvl="1"/>
            <a:r>
              <a:rPr lang="en-US" dirty="0"/>
              <a:t>Represent action / intent / decision</a:t>
            </a:r>
          </a:p>
          <a:p>
            <a:pPr lvl="1"/>
            <a:r>
              <a:rPr lang="en-US" dirty="0"/>
              <a:t>Written in present tense</a:t>
            </a:r>
          </a:p>
          <a:p>
            <a:r>
              <a:rPr lang="en-US" dirty="0"/>
              <a:t>Domain Entity</a:t>
            </a:r>
          </a:p>
          <a:p>
            <a:pPr lvl="1"/>
            <a:r>
              <a:rPr lang="en-US" dirty="0"/>
              <a:t>Information needed to make a decision </a:t>
            </a:r>
          </a:p>
          <a:p>
            <a:pPr lvl="1"/>
            <a:r>
              <a:rPr lang="en-US" dirty="0"/>
              <a:t>Can define relevant attributes to support discussion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Business logic / rules/ process triggered by events</a:t>
            </a:r>
          </a:p>
          <a:p>
            <a:pPr lvl="1"/>
            <a:r>
              <a:rPr lang="en-US" dirty="0"/>
              <a:t>Start by “Whenever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5FA4A-AA8A-5741-A72A-B3A03BC7C6C7}"/>
              </a:ext>
            </a:extLst>
          </p:cNvPr>
          <p:cNvSpPr/>
          <p:nvPr/>
        </p:nvSpPr>
        <p:spPr>
          <a:xfrm>
            <a:off x="609907" y="487892"/>
            <a:ext cx="2043841" cy="71489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D125-ABD6-8A46-9186-83F9398BDDDC}"/>
              </a:ext>
            </a:extLst>
          </p:cNvPr>
          <p:cNvSpPr/>
          <p:nvPr/>
        </p:nvSpPr>
        <p:spPr>
          <a:xfrm>
            <a:off x="609906" y="2097685"/>
            <a:ext cx="2499053" cy="71489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Place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06B1C-8772-744D-92B7-7FAC8632E838}"/>
              </a:ext>
            </a:extLst>
          </p:cNvPr>
          <p:cNvSpPr/>
          <p:nvPr/>
        </p:nvSpPr>
        <p:spPr>
          <a:xfrm>
            <a:off x="609906" y="3507971"/>
            <a:ext cx="2499053" cy="71489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Shipping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53AB1-4029-7E4A-A7BF-62130ED55624}"/>
              </a:ext>
            </a:extLst>
          </p:cNvPr>
          <p:cNvSpPr/>
          <p:nvPr/>
        </p:nvSpPr>
        <p:spPr>
          <a:xfrm>
            <a:off x="626532" y="4868381"/>
            <a:ext cx="2765061" cy="1346151"/>
          </a:xfrm>
          <a:prstGeom prst="rect">
            <a:avLst/>
          </a:prstGeom>
          <a:solidFill>
            <a:srgbClr val="F6BCE8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Whenever on order is created search for a matching voyage</a:t>
            </a:r>
          </a:p>
        </p:txBody>
      </p:sp>
    </p:spTree>
    <p:extLst>
      <p:ext uri="{BB962C8B-B14F-4D97-AF65-F5344CB8AC3E}">
        <p14:creationId xmlns:p14="http://schemas.microsoft.com/office/powerpoint/2010/main" val="303074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56E-E71E-2845-8370-FC50DB69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Storming -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33A78-D2D7-EF4F-B379-156AA54EE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21112-8538-9345-B404-91A6172DA3EA}"/>
              </a:ext>
            </a:extLst>
          </p:cNvPr>
          <p:cNvSpPr/>
          <p:nvPr/>
        </p:nvSpPr>
        <p:spPr>
          <a:xfrm>
            <a:off x="4876800" y="2689693"/>
            <a:ext cx="1219200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b="1" dirty="0">
                <a:solidFill>
                  <a:srgbClr val="7030A0"/>
                </a:solidFill>
                <a:latin typeface="Arial"/>
              </a:rPr>
              <a:t>Domain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7E0DE-C141-B744-A10C-EC0B7A8E5DFB}"/>
              </a:ext>
            </a:extLst>
          </p:cNvPr>
          <p:cNvSpPr/>
          <p:nvPr/>
        </p:nvSpPr>
        <p:spPr>
          <a:xfrm>
            <a:off x="1456450" y="2757427"/>
            <a:ext cx="1352340" cy="1083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bg1"/>
                </a:solidFill>
                <a:latin typeface="Arial"/>
              </a:rPr>
              <a:t>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B104F-BDE8-044D-8755-155FA4E69356}"/>
              </a:ext>
            </a:extLst>
          </p:cNvPr>
          <p:cNvSpPr/>
          <p:nvPr/>
        </p:nvSpPr>
        <p:spPr>
          <a:xfrm>
            <a:off x="1456449" y="4702403"/>
            <a:ext cx="1460371" cy="4521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Actor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9FCF3-09F9-304A-8970-CFBD8858355F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808789" y="3299293"/>
            <a:ext cx="206801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FEE78C-F329-7D41-BEE5-563684DBC808}"/>
              </a:ext>
            </a:extLst>
          </p:cNvPr>
          <p:cNvSpPr txBox="1"/>
          <p:nvPr/>
        </p:nvSpPr>
        <p:spPr>
          <a:xfrm>
            <a:off x="3334963" y="2899184"/>
            <a:ext cx="76194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B3E60A-44B6-3A43-A132-12AFF675DC0B}"/>
              </a:ext>
            </a:extLst>
          </p:cNvPr>
          <p:cNvSpPr/>
          <p:nvPr/>
        </p:nvSpPr>
        <p:spPr>
          <a:xfrm>
            <a:off x="3477239" y="1396424"/>
            <a:ext cx="1460371" cy="4521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Scheduler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80AF0D7-FD1C-6245-BEBC-FF5B6029363B}"/>
              </a:ext>
            </a:extLst>
          </p:cNvPr>
          <p:cNvCxnSpPr>
            <a:stCxn id="14" idx="3"/>
            <a:endCxn id="6" idx="0"/>
          </p:cNvCxnSpPr>
          <p:nvPr/>
        </p:nvCxnSpPr>
        <p:spPr>
          <a:xfrm>
            <a:off x="4937610" y="1622519"/>
            <a:ext cx="548791" cy="106717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9EE726-3F06-754E-AB8E-16475BC2B3B6}"/>
              </a:ext>
            </a:extLst>
          </p:cNvPr>
          <p:cNvSpPr txBox="1"/>
          <p:nvPr/>
        </p:nvSpPr>
        <p:spPr>
          <a:xfrm>
            <a:off x="4937609" y="1788322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5A4CBC-A147-5440-9DE7-278748B54096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16200000" flipV="1">
            <a:off x="1119988" y="3635756"/>
            <a:ext cx="1403109" cy="730185"/>
          </a:xfrm>
          <a:prstGeom prst="curvedConnector4">
            <a:avLst>
              <a:gd name="adj1" fmla="val 30691"/>
              <a:gd name="adj2" fmla="val 14174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EE1391-A521-F848-8024-C5AF8DB22656}"/>
              </a:ext>
            </a:extLst>
          </p:cNvPr>
          <p:cNvSpPr txBox="1"/>
          <p:nvPr/>
        </p:nvSpPr>
        <p:spPr>
          <a:xfrm>
            <a:off x="949081" y="4000847"/>
            <a:ext cx="641522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issues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02253-9AC9-DA45-BBEE-37D264105A58}"/>
              </a:ext>
            </a:extLst>
          </p:cNvPr>
          <p:cNvSpPr/>
          <p:nvPr/>
        </p:nvSpPr>
        <p:spPr>
          <a:xfrm>
            <a:off x="237249" y="1474086"/>
            <a:ext cx="1219200" cy="6630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tx1"/>
                </a:solidFill>
                <a:latin typeface="Arial"/>
              </a:rPr>
              <a:t>Business Rules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B78E5-C807-D249-A49C-B2D710968247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16200000" flipH="1">
            <a:off x="1179590" y="1804395"/>
            <a:ext cx="620292" cy="1285771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1C516C-703D-2B4B-922F-CCD426852F7C}"/>
              </a:ext>
            </a:extLst>
          </p:cNvPr>
          <p:cNvSpPr txBox="1"/>
          <p:nvPr/>
        </p:nvSpPr>
        <p:spPr>
          <a:xfrm>
            <a:off x="666952" y="2281990"/>
            <a:ext cx="1025024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constraints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3F920C-AB1B-1A4D-ACBB-007125228005}"/>
              </a:ext>
            </a:extLst>
          </p:cNvPr>
          <p:cNvSpPr/>
          <p:nvPr/>
        </p:nvSpPr>
        <p:spPr>
          <a:xfrm>
            <a:off x="8786164" y="2859026"/>
            <a:ext cx="1485552" cy="880533"/>
          </a:xfrm>
          <a:prstGeom prst="rect">
            <a:avLst/>
          </a:prstGeom>
          <a:solidFill>
            <a:srgbClr val="F4A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Policy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4CD96-F0F7-B54C-A2D3-38C8EA2FC239}"/>
              </a:ext>
            </a:extLst>
          </p:cNvPr>
          <p:cNvSpPr/>
          <p:nvPr/>
        </p:nvSpPr>
        <p:spPr>
          <a:xfrm>
            <a:off x="9662116" y="4596973"/>
            <a:ext cx="1219200" cy="6630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tx1"/>
                </a:solidFill>
                <a:latin typeface="Arial"/>
              </a:rPr>
              <a:t>Business Rules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E6A5BF3-69C5-E146-BE5B-05EF3459A3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57397" y="4089347"/>
            <a:ext cx="887464" cy="187888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E17309-549C-014B-A234-722AFCF8991A}"/>
              </a:ext>
            </a:extLst>
          </p:cNvPr>
          <p:cNvSpPr txBox="1"/>
          <p:nvPr/>
        </p:nvSpPr>
        <p:spPr>
          <a:xfrm>
            <a:off x="9694421" y="4061518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constraints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68449-DA64-0C49-8AB3-E60988C3C3F8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>
            <a:off x="6096001" y="3299293"/>
            <a:ext cx="2690164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3200D8-5F3F-AC43-8383-7CB392C9BFDE}"/>
              </a:ext>
            </a:extLst>
          </p:cNvPr>
          <p:cNvSpPr txBox="1"/>
          <p:nvPr/>
        </p:nvSpPr>
        <p:spPr>
          <a:xfrm>
            <a:off x="6897589" y="2948231"/>
            <a:ext cx="1410332" cy="54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can follow</a:t>
            </a:r>
          </a:p>
          <a:p>
            <a:r>
              <a:rPr lang="en-US" sz="1467" dirty="0"/>
              <a:t>Whenever..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B5D2D-3217-2948-8F5C-BF845ACF48F0}"/>
              </a:ext>
            </a:extLst>
          </p:cNvPr>
          <p:cNvSpPr/>
          <p:nvPr/>
        </p:nvSpPr>
        <p:spPr>
          <a:xfrm>
            <a:off x="2950861" y="5658787"/>
            <a:ext cx="1640665" cy="683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Data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D506C19-6664-D14B-AE65-76635C12C4CE}"/>
              </a:ext>
            </a:extLst>
          </p:cNvPr>
          <p:cNvCxnSpPr>
            <a:cxnSpLocks/>
            <a:stCxn id="38" idx="3"/>
            <a:endCxn id="6" idx="2"/>
          </p:cNvCxnSpPr>
          <p:nvPr/>
        </p:nvCxnSpPr>
        <p:spPr>
          <a:xfrm flipV="1">
            <a:off x="4591525" y="3908893"/>
            <a:ext cx="894875" cy="209153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8ACE32-1734-AB47-82BC-63DBCC1A162F}"/>
              </a:ext>
            </a:extLst>
          </p:cNvPr>
          <p:cNvSpPr txBox="1"/>
          <p:nvPr/>
        </p:nvSpPr>
        <p:spPr>
          <a:xfrm>
            <a:off x="4579763" y="4682471"/>
            <a:ext cx="1154591" cy="54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derived from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CD29F70-C6BD-8745-9393-7CF69EA5C275}"/>
              </a:ext>
            </a:extLst>
          </p:cNvPr>
          <p:cNvCxnSpPr>
            <a:cxnSpLocks/>
            <a:stCxn id="38" idx="0"/>
            <a:endCxn id="11" idx="3"/>
          </p:cNvCxnSpPr>
          <p:nvPr/>
        </p:nvCxnSpPr>
        <p:spPr>
          <a:xfrm rot="16200000" flipV="1">
            <a:off x="2978864" y="4866456"/>
            <a:ext cx="730289" cy="854373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1D7B59-2B76-A340-822D-843A661FF41A}"/>
              </a:ext>
            </a:extLst>
          </p:cNvPr>
          <p:cNvSpPr txBox="1"/>
          <p:nvPr/>
        </p:nvSpPr>
        <p:spPr>
          <a:xfrm>
            <a:off x="2402319" y="5158522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needed by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7162B6-3A6A-184F-9CD1-3E8D0822B185}"/>
              </a:ext>
            </a:extLst>
          </p:cNvPr>
          <p:cNvSpPr/>
          <p:nvPr/>
        </p:nvSpPr>
        <p:spPr>
          <a:xfrm>
            <a:off x="8787985" y="106968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n-US" sz="1333" dirty="0">
                <a:solidFill>
                  <a:prstClr val="white"/>
                </a:solidFill>
                <a:latin typeface="Arial"/>
              </a:rPr>
              <a:t>External System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D3E2018-1738-9147-91CE-8707ECEBC99A}"/>
              </a:ext>
            </a:extLst>
          </p:cNvPr>
          <p:cNvCxnSpPr>
            <a:cxnSpLocks/>
            <a:stCxn id="52" idx="2"/>
          </p:cNvCxnSpPr>
          <p:nvPr/>
        </p:nvCxnSpPr>
        <p:spPr>
          <a:xfrm rot="10800000" flipV="1">
            <a:off x="6156809" y="1679279"/>
            <a:ext cx="2631176" cy="1268951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89691D2-A6BE-094D-AF0A-86189438F817}"/>
              </a:ext>
            </a:extLst>
          </p:cNvPr>
          <p:cNvSpPr txBox="1"/>
          <p:nvPr/>
        </p:nvSpPr>
        <p:spPr>
          <a:xfrm>
            <a:off x="7132555" y="1989818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3BC9297-9766-C846-A173-BB1A56B17352}"/>
              </a:ext>
            </a:extLst>
          </p:cNvPr>
          <p:cNvCxnSpPr>
            <a:cxnSpLocks/>
            <a:stCxn id="28" idx="2"/>
            <a:endCxn id="6" idx="2"/>
          </p:cNvCxnSpPr>
          <p:nvPr/>
        </p:nvCxnSpPr>
        <p:spPr>
          <a:xfrm rot="5400000">
            <a:off x="7423005" y="1802957"/>
            <a:ext cx="169335" cy="4042540"/>
          </a:xfrm>
          <a:prstGeom prst="curvedConnector3">
            <a:avLst>
              <a:gd name="adj1" fmla="val 6399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49BF82-E246-674B-B6B8-0B1D2CF91299}"/>
              </a:ext>
            </a:extLst>
          </p:cNvPr>
          <p:cNvSpPr txBox="1"/>
          <p:nvPr/>
        </p:nvSpPr>
        <p:spPr>
          <a:xfrm>
            <a:off x="7266781" y="4508064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3589F5F-A631-A549-B618-A8040FDAC480}"/>
              </a:ext>
            </a:extLst>
          </p:cNvPr>
          <p:cNvCxnSpPr>
            <a:cxnSpLocks/>
            <a:stCxn id="38" idx="1"/>
            <a:endCxn id="11" idx="1"/>
          </p:cNvCxnSpPr>
          <p:nvPr/>
        </p:nvCxnSpPr>
        <p:spPr>
          <a:xfrm rot="10800000">
            <a:off x="1456449" y="4928499"/>
            <a:ext cx="1494411" cy="1071935"/>
          </a:xfrm>
          <a:prstGeom prst="curvedConnector3">
            <a:avLst>
              <a:gd name="adj1" fmla="val 120396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F6117-CEB8-8745-9FE7-E40D2C679C6A}"/>
              </a:ext>
            </a:extLst>
          </p:cNvPr>
          <p:cNvSpPr txBox="1"/>
          <p:nvPr/>
        </p:nvSpPr>
        <p:spPr>
          <a:xfrm>
            <a:off x="698859" y="5507335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input by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C6C14A3-BAE9-8547-A700-E42947CB10B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08790" y="3299294"/>
            <a:ext cx="1501953" cy="235949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7B07CD-0A15-1D4C-89B0-8FF9AF32846D}"/>
              </a:ext>
            </a:extLst>
          </p:cNvPr>
          <p:cNvSpPr txBox="1"/>
          <p:nvPr/>
        </p:nvSpPr>
        <p:spPr>
          <a:xfrm>
            <a:off x="3080259" y="4086586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Acts on</a:t>
            </a:r>
          </a:p>
        </p:txBody>
      </p:sp>
    </p:spTree>
    <p:extLst>
      <p:ext uri="{BB962C8B-B14F-4D97-AF65-F5344CB8AC3E}">
        <p14:creationId xmlns:p14="http://schemas.microsoft.com/office/powerpoint/2010/main" val="293965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78ADF-97D3-B541-836D-8B0CF69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Domain events 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9D620-3D00-AE4E-A183-0591F668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602C-D808-7346-98D7-FFB64DE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491627" y="62962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6092920" y="2103983"/>
            <a:ext cx="1094190" cy="11215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4621119" y="2103983"/>
            <a:ext cx="1211339" cy="1159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7554972" y="2119406"/>
            <a:ext cx="1373407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0655065" y="29250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3637801" y="62962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CD513-B086-714E-83ED-E9EB5E567A53}"/>
              </a:ext>
            </a:extLst>
          </p:cNvPr>
          <p:cNvSpPr/>
          <p:nvPr/>
        </p:nvSpPr>
        <p:spPr>
          <a:xfrm>
            <a:off x="1893060" y="2103983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774B8-010A-3D49-9E02-1FEAFEC2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0" y="4808994"/>
            <a:ext cx="3107352" cy="18644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92770E-C9CB-A04B-9FBD-DD92BB72488E}"/>
              </a:ext>
            </a:extLst>
          </p:cNvPr>
          <p:cNvSpPr/>
          <p:nvPr/>
        </p:nvSpPr>
        <p:spPr>
          <a:xfrm>
            <a:off x="9296242" y="2059094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emitted</a:t>
            </a:r>
          </a:p>
        </p:txBody>
      </p:sp>
    </p:spTree>
    <p:extLst>
      <p:ext uri="{BB962C8B-B14F-4D97-AF65-F5344CB8AC3E}">
        <p14:creationId xmlns:p14="http://schemas.microsoft.com/office/powerpoint/2010/main" val="5160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461064" y="264717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6110841" y="2599113"/>
            <a:ext cx="1094190" cy="11215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4637029" y="2614696"/>
            <a:ext cx="1211339" cy="1159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7563933" y="2592947"/>
            <a:ext cx="1373407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0260815" y="463286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3637801" y="62962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91830-348F-6A4C-BB4D-CBF804517A6E}"/>
              </a:ext>
            </a:extLst>
          </p:cNvPr>
          <p:cNvCxnSpPr/>
          <p:nvPr/>
        </p:nvCxnSpPr>
        <p:spPr>
          <a:xfrm>
            <a:off x="272956" y="4269427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0D52B-9908-A74D-A663-2B32D99629AC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C9AC30A-308E-9B44-B25D-3388589B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73" y="-237062"/>
            <a:ext cx="3046114" cy="22821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8066A-CB3D-9446-8CE9-0A2FEB4DDE24}"/>
              </a:ext>
            </a:extLst>
          </p:cNvPr>
          <p:cNvCxnSpPr>
            <a:cxnSpLocks/>
          </p:cNvCxnSpPr>
          <p:nvPr/>
        </p:nvCxnSpPr>
        <p:spPr>
          <a:xfrm>
            <a:off x="9901912" y="2359220"/>
            <a:ext cx="0" cy="395089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2770E-C9CB-A04B-9FBD-DD92BB72488E}"/>
              </a:ext>
            </a:extLst>
          </p:cNvPr>
          <p:cNvSpPr/>
          <p:nvPr/>
        </p:nvSpPr>
        <p:spPr>
          <a:xfrm>
            <a:off x="9296242" y="263611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emitted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8776C8-C745-DF4E-902A-35959A19B9C9}"/>
              </a:ext>
            </a:extLst>
          </p:cNvPr>
          <p:cNvCxnSpPr>
            <a:cxnSpLocks/>
          </p:cNvCxnSpPr>
          <p:nvPr/>
        </p:nvCxnSpPr>
        <p:spPr>
          <a:xfrm>
            <a:off x="2528025" y="367221"/>
            <a:ext cx="0" cy="395089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CD513-B086-714E-83ED-E9EB5E567A53}"/>
              </a:ext>
            </a:extLst>
          </p:cNvPr>
          <p:cNvSpPr/>
          <p:nvPr/>
        </p:nvSpPr>
        <p:spPr>
          <a:xfrm>
            <a:off x="1862343" y="266475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4A117-3531-2148-8752-20ECEEC3937C}"/>
              </a:ext>
            </a:extLst>
          </p:cNvPr>
          <p:cNvSpPr txBox="1"/>
          <p:nvPr/>
        </p:nvSpPr>
        <p:spPr>
          <a:xfrm>
            <a:off x="157805" y="3928547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6AD54-7D7C-C545-A21B-3F82BFC6CC66}"/>
              </a:ext>
            </a:extLst>
          </p:cNvPr>
          <p:cNvSpPr txBox="1"/>
          <p:nvPr/>
        </p:nvSpPr>
        <p:spPr>
          <a:xfrm>
            <a:off x="93936" y="2641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3A4724-8B1D-F340-BDC2-8CEE204539E4}"/>
              </a:ext>
            </a:extLst>
          </p:cNvPr>
          <p:cNvSpPr txBox="1"/>
          <p:nvPr/>
        </p:nvSpPr>
        <p:spPr>
          <a:xfrm>
            <a:off x="95149" y="6145998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23348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484047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6A9B8-BDDB-DD45-A774-2A0F7DE6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0942"/>
            <a:ext cx="5503333" cy="28470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transportation completed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4CCA5-1084-A64E-9F73-3BD31F27287A}"/>
              </a:ext>
            </a:extLst>
          </p:cNvPr>
          <p:cNvSpPr/>
          <p:nvPr/>
        </p:nvSpPr>
        <p:spPr>
          <a:xfrm>
            <a:off x="1332859" y="217978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emitted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8B77C-AAEA-9448-831B-1F9ED5B7138F}"/>
              </a:ext>
            </a:extLst>
          </p:cNvPr>
          <p:cNvSpPr/>
          <p:nvPr/>
        </p:nvSpPr>
        <p:spPr>
          <a:xfrm>
            <a:off x="6096000" y="217978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4586F-EF7E-5F4E-8585-41A01225C6A9}"/>
              </a:ext>
            </a:extLst>
          </p:cNvPr>
          <p:cNvSpPr/>
          <p:nvPr/>
        </p:nvSpPr>
        <p:spPr>
          <a:xfrm>
            <a:off x="843646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received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D1E42-3897-5149-A268-F9DAA6526CC7}"/>
              </a:ext>
            </a:extLst>
          </p:cNvPr>
          <p:cNvCxnSpPr/>
          <p:nvPr/>
        </p:nvCxnSpPr>
        <p:spPr>
          <a:xfrm>
            <a:off x="95149" y="19559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5259DF-A10A-6D48-8B4A-408CBB69CBB1}"/>
              </a:ext>
            </a:extLst>
          </p:cNvPr>
          <p:cNvSpPr txBox="1"/>
          <p:nvPr/>
        </p:nvSpPr>
        <p:spPr>
          <a:xfrm>
            <a:off x="0" y="343970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 Customs</a:t>
            </a:r>
          </a:p>
        </p:txBody>
      </p:sp>
    </p:spTree>
    <p:extLst>
      <p:ext uri="{BB962C8B-B14F-4D97-AF65-F5344CB8AC3E}">
        <p14:creationId xmlns:p14="http://schemas.microsoft.com/office/powerpoint/2010/main" val="41609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26051</TotalTime>
  <Words>1533</Words>
  <Application>Microsoft Macintosh PowerPoint</Application>
  <PresentationFormat>Widescreen</PresentationFormat>
  <Paragraphs>420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Reefer Containers:  Event Storming</vt:lpstr>
      <vt:lpstr>High level process</vt:lpstr>
      <vt:lpstr>PowerPoint Presentation</vt:lpstr>
      <vt:lpstr>PowerPoint Presentation</vt:lpstr>
      <vt:lpstr>Event Storming - Taxonomy</vt:lpstr>
      <vt:lpstr>Step 1: Domain events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and event linkage</vt:lpstr>
      <vt:lpstr>PowerPoint Presentation</vt:lpstr>
      <vt:lpstr>Grouping</vt:lpstr>
      <vt:lpstr>PowerPoint Presentation</vt:lpstr>
      <vt:lpstr>Define Aggregates and Bounded context</vt:lpstr>
      <vt:lpstr>PowerPoint Presentation</vt:lpstr>
      <vt:lpstr>Order Bounded Context</vt:lpstr>
      <vt:lpstr>Container Bounded Context</vt:lpstr>
      <vt:lpstr>PowerPoint Presentation</vt:lpstr>
      <vt:lpstr>MVP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Containers EDA:  Action-event command diagrams</dc:title>
  <dc:creator>Francis Parr</dc:creator>
  <cp:lastModifiedBy>Microsoft Office User</cp:lastModifiedBy>
  <cp:revision>224</cp:revision>
  <dcterms:created xsi:type="dcterms:W3CDTF">2019-01-21T13:30:40Z</dcterms:created>
  <dcterms:modified xsi:type="dcterms:W3CDTF">2020-03-02T04:54:22Z</dcterms:modified>
</cp:coreProperties>
</file>