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  <p:sldMasterId id="2147484330" r:id="rId3"/>
  </p:sldMasterIdLst>
  <p:notesMasterIdLst>
    <p:notesMasterId r:id="rId8"/>
  </p:notesMasterIdLst>
  <p:sldIdLst>
    <p:sldId id="141168483" r:id="rId4"/>
    <p:sldId id="141169041" r:id="rId5"/>
    <p:sldId id="141169046" r:id="rId6"/>
    <p:sldId id="141169047" r:id="rId7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1B44A7"/>
    <a:srgbClr val="D50000"/>
    <a:srgbClr val="D76F59"/>
    <a:srgbClr val="FF5BD0"/>
    <a:srgbClr val="9D381C"/>
    <a:srgbClr val="B4FFB2"/>
    <a:srgbClr val="00813C"/>
    <a:srgbClr val="EC5798"/>
    <a:srgbClr val="D7F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9" autoAdjust="0"/>
    <p:restoredTop sz="87619" autoAdjust="0"/>
  </p:normalViewPr>
  <p:slideViewPr>
    <p:cSldViewPr snapToGrid="0">
      <p:cViewPr varScale="1">
        <p:scale>
          <a:sx n="105" d="100"/>
          <a:sy n="105" d="100"/>
        </p:scale>
        <p:origin x="208" y="3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10/25/21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158888-7CA9-084D-A641-EC66ACF9DB3C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341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63A97E-D605-DC42-8452-C14CD1FA87FA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38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6C0E0B-1EAF-3342-8522-13EE906CD0E4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992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450290-23D3-2D4F-AB87-780AA41C0D26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4277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DBF8E4-D7CA-8142-B0BF-A723FD026DE7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7617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(above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45" y="1589193"/>
            <a:ext cx="11388513" cy="4322656"/>
          </a:xfrm>
        </p:spPr>
        <p:txBody>
          <a:bodyPr/>
          <a:lstStyle>
            <a:lvl1pPr>
              <a:defRPr sz="2000"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sz="2000"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sz="2000"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sz="2000"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sz="2000"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0345" y="360428"/>
            <a:ext cx="11388513" cy="1219200"/>
          </a:xfrm>
        </p:spPr>
        <p:txBody>
          <a:bodyPr/>
          <a:lstStyle>
            <a:lvl1pPr>
              <a:defRPr sz="4000" b="0" i="0"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7" name="Rectangle 6"/>
          <p:cNvSpPr>
            <a:spLocks noChangeArrowheads="1"/>
          </p:cNvSpPr>
          <p:nvPr userDrawn="1"/>
        </p:nvSpPr>
        <p:spPr bwMode="black">
          <a:xfrm>
            <a:off x="8864507" y="6472537"/>
            <a:ext cx="3054351" cy="231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9" rIns="92075" bIns="46039">
            <a:spAutoFit/>
          </a:bodyPr>
          <a:lstStyle/>
          <a:p>
            <a:pPr algn="r"/>
            <a:r>
              <a:rPr lang="en-US" sz="900" dirty="0">
                <a:solidFill>
                  <a:schemeClr val="bg1"/>
                </a:solidFill>
              </a:rPr>
              <a:t>© 2017 IBM Corporation</a:t>
            </a:r>
          </a:p>
        </p:txBody>
      </p:sp>
      <p:sp>
        <p:nvSpPr>
          <p:cNvPr id="48" name="Rectangle 6"/>
          <p:cNvSpPr>
            <a:spLocks noChangeArrowheads="1"/>
          </p:cNvSpPr>
          <p:nvPr userDrawn="1"/>
        </p:nvSpPr>
        <p:spPr bwMode="auto">
          <a:xfrm>
            <a:off x="190500" y="6456363"/>
            <a:ext cx="552451" cy="247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5981CAD-D717-E041-9EB6-AABBDF800876}" type="slidenum">
              <a:rPr lang="en-US" sz="1000">
                <a:solidFill>
                  <a:schemeClr val="bg1"/>
                </a:solidFill>
                <a:cs typeface="+mn-cs"/>
              </a:rPr>
              <a:pPr>
                <a:defRPr/>
              </a:pPr>
              <a:t>‹#›</a:t>
            </a:fld>
            <a:endParaRPr lang="en-US" sz="1000" dirty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1894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185737" y="1044575"/>
            <a:ext cx="11874501" cy="51323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3675154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11582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18ADF-A453-BA46-8320-DFA26CC6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</a:t>
            </a:r>
            <a:r>
              <a:rPr lang="en-US" b="1"/>
              <a:t>Garage</a:t>
            </a:r>
            <a:r>
              <a:rPr lang="en-US"/>
              <a:t> for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6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1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8936" y="6273479"/>
            <a:ext cx="469134" cy="455271"/>
            <a:chOff x="8131778" y="2255091"/>
            <a:chExt cx="938267" cy="764921"/>
          </a:xfrm>
        </p:grpSpPr>
        <p:sp>
          <p:nvSpPr>
            <p:cNvPr id="6" name="Oval 5"/>
            <p:cNvSpPr/>
            <p:nvPr/>
          </p:nvSpPr>
          <p:spPr>
            <a:xfrm rot="21106030">
              <a:off x="8155645" y="2742219"/>
              <a:ext cx="914400" cy="277793"/>
            </a:xfrm>
            <a:prstGeom prst="ellipse">
              <a:avLst/>
            </a:prstGeom>
            <a:gradFill>
              <a:gsLst>
                <a:gs pos="900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46000">
                  <a:srgbClr val="9D381C">
                    <a:alpha val="54118"/>
                  </a:srgbClr>
                </a:gs>
                <a:gs pos="100000">
                  <a:srgbClr val="C00000"/>
                </a:gs>
              </a:gsLst>
              <a:lin ang="5400000" scaled="1"/>
            </a:gradFill>
            <a:ln w="12700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21239091">
              <a:off x="8131778" y="2255091"/>
              <a:ext cx="892682" cy="543823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9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53975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9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91584" y="59268"/>
            <a:ext cx="11190816" cy="880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1584" y="1202269"/>
            <a:ext cx="11190816" cy="4923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433" y="6430433"/>
            <a:ext cx="533400" cy="366184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accent2"/>
                </a:solidFill>
              </a:defRPr>
            </a:lvl1pPr>
          </a:lstStyle>
          <a:p>
            <a:pPr defTabSz="609570"/>
            <a:fld id="{BD0AB609-994D-1C4A-AFB2-93F690D7CF98}" type="slidenum">
              <a:rPr lang="en-US" smtClean="0">
                <a:solidFill>
                  <a:srgbClr val="5AAAFA"/>
                </a:solidFill>
                <a:ea typeface="ＭＳ Ｐゴシック" charset="0"/>
                <a:cs typeface="Arial" charset="0"/>
              </a:rPr>
              <a:pPr defTabSz="609570"/>
              <a:t>‹#›</a:t>
            </a:fld>
            <a:endParaRPr lang="en-US">
              <a:solidFill>
                <a:srgbClr val="5AAAFA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6" y="6516277"/>
            <a:ext cx="262565" cy="2996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AE824C-C2EA-A04B-8C3D-E7CD6D0BAB82}"/>
              </a:ext>
            </a:extLst>
          </p:cNvPr>
          <p:cNvSpPr/>
          <p:nvPr userDrawn="1"/>
        </p:nvSpPr>
        <p:spPr bwMode="auto">
          <a:xfrm>
            <a:off x="-1" y="1"/>
            <a:ext cx="72000" cy="96489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1917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933" b="0" i="0" u="none" strike="noStrike" kern="1200" cap="none" spc="0" normalizeH="0" baseline="0" noProof="0" dirty="0">
              <a:ln>
                <a:noFill/>
              </a:ln>
              <a:solidFill>
                <a:srgbClr val="0064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29B290-76D7-F043-ABD6-D504C5E5BC70}"/>
              </a:ext>
            </a:extLst>
          </p:cNvPr>
          <p:cNvSpPr/>
          <p:nvPr userDrawn="1"/>
        </p:nvSpPr>
        <p:spPr>
          <a:xfrm>
            <a:off x="4828059" y="6527727"/>
            <a:ext cx="2432076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33" dirty="0"/>
              <a:t>© Copyright IBM Corporation </a:t>
            </a:r>
          </a:p>
        </p:txBody>
      </p:sp>
    </p:spTree>
    <p:extLst>
      <p:ext uri="{BB962C8B-B14F-4D97-AF65-F5344CB8AC3E}">
        <p14:creationId xmlns:p14="http://schemas.microsoft.com/office/powerpoint/2010/main" val="63231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1" r:id="rId1"/>
    <p:sldLayoutId id="2147484332" r:id="rId2"/>
    <p:sldLayoutId id="2147484333" r:id="rId3"/>
    <p:sldLayoutId id="2147484334" r:id="rId4"/>
    <p:sldLayoutId id="2147484335" r:id="rId5"/>
    <p:sldLayoutId id="2147484336" r:id="rId6"/>
    <p:sldLayoutId id="2147484337" r:id="rId7"/>
    <p:sldLayoutId id="2147484338" r:id="rId8"/>
  </p:sldLayoutIdLst>
  <p:hf hdr="0" ftr="0" dt="0"/>
  <p:txStyles>
    <p:titleStyle>
      <a:lvl1pPr algn="l" defTabSz="609570" rtl="0" eaLnBrk="0" fontAlgn="base" hangingPunct="0">
        <a:spcBef>
          <a:spcPct val="0"/>
        </a:spcBef>
        <a:spcAft>
          <a:spcPct val="0"/>
        </a:spcAft>
        <a:defRPr sz="3733" kern="1200">
          <a:solidFill>
            <a:schemeClr val="accent1"/>
          </a:solidFill>
          <a:latin typeface="+mj-lt"/>
          <a:ea typeface="ＭＳ Ｐゴシック" charset="0"/>
          <a:cs typeface="+mj-cs"/>
        </a:defRPr>
      </a:lvl1pPr>
      <a:lvl2pPr algn="l" defTabSz="609570" rtl="0" eaLnBrk="0" fontAlgn="base" hangingPunct="0">
        <a:spcBef>
          <a:spcPct val="0"/>
        </a:spcBef>
        <a:spcAft>
          <a:spcPct val="0"/>
        </a:spcAft>
        <a:defRPr sz="3733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2pPr>
      <a:lvl3pPr algn="l" defTabSz="609570" rtl="0" eaLnBrk="0" fontAlgn="base" hangingPunct="0">
        <a:spcBef>
          <a:spcPct val="0"/>
        </a:spcBef>
        <a:spcAft>
          <a:spcPct val="0"/>
        </a:spcAft>
        <a:defRPr sz="3733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3pPr>
      <a:lvl4pPr algn="l" defTabSz="609570" rtl="0" eaLnBrk="0" fontAlgn="base" hangingPunct="0">
        <a:spcBef>
          <a:spcPct val="0"/>
        </a:spcBef>
        <a:spcAft>
          <a:spcPct val="0"/>
        </a:spcAft>
        <a:defRPr sz="3733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4pPr>
      <a:lvl5pPr algn="l" defTabSz="609570" rtl="0" eaLnBrk="0" fontAlgn="base" hangingPunct="0">
        <a:spcBef>
          <a:spcPct val="0"/>
        </a:spcBef>
        <a:spcAft>
          <a:spcPct val="0"/>
        </a:spcAft>
        <a:defRPr sz="3733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5pPr>
      <a:lvl6pPr marL="609570" algn="l" defTabSz="609570" rtl="0" fontAlgn="base">
        <a:spcBef>
          <a:spcPct val="0"/>
        </a:spcBef>
        <a:spcAft>
          <a:spcPct val="0"/>
        </a:spcAft>
        <a:defRPr sz="3733">
          <a:solidFill>
            <a:schemeClr val="accent1"/>
          </a:solidFill>
          <a:latin typeface="Arial" panose="020B0604020202020204" pitchFamily="34" charset="0"/>
        </a:defRPr>
      </a:lvl6pPr>
      <a:lvl7pPr marL="1219140" algn="l" defTabSz="609570" rtl="0" fontAlgn="base">
        <a:spcBef>
          <a:spcPct val="0"/>
        </a:spcBef>
        <a:spcAft>
          <a:spcPct val="0"/>
        </a:spcAft>
        <a:defRPr sz="3733">
          <a:solidFill>
            <a:schemeClr val="accent1"/>
          </a:solidFill>
          <a:latin typeface="Arial" panose="020B0604020202020204" pitchFamily="34" charset="0"/>
        </a:defRPr>
      </a:lvl7pPr>
      <a:lvl8pPr marL="1828709" algn="l" defTabSz="609570" rtl="0" fontAlgn="base">
        <a:spcBef>
          <a:spcPct val="0"/>
        </a:spcBef>
        <a:spcAft>
          <a:spcPct val="0"/>
        </a:spcAft>
        <a:defRPr sz="3733">
          <a:solidFill>
            <a:schemeClr val="accent1"/>
          </a:solidFill>
          <a:latin typeface="Arial" panose="020B0604020202020204" pitchFamily="34" charset="0"/>
        </a:defRPr>
      </a:lvl8pPr>
      <a:lvl9pPr marL="2438278" algn="l" defTabSz="609570" rtl="0" fontAlgn="base">
        <a:spcBef>
          <a:spcPct val="0"/>
        </a:spcBef>
        <a:spcAft>
          <a:spcPct val="0"/>
        </a:spcAft>
        <a:defRPr sz="3733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241289" indent="-241289" algn="l" defTabSz="609570" rtl="0" eaLnBrk="0" fontAlgn="base" hangingPunct="0">
        <a:spcBef>
          <a:spcPts val="800"/>
        </a:spcBef>
        <a:spcAft>
          <a:spcPct val="0"/>
        </a:spcAft>
        <a:buClr>
          <a:schemeClr val="accent1"/>
        </a:buClr>
        <a:buFont typeface="Arial" charset="0"/>
        <a:buChar char="•"/>
        <a:defRPr sz="2667" kern="1200">
          <a:solidFill>
            <a:srgbClr val="777677"/>
          </a:solidFill>
          <a:latin typeface="IBM Plex Sans" panose="020B0503050203000203" pitchFamily="34" charset="77"/>
          <a:ea typeface="ＭＳ Ｐゴシック" charset="0"/>
          <a:cs typeface="+mn-cs"/>
        </a:defRPr>
      </a:lvl1pPr>
      <a:lvl2pPr marL="560889" indent="-241289" algn="l" defTabSz="609570" rtl="0" eaLnBrk="0" fontAlgn="base" hangingPunct="0">
        <a:spcBef>
          <a:spcPts val="800"/>
        </a:spcBef>
        <a:spcAft>
          <a:spcPct val="0"/>
        </a:spcAft>
        <a:buFont typeface="Arial" charset="0"/>
        <a:buChar char="–"/>
        <a:defRPr kern="1200">
          <a:solidFill>
            <a:srgbClr val="777677"/>
          </a:solidFill>
          <a:latin typeface="IBM Plex Sans" panose="020B0503050203000203" pitchFamily="34" charset="77"/>
          <a:ea typeface="ＭＳ Ｐゴシック" charset="0"/>
          <a:cs typeface="+mn-cs"/>
        </a:defRPr>
      </a:lvl2pPr>
      <a:lvl3pPr marL="791595" indent="-230706" algn="l" defTabSz="609570" rtl="0" eaLnBrk="0" fontAlgn="base" hangingPunct="0">
        <a:spcBef>
          <a:spcPts val="800"/>
        </a:spcBef>
        <a:spcAft>
          <a:spcPct val="0"/>
        </a:spcAft>
        <a:buFont typeface="Arial" charset="0"/>
        <a:buChar char="•"/>
        <a:defRPr sz="2133" kern="1200">
          <a:solidFill>
            <a:schemeClr val="accent2"/>
          </a:solidFill>
          <a:latin typeface="IBM Plex Sans" panose="020B0503050203000203" pitchFamily="34" charset="77"/>
          <a:ea typeface="ＭＳ Ｐゴシック" charset="0"/>
          <a:cs typeface="+mn-cs"/>
        </a:defRPr>
      </a:lvl3pPr>
      <a:lvl4pPr marL="1191625" indent="-400031" algn="l" defTabSz="609570" rtl="0" eaLnBrk="0" fontAlgn="base" hangingPunct="0">
        <a:spcBef>
          <a:spcPts val="800"/>
        </a:spcBef>
        <a:spcAft>
          <a:spcPct val="0"/>
        </a:spcAft>
        <a:buFont typeface="Arial" charset="0"/>
        <a:buChar char="–"/>
        <a:defRPr sz="1867" kern="1200">
          <a:solidFill>
            <a:schemeClr val="accent2"/>
          </a:solidFill>
          <a:latin typeface="IBM Plex Sans" panose="020B0503050203000203" pitchFamily="34" charset="77"/>
          <a:ea typeface="ＭＳ Ｐゴシック" charset="0"/>
          <a:cs typeface="+mn-cs"/>
        </a:defRPr>
      </a:lvl4pPr>
      <a:lvl5pPr marL="1432912" indent="-241289" algn="l" defTabSz="609570" rtl="0" eaLnBrk="0" fontAlgn="base" hangingPunct="0">
        <a:spcBef>
          <a:spcPts val="800"/>
        </a:spcBef>
        <a:spcAft>
          <a:spcPct val="0"/>
        </a:spcAft>
        <a:buFont typeface="Arial" charset="0"/>
        <a:buChar char="»"/>
        <a:defRPr sz="1867" kern="1200">
          <a:solidFill>
            <a:schemeClr val="accent2"/>
          </a:solidFill>
          <a:latin typeface="IBM Plex Sans" panose="020B0503050203000203" pitchFamily="34" charset="77"/>
          <a:ea typeface="ＭＳ Ｐゴシック" charset="0"/>
          <a:cs typeface="+mn-cs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bm-cloud-architecture.github.io/refarch-kc/avro/avro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AAE1-C1E0-124D-A391-C2759F118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615570"/>
          </a:xfrm>
        </p:spPr>
        <p:txBody>
          <a:bodyPr/>
          <a:lstStyle/>
          <a:p>
            <a:r>
              <a:rPr lang="en-US"/>
              <a:t>Schema Registry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0367F-4B77-284A-8D02-C8F00A12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1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0AC494B-C03D-3647-BCEB-8338B904799E}"/>
              </a:ext>
            </a:extLst>
          </p:cNvPr>
          <p:cNvSpPr/>
          <p:nvPr/>
        </p:nvSpPr>
        <p:spPr>
          <a:xfrm>
            <a:off x="2995222" y="5104167"/>
            <a:ext cx="5158737" cy="91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2060"/>
                </a:solidFill>
              </a:rPr>
              <a:t>Schema Registry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405F0E7-499B-6848-9171-B0019259BAA7}"/>
              </a:ext>
            </a:extLst>
          </p:cNvPr>
          <p:cNvSpPr/>
          <p:nvPr/>
        </p:nvSpPr>
        <p:spPr bwMode="auto">
          <a:xfrm>
            <a:off x="4962991" y="2898045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chemeClr val="bg1"/>
                </a:solidFill>
              </a:rPr>
              <a:t>0</a:t>
            </a:r>
            <a:endParaRPr lang="en-US" sz="667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59FDCA4-59D9-664B-B22C-66CF1E9D481E}"/>
              </a:ext>
            </a:extLst>
          </p:cNvPr>
          <p:cNvSpPr/>
          <p:nvPr/>
        </p:nvSpPr>
        <p:spPr bwMode="auto">
          <a:xfrm>
            <a:off x="5206828" y="2898045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chemeClr val="bg1"/>
                </a:solidFill>
              </a:rPr>
              <a:t>1</a:t>
            </a:r>
            <a:endParaRPr lang="en-US" sz="667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A173D94-CC1E-2F47-8771-8A9B13AFA8ED}"/>
              </a:ext>
            </a:extLst>
          </p:cNvPr>
          <p:cNvSpPr/>
          <p:nvPr/>
        </p:nvSpPr>
        <p:spPr bwMode="auto">
          <a:xfrm>
            <a:off x="5452390" y="2898045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chemeClr val="bg1"/>
                </a:solidFill>
              </a:rPr>
              <a:t>2</a:t>
            </a:r>
            <a:endParaRPr lang="en-US" sz="667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8905BF9-D627-9348-89B4-D8585375F7E3}"/>
              </a:ext>
            </a:extLst>
          </p:cNvPr>
          <p:cNvSpPr/>
          <p:nvPr/>
        </p:nvSpPr>
        <p:spPr bwMode="auto">
          <a:xfrm>
            <a:off x="5696227" y="2898045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chemeClr val="bg1"/>
                </a:solidFill>
              </a:rPr>
              <a:t>3</a:t>
            </a:r>
            <a:endParaRPr lang="en-US" sz="667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0AD6947-3F4E-644A-9045-EFB547DAEBE0}"/>
              </a:ext>
            </a:extLst>
          </p:cNvPr>
          <p:cNvSpPr/>
          <p:nvPr/>
        </p:nvSpPr>
        <p:spPr bwMode="auto">
          <a:xfrm>
            <a:off x="5941788" y="2898045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chemeClr val="bg1"/>
                </a:solidFill>
              </a:rPr>
              <a:t>4</a:t>
            </a:r>
            <a:endParaRPr lang="en-US" sz="667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60FF92C-4F20-3345-B304-63FC5556055D}"/>
              </a:ext>
            </a:extLst>
          </p:cNvPr>
          <p:cNvSpPr/>
          <p:nvPr/>
        </p:nvSpPr>
        <p:spPr bwMode="auto">
          <a:xfrm>
            <a:off x="6172584" y="2898045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chemeClr val="bg1"/>
                </a:solidFill>
              </a:rPr>
              <a:t>5</a:t>
            </a:r>
            <a:endParaRPr lang="en-US" sz="667">
              <a:solidFill>
                <a:schemeClr val="bg1"/>
              </a:solidFill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D8CE708D-278D-4440-A7B9-9597A6460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328" y="2605748"/>
            <a:ext cx="3513917" cy="1348479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endParaRPr lang="en-US" sz="1333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DDA55-0D08-C743-9F7A-5B7E19E69DFA}"/>
              </a:ext>
            </a:extLst>
          </p:cNvPr>
          <p:cNvSpPr txBox="1"/>
          <p:nvPr/>
        </p:nvSpPr>
        <p:spPr>
          <a:xfrm>
            <a:off x="4896394" y="358489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25000"/>
                  </a:schemeClr>
                </a:solidFill>
              </a:rPr>
              <a:t>containers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4FF180-1C05-784B-A46B-40E95FFBD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606" y="2611046"/>
            <a:ext cx="523018" cy="6907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E419B7A-9256-9B44-997F-8129F712C493}"/>
              </a:ext>
            </a:extLst>
          </p:cNvPr>
          <p:cNvSpPr/>
          <p:nvPr/>
        </p:nvSpPr>
        <p:spPr>
          <a:xfrm>
            <a:off x="7609245" y="1593835"/>
            <a:ext cx="1758463" cy="615570"/>
          </a:xfrm>
          <a:prstGeom prst="rect">
            <a:avLst/>
          </a:prstGeom>
          <a:noFill/>
          <a:ln w="15875">
            <a:solidFill>
              <a:srgbClr val="1B4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FF"/>
                </a:solidFill>
              </a:rPr>
              <a:t>Schema ID + </a:t>
            </a:r>
          </a:p>
          <a:p>
            <a:pPr algn="ctr"/>
            <a:r>
              <a:rPr lang="en-US">
                <a:solidFill>
                  <a:srgbClr val="0000FF"/>
                </a:solidFill>
              </a:rPr>
              <a:t>message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8875B1-016D-8F4E-87D9-0D2CBD9E5EC7}"/>
              </a:ext>
            </a:extLst>
          </p:cNvPr>
          <p:cNvSpPr/>
          <p:nvPr/>
        </p:nvSpPr>
        <p:spPr>
          <a:xfrm>
            <a:off x="390788" y="1078523"/>
            <a:ext cx="2097231" cy="1555777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chemeClr val="bg1"/>
                </a:solidFill>
                <a:latin typeface="Arial"/>
              </a:rPr>
              <a:t>Reefer Container  Events Producer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F0F851-3352-D54C-AB82-33ABBFBBEFA9}"/>
              </a:ext>
            </a:extLst>
          </p:cNvPr>
          <p:cNvSpPr/>
          <p:nvPr/>
        </p:nvSpPr>
        <p:spPr>
          <a:xfrm>
            <a:off x="9130409" y="3127550"/>
            <a:ext cx="2519724" cy="152997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/>
              <a:t>Reefer Container </a:t>
            </a:r>
            <a:r>
              <a:rPr lang="en-US" sz="1600" err="1"/>
              <a:t>Mng</a:t>
            </a:r>
            <a:r>
              <a:rPr lang="en-US" sz="1600"/>
              <a:t> Service (Consumer)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0028C2D-321B-6D44-8051-FD6151758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38" y="5319075"/>
            <a:ext cx="523018" cy="69072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DBE4BDA-9CCD-F240-9F81-F1C5F2B7889D}"/>
              </a:ext>
            </a:extLst>
          </p:cNvPr>
          <p:cNvSpPr/>
          <p:nvPr/>
        </p:nvSpPr>
        <p:spPr>
          <a:xfrm>
            <a:off x="3216851" y="1718852"/>
            <a:ext cx="1758463" cy="615570"/>
          </a:xfrm>
          <a:prstGeom prst="rect">
            <a:avLst/>
          </a:prstGeom>
          <a:noFill/>
          <a:ln w="15875">
            <a:solidFill>
              <a:srgbClr val="1B4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FF"/>
                </a:solidFill>
              </a:rPr>
              <a:t>Schema ID + </a:t>
            </a:r>
          </a:p>
          <a:p>
            <a:pPr algn="ctr"/>
            <a:r>
              <a:rPr lang="en-US">
                <a:solidFill>
                  <a:srgbClr val="0000FF"/>
                </a:solidFill>
              </a:rPr>
              <a:t>message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F3887A8-6985-8B48-AAD5-21ED5E27FDF3}"/>
              </a:ext>
            </a:extLst>
          </p:cNvPr>
          <p:cNvCxnSpPr>
            <a:cxnSpLocks/>
            <a:stCxn id="9" idx="0"/>
            <a:endCxn id="16" idx="1"/>
          </p:cNvCxnSpPr>
          <p:nvPr/>
        </p:nvCxnSpPr>
        <p:spPr>
          <a:xfrm rot="5400000" flipH="1" flipV="1">
            <a:off x="6215914" y="1504715"/>
            <a:ext cx="996425" cy="1790237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BF94C9BC-39FA-4741-9F32-FF12938CAC65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9367708" y="1901620"/>
            <a:ext cx="1022563" cy="122593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2EB7B78-E2B2-5345-A508-DDB817EA03BD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>
            <a:off x="4975314" y="2026637"/>
            <a:ext cx="1320051" cy="871408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8D2A221-2580-9B48-A3C5-BE6E9806A7F0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2488019" y="1856412"/>
            <a:ext cx="728832" cy="170225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858B212-3609-D047-8EC0-70BCDF63E0F2}"/>
              </a:ext>
            </a:extLst>
          </p:cNvPr>
          <p:cNvSpPr/>
          <p:nvPr/>
        </p:nvSpPr>
        <p:spPr>
          <a:xfrm>
            <a:off x="1120393" y="4087685"/>
            <a:ext cx="1414200" cy="615570"/>
          </a:xfrm>
          <a:prstGeom prst="rect">
            <a:avLst/>
          </a:prstGeom>
          <a:noFill/>
          <a:ln w="15875">
            <a:solidFill>
              <a:srgbClr val="1B4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FF"/>
                </a:solidFill>
              </a:rPr>
              <a:t>Avro Schema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754DFF-3981-4843-AD49-5209E5CDFA18}"/>
              </a:ext>
            </a:extLst>
          </p:cNvPr>
          <p:cNvSpPr/>
          <p:nvPr/>
        </p:nvSpPr>
        <p:spPr>
          <a:xfrm>
            <a:off x="8725593" y="5252833"/>
            <a:ext cx="1192130" cy="615570"/>
          </a:xfrm>
          <a:prstGeom prst="rect">
            <a:avLst/>
          </a:prstGeom>
          <a:noFill/>
          <a:ln w="15875">
            <a:solidFill>
              <a:srgbClr val="1B4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FF"/>
                </a:solidFill>
              </a:rPr>
              <a:t>Avro Schema 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1EBE54F-487A-8A4F-A937-D1B2651200A1}"/>
              </a:ext>
            </a:extLst>
          </p:cNvPr>
          <p:cNvCxnSpPr>
            <a:cxnSpLocks/>
            <a:stCxn id="37" idx="2"/>
            <a:endCxn id="5" idx="1"/>
          </p:cNvCxnSpPr>
          <p:nvPr/>
        </p:nvCxnSpPr>
        <p:spPr>
          <a:xfrm rot="16200000" flipH="1">
            <a:off x="1982301" y="4548446"/>
            <a:ext cx="858112" cy="1167729"/>
          </a:xfrm>
          <a:prstGeom prst="bentConnector2">
            <a:avLst/>
          </a:prstGeom>
          <a:ln>
            <a:solidFill>
              <a:srgbClr val="1B44A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C4C377F1-72FA-8B48-9C29-66D3C999B54E}"/>
              </a:ext>
            </a:extLst>
          </p:cNvPr>
          <p:cNvCxnSpPr>
            <a:cxnSpLocks/>
            <a:stCxn id="37" idx="0"/>
            <a:endCxn id="17" idx="2"/>
          </p:cNvCxnSpPr>
          <p:nvPr/>
        </p:nvCxnSpPr>
        <p:spPr>
          <a:xfrm rot="16200000" flipV="1">
            <a:off x="906757" y="3166948"/>
            <a:ext cx="1453385" cy="388089"/>
          </a:xfrm>
          <a:prstGeom prst="bentConnector3">
            <a:avLst>
              <a:gd name="adj1" fmla="val 50000"/>
            </a:avLst>
          </a:prstGeom>
          <a:ln>
            <a:solidFill>
              <a:srgbClr val="1B44A7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E5427270-EDBB-8449-BB78-BF99E708DB8C}"/>
              </a:ext>
            </a:extLst>
          </p:cNvPr>
          <p:cNvCxnSpPr>
            <a:cxnSpLocks/>
            <a:stCxn id="38" idx="3"/>
            <a:endCxn id="18" idx="2"/>
          </p:cNvCxnSpPr>
          <p:nvPr/>
        </p:nvCxnSpPr>
        <p:spPr>
          <a:xfrm flipV="1">
            <a:off x="9917723" y="4657521"/>
            <a:ext cx="472548" cy="903097"/>
          </a:xfrm>
          <a:prstGeom prst="bentConnector2">
            <a:avLst/>
          </a:prstGeom>
          <a:ln>
            <a:solidFill>
              <a:srgbClr val="1B44A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B286AFF0-5635-AB48-8CDE-920EF40CE2C3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 flipV="1">
            <a:off x="8153959" y="5560618"/>
            <a:ext cx="571634" cy="749"/>
          </a:xfrm>
          <a:prstGeom prst="bentConnector3">
            <a:avLst>
              <a:gd name="adj1" fmla="val 50000"/>
            </a:avLst>
          </a:prstGeom>
          <a:ln>
            <a:solidFill>
              <a:srgbClr val="1B44A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4A8FB6A-FEC6-D94C-923A-7E9FDE8D6E07}"/>
              </a:ext>
            </a:extLst>
          </p:cNvPr>
          <p:cNvSpPr/>
          <p:nvPr/>
        </p:nvSpPr>
        <p:spPr>
          <a:xfrm>
            <a:off x="732303" y="1161875"/>
            <a:ext cx="1414200" cy="615570"/>
          </a:xfrm>
          <a:prstGeom prst="rect">
            <a:avLst/>
          </a:prstGeom>
          <a:noFill/>
          <a:ln w="15875">
            <a:solidFill>
              <a:srgbClr val="1B4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FF"/>
                </a:solidFill>
              </a:rPr>
              <a:t>Schema Cache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BFFF9BB-25F0-1C47-938C-A4AE29E5C6F4}"/>
              </a:ext>
            </a:extLst>
          </p:cNvPr>
          <p:cNvSpPr/>
          <p:nvPr/>
        </p:nvSpPr>
        <p:spPr>
          <a:xfrm>
            <a:off x="9683171" y="3899795"/>
            <a:ext cx="1414200" cy="615570"/>
          </a:xfrm>
          <a:prstGeom prst="rect">
            <a:avLst/>
          </a:prstGeom>
          <a:noFill/>
          <a:ln w="15875">
            <a:solidFill>
              <a:srgbClr val="1B4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FF"/>
                </a:solidFill>
              </a:rPr>
              <a:t>Schema Cache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952274-229A-4148-8E02-DE8C5703B56A}"/>
              </a:ext>
            </a:extLst>
          </p:cNvPr>
          <p:cNvSpPr txBox="1"/>
          <p:nvPr/>
        </p:nvSpPr>
        <p:spPr>
          <a:xfrm>
            <a:off x="10210744" y="557862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Get schema(ID)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0A3E60F-4F58-9140-8B6A-95858D15AD94}"/>
              </a:ext>
            </a:extLst>
          </p:cNvPr>
          <p:cNvSpPr txBox="1"/>
          <p:nvPr/>
        </p:nvSpPr>
        <p:spPr>
          <a:xfrm>
            <a:off x="423467" y="2825785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register </a:t>
            </a:r>
          </a:p>
          <a:p>
            <a:r>
              <a:rPr lang="en-US"/>
              <a:t>schema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EF27C5-8559-774B-AADE-885E637AF1FB}"/>
              </a:ext>
            </a:extLst>
          </p:cNvPr>
          <p:cNvSpPr txBox="1"/>
          <p:nvPr/>
        </p:nvSpPr>
        <p:spPr>
          <a:xfrm>
            <a:off x="1538461" y="2661437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000FF"/>
                </a:solidFill>
              </a:rPr>
              <a:t>Schema ID</a:t>
            </a:r>
          </a:p>
        </p:txBody>
      </p:sp>
      <p:sp>
        <p:nvSpPr>
          <p:cNvPr id="70" name="Rectangle 69">
            <a:hlinkClick r:id="rId3"/>
            <a:extLst>
              <a:ext uri="{FF2B5EF4-FFF2-40B4-BE49-F238E27FC236}">
                <a16:creationId xmlns:a16="http://schemas.microsoft.com/office/drawing/2014/main" id="{4FC8BFFF-330E-764F-AD79-B4FE829AF66C}"/>
              </a:ext>
            </a:extLst>
          </p:cNvPr>
          <p:cNvSpPr/>
          <p:nvPr/>
        </p:nvSpPr>
        <p:spPr>
          <a:xfrm>
            <a:off x="753901" y="6379297"/>
            <a:ext cx="9259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https://ibm-cloud-architecture.github.io/refarch-kc/avro/avro/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1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613D-7463-3C42-9BD9-47E0B357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to Kafka scenario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54E3B-42B4-7740-BCEF-174D869777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</a:pPr>
            <a:fld id="{2F63A97E-D605-DC42-8452-C14CD1FA87FA}" type="slidenum">
              <a:rPr lang="en-US">
                <a:solidFill>
                  <a:srgbClr val="5AAAFA"/>
                </a:solidFill>
                <a:latin typeface="Arial"/>
                <a:cs typeface="+mn-cs"/>
              </a:rPr>
              <a:pPr defTabSz="914377" fontAlgn="auto">
                <a:spcBef>
                  <a:spcPts val="0"/>
                </a:spcBef>
                <a:spcAft>
                  <a:spcPts val="0"/>
                </a:spcAft>
              </a:pPr>
              <a:t>2</a:t>
            </a:fld>
            <a:endParaRPr lang="en-US">
              <a:solidFill>
                <a:srgbClr val="5AAAFA"/>
              </a:solidFill>
              <a:latin typeface="Arial"/>
              <a:cs typeface="+mn-cs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04F71B-11D6-5F4A-A33F-34FF2EA0396A}"/>
              </a:ext>
            </a:extLst>
          </p:cNvPr>
          <p:cNvSpPr/>
          <p:nvPr/>
        </p:nvSpPr>
        <p:spPr bwMode="auto">
          <a:xfrm>
            <a:off x="3106270" y="4820660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0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92A766C-4035-7A46-A089-7597F4D3C367}"/>
              </a:ext>
            </a:extLst>
          </p:cNvPr>
          <p:cNvSpPr/>
          <p:nvPr/>
        </p:nvSpPr>
        <p:spPr bwMode="auto">
          <a:xfrm>
            <a:off x="3350106" y="4820660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1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E4F924E-E16B-9B4C-BDE5-B5FA77918438}"/>
              </a:ext>
            </a:extLst>
          </p:cNvPr>
          <p:cNvSpPr/>
          <p:nvPr/>
        </p:nvSpPr>
        <p:spPr bwMode="auto">
          <a:xfrm>
            <a:off x="3595669" y="4820660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2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D38582-539D-F94D-BDAF-120652A906B1}"/>
              </a:ext>
            </a:extLst>
          </p:cNvPr>
          <p:cNvSpPr/>
          <p:nvPr/>
        </p:nvSpPr>
        <p:spPr bwMode="auto">
          <a:xfrm>
            <a:off x="3839506" y="4820660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3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E8BFF02-AB38-6F42-A6CB-76FFEB799B2A}"/>
              </a:ext>
            </a:extLst>
          </p:cNvPr>
          <p:cNvSpPr/>
          <p:nvPr/>
        </p:nvSpPr>
        <p:spPr bwMode="auto">
          <a:xfrm>
            <a:off x="4085066" y="4820660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4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9086E3C-7239-3247-949B-DEEC9D00C281}"/>
              </a:ext>
            </a:extLst>
          </p:cNvPr>
          <p:cNvSpPr/>
          <p:nvPr/>
        </p:nvSpPr>
        <p:spPr bwMode="auto">
          <a:xfrm>
            <a:off x="4315862" y="4820660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5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BAE2F-D39F-2A4D-AF02-BA85181FE490}"/>
              </a:ext>
            </a:extLst>
          </p:cNvPr>
          <p:cNvSpPr txBox="1"/>
          <p:nvPr/>
        </p:nvSpPr>
        <p:spPr>
          <a:xfrm>
            <a:off x="3039673" y="5507512"/>
            <a:ext cx="607859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1" dirty="0">
                <a:solidFill>
                  <a:srgbClr val="4178BE">
                    <a:lumMod val="25000"/>
                  </a:srgbClr>
                </a:solidFill>
                <a:latin typeface="Arial"/>
                <a:cs typeface="+mn-cs"/>
              </a:rPr>
              <a:t>Items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765137EE-26C5-FE42-9A07-FED56F27B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604" y="4623460"/>
            <a:ext cx="6143397" cy="1214997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E172AC-D05C-424A-8E8B-D1EC341237D5}"/>
              </a:ext>
            </a:extLst>
          </p:cNvPr>
          <p:cNvSpPr/>
          <p:nvPr/>
        </p:nvSpPr>
        <p:spPr>
          <a:xfrm>
            <a:off x="344807" y="1478025"/>
            <a:ext cx="1080516" cy="1066506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srgbClr val="0000FF"/>
                </a:solidFill>
                <a:latin typeface="Arial"/>
              </a:rPr>
              <a:t>Store Simulator</a:t>
            </a:r>
          </a:p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srgbClr val="0000FF"/>
                </a:solidFill>
                <a:latin typeface="Arial"/>
              </a:rPr>
              <a:t>App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919742B-96C3-B24F-B54F-5E3E40D9E3E9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rot="5400000" flipH="1" flipV="1">
            <a:off x="1409073" y="1688019"/>
            <a:ext cx="332504" cy="1380520"/>
          </a:xfrm>
          <a:prstGeom prst="bentConnector5">
            <a:avLst>
              <a:gd name="adj1" fmla="val -68751"/>
              <a:gd name="adj2" fmla="val 51791"/>
              <a:gd name="adj3" fmla="val 168751"/>
            </a:avLst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E49E907-5F5F-F34A-A6CA-6737E67B5DA1}"/>
              </a:ext>
            </a:extLst>
          </p:cNvPr>
          <p:cNvSpPr/>
          <p:nvPr/>
        </p:nvSpPr>
        <p:spPr>
          <a:xfrm>
            <a:off x="1838843" y="2322859"/>
            <a:ext cx="901704" cy="1219200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FC8A85-A0A3-1E4F-AB45-5D0704D07E8A}"/>
              </a:ext>
            </a:extLst>
          </p:cNvPr>
          <p:cNvSpPr/>
          <p:nvPr/>
        </p:nvSpPr>
        <p:spPr>
          <a:xfrm>
            <a:off x="1864291" y="3016512"/>
            <a:ext cx="860960" cy="21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b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E2D643-82DD-D443-8FA2-D047D86C0E1E}"/>
              </a:ext>
            </a:extLst>
          </p:cNvPr>
          <p:cNvSpPr/>
          <p:nvPr/>
        </p:nvSpPr>
        <p:spPr>
          <a:xfrm>
            <a:off x="1866127" y="3299275"/>
            <a:ext cx="859124" cy="18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a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0AE6D-D131-4E47-B1B7-5A9D6856F1D9}"/>
              </a:ext>
            </a:extLst>
          </p:cNvPr>
          <p:cNvSpPr/>
          <p:nvPr/>
        </p:nvSpPr>
        <p:spPr>
          <a:xfrm>
            <a:off x="419926" y="2415222"/>
            <a:ext cx="925779" cy="306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>
              <a:solidFill>
                <a:prstClr val="white"/>
              </a:solidFill>
              <a:latin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C7297C-F5DA-284A-8676-1377E94C6E8E}"/>
              </a:ext>
            </a:extLst>
          </p:cNvPr>
          <p:cNvSpPr/>
          <p:nvPr/>
        </p:nvSpPr>
        <p:spPr>
          <a:xfrm>
            <a:off x="1774791" y="2212027"/>
            <a:ext cx="981588" cy="203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>
              <a:solidFill>
                <a:prstClr val="white"/>
              </a:solidFill>
              <a:latin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A0E44C-BF35-2146-8B28-5527215DD052}"/>
              </a:ext>
            </a:extLst>
          </p:cNvPr>
          <p:cNvSpPr/>
          <p:nvPr/>
        </p:nvSpPr>
        <p:spPr>
          <a:xfrm>
            <a:off x="1861489" y="2745795"/>
            <a:ext cx="860960" cy="21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c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8FB63E3-B74F-F44E-9AF2-6C350C0C3F2A}"/>
              </a:ext>
            </a:extLst>
          </p:cNvPr>
          <p:cNvSpPr/>
          <p:nvPr/>
        </p:nvSpPr>
        <p:spPr>
          <a:xfrm>
            <a:off x="4767791" y="3838689"/>
            <a:ext cx="1449263" cy="561377"/>
          </a:xfrm>
          <a:prstGeom prst="roundRect">
            <a:avLst>
              <a:gd name="adj" fmla="val 62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kafka stream operation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679A553-8F71-1C45-925E-C5CF0DAEDD56}"/>
              </a:ext>
            </a:extLst>
          </p:cNvPr>
          <p:cNvSpPr/>
          <p:nvPr/>
        </p:nvSpPr>
        <p:spPr bwMode="auto">
          <a:xfrm>
            <a:off x="5973220" y="4822924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0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0E497AB-9AF7-C54E-B96B-3795618EEF5E}"/>
              </a:ext>
            </a:extLst>
          </p:cNvPr>
          <p:cNvSpPr/>
          <p:nvPr/>
        </p:nvSpPr>
        <p:spPr bwMode="auto">
          <a:xfrm>
            <a:off x="6217056" y="4822924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1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8BB6295-8209-BD4D-9943-7D473F05AF25}"/>
              </a:ext>
            </a:extLst>
          </p:cNvPr>
          <p:cNvSpPr/>
          <p:nvPr/>
        </p:nvSpPr>
        <p:spPr bwMode="auto">
          <a:xfrm>
            <a:off x="6462618" y="4822924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2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B9EA6D8-F725-4340-90AB-7B5085ADBEC4}"/>
              </a:ext>
            </a:extLst>
          </p:cNvPr>
          <p:cNvSpPr/>
          <p:nvPr/>
        </p:nvSpPr>
        <p:spPr bwMode="auto">
          <a:xfrm>
            <a:off x="6706456" y="4822924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3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30A3085-2539-234F-B900-A0DCF32B1D87}"/>
              </a:ext>
            </a:extLst>
          </p:cNvPr>
          <p:cNvSpPr/>
          <p:nvPr/>
        </p:nvSpPr>
        <p:spPr bwMode="auto">
          <a:xfrm>
            <a:off x="6952016" y="4822924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4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E2CD6A-1CBF-C040-844B-91559B6B52C9}"/>
              </a:ext>
            </a:extLst>
          </p:cNvPr>
          <p:cNvSpPr txBox="1"/>
          <p:nvPr/>
        </p:nvSpPr>
        <p:spPr>
          <a:xfrm>
            <a:off x="5906621" y="5509776"/>
            <a:ext cx="135806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1" dirty="0">
                <a:solidFill>
                  <a:srgbClr val="4178BE">
                    <a:lumMod val="25000"/>
                  </a:srgbClr>
                </a:solidFill>
                <a:latin typeface="Arial"/>
                <a:cs typeface="+mn-cs"/>
              </a:rPr>
              <a:t>Inventory items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71C22C-0424-B744-9931-C7E26A88DBD0}"/>
              </a:ext>
            </a:extLst>
          </p:cNvPr>
          <p:cNvSpPr/>
          <p:nvPr/>
        </p:nvSpPr>
        <p:spPr>
          <a:xfrm>
            <a:off x="8969441" y="2230495"/>
            <a:ext cx="901704" cy="1219200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F793DF-EFD5-EA42-BCBF-743B1B533DD4}"/>
              </a:ext>
            </a:extLst>
          </p:cNvPr>
          <p:cNvSpPr/>
          <p:nvPr/>
        </p:nvSpPr>
        <p:spPr>
          <a:xfrm>
            <a:off x="8994889" y="2924148"/>
            <a:ext cx="860960" cy="21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y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8B3D68-05C7-EE4B-95D8-5C3836EA1238}"/>
              </a:ext>
            </a:extLst>
          </p:cNvPr>
          <p:cNvSpPr/>
          <p:nvPr/>
        </p:nvSpPr>
        <p:spPr>
          <a:xfrm>
            <a:off x="8996726" y="3206911"/>
            <a:ext cx="859124" cy="18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x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4C0A01-D971-614E-B61C-E39145B90764}"/>
              </a:ext>
            </a:extLst>
          </p:cNvPr>
          <p:cNvSpPr/>
          <p:nvPr/>
        </p:nvSpPr>
        <p:spPr>
          <a:xfrm>
            <a:off x="8905390" y="2119663"/>
            <a:ext cx="981588" cy="203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>
              <a:solidFill>
                <a:prstClr val="white"/>
              </a:solidFill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1981F5-22B9-C84A-B6DE-B5B8CC9A4789}"/>
              </a:ext>
            </a:extLst>
          </p:cNvPr>
          <p:cNvSpPr/>
          <p:nvPr/>
        </p:nvSpPr>
        <p:spPr>
          <a:xfrm>
            <a:off x="8992088" y="2653431"/>
            <a:ext cx="860960" cy="21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z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F825B8-699B-7D4E-947F-5166B0072898}"/>
              </a:ext>
            </a:extLst>
          </p:cNvPr>
          <p:cNvSpPr/>
          <p:nvPr/>
        </p:nvSpPr>
        <p:spPr>
          <a:xfrm>
            <a:off x="10363200" y="1753720"/>
            <a:ext cx="1219200" cy="1219200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srgbClr val="0000FF"/>
                </a:solidFill>
                <a:latin typeface="Arial"/>
              </a:rPr>
              <a:t>Inventory</a:t>
            </a:r>
          </a:p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srgbClr val="0000FF"/>
                </a:solidFill>
                <a:latin typeface="Arial"/>
              </a:rPr>
              <a:t>App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018A5852-DF85-BD41-BB6D-D55793108387}"/>
              </a:ext>
            </a:extLst>
          </p:cNvPr>
          <p:cNvCxnSpPr>
            <a:cxnSpLocks/>
            <a:stCxn id="37" idx="0"/>
            <a:endCxn id="44" idx="0"/>
          </p:cNvCxnSpPr>
          <p:nvPr/>
        </p:nvCxnSpPr>
        <p:spPr>
          <a:xfrm rot="5400000" flipH="1" flipV="1">
            <a:off x="9862781" y="1011430"/>
            <a:ext cx="641639" cy="1574829"/>
          </a:xfrm>
          <a:prstGeom prst="bentConnector3">
            <a:avLst>
              <a:gd name="adj1" fmla="val 147503"/>
            </a:avLst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0FC39DB-EA21-4146-B0EC-079E4119E5B5}"/>
              </a:ext>
            </a:extLst>
          </p:cNvPr>
          <p:cNvSpPr/>
          <p:nvPr/>
        </p:nvSpPr>
        <p:spPr>
          <a:xfrm>
            <a:off x="10508124" y="1478025"/>
            <a:ext cx="925779" cy="409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>
              <a:solidFill>
                <a:prstClr val="white"/>
              </a:solidFill>
              <a:latin typeface="Arial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2EB6E3C-2769-994D-BAE5-C3596A37006C}"/>
              </a:ext>
            </a:extLst>
          </p:cNvPr>
          <p:cNvSpPr/>
          <p:nvPr/>
        </p:nvSpPr>
        <p:spPr>
          <a:xfrm>
            <a:off x="3066373" y="1912131"/>
            <a:ext cx="1236363" cy="561377"/>
          </a:xfrm>
          <a:prstGeom prst="roundRect">
            <a:avLst>
              <a:gd name="adj" fmla="val 62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MQ Source Connector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7" name="AutoShape 4">
            <a:extLst>
              <a:ext uri="{FF2B5EF4-FFF2-40B4-BE49-F238E27FC236}">
                <a16:creationId xmlns:a16="http://schemas.microsoft.com/office/drawing/2014/main" id="{A9C4FCAF-8E51-FB49-A7E9-7E2FB14B5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820" y="1626655"/>
            <a:ext cx="5492181" cy="102677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prstClr val="black"/>
                </a:solidFill>
                <a:latin typeface="Arial"/>
                <a:cs typeface="+mn-cs"/>
              </a:rPr>
              <a:t>Kafka Connect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307DF9F-67DB-BE41-897E-FC8B08717409}"/>
              </a:ext>
            </a:extLst>
          </p:cNvPr>
          <p:cNvSpPr/>
          <p:nvPr/>
        </p:nvSpPr>
        <p:spPr>
          <a:xfrm>
            <a:off x="6952015" y="1931338"/>
            <a:ext cx="1236363" cy="561377"/>
          </a:xfrm>
          <a:prstGeom prst="roundRect">
            <a:avLst>
              <a:gd name="adj" fmla="val 62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MQ Sink Connector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E23FD618-99CC-5F45-8D36-C820C4BC2EC5}"/>
              </a:ext>
            </a:extLst>
          </p:cNvPr>
          <p:cNvCxnSpPr>
            <a:cxnSpLocks/>
            <a:stCxn id="48" idx="3"/>
            <a:endCxn id="37" idx="1"/>
          </p:cNvCxnSpPr>
          <p:nvPr/>
        </p:nvCxnSpPr>
        <p:spPr>
          <a:xfrm>
            <a:off x="8188378" y="2212027"/>
            <a:ext cx="717012" cy="9235"/>
          </a:xfrm>
          <a:prstGeom prst="bentConnector3">
            <a:avLst>
              <a:gd name="adj1" fmla="val 50000"/>
            </a:avLst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D9DFFDF9-0953-5345-A5EA-48798965C802}"/>
              </a:ext>
            </a:extLst>
          </p:cNvPr>
          <p:cNvCxnSpPr>
            <a:cxnSpLocks/>
            <a:stCxn id="29" idx="0"/>
            <a:endCxn id="48" idx="1"/>
          </p:cNvCxnSpPr>
          <p:nvPr/>
        </p:nvCxnSpPr>
        <p:spPr>
          <a:xfrm rot="5400000" flipH="1" flipV="1">
            <a:off x="5463260" y="3334168"/>
            <a:ext cx="2610897" cy="366616"/>
          </a:xfrm>
          <a:prstGeom prst="bentConnector2">
            <a:avLst/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03A5F16A-410E-1B4B-8978-8373225F2DB3}"/>
              </a:ext>
            </a:extLst>
          </p:cNvPr>
          <p:cNvCxnSpPr>
            <a:cxnSpLocks/>
            <a:stCxn id="26" idx="3"/>
            <a:endCxn id="31" idx="0"/>
          </p:cNvCxnSpPr>
          <p:nvPr/>
        </p:nvCxnSpPr>
        <p:spPr>
          <a:xfrm>
            <a:off x="6217054" y="4119377"/>
            <a:ext cx="857743" cy="703547"/>
          </a:xfrm>
          <a:prstGeom prst="bentConnector2">
            <a:avLst/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868D6D46-5275-D545-8C75-939EF4777936}"/>
              </a:ext>
            </a:extLst>
          </p:cNvPr>
          <p:cNvCxnSpPr>
            <a:cxnSpLocks/>
            <a:stCxn id="8" idx="0"/>
            <a:endCxn id="26" idx="1"/>
          </p:cNvCxnSpPr>
          <p:nvPr/>
        </p:nvCxnSpPr>
        <p:spPr>
          <a:xfrm rot="5400000" flipH="1" flipV="1">
            <a:off x="4014397" y="4067267"/>
            <a:ext cx="701283" cy="805504"/>
          </a:xfrm>
          <a:prstGeom prst="bentConnector2">
            <a:avLst/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DF176368-3252-5743-A9A9-26C8B6158017}"/>
              </a:ext>
            </a:extLst>
          </p:cNvPr>
          <p:cNvCxnSpPr>
            <a:cxnSpLocks/>
            <a:stCxn id="23" idx="0"/>
            <a:endCxn id="46" idx="0"/>
          </p:cNvCxnSpPr>
          <p:nvPr/>
        </p:nvCxnSpPr>
        <p:spPr>
          <a:xfrm rot="5400000" flipH="1" flipV="1">
            <a:off x="2825122" y="1352594"/>
            <a:ext cx="299896" cy="1418970"/>
          </a:xfrm>
          <a:prstGeom prst="bentConnector3">
            <a:avLst>
              <a:gd name="adj1" fmla="val 176226"/>
            </a:avLst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7C34C447-80F7-7E43-A643-36B9516F6892}"/>
              </a:ext>
            </a:extLst>
          </p:cNvPr>
          <p:cNvCxnSpPr>
            <a:cxnSpLocks/>
            <a:stCxn id="46" idx="2"/>
            <a:endCxn id="10" idx="0"/>
          </p:cNvCxnSpPr>
          <p:nvPr/>
        </p:nvCxnSpPr>
        <p:spPr>
          <a:xfrm rot="16200000" flipH="1">
            <a:off x="2888023" y="3270040"/>
            <a:ext cx="2347152" cy="754088"/>
          </a:xfrm>
          <a:prstGeom prst="bentConnector3">
            <a:avLst>
              <a:gd name="adj1" fmla="val 50000"/>
            </a:avLst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72259EBF-63F4-504B-8C6D-21BE6316B0B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82" y="5518524"/>
            <a:ext cx="727588" cy="382450"/>
          </a:xfrm>
          <a:prstGeom prst="rect">
            <a:avLst/>
          </a:prstGeom>
        </p:spPr>
      </p:pic>
      <p:sp>
        <p:nvSpPr>
          <p:cNvPr id="54" name="AutoShape 4">
            <a:extLst>
              <a:ext uri="{FF2B5EF4-FFF2-40B4-BE49-F238E27FC236}">
                <a16:creationId xmlns:a16="http://schemas.microsoft.com/office/drawing/2014/main" id="{65A22633-8060-754D-8769-190F9DE65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23" y="1081925"/>
            <a:ext cx="11779754" cy="5348508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0000"/>
                </a:solidFill>
                <a:latin typeface="Arial"/>
              </a:rPr>
              <a:t>OpenShift</a:t>
            </a:r>
            <a:endParaRPr lang="en-US" sz="1200" dirty="0">
              <a:solidFill>
                <a:srgbClr val="FF0000"/>
              </a:solidFill>
              <a:latin typeface="Arial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4F2EE-5692-5140-8F34-A7234EE6B4C6}"/>
              </a:ext>
            </a:extLst>
          </p:cNvPr>
          <p:cNvSpPr txBox="1"/>
          <p:nvPr/>
        </p:nvSpPr>
        <p:spPr>
          <a:xfrm>
            <a:off x="1922708" y="3542059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</a:rPr>
              <a:t>IBM MQ</a:t>
            </a:r>
            <a:endParaRPr sz="1100" dirty="0">
              <a:solidFill>
                <a:srgbClr val="0000FF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80F778A-7FCF-494B-B78D-589603103ABF}"/>
              </a:ext>
            </a:extLst>
          </p:cNvPr>
          <p:cNvSpPr txBox="1"/>
          <p:nvPr/>
        </p:nvSpPr>
        <p:spPr>
          <a:xfrm>
            <a:off x="8969441" y="3507787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</a:rPr>
              <a:t>IBM MQ</a:t>
            </a:r>
            <a:endParaRPr sz="11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05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613D-7463-3C42-9BD9-47E0B357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to Kafka scenario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54E3B-42B4-7740-BCEF-174D869777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</a:pPr>
            <a:fld id="{2F63A97E-D605-DC42-8452-C14CD1FA87FA}" type="slidenum">
              <a:rPr lang="en-US">
                <a:solidFill>
                  <a:srgbClr val="5AAAFA"/>
                </a:solidFill>
                <a:latin typeface="Arial"/>
                <a:cs typeface="+mn-cs"/>
              </a:rPr>
              <a:pPr defTabSz="914377" fontAlgn="auto">
                <a:spcBef>
                  <a:spcPts val="0"/>
                </a:spcBef>
                <a:spcAft>
                  <a:spcPts val="0"/>
                </a:spcAft>
              </a:pPr>
              <a:t>3</a:t>
            </a:fld>
            <a:endParaRPr lang="en-US">
              <a:solidFill>
                <a:srgbClr val="5AAAFA"/>
              </a:solidFill>
              <a:latin typeface="Arial"/>
              <a:cs typeface="+mn-cs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04F71B-11D6-5F4A-A33F-34FF2EA0396A}"/>
              </a:ext>
            </a:extLst>
          </p:cNvPr>
          <p:cNvSpPr/>
          <p:nvPr/>
        </p:nvSpPr>
        <p:spPr bwMode="auto">
          <a:xfrm>
            <a:off x="3106270" y="4491476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0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92A766C-4035-7A46-A089-7597F4D3C367}"/>
              </a:ext>
            </a:extLst>
          </p:cNvPr>
          <p:cNvSpPr/>
          <p:nvPr/>
        </p:nvSpPr>
        <p:spPr bwMode="auto">
          <a:xfrm>
            <a:off x="3350106" y="4491476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1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E4F924E-E16B-9B4C-BDE5-B5FA77918438}"/>
              </a:ext>
            </a:extLst>
          </p:cNvPr>
          <p:cNvSpPr/>
          <p:nvPr/>
        </p:nvSpPr>
        <p:spPr bwMode="auto">
          <a:xfrm>
            <a:off x="3595669" y="4491476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2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D38582-539D-F94D-BDAF-120652A906B1}"/>
              </a:ext>
            </a:extLst>
          </p:cNvPr>
          <p:cNvSpPr/>
          <p:nvPr/>
        </p:nvSpPr>
        <p:spPr bwMode="auto">
          <a:xfrm>
            <a:off x="3839506" y="4491476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3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E8BFF02-AB38-6F42-A6CB-76FFEB799B2A}"/>
              </a:ext>
            </a:extLst>
          </p:cNvPr>
          <p:cNvSpPr/>
          <p:nvPr/>
        </p:nvSpPr>
        <p:spPr bwMode="auto">
          <a:xfrm>
            <a:off x="4085066" y="4491476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4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9086E3C-7239-3247-949B-DEEC9D00C281}"/>
              </a:ext>
            </a:extLst>
          </p:cNvPr>
          <p:cNvSpPr/>
          <p:nvPr/>
        </p:nvSpPr>
        <p:spPr bwMode="auto">
          <a:xfrm>
            <a:off x="4315862" y="4491476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5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BAE2F-D39F-2A4D-AF02-BA85181FE490}"/>
              </a:ext>
            </a:extLst>
          </p:cNvPr>
          <p:cNvSpPr txBox="1"/>
          <p:nvPr/>
        </p:nvSpPr>
        <p:spPr>
          <a:xfrm>
            <a:off x="3039673" y="5178328"/>
            <a:ext cx="607859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1" dirty="0">
                <a:solidFill>
                  <a:srgbClr val="4178BE">
                    <a:lumMod val="25000"/>
                  </a:srgbClr>
                </a:solidFill>
                <a:latin typeface="Arial"/>
                <a:cs typeface="+mn-cs"/>
              </a:rPr>
              <a:t>Items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765137EE-26C5-FE42-9A07-FED56F27B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425" y="4294276"/>
            <a:ext cx="3454504" cy="1214997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E172AC-D05C-424A-8E8B-D1EC341237D5}"/>
              </a:ext>
            </a:extLst>
          </p:cNvPr>
          <p:cNvSpPr/>
          <p:nvPr/>
        </p:nvSpPr>
        <p:spPr>
          <a:xfrm>
            <a:off x="344807" y="1478025"/>
            <a:ext cx="1080516" cy="1066506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srgbClr val="0000FF"/>
                </a:solidFill>
                <a:latin typeface="Arial"/>
              </a:rPr>
              <a:t>Store Simulator</a:t>
            </a:r>
          </a:p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srgbClr val="0000FF"/>
                </a:solidFill>
                <a:latin typeface="Arial"/>
              </a:rPr>
              <a:t>App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919742B-96C3-B24F-B54F-5E3E40D9E3E9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rot="5400000" flipH="1" flipV="1">
            <a:off x="2032139" y="1052028"/>
            <a:ext cx="345429" cy="2639578"/>
          </a:xfrm>
          <a:prstGeom prst="bentConnector5">
            <a:avLst>
              <a:gd name="adj1" fmla="val -66179"/>
              <a:gd name="adj2" fmla="val 50937"/>
              <a:gd name="adj3" fmla="val 166179"/>
            </a:avLst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E49E907-5F5F-F34A-A6CA-6737E67B5DA1}"/>
              </a:ext>
            </a:extLst>
          </p:cNvPr>
          <p:cNvSpPr/>
          <p:nvPr/>
        </p:nvSpPr>
        <p:spPr>
          <a:xfrm>
            <a:off x="3050178" y="2222620"/>
            <a:ext cx="901704" cy="1219200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FC8A85-A0A3-1E4F-AB45-5D0704D07E8A}"/>
              </a:ext>
            </a:extLst>
          </p:cNvPr>
          <p:cNvSpPr/>
          <p:nvPr/>
        </p:nvSpPr>
        <p:spPr>
          <a:xfrm>
            <a:off x="3075626" y="2916273"/>
            <a:ext cx="860960" cy="21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b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E2D643-82DD-D443-8FA2-D047D86C0E1E}"/>
              </a:ext>
            </a:extLst>
          </p:cNvPr>
          <p:cNvSpPr/>
          <p:nvPr/>
        </p:nvSpPr>
        <p:spPr>
          <a:xfrm>
            <a:off x="3077462" y="3199036"/>
            <a:ext cx="859124" cy="18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a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0AE6D-D131-4E47-B1B7-5A9D6856F1D9}"/>
              </a:ext>
            </a:extLst>
          </p:cNvPr>
          <p:cNvSpPr/>
          <p:nvPr/>
        </p:nvSpPr>
        <p:spPr>
          <a:xfrm>
            <a:off x="419926" y="2415222"/>
            <a:ext cx="925779" cy="306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>
              <a:solidFill>
                <a:prstClr val="white"/>
              </a:solidFill>
              <a:latin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C7297C-F5DA-284A-8676-1377E94C6E8E}"/>
              </a:ext>
            </a:extLst>
          </p:cNvPr>
          <p:cNvSpPr/>
          <p:nvPr/>
        </p:nvSpPr>
        <p:spPr>
          <a:xfrm>
            <a:off x="3033849" y="2199102"/>
            <a:ext cx="981588" cy="203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>
              <a:solidFill>
                <a:srgbClr val="FF0000"/>
              </a:solidFill>
              <a:latin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A0E44C-BF35-2146-8B28-5527215DD052}"/>
              </a:ext>
            </a:extLst>
          </p:cNvPr>
          <p:cNvSpPr/>
          <p:nvPr/>
        </p:nvSpPr>
        <p:spPr>
          <a:xfrm>
            <a:off x="3072824" y="2645556"/>
            <a:ext cx="860960" cy="21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c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8FB63E3-B74F-F44E-9AF2-6C350C0C3F2A}"/>
              </a:ext>
            </a:extLst>
          </p:cNvPr>
          <p:cNvSpPr/>
          <p:nvPr/>
        </p:nvSpPr>
        <p:spPr>
          <a:xfrm>
            <a:off x="7126441" y="3768471"/>
            <a:ext cx="1449263" cy="561377"/>
          </a:xfrm>
          <a:prstGeom prst="roundRect">
            <a:avLst>
              <a:gd name="adj" fmla="val 627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kafka console consumer</a:t>
            </a:r>
            <a:endParaRPr sz="1333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2EB6E3C-2769-994D-BAE5-C3596A37006C}"/>
              </a:ext>
            </a:extLst>
          </p:cNvPr>
          <p:cNvSpPr/>
          <p:nvPr/>
        </p:nvSpPr>
        <p:spPr>
          <a:xfrm>
            <a:off x="4611308" y="2725311"/>
            <a:ext cx="1236363" cy="561377"/>
          </a:xfrm>
          <a:prstGeom prst="roundRect">
            <a:avLst>
              <a:gd name="adj" fmla="val 62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MQ Source Connector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868D6D46-5275-D545-8C75-939EF4777936}"/>
              </a:ext>
            </a:extLst>
          </p:cNvPr>
          <p:cNvCxnSpPr>
            <a:cxnSpLocks/>
            <a:stCxn id="8" idx="0"/>
            <a:endCxn id="26" idx="1"/>
          </p:cNvCxnSpPr>
          <p:nvPr/>
        </p:nvCxnSpPr>
        <p:spPr>
          <a:xfrm rot="5400000" flipH="1" flipV="1">
            <a:off x="5323206" y="2688241"/>
            <a:ext cx="442316" cy="3164154"/>
          </a:xfrm>
          <a:prstGeom prst="bentConnector2">
            <a:avLst/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DF176368-3252-5743-A9A9-26C8B6158017}"/>
              </a:ext>
            </a:extLst>
          </p:cNvPr>
          <p:cNvCxnSpPr>
            <a:cxnSpLocks/>
            <a:stCxn id="23" idx="0"/>
            <a:endCxn id="46" idx="0"/>
          </p:cNvCxnSpPr>
          <p:nvPr/>
        </p:nvCxnSpPr>
        <p:spPr>
          <a:xfrm rot="16200000" flipH="1">
            <a:off x="4113961" y="1609783"/>
            <a:ext cx="526209" cy="1704847"/>
          </a:xfrm>
          <a:prstGeom prst="bentConnector3">
            <a:avLst>
              <a:gd name="adj1" fmla="val -43443"/>
            </a:avLst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7C34C447-80F7-7E43-A643-36B9516F6892}"/>
              </a:ext>
            </a:extLst>
          </p:cNvPr>
          <p:cNvCxnSpPr>
            <a:cxnSpLocks/>
            <a:stCxn id="46" idx="2"/>
            <a:endCxn id="10" idx="0"/>
          </p:cNvCxnSpPr>
          <p:nvPr/>
        </p:nvCxnSpPr>
        <p:spPr>
          <a:xfrm rot="5400000">
            <a:off x="4231673" y="3493659"/>
            <a:ext cx="1204788" cy="790847"/>
          </a:xfrm>
          <a:prstGeom prst="bentConnector3">
            <a:avLst>
              <a:gd name="adj1" fmla="val 50000"/>
            </a:avLst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72259EBF-63F4-504B-8C6D-21BE6316B0B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241" y="5257192"/>
            <a:ext cx="571133" cy="300211"/>
          </a:xfrm>
          <a:prstGeom prst="rect">
            <a:avLst/>
          </a:prstGeom>
        </p:spPr>
      </p:pic>
      <p:sp>
        <p:nvSpPr>
          <p:cNvPr id="54" name="AutoShape 4">
            <a:extLst>
              <a:ext uri="{FF2B5EF4-FFF2-40B4-BE49-F238E27FC236}">
                <a16:creationId xmlns:a16="http://schemas.microsoft.com/office/drawing/2014/main" id="{65A22633-8060-754D-8769-190F9DE65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23" y="1081925"/>
            <a:ext cx="8682383" cy="5211299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0000"/>
                </a:solidFill>
                <a:latin typeface="Arial"/>
              </a:rPr>
              <a:t>OpenShift</a:t>
            </a:r>
            <a:endParaRPr lang="en-US" sz="1200" dirty="0">
              <a:solidFill>
                <a:srgbClr val="FF0000"/>
              </a:solidFill>
              <a:latin typeface="Arial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4F2EE-5692-5140-8F34-A7234EE6B4C6}"/>
              </a:ext>
            </a:extLst>
          </p:cNvPr>
          <p:cNvSpPr txBox="1"/>
          <p:nvPr/>
        </p:nvSpPr>
        <p:spPr>
          <a:xfrm>
            <a:off x="3134043" y="3441820"/>
            <a:ext cx="7825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</a:rPr>
              <a:t>IBM MQ </a:t>
            </a:r>
          </a:p>
          <a:p>
            <a:r>
              <a:rPr lang="en-US" sz="1100" dirty="0">
                <a:solidFill>
                  <a:srgbClr val="0000FF"/>
                </a:solidFill>
              </a:rPr>
              <a:t>BROKER</a:t>
            </a:r>
            <a:endParaRPr sz="1100" dirty="0">
              <a:solidFill>
                <a:srgbClr val="0000FF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05FD179-DA3B-654B-908B-503337B764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395"/>
          <a:stretch/>
        </p:blipFill>
        <p:spPr>
          <a:xfrm>
            <a:off x="5416243" y="4395055"/>
            <a:ext cx="297479" cy="349002"/>
          </a:xfrm>
          <a:prstGeom prst="rect">
            <a:avLst/>
          </a:prstGeom>
        </p:spPr>
      </p:pic>
      <p:sp>
        <p:nvSpPr>
          <p:cNvPr id="37" name="AutoShape 4">
            <a:extLst>
              <a:ext uri="{FF2B5EF4-FFF2-40B4-BE49-F238E27FC236}">
                <a16:creationId xmlns:a16="http://schemas.microsoft.com/office/drawing/2014/main" id="{1A6D0A7A-EA67-6E42-AC76-AD46269AE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752" y="2300700"/>
            <a:ext cx="3628472" cy="3744785"/>
          </a:xfrm>
          <a:prstGeom prst="roundRect">
            <a:avLst>
              <a:gd name="adj" fmla="val 2970"/>
            </a:avLst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srgbClr val="0000FF"/>
                </a:solidFill>
                <a:latin typeface="Arial"/>
                <a:cs typeface="+mn-cs"/>
              </a:rPr>
              <a:t>CP4I</a:t>
            </a:r>
          </a:p>
        </p:txBody>
      </p:sp>
    </p:spTree>
    <p:extLst>
      <p:ext uri="{BB962C8B-B14F-4D97-AF65-F5344CB8AC3E}">
        <p14:creationId xmlns:p14="http://schemas.microsoft.com/office/powerpoint/2010/main" val="203094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>
            <a:extLst>
              <a:ext uri="{FF2B5EF4-FFF2-40B4-BE49-F238E27FC236}">
                <a16:creationId xmlns:a16="http://schemas.microsoft.com/office/drawing/2014/main" id="{0A9D3B38-F46A-C044-B58F-B8BB0BC686E2}"/>
              </a:ext>
            </a:extLst>
          </p:cNvPr>
          <p:cNvSpPr/>
          <p:nvPr/>
        </p:nvSpPr>
        <p:spPr>
          <a:xfrm>
            <a:off x="7772368" y="2196230"/>
            <a:ext cx="3232142" cy="1475873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IBM Cloud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5613D-7463-3C42-9BD9-47E0B357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Sink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54E3B-42B4-7740-BCEF-174D869777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 fontAlgn="auto">
              <a:spcBef>
                <a:spcPts val="0"/>
              </a:spcBef>
              <a:spcAft>
                <a:spcPts val="0"/>
              </a:spcAft>
            </a:pPr>
            <a:fld id="{2F63A97E-D605-DC42-8452-C14CD1FA87FA}" type="slidenum">
              <a:rPr lang="en-US">
                <a:solidFill>
                  <a:srgbClr val="5AAAFA"/>
                </a:solidFill>
                <a:latin typeface="Arial"/>
                <a:cs typeface="+mn-cs"/>
              </a:rPr>
              <a:pPr defTabSz="914377" fontAlgn="auto">
                <a:spcBef>
                  <a:spcPts val="0"/>
                </a:spcBef>
                <a:spcAft>
                  <a:spcPts val="0"/>
                </a:spcAft>
              </a:pPr>
              <a:t>4</a:t>
            </a:fld>
            <a:endParaRPr lang="en-US">
              <a:solidFill>
                <a:srgbClr val="5AAAFA"/>
              </a:solidFill>
              <a:latin typeface="Arial"/>
              <a:cs typeface="+mn-cs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04F71B-11D6-5F4A-A33F-34FF2EA0396A}"/>
              </a:ext>
            </a:extLst>
          </p:cNvPr>
          <p:cNvSpPr/>
          <p:nvPr/>
        </p:nvSpPr>
        <p:spPr bwMode="auto">
          <a:xfrm>
            <a:off x="3106270" y="3466423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0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92A766C-4035-7A46-A089-7597F4D3C367}"/>
              </a:ext>
            </a:extLst>
          </p:cNvPr>
          <p:cNvSpPr/>
          <p:nvPr/>
        </p:nvSpPr>
        <p:spPr bwMode="auto">
          <a:xfrm>
            <a:off x="3350106" y="3466423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1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E4F924E-E16B-9B4C-BDE5-B5FA77918438}"/>
              </a:ext>
            </a:extLst>
          </p:cNvPr>
          <p:cNvSpPr/>
          <p:nvPr/>
        </p:nvSpPr>
        <p:spPr bwMode="auto">
          <a:xfrm>
            <a:off x="3595669" y="3466423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2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D38582-539D-F94D-BDAF-120652A906B1}"/>
              </a:ext>
            </a:extLst>
          </p:cNvPr>
          <p:cNvSpPr/>
          <p:nvPr/>
        </p:nvSpPr>
        <p:spPr bwMode="auto">
          <a:xfrm>
            <a:off x="3839506" y="3466423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3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E8BFF02-AB38-6F42-A6CB-76FFEB799B2A}"/>
              </a:ext>
            </a:extLst>
          </p:cNvPr>
          <p:cNvSpPr/>
          <p:nvPr/>
        </p:nvSpPr>
        <p:spPr bwMode="auto">
          <a:xfrm>
            <a:off x="4085066" y="3466423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4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9086E3C-7239-3247-949B-DEEC9D00C281}"/>
              </a:ext>
            </a:extLst>
          </p:cNvPr>
          <p:cNvSpPr/>
          <p:nvPr/>
        </p:nvSpPr>
        <p:spPr bwMode="auto">
          <a:xfrm>
            <a:off x="4315862" y="3466423"/>
            <a:ext cx="245561" cy="7315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1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white"/>
                </a:solidFill>
                <a:latin typeface="Arial"/>
              </a:rPr>
              <a:t>5</a:t>
            </a:r>
            <a:endParaRPr lang="en-US" sz="667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BAE2F-D39F-2A4D-AF02-BA85181FE490}"/>
              </a:ext>
            </a:extLst>
          </p:cNvPr>
          <p:cNvSpPr txBox="1"/>
          <p:nvPr/>
        </p:nvSpPr>
        <p:spPr>
          <a:xfrm>
            <a:off x="3039673" y="4153275"/>
            <a:ext cx="607859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1" dirty="0">
                <a:solidFill>
                  <a:srgbClr val="4178BE">
                    <a:lumMod val="25000"/>
                  </a:srgbClr>
                </a:solidFill>
                <a:latin typeface="Arial"/>
                <a:cs typeface="+mn-cs"/>
              </a:rPr>
              <a:t>Items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765137EE-26C5-FE42-9A07-FED56F27B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604" y="3269223"/>
            <a:ext cx="4752505" cy="1214997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E172AC-D05C-424A-8E8B-D1EC341237D5}"/>
              </a:ext>
            </a:extLst>
          </p:cNvPr>
          <p:cNvSpPr/>
          <p:nvPr/>
        </p:nvSpPr>
        <p:spPr>
          <a:xfrm>
            <a:off x="344807" y="1478025"/>
            <a:ext cx="1080516" cy="1066506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srgbClr val="0000FF"/>
                </a:solidFill>
                <a:latin typeface="Arial"/>
              </a:rPr>
              <a:t>Store Simulator</a:t>
            </a:r>
          </a:p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srgbClr val="0000FF"/>
                </a:solidFill>
                <a:latin typeface="Arial"/>
              </a:rPr>
              <a:t>App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0AE6D-D131-4E47-B1B7-5A9D6856F1D9}"/>
              </a:ext>
            </a:extLst>
          </p:cNvPr>
          <p:cNvSpPr/>
          <p:nvPr/>
        </p:nvSpPr>
        <p:spPr>
          <a:xfrm>
            <a:off x="419926" y="2415222"/>
            <a:ext cx="925779" cy="306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>
              <a:solidFill>
                <a:prstClr val="white"/>
              </a:solidFill>
              <a:latin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C7297C-F5DA-284A-8676-1377E94C6E8E}"/>
              </a:ext>
            </a:extLst>
          </p:cNvPr>
          <p:cNvSpPr/>
          <p:nvPr/>
        </p:nvSpPr>
        <p:spPr>
          <a:xfrm>
            <a:off x="1774791" y="2212027"/>
            <a:ext cx="981588" cy="203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>
              <a:solidFill>
                <a:prstClr val="white"/>
              </a:solidFill>
              <a:latin typeface="Arial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2EB6E3C-2769-994D-BAE5-C3596A37006C}"/>
              </a:ext>
            </a:extLst>
          </p:cNvPr>
          <p:cNvSpPr/>
          <p:nvPr/>
        </p:nvSpPr>
        <p:spPr>
          <a:xfrm>
            <a:off x="5231135" y="1886921"/>
            <a:ext cx="1236363" cy="561377"/>
          </a:xfrm>
          <a:prstGeom prst="roundRect">
            <a:avLst>
              <a:gd name="adj" fmla="val 62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Mongo Sink Connector</a:t>
            </a:r>
            <a:endParaRPr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7" name="AutoShape 4">
            <a:extLst>
              <a:ext uri="{FF2B5EF4-FFF2-40B4-BE49-F238E27FC236}">
                <a16:creationId xmlns:a16="http://schemas.microsoft.com/office/drawing/2014/main" id="{A9C4FCAF-8E51-FB49-A7E9-7E2FB14B5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437" y="1626655"/>
            <a:ext cx="2059462" cy="102677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prstClr val="black"/>
                </a:solidFill>
                <a:latin typeface="Arial"/>
                <a:cs typeface="+mn-cs"/>
              </a:rPr>
              <a:t>Kafka Connect</a:t>
            </a:r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DF176368-3252-5743-A9A9-26C8B6158017}"/>
              </a:ext>
            </a:extLst>
          </p:cNvPr>
          <p:cNvCxnSpPr>
            <a:cxnSpLocks/>
            <a:stCxn id="7" idx="0"/>
            <a:endCxn id="46" idx="0"/>
          </p:cNvCxnSpPr>
          <p:nvPr/>
        </p:nvCxnSpPr>
        <p:spPr>
          <a:xfrm rot="5400000" flipH="1" flipV="1">
            <a:off x="3994132" y="1611239"/>
            <a:ext cx="1579502" cy="2130867"/>
          </a:xfrm>
          <a:prstGeom prst="bentConnector3">
            <a:avLst>
              <a:gd name="adj1" fmla="val 114473"/>
            </a:avLst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7C34C447-80F7-7E43-A643-36B9516F6892}"/>
              </a:ext>
            </a:extLst>
          </p:cNvPr>
          <p:cNvCxnSpPr>
            <a:cxnSpLocks/>
            <a:stCxn id="22" idx="2"/>
            <a:endCxn id="10" idx="0"/>
          </p:cNvCxnSpPr>
          <p:nvPr/>
        </p:nvCxnSpPr>
        <p:spPr>
          <a:xfrm rot="16200000" flipH="1">
            <a:off x="2288563" y="1316343"/>
            <a:ext cx="744332" cy="3555827"/>
          </a:xfrm>
          <a:prstGeom prst="bentConnector3">
            <a:avLst>
              <a:gd name="adj1" fmla="val 50000"/>
            </a:avLst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72259EBF-63F4-504B-8C6D-21BE6316B0B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82" y="4164287"/>
            <a:ext cx="727588" cy="382450"/>
          </a:xfrm>
          <a:prstGeom prst="rect">
            <a:avLst/>
          </a:prstGeom>
        </p:spPr>
      </p:pic>
      <p:sp>
        <p:nvSpPr>
          <p:cNvPr id="54" name="AutoShape 4">
            <a:extLst>
              <a:ext uri="{FF2B5EF4-FFF2-40B4-BE49-F238E27FC236}">
                <a16:creationId xmlns:a16="http://schemas.microsoft.com/office/drawing/2014/main" id="{65A22633-8060-754D-8769-190F9DE65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24" y="1081925"/>
            <a:ext cx="7294272" cy="3802591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0000"/>
                </a:solidFill>
                <a:latin typeface="Arial"/>
              </a:rPr>
              <a:t>ROKS - OpenShift</a:t>
            </a:r>
            <a:endParaRPr lang="en-US" sz="1200" dirty="0">
              <a:solidFill>
                <a:srgbClr val="FF0000"/>
              </a:solidFill>
              <a:latin typeface="Arial"/>
              <a:cs typeface="+mn-cs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0523479-724D-5746-B9D9-C455745DD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466" y="2847548"/>
            <a:ext cx="896943" cy="271344"/>
          </a:xfrm>
          <a:prstGeom prst="rect">
            <a:avLst/>
          </a:prstGeom>
        </p:spPr>
      </p:pic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87900B7-2D11-E549-A3AC-DF54471ECB61}"/>
              </a:ext>
            </a:extLst>
          </p:cNvPr>
          <p:cNvCxnSpPr>
            <a:cxnSpLocks/>
            <a:stCxn id="46" idx="3"/>
            <a:endCxn id="33" idx="0"/>
          </p:cNvCxnSpPr>
          <p:nvPr/>
        </p:nvCxnSpPr>
        <p:spPr>
          <a:xfrm>
            <a:off x="6467498" y="2167610"/>
            <a:ext cx="2443440" cy="679938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4304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Custom 72">
      <a:dk1>
        <a:sysClr val="windowText" lastClr="000000"/>
      </a:dk1>
      <a:lt1>
        <a:sysClr val="window" lastClr="FFFFFF"/>
      </a:lt1>
      <a:dk2>
        <a:srgbClr val="264A60"/>
      </a:dk2>
      <a:lt2>
        <a:srgbClr val="DFE9E9"/>
      </a:lt2>
      <a:accent1>
        <a:srgbClr val="4178BE"/>
      </a:accent1>
      <a:accent2>
        <a:srgbClr val="5AAAFA"/>
      </a:accent2>
      <a:accent3>
        <a:srgbClr val="777677"/>
      </a:accent3>
      <a:accent4>
        <a:srgbClr val="006D5D"/>
      </a:accent4>
      <a:accent5>
        <a:srgbClr val="00B4A0"/>
      </a:accent5>
      <a:accent6>
        <a:srgbClr val="7CC7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t"/>
      <a:lstStyle>
        <a:defPPr marL="0" marR="0" indent="0" algn="l" defTabSz="6858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kern="1200" cap="none" spc="0" normalizeH="0" baseline="0" noProof="0" dirty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207917</TotalTime>
  <Words>160</Words>
  <Application>Microsoft Macintosh PowerPoint</Application>
  <PresentationFormat>Widescreen</PresentationFormat>
  <Paragraphs>92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Helvetica Neue Light</vt:lpstr>
      <vt:lpstr>Helvetica Neue Thin</vt:lpstr>
      <vt:lpstr>IBM Plex Sans</vt:lpstr>
      <vt:lpstr>Lucida Grande</vt:lpstr>
      <vt:lpstr>BLANK</vt:lpstr>
      <vt:lpstr>InterConnect Theme</vt:lpstr>
      <vt:lpstr>1_Office Theme</vt:lpstr>
      <vt:lpstr>Schema Registry</vt:lpstr>
      <vt:lpstr>Queue to Kafka scenario</vt:lpstr>
      <vt:lpstr>Queue to Kafka scenario</vt:lpstr>
      <vt:lpstr>MongoDB Sink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Jerome Boyer</cp:lastModifiedBy>
  <cp:revision>2746</cp:revision>
  <cp:lastPrinted>2016-03-10T02:30:19Z</cp:lastPrinted>
  <dcterms:created xsi:type="dcterms:W3CDTF">2015-06-25T15:18:43Z</dcterms:created>
  <dcterms:modified xsi:type="dcterms:W3CDTF">2021-10-26T00:40:38Z</dcterms:modified>
</cp:coreProperties>
</file>