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61" r:id="rId3"/>
    <p:sldId id="262" r:id="rId4"/>
    <p:sldId id="263" r:id="rId5"/>
    <p:sldId id="259" r:id="rId6"/>
    <p:sldId id="260" r:id="rId7"/>
    <p:sldId id="258" r:id="rId8"/>
    <p:sldId id="264" r:id="rId9"/>
    <p:sldId id="257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4742-C724-48E9-9659-107FFE887508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EB8-053A-4358-943F-D091AEB8DE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47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4742-C724-48E9-9659-107FFE887508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EB8-053A-4358-943F-D091AEB8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4742-C724-48E9-9659-107FFE887508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EB8-053A-4358-943F-D091AEB8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4742-C724-48E9-9659-107FFE887508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EB8-053A-4358-943F-D091AEB8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8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4742-C724-48E9-9659-107FFE887508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EB8-053A-4358-943F-D091AEB8DE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0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4742-C724-48E9-9659-107FFE887508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EB8-053A-4358-943F-D091AEB8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9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4742-C724-48E9-9659-107FFE887508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EB8-053A-4358-943F-D091AEB8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7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4742-C724-48E9-9659-107FFE887508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EB8-053A-4358-943F-D091AEB8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1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4742-C724-48E9-9659-107FFE887508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EB8-053A-4358-943F-D091AEB8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DC4742-C724-48E9-9659-107FFE887508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D76EB8-053A-4358-943F-D091AEB8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4742-C724-48E9-9659-107FFE887508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EB8-053A-4358-943F-D091AEB8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DC4742-C724-48E9-9659-107FFE887508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D76EB8-053A-4358-943F-D091AEB8DE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4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24DE-A402-7C87-1867-FE5ACB1A0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Hackathon Team 1 Submission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F13AF-6089-5FF0-A8CE-9CC2AF03F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 Hamilton, Mari </a:t>
            </a:r>
            <a:r>
              <a:rPr lang="en-US" dirty="0" err="1"/>
              <a:t>Cieszynski</a:t>
            </a:r>
            <a:r>
              <a:rPr lang="en-US" dirty="0"/>
              <a:t>, and Mike Nelson</a:t>
            </a:r>
          </a:p>
        </p:txBody>
      </p:sp>
    </p:spTree>
    <p:extLst>
      <p:ext uri="{BB962C8B-B14F-4D97-AF65-F5344CB8AC3E}">
        <p14:creationId xmlns:p14="http://schemas.microsoft.com/office/powerpoint/2010/main" val="238729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BDC0-E724-6DF6-F8C6-BFAF9488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Qiskit</a:t>
            </a:r>
            <a:r>
              <a:rPr lang="en-US" dirty="0"/>
              <a:t> workflow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573C-926D-B38A-7346-A39B1559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640" y="1845734"/>
            <a:ext cx="10058400" cy="18474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code is written as a </a:t>
            </a:r>
            <a:r>
              <a:rPr lang="en-US" dirty="0" err="1"/>
              <a:t>Jupyter</a:t>
            </a:r>
            <a:r>
              <a:rPr lang="en-US" dirty="0"/>
              <a:t> notebook for the IBM Q Platform. </a:t>
            </a:r>
          </a:p>
          <a:p>
            <a:pPr marL="0" indent="0">
              <a:buNone/>
            </a:pPr>
            <a:r>
              <a:rPr lang="en-US" dirty="0"/>
              <a:t>Results were run on classical simulators. </a:t>
            </a:r>
          </a:p>
          <a:p>
            <a:pPr marL="0" indent="0">
              <a:buNone/>
            </a:pPr>
            <a:r>
              <a:rPr lang="en-US" dirty="0"/>
              <a:t>Portions of the code are adapted from </a:t>
            </a:r>
            <a:r>
              <a:rPr lang="en-US" dirty="0" err="1"/>
              <a:t>Qiskit</a:t>
            </a:r>
            <a:r>
              <a:rPr lang="en-US" dirty="0"/>
              <a:t> machine learning.</a:t>
            </a:r>
          </a:p>
          <a:p>
            <a:pPr marL="0" indent="0">
              <a:buNone/>
            </a:pPr>
            <a:r>
              <a:rPr lang="en-US" dirty="0"/>
              <a:t>Notably, the neural network classifier class is modified slightly to fit our approach.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6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4BCD-D6C6-2D5E-A2AE-EFB2A386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4858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2EEC-43A1-7D6E-2785-54B10ECA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BFEFB-2E6A-E192-BA5D-356B6CF6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 and  background</a:t>
            </a:r>
          </a:p>
          <a:p>
            <a:r>
              <a:rPr lang="en-US" sz="2400" dirty="0"/>
              <a:t>Outline of our approach</a:t>
            </a:r>
          </a:p>
          <a:p>
            <a:r>
              <a:rPr lang="en-US" sz="2400" dirty="0"/>
              <a:t>Code workflow</a:t>
            </a:r>
          </a:p>
          <a:p>
            <a:r>
              <a:rPr lang="en-US" sz="2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48755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C021-7C4C-8F5E-1CD8-22389858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DEAD-0688-4816-50C3-923E75F9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2" y="1949450"/>
            <a:ext cx="5186680" cy="1826895"/>
          </a:xfrm>
        </p:spPr>
        <p:txBody>
          <a:bodyPr/>
          <a:lstStyle/>
          <a:p>
            <a:r>
              <a:rPr lang="en-US" dirty="0"/>
              <a:t>We address the task of classifying the Iris Dataset on a QPU</a:t>
            </a:r>
          </a:p>
          <a:p>
            <a:r>
              <a:rPr lang="en-US" dirty="0"/>
              <a:t>This is a ternary classification problem, with two linearly non-separable classes. </a:t>
            </a:r>
          </a:p>
          <a:p>
            <a:r>
              <a:rPr lang="en-US" dirty="0"/>
              <a:t>We also apply a variational quantum algorithm.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056779-251D-3278-B336-DFAD69200981}"/>
                  </a:ext>
                </a:extLst>
              </p:cNvPr>
              <p:cNvSpPr txBox="1"/>
              <p:nvPr/>
            </p:nvSpPr>
            <p:spPr>
              <a:xfrm>
                <a:off x="6725920" y="1957705"/>
                <a:ext cx="5059680" cy="2038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borrow some notation from the reference paper:</a:t>
                </a:r>
              </a:p>
              <a:p>
                <a:r>
                  <a:rPr lang="en-US" dirty="0"/>
                  <a:t>We want to predict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satisfactory?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 length-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sequence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strings 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-qubit QPU circuit measurement.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056779-251D-3278-B336-DFAD6920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20" y="1957705"/>
                <a:ext cx="5059680" cy="2038763"/>
              </a:xfrm>
              <a:prstGeom prst="rect">
                <a:avLst/>
              </a:prstGeom>
              <a:blipFill>
                <a:blip r:embed="rId2"/>
                <a:stretch>
                  <a:fillRect l="-964" t="-1493" b="-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1F9398-EE73-4340-CDAF-4E93BD3C6BCF}"/>
                  </a:ext>
                </a:extLst>
              </p:cNvPr>
              <p:cNvSpPr txBox="1"/>
              <p:nvPr/>
            </p:nvSpPr>
            <p:spPr>
              <a:xfrm>
                <a:off x="6725920" y="4366921"/>
                <a:ext cx="4516120" cy="1525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predictor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parametrizes data encoding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some classical post-processing procedure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is a quantum circuit that is varied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1F9398-EE73-4340-CDAF-4E93BD3C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20" y="4366921"/>
                <a:ext cx="4516120" cy="1525161"/>
              </a:xfrm>
              <a:prstGeom prst="rect">
                <a:avLst/>
              </a:prstGeom>
              <a:blipFill>
                <a:blip r:embed="rId3"/>
                <a:stretch>
                  <a:fillRect l="-1080" t="-1992" b="-4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1383CF7-674E-D95A-890C-C3610520E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17" y="1957705"/>
            <a:ext cx="4386843" cy="410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5151-EC08-2B85-4FC0-5137F3EA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5BFA-ED65-C987-6816-521D8364F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solution to the task follows these main pieces:</a:t>
            </a:r>
          </a:p>
          <a:p>
            <a:r>
              <a:rPr lang="en-US" dirty="0"/>
              <a:t>Classical preprocessing</a:t>
            </a:r>
          </a:p>
          <a:p>
            <a:r>
              <a:rPr lang="en-US" dirty="0"/>
              <a:t>Data encoding strategy</a:t>
            </a:r>
          </a:p>
          <a:p>
            <a:r>
              <a:rPr lang="en-US" dirty="0"/>
              <a:t>Our circuit design</a:t>
            </a:r>
          </a:p>
          <a:p>
            <a:r>
              <a:rPr lang="en-US" dirty="0"/>
              <a:t>Association of the measurement outcome to data classes</a:t>
            </a:r>
          </a:p>
          <a:p>
            <a:r>
              <a:rPr lang="en-US" dirty="0"/>
              <a:t>Loss function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03646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D417-3548-0FEB-FD27-FF49EA9C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5CF14-FF3A-CC9E-69FB-647E5C38E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02473"/>
                <a:ext cx="10515600" cy="1868488"/>
              </a:xfrm>
            </p:spPr>
            <p:txBody>
              <a:bodyPr/>
              <a:lstStyle/>
              <a:p>
                <a:r>
                  <a:rPr lang="en-US" dirty="0"/>
                  <a:t>First, each feature is standardized.</a:t>
                </a:r>
              </a:p>
              <a:p>
                <a:r>
                  <a:rPr lang="en-US" dirty="0"/>
                  <a:t>We then perform PCA with polynomial kernel.</a:t>
                </a:r>
              </a:p>
              <a:p>
                <a:r>
                  <a:rPr lang="en-US" dirty="0"/>
                  <a:t>Finally, we uniformly rescale the transformed features to lie within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we fit the training data before transforming the test data, to prevent data leakage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5CF14-FF3A-CC9E-69FB-647E5C38E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02473"/>
                <a:ext cx="10515600" cy="1868488"/>
              </a:xfrm>
              <a:blipFill>
                <a:blip r:embed="rId2"/>
                <a:stretch>
                  <a:fillRect l="-580" t="-3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72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A162-7F60-E97A-80D6-51CEBEB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3517"/>
          </a:xfrm>
        </p:spPr>
        <p:txBody>
          <a:bodyPr/>
          <a:lstStyle/>
          <a:p>
            <a:r>
              <a:rPr lang="en-US" dirty="0"/>
              <a:t>Our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646BB-500A-5EA1-1E0A-0AC15B7F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147"/>
            <a:ext cx="10515600" cy="1100455"/>
          </a:xfrm>
        </p:spPr>
        <p:txBody>
          <a:bodyPr>
            <a:normAutofit/>
          </a:bodyPr>
          <a:lstStyle/>
          <a:p>
            <a:r>
              <a:rPr lang="en-US" dirty="0"/>
              <a:t>Encoded features were re-uploaded</a:t>
            </a:r>
          </a:p>
          <a:p>
            <a:r>
              <a:rPr lang="en-US" dirty="0"/>
              <a:t>A total of ten variational parameters were used in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E05D4D-FE54-684A-52F0-15DC4A5122FE}"/>
                  </a:ext>
                </a:extLst>
              </p:cNvPr>
              <p:cNvSpPr/>
              <p:nvPr/>
            </p:nvSpPr>
            <p:spPr>
              <a:xfrm>
                <a:off x="1577340" y="3042001"/>
                <a:ext cx="563880" cy="4267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E05D4D-FE54-684A-52F0-15DC4A512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40" y="3042001"/>
                <a:ext cx="563880" cy="426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604BAE-F711-DB2F-FCFC-990FE231E508}"/>
              </a:ext>
            </a:extLst>
          </p:cNvPr>
          <p:cNvCxnSpPr>
            <a:cxnSpLocks/>
          </p:cNvCxnSpPr>
          <p:nvPr/>
        </p:nvCxnSpPr>
        <p:spPr>
          <a:xfrm>
            <a:off x="2141220" y="3235041"/>
            <a:ext cx="35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570D71-5C0C-9CEB-9A01-DC68ABAF9B49}"/>
                  </a:ext>
                </a:extLst>
              </p:cNvPr>
              <p:cNvSpPr/>
              <p:nvPr/>
            </p:nvSpPr>
            <p:spPr>
              <a:xfrm>
                <a:off x="2491740" y="3042001"/>
                <a:ext cx="563880" cy="4267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570D71-5C0C-9CEB-9A01-DC68ABAF9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40" y="3042001"/>
                <a:ext cx="563880" cy="426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C9E0E0-F6AD-5B62-D56F-3A9DC856254C}"/>
              </a:ext>
            </a:extLst>
          </p:cNvPr>
          <p:cNvCxnSpPr>
            <a:cxnSpLocks/>
          </p:cNvCxnSpPr>
          <p:nvPr/>
        </p:nvCxnSpPr>
        <p:spPr>
          <a:xfrm>
            <a:off x="3055620" y="3235041"/>
            <a:ext cx="35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F77A50F-81DE-4E3C-0538-8F1E5FF7E1FA}"/>
              </a:ext>
            </a:extLst>
          </p:cNvPr>
          <p:cNvSpPr/>
          <p:nvPr/>
        </p:nvSpPr>
        <p:spPr>
          <a:xfrm>
            <a:off x="3406140" y="3042001"/>
            <a:ext cx="563880" cy="42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0ABFBA-457A-0AA3-B3CB-2BA0E16D5746}"/>
              </a:ext>
            </a:extLst>
          </p:cNvPr>
          <p:cNvCxnSpPr>
            <a:cxnSpLocks/>
          </p:cNvCxnSpPr>
          <p:nvPr/>
        </p:nvCxnSpPr>
        <p:spPr>
          <a:xfrm>
            <a:off x="3970020" y="3235041"/>
            <a:ext cx="35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2C375-33CE-188C-F333-04083C0FA05C}"/>
              </a:ext>
            </a:extLst>
          </p:cNvPr>
          <p:cNvSpPr/>
          <p:nvPr/>
        </p:nvSpPr>
        <p:spPr>
          <a:xfrm>
            <a:off x="4320540" y="3021681"/>
            <a:ext cx="563880" cy="42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8A8AD-EB31-94F9-7764-55FB8D1689D4}"/>
              </a:ext>
            </a:extLst>
          </p:cNvPr>
          <p:cNvCxnSpPr>
            <a:cxnSpLocks/>
          </p:cNvCxnSpPr>
          <p:nvPr/>
        </p:nvCxnSpPr>
        <p:spPr>
          <a:xfrm>
            <a:off x="4884420" y="3214721"/>
            <a:ext cx="35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93DD9D7-2B60-B4B0-D513-6BEA60B51F3B}"/>
              </a:ext>
            </a:extLst>
          </p:cNvPr>
          <p:cNvSpPr/>
          <p:nvPr/>
        </p:nvSpPr>
        <p:spPr>
          <a:xfrm>
            <a:off x="5234940" y="3021681"/>
            <a:ext cx="563880" cy="42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64A12E-BE21-8857-C44B-AB7A2D58BB39}"/>
              </a:ext>
            </a:extLst>
          </p:cNvPr>
          <p:cNvCxnSpPr>
            <a:cxnSpLocks/>
          </p:cNvCxnSpPr>
          <p:nvPr/>
        </p:nvCxnSpPr>
        <p:spPr>
          <a:xfrm>
            <a:off x="5798820" y="3214721"/>
            <a:ext cx="35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5E47A4-0C5A-BA76-1729-DB01DF835297}"/>
              </a:ext>
            </a:extLst>
          </p:cNvPr>
          <p:cNvSpPr/>
          <p:nvPr/>
        </p:nvSpPr>
        <p:spPr>
          <a:xfrm>
            <a:off x="6149340" y="3021681"/>
            <a:ext cx="563880" cy="42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2DEE9B-C9F1-805C-EB04-7DC0E205268E}"/>
              </a:ext>
            </a:extLst>
          </p:cNvPr>
          <p:cNvCxnSpPr>
            <a:cxnSpLocks/>
          </p:cNvCxnSpPr>
          <p:nvPr/>
        </p:nvCxnSpPr>
        <p:spPr>
          <a:xfrm>
            <a:off x="6713220" y="3214721"/>
            <a:ext cx="35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55DDA9D-DEF2-5C81-F52E-DE94070F721B}"/>
              </a:ext>
            </a:extLst>
          </p:cNvPr>
          <p:cNvSpPr/>
          <p:nvPr/>
        </p:nvSpPr>
        <p:spPr>
          <a:xfrm>
            <a:off x="7063740" y="3021681"/>
            <a:ext cx="563880" cy="42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A0A9CC-91A4-9677-27F0-923DE864E8BD}"/>
              </a:ext>
            </a:extLst>
          </p:cNvPr>
          <p:cNvCxnSpPr>
            <a:cxnSpLocks/>
          </p:cNvCxnSpPr>
          <p:nvPr/>
        </p:nvCxnSpPr>
        <p:spPr>
          <a:xfrm>
            <a:off x="7627620" y="3214721"/>
            <a:ext cx="35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927D748-FA2D-E020-273A-8755DF3F5556}"/>
              </a:ext>
            </a:extLst>
          </p:cNvPr>
          <p:cNvSpPr/>
          <p:nvPr/>
        </p:nvSpPr>
        <p:spPr>
          <a:xfrm>
            <a:off x="2491740" y="3961481"/>
            <a:ext cx="563880" cy="42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CD9BD2-5BE4-60A2-9770-855BF2B1EB8F}"/>
              </a:ext>
            </a:extLst>
          </p:cNvPr>
          <p:cNvCxnSpPr>
            <a:cxnSpLocks/>
          </p:cNvCxnSpPr>
          <p:nvPr/>
        </p:nvCxnSpPr>
        <p:spPr>
          <a:xfrm>
            <a:off x="3055620" y="4154521"/>
            <a:ext cx="35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A7C6543-7798-6491-7DAD-011DE2C5A516}"/>
              </a:ext>
            </a:extLst>
          </p:cNvPr>
          <p:cNvSpPr/>
          <p:nvPr/>
        </p:nvSpPr>
        <p:spPr>
          <a:xfrm>
            <a:off x="3406140" y="3961481"/>
            <a:ext cx="563880" cy="42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8702E8-2B65-3361-B96E-DD73631D26B9}"/>
              </a:ext>
            </a:extLst>
          </p:cNvPr>
          <p:cNvCxnSpPr>
            <a:cxnSpLocks/>
          </p:cNvCxnSpPr>
          <p:nvPr/>
        </p:nvCxnSpPr>
        <p:spPr>
          <a:xfrm>
            <a:off x="3970020" y="4154521"/>
            <a:ext cx="35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77E65E8-7A4E-9D4E-B805-88A0C035D713}"/>
              </a:ext>
            </a:extLst>
          </p:cNvPr>
          <p:cNvSpPr/>
          <p:nvPr/>
        </p:nvSpPr>
        <p:spPr>
          <a:xfrm>
            <a:off x="4320540" y="3961481"/>
            <a:ext cx="563880" cy="42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D6B77D-CE72-D3A9-B965-03EED3FEBB8B}"/>
              </a:ext>
            </a:extLst>
          </p:cNvPr>
          <p:cNvCxnSpPr>
            <a:cxnSpLocks/>
          </p:cNvCxnSpPr>
          <p:nvPr/>
        </p:nvCxnSpPr>
        <p:spPr>
          <a:xfrm>
            <a:off x="4884420" y="4154521"/>
            <a:ext cx="35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2293387-AAA8-34AA-77E9-12518433B9A7}"/>
              </a:ext>
            </a:extLst>
          </p:cNvPr>
          <p:cNvSpPr/>
          <p:nvPr/>
        </p:nvSpPr>
        <p:spPr>
          <a:xfrm>
            <a:off x="5234940" y="3941161"/>
            <a:ext cx="563880" cy="42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0E10FB-3DFC-F794-5421-1FDB7BC3CD22}"/>
              </a:ext>
            </a:extLst>
          </p:cNvPr>
          <p:cNvCxnSpPr>
            <a:cxnSpLocks/>
          </p:cNvCxnSpPr>
          <p:nvPr/>
        </p:nvCxnSpPr>
        <p:spPr>
          <a:xfrm>
            <a:off x="5798820" y="4134201"/>
            <a:ext cx="35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20069B8-A7B1-ED64-A85D-240F1E7937CA}"/>
              </a:ext>
            </a:extLst>
          </p:cNvPr>
          <p:cNvSpPr/>
          <p:nvPr/>
        </p:nvSpPr>
        <p:spPr>
          <a:xfrm>
            <a:off x="6149340" y="3941161"/>
            <a:ext cx="563880" cy="42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EB5A4D-231E-0468-384C-A1CE9C2EC329}"/>
              </a:ext>
            </a:extLst>
          </p:cNvPr>
          <p:cNvCxnSpPr>
            <a:cxnSpLocks/>
          </p:cNvCxnSpPr>
          <p:nvPr/>
        </p:nvCxnSpPr>
        <p:spPr>
          <a:xfrm>
            <a:off x="6713220" y="4134201"/>
            <a:ext cx="35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2ACCB64-9934-9E3D-9D0E-805EE928216F}"/>
              </a:ext>
            </a:extLst>
          </p:cNvPr>
          <p:cNvSpPr/>
          <p:nvPr/>
        </p:nvSpPr>
        <p:spPr>
          <a:xfrm>
            <a:off x="7063740" y="3941161"/>
            <a:ext cx="563880" cy="42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53A15A-E0E1-9F04-BC59-F352931C61B4}"/>
              </a:ext>
            </a:extLst>
          </p:cNvPr>
          <p:cNvCxnSpPr>
            <a:cxnSpLocks/>
          </p:cNvCxnSpPr>
          <p:nvPr/>
        </p:nvCxnSpPr>
        <p:spPr>
          <a:xfrm>
            <a:off x="7627620" y="4134201"/>
            <a:ext cx="35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128F695-3731-FD34-1523-DC4794D309BF}"/>
              </a:ext>
            </a:extLst>
          </p:cNvPr>
          <p:cNvSpPr/>
          <p:nvPr/>
        </p:nvSpPr>
        <p:spPr>
          <a:xfrm>
            <a:off x="7978140" y="3941161"/>
            <a:ext cx="563880" cy="42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21CA43-35B9-A9D5-3321-973DD75F84EC}"/>
              </a:ext>
            </a:extLst>
          </p:cNvPr>
          <p:cNvCxnSpPr>
            <a:cxnSpLocks/>
          </p:cNvCxnSpPr>
          <p:nvPr/>
        </p:nvCxnSpPr>
        <p:spPr>
          <a:xfrm>
            <a:off x="8542020" y="4134201"/>
            <a:ext cx="35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A1B70F-68E7-25B7-CDA4-C3B011598F02}"/>
                  </a:ext>
                </a:extLst>
              </p:cNvPr>
              <p:cNvSpPr txBox="1"/>
              <p:nvPr/>
            </p:nvSpPr>
            <p:spPr>
              <a:xfrm>
                <a:off x="838200" y="3050375"/>
                <a:ext cx="350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A1B70F-68E7-25B7-CDA4-C3B011598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0375"/>
                <a:ext cx="350520" cy="369332"/>
              </a:xfrm>
              <a:prstGeom prst="rect">
                <a:avLst/>
              </a:prstGeom>
              <a:blipFill>
                <a:blip r:embed="rId4"/>
                <a:stretch>
                  <a:fillRect l="-5263" r="-3859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50AAA0-943B-98D7-6FF9-5D594CE7E893}"/>
              </a:ext>
            </a:extLst>
          </p:cNvPr>
          <p:cNvCxnSpPr>
            <a:cxnSpLocks/>
          </p:cNvCxnSpPr>
          <p:nvPr/>
        </p:nvCxnSpPr>
        <p:spPr>
          <a:xfrm>
            <a:off x="1226820" y="3255361"/>
            <a:ext cx="35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914852E-BAEC-D057-DC82-6B042A7C360C}"/>
              </a:ext>
            </a:extLst>
          </p:cNvPr>
          <p:cNvCxnSpPr>
            <a:cxnSpLocks/>
            <a:endCxn id="20" idx="1"/>
          </p:cNvCxnSpPr>
          <p:nvPr/>
        </p:nvCxnSpPr>
        <p:spPr>
          <a:xfrm rot="10800000" flipV="1">
            <a:off x="2491740" y="3682081"/>
            <a:ext cx="5486400" cy="492760"/>
          </a:xfrm>
          <a:prstGeom prst="bentConnector3">
            <a:avLst>
              <a:gd name="adj1" fmla="val 10416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CE9A50-6A4C-B555-C3B1-1FE945EE6C00}"/>
              </a:ext>
            </a:extLst>
          </p:cNvPr>
          <p:cNvCxnSpPr>
            <a:cxnSpLocks/>
          </p:cNvCxnSpPr>
          <p:nvPr/>
        </p:nvCxnSpPr>
        <p:spPr>
          <a:xfrm>
            <a:off x="7978140" y="3214721"/>
            <a:ext cx="0" cy="4673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1FA2EE-6543-C5F9-0884-80BD1F767542}"/>
              </a:ext>
            </a:extLst>
          </p:cNvPr>
          <p:cNvGrpSpPr/>
          <p:nvPr/>
        </p:nvGrpSpPr>
        <p:grpSpPr>
          <a:xfrm>
            <a:off x="8892540" y="3941792"/>
            <a:ext cx="480060" cy="447031"/>
            <a:chOff x="8892540" y="5562600"/>
            <a:chExt cx="405521" cy="3366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B12CA30-057D-74D7-C328-5D515929E56B}"/>
                </a:ext>
              </a:extLst>
            </p:cNvPr>
            <p:cNvSpPr/>
            <p:nvPr/>
          </p:nvSpPr>
          <p:spPr>
            <a:xfrm>
              <a:off x="8892540" y="5562600"/>
              <a:ext cx="405521" cy="3361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B9A2FBA0-C867-45B1-DA75-5A69E26815A5}"/>
                </a:ext>
              </a:extLst>
            </p:cNvPr>
            <p:cNvSpPr/>
            <p:nvPr/>
          </p:nvSpPr>
          <p:spPr>
            <a:xfrm>
              <a:off x="8957210" y="5671037"/>
              <a:ext cx="297194" cy="156916"/>
            </a:xfrm>
            <a:prstGeom prst="arc">
              <a:avLst>
                <a:gd name="adj1" fmla="val 10553226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730B14C-147B-E4E5-B7C1-66708D410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2625" y="5588639"/>
              <a:ext cx="75088" cy="3105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75CBDD6-EA0B-6D5D-1B42-3097BDD81982}"/>
              </a:ext>
            </a:extLst>
          </p:cNvPr>
          <p:cNvSpPr txBox="1"/>
          <p:nvPr/>
        </p:nvSpPr>
        <p:spPr>
          <a:xfrm>
            <a:off x="838200" y="4881335"/>
            <a:ext cx="8158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followed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Qiskit’s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CircuitQNN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NeuralNetworkClassifier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 (with modification), optimized using COBYLA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424AA5F-F49B-5103-6DCC-D09B241D9723}"/>
                  </a:ext>
                </a:extLst>
              </p:cNvPr>
              <p:cNvSpPr txBox="1"/>
              <p:nvPr/>
            </p:nvSpPr>
            <p:spPr>
              <a:xfrm>
                <a:off x="3368056" y="3104236"/>
                <a:ext cx="5181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424AA5F-F49B-5103-6DCC-D09B241D9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056" y="3104236"/>
                <a:ext cx="518149" cy="261610"/>
              </a:xfrm>
              <a:prstGeom prst="rect">
                <a:avLst/>
              </a:prstGeom>
              <a:blipFill>
                <a:blip r:embed="rId5"/>
                <a:stretch>
                  <a:fillRect r="-16471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9C2F3B-AA44-5851-2EAE-9F57A8BCC3FF}"/>
                  </a:ext>
                </a:extLst>
              </p:cNvPr>
              <p:cNvSpPr txBox="1"/>
              <p:nvPr/>
            </p:nvSpPr>
            <p:spPr>
              <a:xfrm>
                <a:off x="4326900" y="3104236"/>
                <a:ext cx="5181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9C2F3B-AA44-5851-2EAE-9F57A8BCC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900" y="3104236"/>
                <a:ext cx="518149" cy="261610"/>
              </a:xfrm>
              <a:prstGeom prst="rect">
                <a:avLst/>
              </a:prstGeom>
              <a:blipFill>
                <a:blip r:embed="rId6"/>
                <a:stretch>
                  <a:fillRect r="-10588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1E5284-F621-A2BA-60D1-6A73A1A77D76}"/>
                  </a:ext>
                </a:extLst>
              </p:cNvPr>
              <p:cNvSpPr txBox="1"/>
              <p:nvPr/>
            </p:nvSpPr>
            <p:spPr>
              <a:xfrm>
                <a:off x="5227319" y="3092444"/>
                <a:ext cx="5181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1E5284-F621-A2BA-60D1-6A73A1A77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19" y="3092444"/>
                <a:ext cx="518149" cy="261610"/>
              </a:xfrm>
              <a:prstGeom prst="rect">
                <a:avLst/>
              </a:prstGeom>
              <a:blipFill>
                <a:blip r:embed="rId7"/>
                <a:stretch>
                  <a:fillRect r="-16471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9B52BC-7E6D-972F-2EB2-0D5EF17A40A5}"/>
                  </a:ext>
                </a:extLst>
              </p:cNvPr>
              <p:cNvSpPr txBox="1"/>
              <p:nvPr/>
            </p:nvSpPr>
            <p:spPr>
              <a:xfrm>
                <a:off x="6111257" y="3092444"/>
                <a:ext cx="5181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9B52BC-7E6D-972F-2EB2-0D5EF17A4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257" y="3092444"/>
                <a:ext cx="518149" cy="261610"/>
              </a:xfrm>
              <a:prstGeom prst="rect">
                <a:avLst/>
              </a:prstGeom>
              <a:blipFill>
                <a:blip r:embed="rId8"/>
                <a:stretch>
                  <a:fillRect r="-9412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C3A6FE-665A-A931-3D17-81007214B9B8}"/>
                  </a:ext>
                </a:extLst>
              </p:cNvPr>
              <p:cNvSpPr txBox="1"/>
              <p:nvPr/>
            </p:nvSpPr>
            <p:spPr>
              <a:xfrm>
                <a:off x="7047230" y="3104236"/>
                <a:ext cx="518149" cy="2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C3A6FE-665A-A931-3D17-81007214B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230" y="3104236"/>
                <a:ext cx="518149" cy="274947"/>
              </a:xfrm>
              <a:prstGeom prst="rect">
                <a:avLst/>
              </a:prstGeom>
              <a:blipFill>
                <a:blip r:embed="rId9"/>
                <a:stretch>
                  <a:fillRect r="-1764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BCE83C-0A66-2F68-9F9F-C0A4F246ECBD}"/>
                  </a:ext>
                </a:extLst>
              </p:cNvPr>
              <p:cNvSpPr txBox="1"/>
              <p:nvPr/>
            </p:nvSpPr>
            <p:spPr>
              <a:xfrm>
                <a:off x="2468534" y="4028994"/>
                <a:ext cx="518149" cy="2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BCE83C-0A66-2F68-9F9F-C0A4F246E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534" y="4028994"/>
                <a:ext cx="518149" cy="274947"/>
              </a:xfrm>
              <a:prstGeom prst="rect">
                <a:avLst/>
              </a:prstGeom>
              <a:blipFill>
                <a:blip r:embed="rId10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B79355-FE56-861D-F54C-34D1120E3F71}"/>
                  </a:ext>
                </a:extLst>
              </p:cNvPr>
              <p:cNvSpPr txBox="1"/>
              <p:nvPr/>
            </p:nvSpPr>
            <p:spPr>
              <a:xfrm>
                <a:off x="3419856" y="4059452"/>
                <a:ext cx="6157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B79355-FE56-861D-F54C-34D1120E3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56" y="4059452"/>
                <a:ext cx="615700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698A2C-3D2B-EE44-02A9-0857E32069B8}"/>
                  </a:ext>
                </a:extLst>
              </p:cNvPr>
              <p:cNvSpPr txBox="1"/>
              <p:nvPr/>
            </p:nvSpPr>
            <p:spPr>
              <a:xfrm>
                <a:off x="4320539" y="4028994"/>
                <a:ext cx="5181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698A2C-3D2B-EE44-02A9-0857E3206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39" y="4028994"/>
                <a:ext cx="518149" cy="261610"/>
              </a:xfrm>
              <a:prstGeom prst="rect">
                <a:avLst/>
              </a:prstGeom>
              <a:blipFill>
                <a:blip r:embed="rId12"/>
                <a:stretch>
                  <a:fillRect r="-16471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0D815F1-A1F6-BF05-A230-37FF0D613334}"/>
                  </a:ext>
                </a:extLst>
              </p:cNvPr>
              <p:cNvSpPr txBox="1"/>
              <p:nvPr/>
            </p:nvSpPr>
            <p:spPr>
              <a:xfrm>
                <a:off x="5212073" y="4028994"/>
                <a:ext cx="5181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0D815F1-A1F6-BF05-A230-37FF0D61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73" y="4028994"/>
                <a:ext cx="518149" cy="261610"/>
              </a:xfrm>
              <a:prstGeom prst="rect">
                <a:avLst/>
              </a:prstGeom>
              <a:blipFill>
                <a:blip r:embed="rId13"/>
                <a:stretch>
                  <a:fillRect r="-14118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6FD031-BACA-A0FF-E5EC-72F45BE6F450}"/>
                  </a:ext>
                </a:extLst>
              </p:cNvPr>
              <p:cNvSpPr txBox="1"/>
              <p:nvPr/>
            </p:nvSpPr>
            <p:spPr>
              <a:xfrm>
                <a:off x="6126473" y="4009912"/>
                <a:ext cx="5181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6FD031-BACA-A0FF-E5EC-72F45BE6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73" y="4009912"/>
                <a:ext cx="518149" cy="261610"/>
              </a:xfrm>
              <a:prstGeom prst="rect">
                <a:avLst/>
              </a:prstGeom>
              <a:blipFill>
                <a:blip r:embed="rId14"/>
                <a:stretch>
                  <a:fillRect r="-16471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3337BBB-8A37-C9D1-DDF4-F6BC3260F4CB}"/>
                  </a:ext>
                </a:extLst>
              </p:cNvPr>
              <p:cNvSpPr txBox="1"/>
              <p:nvPr/>
            </p:nvSpPr>
            <p:spPr>
              <a:xfrm>
                <a:off x="7063739" y="4003396"/>
                <a:ext cx="518149" cy="2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3337BBB-8A37-C9D1-DDF4-F6BC3260F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739" y="4003396"/>
                <a:ext cx="518149" cy="274947"/>
              </a:xfrm>
              <a:prstGeom prst="rect">
                <a:avLst/>
              </a:prstGeom>
              <a:blipFill>
                <a:blip r:embed="rId15"/>
                <a:stretch>
                  <a:fillRect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E3AB31-45A5-0858-D9C3-67F6B5638EFE}"/>
                  </a:ext>
                </a:extLst>
              </p:cNvPr>
              <p:cNvSpPr txBox="1"/>
              <p:nvPr/>
            </p:nvSpPr>
            <p:spPr>
              <a:xfrm>
                <a:off x="8010135" y="4020953"/>
                <a:ext cx="5181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E3AB31-45A5-0858-D9C3-67F6B5638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135" y="4020953"/>
                <a:ext cx="518149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A7AED4-E5A6-C6ED-7639-354B65208E0A}"/>
                  </a:ext>
                </a:extLst>
              </p:cNvPr>
              <p:cNvSpPr txBox="1"/>
              <p:nvPr/>
            </p:nvSpPr>
            <p:spPr>
              <a:xfrm>
                <a:off x="8365479" y="3037847"/>
                <a:ext cx="30530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A7AED4-E5A6-C6ED-7639-354B65208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479" y="3037847"/>
                <a:ext cx="3053079" cy="646331"/>
              </a:xfrm>
              <a:prstGeom prst="rect">
                <a:avLst/>
              </a:prstGeom>
              <a:blipFill>
                <a:blip r:embed="rId1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71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0294-75CF-ABED-A442-DAFA8BAA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62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Quantum Circuit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D18161-497A-A33A-B4AC-247C2707A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5876"/>
                <a:ext cx="10515600" cy="2906164"/>
              </a:xfrm>
            </p:spPr>
            <p:txBody>
              <a:bodyPr/>
              <a:lstStyle/>
              <a:p>
                <a:r>
                  <a:rPr lang="en-US" dirty="0"/>
                  <a:t>Choose three reference distributions on two elements, such that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loss function cleanly divides the space of probability distributions into three equal parts.</a:t>
                </a:r>
              </a:p>
              <a:p>
                <a:r>
                  <a:rPr lang="en-US" dirty="0"/>
                  <a:t>This amounts to dividing the Bloch sphere surface into two polar caps and an equatorial band (</a:t>
                </a:r>
                <a:r>
                  <a:rPr lang="en-US" u="sng" dirty="0"/>
                  <a:t>not</a:t>
                </a:r>
                <a:r>
                  <a:rPr lang="en-US" dirty="0"/>
                  <a:t> necessarily of equal area).</a:t>
                </a:r>
              </a:p>
              <a:p>
                <a:r>
                  <a:rPr lang="en-US" dirty="0"/>
                  <a:t>A given probability distribution (culled from a one-qubit state) is classified according to the 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amongst the reference distributions.</a:t>
                </a:r>
              </a:p>
              <a:p>
                <a:r>
                  <a:rPr lang="en-US" dirty="0"/>
                  <a:t>The three reference distributions were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D18161-497A-A33A-B4AC-247C2707A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5876"/>
                <a:ext cx="10515600" cy="2906164"/>
              </a:xfrm>
              <a:blipFill>
                <a:blip r:embed="rId2"/>
                <a:stretch>
                  <a:fillRect l="-638" t="-2306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31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3B48-8B53-5EDC-F20C-5CBE7F04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Circuit Classification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BB046F-7BA2-FA00-47C6-1AFC9FFC0F69}"/>
              </a:ext>
            </a:extLst>
          </p:cNvPr>
          <p:cNvGrpSpPr/>
          <p:nvPr/>
        </p:nvGrpSpPr>
        <p:grpSpPr>
          <a:xfrm>
            <a:off x="5684364" y="2325688"/>
            <a:ext cx="5377766" cy="2927032"/>
            <a:chOff x="5488354" y="2325688"/>
            <a:chExt cx="5865446" cy="36924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7607BE9-6913-EF7B-9EE2-F69C5346C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5320" y="2325688"/>
              <a:ext cx="5618480" cy="3429952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C10B490-8CB4-A54D-873E-831593F8D780}"/>
                </a:ext>
              </a:extLst>
            </p:cNvPr>
            <p:cNvCxnSpPr>
              <a:cxnSpLocks/>
            </p:cNvCxnSpPr>
            <p:nvPr/>
          </p:nvCxnSpPr>
          <p:spPr>
            <a:xfrm>
              <a:off x="7377342" y="3000246"/>
              <a:ext cx="0" cy="242278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4FD455-DDDA-12F0-3969-2473423BE627}"/>
                </a:ext>
              </a:extLst>
            </p:cNvPr>
            <p:cNvCxnSpPr>
              <a:cxnSpLocks/>
            </p:cNvCxnSpPr>
            <p:nvPr/>
          </p:nvCxnSpPr>
          <p:spPr>
            <a:xfrm>
              <a:off x="8733887" y="3007202"/>
              <a:ext cx="0" cy="242278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7D692A-C73E-D23D-9D7E-A9E369C2108A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82" y="2942041"/>
              <a:ext cx="0" cy="242278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  <a:prstDash val="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A7A7970-904F-8F00-787C-86117E03206E}"/>
                    </a:ext>
                  </a:extLst>
                </p:cNvPr>
                <p:cNvSpPr txBox="1"/>
                <p:nvPr/>
              </p:nvSpPr>
              <p:spPr>
                <a:xfrm>
                  <a:off x="8283655" y="5741121"/>
                  <a:ext cx="5218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A7A7970-904F-8F00-787C-86117E032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655" y="5741121"/>
                  <a:ext cx="52181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667" t="-5556" r="-23077" b="-69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4C20A3B-D0EA-76B2-E038-11138276D99D}"/>
                    </a:ext>
                  </a:extLst>
                </p:cNvPr>
                <p:cNvSpPr txBox="1"/>
                <p:nvPr/>
              </p:nvSpPr>
              <p:spPr>
                <a:xfrm>
                  <a:off x="5488354" y="3627120"/>
                  <a:ext cx="2323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4C20A3B-D0EA-76B2-E038-11138276D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8354" y="3627120"/>
                  <a:ext cx="23237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1429" r="-17143" b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300E25F-99A4-F64C-A15C-080DDA33BBEF}"/>
              </a:ext>
            </a:extLst>
          </p:cNvPr>
          <p:cNvSpPr/>
          <p:nvPr/>
        </p:nvSpPr>
        <p:spPr>
          <a:xfrm>
            <a:off x="1522044" y="2198755"/>
            <a:ext cx="2856730" cy="2856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036DBC-BA5D-BA9E-A6B9-BB2FE9E130A8}"/>
              </a:ext>
            </a:extLst>
          </p:cNvPr>
          <p:cNvSpPr/>
          <p:nvPr/>
        </p:nvSpPr>
        <p:spPr>
          <a:xfrm>
            <a:off x="1644821" y="2806976"/>
            <a:ext cx="2611179" cy="532044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D43E66-7B02-5B30-5892-A333E1A5E940}"/>
              </a:ext>
            </a:extLst>
          </p:cNvPr>
          <p:cNvSpPr/>
          <p:nvPr/>
        </p:nvSpPr>
        <p:spPr>
          <a:xfrm>
            <a:off x="1644821" y="3931230"/>
            <a:ext cx="2611179" cy="532044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CA5321-E89B-EC5E-79C8-F497F7EEEA10}"/>
                  </a:ext>
                </a:extLst>
              </p:cNvPr>
              <p:cNvSpPr txBox="1"/>
              <p:nvPr/>
            </p:nvSpPr>
            <p:spPr>
              <a:xfrm>
                <a:off x="2806242" y="1892826"/>
                <a:ext cx="288335" cy="236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CA5321-E89B-EC5E-79C8-F497F7EEE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242" y="1892826"/>
                <a:ext cx="288335" cy="236134"/>
              </a:xfrm>
              <a:prstGeom prst="rect">
                <a:avLst/>
              </a:prstGeom>
              <a:blipFill>
                <a:blip r:embed="rId5"/>
                <a:stretch>
                  <a:fillRect l="-37500" t="-5263" r="-35417" b="-6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BBF4B4-5655-8535-8CE2-E68384D5EDD6}"/>
                  </a:ext>
                </a:extLst>
              </p:cNvPr>
              <p:cNvSpPr txBox="1"/>
              <p:nvPr/>
            </p:nvSpPr>
            <p:spPr>
              <a:xfrm>
                <a:off x="2806242" y="5125280"/>
                <a:ext cx="288335" cy="236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BBF4B4-5655-8535-8CE2-E68384D5E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242" y="5125280"/>
                <a:ext cx="288335" cy="236134"/>
              </a:xfrm>
              <a:prstGeom prst="rect">
                <a:avLst/>
              </a:prstGeom>
              <a:blipFill>
                <a:blip r:embed="rId6"/>
                <a:stretch>
                  <a:fillRect l="-37500" t="-2632" r="-35417" b="-6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3033FA-08E2-78A2-202C-0E1F975EC198}"/>
              </a:ext>
            </a:extLst>
          </p:cNvPr>
          <p:cNvCxnSpPr>
            <a:cxnSpLocks/>
            <a:stCxn id="18" idx="0"/>
            <a:endCxn id="18" idx="4"/>
          </p:cNvCxnSpPr>
          <p:nvPr/>
        </p:nvCxnSpPr>
        <p:spPr>
          <a:xfrm>
            <a:off x="2950409" y="2198755"/>
            <a:ext cx="0" cy="285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7F84F9-7387-3D6D-134D-496D32334E54}"/>
              </a:ext>
            </a:extLst>
          </p:cNvPr>
          <p:cNvCxnSpPr>
            <a:cxnSpLocks/>
            <a:stCxn id="18" idx="6"/>
            <a:endCxn id="18" idx="2"/>
          </p:cNvCxnSpPr>
          <p:nvPr/>
        </p:nvCxnSpPr>
        <p:spPr>
          <a:xfrm flipH="1">
            <a:off x="1522044" y="3627120"/>
            <a:ext cx="2856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A4DE99-2A2D-FC06-42E8-F83916BDDF16}"/>
              </a:ext>
            </a:extLst>
          </p:cNvPr>
          <p:cNvCxnSpPr>
            <a:endCxn id="19" idx="6"/>
          </p:cNvCxnSpPr>
          <p:nvPr/>
        </p:nvCxnSpPr>
        <p:spPr>
          <a:xfrm flipV="1">
            <a:off x="2950410" y="3072999"/>
            <a:ext cx="1305590" cy="554121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8BB172-3794-285B-FEBB-23FA17769259}"/>
              </a:ext>
            </a:extLst>
          </p:cNvPr>
          <p:cNvCxnSpPr>
            <a:cxnSpLocks/>
            <a:endCxn id="20" idx="6"/>
          </p:cNvCxnSpPr>
          <p:nvPr/>
        </p:nvCxnSpPr>
        <p:spPr>
          <a:xfrm>
            <a:off x="2962854" y="3643129"/>
            <a:ext cx="1293146" cy="554124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8007C4-19A3-B27C-46E0-E68DBC4DF3E5}"/>
              </a:ext>
            </a:extLst>
          </p:cNvPr>
          <p:cNvGrpSpPr/>
          <p:nvPr/>
        </p:nvGrpSpPr>
        <p:grpSpPr>
          <a:xfrm>
            <a:off x="894122" y="4917035"/>
            <a:ext cx="1159035" cy="375623"/>
            <a:chOff x="942528" y="5728136"/>
            <a:chExt cx="1159035" cy="375623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ED38896-D9D5-B8E0-17D3-3C2ACBE8FB5D}"/>
                </a:ext>
              </a:extLst>
            </p:cNvPr>
            <p:cNvCxnSpPr>
              <a:cxnSpLocks/>
            </p:cNvCxnSpPr>
            <p:nvPr/>
          </p:nvCxnSpPr>
          <p:spPr>
            <a:xfrm>
              <a:off x="1265002" y="5728136"/>
              <a:ext cx="514088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D84FF3E-776D-4E52-5D0E-430BDFF687A9}"/>
                    </a:ext>
                  </a:extLst>
                </p:cNvPr>
                <p:cNvSpPr txBox="1"/>
                <p:nvPr/>
              </p:nvSpPr>
              <p:spPr>
                <a:xfrm>
                  <a:off x="942528" y="5826760"/>
                  <a:ext cx="11590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70.53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D84FF3E-776D-4E52-5D0E-430BDFF68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528" y="5826760"/>
                  <a:ext cx="115903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84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26C400-F85F-B4BC-0A28-8F7F7342F788}"/>
              </a:ext>
            </a:extLst>
          </p:cNvPr>
          <p:cNvCxnSpPr>
            <a:cxnSpLocks/>
          </p:cNvCxnSpPr>
          <p:nvPr/>
        </p:nvCxnSpPr>
        <p:spPr>
          <a:xfrm>
            <a:off x="4256000" y="4917035"/>
            <a:ext cx="514088" cy="0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6DB14CD-AF48-1D3E-4333-DFFE548EE52D}"/>
                  </a:ext>
                </a:extLst>
              </p:cNvPr>
              <p:cNvSpPr txBox="1"/>
              <p:nvPr/>
            </p:nvSpPr>
            <p:spPr>
              <a:xfrm>
                <a:off x="3812571" y="5015659"/>
                <a:ext cx="1287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109.47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6DB14CD-AF48-1D3E-4333-DFFE548EE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571" y="5015659"/>
                <a:ext cx="1287275" cy="276999"/>
              </a:xfrm>
              <a:prstGeom prst="rect">
                <a:avLst/>
              </a:prstGeom>
              <a:blipFill>
                <a:blip r:embed="rId8"/>
                <a:stretch>
                  <a:fillRect l="-566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12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A079-43B1-6F0A-E807-659ABDA1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function, optimization,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631813-CC3E-FCAC-279B-09480A13A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55226"/>
              </a:xfrm>
            </p:spPr>
            <p:txBody>
              <a:bodyPr/>
              <a:lstStyle/>
              <a:p>
                <a:r>
                  <a:rPr lang="en-US" dirty="0"/>
                  <a:t>Using only </a:t>
                </a:r>
                <a:r>
                  <a:rPr lang="en-US" i="1" dirty="0"/>
                  <a:t>one</a:t>
                </a:r>
                <a:r>
                  <a:rPr lang="en-US" dirty="0"/>
                  <a:t> qubit, our approach achieved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74.00±.07 %</m:t>
                    </m:r>
                  </m:oMath>
                </a14:m>
                <a:r>
                  <a:rPr lang="en-US" dirty="0"/>
                  <a:t> accuracy as measured through stratified five-fold cross-validation.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631813-CC3E-FCAC-279B-09480A13A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55226"/>
              </a:xfrm>
              <a:blipFill>
                <a:blip r:embed="rId2"/>
                <a:stretch>
                  <a:fillRect l="-606" t="-8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7997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700</TotalTime>
  <Words>518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Retrospect</vt:lpstr>
      <vt:lpstr>IBM Hackathon Team 1 Submission </vt:lpstr>
      <vt:lpstr>Presentation Overview</vt:lpstr>
      <vt:lpstr>Problem and Background</vt:lpstr>
      <vt:lpstr>Outline of our approach</vt:lpstr>
      <vt:lpstr>Preprocessing and encoding</vt:lpstr>
      <vt:lpstr>Our circuit</vt:lpstr>
      <vt:lpstr>Quantum Circuit Classification</vt:lpstr>
      <vt:lpstr>Quantum Circuit Classification</vt:lpstr>
      <vt:lpstr>Loss function, optimization, results</vt:lpstr>
      <vt:lpstr>Some Qiskit workflow notes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Hackathon Team 1 Submission </dc:title>
  <dc:creator>Hamilton, Gregory Austin</dc:creator>
  <cp:lastModifiedBy>Mike Nelson</cp:lastModifiedBy>
  <cp:revision>23</cp:revision>
  <dcterms:created xsi:type="dcterms:W3CDTF">2022-06-30T22:16:46Z</dcterms:created>
  <dcterms:modified xsi:type="dcterms:W3CDTF">2022-07-07T13:10:01Z</dcterms:modified>
</cp:coreProperties>
</file>