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8" r:id="rId2"/>
    <p:sldId id="415" r:id="rId3"/>
    <p:sldId id="409" r:id="rId4"/>
    <p:sldId id="410" r:id="rId5"/>
    <p:sldId id="261" r:id="rId6"/>
    <p:sldId id="367" r:id="rId7"/>
    <p:sldId id="403" r:id="rId8"/>
    <p:sldId id="41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B4DBC-7A9B-41E9-803D-F8ADF8C0BA9F}" type="doc">
      <dgm:prSet loTypeId="urn:microsoft.com/office/officeart/2005/8/layout/orgChart1" loCatId="hierarchy" qsTypeId="urn:microsoft.com/office/officeart/2005/8/quickstyle/3d1" qsCatId="3D" csTypeId="urn:microsoft.com/office/officeart/2005/8/colors/colorful3" csCatId="colorful" phldr="1"/>
      <dgm:spPr/>
      <dgm:t>
        <a:bodyPr/>
        <a:lstStyle/>
        <a:p>
          <a:endParaRPr lang="en-IN"/>
        </a:p>
      </dgm:t>
    </dgm:pt>
    <dgm:pt modelId="{95CC8276-9A2D-4D32-8792-F66D49A13765}">
      <dgm:prSet phldrT="[Text]" custT="1"/>
      <dgm:spPr/>
      <dgm:t>
        <a:bodyPr/>
        <a:lstStyle/>
        <a:p>
          <a:r>
            <a:rPr lang="en-GB" sz="4400" b="0" cap="none" spc="0" dirty="0">
              <a:ln w="0"/>
              <a:solidFill>
                <a:schemeClr val="tx1"/>
              </a:solidFill>
              <a:effectLst>
                <a:outerShdw blurRad="38100" dist="19050" dir="2700000" algn="tl" rotWithShape="0">
                  <a:schemeClr val="dk1">
                    <a:alpha val="40000"/>
                  </a:schemeClr>
                </a:outerShdw>
              </a:effectLst>
              <a:latin typeface="Walbaum Display Light" panose="02070303090703020303" pitchFamily="18" charset="0"/>
            </a:rPr>
            <a:t>Rasa</a:t>
          </a:r>
          <a:endParaRPr lang="en-IN" sz="4400" b="0" cap="none" spc="0" dirty="0">
            <a:ln w="0"/>
            <a:solidFill>
              <a:schemeClr val="tx1"/>
            </a:solidFill>
            <a:effectLst>
              <a:outerShdw blurRad="38100" dist="19050" dir="2700000" algn="tl" rotWithShape="0">
                <a:schemeClr val="dk1">
                  <a:alpha val="40000"/>
                </a:schemeClr>
              </a:outerShdw>
            </a:effectLst>
            <a:latin typeface="Walbaum Display Light" panose="02070303090703020303" pitchFamily="18" charset="0"/>
          </a:endParaRPr>
        </a:p>
      </dgm:t>
    </dgm:pt>
    <dgm:pt modelId="{F6A512AE-934A-42DA-A28B-E87DAA54F9C4}" type="parTrans" cxnId="{F9D16955-D64D-4B6B-9C33-EEB613EBB915}">
      <dgm:prSet/>
      <dgm:spPr/>
      <dgm:t>
        <a:bodyPr/>
        <a:lstStyle/>
        <a:p>
          <a:endParaRPr lang="en-IN"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dgm:t>
    </dgm:pt>
    <dgm:pt modelId="{B6C6C4F2-FB2A-44A9-9765-74669344B983}" type="sibTrans" cxnId="{F9D16955-D64D-4B6B-9C33-EEB613EBB915}">
      <dgm:prSet/>
      <dgm:spPr/>
      <dgm:t>
        <a:bodyPr/>
        <a:lstStyle/>
        <a:p>
          <a:endParaRPr lang="en-IN"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dgm:t>
    </dgm:pt>
    <dgm:pt modelId="{2B69A2E4-40F9-499B-8C98-50AB3CA880BF}" type="asst">
      <dgm:prSet phldrT="[Text]" custT="1"/>
      <dgm:spPr/>
      <dgm:t>
        <a:bodyPr/>
        <a:lstStyle/>
        <a:p>
          <a:r>
            <a:rPr lang="en-IN" sz="3200" b="0" cap="none" spc="0" dirty="0">
              <a:ln w="0"/>
              <a:solidFill>
                <a:schemeClr val="tx1"/>
              </a:solidFill>
              <a:effectLst>
                <a:outerShdw blurRad="38100" dist="19050" dir="2700000" algn="tl" rotWithShape="0">
                  <a:schemeClr val="dk1">
                    <a:alpha val="40000"/>
                  </a:schemeClr>
                </a:outerShdw>
              </a:effectLst>
              <a:latin typeface="Walbaum Display Light" panose="02070303090703020303" pitchFamily="18" charset="0"/>
            </a:rPr>
            <a:t>Rasa NLU </a:t>
          </a:r>
        </a:p>
      </dgm:t>
    </dgm:pt>
    <dgm:pt modelId="{41488A07-B099-4B21-8EA2-0F8AD44DDF15}" type="parTrans" cxnId="{066293D0-94CB-477E-96FC-4B65A6F476B5}">
      <dgm:prSet/>
      <dgm:spPr/>
      <dgm:t>
        <a:bodyPr/>
        <a:lstStyle/>
        <a:p>
          <a:endParaRPr lang="en-IN"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dgm:t>
    </dgm:pt>
    <dgm:pt modelId="{5EEA8F18-2CF4-4301-859C-C3675E154C74}" type="sibTrans" cxnId="{066293D0-94CB-477E-96FC-4B65A6F476B5}">
      <dgm:prSet/>
      <dgm:spPr/>
      <dgm:t>
        <a:bodyPr/>
        <a:lstStyle/>
        <a:p>
          <a:endParaRPr lang="en-IN"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dgm:t>
    </dgm:pt>
    <dgm:pt modelId="{827A4D9F-3968-4091-BDE6-13B3E204AAAC}" type="asst">
      <dgm:prSet custT="1"/>
      <dgm:spPr/>
      <dgm:t>
        <a:bodyPr/>
        <a:lstStyle/>
        <a:p>
          <a:r>
            <a:rPr lang="en-IN" sz="2800" b="0" cap="none" spc="0" dirty="0">
              <a:ln w="0"/>
              <a:solidFill>
                <a:schemeClr val="tx1"/>
              </a:solidFill>
              <a:effectLst>
                <a:outerShdw blurRad="38100" dist="19050" dir="2700000" algn="tl" rotWithShape="0">
                  <a:schemeClr val="dk1">
                    <a:alpha val="40000"/>
                  </a:schemeClr>
                </a:outerShdw>
              </a:effectLst>
              <a:latin typeface="Walbaum Display Light" panose="02070303090703020303" pitchFamily="18" charset="0"/>
            </a:rPr>
            <a:t>Rasa Core</a:t>
          </a:r>
        </a:p>
      </dgm:t>
    </dgm:pt>
    <dgm:pt modelId="{0E04413F-4968-49DC-B1A5-4C77E6B745C7}" type="parTrans" cxnId="{97DA7F03-2720-4606-BA22-9E31D0B70408}">
      <dgm:prSet/>
      <dgm:spPr/>
      <dgm:t>
        <a:bodyPr/>
        <a:lstStyle/>
        <a:p>
          <a:endParaRPr lang="en-IN"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dgm:t>
    </dgm:pt>
    <dgm:pt modelId="{CE019D17-DBE2-4034-942B-8306B96DAD69}" type="sibTrans" cxnId="{97DA7F03-2720-4606-BA22-9E31D0B70408}">
      <dgm:prSet/>
      <dgm:spPr/>
      <dgm:t>
        <a:bodyPr/>
        <a:lstStyle/>
        <a:p>
          <a:endParaRPr lang="en-IN"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dgm:t>
    </dgm:pt>
    <dgm:pt modelId="{6F41DCF4-FA47-4FA5-9227-3407BE02205C}" type="pres">
      <dgm:prSet presAssocID="{C08B4DBC-7A9B-41E9-803D-F8ADF8C0BA9F}" presName="hierChild1" presStyleCnt="0">
        <dgm:presLayoutVars>
          <dgm:orgChart val="1"/>
          <dgm:chPref val="1"/>
          <dgm:dir/>
          <dgm:animOne val="branch"/>
          <dgm:animLvl val="lvl"/>
          <dgm:resizeHandles/>
        </dgm:presLayoutVars>
      </dgm:prSet>
      <dgm:spPr/>
    </dgm:pt>
    <dgm:pt modelId="{C6D8C9DA-F588-4B19-B41F-5C71015CC9E3}" type="pres">
      <dgm:prSet presAssocID="{95CC8276-9A2D-4D32-8792-F66D49A13765}" presName="hierRoot1" presStyleCnt="0">
        <dgm:presLayoutVars>
          <dgm:hierBranch/>
        </dgm:presLayoutVars>
      </dgm:prSet>
      <dgm:spPr/>
    </dgm:pt>
    <dgm:pt modelId="{24E40F8B-9B33-4038-9CC8-2C358A79C42A}" type="pres">
      <dgm:prSet presAssocID="{95CC8276-9A2D-4D32-8792-F66D49A13765}" presName="rootComposite1" presStyleCnt="0"/>
      <dgm:spPr/>
    </dgm:pt>
    <dgm:pt modelId="{85EE187C-2EAD-4F59-8DBA-7728410261D5}" type="pres">
      <dgm:prSet presAssocID="{95CC8276-9A2D-4D32-8792-F66D49A13765}" presName="rootText1" presStyleLbl="node0" presStyleIdx="0" presStyleCnt="1" custLinFactNeighborX="284">
        <dgm:presLayoutVars>
          <dgm:chPref val="3"/>
        </dgm:presLayoutVars>
      </dgm:prSet>
      <dgm:spPr/>
    </dgm:pt>
    <dgm:pt modelId="{3EFF5F13-7D85-4570-B1CD-23283C5B2F9D}" type="pres">
      <dgm:prSet presAssocID="{95CC8276-9A2D-4D32-8792-F66D49A13765}" presName="rootConnector1" presStyleLbl="node1" presStyleIdx="0" presStyleCnt="0"/>
      <dgm:spPr/>
    </dgm:pt>
    <dgm:pt modelId="{9518AD0E-573E-41AB-B063-7E461AE1DF8A}" type="pres">
      <dgm:prSet presAssocID="{95CC8276-9A2D-4D32-8792-F66D49A13765}" presName="hierChild2" presStyleCnt="0"/>
      <dgm:spPr/>
    </dgm:pt>
    <dgm:pt modelId="{6DF37B28-9056-4BB8-B764-42C9B22435C3}" type="pres">
      <dgm:prSet presAssocID="{95CC8276-9A2D-4D32-8792-F66D49A13765}" presName="hierChild3" presStyleCnt="0"/>
      <dgm:spPr/>
    </dgm:pt>
    <dgm:pt modelId="{6F28CC8A-3E9C-4EA5-BE8B-463166D88970}" type="pres">
      <dgm:prSet presAssocID="{41488A07-B099-4B21-8EA2-0F8AD44DDF15}" presName="Name111" presStyleLbl="parChTrans1D2" presStyleIdx="0" presStyleCnt="2"/>
      <dgm:spPr/>
    </dgm:pt>
    <dgm:pt modelId="{61558283-C634-4EC6-A17A-FBA6ACF62328}" type="pres">
      <dgm:prSet presAssocID="{2B69A2E4-40F9-499B-8C98-50AB3CA880BF}" presName="hierRoot3" presStyleCnt="0">
        <dgm:presLayoutVars>
          <dgm:hierBranch/>
        </dgm:presLayoutVars>
      </dgm:prSet>
      <dgm:spPr/>
    </dgm:pt>
    <dgm:pt modelId="{BEF48AD6-7A7A-4A18-9409-1189016BF77C}" type="pres">
      <dgm:prSet presAssocID="{2B69A2E4-40F9-499B-8C98-50AB3CA880BF}" presName="rootComposite3" presStyleCnt="0"/>
      <dgm:spPr/>
    </dgm:pt>
    <dgm:pt modelId="{B10F1A6C-A79A-4932-8ABB-EE597741C6EB}" type="pres">
      <dgm:prSet presAssocID="{2B69A2E4-40F9-499B-8C98-50AB3CA880BF}" presName="rootText3" presStyleLbl="asst1" presStyleIdx="0" presStyleCnt="2" custLinFactNeighborX="-3459" custLinFactNeighborY="1329">
        <dgm:presLayoutVars>
          <dgm:chPref val="3"/>
        </dgm:presLayoutVars>
      </dgm:prSet>
      <dgm:spPr/>
    </dgm:pt>
    <dgm:pt modelId="{E4E5B619-BFE4-46D9-9244-1E040A17B722}" type="pres">
      <dgm:prSet presAssocID="{2B69A2E4-40F9-499B-8C98-50AB3CA880BF}" presName="rootConnector3" presStyleLbl="asst1" presStyleIdx="0" presStyleCnt="2"/>
      <dgm:spPr/>
    </dgm:pt>
    <dgm:pt modelId="{18B37DF3-15DB-49EE-967B-77C0EE69F80B}" type="pres">
      <dgm:prSet presAssocID="{2B69A2E4-40F9-499B-8C98-50AB3CA880BF}" presName="hierChild6" presStyleCnt="0"/>
      <dgm:spPr/>
    </dgm:pt>
    <dgm:pt modelId="{28A536AE-1362-48BE-BE10-00AF1868FCC7}" type="pres">
      <dgm:prSet presAssocID="{2B69A2E4-40F9-499B-8C98-50AB3CA880BF}" presName="hierChild7" presStyleCnt="0"/>
      <dgm:spPr/>
    </dgm:pt>
    <dgm:pt modelId="{D84267E7-9621-4DAB-A936-55FFE630FB19}" type="pres">
      <dgm:prSet presAssocID="{0E04413F-4968-49DC-B1A5-4C77E6B745C7}" presName="Name111" presStyleLbl="parChTrans1D2" presStyleIdx="1" presStyleCnt="2"/>
      <dgm:spPr/>
    </dgm:pt>
    <dgm:pt modelId="{613A638B-9E44-4D86-82A3-0CC707983A42}" type="pres">
      <dgm:prSet presAssocID="{827A4D9F-3968-4091-BDE6-13B3E204AAAC}" presName="hierRoot3" presStyleCnt="0">
        <dgm:presLayoutVars>
          <dgm:hierBranch val="hang"/>
        </dgm:presLayoutVars>
      </dgm:prSet>
      <dgm:spPr/>
    </dgm:pt>
    <dgm:pt modelId="{553ED4D2-CCE1-41CF-B227-3478B1962F30}" type="pres">
      <dgm:prSet presAssocID="{827A4D9F-3968-4091-BDE6-13B3E204AAAC}" presName="rootComposite3" presStyleCnt="0"/>
      <dgm:spPr/>
    </dgm:pt>
    <dgm:pt modelId="{C9C227AE-C5E2-4960-A895-3AC92D63CEA4}" type="pres">
      <dgm:prSet presAssocID="{827A4D9F-3968-4091-BDE6-13B3E204AAAC}" presName="rootText3" presStyleLbl="asst1" presStyleIdx="1" presStyleCnt="2" custScaleX="102158" custScaleY="103045" custLinFactNeighborX="29" custLinFactNeighborY="117">
        <dgm:presLayoutVars>
          <dgm:chPref val="3"/>
        </dgm:presLayoutVars>
      </dgm:prSet>
      <dgm:spPr/>
    </dgm:pt>
    <dgm:pt modelId="{E39156FF-EC48-427A-AF65-B90803BA4514}" type="pres">
      <dgm:prSet presAssocID="{827A4D9F-3968-4091-BDE6-13B3E204AAAC}" presName="rootConnector3" presStyleLbl="asst1" presStyleIdx="1" presStyleCnt="2"/>
      <dgm:spPr/>
    </dgm:pt>
    <dgm:pt modelId="{6C186C8A-5A03-4BDC-A880-C566CD2EDD58}" type="pres">
      <dgm:prSet presAssocID="{827A4D9F-3968-4091-BDE6-13B3E204AAAC}" presName="hierChild6" presStyleCnt="0"/>
      <dgm:spPr/>
    </dgm:pt>
    <dgm:pt modelId="{C9AA6E2F-97F6-407C-A685-15DB8C291D07}" type="pres">
      <dgm:prSet presAssocID="{827A4D9F-3968-4091-BDE6-13B3E204AAAC}" presName="hierChild7" presStyleCnt="0"/>
      <dgm:spPr/>
    </dgm:pt>
  </dgm:ptLst>
  <dgm:cxnLst>
    <dgm:cxn modelId="{97DA7F03-2720-4606-BA22-9E31D0B70408}" srcId="{95CC8276-9A2D-4D32-8792-F66D49A13765}" destId="{827A4D9F-3968-4091-BDE6-13B3E204AAAC}" srcOrd="1" destOrd="0" parTransId="{0E04413F-4968-49DC-B1A5-4C77E6B745C7}" sibTransId="{CE019D17-DBE2-4034-942B-8306B96DAD69}"/>
    <dgm:cxn modelId="{C7E28B2A-4E95-44DF-991D-B2A931379D14}" type="presOf" srcId="{41488A07-B099-4B21-8EA2-0F8AD44DDF15}" destId="{6F28CC8A-3E9C-4EA5-BE8B-463166D88970}" srcOrd="0" destOrd="0" presId="urn:microsoft.com/office/officeart/2005/8/layout/orgChart1"/>
    <dgm:cxn modelId="{FA6C355E-BFA0-4862-B33C-4219CEA11A6A}" type="presOf" srcId="{0E04413F-4968-49DC-B1A5-4C77E6B745C7}" destId="{D84267E7-9621-4DAB-A936-55FFE630FB19}" srcOrd="0" destOrd="0" presId="urn:microsoft.com/office/officeart/2005/8/layout/orgChart1"/>
    <dgm:cxn modelId="{DB0B8C47-4DD8-4AC5-9D2B-82B5F4016A0A}" type="presOf" srcId="{827A4D9F-3968-4091-BDE6-13B3E204AAAC}" destId="{C9C227AE-C5E2-4960-A895-3AC92D63CEA4}" srcOrd="0" destOrd="0" presId="urn:microsoft.com/office/officeart/2005/8/layout/orgChart1"/>
    <dgm:cxn modelId="{8B7B6353-185E-406E-96C5-4AB53E52A2D6}" type="presOf" srcId="{95CC8276-9A2D-4D32-8792-F66D49A13765}" destId="{85EE187C-2EAD-4F59-8DBA-7728410261D5}" srcOrd="0" destOrd="0" presId="urn:microsoft.com/office/officeart/2005/8/layout/orgChart1"/>
    <dgm:cxn modelId="{F9D16955-D64D-4B6B-9C33-EEB613EBB915}" srcId="{C08B4DBC-7A9B-41E9-803D-F8ADF8C0BA9F}" destId="{95CC8276-9A2D-4D32-8792-F66D49A13765}" srcOrd="0" destOrd="0" parTransId="{F6A512AE-934A-42DA-A28B-E87DAA54F9C4}" sibTransId="{B6C6C4F2-FB2A-44A9-9765-74669344B983}"/>
    <dgm:cxn modelId="{1051898A-FCED-494A-AECE-CA343295ADA6}" type="presOf" srcId="{2B69A2E4-40F9-499B-8C98-50AB3CA880BF}" destId="{E4E5B619-BFE4-46D9-9244-1E040A17B722}" srcOrd="1" destOrd="0" presId="urn:microsoft.com/office/officeart/2005/8/layout/orgChart1"/>
    <dgm:cxn modelId="{0582C7C5-890B-4AE8-B270-7D5F87CDC535}" type="presOf" srcId="{95CC8276-9A2D-4D32-8792-F66D49A13765}" destId="{3EFF5F13-7D85-4570-B1CD-23283C5B2F9D}" srcOrd="1" destOrd="0" presId="urn:microsoft.com/office/officeart/2005/8/layout/orgChart1"/>
    <dgm:cxn modelId="{066293D0-94CB-477E-96FC-4B65A6F476B5}" srcId="{95CC8276-9A2D-4D32-8792-F66D49A13765}" destId="{2B69A2E4-40F9-499B-8C98-50AB3CA880BF}" srcOrd="0" destOrd="0" parTransId="{41488A07-B099-4B21-8EA2-0F8AD44DDF15}" sibTransId="{5EEA8F18-2CF4-4301-859C-C3675E154C74}"/>
    <dgm:cxn modelId="{9ED6A8D1-01E0-42DB-A596-A00ADF092255}" type="presOf" srcId="{2B69A2E4-40F9-499B-8C98-50AB3CA880BF}" destId="{B10F1A6C-A79A-4932-8ABB-EE597741C6EB}" srcOrd="0" destOrd="0" presId="urn:microsoft.com/office/officeart/2005/8/layout/orgChart1"/>
    <dgm:cxn modelId="{DBF608E6-A4A2-4869-8EB8-E5FD344A38E2}" type="presOf" srcId="{C08B4DBC-7A9B-41E9-803D-F8ADF8C0BA9F}" destId="{6F41DCF4-FA47-4FA5-9227-3407BE02205C}" srcOrd="0" destOrd="0" presId="urn:microsoft.com/office/officeart/2005/8/layout/orgChart1"/>
    <dgm:cxn modelId="{A41415F3-BA2C-4226-9068-758A81AE825D}" type="presOf" srcId="{827A4D9F-3968-4091-BDE6-13B3E204AAAC}" destId="{E39156FF-EC48-427A-AF65-B90803BA4514}" srcOrd="1" destOrd="0" presId="urn:microsoft.com/office/officeart/2005/8/layout/orgChart1"/>
    <dgm:cxn modelId="{7F240886-40DC-4D1D-B540-E8919705D04C}" type="presParOf" srcId="{6F41DCF4-FA47-4FA5-9227-3407BE02205C}" destId="{C6D8C9DA-F588-4B19-B41F-5C71015CC9E3}" srcOrd="0" destOrd="0" presId="urn:microsoft.com/office/officeart/2005/8/layout/orgChart1"/>
    <dgm:cxn modelId="{C48C45C3-7D92-4F96-AFE3-839374359683}" type="presParOf" srcId="{C6D8C9DA-F588-4B19-B41F-5C71015CC9E3}" destId="{24E40F8B-9B33-4038-9CC8-2C358A79C42A}" srcOrd="0" destOrd="0" presId="urn:microsoft.com/office/officeart/2005/8/layout/orgChart1"/>
    <dgm:cxn modelId="{66437DA4-F015-4BF5-8C55-C7F2BE156ED7}" type="presParOf" srcId="{24E40F8B-9B33-4038-9CC8-2C358A79C42A}" destId="{85EE187C-2EAD-4F59-8DBA-7728410261D5}" srcOrd="0" destOrd="0" presId="urn:microsoft.com/office/officeart/2005/8/layout/orgChart1"/>
    <dgm:cxn modelId="{EA7207DF-871F-4861-9F82-D4F0544A674F}" type="presParOf" srcId="{24E40F8B-9B33-4038-9CC8-2C358A79C42A}" destId="{3EFF5F13-7D85-4570-B1CD-23283C5B2F9D}" srcOrd="1" destOrd="0" presId="urn:microsoft.com/office/officeart/2005/8/layout/orgChart1"/>
    <dgm:cxn modelId="{F98AB9D7-C7F9-408C-9677-D2E5306C2A56}" type="presParOf" srcId="{C6D8C9DA-F588-4B19-B41F-5C71015CC9E3}" destId="{9518AD0E-573E-41AB-B063-7E461AE1DF8A}" srcOrd="1" destOrd="0" presId="urn:microsoft.com/office/officeart/2005/8/layout/orgChart1"/>
    <dgm:cxn modelId="{650AFAF7-F3D7-4303-B4EC-C75684CCB151}" type="presParOf" srcId="{C6D8C9DA-F588-4B19-B41F-5C71015CC9E3}" destId="{6DF37B28-9056-4BB8-B764-42C9B22435C3}" srcOrd="2" destOrd="0" presId="urn:microsoft.com/office/officeart/2005/8/layout/orgChart1"/>
    <dgm:cxn modelId="{22513739-D0E5-4638-BB33-AD9942C78273}" type="presParOf" srcId="{6DF37B28-9056-4BB8-B764-42C9B22435C3}" destId="{6F28CC8A-3E9C-4EA5-BE8B-463166D88970}" srcOrd="0" destOrd="0" presId="urn:microsoft.com/office/officeart/2005/8/layout/orgChart1"/>
    <dgm:cxn modelId="{E82AF44A-B22F-44A6-A63F-D261D7DFFD72}" type="presParOf" srcId="{6DF37B28-9056-4BB8-B764-42C9B22435C3}" destId="{61558283-C634-4EC6-A17A-FBA6ACF62328}" srcOrd="1" destOrd="0" presId="urn:microsoft.com/office/officeart/2005/8/layout/orgChart1"/>
    <dgm:cxn modelId="{840E2241-76D6-4588-8B2C-36E43C714EA2}" type="presParOf" srcId="{61558283-C634-4EC6-A17A-FBA6ACF62328}" destId="{BEF48AD6-7A7A-4A18-9409-1189016BF77C}" srcOrd="0" destOrd="0" presId="urn:microsoft.com/office/officeart/2005/8/layout/orgChart1"/>
    <dgm:cxn modelId="{1247DC84-B15C-4B5C-B100-C5B8C680B143}" type="presParOf" srcId="{BEF48AD6-7A7A-4A18-9409-1189016BF77C}" destId="{B10F1A6C-A79A-4932-8ABB-EE597741C6EB}" srcOrd="0" destOrd="0" presId="urn:microsoft.com/office/officeart/2005/8/layout/orgChart1"/>
    <dgm:cxn modelId="{C82A4004-E23A-425E-871B-78C2CDF66365}" type="presParOf" srcId="{BEF48AD6-7A7A-4A18-9409-1189016BF77C}" destId="{E4E5B619-BFE4-46D9-9244-1E040A17B722}" srcOrd="1" destOrd="0" presId="urn:microsoft.com/office/officeart/2005/8/layout/orgChart1"/>
    <dgm:cxn modelId="{18B91F43-FB4F-4916-A27B-6C1E1D2E4EB8}" type="presParOf" srcId="{61558283-C634-4EC6-A17A-FBA6ACF62328}" destId="{18B37DF3-15DB-49EE-967B-77C0EE69F80B}" srcOrd="1" destOrd="0" presId="urn:microsoft.com/office/officeart/2005/8/layout/orgChart1"/>
    <dgm:cxn modelId="{E2654A10-DCF8-41CE-A804-A4CBA3EC2F17}" type="presParOf" srcId="{61558283-C634-4EC6-A17A-FBA6ACF62328}" destId="{28A536AE-1362-48BE-BE10-00AF1868FCC7}" srcOrd="2" destOrd="0" presId="urn:microsoft.com/office/officeart/2005/8/layout/orgChart1"/>
    <dgm:cxn modelId="{FC454413-EF7F-4D68-AC18-87EFB143C842}" type="presParOf" srcId="{6DF37B28-9056-4BB8-B764-42C9B22435C3}" destId="{D84267E7-9621-4DAB-A936-55FFE630FB19}" srcOrd="2" destOrd="0" presId="urn:microsoft.com/office/officeart/2005/8/layout/orgChart1"/>
    <dgm:cxn modelId="{53D65C04-90BF-41A6-864B-730D528543CA}" type="presParOf" srcId="{6DF37B28-9056-4BB8-B764-42C9B22435C3}" destId="{613A638B-9E44-4D86-82A3-0CC707983A42}" srcOrd="3" destOrd="0" presId="urn:microsoft.com/office/officeart/2005/8/layout/orgChart1"/>
    <dgm:cxn modelId="{9EC8FC87-1D0B-4041-BEAB-FC0B6274F76C}" type="presParOf" srcId="{613A638B-9E44-4D86-82A3-0CC707983A42}" destId="{553ED4D2-CCE1-41CF-B227-3478B1962F30}" srcOrd="0" destOrd="0" presId="urn:microsoft.com/office/officeart/2005/8/layout/orgChart1"/>
    <dgm:cxn modelId="{F01818C8-DEA3-40A9-86AA-BB60A889893B}" type="presParOf" srcId="{553ED4D2-CCE1-41CF-B227-3478B1962F30}" destId="{C9C227AE-C5E2-4960-A895-3AC92D63CEA4}" srcOrd="0" destOrd="0" presId="urn:microsoft.com/office/officeart/2005/8/layout/orgChart1"/>
    <dgm:cxn modelId="{5C09A73B-162B-4382-BDC6-5BB89549C49D}" type="presParOf" srcId="{553ED4D2-CCE1-41CF-B227-3478B1962F30}" destId="{E39156FF-EC48-427A-AF65-B90803BA4514}" srcOrd="1" destOrd="0" presId="urn:microsoft.com/office/officeart/2005/8/layout/orgChart1"/>
    <dgm:cxn modelId="{4A38FDFD-DF04-4B4A-B5C4-7D5F206B8C4D}" type="presParOf" srcId="{613A638B-9E44-4D86-82A3-0CC707983A42}" destId="{6C186C8A-5A03-4BDC-A880-C566CD2EDD58}" srcOrd="1" destOrd="0" presId="urn:microsoft.com/office/officeart/2005/8/layout/orgChart1"/>
    <dgm:cxn modelId="{59AA4E7E-5675-477B-8DEE-711E2F233190}" type="presParOf" srcId="{613A638B-9E44-4D86-82A3-0CC707983A42}" destId="{C9AA6E2F-97F6-407C-A685-15DB8C291D0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267E7-9621-4DAB-A936-55FFE630FB19}">
      <dsp:nvSpPr>
        <dsp:cNvPr id="0" name=""/>
        <dsp:cNvSpPr/>
      </dsp:nvSpPr>
      <dsp:spPr>
        <a:xfrm>
          <a:off x="3769799" y="1790929"/>
          <a:ext cx="348518" cy="1592788"/>
        </a:xfrm>
        <a:custGeom>
          <a:avLst/>
          <a:gdLst/>
          <a:ahLst/>
          <a:cxnLst/>
          <a:rect l="0" t="0" r="0" b="0"/>
          <a:pathLst>
            <a:path>
              <a:moveTo>
                <a:pt x="0" y="0"/>
              </a:moveTo>
              <a:lnTo>
                <a:pt x="0" y="1592788"/>
              </a:lnTo>
              <a:lnTo>
                <a:pt x="348518" y="1592788"/>
              </a:lnTo>
            </a:path>
          </a:pathLst>
        </a:custGeom>
        <a:noFill/>
        <a:ln w="15875"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F28CC8A-3E9C-4EA5-BE8B-463166D88970}">
      <dsp:nvSpPr>
        <dsp:cNvPr id="0" name=""/>
        <dsp:cNvSpPr/>
      </dsp:nvSpPr>
      <dsp:spPr>
        <a:xfrm>
          <a:off x="3401958" y="1790929"/>
          <a:ext cx="367841" cy="1587507"/>
        </a:xfrm>
        <a:custGeom>
          <a:avLst/>
          <a:gdLst/>
          <a:ahLst/>
          <a:cxnLst/>
          <a:rect l="0" t="0" r="0" b="0"/>
          <a:pathLst>
            <a:path>
              <a:moveTo>
                <a:pt x="367841" y="0"/>
              </a:moveTo>
              <a:lnTo>
                <a:pt x="367841" y="1587507"/>
              </a:lnTo>
              <a:lnTo>
                <a:pt x="0" y="1587507"/>
              </a:lnTo>
            </a:path>
          </a:pathLst>
        </a:custGeom>
        <a:noFill/>
        <a:ln w="15875"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5EE187C-2EAD-4F59-8DBA-7728410261D5}">
      <dsp:nvSpPr>
        <dsp:cNvPr id="0" name=""/>
        <dsp:cNvSpPr/>
      </dsp:nvSpPr>
      <dsp:spPr>
        <a:xfrm>
          <a:off x="2068820" y="89950"/>
          <a:ext cx="3401958" cy="170097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GB" sz="4400" b="0" kern="1200" cap="none" spc="0" dirty="0">
              <a:ln w="0"/>
              <a:solidFill>
                <a:schemeClr val="tx1"/>
              </a:solidFill>
              <a:effectLst>
                <a:outerShdw blurRad="38100" dist="19050" dir="2700000" algn="tl" rotWithShape="0">
                  <a:schemeClr val="dk1">
                    <a:alpha val="40000"/>
                  </a:schemeClr>
                </a:outerShdw>
              </a:effectLst>
              <a:latin typeface="Walbaum Display Light" panose="02070303090703020303" pitchFamily="18" charset="0"/>
            </a:rPr>
            <a:t>Rasa</a:t>
          </a:r>
          <a:endParaRPr lang="en-IN" sz="4400" b="0" kern="1200" cap="none" spc="0" dirty="0">
            <a:ln w="0"/>
            <a:solidFill>
              <a:schemeClr val="tx1"/>
            </a:solidFill>
            <a:effectLst>
              <a:outerShdw blurRad="38100" dist="19050" dir="2700000" algn="tl" rotWithShape="0">
                <a:schemeClr val="dk1">
                  <a:alpha val="40000"/>
                </a:schemeClr>
              </a:outerShdw>
            </a:effectLst>
            <a:latin typeface="Walbaum Display Light" panose="02070303090703020303" pitchFamily="18" charset="0"/>
          </a:endParaRPr>
        </a:p>
      </dsp:txBody>
      <dsp:txXfrm>
        <a:off x="2068820" y="89950"/>
        <a:ext cx="3401958" cy="1700979"/>
      </dsp:txXfrm>
    </dsp:sp>
    <dsp:sp modelId="{B10F1A6C-A79A-4932-8ABB-EE597741C6EB}">
      <dsp:nvSpPr>
        <dsp:cNvPr id="0" name=""/>
        <dsp:cNvSpPr/>
      </dsp:nvSpPr>
      <dsp:spPr>
        <a:xfrm>
          <a:off x="0" y="2527946"/>
          <a:ext cx="3401958" cy="1700979"/>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0" kern="1200" cap="none" spc="0" dirty="0">
              <a:ln w="0"/>
              <a:solidFill>
                <a:schemeClr val="tx1"/>
              </a:solidFill>
              <a:effectLst>
                <a:outerShdw blurRad="38100" dist="19050" dir="2700000" algn="tl" rotWithShape="0">
                  <a:schemeClr val="dk1">
                    <a:alpha val="40000"/>
                  </a:schemeClr>
                </a:outerShdw>
              </a:effectLst>
              <a:latin typeface="Walbaum Display Light" panose="02070303090703020303" pitchFamily="18" charset="0"/>
            </a:rPr>
            <a:t>Rasa NLU </a:t>
          </a:r>
        </a:p>
      </dsp:txBody>
      <dsp:txXfrm>
        <a:off x="0" y="2527946"/>
        <a:ext cx="3401958" cy="1700979"/>
      </dsp:txXfrm>
    </dsp:sp>
    <dsp:sp modelId="{C9C227AE-C5E2-4960-A895-3AC92D63CEA4}">
      <dsp:nvSpPr>
        <dsp:cNvPr id="0" name=""/>
        <dsp:cNvSpPr/>
      </dsp:nvSpPr>
      <dsp:spPr>
        <a:xfrm>
          <a:off x="4118317" y="2507330"/>
          <a:ext cx="3475373" cy="1752774"/>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b="0" kern="1200" cap="none" spc="0" dirty="0">
              <a:ln w="0"/>
              <a:solidFill>
                <a:schemeClr val="tx1"/>
              </a:solidFill>
              <a:effectLst>
                <a:outerShdw blurRad="38100" dist="19050" dir="2700000" algn="tl" rotWithShape="0">
                  <a:schemeClr val="dk1">
                    <a:alpha val="40000"/>
                  </a:schemeClr>
                </a:outerShdw>
              </a:effectLst>
              <a:latin typeface="Walbaum Display Light" panose="02070303090703020303" pitchFamily="18" charset="0"/>
            </a:rPr>
            <a:t>Rasa Core</a:t>
          </a:r>
        </a:p>
      </dsp:txBody>
      <dsp:txXfrm>
        <a:off x="4118317" y="2507330"/>
        <a:ext cx="3475373" cy="175277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5B96A5-5454-4C20-93B2-819DB7CC6BE3}"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578D8-3B0E-487F-B59B-8F4B02796A9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56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B96A5-5454-4C20-93B2-819DB7CC6BE3}"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578D8-3B0E-487F-B59B-8F4B02796A93}" type="slidenum">
              <a:rPr lang="en-IN" smtClean="0"/>
              <a:t>‹#›</a:t>
            </a:fld>
            <a:endParaRPr lang="en-IN"/>
          </a:p>
        </p:txBody>
      </p:sp>
    </p:spTree>
    <p:extLst>
      <p:ext uri="{BB962C8B-B14F-4D97-AF65-F5344CB8AC3E}">
        <p14:creationId xmlns:p14="http://schemas.microsoft.com/office/powerpoint/2010/main" val="183414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B96A5-5454-4C20-93B2-819DB7CC6BE3}"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578D8-3B0E-487F-B59B-8F4B02796A93}" type="slidenum">
              <a:rPr lang="en-IN" smtClean="0"/>
              <a:t>‹#›</a:t>
            </a:fld>
            <a:endParaRPr lang="en-IN"/>
          </a:p>
        </p:txBody>
      </p:sp>
    </p:spTree>
    <p:extLst>
      <p:ext uri="{BB962C8B-B14F-4D97-AF65-F5344CB8AC3E}">
        <p14:creationId xmlns:p14="http://schemas.microsoft.com/office/powerpoint/2010/main" val="245179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B96A5-5454-4C20-93B2-819DB7CC6BE3}"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578D8-3B0E-487F-B59B-8F4B02796A93}" type="slidenum">
              <a:rPr lang="en-IN" smtClean="0"/>
              <a:t>‹#›</a:t>
            </a:fld>
            <a:endParaRPr lang="en-IN"/>
          </a:p>
        </p:txBody>
      </p:sp>
    </p:spTree>
    <p:extLst>
      <p:ext uri="{BB962C8B-B14F-4D97-AF65-F5344CB8AC3E}">
        <p14:creationId xmlns:p14="http://schemas.microsoft.com/office/powerpoint/2010/main" val="376660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B96A5-5454-4C20-93B2-819DB7CC6BE3}"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578D8-3B0E-487F-B59B-8F4B02796A9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15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B96A5-5454-4C20-93B2-819DB7CC6BE3}"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578D8-3B0E-487F-B59B-8F4B02796A93}" type="slidenum">
              <a:rPr lang="en-IN" smtClean="0"/>
              <a:t>‹#›</a:t>
            </a:fld>
            <a:endParaRPr lang="en-IN"/>
          </a:p>
        </p:txBody>
      </p:sp>
    </p:spTree>
    <p:extLst>
      <p:ext uri="{BB962C8B-B14F-4D97-AF65-F5344CB8AC3E}">
        <p14:creationId xmlns:p14="http://schemas.microsoft.com/office/powerpoint/2010/main" val="187585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B96A5-5454-4C20-93B2-819DB7CC6BE3}"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8578D8-3B0E-487F-B59B-8F4B02796A93}" type="slidenum">
              <a:rPr lang="en-IN" smtClean="0"/>
              <a:t>‹#›</a:t>
            </a:fld>
            <a:endParaRPr lang="en-IN"/>
          </a:p>
        </p:txBody>
      </p:sp>
    </p:spTree>
    <p:extLst>
      <p:ext uri="{BB962C8B-B14F-4D97-AF65-F5344CB8AC3E}">
        <p14:creationId xmlns:p14="http://schemas.microsoft.com/office/powerpoint/2010/main" val="371077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B96A5-5454-4C20-93B2-819DB7CC6BE3}"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578D8-3B0E-487F-B59B-8F4B02796A93}" type="slidenum">
              <a:rPr lang="en-IN" smtClean="0"/>
              <a:t>‹#›</a:t>
            </a:fld>
            <a:endParaRPr lang="en-IN"/>
          </a:p>
        </p:txBody>
      </p:sp>
    </p:spTree>
    <p:extLst>
      <p:ext uri="{BB962C8B-B14F-4D97-AF65-F5344CB8AC3E}">
        <p14:creationId xmlns:p14="http://schemas.microsoft.com/office/powerpoint/2010/main" val="82913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B96A5-5454-4C20-93B2-819DB7CC6BE3}" type="datetimeFigureOut">
              <a:rPr lang="en-IN" smtClean="0"/>
              <a:t>06-05-2022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48578D8-3B0E-487F-B59B-8F4B02796A93}" type="slidenum">
              <a:rPr lang="en-IN" smtClean="0"/>
              <a:t>‹#›</a:t>
            </a:fld>
            <a:endParaRPr lang="en-IN"/>
          </a:p>
        </p:txBody>
      </p:sp>
    </p:spTree>
    <p:extLst>
      <p:ext uri="{BB962C8B-B14F-4D97-AF65-F5344CB8AC3E}">
        <p14:creationId xmlns:p14="http://schemas.microsoft.com/office/powerpoint/2010/main" val="88288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5B96A5-5454-4C20-93B2-819DB7CC6BE3}" type="datetimeFigureOut">
              <a:rPr lang="en-IN" smtClean="0"/>
              <a:t>06-05-2022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8578D8-3B0E-487F-B59B-8F4B02796A93}" type="slidenum">
              <a:rPr lang="en-IN" smtClean="0"/>
              <a:t>‹#›</a:t>
            </a:fld>
            <a:endParaRPr lang="en-IN"/>
          </a:p>
        </p:txBody>
      </p:sp>
    </p:spTree>
    <p:extLst>
      <p:ext uri="{BB962C8B-B14F-4D97-AF65-F5344CB8AC3E}">
        <p14:creationId xmlns:p14="http://schemas.microsoft.com/office/powerpoint/2010/main" val="180959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5B96A5-5454-4C20-93B2-819DB7CC6BE3}"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578D8-3B0E-487F-B59B-8F4B02796A93}" type="slidenum">
              <a:rPr lang="en-IN" smtClean="0"/>
              <a:t>‹#›</a:t>
            </a:fld>
            <a:endParaRPr lang="en-IN"/>
          </a:p>
        </p:txBody>
      </p:sp>
    </p:spTree>
    <p:extLst>
      <p:ext uri="{BB962C8B-B14F-4D97-AF65-F5344CB8AC3E}">
        <p14:creationId xmlns:p14="http://schemas.microsoft.com/office/powerpoint/2010/main" val="2712225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5B96A5-5454-4C20-93B2-819DB7CC6BE3}" type="datetimeFigureOut">
              <a:rPr lang="en-IN" smtClean="0"/>
              <a:t>06-05-2022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8578D8-3B0E-487F-B59B-8F4B02796A9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393455"/>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sv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2282-079B-5350-B5B2-A9317D3D8DF5}"/>
              </a:ext>
            </a:extLst>
          </p:cNvPr>
          <p:cNvSpPr>
            <a:spLocks noGrp="1"/>
          </p:cNvSpPr>
          <p:nvPr>
            <p:ph type="ctrTitle"/>
          </p:nvPr>
        </p:nvSpPr>
        <p:spPr>
          <a:xfrm>
            <a:off x="1026459" y="1674573"/>
            <a:ext cx="10139082" cy="3079657"/>
          </a:xfrm>
        </p:spPr>
        <p:txBody>
          <a:bodyPr>
            <a:normAutofit/>
          </a:bodyPr>
          <a:lstStyle/>
          <a:p>
            <a:r>
              <a:rPr lang="en-IN" sz="13800" dirty="0">
                <a:solidFill>
                  <a:srgbClr val="B12D2D"/>
                </a:solidFill>
                <a:effectLst>
                  <a:outerShdw blurRad="38100" dist="38100" dir="2700000" algn="tl">
                    <a:srgbClr val="000000">
                      <a:alpha val="43137"/>
                    </a:srgbClr>
                  </a:outerShdw>
                </a:effectLst>
                <a:latin typeface="Modern Love" panose="04090805081005020601" pitchFamily="82" charset="0"/>
              </a:rPr>
              <a:t>Formbee</a:t>
            </a:r>
          </a:p>
        </p:txBody>
      </p:sp>
      <p:pic>
        <p:nvPicPr>
          <p:cNvPr id="4" name="Graphic 3">
            <a:extLst>
              <a:ext uri="{FF2B5EF4-FFF2-40B4-BE49-F238E27FC236}">
                <a16:creationId xmlns:a16="http://schemas.microsoft.com/office/drawing/2014/main" id="{0EB746D9-F6C8-FE40-1B12-4BE155A436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1221" y="216817"/>
            <a:ext cx="3510523" cy="3934939"/>
          </a:xfrm>
          <a:prstGeom prst="rect">
            <a:avLst/>
          </a:prstGeom>
        </p:spPr>
      </p:pic>
    </p:spTree>
    <p:extLst>
      <p:ext uri="{BB962C8B-B14F-4D97-AF65-F5344CB8AC3E}">
        <p14:creationId xmlns:p14="http://schemas.microsoft.com/office/powerpoint/2010/main" val="399421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5580-F2F2-BA9C-803E-9AC7CA050C61}"/>
              </a:ext>
            </a:extLst>
          </p:cNvPr>
          <p:cNvSpPr>
            <a:spLocks noGrp="1"/>
          </p:cNvSpPr>
          <p:nvPr>
            <p:ph type="title"/>
          </p:nvPr>
        </p:nvSpPr>
        <p:spPr/>
        <p:txBody>
          <a:bodyPr>
            <a:normAutofit/>
          </a:bodyPr>
          <a:lstStyle/>
          <a:p>
            <a:r>
              <a:rPr lang="en-IN" sz="8000" dirty="0">
                <a:cs typeface="Times New Roman" panose="02020603050405020304" pitchFamily="18" charset="0"/>
              </a:rPr>
              <a:t>Problem Statement</a:t>
            </a:r>
            <a:endParaRPr lang="en-IN" sz="8000" dirty="0"/>
          </a:p>
        </p:txBody>
      </p:sp>
      <p:sp>
        <p:nvSpPr>
          <p:cNvPr id="3" name="Content Placeholder 2">
            <a:extLst>
              <a:ext uri="{FF2B5EF4-FFF2-40B4-BE49-F238E27FC236}">
                <a16:creationId xmlns:a16="http://schemas.microsoft.com/office/drawing/2014/main" id="{CB604461-E1CC-5815-3530-7FB16D15540E}"/>
              </a:ext>
            </a:extLst>
          </p:cNvPr>
          <p:cNvSpPr>
            <a:spLocks noGrp="1"/>
          </p:cNvSpPr>
          <p:nvPr>
            <p:ph idx="1"/>
          </p:nvPr>
        </p:nvSpPr>
        <p:spPr/>
        <p:txBody>
          <a:bodyPr/>
          <a:lstStyle/>
          <a:p>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800" dirty="0">
                <a:solidFill>
                  <a:schemeClr val="tx1"/>
                </a:solidFill>
                <a:latin typeface="Calibri" panose="020F0502020204030204" pitchFamily="34" charset="0"/>
                <a:cs typeface="Calibri" panose="020F0502020204030204" pitchFamily="34" charset="0"/>
              </a:rPr>
              <a:t>Digitization of government services directly leads to a significant increase in quantity of digital data and data entry tasks, especially considering current situations. the average layman finds it difficult to manage and fill the various forms and surveys of the government. even tech-savvy people may find it difficult to fill a form instantaneously and may resort to googling for jargons which wastes time.</a:t>
            </a:r>
            <a:br>
              <a:rPr lang="en-001" sz="2800" dirty="0">
                <a:solidFill>
                  <a:schemeClr val="tx1"/>
                </a:solidFill>
                <a:latin typeface="Calibri" panose="020F0502020204030204" pitchFamily="34" charset="0"/>
                <a:cs typeface="Calibri" panose="020F0502020204030204" pitchFamily="34" charset="0"/>
              </a:rPr>
            </a:br>
            <a:endParaRPr lang="en-IN" sz="2800" dirty="0">
              <a:latin typeface="Calibri" panose="020F0502020204030204" pitchFamily="34" charset="0"/>
              <a:cs typeface="Calibri" panose="020F0502020204030204" pitchFamily="34" charset="0"/>
            </a:endParaRPr>
          </a:p>
        </p:txBody>
      </p:sp>
      <p:pic>
        <p:nvPicPr>
          <p:cNvPr id="4" name="Graphic 3">
            <a:extLst>
              <a:ext uri="{FF2B5EF4-FFF2-40B4-BE49-F238E27FC236}">
                <a16:creationId xmlns:a16="http://schemas.microsoft.com/office/drawing/2014/main" id="{C352173E-6DB7-6CE4-14E0-22744D73D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6538" y="5684363"/>
            <a:ext cx="1055461" cy="1183064"/>
          </a:xfrm>
          <a:prstGeom prst="rect">
            <a:avLst/>
          </a:prstGeom>
        </p:spPr>
      </p:pic>
    </p:spTree>
    <p:extLst>
      <p:ext uri="{BB962C8B-B14F-4D97-AF65-F5344CB8AC3E}">
        <p14:creationId xmlns:p14="http://schemas.microsoft.com/office/powerpoint/2010/main" val="25027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5FF8-02C3-4F44-A2C7-4CFEAD0F7C35}"/>
              </a:ext>
            </a:extLst>
          </p:cNvPr>
          <p:cNvSpPr>
            <a:spLocks noGrp="1"/>
          </p:cNvSpPr>
          <p:nvPr>
            <p:ph type="ctrTitle"/>
          </p:nvPr>
        </p:nvSpPr>
        <p:spPr>
          <a:xfrm>
            <a:off x="1524000" y="200834"/>
            <a:ext cx="9144000" cy="1506756"/>
          </a:xfrm>
        </p:spPr>
        <p:txBody>
          <a:bodyPr/>
          <a:lstStyle/>
          <a:p>
            <a:r>
              <a:rPr lang="en-IN" dirty="0"/>
              <a:t>Our Proposal</a:t>
            </a:r>
            <a:endParaRPr lang="en-001" dirty="0"/>
          </a:p>
        </p:txBody>
      </p:sp>
      <p:sp>
        <p:nvSpPr>
          <p:cNvPr id="3" name="Subtitle 2">
            <a:extLst>
              <a:ext uri="{FF2B5EF4-FFF2-40B4-BE49-F238E27FC236}">
                <a16:creationId xmlns:a16="http://schemas.microsoft.com/office/drawing/2014/main" id="{2094DA2D-D81F-44E0-80A0-61F891A1705C}"/>
              </a:ext>
            </a:extLst>
          </p:cNvPr>
          <p:cNvSpPr>
            <a:spLocks noGrp="1"/>
          </p:cNvSpPr>
          <p:nvPr>
            <p:ph type="subTitle" idx="1"/>
          </p:nvPr>
        </p:nvSpPr>
        <p:spPr>
          <a:xfrm>
            <a:off x="1524000" y="2479675"/>
            <a:ext cx="9144000" cy="1655762"/>
          </a:xfrm>
        </p:spPr>
        <p:txBody>
          <a:bodyPr/>
          <a:lstStyle/>
          <a:p>
            <a:r>
              <a:rPr lang="en-IN" dirty="0"/>
              <a:t>A platform with the following features:</a:t>
            </a:r>
          </a:p>
          <a:p>
            <a:endParaRPr lang="en-001" dirty="0"/>
          </a:p>
        </p:txBody>
      </p:sp>
      <p:grpSp>
        <p:nvGrpSpPr>
          <p:cNvPr id="20" name="Group 19">
            <a:extLst>
              <a:ext uri="{FF2B5EF4-FFF2-40B4-BE49-F238E27FC236}">
                <a16:creationId xmlns:a16="http://schemas.microsoft.com/office/drawing/2014/main" id="{C9CB5DAB-E6EF-4544-A74B-885D9910EC80}"/>
              </a:ext>
            </a:extLst>
          </p:cNvPr>
          <p:cNvGrpSpPr/>
          <p:nvPr/>
        </p:nvGrpSpPr>
        <p:grpSpPr>
          <a:xfrm>
            <a:off x="1863844" y="3251760"/>
            <a:ext cx="8464312" cy="2402892"/>
            <a:chOff x="1816739" y="3268538"/>
            <a:chExt cx="8464312" cy="2402892"/>
          </a:xfrm>
        </p:grpSpPr>
        <p:grpSp>
          <p:nvGrpSpPr>
            <p:cNvPr id="18" name="Group 17">
              <a:extLst>
                <a:ext uri="{FF2B5EF4-FFF2-40B4-BE49-F238E27FC236}">
                  <a16:creationId xmlns:a16="http://schemas.microsoft.com/office/drawing/2014/main" id="{450B5EAA-F8C2-4538-B806-0832087560E6}"/>
                </a:ext>
              </a:extLst>
            </p:cNvPr>
            <p:cNvGrpSpPr/>
            <p:nvPr/>
          </p:nvGrpSpPr>
          <p:grpSpPr>
            <a:xfrm>
              <a:off x="1961283" y="3268538"/>
              <a:ext cx="8269434" cy="1697279"/>
              <a:chOff x="1077896" y="3298180"/>
              <a:chExt cx="8269434" cy="1697279"/>
            </a:xfrm>
          </p:grpSpPr>
          <p:pic>
            <p:nvPicPr>
              <p:cNvPr id="7" name="Picture 6">
                <a:extLst>
                  <a:ext uri="{FF2B5EF4-FFF2-40B4-BE49-F238E27FC236}">
                    <a16:creationId xmlns:a16="http://schemas.microsoft.com/office/drawing/2014/main" id="{8899488A-D318-4EF1-B81B-6861FBDA2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96" y="3298180"/>
                <a:ext cx="1655762" cy="1655762"/>
              </a:xfrm>
              <a:prstGeom prst="rect">
                <a:avLst/>
              </a:prstGeom>
            </p:spPr>
          </p:pic>
          <p:pic>
            <p:nvPicPr>
              <p:cNvPr id="12" name="Picture 11">
                <a:extLst>
                  <a:ext uri="{FF2B5EF4-FFF2-40B4-BE49-F238E27FC236}">
                    <a16:creationId xmlns:a16="http://schemas.microsoft.com/office/drawing/2014/main" id="{87A29D26-3D2A-4D8A-9467-335E37BAB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107" y="3490618"/>
                <a:ext cx="1289637" cy="1289637"/>
              </a:xfrm>
              <a:prstGeom prst="rect">
                <a:avLst/>
              </a:prstGeom>
            </p:spPr>
          </p:pic>
          <p:pic>
            <p:nvPicPr>
              <p:cNvPr id="14" name="Picture 13">
                <a:extLst>
                  <a:ext uri="{FF2B5EF4-FFF2-40B4-BE49-F238E27FC236}">
                    <a16:creationId xmlns:a16="http://schemas.microsoft.com/office/drawing/2014/main" id="{CA676F2B-EE35-4A50-B064-5A23B6376A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9865" y="3481376"/>
                <a:ext cx="1492270" cy="1492270"/>
              </a:xfrm>
              <a:prstGeom prst="rect">
                <a:avLst/>
              </a:prstGeom>
            </p:spPr>
          </p:pic>
          <p:pic>
            <p:nvPicPr>
              <p:cNvPr id="16" name="Picture 15">
                <a:extLst>
                  <a:ext uri="{FF2B5EF4-FFF2-40B4-BE49-F238E27FC236}">
                    <a16:creationId xmlns:a16="http://schemas.microsoft.com/office/drawing/2014/main" id="{4CDAB430-1BF6-4529-8CB7-E81C08AAC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3150" y="3458642"/>
                <a:ext cx="1844180" cy="1536817"/>
              </a:xfrm>
              <a:prstGeom prst="rect">
                <a:avLst/>
              </a:prstGeom>
            </p:spPr>
          </p:pic>
        </p:grpSp>
        <p:grpSp>
          <p:nvGrpSpPr>
            <p:cNvPr id="19" name="Group 18">
              <a:extLst>
                <a:ext uri="{FF2B5EF4-FFF2-40B4-BE49-F238E27FC236}">
                  <a16:creationId xmlns:a16="http://schemas.microsoft.com/office/drawing/2014/main" id="{B627D92E-C393-476A-AF8C-EF3C34309912}"/>
                </a:ext>
              </a:extLst>
            </p:cNvPr>
            <p:cNvGrpSpPr/>
            <p:nvPr/>
          </p:nvGrpSpPr>
          <p:grpSpPr>
            <a:xfrm>
              <a:off x="1816739" y="5025099"/>
              <a:ext cx="8464312" cy="646331"/>
              <a:chOff x="1816739" y="5025099"/>
              <a:chExt cx="8464312" cy="646331"/>
            </a:xfrm>
          </p:grpSpPr>
          <p:sp>
            <p:nvSpPr>
              <p:cNvPr id="4" name="TextBox 3">
                <a:extLst>
                  <a:ext uri="{FF2B5EF4-FFF2-40B4-BE49-F238E27FC236}">
                    <a16:creationId xmlns:a16="http://schemas.microsoft.com/office/drawing/2014/main" id="{0501B483-1CD3-4BDA-85BC-36436FA94DA2}"/>
                  </a:ext>
                </a:extLst>
              </p:cNvPr>
              <p:cNvSpPr txBox="1"/>
              <p:nvPr/>
            </p:nvSpPr>
            <p:spPr>
              <a:xfrm>
                <a:off x="1816739" y="5084026"/>
                <a:ext cx="1944850" cy="461665"/>
              </a:xfrm>
              <a:prstGeom prst="rect">
                <a:avLst/>
              </a:prstGeom>
              <a:noFill/>
            </p:spPr>
            <p:txBody>
              <a:bodyPr wrap="square" rtlCol="0">
                <a:spAutoFit/>
              </a:bodyPr>
              <a:lstStyle/>
              <a:p>
                <a:pPr algn="ctr"/>
                <a:r>
                  <a:rPr lang="en-IN" sz="1200" dirty="0"/>
                  <a:t>Fill forms &amp; surveys by interaction with a chatbot</a:t>
                </a:r>
                <a:endParaRPr lang="en-001" sz="1200" dirty="0"/>
              </a:p>
            </p:txBody>
          </p:sp>
          <p:sp>
            <p:nvSpPr>
              <p:cNvPr id="5" name="TextBox 4">
                <a:extLst>
                  <a:ext uri="{FF2B5EF4-FFF2-40B4-BE49-F238E27FC236}">
                    <a16:creationId xmlns:a16="http://schemas.microsoft.com/office/drawing/2014/main" id="{B015BEA5-D603-4DE0-AB4A-C4BCE92FAE3C}"/>
                  </a:ext>
                </a:extLst>
              </p:cNvPr>
              <p:cNvSpPr txBox="1"/>
              <p:nvPr/>
            </p:nvSpPr>
            <p:spPr>
              <a:xfrm>
                <a:off x="3950887" y="5025099"/>
                <a:ext cx="1944849" cy="646331"/>
              </a:xfrm>
              <a:prstGeom prst="rect">
                <a:avLst/>
              </a:prstGeom>
              <a:noFill/>
            </p:spPr>
            <p:txBody>
              <a:bodyPr wrap="square" rtlCol="0">
                <a:spAutoFit/>
              </a:bodyPr>
              <a:lstStyle/>
              <a:p>
                <a:pPr algn="ctr"/>
                <a:r>
                  <a:rPr lang="en-IN" sz="1200" dirty="0"/>
                  <a:t>Get help in form-filling by asking questions without going anywhere else</a:t>
                </a:r>
                <a:endParaRPr lang="en-001" sz="1200" dirty="0"/>
              </a:p>
            </p:txBody>
          </p:sp>
          <p:sp>
            <p:nvSpPr>
              <p:cNvPr id="8" name="TextBox 7">
                <a:extLst>
                  <a:ext uri="{FF2B5EF4-FFF2-40B4-BE49-F238E27FC236}">
                    <a16:creationId xmlns:a16="http://schemas.microsoft.com/office/drawing/2014/main" id="{76784463-11A4-4BEC-A8DC-D2D7E6D4E25E}"/>
                  </a:ext>
                </a:extLst>
              </p:cNvPr>
              <p:cNvSpPr txBox="1"/>
              <p:nvPr/>
            </p:nvSpPr>
            <p:spPr>
              <a:xfrm>
                <a:off x="6006962" y="5081031"/>
                <a:ext cx="1944849" cy="461665"/>
              </a:xfrm>
              <a:prstGeom prst="rect">
                <a:avLst/>
              </a:prstGeom>
              <a:noFill/>
            </p:spPr>
            <p:txBody>
              <a:bodyPr wrap="square" rtlCol="0">
                <a:spAutoFit/>
              </a:bodyPr>
              <a:lstStyle/>
              <a:p>
                <a:pPr algn="ctr"/>
                <a:r>
                  <a:rPr lang="en-IN" sz="1200" dirty="0"/>
                  <a:t>Print/export to pdf after form-filling is complete</a:t>
                </a:r>
                <a:endParaRPr lang="en-001" sz="1200" dirty="0"/>
              </a:p>
            </p:txBody>
          </p:sp>
          <p:sp>
            <p:nvSpPr>
              <p:cNvPr id="17" name="TextBox 16">
                <a:extLst>
                  <a:ext uri="{FF2B5EF4-FFF2-40B4-BE49-F238E27FC236}">
                    <a16:creationId xmlns:a16="http://schemas.microsoft.com/office/drawing/2014/main" id="{7C782D4F-3A73-4A27-AFF9-7FD5BAF6E501}"/>
                  </a:ext>
                </a:extLst>
              </p:cNvPr>
              <p:cNvSpPr txBox="1"/>
              <p:nvPr/>
            </p:nvSpPr>
            <p:spPr>
              <a:xfrm>
                <a:off x="8336202" y="5117431"/>
                <a:ext cx="1944849" cy="461665"/>
              </a:xfrm>
              <a:prstGeom prst="rect">
                <a:avLst/>
              </a:prstGeom>
              <a:noFill/>
            </p:spPr>
            <p:txBody>
              <a:bodyPr wrap="square" rtlCol="0">
                <a:spAutoFit/>
              </a:bodyPr>
              <a:lstStyle/>
              <a:p>
                <a:pPr algn="ctr"/>
                <a:r>
                  <a:rPr lang="en-IN" sz="1200" dirty="0"/>
                  <a:t>Manage and view previously filled forms</a:t>
                </a:r>
                <a:endParaRPr lang="en-001" sz="1200" dirty="0"/>
              </a:p>
            </p:txBody>
          </p:sp>
        </p:grpSp>
      </p:grpSp>
      <p:pic>
        <p:nvPicPr>
          <p:cNvPr id="15" name="Graphic 14">
            <a:extLst>
              <a:ext uri="{FF2B5EF4-FFF2-40B4-BE49-F238E27FC236}">
                <a16:creationId xmlns:a16="http://schemas.microsoft.com/office/drawing/2014/main" id="{09BCED46-E128-7E12-E145-6A9144F365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36538" y="5674936"/>
            <a:ext cx="1055461" cy="1183064"/>
          </a:xfrm>
          <a:prstGeom prst="rect">
            <a:avLst/>
          </a:prstGeom>
        </p:spPr>
      </p:pic>
    </p:spTree>
    <p:extLst>
      <p:ext uri="{BB962C8B-B14F-4D97-AF65-F5344CB8AC3E}">
        <p14:creationId xmlns:p14="http://schemas.microsoft.com/office/powerpoint/2010/main" val="355011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5FF8-02C3-4F44-A2C7-4CFEAD0F7C35}"/>
              </a:ext>
            </a:extLst>
          </p:cNvPr>
          <p:cNvSpPr>
            <a:spLocks noGrp="1"/>
          </p:cNvSpPr>
          <p:nvPr>
            <p:ph type="ctrTitle"/>
          </p:nvPr>
        </p:nvSpPr>
        <p:spPr>
          <a:xfrm>
            <a:off x="1524000" y="412691"/>
            <a:ext cx="9144000" cy="1146029"/>
          </a:xfrm>
        </p:spPr>
        <p:txBody>
          <a:bodyPr/>
          <a:lstStyle/>
          <a:p>
            <a:r>
              <a:rPr lang="en-IN" dirty="0"/>
              <a:t>Technical Stack</a:t>
            </a:r>
            <a:endParaRPr lang="en-001" dirty="0"/>
          </a:p>
        </p:txBody>
      </p:sp>
      <p:sp>
        <p:nvSpPr>
          <p:cNvPr id="3" name="Subtitle 2">
            <a:extLst>
              <a:ext uri="{FF2B5EF4-FFF2-40B4-BE49-F238E27FC236}">
                <a16:creationId xmlns:a16="http://schemas.microsoft.com/office/drawing/2014/main" id="{2094DA2D-D81F-44E0-80A0-61F891A1705C}"/>
              </a:ext>
            </a:extLst>
          </p:cNvPr>
          <p:cNvSpPr>
            <a:spLocks noGrp="1"/>
          </p:cNvSpPr>
          <p:nvPr>
            <p:ph type="subTitle" idx="1"/>
          </p:nvPr>
        </p:nvSpPr>
        <p:spPr>
          <a:xfrm>
            <a:off x="1524000" y="2521620"/>
            <a:ext cx="9144000" cy="3350674"/>
          </a:xfrm>
        </p:spPr>
        <p:txBody>
          <a:bodyPr>
            <a:normAutofit fontScale="92500"/>
          </a:bodyPr>
          <a:lstStyle/>
          <a:p>
            <a:pPr algn="l"/>
            <a:r>
              <a:rPr lang="en-IN" dirty="0">
                <a:solidFill>
                  <a:schemeClr val="tx1"/>
                </a:solidFill>
              </a:rPr>
              <a:t>Frontend 		-	Bootstrap, React WebApp</a:t>
            </a:r>
          </a:p>
          <a:p>
            <a:pPr algn="l"/>
            <a:endParaRPr lang="en-IN" dirty="0">
              <a:solidFill>
                <a:schemeClr val="tx1"/>
              </a:solidFill>
            </a:endParaRPr>
          </a:p>
          <a:p>
            <a:pPr algn="l"/>
            <a:endParaRPr lang="en-IN" dirty="0">
              <a:solidFill>
                <a:schemeClr val="tx1"/>
              </a:solidFill>
            </a:endParaRPr>
          </a:p>
          <a:p>
            <a:pPr algn="l"/>
            <a:r>
              <a:rPr lang="en-IN" dirty="0">
                <a:solidFill>
                  <a:schemeClr val="tx1"/>
                </a:solidFill>
              </a:rPr>
              <a:t>Middleware	-	Rasa Chatbot</a:t>
            </a:r>
          </a:p>
          <a:p>
            <a:pPr algn="l"/>
            <a:endParaRPr lang="en-IN" dirty="0">
              <a:solidFill>
                <a:schemeClr val="tx1"/>
              </a:solidFill>
            </a:endParaRPr>
          </a:p>
          <a:p>
            <a:pPr algn="l"/>
            <a:endParaRPr lang="en-IN" dirty="0">
              <a:solidFill>
                <a:schemeClr val="tx1"/>
              </a:solidFill>
            </a:endParaRPr>
          </a:p>
          <a:p>
            <a:pPr algn="l"/>
            <a:r>
              <a:rPr lang="en-IN" dirty="0">
                <a:solidFill>
                  <a:schemeClr val="tx1"/>
                </a:solidFill>
              </a:rPr>
              <a:t>Backend		-	NodeJS with Firebase as storage</a:t>
            </a:r>
            <a:endParaRPr lang="en-001" dirty="0">
              <a:solidFill>
                <a:schemeClr val="tx1"/>
              </a:solidFill>
            </a:endParaRPr>
          </a:p>
          <a:p>
            <a:pPr algn="l"/>
            <a:endParaRPr lang="en-IN" dirty="0">
              <a:solidFill>
                <a:schemeClr val="tx1"/>
              </a:solidFill>
            </a:endParaRPr>
          </a:p>
        </p:txBody>
      </p:sp>
      <p:sp>
        <p:nvSpPr>
          <p:cNvPr id="10" name="Rectangle 9">
            <a:extLst>
              <a:ext uri="{FF2B5EF4-FFF2-40B4-BE49-F238E27FC236}">
                <a16:creationId xmlns:a16="http://schemas.microsoft.com/office/drawing/2014/main" id="{58359910-F298-4BB3-9BB9-859F4EEC5226}"/>
              </a:ext>
            </a:extLst>
          </p:cNvPr>
          <p:cNvSpPr/>
          <p:nvPr/>
        </p:nvSpPr>
        <p:spPr>
          <a:xfrm>
            <a:off x="1157681" y="4278385"/>
            <a:ext cx="9957732" cy="192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pic>
        <p:nvPicPr>
          <p:cNvPr id="5" name="Graphic 4">
            <a:extLst>
              <a:ext uri="{FF2B5EF4-FFF2-40B4-BE49-F238E27FC236}">
                <a16:creationId xmlns:a16="http://schemas.microsoft.com/office/drawing/2014/main" id="{16C3CFAA-5480-5051-1A1F-3D6696CECD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6538" y="5674936"/>
            <a:ext cx="1055461" cy="1183064"/>
          </a:xfrm>
          <a:prstGeom prst="rect">
            <a:avLst/>
          </a:prstGeom>
        </p:spPr>
      </p:pic>
    </p:spTree>
    <p:extLst>
      <p:ext uri="{BB962C8B-B14F-4D97-AF65-F5344CB8AC3E}">
        <p14:creationId xmlns:p14="http://schemas.microsoft.com/office/powerpoint/2010/main" val="316261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a:extLst>
              <a:ext uri="{FF2B5EF4-FFF2-40B4-BE49-F238E27FC236}">
                <a16:creationId xmlns:a16="http://schemas.microsoft.com/office/drawing/2014/main" id="{E1187FF6-2BD7-F43A-DAA7-E5A616FE3160}"/>
              </a:ext>
            </a:extLst>
          </p:cNvPr>
          <p:cNvSpPr/>
          <p:nvPr/>
        </p:nvSpPr>
        <p:spPr>
          <a:xfrm>
            <a:off x="2762839" y="381779"/>
            <a:ext cx="1395167" cy="10369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sp>
        <p:nvSpPr>
          <p:cNvPr id="70" name="Cylinder 69">
            <a:extLst>
              <a:ext uri="{FF2B5EF4-FFF2-40B4-BE49-F238E27FC236}">
                <a16:creationId xmlns:a16="http://schemas.microsoft.com/office/drawing/2014/main" id="{68956E6C-8DEE-E8C7-6443-F84F07E59BB1}"/>
              </a:ext>
            </a:extLst>
          </p:cNvPr>
          <p:cNvSpPr/>
          <p:nvPr/>
        </p:nvSpPr>
        <p:spPr>
          <a:xfrm>
            <a:off x="10066255" y="179104"/>
            <a:ext cx="1227053" cy="144230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DATABASE</a:t>
            </a:r>
          </a:p>
        </p:txBody>
      </p:sp>
      <p:cxnSp>
        <p:nvCxnSpPr>
          <p:cNvPr id="71" name="Straight Connector 70">
            <a:extLst>
              <a:ext uri="{FF2B5EF4-FFF2-40B4-BE49-F238E27FC236}">
                <a16:creationId xmlns:a16="http://schemas.microsoft.com/office/drawing/2014/main" id="{54789BFD-9649-9812-91BC-F10E4B3883CA}"/>
              </a:ext>
            </a:extLst>
          </p:cNvPr>
          <p:cNvCxnSpPr/>
          <p:nvPr/>
        </p:nvCxnSpPr>
        <p:spPr>
          <a:xfrm>
            <a:off x="5156462"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6277D710-0BFB-ECEA-2249-38F5CA76A9D4}"/>
              </a:ext>
            </a:extLst>
          </p:cNvPr>
          <p:cNvCxnSpPr/>
          <p:nvPr/>
        </p:nvCxnSpPr>
        <p:spPr>
          <a:xfrm>
            <a:off x="9098438"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Title 1">
            <a:extLst>
              <a:ext uri="{FF2B5EF4-FFF2-40B4-BE49-F238E27FC236}">
                <a16:creationId xmlns:a16="http://schemas.microsoft.com/office/drawing/2014/main" id="{1923AEEB-4E85-C5F8-7F38-35A84023F0B9}"/>
              </a:ext>
            </a:extLst>
          </p:cNvPr>
          <p:cNvSpPr txBox="1">
            <a:spLocks/>
          </p:cNvSpPr>
          <p:nvPr/>
        </p:nvSpPr>
        <p:spPr>
          <a:xfrm rot="16200000">
            <a:off x="-1082666" y="2800170"/>
            <a:ext cx="3906685"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dirty="0"/>
              <a:t>Methodology</a:t>
            </a:r>
          </a:p>
        </p:txBody>
      </p:sp>
      <p:sp>
        <p:nvSpPr>
          <p:cNvPr id="74" name="Rectangle: Rounded Corners 73">
            <a:extLst>
              <a:ext uri="{FF2B5EF4-FFF2-40B4-BE49-F238E27FC236}">
                <a16:creationId xmlns:a16="http://schemas.microsoft.com/office/drawing/2014/main" id="{78CE3572-198A-7F01-5108-2E1390E8F51C}"/>
              </a:ext>
            </a:extLst>
          </p:cNvPr>
          <p:cNvSpPr/>
          <p:nvPr/>
        </p:nvSpPr>
        <p:spPr>
          <a:xfrm>
            <a:off x="6130571" y="381779"/>
            <a:ext cx="2128882" cy="9662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RASA CHATBOT</a:t>
            </a:r>
          </a:p>
        </p:txBody>
      </p:sp>
      <p:cxnSp>
        <p:nvCxnSpPr>
          <p:cNvPr id="75" name="Straight Connector 74">
            <a:extLst>
              <a:ext uri="{FF2B5EF4-FFF2-40B4-BE49-F238E27FC236}">
                <a16:creationId xmlns:a16="http://schemas.microsoft.com/office/drawing/2014/main" id="{FE1D6330-F381-2C17-0C67-6F1C766182FD}"/>
              </a:ext>
            </a:extLst>
          </p:cNvPr>
          <p:cNvCxnSpPr/>
          <p:nvPr/>
        </p:nvCxnSpPr>
        <p:spPr>
          <a:xfrm>
            <a:off x="1565637" y="0"/>
            <a:ext cx="0" cy="685800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2CB9F92B-A2CA-B738-4759-366AD4FEEB22}"/>
              </a:ext>
            </a:extLst>
          </p:cNvPr>
          <p:cNvCxnSpPr/>
          <p:nvPr/>
        </p:nvCxnSpPr>
        <p:spPr>
          <a:xfrm>
            <a:off x="1565637" y="1725099"/>
            <a:ext cx="1062636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7" name="Oval 76">
            <a:extLst>
              <a:ext uri="{FF2B5EF4-FFF2-40B4-BE49-F238E27FC236}">
                <a16:creationId xmlns:a16="http://schemas.microsoft.com/office/drawing/2014/main" id="{73373FB1-094F-5F14-7B97-CCC3AE056F6B}"/>
              </a:ext>
            </a:extLst>
          </p:cNvPr>
          <p:cNvSpPr/>
          <p:nvPr/>
        </p:nvSpPr>
        <p:spPr>
          <a:xfrm>
            <a:off x="3172515" y="1904207"/>
            <a:ext cx="377065" cy="377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a:t>
            </a:r>
          </a:p>
        </p:txBody>
      </p:sp>
      <p:sp>
        <p:nvSpPr>
          <p:cNvPr id="78" name="Oval 77">
            <a:extLst>
              <a:ext uri="{FF2B5EF4-FFF2-40B4-BE49-F238E27FC236}">
                <a16:creationId xmlns:a16="http://schemas.microsoft.com/office/drawing/2014/main" id="{421B8D3C-CECC-60AF-FF87-10E0DEE3445B}"/>
              </a:ext>
            </a:extLst>
          </p:cNvPr>
          <p:cNvSpPr/>
          <p:nvPr/>
        </p:nvSpPr>
        <p:spPr>
          <a:xfrm>
            <a:off x="7008844" y="2135174"/>
            <a:ext cx="377065" cy="377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a:t>
            </a:r>
          </a:p>
        </p:txBody>
      </p:sp>
      <p:sp>
        <p:nvSpPr>
          <p:cNvPr id="79" name="Oval 78">
            <a:extLst>
              <a:ext uri="{FF2B5EF4-FFF2-40B4-BE49-F238E27FC236}">
                <a16:creationId xmlns:a16="http://schemas.microsoft.com/office/drawing/2014/main" id="{20FF41FA-2623-E48A-F319-EAA080CB3D33}"/>
              </a:ext>
            </a:extLst>
          </p:cNvPr>
          <p:cNvSpPr/>
          <p:nvPr/>
        </p:nvSpPr>
        <p:spPr>
          <a:xfrm>
            <a:off x="10491248" y="3261664"/>
            <a:ext cx="377065" cy="377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5</a:t>
            </a:r>
          </a:p>
        </p:txBody>
      </p:sp>
      <p:sp>
        <p:nvSpPr>
          <p:cNvPr id="80" name="Oval 79">
            <a:extLst>
              <a:ext uri="{FF2B5EF4-FFF2-40B4-BE49-F238E27FC236}">
                <a16:creationId xmlns:a16="http://schemas.microsoft.com/office/drawing/2014/main" id="{AB2B99E5-5CE2-A2E3-3C83-91A2085AF0AE}"/>
              </a:ext>
            </a:extLst>
          </p:cNvPr>
          <p:cNvSpPr/>
          <p:nvPr/>
        </p:nvSpPr>
        <p:spPr>
          <a:xfrm>
            <a:off x="3172514" y="2856295"/>
            <a:ext cx="377065" cy="377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a:t>
            </a:r>
          </a:p>
        </p:txBody>
      </p:sp>
      <p:sp>
        <p:nvSpPr>
          <p:cNvPr id="81" name="Oval 80">
            <a:extLst>
              <a:ext uri="{FF2B5EF4-FFF2-40B4-BE49-F238E27FC236}">
                <a16:creationId xmlns:a16="http://schemas.microsoft.com/office/drawing/2014/main" id="{44546044-962D-6F42-BC5F-A7B141752896}"/>
              </a:ext>
            </a:extLst>
          </p:cNvPr>
          <p:cNvSpPr/>
          <p:nvPr/>
        </p:nvSpPr>
        <p:spPr>
          <a:xfrm>
            <a:off x="7006479" y="3051901"/>
            <a:ext cx="377065" cy="377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4</a:t>
            </a:r>
          </a:p>
        </p:txBody>
      </p:sp>
      <p:cxnSp>
        <p:nvCxnSpPr>
          <p:cNvPr id="82" name="Straight Arrow Connector 81">
            <a:extLst>
              <a:ext uri="{FF2B5EF4-FFF2-40B4-BE49-F238E27FC236}">
                <a16:creationId xmlns:a16="http://schemas.microsoft.com/office/drawing/2014/main" id="{18AD0EA7-ADD4-0B17-1753-48D4942185B4}"/>
              </a:ext>
            </a:extLst>
          </p:cNvPr>
          <p:cNvCxnSpPr>
            <a:stCxn id="77" idx="6"/>
            <a:endCxn id="78" idx="2"/>
          </p:cNvCxnSpPr>
          <p:nvPr/>
        </p:nvCxnSpPr>
        <p:spPr>
          <a:xfrm>
            <a:off x="3549580" y="2092742"/>
            <a:ext cx="3459264" cy="230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 name="Title 1">
            <a:extLst>
              <a:ext uri="{FF2B5EF4-FFF2-40B4-BE49-F238E27FC236}">
                <a16:creationId xmlns:a16="http://schemas.microsoft.com/office/drawing/2014/main" id="{C964F204-3914-101E-CAE4-F7E075E77CFA}"/>
              </a:ext>
            </a:extLst>
          </p:cNvPr>
          <p:cNvSpPr txBox="1">
            <a:spLocks/>
          </p:cNvSpPr>
          <p:nvPr/>
        </p:nvSpPr>
        <p:spPr>
          <a:xfrm>
            <a:off x="3052329" y="2304296"/>
            <a:ext cx="706224"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Trigger</a:t>
            </a:r>
          </a:p>
        </p:txBody>
      </p:sp>
      <p:sp>
        <p:nvSpPr>
          <p:cNvPr id="84" name="Title 1">
            <a:extLst>
              <a:ext uri="{FF2B5EF4-FFF2-40B4-BE49-F238E27FC236}">
                <a16:creationId xmlns:a16="http://schemas.microsoft.com/office/drawing/2014/main" id="{1873D888-BA18-1008-B4EC-B16E1126743D}"/>
              </a:ext>
            </a:extLst>
          </p:cNvPr>
          <p:cNvSpPr txBox="1">
            <a:spLocks/>
          </p:cNvSpPr>
          <p:nvPr/>
        </p:nvSpPr>
        <p:spPr>
          <a:xfrm>
            <a:off x="6632734" y="2535263"/>
            <a:ext cx="1364141"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Display options</a:t>
            </a:r>
          </a:p>
        </p:txBody>
      </p:sp>
      <p:sp>
        <p:nvSpPr>
          <p:cNvPr id="85" name="Title 1">
            <a:extLst>
              <a:ext uri="{FF2B5EF4-FFF2-40B4-BE49-F238E27FC236}">
                <a16:creationId xmlns:a16="http://schemas.microsoft.com/office/drawing/2014/main" id="{FAEC0716-5906-C0F6-37E1-7FA45C3BAC5D}"/>
              </a:ext>
            </a:extLst>
          </p:cNvPr>
          <p:cNvSpPr txBox="1">
            <a:spLocks/>
          </p:cNvSpPr>
          <p:nvPr/>
        </p:nvSpPr>
        <p:spPr>
          <a:xfrm>
            <a:off x="2824279" y="3233365"/>
            <a:ext cx="1162323"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Select option</a:t>
            </a:r>
          </a:p>
        </p:txBody>
      </p:sp>
      <p:cxnSp>
        <p:nvCxnSpPr>
          <p:cNvPr id="86" name="Straight Arrow Connector 85">
            <a:extLst>
              <a:ext uri="{FF2B5EF4-FFF2-40B4-BE49-F238E27FC236}">
                <a16:creationId xmlns:a16="http://schemas.microsoft.com/office/drawing/2014/main" id="{5221B221-4F7C-04E6-A3D3-C449FADA032B}"/>
              </a:ext>
            </a:extLst>
          </p:cNvPr>
          <p:cNvCxnSpPr>
            <a:cxnSpLocks/>
            <a:stCxn id="78" idx="2"/>
            <a:endCxn id="80" idx="6"/>
          </p:cNvCxnSpPr>
          <p:nvPr/>
        </p:nvCxnSpPr>
        <p:spPr>
          <a:xfrm flipH="1">
            <a:off x="3549579" y="2323709"/>
            <a:ext cx="3459265" cy="7211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itle 1">
            <a:extLst>
              <a:ext uri="{FF2B5EF4-FFF2-40B4-BE49-F238E27FC236}">
                <a16:creationId xmlns:a16="http://schemas.microsoft.com/office/drawing/2014/main" id="{BB7072C6-700C-BC5A-5B4F-FB13A535D3D4}"/>
              </a:ext>
            </a:extLst>
          </p:cNvPr>
          <p:cNvSpPr txBox="1">
            <a:spLocks/>
          </p:cNvSpPr>
          <p:nvPr/>
        </p:nvSpPr>
        <p:spPr>
          <a:xfrm>
            <a:off x="6469323" y="3428971"/>
            <a:ext cx="1553467"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Connect with form</a:t>
            </a:r>
          </a:p>
        </p:txBody>
      </p:sp>
      <p:cxnSp>
        <p:nvCxnSpPr>
          <p:cNvPr id="88" name="Straight Arrow Connector 87">
            <a:extLst>
              <a:ext uri="{FF2B5EF4-FFF2-40B4-BE49-F238E27FC236}">
                <a16:creationId xmlns:a16="http://schemas.microsoft.com/office/drawing/2014/main" id="{D7D8120A-9593-9BF4-EC0D-17F74F2EE445}"/>
              </a:ext>
            </a:extLst>
          </p:cNvPr>
          <p:cNvCxnSpPr>
            <a:stCxn id="80" idx="6"/>
            <a:endCxn id="81" idx="2"/>
          </p:cNvCxnSpPr>
          <p:nvPr/>
        </p:nvCxnSpPr>
        <p:spPr>
          <a:xfrm>
            <a:off x="3549579" y="3044830"/>
            <a:ext cx="3456900" cy="1956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92E5DE11-8B20-0C6A-EA65-A8C009CDEFB1}"/>
              </a:ext>
            </a:extLst>
          </p:cNvPr>
          <p:cNvCxnSpPr>
            <a:stCxn id="81" idx="6"/>
            <a:endCxn id="79" idx="2"/>
          </p:cNvCxnSpPr>
          <p:nvPr/>
        </p:nvCxnSpPr>
        <p:spPr>
          <a:xfrm>
            <a:off x="7383544" y="3240436"/>
            <a:ext cx="3107704" cy="2097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0" name="Title 1">
            <a:extLst>
              <a:ext uri="{FF2B5EF4-FFF2-40B4-BE49-F238E27FC236}">
                <a16:creationId xmlns:a16="http://schemas.microsoft.com/office/drawing/2014/main" id="{53B12F69-7756-5273-1AAF-DFECA4A50965}"/>
              </a:ext>
            </a:extLst>
          </p:cNvPr>
          <p:cNvSpPr txBox="1">
            <a:spLocks/>
          </p:cNvSpPr>
          <p:nvPr/>
        </p:nvSpPr>
        <p:spPr>
          <a:xfrm>
            <a:off x="9957844" y="3659962"/>
            <a:ext cx="1443872"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Send form details</a:t>
            </a:r>
          </a:p>
        </p:txBody>
      </p:sp>
      <p:sp>
        <p:nvSpPr>
          <p:cNvPr id="91" name="Title 1">
            <a:extLst>
              <a:ext uri="{FF2B5EF4-FFF2-40B4-BE49-F238E27FC236}">
                <a16:creationId xmlns:a16="http://schemas.microsoft.com/office/drawing/2014/main" id="{A2D1DFA6-AB30-E011-68F3-908F51078817}"/>
              </a:ext>
            </a:extLst>
          </p:cNvPr>
          <p:cNvSpPr txBox="1">
            <a:spLocks/>
          </p:cNvSpPr>
          <p:nvPr/>
        </p:nvSpPr>
        <p:spPr>
          <a:xfrm>
            <a:off x="6694204" y="4395251"/>
            <a:ext cx="1241199"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Ask Questions</a:t>
            </a:r>
          </a:p>
        </p:txBody>
      </p:sp>
      <p:sp>
        <p:nvSpPr>
          <p:cNvPr id="92" name="Title 1">
            <a:extLst>
              <a:ext uri="{FF2B5EF4-FFF2-40B4-BE49-F238E27FC236}">
                <a16:creationId xmlns:a16="http://schemas.microsoft.com/office/drawing/2014/main" id="{D95C97D4-4D4A-5CD2-0F16-D972326E7B3E}"/>
              </a:ext>
            </a:extLst>
          </p:cNvPr>
          <p:cNvSpPr txBox="1">
            <a:spLocks/>
          </p:cNvSpPr>
          <p:nvPr/>
        </p:nvSpPr>
        <p:spPr>
          <a:xfrm rot="663719">
            <a:off x="4179561" y="4767326"/>
            <a:ext cx="1046755"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Get support</a:t>
            </a:r>
          </a:p>
        </p:txBody>
      </p:sp>
      <p:sp>
        <p:nvSpPr>
          <p:cNvPr id="93" name="Title 1">
            <a:extLst>
              <a:ext uri="{FF2B5EF4-FFF2-40B4-BE49-F238E27FC236}">
                <a16:creationId xmlns:a16="http://schemas.microsoft.com/office/drawing/2014/main" id="{B0F5C3E8-42B4-6F40-33FD-EA51A44835C8}"/>
              </a:ext>
            </a:extLst>
          </p:cNvPr>
          <p:cNvSpPr txBox="1">
            <a:spLocks/>
          </p:cNvSpPr>
          <p:nvPr/>
        </p:nvSpPr>
        <p:spPr>
          <a:xfrm rot="777035">
            <a:off x="4289716" y="5248898"/>
            <a:ext cx="950701"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Answers</a:t>
            </a:r>
          </a:p>
        </p:txBody>
      </p:sp>
      <p:sp>
        <p:nvSpPr>
          <p:cNvPr id="94" name="Title 1">
            <a:extLst>
              <a:ext uri="{FF2B5EF4-FFF2-40B4-BE49-F238E27FC236}">
                <a16:creationId xmlns:a16="http://schemas.microsoft.com/office/drawing/2014/main" id="{F6413824-CF53-44FC-4C11-F5522C7ABF12}"/>
              </a:ext>
            </a:extLst>
          </p:cNvPr>
          <p:cNvSpPr txBox="1">
            <a:spLocks/>
          </p:cNvSpPr>
          <p:nvPr/>
        </p:nvSpPr>
        <p:spPr>
          <a:xfrm>
            <a:off x="3508836" y="5723624"/>
            <a:ext cx="1200149"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Show support</a:t>
            </a:r>
          </a:p>
        </p:txBody>
      </p:sp>
      <p:sp>
        <p:nvSpPr>
          <p:cNvPr id="95" name="Title 1">
            <a:extLst>
              <a:ext uri="{FF2B5EF4-FFF2-40B4-BE49-F238E27FC236}">
                <a16:creationId xmlns:a16="http://schemas.microsoft.com/office/drawing/2014/main" id="{B2DC8396-9C62-F603-F971-D6CB8AF9CB00}"/>
              </a:ext>
            </a:extLst>
          </p:cNvPr>
          <p:cNvSpPr txBox="1">
            <a:spLocks/>
          </p:cNvSpPr>
          <p:nvPr/>
        </p:nvSpPr>
        <p:spPr>
          <a:xfrm>
            <a:off x="8062607" y="5760841"/>
            <a:ext cx="1375314"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dirty="0"/>
              <a:t>Fill with answer</a:t>
            </a:r>
          </a:p>
        </p:txBody>
      </p:sp>
      <p:sp>
        <p:nvSpPr>
          <p:cNvPr id="96" name="Oval 95">
            <a:extLst>
              <a:ext uri="{FF2B5EF4-FFF2-40B4-BE49-F238E27FC236}">
                <a16:creationId xmlns:a16="http://schemas.microsoft.com/office/drawing/2014/main" id="{2F901477-FF8F-ABB9-FDCE-FAA6BE02097A}"/>
              </a:ext>
            </a:extLst>
          </p:cNvPr>
          <p:cNvSpPr/>
          <p:nvPr/>
        </p:nvSpPr>
        <p:spPr>
          <a:xfrm>
            <a:off x="7003334" y="4923414"/>
            <a:ext cx="377065" cy="377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8</a:t>
            </a:r>
          </a:p>
        </p:txBody>
      </p:sp>
      <p:sp>
        <p:nvSpPr>
          <p:cNvPr id="97" name="Oval 96">
            <a:extLst>
              <a:ext uri="{FF2B5EF4-FFF2-40B4-BE49-F238E27FC236}">
                <a16:creationId xmlns:a16="http://schemas.microsoft.com/office/drawing/2014/main" id="{1D532CCD-DFF8-1089-9092-A66024807D97}"/>
              </a:ext>
            </a:extLst>
          </p:cNvPr>
          <p:cNvSpPr/>
          <p:nvPr/>
        </p:nvSpPr>
        <p:spPr>
          <a:xfrm>
            <a:off x="7003335" y="4025248"/>
            <a:ext cx="377065" cy="377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6</a:t>
            </a:r>
          </a:p>
        </p:txBody>
      </p:sp>
      <p:sp>
        <p:nvSpPr>
          <p:cNvPr id="98" name="Oval 97">
            <a:extLst>
              <a:ext uri="{FF2B5EF4-FFF2-40B4-BE49-F238E27FC236}">
                <a16:creationId xmlns:a16="http://schemas.microsoft.com/office/drawing/2014/main" id="{349C097A-443E-49F5-6DBC-3DC746B993F4}"/>
              </a:ext>
            </a:extLst>
          </p:cNvPr>
          <p:cNvSpPr/>
          <p:nvPr/>
        </p:nvSpPr>
        <p:spPr>
          <a:xfrm>
            <a:off x="10314110" y="5510534"/>
            <a:ext cx="731339" cy="5750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10</a:t>
            </a:r>
          </a:p>
        </p:txBody>
      </p:sp>
      <p:cxnSp>
        <p:nvCxnSpPr>
          <p:cNvPr id="99" name="Straight Arrow Connector 98">
            <a:extLst>
              <a:ext uri="{FF2B5EF4-FFF2-40B4-BE49-F238E27FC236}">
                <a16:creationId xmlns:a16="http://schemas.microsoft.com/office/drawing/2014/main" id="{103FF90D-30BA-305B-7F9B-644139B40E63}"/>
              </a:ext>
            </a:extLst>
          </p:cNvPr>
          <p:cNvCxnSpPr>
            <a:stCxn id="79" idx="2"/>
            <a:endCxn id="97" idx="6"/>
          </p:cNvCxnSpPr>
          <p:nvPr/>
        </p:nvCxnSpPr>
        <p:spPr>
          <a:xfrm flipH="1">
            <a:off x="7380400" y="3450199"/>
            <a:ext cx="3110848" cy="7635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0" name="Rectangle: Diagonal Corners Snipped 99">
            <a:extLst>
              <a:ext uri="{FF2B5EF4-FFF2-40B4-BE49-F238E27FC236}">
                <a16:creationId xmlns:a16="http://schemas.microsoft.com/office/drawing/2014/main" id="{1AA88A85-C797-29F0-5C52-A9A07D21C596}"/>
              </a:ext>
            </a:extLst>
          </p:cNvPr>
          <p:cNvSpPr/>
          <p:nvPr/>
        </p:nvSpPr>
        <p:spPr>
          <a:xfrm>
            <a:off x="2760848" y="4292504"/>
            <a:ext cx="1245686" cy="586075"/>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7</a:t>
            </a:r>
          </a:p>
        </p:txBody>
      </p:sp>
      <p:sp>
        <p:nvSpPr>
          <p:cNvPr id="101" name="Oval 100">
            <a:extLst>
              <a:ext uri="{FF2B5EF4-FFF2-40B4-BE49-F238E27FC236}">
                <a16:creationId xmlns:a16="http://schemas.microsoft.com/office/drawing/2014/main" id="{04A3ED6E-556A-5A31-8970-249E0664C983}"/>
              </a:ext>
            </a:extLst>
          </p:cNvPr>
          <p:cNvSpPr/>
          <p:nvPr/>
        </p:nvSpPr>
        <p:spPr>
          <a:xfrm>
            <a:off x="7003334" y="5535089"/>
            <a:ext cx="377065" cy="377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9</a:t>
            </a:r>
          </a:p>
        </p:txBody>
      </p:sp>
      <p:cxnSp>
        <p:nvCxnSpPr>
          <p:cNvPr id="102" name="Straight Arrow Connector 101">
            <a:extLst>
              <a:ext uri="{FF2B5EF4-FFF2-40B4-BE49-F238E27FC236}">
                <a16:creationId xmlns:a16="http://schemas.microsoft.com/office/drawing/2014/main" id="{8A46A8F3-7A04-30C5-E1A9-393D50964412}"/>
              </a:ext>
            </a:extLst>
          </p:cNvPr>
          <p:cNvCxnSpPr>
            <a:stCxn id="97" idx="2"/>
            <a:endCxn id="100" idx="0"/>
          </p:cNvCxnSpPr>
          <p:nvPr/>
        </p:nvCxnSpPr>
        <p:spPr>
          <a:xfrm flipH="1">
            <a:off x="4006534" y="4213783"/>
            <a:ext cx="2996801" cy="3717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3" name="Straight Arrow Connector 102">
            <a:extLst>
              <a:ext uri="{FF2B5EF4-FFF2-40B4-BE49-F238E27FC236}">
                <a16:creationId xmlns:a16="http://schemas.microsoft.com/office/drawing/2014/main" id="{6A1AF1BF-8067-F414-25D8-67826BDDF37E}"/>
              </a:ext>
            </a:extLst>
          </p:cNvPr>
          <p:cNvCxnSpPr>
            <a:stCxn id="100" idx="0"/>
            <a:endCxn id="96" idx="2"/>
          </p:cNvCxnSpPr>
          <p:nvPr/>
        </p:nvCxnSpPr>
        <p:spPr>
          <a:xfrm>
            <a:off x="4006534" y="4585542"/>
            <a:ext cx="2996800" cy="5264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5852F8BE-AC34-02AB-1039-8E6A54751150}"/>
              </a:ext>
            </a:extLst>
          </p:cNvPr>
          <p:cNvCxnSpPr>
            <a:cxnSpLocks/>
            <a:stCxn id="100" idx="1"/>
            <a:endCxn id="101" idx="2"/>
          </p:cNvCxnSpPr>
          <p:nvPr/>
        </p:nvCxnSpPr>
        <p:spPr>
          <a:xfrm>
            <a:off x="3383691" y="4878579"/>
            <a:ext cx="3619643" cy="8450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Connector: Elbow 104">
            <a:extLst>
              <a:ext uri="{FF2B5EF4-FFF2-40B4-BE49-F238E27FC236}">
                <a16:creationId xmlns:a16="http://schemas.microsoft.com/office/drawing/2014/main" id="{8B5D03F6-FD22-5CE5-E5D2-876CFDC27C83}"/>
              </a:ext>
            </a:extLst>
          </p:cNvPr>
          <p:cNvCxnSpPr>
            <a:stCxn id="101" idx="2"/>
            <a:endCxn id="100" idx="1"/>
          </p:cNvCxnSpPr>
          <p:nvPr/>
        </p:nvCxnSpPr>
        <p:spPr>
          <a:xfrm rot="10800000">
            <a:off x="3383692" y="4878580"/>
            <a:ext cx="3619643" cy="84504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Arrow Connector 105">
            <a:extLst>
              <a:ext uri="{FF2B5EF4-FFF2-40B4-BE49-F238E27FC236}">
                <a16:creationId xmlns:a16="http://schemas.microsoft.com/office/drawing/2014/main" id="{AAD25B7D-1721-9AA2-9E08-DD10E195EC97}"/>
              </a:ext>
            </a:extLst>
          </p:cNvPr>
          <p:cNvCxnSpPr>
            <a:stCxn id="101" idx="6"/>
            <a:endCxn id="98" idx="2"/>
          </p:cNvCxnSpPr>
          <p:nvPr/>
        </p:nvCxnSpPr>
        <p:spPr>
          <a:xfrm>
            <a:off x="7380399" y="5723624"/>
            <a:ext cx="2933711" cy="744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7" name="Title 1">
            <a:extLst>
              <a:ext uri="{FF2B5EF4-FFF2-40B4-BE49-F238E27FC236}">
                <a16:creationId xmlns:a16="http://schemas.microsoft.com/office/drawing/2014/main" id="{8F6587B5-571D-857B-FDB1-97E58C4CBF7A}"/>
              </a:ext>
            </a:extLst>
          </p:cNvPr>
          <p:cNvSpPr txBox="1">
            <a:spLocks/>
          </p:cNvSpPr>
          <p:nvPr/>
        </p:nvSpPr>
        <p:spPr>
          <a:xfrm>
            <a:off x="10286558" y="6073257"/>
            <a:ext cx="786442" cy="3121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dirty="0"/>
              <a:t>Store</a:t>
            </a:r>
          </a:p>
        </p:txBody>
      </p:sp>
      <p:pic>
        <p:nvPicPr>
          <p:cNvPr id="41" name="Graphic 40">
            <a:extLst>
              <a:ext uri="{FF2B5EF4-FFF2-40B4-BE49-F238E27FC236}">
                <a16:creationId xmlns:a16="http://schemas.microsoft.com/office/drawing/2014/main" id="{F671C5B3-841F-B6DD-4AD3-A946B8F05B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6538" y="5674936"/>
            <a:ext cx="1055461" cy="1183064"/>
          </a:xfrm>
          <a:prstGeom prst="rect">
            <a:avLst/>
          </a:prstGeom>
        </p:spPr>
      </p:pic>
    </p:spTree>
    <p:extLst>
      <p:ext uri="{BB962C8B-B14F-4D97-AF65-F5344CB8AC3E}">
        <p14:creationId xmlns:p14="http://schemas.microsoft.com/office/powerpoint/2010/main" val="8971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876F0E-5B84-4D2B-B5D8-A976074FB89C}"/>
              </a:ext>
            </a:extLst>
          </p:cNvPr>
          <p:cNvSpPr txBox="1"/>
          <p:nvPr/>
        </p:nvSpPr>
        <p:spPr>
          <a:xfrm>
            <a:off x="581526" y="2610545"/>
            <a:ext cx="11028947" cy="3970318"/>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Walbaum Display Light" panose="02070303090703020303" pitchFamily="18" charset="0"/>
              </a:rPr>
              <a:t>Rasa stack is an open source, Machine Learning Framework for both automated text and voice based conversations.</a:t>
            </a:r>
          </a:p>
          <a:p>
            <a:pPr marL="457200" indent="-457200">
              <a:buFont typeface="Arial" panose="020B0604020202020204" pitchFamily="34" charset="0"/>
              <a:buChar char="•"/>
            </a:pPr>
            <a:r>
              <a:rPr lang="en-IN" sz="2800" dirty="0">
                <a:latin typeface="Walbaum Display Light" panose="02070303090703020303" pitchFamily="18" charset="0"/>
              </a:rPr>
              <a:t>Rasa is helpful in understanding messages, holding conversations and connecting to messaging channels and APIs.</a:t>
            </a:r>
          </a:p>
          <a:p>
            <a:pPr marL="457200" indent="-457200">
              <a:buFont typeface="Arial" panose="020B0604020202020204" pitchFamily="34" charset="0"/>
              <a:buChar char="•"/>
            </a:pPr>
            <a:r>
              <a:rPr lang="en-IN" sz="2800" dirty="0">
                <a:latin typeface="Walbaum Display Light" panose="02070303090703020303" pitchFamily="18" charset="0"/>
              </a:rPr>
              <a:t>Transparent, which means we know exactly what is happening under the hood and can customize things as much we want.</a:t>
            </a:r>
          </a:p>
          <a:p>
            <a:pPr marL="457200" indent="-457200">
              <a:buFont typeface="Arial" panose="020B0604020202020204" pitchFamily="34" charset="0"/>
              <a:buChar char="•"/>
            </a:pPr>
            <a:r>
              <a:rPr lang="en-IN" sz="2800" dirty="0">
                <a:latin typeface="Walbaum Display Light" panose="02070303090703020303" pitchFamily="18" charset="0"/>
              </a:rPr>
              <a:t>It’s one of the most effective and time efficient tools to build complex chatbots in minutes.</a:t>
            </a:r>
          </a:p>
          <a:p>
            <a:pPr marL="457200" indent="-457200">
              <a:buFont typeface="Arial" panose="020B0604020202020204" pitchFamily="34" charset="0"/>
              <a:buChar char="•"/>
            </a:pPr>
            <a:endParaRPr lang="en-IN" sz="2800" dirty="0">
              <a:latin typeface="Walbaum Display Light" panose="02070303090703020303" pitchFamily="18" charset="0"/>
            </a:endParaRPr>
          </a:p>
        </p:txBody>
      </p:sp>
      <p:sp>
        <p:nvSpPr>
          <p:cNvPr id="6" name="Title 1">
            <a:extLst>
              <a:ext uri="{FF2B5EF4-FFF2-40B4-BE49-F238E27FC236}">
                <a16:creationId xmlns:a16="http://schemas.microsoft.com/office/drawing/2014/main" id="{A0C225AD-255E-C1FD-BCF1-5266ADB2E07A}"/>
              </a:ext>
            </a:extLst>
          </p:cNvPr>
          <p:cNvSpPr>
            <a:spLocks noGrp="1"/>
          </p:cNvSpPr>
          <p:nvPr>
            <p:ph type="title"/>
          </p:nvPr>
        </p:nvSpPr>
        <p:spPr>
          <a:xfrm>
            <a:off x="1096963" y="287338"/>
            <a:ext cx="10058400" cy="1449387"/>
          </a:xfrm>
        </p:spPr>
        <p:txBody>
          <a:bodyPr>
            <a:normAutofit/>
          </a:bodyPr>
          <a:lstStyle/>
          <a:p>
            <a:r>
              <a:rPr lang="en-IN" sz="8000" dirty="0"/>
              <a:t>RASA</a:t>
            </a:r>
          </a:p>
        </p:txBody>
      </p:sp>
      <p:pic>
        <p:nvPicPr>
          <p:cNvPr id="5" name="Graphic 4">
            <a:extLst>
              <a:ext uri="{FF2B5EF4-FFF2-40B4-BE49-F238E27FC236}">
                <a16:creationId xmlns:a16="http://schemas.microsoft.com/office/drawing/2014/main" id="{9041ABD2-E449-E6F9-5D01-FBB910EC3A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6538" y="5674936"/>
            <a:ext cx="1055461" cy="1183064"/>
          </a:xfrm>
          <a:prstGeom prst="rect">
            <a:avLst/>
          </a:prstGeom>
        </p:spPr>
      </p:pic>
    </p:spTree>
    <p:extLst>
      <p:ext uri="{BB962C8B-B14F-4D97-AF65-F5344CB8AC3E}">
        <p14:creationId xmlns:p14="http://schemas.microsoft.com/office/powerpoint/2010/main" val="2117241625"/>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9015-B420-496C-9E1E-3FC963490BC3}"/>
              </a:ext>
            </a:extLst>
          </p:cNvPr>
          <p:cNvSpPr>
            <a:spLocks noGrp="1"/>
          </p:cNvSpPr>
          <p:nvPr>
            <p:ph type="title"/>
          </p:nvPr>
        </p:nvSpPr>
        <p:spPr/>
        <p:txBody>
          <a:bodyPr>
            <a:normAutofit/>
          </a:bodyPr>
          <a:lstStyle/>
          <a:p>
            <a:r>
              <a:rPr lang="en-IN" sz="6600" dirty="0">
                <a:latin typeface="+mj-lt"/>
              </a:rPr>
              <a:t>Components of Rasa</a:t>
            </a:r>
            <a:endParaRPr lang="en-IN" sz="6600" dirty="0"/>
          </a:p>
        </p:txBody>
      </p:sp>
      <p:graphicFrame>
        <p:nvGraphicFramePr>
          <p:cNvPr id="3" name="Diagram 2">
            <a:extLst>
              <a:ext uri="{FF2B5EF4-FFF2-40B4-BE49-F238E27FC236}">
                <a16:creationId xmlns:a16="http://schemas.microsoft.com/office/drawing/2014/main" id="{365CEE79-EE7B-4B53-91FC-CAEB032F6686}"/>
              </a:ext>
            </a:extLst>
          </p:cNvPr>
          <p:cNvGraphicFramePr/>
          <p:nvPr>
            <p:extLst>
              <p:ext uri="{D42A27DB-BD31-4B8C-83A1-F6EECF244321}">
                <p14:modId xmlns:p14="http://schemas.microsoft.com/office/powerpoint/2010/main" val="1550680110"/>
              </p:ext>
            </p:extLst>
          </p:nvPr>
        </p:nvGraphicFramePr>
        <p:xfrm>
          <a:off x="2073209" y="1918643"/>
          <a:ext cx="7593691" cy="4348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a:extLst>
              <a:ext uri="{FF2B5EF4-FFF2-40B4-BE49-F238E27FC236}">
                <a16:creationId xmlns:a16="http://schemas.microsoft.com/office/drawing/2014/main" id="{951E473A-96F2-F41B-49F6-918E32B485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36538" y="5674936"/>
            <a:ext cx="1055461" cy="1183064"/>
          </a:xfrm>
          <a:prstGeom prst="rect">
            <a:avLst/>
          </a:prstGeom>
        </p:spPr>
      </p:pic>
    </p:spTree>
    <p:extLst>
      <p:ext uri="{BB962C8B-B14F-4D97-AF65-F5344CB8AC3E}">
        <p14:creationId xmlns:p14="http://schemas.microsoft.com/office/powerpoint/2010/main" val="2793959494"/>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graphicEl>
                                              <a:dgm id="{85EE187C-2EAD-4F59-8DBA-7728410261D5}"/>
                                            </p:graphicEl>
                                          </p:spTgt>
                                        </p:tgtEl>
                                        <p:attrNameLst>
                                          <p:attrName>style.visibility</p:attrName>
                                        </p:attrNameLst>
                                      </p:cBhvr>
                                      <p:to>
                                        <p:strVal val="visible"/>
                                      </p:to>
                                    </p:set>
                                    <p:anim calcmode="lin" valueType="num">
                                      <p:cBhvr>
                                        <p:cTn id="7" dur="500" fill="hold"/>
                                        <p:tgtEl>
                                          <p:spTgt spid="3">
                                            <p:graphicEl>
                                              <a:dgm id="{85EE187C-2EAD-4F59-8DBA-7728410261D5}"/>
                                            </p:graphicEl>
                                          </p:spTgt>
                                        </p:tgtEl>
                                        <p:attrNameLst>
                                          <p:attrName>ppt_w</p:attrName>
                                        </p:attrNameLst>
                                      </p:cBhvr>
                                      <p:tavLst>
                                        <p:tav tm="0">
                                          <p:val>
                                            <p:fltVal val="0"/>
                                          </p:val>
                                        </p:tav>
                                        <p:tav tm="100000">
                                          <p:val>
                                            <p:strVal val="#ppt_w"/>
                                          </p:val>
                                        </p:tav>
                                      </p:tavLst>
                                    </p:anim>
                                    <p:anim calcmode="lin" valueType="num">
                                      <p:cBhvr>
                                        <p:cTn id="8" dur="500" fill="hold"/>
                                        <p:tgtEl>
                                          <p:spTgt spid="3">
                                            <p:graphicEl>
                                              <a:dgm id="{85EE187C-2EAD-4F59-8DBA-7728410261D5}"/>
                                            </p:graphicEl>
                                          </p:spTgt>
                                        </p:tgtEl>
                                        <p:attrNameLst>
                                          <p:attrName>ppt_h</p:attrName>
                                        </p:attrNameLst>
                                      </p:cBhvr>
                                      <p:tavLst>
                                        <p:tav tm="0">
                                          <p:val>
                                            <p:fltVal val="0"/>
                                          </p:val>
                                        </p:tav>
                                        <p:tav tm="100000">
                                          <p:val>
                                            <p:strVal val="#ppt_h"/>
                                          </p:val>
                                        </p:tav>
                                      </p:tavLst>
                                    </p:anim>
                                    <p:animEffect transition="in" filter="fade">
                                      <p:cBhvr>
                                        <p:cTn id="9" dur="500"/>
                                        <p:tgtEl>
                                          <p:spTgt spid="3">
                                            <p:graphicEl>
                                              <a:dgm id="{85EE187C-2EAD-4F59-8DBA-7728410261D5}"/>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graphicEl>
                                              <a:dgm id="{6F28CC8A-3E9C-4EA5-BE8B-463166D88970}"/>
                                            </p:graphicEl>
                                          </p:spTgt>
                                        </p:tgtEl>
                                        <p:attrNameLst>
                                          <p:attrName>style.visibility</p:attrName>
                                        </p:attrNameLst>
                                      </p:cBhvr>
                                      <p:to>
                                        <p:strVal val="visible"/>
                                      </p:to>
                                    </p:set>
                                    <p:anim calcmode="lin" valueType="num">
                                      <p:cBhvr>
                                        <p:cTn id="14" dur="500" fill="hold"/>
                                        <p:tgtEl>
                                          <p:spTgt spid="3">
                                            <p:graphicEl>
                                              <a:dgm id="{6F28CC8A-3E9C-4EA5-BE8B-463166D88970}"/>
                                            </p:graphicEl>
                                          </p:spTgt>
                                        </p:tgtEl>
                                        <p:attrNameLst>
                                          <p:attrName>ppt_w</p:attrName>
                                        </p:attrNameLst>
                                      </p:cBhvr>
                                      <p:tavLst>
                                        <p:tav tm="0">
                                          <p:val>
                                            <p:fltVal val="0"/>
                                          </p:val>
                                        </p:tav>
                                        <p:tav tm="100000">
                                          <p:val>
                                            <p:strVal val="#ppt_w"/>
                                          </p:val>
                                        </p:tav>
                                      </p:tavLst>
                                    </p:anim>
                                    <p:anim calcmode="lin" valueType="num">
                                      <p:cBhvr>
                                        <p:cTn id="15" dur="500" fill="hold"/>
                                        <p:tgtEl>
                                          <p:spTgt spid="3">
                                            <p:graphicEl>
                                              <a:dgm id="{6F28CC8A-3E9C-4EA5-BE8B-463166D88970}"/>
                                            </p:graphicEl>
                                          </p:spTgt>
                                        </p:tgtEl>
                                        <p:attrNameLst>
                                          <p:attrName>ppt_h</p:attrName>
                                        </p:attrNameLst>
                                      </p:cBhvr>
                                      <p:tavLst>
                                        <p:tav tm="0">
                                          <p:val>
                                            <p:fltVal val="0"/>
                                          </p:val>
                                        </p:tav>
                                        <p:tav tm="100000">
                                          <p:val>
                                            <p:strVal val="#ppt_h"/>
                                          </p:val>
                                        </p:tav>
                                      </p:tavLst>
                                    </p:anim>
                                    <p:animEffect transition="in" filter="fade">
                                      <p:cBhvr>
                                        <p:cTn id="16" dur="500"/>
                                        <p:tgtEl>
                                          <p:spTgt spid="3">
                                            <p:graphicEl>
                                              <a:dgm id="{6F28CC8A-3E9C-4EA5-BE8B-463166D88970}"/>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graphicEl>
                                              <a:dgm id="{B10F1A6C-A79A-4932-8ABB-EE597741C6EB}"/>
                                            </p:graphicEl>
                                          </p:spTgt>
                                        </p:tgtEl>
                                        <p:attrNameLst>
                                          <p:attrName>style.visibility</p:attrName>
                                        </p:attrNameLst>
                                      </p:cBhvr>
                                      <p:to>
                                        <p:strVal val="visible"/>
                                      </p:to>
                                    </p:set>
                                    <p:anim calcmode="lin" valueType="num">
                                      <p:cBhvr>
                                        <p:cTn id="19" dur="500" fill="hold"/>
                                        <p:tgtEl>
                                          <p:spTgt spid="3">
                                            <p:graphicEl>
                                              <a:dgm id="{B10F1A6C-A79A-4932-8ABB-EE597741C6EB}"/>
                                            </p:graphicEl>
                                          </p:spTgt>
                                        </p:tgtEl>
                                        <p:attrNameLst>
                                          <p:attrName>ppt_w</p:attrName>
                                        </p:attrNameLst>
                                      </p:cBhvr>
                                      <p:tavLst>
                                        <p:tav tm="0">
                                          <p:val>
                                            <p:fltVal val="0"/>
                                          </p:val>
                                        </p:tav>
                                        <p:tav tm="100000">
                                          <p:val>
                                            <p:strVal val="#ppt_w"/>
                                          </p:val>
                                        </p:tav>
                                      </p:tavLst>
                                    </p:anim>
                                    <p:anim calcmode="lin" valueType="num">
                                      <p:cBhvr>
                                        <p:cTn id="20" dur="500" fill="hold"/>
                                        <p:tgtEl>
                                          <p:spTgt spid="3">
                                            <p:graphicEl>
                                              <a:dgm id="{B10F1A6C-A79A-4932-8ABB-EE597741C6EB}"/>
                                            </p:graphicEl>
                                          </p:spTgt>
                                        </p:tgtEl>
                                        <p:attrNameLst>
                                          <p:attrName>ppt_h</p:attrName>
                                        </p:attrNameLst>
                                      </p:cBhvr>
                                      <p:tavLst>
                                        <p:tav tm="0">
                                          <p:val>
                                            <p:fltVal val="0"/>
                                          </p:val>
                                        </p:tav>
                                        <p:tav tm="100000">
                                          <p:val>
                                            <p:strVal val="#ppt_h"/>
                                          </p:val>
                                        </p:tav>
                                      </p:tavLst>
                                    </p:anim>
                                    <p:animEffect transition="in" filter="fade">
                                      <p:cBhvr>
                                        <p:cTn id="21" dur="500"/>
                                        <p:tgtEl>
                                          <p:spTgt spid="3">
                                            <p:graphicEl>
                                              <a:dgm id="{B10F1A6C-A79A-4932-8ABB-EE597741C6EB}"/>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graphicEl>
                                              <a:dgm id="{D84267E7-9621-4DAB-A936-55FFE630FB19}"/>
                                            </p:graphicEl>
                                          </p:spTgt>
                                        </p:tgtEl>
                                        <p:attrNameLst>
                                          <p:attrName>style.visibility</p:attrName>
                                        </p:attrNameLst>
                                      </p:cBhvr>
                                      <p:to>
                                        <p:strVal val="visible"/>
                                      </p:to>
                                    </p:set>
                                    <p:anim calcmode="lin" valueType="num">
                                      <p:cBhvr>
                                        <p:cTn id="24" dur="500" fill="hold"/>
                                        <p:tgtEl>
                                          <p:spTgt spid="3">
                                            <p:graphicEl>
                                              <a:dgm id="{D84267E7-9621-4DAB-A936-55FFE630FB19}"/>
                                            </p:graphicEl>
                                          </p:spTgt>
                                        </p:tgtEl>
                                        <p:attrNameLst>
                                          <p:attrName>ppt_w</p:attrName>
                                        </p:attrNameLst>
                                      </p:cBhvr>
                                      <p:tavLst>
                                        <p:tav tm="0">
                                          <p:val>
                                            <p:fltVal val="0"/>
                                          </p:val>
                                        </p:tav>
                                        <p:tav tm="100000">
                                          <p:val>
                                            <p:strVal val="#ppt_w"/>
                                          </p:val>
                                        </p:tav>
                                      </p:tavLst>
                                    </p:anim>
                                    <p:anim calcmode="lin" valueType="num">
                                      <p:cBhvr>
                                        <p:cTn id="25" dur="500" fill="hold"/>
                                        <p:tgtEl>
                                          <p:spTgt spid="3">
                                            <p:graphicEl>
                                              <a:dgm id="{D84267E7-9621-4DAB-A936-55FFE630FB19}"/>
                                            </p:graphicEl>
                                          </p:spTgt>
                                        </p:tgtEl>
                                        <p:attrNameLst>
                                          <p:attrName>ppt_h</p:attrName>
                                        </p:attrNameLst>
                                      </p:cBhvr>
                                      <p:tavLst>
                                        <p:tav tm="0">
                                          <p:val>
                                            <p:fltVal val="0"/>
                                          </p:val>
                                        </p:tav>
                                        <p:tav tm="100000">
                                          <p:val>
                                            <p:strVal val="#ppt_h"/>
                                          </p:val>
                                        </p:tav>
                                      </p:tavLst>
                                    </p:anim>
                                    <p:animEffect transition="in" filter="fade">
                                      <p:cBhvr>
                                        <p:cTn id="26" dur="500"/>
                                        <p:tgtEl>
                                          <p:spTgt spid="3">
                                            <p:graphicEl>
                                              <a:dgm id="{D84267E7-9621-4DAB-A936-55FFE630FB19}"/>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graphicEl>
                                              <a:dgm id="{C9C227AE-C5E2-4960-A895-3AC92D63CEA4}"/>
                                            </p:graphicEl>
                                          </p:spTgt>
                                        </p:tgtEl>
                                        <p:attrNameLst>
                                          <p:attrName>style.visibility</p:attrName>
                                        </p:attrNameLst>
                                      </p:cBhvr>
                                      <p:to>
                                        <p:strVal val="visible"/>
                                      </p:to>
                                    </p:set>
                                    <p:anim calcmode="lin" valueType="num">
                                      <p:cBhvr>
                                        <p:cTn id="29" dur="500" fill="hold"/>
                                        <p:tgtEl>
                                          <p:spTgt spid="3">
                                            <p:graphicEl>
                                              <a:dgm id="{C9C227AE-C5E2-4960-A895-3AC92D63CEA4}"/>
                                            </p:graphicEl>
                                          </p:spTgt>
                                        </p:tgtEl>
                                        <p:attrNameLst>
                                          <p:attrName>ppt_w</p:attrName>
                                        </p:attrNameLst>
                                      </p:cBhvr>
                                      <p:tavLst>
                                        <p:tav tm="0">
                                          <p:val>
                                            <p:fltVal val="0"/>
                                          </p:val>
                                        </p:tav>
                                        <p:tav tm="100000">
                                          <p:val>
                                            <p:strVal val="#ppt_w"/>
                                          </p:val>
                                        </p:tav>
                                      </p:tavLst>
                                    </p:anim>
                                    <p:anim calcmode="lin" valueType="num">
                                      <p:cBhvr>
                                        <p:cTn id="30" dur="500" fill="hold"/>
                                        <p:tgtEl>
                                          <p:spTgt spid="3">
                                            <p:graphicEl>
                                              <a:dgm id="{C9C227AE-C5E2-4960-A895-3AC92D63CEA4}"/>
                                            </p:graphicEl>
                                          </p:spTgt>
                                        </p:tgtEl>
                                        <p:attrNameLst>
                                          <p:attrName>ppt_h</p:attrName>
                                        </p:attrNameLst>
                                      </p:cBhvr>
                                      <p:tavLst>
                                        <p:tav tm="0">
                                          <p:val>
                                            <p:fltVal val="0"/>
                                          </p:val>
                                        </p:tav>
                                        <p:tav tm="100000">
                                          <p:val>
                                            <p:strVal val="#ppt_h"/>
                                          </p:val>
                                        </p:tav>
                                      </p:tavLst>
                                    </p:anim>
                                    <p:animEffect transition="in" filter="fade">
                                      <p:cBhvr>
                                        <p:cTn id="31" dur="500"/>
                                        <p:tgtEl>
                                          <p:spTgt spid="3">
                                            <p:graphicEl>
                                              <a:dgm id="{C9C227AE-C5E2-4960-A895-3AC92D63CEA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AtOnc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F00D-19DD-26FE-CC68-D1C6A93C2AA7}"/>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7DA2CA38-F44A-8B73-186B-DC5D12639AAC}"/>
              </a:ext>
            </a:extLst>
          </p:cNvPr>
          <p:cNvSpPr>
            <a:spLocks noGrp="1"/>
          </p:cNvSpPr>
          <p:nvPr>
            <p:ph idx="1"/>
          </p:nvPr>
        </p:nvSpPr>
        <p:spPr/>
        <p:txBody>
          <a:bodyPr/>
          <a:lstStyle/>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latin typeface="Arial" panose="020B0604020202020204" pitchFamily="34" charset="0"/>
                <a:cs typeface="Arial" panose="020B0604020202020204" pitchFamily="34" charset="0"/>
              </a:rPr>
              <a:t>Whenever User gives an </a:t>
            </a:r>
            <a:r>
              <a:rPr lang="en-US" dirty="0" err="1">
                <a:latin typeface="Arial" panose="020B0604020202020204" pitchFamily="34" charset="0"/>
                <a:cs typeface="Arial" panose="020B0604020202020204" pitchFamily="34" charset="0"/>
              </a:rPr>
              <a:t>unfavourable</a:t>
            </a:r>
            <a:r>
              <a:rPr lang="en-US" dirty="0">
                <a:latin typeface="Arial" panose="020B0604020202020204" pitchFamily="34" charset="0"/>
                <a:cs typeface="Arial" panose="020B0604020202020204" pitchFamily="34" charset="0"/>
              </a:rPr>
              <a:t> question it may lead to an unhappy path in rasa</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Due to the lack of real user conversation pattern , the bot may not provide efficient response</a:t>
            </a:r>
            <a:endParaRPr lang="en-IN" dirty="0">
              <a:latin typeface="Arial" panose="020B0604020202020204" pitchFamily="34" charset="0"/>
              <a:cs typeface="Arial" panose="020B0604020202020204" pitchFamily="34" charset="0"/>
            </a:endParaRPr>
          </a:p>
        </p:txBody>
      </p:sp>
      <p:pic>
        <p:nvPicPr>
          <p:cNvPr id="4" name="Graphic 3">
            <a:extLst>
              <a:ext uri="{FF2B5EF4-FFF2-40B4-BE49-F238E27FC236}">
                <a16:creationId xmlns:a16="http://schemas.microsoft.com/office/drawing/2014/main" id="{D6139209-C331-76FE-719B-E774DEDD44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6538" y="5674936"/>
            <a:ext cx="1055461" cy="1183064"/>
          </a:xfrm>
          <a:prstGeom prst="rect">
            <a:avLst/>
          </a:prstGeom>
        </p:spPr>
      </p:pic>
    </p:spTree>
    <p:extLst>
      <p:ext uri="{BB962C8B-B14F-4D97-AF65-F5344CB8AC3E}">
        <p14:creationId xmlns:p14="http://schemas.microsoft.com/office/powerpoint/2010/main" val="41639500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151</TotalTime>
  <Words>296</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Modern Love</vt:lpstr>
      <vt:lpstr>Times New Roman</vt:lpstr>
      <vt:lpstr>Walbaum Display Light</vt:lpstr>
      <vt:lpstr>Wingdings</vt:lpstr>
      <vt:lpstr>Retrospect</vt:lpstr>
      <vt:lpstr>Formbee</vt:lpstr>
      <vt:lpstr>Problem Statement</vt:lpstr>
      <vt:lpstr>Our Proposal</vt:lpstr>
      <vt:lpstr>Technical Stack</vt:lpstr>
      <vt:lpstr>PowerPoint Presentation</vt:lpstr>
      <vt:lpstr>RASA</vt:lpstr>
      <vt:lpstr>Components of Rasa</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Team Arista</dc:creator>
  <cp:lastModifiedBy>Team Arista</cp:lastModifiedBy>
  <cp:revision>9</cp:revision>
  <dcterms:created xsi:type="dcterms:W3CDTF">2022-05-05T17:59:08Z</dcterms:created>
  <dcterms:modified xsi:type="dcterms:W3CDTF">2022-05-06T06:23:06Z</dcterms:modified>
</cp:coreProperties>
</file>