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19"/>
  </p:notesMasterIdLst>
  <p:handoutMasterIdLst>
    <p:handoutMasterId r:id="rId20"/>
  </p:handoutMasterIdLst>
  <p:sldIdLst>
    <p:sldId id="544" r:id="rId2"/>
    <p:sldId id="528" r:id="rId3"/>
    <p:sldId id="525" r:id="rId4"/>
    <p:sldId id="527" r:id="rId5"/>
    <p:sldId id="526" r:id="rId6"/>
    <p:sldId id="537" r:id="rId7"/>
    <p:sldId id="538" r:id="rId8"/>
    <p:sldId id="539" r:id="rId9"/>
    <p:sldId id="530" r:id="rId10"/>
    <p:sldId id="531" r:id="rId11"/>
    <p:sldId id="533" r:id="rId12"/>
    <p:sldId id="536" r:id="rId13"/>
    <p:sldId id="535" r:id="rId14"/>
    <p:sldId id="540" r:id="rId15"/>
    <p:sldId id="545" r:id="rId16"/>
    <p:sldId id="542" r:id="rId17"/>
    <p:sldId id="543" r:id="rId18"/>
  </p:sldIdLst>
  <p:sldSz cx="9144000" cy="6858000" type="screen4x3"/>
  <p:notesSz cx="9283700" cy="6997700"/>
  <p:defaultTextStyle>
    <a:defPPr>
      <a:defRPr lang="en-US"/>
    </a:defPPr>
    <a:lvl1pPr algn="l" rtl="0" fontAlgn="base">
      <a:spcBef>
        <a:spcPct val="0"/>
      </a:spcBef>
      <a:spcAft>
        <a:spcPct val="0"/>
      </a:spcAft>
      <a:defRPr b="1" kern="1200">
        <a:solidFill>
          <a:schemeClr val="tx1"/>
        </a:solidFill>
        <a:latin typeface="Arial" charset="0"/>
        <a:ea typeface="ＭＳ Ｐゴシック" charset="-128"/>
        <a:cs typeface="+mn-cs"/>
      </a:defRPr>
    </a:lvl1pPr>
    <a:lvl2pPr marL="457200" algn="l" rtl="0" fontAlgn="base">
      <a:spcBef>
        <a:spcPct val="0"/>
      </a:spcBef>
      <a:spcAft>
        <a:spcPct val="0"/>
      </a:spcAft>
      <a:defRPr b="1" kern="1200">
        <a:solidFill>
          <a:schemeClr val="tx1"/>
        </a:solidFill>
        <a:latin typeface="Arial" charset="0"/>
        <a:ea typeface="ＭＳ Ｐゴシック" charset="-128"/>
        <a:cs typeface="+mn-cs"/>
      </a:defRPr>
    </a:lvl2pPr>
    <a:lvl3pPr marL="914400" algn="l" rtl="0" fontAlgn="base">
      <a:spcBef>
        <a:spcPct val="0"/>
      </a:spcBef>
      <a:spcAft>
        <a:spcPct val="0"/>
      </a:spcAft>
      <a:defRPr b="1" kern="1200">
        <a:solidFill>
          <a:schemeClr val="tx1"/>
        </a:solidFill>
        <a:latin typeface="Arial" charset="0"/>
        <a:ea typeface="ＭＳ Ｐゴシック" charset="-128"/>
        <a:cs typeface="+mn-cs"/>
      </a:defRPr>
    </a:lvl3pPr>
    <a:lvl4pPr marL="1371600" algn="l" rtl="0" fontAlgn="base">
      <a:spcBef>
        <a:spcPct val="0"/>
      </a:spcBef>
      <a:spcAft>
        <a:spcPct val="0"/>
      </a:spcAft>
      <a:defRPr b="1" kern="1200">
        <a:solidFill>
          <a:schemeClr val="tx1"/>
        </a:solidFill>
        <a:latin typeface="Arial" charset="0"/>
        <a:ea typeface="ＭＳ Ｐゴシック" charset="-128"/>
        <a:cs typeface="+mn-cs"/>
      </a:defRPr>
    </a:lvl4pPr>
    <a:lvl5pPr marL="1828800" algn="l" rtl="0" fontAlgn="base">
      <a:spcBef>
        <a:spcPct val="0"/>
      </a:spcBef>
      <a:spcAft>
        <a:spcPct val="0"/>
      </a:spcAft>
      <a:defRPr b="1" kern="1200">
        <a:solidFill>
          <a:schemeClr val="tx1"/>
        </a:solidFill>
        <a:latin typeface="Arial" charset="0"/>
        <a:ea typeface="ＭＳ Ｐゴシック" charset="-128"/>
        <a:cs typeface="+mn-cs"/>
      </a:defRPr>
    </a:lvl5pPr>
    <a:lvl6pPr marL="2286000" algn="l" defTabSz="914400" rtl="0" eaLnBrk="1" latinLnBrk="0" hangingPunct="1">
      <a:defRPr b="1" kern="1200">
        <a:solidFill>
          <a:schemeClr val="tx1"/>
        </a:solidFill>
        <a:latin typeface="Arial" charset="0"/>
        <a:ea typeface="ＭＳ Ｐゴシック" charset="-128"/>
        <a:cs typeface="+mn-cs"/>
      </a:defRPr>
    </a:lvl6pPr>
    <a:lvl7pPr marL="2743200" algn="l" defTabSz="914400" rtl="0" eaLnBrk="1" latinLnBrk="0" hangingPunct="1">
      <a:defRPr b="1" kern="1200">
        <a:solidFill>
          <a:schemeClr val="tx1"/>
        </a:solidFill>
        <a:latin typeface="Arial" charset="0"/>
        <a:ea typeface="ＭＳ Ｐゴシック" charset="-128"/>
        <a:cs typeface="+mn-cs"/>
      </a:defRPr>
    </a:lvl7pPr>
    <a:lvl8pPr marL="3200400" algn="l" defTabSz="914400" rtl="0" eaLnBrk="1" latinLnBrk="0" hangingPunct="1">
      <a:defRPr b="1" kern="1200">
        <a:solidFill>
          <a:schemeClr val="tx1"/>
        </a:solidFill>
        <a:latin typeface="Arial" charset="0"/>
        <a:ea typeface="ＭＳ Ｐゴシック" charset="-128"/>
        <a:cs typeface="+mn-cs"/>
      </a:defRPr>
    </a:lvl8pPr>
    <a:lvl9pPr marL="3657600" algn="l" defTabSz="914400" rtl="0" eaLnBrk="1" latinLnBrk="0" hangingPunct="1">
      <a:defRPr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4" userDrawn="1">
          <p15:clr>
            <a:srgbClr val="A4A3A4"/>
          </p15:clr>
        </p15:guide>
        <p15:guide id="2" pos="29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28" d="100"/>
          <a:sy n="128" d="100"/>
        </p:scale>
        <p:origin x="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5" d="100"/>
          <a:sy n="75" d="100"/>
        </p:scale>
        <p:origin x="-864" y="-90"/>
      </p:cViewPr>
      <p:guideLst>
        <p:guide orient="horz" pos="2204"/>
        <p:guide pos="29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bwMode="auto">
          <a:xfrm>
            <a:off x="0" y="0"/>
            <a:ext cx="4022937" cy="349885"/>
          </a:xfrm>
          <a:prstGeom prst="rect">
            <a:avLst/>
          </a:prstGeom>
          <a:noFill/>
          <a:ln w="9525">
            <a:noFill/>
            <a:miter lim="800000"/>
            <a:headEnd/>
            <a:tailEnd/>
          </a:ln>
        </p:spPr>
        <p:txBody>
          <a:bodyPr vert="horz" wrap="square" lIns="93028" tIns="46514" rIns="93028" bIns="46514" numCol="1" anchor="t" anchorCtr="0" compatLnSpc="1">
            <a:prstTxWarp prst="textNoShape">
              <a:avLst/>
            </a:prstTxWarp>
          </a:bodyPr>
          <a:lstStyle>
            <a:lvl1pPr eaLnBrk="0" hangingPunct="0">
              <a:defRPr sz="1200" b="0">
                <a:latin typeface="Arial" charset="0"/>
                <a:ea typeface="ＭＳ Ｐゴシック" charset="-128"/>
                <a:cs typeface="ＭＳ Ｐゴシック" charset="-128"/>
              </a:defRPr>
            </a:lvl1pPr>
          </a:lstStyle>
          <a:p>
            <a:pPr>
              <a:defRPr/>
            </a:pPr>
            <a:endParaRPr lang="en-US"/>
          </a:p>
        </p:txBody>
      </p:sp>
      <p:sp>
        <p:nvSpPr>
          <p:cNvPr id="164867" name="Rectangle 3"/>
          <p:cNvSpPr>
            <a:spLocks noGrp="1" noChangeArrowheads="1"/>
          </p:cNvSpPr>
          <p:nvPr>
            <p:ph type="dt" sz="quarter" idx="1"/>
          </p:nvPr>
        </p:nvSpPr>
        <p:spPr bwMode="auto">
          <a:xfrm>
            <a:off x="5260763" y="0"/>
            <a:ext cx="4022937" cy="349885"/>
          </a:xfrm>
          <a:prstGeom prst="rect">
            <a:avLst/>
          </a:prstGeom>
          <a:noFill/>
          <a:ln w="9525">
            <a:noFill/>
            <a:miter lim="800000"/>
            <a:headEnd/>
            <a:tailEnd/>
          </a:ln>
        </p:spPr>
        <p:txBody>
          <a:bodyPr vert="horz" wrap="square" lIns="93028" tIns="46514" rIns="93028" bIns="46514" numCol="1" anchor="t" anchorCtr="0" compatLnSpc="1">
            <a:prstTxWarp prst="textNoShape">
              <a:avLst/>
            </a:prstTxWarp>
          </a:bodyPr>
          <a:lstStyle>
            <a:lvl1pPr algn="r" eaLnBrk="0" hangingPunct="0">
              <a:defRPr sz="1200" b="0">
                <a:latin typeface="Arial" charset="0"/>
                <a:ea typeface="ＭＳ Ｐゴシック" charset="-128"/>
                <a:cs typeface="ＭＳ Ｐゴシック" charset="-128"/>
              </a:defRPr>
            </a:lvl1pPr>
          </a:lstStyle>
          <a:p>
            <a:pPr>
              <a:defRPr/>
            </a:pPr>
            <a:endParaRPr lang="en-US"/>
          </a:p>
        </p:txBody>
      </p:sp>
      <p:sp>
        <p:nvSpPr>
          <p:cNvPr id="164868" name="Rectangle 4"/>
          <p:cNvSpPr>
            <a:spLocks noGrp="1" noChangeArrowheads="1"/>
          </p:cNvSpPr>
          <p:nvPr>
            <p:ph type="ftr" sz="quarter" idx="2"/>
          </p:nvPr>
        </p:nvSpPr>
        <p:spPr bwMode="auto">
          <a:xfrm>
            <a:off x="0" y="6647815"/>
            <a:ext cx="4022937" cy="349885"/>
          </a:xfrm>
          <a:prstGeom prst="rect">
            <a:avLst/>
          </a:prstGeom>
          <a:noFill/>
          <a:ln w="9525">
            <a:noFill/>
            <a:miter lim="800000"/>
            <a:headEnd/>
            <a:tailEnd/>
          </a:ln>
        </p:spPr>
        <p:txBody>
          <a:bodyPr vert="horz" wrap="square" lIns="93028" tIns="46514" rIns="93028" bIns="46514" numCol="1" anchor="b" anchorCtr="0" compatLnSpc="1">
            <a:prstTxWarp prst="textNoShape">
              <a:avLst/>
            </a:prstTxWarp>
          </a:bodyPr>
          <a:lstStyle>
            <a:lvl1pPr eaLnBrk="0" hangingPunct="0">
              <a:defRPr sz="1200" b="0">
                <a:latin typeface="Arial" charset="0"/>
                <a:ea typeface="ＭＳ Ｐゴシック" charset="-128"/>
                <a:cs typeface="ＭＳ Ｐゴシック" charset="-128"/>
              </a:defRPr>
            </a:lvl1pPr>
          </a:lstStyle>
          <a:p>
            <a:pPr>
              <a:defRPr/>
            </a:pPr>
            <a:endParaRPr lang="en-US"/>
          </a:p>
        </p:txBody>
      </p:sp>
      <p:sp>
        <p:nvSpPr>
          <p:cNvPr id="164869" name="Rectangle 5"/>
          <p:cNvSpPr>
            <a:spLocks noGrp="1" noChangeArrowheads="1"/>
          </p:cNvSpPr>
          <p:nvPr>
            <p:ph type="sldNum" sz="quarter" idx="3"/>
          </p:nvPr>
        </p:nvSpPr>
        <p:spPr bwMode="auto">
          <a:xfrm>
            <a:off x="5260763" y="6647815"/>
            <a:ext cx="4022937" cy="349885"/>
          </a:xfrm>
          <a:prstGeom prst="rect">
            <a:avLst/>
          </a:prstGeom>
          <a:noFill/>
          <a:ln w="9525">
            <a:noFill/>
            <a:miter lim="800000"/>
            <a:headEnd/>
            <a:tailEnd/>
          </a:ln>
        </p:spPr>
        <p:txBody>
          <a:bodyPr vert="horz" wrap="square" lIns="93028" tIns="46514" rIns="93028" bIns="46514" numCol="1" anchor="b" anchorCtr="0" compatLnSpc="1">
            <a:prstTxWarp prst="textNoShape">
              <a:avLst/>
            </a:prstTxWarp>
          </a:bodyPr>
          <a:lstStyle>
            <a:lvl1pPr algn="r" eaLnBrk="0" hangingPunct="0">
              <a:defRPr sz="1200" b="0"/>
            </a:lvl1pPr>
          </a:lstStyle>
          <a:p>
            <a:fld id="{A46B5B7F-B946-460D-A35A-ADCEFBDE9FB2}" type="slidenum">
              <a:rPr lang="en-US" altLang="en-US"/>
              <a:pPr/>
              <a:t>‹#›</a:t>
            </a:fld>
            <a:endParaRPr lang="en-US" altLang="en-US"/>
          </a:p>
        </p:txBody>
      </p:sp>
    </p:spTree>
    <p:extLst>
      <p:ext uri="{BB962C8B-B14F-4D97-AF65-F5344CB8AC3E}">
        <p14:creationId xmlns:p14="http://schemas.microsoft.com/office/powerpoint/2010/main" val="504219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4022937" cy="349885"/>
          </a:xfrm>
          <a:prstGeom prst="rect">
            <a:avLst/>
          </a:prstGeom>
          <a:noFill/>
          <a:ln w="9525">
            <a:noFill/>
            <a:miter lim="800000"/>
            <a:headEnd/>
            <a:tailEnd/>
          </a:ln>
        </p:spPr>
        <p:txBody>
          <a:bodyPr vert="horz" wrap="square" lIns="93028" tIns="46514" rIns="93028" bIns="46514" numCol="1" anchor="t" anchorCtr="0" compatLnSpc="1">
            <a:prstTxWarp prst="textNoShape">
              <a:avLst/>
            </a:prstTxWarp>
          </a:bodyPr>
          <a:lstStyle>
            <a:lvl1pPr eaLnBrk="0" hangingPunct="0">
              <a:defRPr sz="1200" b="0">
                <a:latin typeface="Arial" charset="0"/>
                <a:ea typeface="ＭＳ Ｐゴシック" charset="-128"/>
                <a:cs typeface="ＭＳ Ｐゴシック" charset="-128"/>
              </a:defRPr>
            </a:lvl1pPr>
          </a:lstStyle>
          <a:p>
            <a:pPr>
              <a:defRPr/>
            </a:pPr>
            <a:endParaRPr lang="en-US"/>
          </a:p>
        </p:txBody>
      </p:sp>
      <p:sp>
        <p:nvSpPr>
          <p:cNvPr id="57347" name="Rectangle 3"/>
          <p:cNvSpPr>
            <a:spLocks noGrp="1" noChangeArrowheads="1"/>
          </p:cNvSpPr>
          <p:nvPr>
            <p:ph type="dt" idx="1"/>
          </p:nvPr>
        </p:nvSpPr>
        <p:spPr bwMode="auto">
          <a:xfrm>
            <a:off x="5260763" y="0"/>
            <a:ext cx="4022937" cy="349885"/>
          </a:xfrm>
          <a:prstGeom prst="rect">
            <a:avLst/>
          </a:prstGeom>
          <a:noFill/>
          <a:ln w="9525">
            <a:noFill/>
            <a:miter lim="800000"/>
            <a:headEnd/>
            <a:tailEnd/>
          </a:ln>
        </p:spPr>
        <p:txBody>
          <a:bodyPr vert="horz" wrap="square" lIns="93028" tIns="46514" rIns="93028" bIns="46514" numCol="1" anchor="t" anchorCtr="0" compatLnSpc="1">
            <a:prstTxWarp prst="textNoShape">
              <a:avLst/>
            </a:prstTxWarp>
          </a:bodyPr>
          <a:lstStyle>
            <a:lvl1pPr algn="r" eaLnBrk="0" hangingPunct="0">
              <a:defRPr sz="1200" b="0">
                <a:latin typeface="Arial" charset="0"/>
                <a:ea typeface="ＭＳ Ｐゴシック" charset="-128"/>
                <a:cs typeface="ＭＳ Ｐゴシック" charset="-128"/>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892425" y="523875"/>
            <a:ext cx="3498850" cy="26241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9" name="Rectangle 5"/>
          <p:cNvSpPr>
            <a:spLocks noGrp="1" noChangeArrowheads="1"/>
          </p:cNvSpPr>
          <p:nvPr>
            <p:ph type="body" sz="quarter" idx="3"/>
          </p:nvPr>
        </p:nvSpPr>
        <p:spPr bwMode="auto">
          <a:xfrm>
            <a:off x="1237827" y="3323908"/>
            <a:ext cx="6808047" cy="3148965"/>
          </a:xfrm>
          <a:prstGeom prst="rect">
            <a:avLst/>
          </a:prstGeom>
          <a:noFill/>
          <a:ln w="9525">
            <a:noFill/>
            <a:miter lim="800000"/>
            <a:headEnd/>
            <a:tailEnd/>
          </a:ln>
        </p:spPr>
        <p:txBody>
          <a:bodyPr vert="horz" wrap="square" lIns="93028" tIns="46514" rIns="93028"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p:cNvSpPr>
            <a:spLocks noGrp="1" noChangeArrowheads="1"/>
          </p:cNvSpPr>
          <p:nvPr>
            <p:ph type="ftr" sz="quarter" idx="4"/>
          </p:nvPr>
        </p:nvSpPr>
        <p:spPr bwMode="auto">
          <a:xfrm>
            <a:off x="0" y="6647815"/>
            <a:ext cx="4022937" cy="349885"/>
          </a:xfrm>
          <a:prstGeom prst="rect">
            <a:avLst/>
          </a:prstGeom>
          <a:noFill/>
          <a:ln w="9525">
            <a:noFill/>
            <a:miter lim="800000"/>
            <a:headEnd/>
            <a:tailEnd/>
          </a:ln>
        </p:spPr>
        <p:txBody>
          <a:bodyPr vert="horz" wrap="square" lIns="93028" tIns="46514" rIns="93028" bIns="46514" numCol="1" anchor="b" anchorCtr="0" compatLnSpc="1">
            <a:prstTxWarp prst="textNoShape">
              <a:avLst/>
            </a:prstTxWarp>
          </a:bodyPr>
          <a:lstStyle>
            <a:lvl1pPr eaLnBrk="0" hangingPunct="0">
              <a:defRPr sz="1200" b="0">
                <a:latin typeface="Arial" charset="0"/>
                <a:ea typeface="ＭＳ Ｐゴシック" charset="-128"/>
                <a:cs typeface="ＭＳ Ｐゴシック" charset="-128"/>
              </a:defRPr>
            </a:lvl1pPr>
          </a:lstStyle>
          <a:p>
            <a:pPr>
              <a:defRPr/>
            </a:pPr>
            <a:endParaRPr lang="en-US"/>
          </a:p>
        </p:txBody>
      </p:sp>
      <p:sp>
        <p:nvSpPr>
          <p:cNvPr id="57351" name="Rectangle 7"/>
          <p:cNvSpPr>
            <a:spLocks noGrp="1" noChangeArrowheads="1"/>
          </p:cNvSpPr>
          <p:nvPr>
            <p:ph type="sldNum" sz="quarter" idx="5"/>
          </p:nvPr>
        </p:nvSpPr>
        <p:spPr bwMode="auto">
          <a:xfrm>
            <a:off x="5260763" y="6647815"/>
            <a:ext cx="4022937" cy="349885"/>
          </a:xfrm>
          <a:prstGeom prst="rect">
            <a:avLst/>
          </a:prstGeom>
          <a:noFill/>
          <a:ln w="9525">
            <a:noFill/>
            <a:miter lim="800000"/>
            <a:headEnd/>
            <a:tailEnd/>
          </a:ln>
        </p:spPr>
        <p:txBody>
          <a:bodyPr vert="horz" wrap="square" lIns="93028" tIns="46514" rIns="93028" bIns="46514" numCol="1" anchor="b" anchorCtr="0" compatLnSpc="1">
            <a:prstTxWarp prst="textNoShape">
              <a:avLst/>
            </a:prstTxWarp>
          </a:bodyPr>
          <a:lstStyle>
            <a:lvl1pPr algn="r" eaLnBrk="0" hangingPunct="0">
              <a:defRPr sz="1200" b="0"/>
            </a:lvl1pPr>
          </a:lstStyle>
          <a:p>
            <a:fld id="{591326E8-5DD9-4996-A94A-AB41060E2179}" type="slidenum">
              <a:rPr lang="en-US" altLang="en-US"/>
              <a:pPr/>
              <a:t>‹#›</a:t>
            </a:fld>
            <a:endParaRPr lang="en-US" altLang="en-US"/>
          </a:p>
        </p:txBody>
      </p:sp>
    </p:spTree>
    <p:extLst>
      <p:ext uri="{BB962C8B-B14F-4D97-AF65-F5344CB8AC3E}">
        <p14:creationId xmlns:p14="http://schemas.microsoft.com/office/powerpoint/2010/main" val="2202250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AU"/>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82162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3238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0674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AU"/>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1700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0809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0191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6073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5994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8078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8736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374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8074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836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charset="0"/>
                <a:ea typeface="ＭＳ Ｐゴシック" charset="-128"/>
                <a:cs typeface="ＭＳ Ｐゴシック" charset="-128"/>
              </a:defRPr>
            </a:lvl1pPr>
          </a:lstStyle>
          <a:p>
            <a:pPr>
              <a:defRPr/>
            </a:pPr>
            <a:endParaRPr lang="en-US"/>
          </a:p>
        </p:txBody>
      </p:sp>
      <p:sp>
        <p:nvSpPr>
          <p:cNvPr id="2836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Arial" charset="0"/>
                <a:ea typeface="ＭＳ Ｐゴシック" charset="-128"/>
                <a:cs typeface="ＭＳ Ｐゴシック" charset="-128"/>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ctr" rtl="0" eaLnBrk="0" fontAlgn="base" hangingPunct="0">
        <a:spcBef>
          <a:spcPct val="0"/>
        </a:spcBef>
        <a:spcAft>
          <a:spcPct val="0"/>
        </a:spcAft>
        <a:defRPr sz="4400">
          <a:solidFill>
            <a:schemeClr val="tx2"/>
          </a:solidFill>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a:solidFill>
            <a:schemeClr val="tx2"/>
          </a:solidFill>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a:solidFill>
            <a:schemeClr val="tx2"/>
          </a:solidFill>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a:solidFill>
            <a:schemeClr val="tx2"/>
          </a:solidFill>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a:solidFill>
            <a:schemeClr val="tx2"/>
          </a:solidFill>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a:solidFill>
            <a:schemeClr val="tx2"/>
          </a:solidFill>
          <a:latin typeface="Arial" pitchFamily="-107" charset="0"/>
        </a:defRPr>
      </a:lvl6pPr>
      <a:lvl7pPr marL="914400" algn="ctr" rtl="0" fontAlgn="base">
        <a:spcBef>
          <a:spcPct val="0"/>
        </a:spcBef>
        <a:spcAft>
          <a:spcPct val="0"/>
        </a:spcAft>
        <a:defRPr sz="4400">
          <a:solidFill>
            <a:schemeClr val="tx2"/>
          </a:solidFill>
          <a:latin typeface="Arial" pitchFamily="-107" charset="0"/>
        </a:defRPr>
      </a:lvl7pPr>
      <a:lvl8pPr marL="1371600" algn="ctr" rtl="0" fontAlgn="base">
        <a:spcBef>
          <a:spcPct val="0"/>
        </a:spcBef>
        <a:spcAft>
          <a:spcPct val="0"/>
        </a:spcAft>
        <a:defRPr sz="4400">
          <a:solidFill>
            <a:schemeClr val="tx2"/>
          </a:solidFill>
          <a:latin typeface="Arial" pitchFamily="-107" charset="0"/>
        </a:defRPr>
      </a:lvl8pPr>
      <a:lvl9pPr marL="1828800" algn="ctr" rtl="0" fontAlgn="base">
        <a:spcBef>
          <a:spcPct val="0"/>
        </a:spcBef>
        <a:spcAft>
          <a:spcPct val="0"/>
        </a:spcAft>
        <a:defRPr sz="4400">
          <a:solidFill>
            <a:schemeClr val="tx2"/>
          </a:solidFill>
          <a:latin typeface="Arial" pitchFamily="-107"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07"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07"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07"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07"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07"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IBM Family Science Saturdays</a:t>
            </a:r>
          </a:p>
        </p:txBody>
      </p:sp>
      <p:sp>
        <p:nvSpPr>
          <p:cNvPr id="3" name="Subtitle 2"/>
          <p:cNvSpPr>
            <a:spLocks noGrp="1"/>
          </p:cNvSpPr>
          <p:nvPr>
            <p:ph type="subTitle" idx="1"/>
          </p:nvPr>
        </p:nvSpPr>
        <p:spPr>
          <a:xfrm>
            <a:off x="1125638" y="3851475"/>
            <a:ext cx="6892724" cy="2105025"/>
          </a:xfrm>
        </p:spPr>
        <p:txBody>
          <a:bodyPr/>
          <a:lstStyle/>
          <a:p>
            <a:r>
              <a:rPr lang="en-US" sz="3600" dirty="0" err="1"/>
              <a:t>Wanna</a:t>
            </a:r>
            <a:r>
              <a:rPr lang="en-US" sz="3600" dirty="0"/>
              <a:t> Build Your Own Watson? Intro to Your Must Know Algorithms</a:t>
            </a:r>
          </a:p>
          <a:p>
            <a:r>
              <a:rPr lang="en-US" sz="3600" i="1" dirty="0"/>
              <a:t>ANCA SAILER</a:t>
            </a:r>
          </a:p>
          <a:p>
            <a:r>
              <a:rPr lang="en-US" sz="2400" dirty="0"/>
              <a:t>In-class Handout</a:t>
            </a:r>
          </a:p>
          <a:p>
            <a:endParaRPr lang="en-US" sz="2400" dirty="0"/>
          </a:p>
        </p:txBody>
      </p:sp>
    </p:spTree>
    <p:extLst>
      <p:ext uri="{BB962C8B-B14F-4D97-AF65-F5344CB8AC3E}">
        <p14:creationId xmlns:p14="http://schemas.microsoft.com/office/powerpoint/2010/main" val="54763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706437"/>
          </a:xfrm>
        </p:spPr>
        <p:txBody>
          <a:bodyPr/>
          <a:lstStyle/>
          <a:p>
            <a:r>
              <a:rPr lang="en-US" dirty="0"/>
              <a:t>Map Coloring-2</a:t>
            </a:r>
          </a:p>
        </p:txBody>
      </p:sp>
      <p:sp>
        <p:nvSpPr>
          <p:cNvPr id="4" name="Rounded Rectangle 3"/>
          <p:cNvSpPr/>
          <p:nvPr/>
        </p:nvSpPr>
        <p:spPr bwMode="auto">
          <a:xfrm>
            <a:off x="885825" y="1033130"/>
            <a:ext cx="7353300" cy="4419600"/>
          </a:xfrm>
          <a:prstGeom prst="roundRect">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5" name="Freeform 4"/>
          <p:cNvSpPr/>
          <p:nvPr/>
        </p:nvSpPr>
        <p:spPr bwMode="auto">
          <a:xfrm>
            <a:off x="1885950" y="1038225"/>
            <a:ext cx="590864" cy="4391025"/>
          </a:xfrm>
          <a:custGeom>
            <a:avLst/>
            <a:gdLst>
              <a:gd name="connsiteX0" fmla="*/ 0 w 590864"/>
              <a:gd name="connsiteY0" fmla="*/ 0 h 4391025"/>
              <a:gd name="connsiteX1" fmla="*/ 590550 w 590864"/>
              <a:gd name="connsiteY1" fmla="*/ 1609725 h 4391025"/>
              <a:gd name="connsiteX2" fmla="*/ 85725 w 590864"/>
              <a:gd name="connsiteY2" fmla="*/ 3057525 h 4391025"/>
              <a:gd name="connsiteX3" fmla="*/ 342900 w 590864"/>
              <a:gd name="connsiteY3" fmla="*/ 4391025 h 4391025"/>
            </a:gdLst>
            <a:ahLst/>
            <a:cxnLst>
              <a:cxn ang="0">
                <a:pos x="connsiteX0" y="connsiteY0"/>
              </a:cxn>
              <a:cxn ang="0">
                <a:pos x="connsiteX1" y="connsiteY1"/>
              </a:cxn>
              <a:cxn ang="0">
                <a:pos x="connsiteX2" y="connsiteY2"/>
              </a:cxn>
              <a:cxn ang="0">
                <a:pos x="connsiteX3" y="connsiteY3"/>
              </a:cxn>
            </a:cxnLst>
            <a:rect l="l" t="t" r="r" b="b"/>
            <a:pathLst>
              <a:path w="590864" h="4391025">
                <a:moveTo>
                  <a:pt x="0" y="0"/>
                </a:moveTo>
                <a:cubicBezTo>
                  <a:pt x="288131" y="550069"/>
                  <a:pt x="576263" y="1100138"/>
                  <a:pt x="590550" y="1609725"/>
                </a:cubicBezTo>
                <a:cubicBezTo>
                  <a:pt x="604838" y="2119313"/>
                  <a:pt x="127000" y="2593975"/>
                  <a:pt x="85725" y="3057525"/>
                </a:cubicBezTo>
                <a:cubicBezTo>
                  <a:pt x="44450" y="3521075"/>
                  <a:pt x="193675" y="3956050"/>
                  <a:pt x="342900" y="4391025"/>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6" name="Freeform 5"/>
          <p:cNvSpPr/>
          <p:nvPr/>
        </p:nvSpPr>
        <p:spPr bwMode="auto">
          <a:xfrm>
            <a:off x="3855525" y="1047750"/>
            <a:ext cx="920383" cy="4419600"/>
          </a:xfrm>
          <a:custGeom>
            <a:avLst/>
            <a:gdLst>
              <a:gd name="connsiteX0" fmla="*/ 459300 w 920383"/>
              <a:gd name="connsiteY0" fmla="*/ 0 h 4419600"/>
              <a:gd name="connsiteX1" fmla="*/ 906975 w 920383"/>
              <a:gd name="connsiteY1" fmla="*/ 1762125 h 4419600"/>
              <a:gd name="connsiteX2" fmla="*/ 2100 w 920383"/>
              <a:gd name="connsiteY2" fmla="*/ 3162300 h 4419600"/>
              <a:gd name="connsiteX3" fmla="*/ 706950 w 920383"/>
              <a:gd name="connsiteY3" fmla="*/ 4419600 h 4419600"/>
            </a:gdLst>
            <a:ahLst/>
            <a:cxnLst>
              <a:cxn ang="0">
                <a:pos x="connsiteX0" y="connsiteY0"/>
              </a:cxn>
              <a:cxn ang="0">
                <a:pos x="connsiteX1" y="connsiteY1"/>
              </a:cxn>
              <a:cxn ang="0">
                <a:pos x="connsiteX2" y="connsiteY2"/>
              </a:cxn>
              <a:cxn ang="0">
                <a:pos x="connsiteX3" y="connsiteY3"/>
              </a:cxn>
            </a:cxnLst>
            <a:rect l="l" t="t" r="r" b="b"/>
            <a:pathLst>
              <a:path w="920383" h="4419600">
                <a:moveTo>
                  <a:pt x="459300" y="0"/>
                </a:moveTo>
                <a:cubicBezTo>
                  <a:pt x="721237" y="617537"/>
                  <a:pt x="983175" y="1235075"/>
                  <a:pt x="906975" y="1762125"/>
                </a:cubicBezTo>
                <a:cubicBezTo>
                  <a:pt x="830775" y="2289175"/>
                  <a:pt x="35437" y="2719388"/>
                  <a:pt x="2100" y="3162300"/>
                </a:cubicBezTo>
                <a:cubicBezTo>
                  <a:pt x="-31237" y="3605212"/>
                  <a:pt x="337856" y="4012406"/>
                  <a:pt x="706950" y="441960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8" name="Freeform 7"/>
          <p:cNvSpPr/>
          <p:nvPr/>
        </p:nvSpPr>
        <p:spPr bwMode="auto">
          <a:xfrm>
            <a:off x="6610350" y="1057275"/>
            <a:ext cx="677271" cy="4391025"/>
          </a:xfrm>
          <a:custGeom>
            <a:avLst/>
            <a:gdLst>
              <a:gd name="connsiteX0" fmla="*/ 609600 w 677271"/>
              <a:gd name="connsiteY0" fmla="*/ 0 h 4391025"/>
              <a:gd name="connsiteX1" fmla="*/ 161925 w 677271"/>
              <a:gd name="connsiteY1" fmla="*/ 1276350 h 4391025"/>
              <a:gd name="connsiteX2" fmla="*/ 676275 w 677271"/>
              <a:gd name="connsiteY2" fmla="*/ 2714625 h 4391025"/>
              <a:gd name="connsiteX3" fmla="*/ 0 w 677271"/>
              <a:gd name="connsiteY3" fmla="*/ 4391025 h 4391025"/>
            </a:gdLst>
            <a:ahLst/>
            <a:cxnLst>
              <a:cxn ang="0">
                <a:pos x="connsiteX0" y="connsiteY0"/>
              </a:cxn>
              <a:cxn ang="0">
                <a:pos x="connsiteX1" y="connsiteY1"/>
              </a:cxn>
              <a:cxn ang="0">
                <a:pos x="connsiteX2" y="connsiteY2"/>
              </a:cxn>
              <a:cxn ang="0">
                <a:pos x="connsiteX3" y="connsiteY3"/>
              </a:cxn>
            </a:cxnLst>
            <a:rect l="l" t="t" r="r" b="b"/>
            <a:pathLst>
              <a:path w="677271" h="4391025">
                <a:moveTo>
                  <a:pt x="609600" y="0"/>
                </a:moveTo>
                <a:cubicBezTo>
                  <a:pt x="380206" y="411956"/>
                  <a:pt x="150813" y="823913"/>
                  <a:pt x="161925" y="1276350"/>
                </a:cubicBezTo>
                <a:cubicBezTo>
                  <a:pt x="173037" y="1728787"/>
                  <a:pt x="703262" y="2195513"/>
                  <a:pt x="676275" y="2714625"/>
                </a:cubicBezTo>
                <a:cubicBezTo>
                  <a:pt x="649288" y="3233737"/>
                  <a:pt x="324644" y="3812381"/>
                  <a:pt x="0" y="4391025"/>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3" name="Freeform 12"/>
          <p:cNvSpPr/>
          <p:nvPr/>
        </p:nvSpPr>
        <p:spPr bwMode="auto">
          <a:xfrm>
            <a:off x="885825" y="1847850"/>
            <a:ext cx="7381875" cy="756510"/>
          </a:xfrm>
          <a:custGeom>
            <a:avLst/>
            <a:gdLst>
              <a:gd name="connsiteX0" fmla="*/ 0 w 7381875"/>
              <a:gd name="connsiteY0" fmla="*/ 381000 h 756510"/>
              <a:gd name="connsiteX1" fmla="*/ 2219325 w 7381875"/>
              <a:gd name="connsiteY1" fmla="*/ 657225 h 756510"/>
              <a:gd name="connsiteX2" fmla="*/ 4152900 w 7381875"/>
              <a:gd name="connsiteY2" fmla="*/ 314325 h 756510"/>
              <a:gd name="connsiteX3" fmla="*/ 5686425 w 7381875"/>
              <a:gd name="connsiteY3" fmla="*/ 752475 h 756510"/>
              <a:gd name="connsiteX4" fmla="*/ 7381875 w 7381875"/>
              <a:gd name="connsiteY4" fmla="*/ 0 h 75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875" h="756510">
                <a:moveTo>
                  <a:pt x="0" y="381000"/>
                </a:moveTo>
                <a:cubicBezTo>
                  <a:pt x="763587" y="524668"/>
                  <a:pt x="1527175" y="668337"/>
                  <a:pt x="2219325" y="657225"/>
                </a:cubicBezTo>
                <a:cubicBezTo>
                  <a:pt x="2911475" y="646113"/>
                  <a:pt x="3575050" y="298450"/>
                  <a:pt x="4152900" y="314325"/>
                </a:cubicBezTo>
                <a:cubicBezTo>
                  <a:pt x="4730750" y="330200"/>
                  <a:pt x="5148263" y="804862"/>
                  <a:pt x="5686425" y="752475"/>
                </a:cubicBezTo>
                <a:cubicBezTo>
                  <a:pt x="6224587" y="700088"/>
                  <a:pt x="6803231" y="350044"/>
                  <a:pt x="7381875" y="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4" name="Freeform 13"/>
          <p:cNvSpPr/>
          <p:nvPr/>
        </p:nvSpPr>
        <p:spPr bwMode="auto">
          <a:xfrm>
            <a:off x="885825" y="3790773"/>
            <a:ext cx="7343775" cy="832659"/>
          </a:xfrm>
          <a:custGeom>
            <a:avLst/>
            <a:gdLst>
              <a:gd name="connsiteX0" fmla="*/ 0 w 7343775"/>
              <a:gd name="connsiteY0" fmla="*/ 600252 h 832659"/>
              <a:gd name="connsiteX1" fmla="*/ 1314450 w 7343775"/>
              <a:gd name="connsiteY1" fmla="*/ 800277 h 832659"/>
              <a:gd name="connsiteX2" fmla="*/ 3124200 w 7343775"/>
              <a:gd name="connsiteY2" fmla="*/ 177 h 832659"/>
              <a:gd name="connsiteX3" fmla="*/ 7343775 w 7343775"/>
              <a:gd name="connsiteY3" fmla="*/ 743127 h 832659"/>
            </a:gdLst>
            <a:ahLst/>
            <a:cxnLst>
              <a:cxn ang="0">
                <a:pos x="connsiteX0" y="connsiteY0"/>
              </a:cxn>
              <a:cxn ang="0">
                <a:pos x="connsiteX1" y="connsiteY1"/>
              </a:cxn>
              <a:cxn ang="0">
                <a:pos x="connsiteX2" y="connsiteY2"/>
              </a:cxn>
              <a:cxn ang="0">
                <a:pos x="connsiteX3" y="connsiteY3"/>
              </a:cxn>
            </a:cxnLst>
            <a:rect l="l" t="t" r="r" b="b"/>
            <a:pathLst>
              <a:path w="7343775" h="832659">
                <a:moveTo>
                  <a:pt x="0" y="600252"/>
                </a:moveTo>
                <a:cubicBezTo>
                  <a:pt x="396875" y="750270"/>
                  <a:pt x="793750" y="900289"/>
                  <a:pt x="1314450" y="800277"/>
                </a:cubicBezTo>
                <a:cubicBezTo>
                  <a:pt x="1835150" y="700265"/>
                  <a:pt x="2119313" y="9702"/>
                  <a:pt x="3124200" y="177"/>
                </a:cubicBezTo>
                <a:cubicBezTo>
                  <a:pt x="4129088" y="-9348"/>
                  <a:pt x="5736431" y="366889"/>
                  <a:pt x="7343775" y="743127"/>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3" name="Freeform 2"/>
          <p:cNvSpPr/>
          <p:nvPr/>
        </p:nvSpPr>
        <p:spPr bwMode="auto">
          <a:xfrm>
            <a:off x="2447925" y="1047750"/>
            <a:ext cx="3800475" cy="1409700"/>
          </a:xfrm>
          <a:custGeom>
            <a:avLst/>
            <a:gdLst>
              <a:gd name="connsiteX0" fmla="*/ 0 w 3800475"/>
              <a:gd name="connsiteY0" fmla="*/ 1409700 h 1409700"/>
              <a:gd name="connsiteX1" fmla="*/ 1714500 w 3800475"/>
              <a:gd name="connsiteY1" fmla="*/ 485775 h 1409700"/>
              <a:gd name="connsiteX2" fmla="*/ 2686050 w 3800475"/>
              <a:gd name="connsiteY2" fmla="*/ 619125 h 1409700"/>
              <a:gd name="connsiteX3" fmla="*/ 3800475 w 3800475"/>
              <a:gd name="connsiteY3" fmla="*/ 0 h 1409700"/>
            </a:gdLst>
            <a:ahLst/>
            <a:cxnLst>
              <a:cxn ang="0">
                <a:pos x="connsiteX0" y="connsiteY0"/>
              </a:cxn>
              <a:cxn ang="0">
                <a:pos x="connsiteX1" y="connsiteY1"/>
              </a:cxn>
              <a:cxn ang="0">
                <a:pos x="connsiteX2" y="connsiteY2"/>
              </a:cxn>
              <a:cxn ang="0">
                <a:pos x="connsiteX3" y="connsiteY3"/>
              </a:cxn>
            </a:cxnLst>
            <a:rect l="l" t="t" r="r" b="b"/>
            <a:pathLst>
              <a:path w="3800475" h="1409700">
                <a:moveTo>
                  <a:pt x="0" y="1409700"/>
                </a:moveTo>
                <a:cubicBezTo>
                  <a:pt x="633412" y="1013618"/>
                  <a:pt x="1266825" y="617537"/>
                  <a:pt x="1714500" y="485775"/>
                </a:cubicBezTo>
                <a:cubicBezTo>
                  <a:pt x="2162175" y="354013"/>
                  <a:pt x="2338388" y="700087"/>
                  <a:pt x="2686050" y="619125"/>
                </a:cubicBezTo>
                <a:cubicBezTo>
                  <a:pt x="3033712" y="538163"/>
                  <a:pt x="3417093" y="269081"/>
                  <a:pt x="3800475" y="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0" name="Freeform 9"/>
          <p:cNvSpPr/>
          <p:nvPr/>
        </p:nvSpPr>
        <p:spPr bwMode="auto">
          <a:xfrm>
            <a:off x="4067175" y="3800475"/>
            <a:ext cx="2524125" cy="1638300"/>
          </a:xfrm>
          <a:custGeom>
            <a:avLst/>
            <a:gdLst>
              <a:gd name="connsiteX0" fmla="*/ 0 w 2524125"/>
              <a:gd name="connsiteY0" fmla="*/ 0 h 1638300"/>
              <a:gd name="connsiteX1" fmla="*/ 1504950 w 2524125"/>
              <a:gd name="connsiteY1" fmla="*/ 723900 h 1638300"/>
              <a:gd name="connsiteX2" fmla="*/ 2524125 w 2524125"/>
              <a:gd name="connsiteY2" fmla="*/ 1638300 h 1638300"/>
            </a:gdLst>
            <a:ahLst/>
            <a:cxnLst>
              <a:cxn ang="0">
                <a:pos x="connsiteX0" y="connsiteY0"/>
              </a:cxn>
              <a:cxn ang="0">
                <a:pos x="connsiteX1" y="connsiteY1"/>
              </a:cxn>
              <a:cxn ang="0">
                <a:pos x="connsiteX2" y="connsiteY2"/>
              </a:cxn>
            </a:cxnLst>
            <a:rect l="l" t="t" r="r" b="b"/>
            <a:pathLst>
              <a:path w="2524125" h="1638300">
                <a:moveTo>
                  <a:pt x="0" y="0"/>
                </a:moveTo>
                <a:cubicBezTo>
                  <a:pt x="542131" y="225425"/>
                  <a:pt x="1084263" y="450850"/>
                  <a:pt x="1504950" y="723900"/>
                </a:cubicBezTo>
                <a:cubicBezTo>
                  <a:pt x="1925637" y="996950"/>
                  <a:pt x="2224881" y="1317625"/>
                  <a:pt x="2524125" y="163830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6" name="TextBox 15"/>
          <p:cNvSpPr txBox="1"/>
          <p:nvPr/>
        </p:nvSpPr>
        <p:spPr>
          <a:xfrm>
            <a:off x="1152525" y="5591175"/>
            <a:ext cx="6276013" cy="923330"/>
          </a:xfrm>
          <a:prstGeom prst="rect">
            <a:avLst/>
          </a:prstGeom>
          <a:noFill/>
        </p:spPr>
        <p:txBody>
          <a:bodyPr wrap="none" rtlCol="0">
            <a:spAutoFit/>
          </a:bodyPr>
          <a:lstStyle/>
          <a:p>
            <a:r>
              <a:rPr lang="en-US" dirty="0" err="1"/>
              <a:t>HaveTo</a:t>
            </a:r>
            <a:r>
              <a:rPr lang="en-US" dirty="0"/>
              <a:t> Algorithm: </a:t>
            </a:r>
            <a:r>
              <a:rPr lang="en-US" b="0" dirty="0"/>
              <a:t>Change colors only when you “have to”</a:t>
            </a:r>
          </a:p>
          <a:p>
            <a:endParaRPr lang="en-US" b="0" dirty="0"/>
          </a:p>
          <a:p>
            <a:r>
              <a:rPr lang="en-US" b="0" dirty="0"/>
              <a:t>How many colors do you “</a:t>
            </a:r>
            <a:r>
              <a:rPr lang="en-US" b="0" dirty="0" err="1"/>
              <a:t>HaveTo</a:t>
            </a:r>
            <a:r>
              <a:rPr lang="en-US" b="0" dirty="0"/>
              <a:t>” use?</a:t>
            </a:r>
            <a:r>
              <a:rPr lang="en-US" dirty="0"/>
              <a:t> __________ </a:t>
            </a:r>
          </a:p>
        </p:txBody>
      </p:sp>
    </p:spTree>
    <p:extLst>
      <p:ext uri="{BB962C8B-B14F-4D97-AF65-F5344CB8AC3E}">
        <p14:creationId xmlns:p14="http://schemas.microsoft.com/office/powerpoint/2010/main" val="410079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706437"/>
          </a:xfrm>
        </p:spPr>
        <p:txBody>
          <a:bodyPr/>
          <a:lstStyle/>
          <a:p>
            <a:r>
              <a:rPr lang="en-US" dirty="0"/>
              <a:t>Map Coloring-3</a:t>
            </a:r>
          </a:p>
        </p:txBody>
      </p:sp>
      <p:sp>
        <p:nvSpPr>
          <p:cNvPr id="4" name="Rounded Rectangle 3"/>
          <p:cNvSpPr/>
          <p:nvPr/>
        </p:nvSpPr>
        <p:spPr bwMode="auto">
          <a:xfrm>
            <a:off x="885825" y="1109330"/>
            <a:ext cx="7353300" cy="4419600"/>
          </a:xfrm>
          <a:prstGeom prst="roundRect">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7" name="Oval 6"/>
          <p:cNvSpPr/>
          <p:nvPr/>
        </p:nvSpPr>
        <p:spPr bwMode="auto">
          <a:xfrm>
            <a:off x="3562350" y="2647950"/>
            <a:ext cx="1866900" cy="12668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9" name="Freeform 8"/>
          <p:cNvSpPr/>
          <p:nvPr/>
        </p:nvSpPr>
        <p:spPr bwMode="auto">
          <a:xfrm>
            <a:off x="2809875" y="1114425"/>
            <a:ext cx="981075" cy="1752600"/>
          </a:xfrm>
          <a:custGeom>
            <a:avLst/>
            <a:gdLst>
              <a:gd name="connsiteX0" fmla="*/ 981075 w 981075"/>
              <a:gd name="connsiteY0" fmla="*/ 1752600 h 1752600"/>
              <a:gd name="connsiteX1" fmla="*/ 828675 w 981075"/>
              <a:gd name="connsiteY1" fmla="*/ 1038225 h 1752600"/>
              <a:gd name="connsiteX2" fmla="*/ 190500 w 981075"/>
              <a:gd name="connsiteY2" fmla="*/ 400050 h 1752600"/>
              <a:gd name="connsiteX3" fmla="*/ 0 w 981075"/>
              <a:gd name="connsiteY3" fmla="*/ 0 h 1752600"/>
            </a:gdLst>
            <a:ahLst/>
            <a:cxnLst>
              <a:cxn ang="0">
                <a:pos x="connsiteX0" y="connsiteY0"/>
              </a:cxn>
              <a:cxn ang="0">
                <a:pos x="connsiteX1" y="connsiteY1"/>
              </a:cxn>
              <a:cxn ang="0">
                <a:pos x="connsiteX2" y="connsiteY2"/>
              </a:cxn>
              <a:cxn ang="0">
                <a:pos x="connsiteX3" y="connsiteY3"/>
              </a:cxn>
            </a:cxnLst>
            <a:rect l="l" t="t" r="r" b="b"/>
            <a:pathLst>
              <a:path w="981075" h="1752600">
                <a:moveTo>
                  <a:pt x="981075" y="1752600"/>
                </a:moveTo>
                <a:cubicBezTo>
                  <a:pt x="970756" y="1508125"/>
                  <a:pt x="960437" y="1263650"/>
                  <a:pt x="828675" y="1038225"/>
                </a:cubicBezTo>
                <a:cubicBezTo>
                  <a:pt x="696912" y="812800"/>
                  <a:pt x="328612" y="573087"/>
                  <a:pt x="190500" y="400050"/>
                </a:cubicBezTo>
                <a:cubicBezTo>
                  <a:pt x="52388" y="227013"/>
                  <a:pt x="26194" y="113506"/>
                  <a:pt x="0" y="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1" name="Freeform 10"/>
          <p:cNvSpPr/>
          <p:nvPr/>
        </p:nvSpPr>
        <p:spPr bwMode="auto">
          <a:xfrm>
            <a:off x="4912715" y="1123950"/>
            <a:ext cx="1301111" cy="1562100"/>
          </a:xfrm>
          <a:custGeom>
            <a:avLst/>
            <a:gdLst>
              <a:gd name="connsiteX0" fmla="*/ 2185 w 1301111"/>
              <a:gd name="connsiteY0" fmla="*/ 1562100 h 1562100"/>
              <a:gd name="connsiteX1" fmla="*/ 78385 w 1301111"/>
              <a:gd name="connsiteY1" fmla="*/ 990600 h 1562100"/>
              <a:gd name="connsiteX2" fmla="*/ 516535 w 1301111"/>
              <a:gd name="connsiteY2" fmla="*/ 1085850 h 1562100"/>
              <a:gd name="connsiteX3" fmla="*/ 678460 w 1301111"/>
              <a:gd name="connsiteY3" fmla="*/ 657225 h 1562100"/>
              <a:gd name="connsiteX4" fmla="*/ 1278535 w 1301111"/>
              <a:gd name="connsiteY4" fmla="*/ 590550 h 1562100"/>
              <a:gd name="connsiteX5" fmla="*/ 1116610 w 1301111"/>
              <a:gd name="connsiteY5" fmla="*/ 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1111" h="1562100">
                <a:moveTo>
                  <a:pt x="2185" y="1562100"/>
                </a:moveTo>
                <a:cubicBezTo>
                  <a:pt x="-2578" y="1316037"/>
                  <a:pt x="-7340" y="1069975"/>
                  <a:pt x="78385" y="990600"/>
                </a:cubicBezTo>
                <a:cubicBezTo>
                  <a:pt x="164110" y="911225"/>
                  <a:pt x="416523" y="1141412"/>
                  <a:pt x="516535" y="1085850"/>
                </a:cubicBezTo>
                <a:cubicBezTo>
                  <a:pt x="616548" y="1030287"/>
                  <a:pt x="551460" y="739775"/>
                  <a:pt x="678460" y="657225"/>
                </a:cubicBezTo>
                <a:cubicBezTo>
                  <a:pt x="805460" y="574675"/>
                  <a:pt x="1205510" y="700087"/>
                  <a:pt x="1278535" y="590550"/>
                </a:cubicBezTo>
                <a:cubicBezTo>
                  <a:pt x="1351560" y="481013"/>
                  <a:pt x="1234085" y="240506"/>
                  <a:pt x="1116610" y="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2" name="Freeform 11"/>
          <p:cNvSpPr/>
          <p:nvPr/>
        </p:nvSpPr>
        <p:spPr bwMode="auto">
          <a:xfrm>
            <a:off x="5429250" y="2676525"/>
            <a:ext cx="2828925" cy="781614"/>
          </a:xfrm>
          <a:custGeom>
            <a:avLst/>
            <a:gdLst>
              <a:gd name="connsiteX0" fmla="*/ 0 w 2828925"/>
              <a:gd name="connsiteY0" fmla="*/ 609600 h 781614"/>
              <a:gd name="connsiteX1" fmla="*/ 1038225 w 2828925"/>
              <a:gd name="connsiteY1" fmla="*/ 133350 h 781614"/>
              <a:gd name="connsiteX2" fmla="*/ 1743075 w 2828925"/>
              <a:gd name="connsiteY2" fmla="*/ 781050 h 781614"/>
              <a:gd name="connsiteX3" fmla="*/ 2828925 w 2828925"/>
              <a:gd name="connsiteY3" fmla="*/ 0 h 781614"/>
            </a:gdLst>
            <a:ahLst/>
            <a:cxnLst>
              <a:cxn ang="0">
                <a:pos x="connsiteX0" y="connsiteY0"/>
              </a:cxn>
              <a:cxn ang="0">
                <a:pos x="connsiteX1" y="connsiteY1"/>
              </a:cxn>
              <a:cxn ang="0">
                <a:pos x="connsiteX2" y="connsiteY2"/>
              </a:cxn>
              <a:cxn ang="0">
                <a:pos x="connsiteX3" y="connsiteY3"/>
              </a:cxn>
            </a:cxnLst>
            <a:rect l="l" t="t" r="r" b="b"/>
            <a:pathLst>
              <a:path w="2828925" h="781614">
                <a:moveTo>
                  <a:pt x="0" y="609600"/>
                </a:moveTo>
                <a:cubicBezTo>
                  <a:pt x="373856" y="357187"/>
                  <a:pt x="747713" y="104775"/>
                  <a:pt x="1038225" y="133350"/>
                </a:cubicBezTo>
                <a:cubicBezTo>
                  <a:pt x="1328738" y="161925"/>
                  <a:pt x="1444625" y="803275"/>
                  <a:pt x="1743075" y="781050"/>
                </a:cubicBezTo>
                <a:cubicBezTo>
                  <a:pt x="2041525" y="758825"/>
                  <a:pt x="2435225" y="379412"/>
                  <a:pt x="2828925" y="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6" name="Freeform 15"/>
          <p:cNvSpPr/>
          <p:nvPr/>
        </p:nvSpPr>
        <p:spPr bwMode="auto">
          <a:xfrm>
            <a:off x="5010150" y="3829050"/>
            <a:ext cx="2286000" cy="1685925"/>
          </a:xfrm>
          <a:custGeom>
            <a:avLst/>
            <a:gdLst>
              <a:gd name="connsiteX0" fmla="*/ 0 w 2286000"/>
              <a:gd name="connsiteY0" fmla="*/ 0 h 1685925"/>
              <a:gd name="connsiteX1" fmla="*/ 781050 w 2286000"/>
              <a:gd name="connsiteY1" fmla="*/ 847725 h 1685925"/>
              <a:gd name="connsiteX2" fmla="*/ 1514475 w 2286000"/>
              <a:gd name="connsiteY2" fmla="*/ 466725 h 1685925"/>
              <a:gd name="connsiteX3" fmla="*/ 2286000 w 2286000"/>
              <a:gd name="connsiteY3" fmla="*/ 1685925 h 1685925"/>
            </a:gdLst>
            <a:ahLst/>
            <a:cxnLst>
              <a:cxn ang="0">
                <a:pos x="connsiteX0" y="connsiteY0"/>
              </a:cxn>
              <a:cxn ang="0">
                <a:pos x="connsiteX1" y="connsiteY1"/>
              </a:cxn>
              <a:cxn ang="0">
                <a:pos x="connsiteX2" y="connsiteY2"/>
              </a:cxn>
              <a:cxn ang="0">
                <a:pos x="connsiteX3" y="connsiteY3"/>
              </a:cxn>
            </a:cxnLst>
            <a:rect l="l" t="t" r="r" b="b"/>
            <a:pathLst>
              <a:path w="2286000" h="1685925">
                <a:moveTo>
                  <a:pt x="0" y="0"/>
                </a:moveTo>
                <a:cubicBezTo>
                  <a:pt x="264319" y="384969"/>
                  <a:pt x="528638" y="769938"/>
                  <a:pt x="781050" y="847725"/>
                </a:cubicBezTo>
                <a:cubicBezTo>
                  <a:pt x="1033463" y="925513"/>
                  <a:pt x="1263650" y="327025"/>
                  <a:pt x="1514475" y="466725"/>
                </a:cubicBezTo>
                <a:cubicBezTo>
                  <a:pt x="1765300" y="606425"/>
                  <a:pt x="2025650" y="1146175"/>
                  <a:pt x="2286000" y="1685925"/>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7" name="Freeform 16"/>
          <p:cNvSpPr/>
          <p:nvPr/>
        </p:nvSpPr>
        <p:spPr bwMode="auto">
          <a:xfrm>
            <a:off x="3019425" y="3895725"/>
            <a:ext cx="1220061" cy="1609725"/>
          </a:xfrm>
          <a:custGeom>
            <a:avLst/>
            <a:gdLst>
              <a:gd name="connsiteX0" fmla="*/ 1181100 w 1220061"/>
              <a:gd name="connsiteY0" fmla="*/ 0 h 1609725"/>
              <a:gd name="connsiteX1" fmla="*/ 209550 w 1220061"/>
              <a:gd name="connsiteY1" fmla="*/ 400050 h 1609725"/>
              <a:gd name="connsiteX2" fmla="*/ 1219200 w 1220061"/>
              <a:gd name="connsiteY2" fmla="*/ 866775 h 1609725"/>
              <a:gd name="connsiteX3" fmla="*/ 0 w 1220061"/>
              <a:gd name="connsiteY3" fmla="*/ 1609725 h 1609725"/>
            </a:gdLst>
            <a:ahLst/>
            <a:cxnLst>
              <a:cxn ang="0">
                <a:pos x="connsiteX0" y="connsiteY0"/>
              </a:cxn>
              <a:cxn ang="0">
                <a:pos x="connsiteX1" y="connsiteY1"/>
              </a:cxn>
              <a:cxn ang="0">
                <a:pos x="connsiteX2" y="connsiteY2"/>
              </a:cxn>
              <a:cxn ang="0">
                <a:pos x="connsiteX3" y="connsiteY3"/>
              </a:cxn>
            </a:cxnLst>
            <a:rect l="l" t="t" r="r" b="b"/>
            <a:pathLst>
              <a:path w="1220061" h="1609725">
                <a:moveTo>
                  <a:pt x="1181100" y="0"/>
                </a:moveTo>
                <a:cubicBezTo>
                  <a:pt x="692150" y="127794"/>
                  <a:pt x="203200" y="255588"/>
                  <a:pt x="209550" y="400050"/>
                </a:cubicBezTo>
                <a:cubicBezTo>
                  <a:pt x="215900" y="544512"/>
                  <a:pt x="1254125" y="665163"/>
                  <a:pt x="1219200" y="866775"/>
                </a:cubicBezTo>
                <a:cubicBezTo>
                  <a:pt x="1184275" y="1068387"/>
                  <a:pt x="592137" y="1339056"/>
                  <a:pt x="0" y="1609725"/>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8" name="Freeform 17"/>
          <p:cNvSpPr/>
          <p:nvPr/>
        </p:nvSpPr>
        <p:spPr bwMode="auto">
          <a:xfrm>
            <a:off x="914400" y="3486150"/>
            <a:ext cx="2667000" cy="371480"/>
          </a:xfrm>
          <a:custGeom>
            <a:avLst/>
            <a:gdLst>
              <a:gd name="connsiteX0" fmla="*/ 2667000 w 2667000"/>
              <a:gd name="connsiteY0" fmla="*/ 0 h 371480"/>
              <a:gd name="connsiteX1" fmla="*/ 1590675 w 2667000"/>
              <a:gd name="connsiteY1" fmla="*/ 371475 h 371480"/>
              <a:gd name="connsiteX2" fmla="*/ 1133475 w 2667000"/>
              <a:gd name="connsiteY2" fmla="*/ 9525 h 371480"/>
              <a:gd name="connsiteX3" fmla="*/ 0 w 2667000"/>
              <a:gd name="connsiteY3" fmla="*/ 247650 h 371480"/>
            </a:gdLst>
            <a:ahLst/>
            <a:cxnLst>
              <a:cxn ang="0">
                <a:pos x="connsiteX0" y="connsiteY0"/>
              </a:cxn>
              <a:cxn ang="0">
                <a:pos x="connsiteX1" y="connsiteY1"/>
              </a:cxn>
              <a:cxn ang="0">
                <a:pos x="connsiteX2" y="connsiteY2"/>
              </a:cxn>
              <a:cxn ang="0">
                <a:pos x="connsiteX3" y="connsiteY3"/>
              </a:cxn>
            </a:cxnLst>
            <a:rect l="l" t="t" r="r" b="b"/>
            <a:pathLst>
              <a:path w="2667000" h="371480">
                <a:moveTo>
                  <a:pt x="2667000" y="0"/>
                </a:moveTo>
                <a:cubicBezTo>
                  <a:pt x="2256631" y="184944"/>
                  <a:pt x="1846262" y="369888"/>
                  <a:pt x="1590675" y="371475"/>
                </a:cubicBezTo>
                <a:cubicBezTo>
                  <a:pt x="1335088" y="373062"/>
                  <a:pt x="1398587" y="30163"/>
                  <a:pt x="1133475" y="9525"/>
                </a:cubicBezTo>
                <a:cubicBezTo>
                  <a:pt x="868362" y="-11113"/>
                  <a:pt x="434181" y="118268"/>
                  <a:pt x="0" y="24765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9" name="Freeform 18"/>
          <p:cNvSpPr/>
          <p:nvPr/>
        </p:nvSpPr>
        <p:spPr bwMode="auto">
          <a:xfrm>
            <a:off x="962025" y="1647825"/>
            <a:ext cx="2628900" cy="1400175"/>
          </a:xfrm>
          <a:custGeom>
            <a:avLst/>
            <a:gdLst>
              <a:gd name="connsiteX0" fmla="*/ 2628900 w 2628900"/>
              <a:gd name="connsiteY0" fmla="*/ 1400175 h 1400175"/>
              <a:gd name="connsiteX1" fmla="*/ 1143000 w 2628900"/>
              <a:gd name="connsiteY1" fmla="*/ 781050 h 1400175"/>
              <a:gd name="connsiteX2" fmla="*/ 895350 w 2628900"/>
              <a:gd name="connsiteY2" fmla="*/ 200025 h 1400175"/>
              <a:gd name="connsiteX3" fmla="*/ 0 w 2628900"/>
              <a:gd name="connsiteY3" fmla="*/ 0 h 1400175"/>
            </a:gdLst>
            <a:ahLst/>
            <a:cxnLst>
              <a:cxn ang="0">
                <a:pos x="connsiteX0" y="connsiteY0"/>
              </a:cxn>
              <a:cxn ang="0">
                <a:pos x="connsiteX1" y="connsiteY1"/>
              </a:cxn>
              <a:cxn ang="0">
                <a:pos x="connsiteX2" y="connsiteY2"/>
              </a:cxn>
              <a:cxn ang="0">
                <a:pos x="connsiteX3" y="connsiteY3"/>
              </a:cxn>
            </a:cxnLst>
            <a:rect l="l" t="t" r="r" b="b"/>
            <a:pathLst>
              <a:path w="2628900" h="1400175">
                <a:moveTo>
                  <a:pt x="2628900" y="1400175"/>
                </a:moveTo>
                <a:cubicBezTo>
                  <a:pt x="2030412" y="1190625"/>
                  <a:pt x="1431925" y="981075"/>
                  <a:pt x="1143000" y="781050"/>
                </a:cubicBezTo>
                <a:cubicBezTo>
                  <a:pt x="854075" y="581025"/>
                  <a:pt x="1085850" y="330200"/>
                  <a:pt x="895350" y="200025"/>
                </a:cubicBezTo>
                <a:cubicBezTo>
                  <a:pt x="704850" y="69850"/>
                  <a:pt x="352425" y="34925"/>
                  <a:pt x="0" y="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0" name="TextBox 19"/>
          <p:cNvSpPr txBox="1"/>
          <p:nvPr/>
        </p:nvSpPr>
        <p:spPr>
          <a:xfrm>
            <a:off x="1152525" y="5591175"/>
            <a:ext cx="6276013" cy="923330"/>
          </a:xfrm>
          <a:prstGeom prst="rect">
            <a:avLst/>
          </a:prstGeom>
          <a:noFill/>
        </p:spPr>
        <p:txBody>
          <a:bodyPr wrap="none" rtlCol="0">
            <a:spAutoFit/>
          </a:bodyPr>
          <a:lstStyle/>
          <a:p>
            <a:r>
              <a:rPr lang="en-US" dirty="0" err="1"/>
              <a:t>HaveTo</a:t>
            </a:r>
            <a:r>
              <a:rPr lang="en-US" dirty="0"/>
              <a:t> Algorithm: </a:t>
            </a:r>
            <a:r>
              <a:rPr lang="en-US" b="0" dirty="0"/>
              <a:t>Change colors only when you “have to”</a:t>
            </a:r>
          </a:p>
          <a:p>
            <a:endParaRPr lang="en-US" b="0" dirty="0"/>
          </a:p>
          <a:p>
            <a:r>
              <a:rPr lang="en-US" b="0" dirty="0"/>
              <a:t>How many colors do you “</a:t>
            </a:r>
            <a:r>
              <a:rPr lang="en-US" b="0" dirty="0" err="1"/>
              <a:t>HaveTo</a:t>
            </a:r>
            <a:r>
              <a:rPr lang="en-US" b="0" dirty="0"/>
              <a:t>” use? </a:t>
            </a:r>
            <a:r>
              <a:rPr lang="en-US" dirty="0"/>
              <a:t>__________ </a:t>
            </a:r>
          </a:p>
        </p:txBody>
      </p:sp>
    </p:spTree>
    <p:extLst>
      <p:ext uri="{BB962C8B-B14F-4D97-AF65-F5344CB8AC3E}">
        <p14:creationId xmlns:p14="http://schemas.microsoft.com/office/powerpoint/2010/main" val="3946860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706437"/>
          </a:xfrm>
        </p:spPr>
        <p:txBody>
          <a:bodyPr/>
          <a:lstStyle/>
          <a:p>
            <a:r>
              <a:rPr lang="en-US" dirty="0"/>
              <a:t>Minimum Spanning Tree</a:t>
            </a:r>
            <a:br>
              <a:rPr lang="en-US" dirty="0"/>
            </a:br>
            <a:r>
              <a:rPr lang="en-US" sz="2000" dirty="0"/>
              <a:t>(Prim)</a:t>
            </a:r>
          </a:p>
        </p:txBody>
      </p:sp>
      <p:sp>
        <p:nvSpPr>
          <p:cNvPr id="20" name="TextBox 19"/>
          <p:cNvSpPr txBox="1"/>
          <p:nvPr/>
        </p:nvSpPr>
        <p:spPr>
          <a:xfrm>
            <a:off x="771525" y="4467225"/>
            <a:ext cx="7866321" cy="2031325"/>
          </a:xfrm>
          <a:prstGeom prst="rect">
            <a:avLst/>
          </a:prstGeom>
          <a:noFill/>
        </p:spPr>
        <p:txBody>
          <a:bodyPr wrap="square" rtlCol="0">
            <a:spAutoFit/>
          </a:bodyPr>
          <a:lstStyle/>
          <a:p>
            <a:r>
              <a:rPr lang="en-US" dirty="0"/>
              <a:t>Prim’s Algorithm: </a:t>
            </a:r>
            <a:r>
              <a:rPr lang="en-US" b="0" dirty="0"/>
              <a:t>Consider each city, one at a time. At each step, add the cheapest wire that connects the existing network to a new city (i.e., one that is not already connected by some path). If more than one wire has the same cost, choose one (at random) to add.</a:t>
            </a:r>
          </a:p>
          <a:p>
            <a:endParaRPr lang="en-US" b="0" dirty="0"/>
          </a:p>
          <a:p>
            <a:r>
              <a:rPr lang="en-US" dirty="0"/>
              <a:t>What is the cost of the minimum spanning tree? __________ </a:t>
            </a:r>
          </a:p>
          <a:p>
            <a:r>
              <a:rPr lang="en-US" b="0" dirty="0"/>
              <a:t>(Just add the costs of the wires you used)</a:t>
            </a:r>
          </a:p>
        </p:txBody>
      </p:sp>
      <p:sp>
        <p:nvSpPr>
          <p:cNvPr id="23" name="Oval 22"/>
          <p:cNvSpPr/>
          <p:nvPr/>
        </p:nvSpPr>
        <p:spPr bwMode="auto">
          <a:xfrm>
            <a:off x="5334000" y="3638550"/>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4" name="Oval 23"/>
          <p:cNvSpPr/>
          <p:nvPr/>
        </p:nvSpPr>
        <p:spPr bwMode="auto">
          <a:xfrm>
            <a:off x="5324475" y="2438400"/>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5" name="Oval 24"/>
          <p:cNvSpPr/>
          <p:nvPr/>
        </p:nvSpPr>
        <p:spPr bwMode="auto">
          <a:xfrm>
            <a:off x="5334000" y="1243012"/>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6" name="Oval 25"/>
          <p:cNvSpPr/>
          <p:nvPr/>
        </p:nvSpPr>
        <p:spPr bwMode="auto">
          <a:xfrm>
            <a:off x="7248525" y="2886075"/>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7" name="Oval 26"/>
          <p:cNvSpPr/>
          <p:nvPr/>
        </p:nvSpPr>
        <p:spPr bwMode="auto">
          <a:xfrm>
            <a:off x="7248525" y="2005012"/>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6" name="Straight Connector 5"/>
          <p:cNvCxnSpPr>
            <a:stCxn id="25" idx="4"/>
            <a:endCxn id="24" idx="0"/>
          </p:cNvCxnSpPr>
          <p:nvPr/>
        </p:nvCxnSpPr>
        <p:spPr bwMode="auto">
          <a:xfrm flipH="1">
            <a:off x="5424488" y="1443037"/>
            <a:ext cx="9525" cy="995363"/>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10" name="Straight Connector 9"/>
          <p:cNvCxnSpPr>
            <a:stCxn id="24" idx="4"/>
            <a:endCxn id="23" idx="0"/>
          </p:cNvCxnSpPr>
          <p:nvPr/>
        </p:nvCxnSpPr>
        <p:spPr bwMode="auto">
          <a:xfrm>
            <a:off x="5424488" y="2638425"/>
            <a:ext cx="9525" cy="1000125"/>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29" name="Straight Connector 28"/>
          <p:cNvCxnSpPr>
            <a:stCxn id="25" idx="6"/>
            <a:endCxn id="27" idx="1"/>
          </p:cNvCxnSpPr>
          <p:nvPr/>
        </p:nvCxnSpPr>
        <p:spPr bwMode="auto">
          <a:xfrm>
            <a:off x="5534025" y="1343025"/>
            <a:ext cx="1743793" cy="69128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31" name="Straight Connector 30"/>
          <p:cNvCxnSpPr>
            <a:stCxn id="27" idx="4"/>
            <a:endCxn id="26" idx="0"/>
          </p:cNvCxnSpPr>
          <p:nvPr/>
        </p:nvCxnSpPr>
        <p:spPr bwMode="auto">
          <a:xfrm>
            <a:off x="7348538" y="2205037"/>
            <a:ext cx="0" cy="68103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33" name="Straight Connector 32"/>
          <p:cNvCxnSpPr>
            <a:stCxn id="26" idx="3"/>
            <a:endCxn id="23" idx="6"/>
          </p:cNvCxnSpPr>
          <p:nvPr/>
        </p:nvCxnSpPr>
        <p:spPr bwMode="auto">
          <a:xfrm flipH="1">
            <a:off x="5534025" y="3056807"/>
            <a:ext cx="1743793" cy="681756"/>
          </a:xfrm>
          <a:prstGeom prst="line">
            <a:avLst/>
          </a:prstGeom>
          <a:solidFill>
            <a:schemeClr val="accent1"/>
          </a:solidFill>
          <a:ln w="19050" cap="flat" cmpd="sng" algn="ctr">
            <a:solidFill>
              <a:schemeClr val="tx1"/>
            </a:solidFill>
            <a:prstDash val="sysDot"/>
            <a:round/>
            <a:headEnd type="none" w="med" len="med"/>
            <a:tailEnd type="none" w="med" len="med"/>
          </a:ln>
          <a:effectLst/>
        </p:spPr>
      </p:cxnSp>
      <p:sp>
        <p:nvSpPr>
          <p:cNvPr id="34" name="Oval 33"/>
          <p:cNvSpPr/>
          <p:nvPr/>
        </p:nvSpPr>
        <p:spPr bwMode="auto">
          <a:xfrm>
            <a:off x="1847850" y="3790950"/>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35" name="Oval 34"/>
          <p:cNvSpPr/>
          <p:nvPr/>
        </p:nvSpPr>
        <p:spPr bwMode="auto">
          <a:xfrm>
            <a:off x="1838325" y="2590800"/>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36" name="Oval 35"/>
          <p:cNvSpPr/>
          <p:nvPr/>
        </p:nvSpPr>
        <p:spPr bwMode="auto">
          <a:xfrm>
            <a:off x="1847850" y="1395412"/>
            <a:ext cx="200025" cy="200025"/>
          </a:xfrm>
          <a:prstGeom prst="ellipse">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37" name="Oval 36"/>
          <p:cNvSpPr/>
          <p:nvPr/>
        </p:nvSpPr>
        <p:spPr bwMode="auto">
          <a:xfrm>
            <a:off x="3762375" y="3038475"/>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38" name="Oval 37"/>
          <p:cNvSpPr/>
          <p:nvPr/>
        </p:nvSpPr>
        <p:spPr bwMode="auto">
          <a:xfrm>
            <a:off x="3762375" y="2157412"/>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39" name="Straight Connector 38"/>
          <p:cNvCxnSpPr>
            <a:stCxn id="36" idx="4"/>
            <a:endCxn id="35" idx="0"/>
          </p:cNvCxnSpPr>
          <p:nvPr/>
        </p:nvCxnSpPr>
        <p:spPr bwMode="auto">
          <a:xfrm flipH="1">
            <a:off x="1938338" y="1595437"/>
            <a:ext cx="9525" cy="995363"/>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0" name="Straight Connector 39"/>
          <p:cNvCxnSpPr>
            <a:stCxn id="35" idx="4"/>
            <a:endCxn id="34" idx="0"/>
          </p:cNvCxnSpPr>
          <p:nvPr/>
        </p:nvCxnSpPr>
        <p:spPr bwMode="auto">
          <a:xfrm>
            <a:off x="1938338" y="2790825"/>
            <a:ext cx="9525" cy="1000125"/>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1" name="Straight Connector 40"/>
          <p:cNvCxnSpPr>
            <a:stCxn id="36" idx="6"/>
            <a:endCxn id="38" idx="1"/>
          </p:cNvCxnSpPr>
          <p:nvPr/>
        </p:nvCxnSpPr>
        <p:spPr bwMode="auto">
          <a:xfrm>
            <a:off x="2047875" y="1495425"/>
            <a:ext cx="1743793" cy="69128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2" name="Straight Connector 41"/>
          <p:cNvCxnSpPr>
            <a:stCxn id="38" idx="4"/>
            <a:endCxn id="37" idx="0"/>
          </p:cNvCxnSpPr>
          <p:nvPr/>
        </p:nvCxnSpPr>
        <p:spPr bwMode="auto">
          <a:xfrm>
            <a:off x="3862388" y="2357437"/>
            <a:ext cx="0" cy="68103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3" name="Straight Connector 42"/>
          <p:cNvCxnSpPr>
            <a:stCxn id="37" idx="3"/>
            <a:endCxn id="34" idx="6"/>
          </p:cNvCxnSpPr>
          <p:nvPr/>
        </p:nvCxnSpPr>
        <p:spPr bwMode="auto">
          <a:xfrm flipH="1">
            <a:off x="2047875" y="3209207"/>
            <a:ext cx="1743793" cy="681756"/>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5" name="Straight Connector 44"/>
          <p:cNvCxnSpPr>
            <a:stCxn id="36" idx="7"/>
            <a:endCxn id="25" idx="2"/>
          </p:cNvCxnSpPr>
          <p:nvPr/>
        </p:nvCxnSpPr>
        <p:spPr bwMode="auto">
          <a:xfrm flipV="1">
            <a:off x="2018582" y="1343025"/>
            <a:ext cx="3315418" cy="8168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8" name="Straight Connector 47"/>
          <p:cNvCxnSpPr>
            <a:stCxn id="34" idx="5"/>
            <a:endCxn id="23" idx="3"/>
          </p:cNvCxnSpPr>
          <p:nvPr/>
        </p:nvCxnSpPr>
        <p:spPr bwMode="auto">
          <a:xfrm flipV="1">
            <a:off x="2018582" y="3809282"/>
            <a:ext cx="3344711" cy="15240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50" name="Straight Connector 49"/>
          <p:cNvCxnSpPr>
            <a:stCxn id="35" idx="7"/>
            <a:endCxn id="38" idx="2"/>
          </p:cNvCxnSpPr>
          <p:nvPr/>
        </p:nvCxnSpPr>
        <p:spPr bwMode="auto">
          <a:xfrm flipV="1">
            <a:off x="2009057" y="2257425"/>
            <a:ext cx="1753318" cy="36266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52" name="Straight Connector 51"/>
          <p:cNvCxnSpPr>
            <a:stCxn id="35" idx="6"/>
            <a:endCxn id="37" idx="2"/>
          </p:cNvCxnSpPr>
          <p:nvPr/>
        </p:nvCxnSpPr>
        <p:spPr bwMode="auto">
          <a:xfrm>
            <a:off x="2038350" y="2690813"/>
            <a:ext cx="1724025" cy="447675"/>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54" name="Straight Connector 53"/>
          <p:cNvCxnSpPr>
            <a:stCxn id="38" idx="7"/>
            <a:endCxn id="25" idx="3"/>
          </p:cNvCxnSpPr>
          <p:nvPr/>
        </p:nvCxnSpPr>
        <p:spPr bwMode="auto">
          <a:xfrm flipV="1">
            <a:off x="3933107" y="1413744"/>
            <a:ext cx="1430186" cy="772961"/>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56" name="Straight Connector 55"/>
          <p:cNvCxnSpPr>
            <a:stCxn id="38" idx="6"/>
            <a:endCxn id="24" idx="2"/>
          </p:cNvCxnSpPr>
          <p:nvPr/>
        </p:nvCxnSpPr>
        <p:spPr bwMode="auto">
          <a:xfrm>
            <a:off x="3962400" y="2257425"/>
            <a:ext cx="1362075" cy="28098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58" name="Straight Connector 57"/>
          <p:cNvCxnSpPr>
            <a:stCxn id="37" idx="6"/>
            <a:endCxn id="24" idx="3"/>
          </p:cNvCxnSpPr>
          <p:nvPr/>
        </p:nvCxnSpPr>
        <p:spPr bwMode="auto">
          <a:xfrm flipV="1">
            <a:off x="3962400" y="2609132"/>
            <a:ext cx="1391368" cy="529356"/>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60" name="Straight Connector 59"/>
          <p:cNvCxnSpPr>
            <a:stCxn id="37" idx="5"/>
            <a:endCxn id="23" idx="1"/>
          </p:cNvCxnSpPr>
          <p:nvPr/>
        </p:nvCxnSpPr>
        <p:spPr bwMode="auto">
          <a:xfrm>
            <a:off x="3933107" y="3209207"/>
            <a:ext cx="1430186" cy="458636"/>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62" name="Straight Connector 61"/>
          <p:cNvCxnSpPr>
            <a:stCxn id="25" idx="5"/>
            <a:endCxn id="26" idx="1"/>
          </p:cNvCxnSpPr>
          <p:nvPr/>
        </p:nvCxnSpPr>
        <p:spPr bwMode="auto">
          <a:xfrm>
            <a:off x="5504732" y="1413744"/>
            <a:ext cx="1773086" cy="1501624"/>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64" name="Straight Connector 63"/>
          <p:cNvCxnSpPr>
            <a:stCxn id="24" idx="5"/>
            <a:endCxn id="26" idx="2"/>
          </p:cNvCxnSpPr>
          <p:nvPr/>
        </p:nvCxnSpPr>
        <p:spPr bwMode="auto">
          <a:xfrm>
            <a:off x="5495207" y="2609132"/>
            <a:ext cx="1753318" cy="376956"/>
          </a:xfrm>
          <a:prstGeom prst="line">
            <a:avLst/>
          </a:prstGeom>
          <a:solidFill>
            <a:schemeClr val="accent1"/>
          </a:solidFill>
          <a:ln w="19050" cap="flat" cmpd="sng" algn="ctr">
            <a:solidFill>
              <a:schemeClr val="tx1"/>
            </a:solidFill>
            <a:prstDash val="sysDot"/>
            <a:round/>
            <a:headEnd type="none" w="med" len="med"/>
            <a:tailEnd type="none" w="med" len="med"/>
          </a:ln>
          <a:effectLst/>
        </p:spPr>
      </p:cxnSp>
      <p:sp>
        <p:nvSpPr>
          <p:cNvPr id="65" name="TextBox 64"/>
          <p:cNvSpPr txBox="1"/>
          <p:nvPr/>
        </p:nvSpPr>
        <p:spPr>
          <a:xfrm>
            <a:off x="2599966" y="3308269"/>
            <a:ext cx="285750" cy="369332"/>
          </a:xfrm>
          <a:prstGeom prst="rect">
            <a:avLst/>
          </a:prstGeom>
          <a:noFill/>
          <a:ln w="19050">
            <a:noFill/>
            <a:prstDash val="sysDot"/>
          </a:ln>
        </p:spPr>
        <p:txBody>
          <a:bodyPr wrap="square" rtlCol="0">
            <a:spAutoFit/>
          </a:bodyPr>
          <a:lstStyle/>
          <a:p>
            <a:r>
              <a:rPr lang="en-US" dirty="0"/>
              <a:t>3</a:t>
            </a:r>
          </a:p>
        </p:txBody>
      </p:sp>
      <p:sp>
        <p:nvSpPr>
          <p:cNvPr id="66" name="TextBox 65"/>
          <p:cNvSpPr txBox="1"/>
          <p:nvPr/>
        </p:nvSpPr>
        <p:spPr>
          <a:xfrm>
            <a:off x="4619355" y="2093118"/>
            <a:ext cx="285750" cy="369332"/>
          </a:xfrm>
          <a:prstGeom prst="rect">
            <a:avLst/>
          </a:prstGeom>
          <a:noFill/>
          <a:ln w="19050">
            <a:noFill/>
            <a:prstDash val="sysDot"/>
          </a:ln>
        </p:spPr>
        <p:txBody>
          <a:bodyPr wrap="square" rtlCol="0">
            <a:spAutoFit/>
          </a:bodyPr>
          <a:lstStyle/>
          <a:p>
            <a:r>
              <a:rPr lang="en-US" dirty="0"/>
              <a:t>3</a:t>
            </a:r>
          </a:p>
        </p:txBody>
      </p:sp>
      <p:sp>
        <p:nvSpPr>
          <p:cNvPr id="67" name="TextBox 66"/>
          <p:cNvSpPr txBox="1"/>
          <p:nvPr/>
        </p:nvSpPr>
        <p:spPr>
          <a:xfrm>
            <a:off x="4333605" y="1562220"/>
            <a:ext cx="285750" cy="369332"/>
          </a:xfrm>
          <a:prstGeom prst="rect">
            <a:avLst/>
          </a:prstGeom>
          <a:noFill/>
          <a:ln w="19050">
            <a:noFill/>
            <a:prstDash val="sysDot"/>
          </a:ln>
        </p:spPr>
        <p:txBody>
          <a:bodyPr wrap="square" rtlCol="0">
            <a:spAutoFit/>
          </a:bodyPr>
          <a:lstStyle/>
          <a:p>
            <a:r>
              <a:rPr lang="en-US" dirty="0"/>
              <a:t>3</a:t>
            </a:r>
          </a:p>
        </p:txBody>
      </p:sp>
      <p:sp>
        <p:nvSpPr>
          <p:cNvPr id="68" name="TextBox 67"/>
          <p:cNvSpPr txBox="1"/>
          <p:nvPr/>
        </p:nvSpPr>
        <p:spPr>
          <a:xfrm>
            <a:off x="2885716" y="1576387"/>
            <a:ext cx="285750" cy="369332"/>
          </a:xfrm>
          <a:prstGeom prst="rect">
            <a:avLst/>
          </a:prstGeom>
          <a:noFill/>
          <a:ln w="19050">
            <a:noFill/>
            <a:prstDash val="sysDot"/>
          </a:ln>
        </p:spPr>
        <p:txBody>
          <a:bodyPr wrap="square" rtlCol="0">
            <a:spAutoFit/>
          </a:bodyPr>
          <a:lstStyle/>
          <a:p>
            <a:r>
              <a:rPr lang="en-US" dirty="0"/>
              <a:t>3</a:t>
            </a:r>
          </a:p>
        </p:txBody>
      </p:sp>
      <p:sp>
        <p:nvSpPr>
          <p:cNvPr id="69" name="TextBox 68"/>
          <p:cNvSpPr txBox="1"/>
          <p:nvPr/>
        </p:nvSpPr>
        <p:spPr>
          <a:xfrm>
            <a:off x="5152755" y="2958817"/>
            <a:ext cx="285750" cy="369332"/>
          </a:xfrm>
          <a:prstGeom prst="rect">
            <a:avLst/>
          </a:prstGeom>
          <a:noFill/>
          <a:ln w="19050">
            <a:noFill/>
            <a:prstDash val="sysDot"/>
          </a:ln>
        </p:spPr>
        <p:txBody>
          <a:bodyPr wrap="square" rtlCol="0">
            <a:spAutoFit/>
          </a:bodyPr>
          <a:lstStyle/>
          <a:p>
            <a:r>
              <a:rPr lang="en-US" dirty="0"/>
              <a:t>3</a:t>
            </a:r>
          </a:p>
        </p:txBody>
      </p:sp>
      <p:sp>
        <p:nvSpPr>
          <p:cNvPr id="70" name="TextBox 69"/>
          <p:cNvSpPr txBox="1"/>
          <p:nvPr/>
        </p:nvSpPr>
        <p:spPr>
          <a:xfrm>
            <a:off x="6076950" y="2719388"/>
            <a:ext cx="285750" cy="369332"/>
          </a:xfrm>
          <a:prstGeom prst="rect">
            <a:avLst/>
          </a:prstGeom>
          <a:noFill/>
          <a:ln w="19050">
            <a:noFill/>
            <a:prstDash val="sysDot"/>
          </a:ln>
        </p:spPr>
        <p:txBody>
          <a:bodyPr wrap="square" rtlCol="0">
            <a:spAutoFit/>
          </a:bodyPr>
          <a:lstStyle/>
          <a:p>
            <a:r>
              <a:rPr lang="en-US" dirty="0"/>
              <a:t>3</a:t>
            </a:r>
          </a:p>
        </p:txBody>
      </p:sp>
      <p:sp>
        <p:nvSpPr>
          <p:cNvPr id="71" name="TextBox 70"/>
          <p:cNvSpPr txBox="1"/>
          <p:nvPr/>
        </p:nvSpPr>
        <p:spPr>
          <a:xfrm>
            <a:off x="6534150" y="1442319"/>
            <a:ext cx="285750" cy="369332"/>
          </a:xfrm>
          <a:prstGeom prst="rect">
            <a:avLst/>
          </a:prstGeom>
          <a:noFill/>
          <a:ln w="19050">
            <a:noFill/>
            <a:prstDash val="sysDot"/>
          </a:ln>
        </p:spPr>
        <p:txBody>
          <a:bodyPr wrap="square" rtlCol="0">
            <a:spAutoFit/>
          </a:bodyPr>
          <a:lstStyle/>
          <a:p>
            <a:r>
              <a:rPr lang="en-US" dirty="0"/>
              <a:t>3</a:t>
            </a:r>
          </a:p>
        </p:txBody>
      </p:sp>
      <p:sp>
        <p:nvSpPr>
          <p:cNvPr id="72" name="TextBox 71"/>
          <p:cNvSpPr txBox="1"/>
          <p:nvPr/>
        </p:nvSpPr>
        <p:spPr>
          <a:xfrm>
            <a:off x="7348537" y="2250761"/>
            <a:ext cx="285750" cy="369332"/>
          </a:xfrm>
          <a:prstGeom prst="rect">
            <a:avLst/>
          </a:prstGeom>
          <a:noFill/>
          <a:ln w="19050">
            <a:noFill/>
            <a:prstDash val="sysDot"/>
          </a:ln>
        </p:spPr>
        <p:txBody>
          <a:bodyPr wrap="square" rtlCol="0">
            <a:spAutoFit/>
          </a:bodyPr>
          <a:lstStyle/>
          <a:p>
            <a:r>
              <a:rPr lang="en-US" dirty="0"/>
              <a:t>2</a:t>
            </a:r>
          </a:p>
        </p:txBody>
      </p:sp>
      <p:sp>
        <p:nvSpPr>
          <p:cNvPr id="73" name="TextBox 72"/>
          <p:cNvSpPr txBox="1"/>
          <p:nvPr/>
        </p:nvSpPr>
        <p:spPr>
          <a:xfrm>
            <a:off x="4515209" y="3123603"/>
            <a:ext cx="285750" cy="369332"/>
          </a:xfrm>
          <a:prstGeom prst="rect">
            <a:avLst/>
          </a:prstGeom>
          <a:noFill/>
          <a:ln w="19050">
            <a:noFill/>
            <a:prstDash val="sysDot"/>
          </a:ln>
        </p:spPr>
        <p:txBody>
          <a:bodyPr wrap="square" rtlCol="0">
            <a:spAutoFit/>
          </a:bodyPr>
          <a:lstStyle/>
          <a:p>
            <a:r>
              <a:rPr lang="en-US" dirty="0"/>
              <a:t>2</a:t>
            </a:r>
          </a:p>
        </p:txBody>
      </p:sp>
      <p:sp>
        <p:nvSpPr>
          <p:cNvPr id="74" name="TextBox 73"/>
          <p:cNvSpPr txBox="1"/>
          <p:nvPr/>
        </p:nvSpPr>
        <p:spPr>
          <a:xfrm>
            <a:off x="6381750" y="1924767"/>
            <a:ext cx="285750" cy="369332"/>
          </a:xfrm>
          <a:prstGeom prst="rect">
            <a:avLst/>
          </a:prstGeom>
          <a:noFill/>
          <a:ln w="19050">
            <a:noFill/>
            <a:prstDash val="sysDot"/>
          </a:ln>
        </p:spPr>
        <p:txBody>
          <a:bodyPr wrap="square" rtlCol="0">
            <a:spAutoFit/>
          </a:bodyPr>
          <a:lstStyle/>
          <a:p>
            <a:r>
              <a:rPr lang="en-US" dirty="0"/>
              <a:t>4</a:t>
            </a:r>
          </a:p>
        </p:txBody>
      </p:sp>
      <p:sp>
        <p:nvSpPr>
          <p:cNvPr id="75" name="TextBox 74"/>
          <p:cNvSpPr txBox="1"/>
          <p:nvPr/>
        </p:nvSpPr>
        <p:spPr>
          <a:xfrm>
            <a:off x="6219825" y="3352679"/>
            <a:ext cx="285750" cy="369332"/>
          </a:xfrm>
          <a:prstGeom prst="rect">
            <a:avLst/>
          </a:prstGeom>
          <a:noFill/>
          <a:ln w="19050">
            <a:noFill/>
            <a:prstDash val="sysDot"/>
          </a:ln>
        </p:spPr>
        <p:txBody>
          <a:bodyPr wrap="square" rtlCol="0">
            <a:spAutoFit/>
          </a:bodyPr>
          <a:lstStyle/>
          <a:p>
            <a:r>
              <a:rPr lang="en-US" dirty="0"/>
              <a:t>4</a:t>
            </a:r>
          </a:p>
        </p:txBody>
      </p:sp>
      <p:sp>
        <p:nvSpPr>
          <p:cNvPr id="76" name="TextBox 75"/>
          <p:cNvSpPr txBox="1"/>
          <p:nvPr/>
        </p:nvSpPr>
        <p:spPr>
          <a:xfrm>
            <a:off x="3647357" y="3828332"/>
            <a:ext cx="285750" cy="369332"/>
          </a:xfrm>
          <a:prstGeom prst="rect">
            <a:avLst/>
          </a:prstGeom>
          <a:noFill/>
          <a:ln w="19050">
            <a:noFill/>
            <a:prstDash val="sysDot"/>
          </a:ln>
        </p:spPr>
        <p:txBody>
          <a:bodyPr wrap="square" rtlCol="0">
            <a:spAutoFit/>
          </a:bodyPr>
          <a:lstStyle/>
          <a:p>
            <a:r>
              <a:rPr lang="en-US" dirty="0"/>
              <a:t>4</a:t>
            </a:r>
          </a:p>
        </p:txBody>
      </p:sp>
      <p:sp>
        <p:nvSpPr>
          <p:cNvPr id="77" name="TextBox 76"/>
          <p:cNvSpPr txBox="1"/>
          <p:nvPr/>
        </p:nvSpPr>
        <p:spPr>
          <a:xfrm>
            <a:off x="3575919" y="2504478"/>
            <a:ext cx="285750" cy="369332"/>
          </a:xfrm>
          <a:prstGeom prst="rect">
            <a:avLst/>
          </a:prstGeom>
          <a:noFill/>
          <a:ln w="19050">
            <a:noFill/>
            <a:prstDash val="sysDot"/>
          </a:ln>
        </p:spPr>
        <p:txBody>
          <a:bodyPr wrap="square" rtlCol="0">
            <a:spAutoFit/>
          </a:bodyPr>
          <a:lstStyle/>
          <a:p>
            <a:r>
              <a:rPr lang="en-US" dirty="0"/>
              <a:t>4</a:t>
            </a:r>
          </a:p>
        </p:txBody>
      </p:sp>
      <p:sp>
        <p:nvSpPr>
          <p:cNvPr id="78" name="TextBox 77"/>
          <p:cNvSpPr txBox="1"/>
          <p:nvPr/>
        </p:nvSpPr>
        <p:spPr>
          <a:xfrm>
            <a:off x="4366853" y="2599607"/>
            <a:ext cx="285750" cy="369332"/>
          </a:xfrm>
          <a:prstGeom prst="rect">
            <a:avLst/>
          </a:prstGeom>
          <a:noFill/>
          <a:ln w="19050">
            <a:noFill/>
            <a:prstDash val="sysDot"/>
          </a:ln>
        </p:spPr>
        <p:txBody>
          <a:bodyPr wrap="square" rtlCol="0">
            <a:spAutoFit/>
          </a:bodyPr>
          <a:lstStyle/>
          <a:p>
            <a:r>
              <a:rPr lang="en-US" dirty="0"/>
              <a:t>4</a:t>
            </a:r>
          </a:p>
        </p:txBody>
      </p:sp>
      <p:sp>
        <p:nvSpPr>
          <p:cNvPr id="79" name="TextBox 78"/>
          <p:cNvSpPr txBox="1"/>
          <p:nvPr/>
        </p:nvSpPr>
        <p:spPr>
          <a:xfrm>
            <a:off x="2900362" y="2628900"/>
            <a:ext cx="285750" cy="369332"/>
          </a:xfrm>
          <a:prstGeom prst="rect">
            <a:avLst/>
          </a:prstGeom>
          <a:noFill/>
          <a:ln w="19050">
            <a:noFill/>
            <a:prstDash val="sysDot"/>
          </a:ln>
        </p:spPr>
        <p:txBody>
          <a:bodyPr wrap="square" rtlCol="0">
            <a:spAutoFit/>
          </a:bodyPr>
          <a:lstStyle/>
          <a:p>
            <a:r>
              <a:rPr lang="en-US" dirty="0"/>
              <a:t>4</a:t>
            </a:r>
          </a:p>
        </p:txBody>
      </p:sp>
      <p:sp>
        <p:nvSpPr>
          <p:cNvPr id="80" name="TextBox 79"/>
          <p:cNvSpPr txBox="1"/>
          <p:nvPr/>
        </p:nvSpPr>
        <p:spPr>
          <a:xfrm>
            <a:off x="1662112" y="1920358"/>
            <a:ext cx="285750" cy="369332"/>
          </a:xfrm>
          <a:prstGeom prst="rect">
            <a:avLst/>
          </a:prstGeom>
          <a:noFill/>
          <a:ln w="19050">
            <a:noFill/>
            <a:prstDash val="sysDot"/>
          </a:ln>
        </p:spPr>
        <p:txBody>
          <a:bodyPr wrap="square" rtlCol="0">
            <a:spAutoFit/>
          </a:bodyPr>
          <a:lstStyle/>
          <a:p>
            <a:r>
              <a:rPr lang="en-US" dirty="0"/>
              <a:t>4</a:t>
            </a:r>
          </a:p>
        </p:txBody>
      </p:sp>
      <p:sp>
        <p:nvSpPr>
          <p:cNvPr id="81" name="TextBox 80"/>
          <p:cNvSpPr txBox="1"/>
          <p:nvPr/>
        </p:nvSpPr>
        <p:spPr>
          <a:xfrm>
            <a:off x="2604728" y="2150030"/>
            <a:ext cx="285750" cy="369332"/>
          </a:xfrm>
          <a:prstGeom prst="rect">
            <a:avLst/>
          </a:prstGeom>
          <a:noFill/>
          <a:ln w="19050">
            <a:noFill/>
            <a:prstDash val="sysDot"/>
          </a:ln>
        </p:spPr>
        <p:txBody>
          <a:bodyPr wrap="square" rtlCol="0">
            <a:spAutoFit/>
          </a:bodyPr>
          <a:lstStyle/>
          <a:p>
            <a:r>
              <a:rPr lang="en-US" dirty="0"/>
              <a:t>5</a:t>
            </a:r>
          </a:p>
        </p:txBody>
      </p:sp>
      <p:sp>
        <p:nvSpPr>
          <p:cNvPr id="82" name="TextBox 81"/>
          <p:cNvSpPr txBox="1"/>
          <p:nvPr/>
        </p:nvSpPr>
        <p:spPr>
          <a:xfrm>
            <a:off x="5162550" y="1761053"/>
            <a:ext cx="285750" cy="369332"/>
          </a:xfrm>
          <a:prstGeom prst="rect">
            <a:avLst/>
          </a:prstGeom>
          <a:noFill/>
          <a:ln w="19050">
            <a:noFill/>
            <a:prstDash val="sysDot"/>
          </a:ln>
        </p:spPr>
        <p:txBody>
          <a:bodyPr wrap="square" rtlCol="0">
            <a:spAutoFit/>
          </a:bodyPr>
          <a:lstStyle/>
          <a:p>
            <a:r>
              <a:rPr lang="en-US" dirty="0"/>
              <a:t>2</a:t>
            </a:r>
          </a:p>
        </p:txBody>
      </p:sp>
      <p:sp>
        <p:nvSpPr>
          <p:cNvPr id="83" name="TextBox 82"/>
          <p:cNvSpPr txBox="1"/>
          <p:nvPr/>
        </p:nvSpPr>
        <p:spPr>
          <a:xfrm>
            <a:off x="1638300" y="3153725"/>
            <a:ext cx="285750" cy="369332"/>
          </a:xfrm>
          <a:prstGeom prst="rect">
            <a:avLst/>
          </a:prstGeom>
          <a:noFill/>
          <a:ln w="19050">
            <a:noFill/>
            <a:prstDash val="sysDot"/>
          </a:ln>
        </p:spPr>
        <p:txBody>
          <a:bodyPr wrap="square" rtlCol="0">
            <a:spAutoFit/>
          </a:bodyPr>
          <a:lstStyle/>
          <a:p>
            <a:r>
              <a:rPr lang="en-US" dirty="0"/>
              <a:t>2</a:t>
            </a:r>
          </a:p>
        </p:txBody>
      </p:sp>
      <p:sp>
        <p:nvSpPr>
          <p:cNvPr id="84" name="TextBox 83"/>
          <p:cNvSpPr txBox="1"/>
          <p:nvPr/>
        </p:nvSpPr>
        <p:spPr>
          <a:xfrm>
            <a:off x="3548062" y="1033583"/>
            <a:ext cx="285750" cy="369332"/>
          </a:xfrm>
          <a:prstGeom prst="rect">
            <a:avLst/>
          </a:prstGeom>
          <a:noFill/>
          <a:ln w="19050">
            <a:noFill/>
            <a:prstDash val="sysDot"/>
          </a:ln>
        </p:spPr>
        <p:txBody>
          <a:bodyPr wrap="square" rtlCol="0">
            <a:spAutoFit/>
          </a:bodyPr>
          <a:lstStyle/>
          <a:p>
            <a:r>
              <a:rPr lang="en-US" dirty="0"/>
              <a:t>5</a:t>
            </a:r>
          </a:p>
        </p:txBody>
      </p:sp>
      <p:sp>
        <p:nvSpPr>
          <p:cNvPr id="3" name="TextBox 2"/>
          <p:cNvSpPr txBox="1"/>
          <p:nvPr/>
        </p:nvSpPr>
        <p:spPr>
          <a:xfrm>
            <a:off x="361950" y="930056"/>
            <a:ext cx="1090612" cy="646331"/>
          </a:xfrm>
          <a:prstGeom prst="rect">
            <a:avLst/>
          </a:prstGeom>
          <a:noFill/>
        </p:spPr>
        <p:txBody>
          <a:bodyPr wrap="square" rtlCol="0">
            <a:spAutoFit/>
          </a:bodyPr>
          <a:lstStyle/>
          <a:p>
            <a:r>
              <a:rPr lang="en-US" b="0" dirty="0"/>
              <a:t>Starting Network</a:t>
            </a:r>
          </a:p>
        </p:txBody>
      </p:sp>
      <p:cxnSp>
        <p:nvCxnSpPr>
          <p:cNvPr id="5" name="Straight Arrow Connector 4"/>
          <p:cNvCxnSpPr>
            <a:stCxn id="3" idx="3"/>
          </p:cNvCxnSpPr>
          <p:nvPr/>
        </p:nvCxnSpPr>
        <p:spPr bwMode="auto">
          <a:xfrm>
            <a:off x="1452562" y="1253222"/>
            <a:ext cx="328613" cy="149693"/>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999133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706437"/>
          </a:xfrm>
        </p:spPr>
        <p:txBody>
          <a:bodyPr/>
          <a:lstStyle/>
          <a:p>
            <a:r>
              <a:rPr lang="en-US" dirty="0"/>
              <a:t>Minimum Spanning Tree</a:t>
            </a:r>
            <a:br>
              <a:rPr lang="en-US" dirty="0"/>
            </a:br>
            <a:r>
              <a:rPr lang="en-US" sz="2000" dirty="0"/>
              <a:t>(</a:t>
            </a:r>
            <a:r>
              <a:rPr lang="en-US" sz="2000" dirty="0" err="1"/>
              <a:t>Kruskal</a:t>
            </a:r>
            <a:r>
              <a:rPr lang="en-US" sz="2000" dirty="0"/>
              <a:t>)</a:t>
            </a:r>
          </a:p>
        </p:txBody>
      </p:sp>
      <p:sp>
        <p:nvSpPr>
          <p:cNvPr id="20" name="TextBox 19"/>
          <p:cNvSpPr txBox="1"/>
          <p:nvPr/>
        </p:nvSpPr>
        <p:spPr>
          <a:xfrm>
            <a:off x="862388" y="4572000"/>
            <a:ext cx="7491038" cy="2031325"/>
          </a:xfrm>
          <a:prstGeom prst="rect">
            <a:avLst/>
          </a:prstGeom>
          <a:noFill/>
        </p:spPr>
        <p:txBody>
          <a:bodyPr wrap="square" rtlCol="0">
            <a:spAutoFit/>
          </a:bodyPr>
          <a:lstStyle/>
          <a:p>
            <a:r>
              <a:rPr lang="en-US" dirty="0" err="1"/>
              <a:t>Kruskal’s</a:t>
            </a:r>
            <a:r>
              <a:rPr lang="en-US" dirty="0"/>
              <a:t> Algorithm: </a:t>
            </a:r>
            <a:r>
              <a:rPr lang="en-US" b="0" dirty="0"/>
              <a:t>Consider each wire, one at a time, in order of increasing cost (from the cheapest to the most expensive). Add the </a:t>
            </a:r>
          </a:p>
          <a:p>
            <a:r>
              <a:rPr lang="en-US" b="0" dirty="0"/>
              <a:t>wire if it connects two cities that were not connected before. If more than one wire has the same cost, choose one (at random).</a:t>
            </a:r>
          </a:p>
          <a:p>
            <a:endParaRPr lang="en-US" b="0" dirty="0"/>
          </a:p>
          <a:p>
            <a:r>
              <a:rPr lang="en-US" dirty="0"/>
              <a:t>What is the cost of the minimum spanning tree? __________ </a:t>
            </a:r>
          </a:p>
          <a:p>
            <a:r>
              <a:rPr lang="en-US" b="0" dirty="0"/>
              <a:t>(Just add the costs of the wires you used)</a:t>
            </a:r>
          </a:p>
        </p:txBody>
      </p:sp>
      <p:sp>
        <p:nvSpPr>
          <p:cNvPr id="23" name="Oval 22"/>
          <p:cNvSpPr/>
          <p:nvPr/>
        </p:nvSpPr>
        <p:spPr bwMode="auto">
          <a:xfrm>
            <a:off x="5334000" y="3867150"/>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4" name="Oval 23"/>
          <p:cNvSpPr/>
          <p:nvPr/>
        </p:nvSpPr>
        <p:spPr bwMode="auto">
          <a:xfrm>
            <a:off x="5324475" y="2667000"/>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5" name="Oval 24"/>
          <p:cNvSpPr/>
          <p:nvPr/>
        </p:nvSpPr>
        <p:spPr bwMode="auto">
          <a:xfrm>
            <a:off x="5334000" y="1471612"/>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6" name="Oval 25"/>
          <p:cNvSpPr/>
          <p:nvPr/>
        </p:nvSpPr>
        <p:spPr bwMode="auto">
          <a:xfrm>
            <a:off x="7248525" y="3114675"/>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7" name="Oval 26"/>
          <p:cNvSpPr/>
          <p:nvPr/>
        </p:nvSpPr>
        <p:spPr bwMode="auto">
          <a:xfrm>
            <a:off x="7248525" y="2233612"/>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6" name="Straight Connector 5"/>
          <p:cNvCxnSpPr>
            <a:stCxn id="25" idx="4"/>
            <a:endCxn id="24" idx="0"/>
          </p:cNvCxnSpPr>
          <p:nvPr/>
        </p:nvCxnSpPr>
        <p:spPr bwMode="auto">
          <a:xfrm flipH="1">
            <a:off x="5424488" y="1671637"/>
            <a:ext cx="9525" cy="995363"/>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10" name="Straight Connector 9"/>
          <p:cNvCxnSpPr>
            <a:stCxn id="24" idx="4"/>
            <a:endCxn id="23" idx="0"/>
          </p:cNvCxnSpPr>
          <p:nvPr/>
        </p:nvCxnSpPr>
        <p:spPr bwMode="auto">
          <a:xfrm>
            <a:off x="5424488" y="2867025"/>
            <a:ext cx="9525" cy="1000125"/>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29" name="Straight Connector 28"/>
          <p:cNvCxnSpPr>
            <a:stCxn id="25" idx="6"/>
            <a:endCxn id="27" idx="1"/>
          </p:cNvCxnSpPr>
          <p:nvPr/>
        </p:nvCxnSpPr>
        <p:spPr bwMode="auto">
          <a:xfrm>
            <a:off x="5534025" y="1571625"/>
            <a:ext cx="1743793" cy="69128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31" name="Straight Connector 30"/>
          <p:cNvCxnSpPr>
            <a:stCxn id="27" idx="4"/>
            <a:endCxn id="26" idx="0"/>
          </p:cNvCxnSpPr>
          <p:nvPr/>
        </p:nvCxnSpPr>
        <p:spPr bwMode="auto">
          <a:xfrm>
            <a:off x="7348538" y="2433637"/>
            <a:ext cx="0" cy="68103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33" name="Straight Connector 32"/>
          <p:cNvCxnSpPr>
            <a:stCxn id="26" idx="3"/>
            <a:endCxn id="23" idx="6"/>
          </p:cNvCxnSpPr>
          <p:nvPr/>
        </p:nvCxnSpPr>
        <p:spPr bwMode="auto">
          <a:xfrm flipH="1">
            <a:off x="5534025" y="3285407"/>
            <a:ext cx="1743793" cy="681756"/>
          </a:xfrm>
          <a:prstGeom prst="line">
            <a:avLst/>
          </a:prstGeom>
          <a:solidFill>
            <a:schemeClr val="accent1"/>
          </a:solidFill>
          <a:ln w="19050" cap="flat" cmpd="sng" algn="ctr">
            <a:solidFill>
              <a:schemeClr val="tx1"/>
            </a:solidFill>
            <a:prstDash val="sysDot"/>
            <a:round/>
            <a:headEnd type="none" w="med" len="med"/>
            <a:tailEnd type="none" w="med" len="med"/>
          </a:ln>
          <a:effectLst/>
        </p:spPr>
      </p:cxnSp>
      <p:sp>
        <p:nvSpPr>
          <p:cNvPr id="34" name="Oval 33"/>
          <p:cNvSpPr/>
          <p:nvPr/>
        </p:nvSpPr>
        <p:spPr bwMode="auto">
          <a:xfrm>
            <a:off x="1847850" y="4019550"/>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35" name="Oval 34"/>
          <p:cNvSpPr/>
          <p:nvPr/>
        </p:nvSpPr>
        <p:spPr bwMode="auto">
          <a:xfrm>
            <a:off x="1838325" y="2819400"/>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36" name="Oval 35"/>
          <p:cNvSpPr/>
          <p:nvPr/>
        </p:nvSpPr>
        <p:spPr bwMode="auto">
          <a:xfrm>
            <a:off x="1847850" y="1624012"/>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37" name="Oval 36"/>
          <p:cNvSpPr/>
          <p:nvPr/>
        </p:nvSpPr>
        <p:spPr bwMode="auto">
          <a:xfrm>
            <a:off x="3762375" y="3267075"/>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38" name="Oval 37"/>
          <p:cNvSpPr/>
          <p:nvPr/>
        </p:nvSpPr>
        <p:spPr bwMode="auto">
          <a:xfrm>
            <a:off x="3762375" y="2386012"/>
            <a:ext cx="200025" cy="200025"/>
          </a:xfrm>
          <a:prstGeom prst="ellipse">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39" name="Straight Connector 38"/>
          <p:cNvCxnSpPr>
            <a:stCxn id="36" idx="4"/>
            <a:endCxn id="35" idx="0"/>
          </p:cNvCxnSpPr>
          <p:nvPr/>
        </p:nvCxnSpPr>
        <p:spPr bwMode="auto">
          <a:xfrm flipH="1">
            <a:off x="1938338" y="1824037"/>
            <a:ext cx="9525" cy="995363"/>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0" name="Straight Connector 39"/>
          <p:cNvCxnSpPr>
            <a:stCxn id="35" idx="4"/>
            <a:endCxn id="34" idx="0"/>
          </p:cNvCxnSpPr>
          <p:nvPr/>
        </p:nvCxnSpPr>
        <p:spPr bwMode="auto">
          <a:xfrm>
            <a:off x="1938338" y="3019425"/>
            <a:ext cx="9525" cy="1000125"/>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1" name="Straight Connector 40"/>
          <p:cNvCxnSpPr>
            <a:stCxn id="36" idx="6"/>
            <a:endCxn id="38" idx="1"/>
          </p:cNvCxnSpPr>
          <p:nvPr/>
        </p:nvCxnSpPr>
        <p:spPr bwMode="auto">
          <a:xfrm>
            <a:off x="2047875" y="1724025"/>
            <a:ext cx="1743793" cy="69128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2" name="Straight Connector 41"/>
          <p:cNvCxnSpPr>
            <a:stCxn id="38" idx="4"/>
            <a:endCxn id="37" idx="0"/>
          </p:cNvCxnSpPr>
          <p:nvPr/>
        </p:nvCxnSpPr>
        <p:spPr bwMode="auto">
          <a:xfrm>
            <a:off x="3862388" y="2586037"/>
            <a:ext cx="0" cy="68103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3" name="Straight Connector 42"/>
          <p:cNvCxnSpPr>
            <a:stCxn id="37" idx="3"/>
            <a:endCxn id="34" idx="6"/>
          </p:cNvCxnSpPr>
          <p:nvPr/>
        </p:nvCxnSpPr>
        <p:spPr bwMode="auto">
          <a:xfrm flipH="1">
            <a:off x="2047875" y="3437807"/>
            <a:ext cx="1743793" cy="681756"/>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5" name="Straight Connector 44"/>
          <p:cNvCxnSpPr>
            <a:stCxn id="36" idx="7"/>
            <a:endCxn id="25" idx="2"/>
          </p:cNvCxnSpPr>
          <p:nvPr/>
        </p:nvCxnSpPr>
        <p:spPr bwMode="auto">
          <a:xfrm flipV="1">
            <a:off x="2018582" y="1571625"/>
            <a:ext cx="3315418" cy="8168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48" name="Straight Connector 47"/>
          <p:cNvCxnSpPr>
            <a:stCxn id="34" idx="5"/>
            <a:endCxn id="23" idx="3"/>
          </p:cNvCxnSpPr>
          <p:nvPr/>
        </p:nvCxnSpPr>
        <p:spPr bwMode="auto">
          <a:xfrm flipV="1">
            <a:off x="2018582" y="4037882"/>
            <a:ext cx="3344711" cy="152400"/>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50" name="Straight Connector 49"/>
          <p:cNvCxnSpPr>
            <a:stCxn id="35" idx="7"/>
            <a:endCxn id="38" idx="2"/>
          </p:cNvCxnSpPr>
          <p:nvPr/>
        </p:nvCxnSpPr>
        <p:spPr bwMode="auto">
          <a:xfrm flipV="1">
            <a:off x="2009057" y="2486025"/>
            <a:ext cx="1753318" cy="36266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52" name="Straight Connector 51"/>
          <p:cNvCxnSpPr>
            <a:stCxn id="35" idx="6"/>
            <a:endCxn id="37" idx="2"/>
          </p:cNvCxnSpPr>
          <p:nvPr/>
        </p:nvCxnSpPr>
        <p:spPr bwMode="auto">
          <a:xfrm>
            <a:off x="2038350" y="2919413"/>
            <a:ext cx="1724025" cy="447675"/>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54" name="Straight Connector 53"/>
          <p:cNvCxnSpPr>
            <a:stCxn id="38" idx="7"/>
            <a:endCxn id="25" idx="3"/>
          </p:cNvCxnSpPr>
          <p:nvPr/>
        </p:nvCxnSpPr>
        <p:spPr bwMode="auto">
          <a:xfrm flipV="1">
            <a:off x="3933107" y="1642344"/>
            <a:ext cx="1430186" cy="772961"/>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56" name="Straight Connector 55"/>
          <p:cNvCxnSpPr>
            <a:stCxn id="38" idx="6"/>
            <a:endCxn id="24" idx="2"/>
          </p:cNvCxnSpPr>
          <p:nvPr/>
        </p:nvCxnSpPr>
        <p:spPr bwMode="auto">
          <a:xfrm>
            <a:off x="3962400" y="2486025"/>
            <a:ext cx="1362075" cy="28098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58" name="Straight Connector 57"/>
          <p:cNvCxnSpPr>
            <a:stCxn id="37" idx="6"/>
            <a:endCxn id="24" idx="3"/>
          </p:cNvCxnSpPr>
          <p:nvPr/>
        </p:nvCxnSpPr>
        <p:spPr bwMode="auto">
          <a:xfrm flipV="1">
            <a:off x="3962400" y="2837732"/>
            <a:ext cx="1391368" cy="529356"/>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60" name="Straight Connector 59"/>
          <p:cNvCxnSpPr>
            <a:stCxn id="37" idx="5"/>
            <a:endCxn id="23" idx="1"/>
          </p:cNvCxnSpPr>
          <p:nvPr/>
        </p:nvCxnSpPr>
        <p:spPr bwMode="auto">
          <a:xfrm>
            <a:off x="3933107" y="3437807"/>
            <a:ext cx="1430186" cy="458636"/>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62" name="Straight Connector 61"/>
          <p:cNvCxnSpPr>
            <a:stCxn id="25" idx="5"/>
            <a:endCxn id="26" idx="1"/>
          </p:cNvCxnSpPr>
          <p:nvPr/>
        </p:nvCxnSpPr>
        <p:spPr bwMode="auto">
          <a:xfrm>
            <a:off x="5504732" y="1642344"/>
            <a:ext cx="1773086" cy="1501624"/>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64" name="Straight Connector 63"/>
          <p:cNvCxnSpPr>
            <a:stCxn id="24" idx="5"/>
            <a:endCxn id="26" idx="2"/>
          </p:cNvCxnSpPr>
          <p:nvPr/>
        </p:nvCxnSpPr>
        <p:spPr bwMode="auto">
          <a:xfrm>
            <a:off x="5495207" y="2837732"/>
            <a:ext cx="1753318" cy="376956"/>
          </a:xfrm>
          <a:prstGeom prst="line">
            <a:avLst/>
          </a:prstGeom>
          <a:solidFill>
            <a:schemeClr val="accent1"/>
          </a:solidFill>
          <a:ln w="19050" cap="flat" cmpd="sng" algn="ctr">
            <a:solidFill>
              <a:schemeClr val="tx1"/>
            </a:solidFill>
            <a:prstDash val="sysDot"/>
            <a:round/>
            <a:headEnd type="none" w="med" len="med"/>
            <a:tailEnd type="none" w="med" len="med"/>
          </a:ln>
          <a:effectLst/>
        </p:spPr>
      </p:cxnSp>
      <p:sp>
        <p:nvSpPr>
          <p:cNvPr id="65" name="TextBox 64"/>
          <p:cNvSpPr txBox="1"/>
          <p:nvPr/>
        </p:nvSpPr>
        <p:spPr>
          <a:xfrm>
            <a:off x="2599966" y="3536869"/>
            <a:ext cx="285750" cy="369332"/>
          </a:xfrm>
          <a:prstGeom prst="rect">
            <a:avLst/>
          </a:prstGeom>
          <a:noFill/>
          <a:ln w="19050">
            <a:noFill/>
            <a:prstDash val="sysDot"/>
          </a:ln>
        </p:spPr>
        <p:txBody>
          <a:bodyPr wrap="square" rtlCol="0">
            <a:spAutoFit/>
          </a:bodyPr>
          <a:lstStyle/>
          <a:p>
            <a:r>
              <a:rPr lang="en-US" dirty="0"/>
              <a:t>3</a:t>
            </a:r>
          </a:p>
        </p:txBody>
      </p:sp>
      <p:sp>
        <p:nvSpPr>
          <p:cNvPr id="66" name="TextBox 65"/>
          <p:cNvSpPr txBox="1"/>
          <p:nvPr/>
        </p:nvSpPr>
        <p:spPr>
          <a:xfrm>
            <a:off x="4619355" y="2321718"/>
            <a:ext cx="285750" cy="369332"/>
          </a:xfrm>
          <a:prstGeom prst="rect">
            <a:avLst/>
          </a:prstGeom>
          <a:noFill/>
          <a:ln w="19050">
            <a:noFill/>
            <a:prstDash val="sysDot"/>
          </a:ln>
        </p:spPr>
        <p:txBody>
          <a:bodyPr wrap="square" rtlCol="0">
            <a:spAutoFit/>
          </a:bodyPr>
          <a:lstStyle/>
          <a:p>
            <a:r>
              <a:rPr lang="en-US" dirty="0"/>
              <a:t>3</a:t>
            </a:r>
          </a:p>
        </p:txBody>
      </p:sp>
      <p:sp>
        <p:nvSpPr>
          <p:cNvPr id="67" name="TextBox 66"/>
          <p:cNvSpPr txBox="1"/>
          <p:nvPr/>
        </p:nvSpPr>
        <p:spPr>
          <a:xfrm>
            <a:off x="4333605" y="1790820"/>
            <a:ext cx="285750" cy="369332"/>
          </a:xfrm>
          <a:prstGeom prst="rect">
            <a:avLst/>
          </a:prstGeom>
          <a:noFill/>
          <a:ln w="19050">
            <a:noFill/>
            <a:prstDash val="sysDot"/>
          </a:ln>
        </p:spPr>
        <p:txBody>
          <a:bodyPr wrap="square" rtlCol="0">
            <a:spAutoFit/>
          </a:bodyPr>
          <a:lstStyle/>
          <a:p>
            <a:r>
              <a:rPr lang="en-US" dirty="0"/>
              <a:t>3</a:t>
            </a:r>
          </a:p>
        </p:txBody>
      </p:sp>
      <p:sp>
        <p:nvSpPr>
          <p:cNvPr id="68" name="TextBox 67"/>
          <p:cNvSpPr txBox="1"/>
          <p:nvPr/>
        </p:nvSpPr>
        <p:spPr>
          <a:xfrm>
            <a:off x="2885716" y="1804987"/>
            <a:ext cx="285750" cy="369332"/>
          </a:xfrm>
          <a:prstGeom prst="rect">
            <a:avLst/>
          </a:prstGeom>
          <a:noFill/>
          <a:ln w="19050">
            <a:noFill/>
            <a:prstDash val="sysDot"/>
          </a:ln>
        </p:spPr>
        <p:txBody>
          <a:bodyPr wrap="square" rtlCol="0">
            <a:spAutoFit/>
          </a:bodyPr>
          <a:lstStyle/>
          <a:p>
            <a:r>
              <a:rPr lang="en-US" dirty="0"/>
              <a:t>3</a:t>
            </a:r>
          </a:p>
        </p:txBody>
      </p:sp>
      <p:sp>
        <p:nvSpPr>
          <p:cNvPr id="69" name="TextBox 68"/>
          <p:cNvSpPr txBox="1"/>
          <p:nvPr/>
        </p:nvSpPr>
        <p:spPr>
          <a:xfrm>
            <a:off x="5152755" y="3187417"/>
            <a:ext cx="285750" cy="369332"/>
          </a:xfrm>
          <a:prstGeom prst="rect">
            <a:avLst/>
          </a:prstGeom>
          <a:noFill/>
          <a:ln w="19050">
            <a:noFill/>
            <a:prstDash val="sysDot"/>
          </a:ln>
        </p:spPr>
        <p:txBody>
          <a:bodyPr wrap="square" rtlCol="0">
            <a:spAutoFit/>
          </a:bodyPr>
          <a:lstStyle/>
          <a:p>
            <a:r>
              <a:rPr lang="en-US" dirty="0"/>
              <a:t>3</a:t>
            </a:r>
          </a:p>
        </p:txBody>
      </p:sp>
      <p:sp>
        <p:nvSpPr>
          <p:cNvPr id="70" name="TextBox 69"/>
          <p:cNvSpPr txBox="1"/>
          <p:nvPr/>
        </p:nvSpPr>
        <p:spPr>
          <a:xfrm>
            <a:off x="6076950" y="2947988"/>
            <a:ext cx="285750" cy="369332"/>
          </a:xfrm>
          <a:prstGeom prst="rect">
            <a:avLst/>
          </a:prstGeom>
          <a:noFill/>
          <a:ln w="19050">
            <a:noFill/>
            <a:prstDash val="sysDot"/>
          </a:ln>
        </p:spPr>
        <p:txBody>
          <a:bodyPr wrap="square" rtlCol="0">
            <a:spAutoFit/>
          </a:bodyPr>
          <a:lstStyle/>
          <a:p>
            <a:r>
              <a:rPr lang="en-US" dirty="0"/>
              <a:t>3</a:t>
            </a:r>
          </a:p>
        </p:txBody>
      </p:sp>
      <p:sp>
        <p:nvSpPr>
          <p:cNvPr id="71" name="TextBox 70"/>
          <p:cNvSpPr txBox="1"/>
          <p:nvPr/>
        </p:nvSpPr>
        <p:spPr>
          <a:xfrm>
            <a:off x="6534150" y="1670919"/>
            <a:ext cx="285750" cy="369332"/>
          </a:xfrm>
          <a:prstGeom prst="rect">
            <a:avLst/>
          </a:prstGeom>
          <a:noFill/>
          <a:ln w="19050">
            <a:noFill/>
            <a:prstDash val="sysDot"/>
          </a:ln>
        </p:spPr>
        <p:txBody>
          <a:bodyPr wrap="square" rtlCol="0">
            <a:spAutoFit/>
          </a:bodyPr>
          <a:lstStyle/>
          <a:p>
            <a:r>
              <a:rPr lang="en-US" dirty="0"/>
              <a:t>3</a:t>
            </a:r>
          </a:p>
        </p:txBody>
      </p:sp>
      <p:sp>
        <p:nvSpPr>
          <p:cNvPr id="72" name="TextBox 71"/>
          <p:cNvSpPr txBox="1"/>
          <p:nvPr/>
        </p:nvSpPr>
        <p:spPr>
          <a:xfrm>
            <a:off x="7348537" y="2479361"/>
            <a:ext cx="285750" cy="369332"/>
          </a:xfrm>
          <a:prstGeom prst="rect">
            <a:avLst/>
          </a:prstGeom>
          <a:noFill/>
          <a:ln w="19050">
            <a:noFill/>
            <a:prstDash val="sysDot"/>
          </a:ln>
        </p:spPr>
        <p:txBody>
          <a:bodyPr wrap="square" rtlCol="0">
            <a:spAutoFit/>
          </a:bodyPr>
          <a:lstStyle/>
          <a:p>
            <a:r>
              <a:rPr lang="en-US" dirty="0"/>
              <a:t>2</a:t>
            </a:r>
          </a:p>
        </p:txBody>
      </p:sp>
      <p:sp>
        <p:nvSpPr>
          <p:cNvPr id="73" name="TextBox 72"/>
          <p:cNvSpPr txBox="1"/>
          <p:nvPr/>
        </p:nvSpPr>
        <p:spPr>
          <a:xfrm>
            <a:off x="4515209" y="3352203"/>
            <a:ext cx="285750" cy="369332"/>
          </a:xfrm>
          <a:prstGeom prst="rect">
            <a:avLst/>
          </a:prstGeom>
          <a:noFill/>
          <a:ln w="19050">
            <a:noFill/>
            <a:prstDash val="sysDot"/>
          </a:ln>
        </p:spPr>
        <p:txBody>
          <a:bodyPr wrap="square" rtlCol="0">
            <a:spAutoFit/>
          </a:bodyPr>
          <a:lstStyle/>
          <a:p>
            <a:r>
              <a:rPr lang="en-US" dirty="0"/>
              <a:t>2</a:t>
            </a:r>
          </a:p>
        </p:txBody>
      </p:sp>
      <p:sp>
        <p:nvSpPr>
          <p:cNvPr id="74" name="TextBox 73"/>
          <p:cNvSpPr txBox="1"/>
          <p:nvPr/>
        </p:nvSpPr>
        <p:spPr>
          <a:xfrm>
            <a:off x="6381750" y="2153367"/>
            <a:ext cx="285750" cy="369332"/>
          </a:xfrm>
          <a:prstGeom prst="rect">
            <a:avLst/>
          </a:prstGeom>
          <a:noFill/>
          <a:ln w="19050">
            <a:noFill/>
            <a:prstDash val="sysDot"/>
          </a:ln>
        </p:spPr>
        <p:txBody>
          <a:bodyPr wrap="square" rtlCol="0">
            <a:spAutoFit/>
          </a:bodyPr>
          <a:lstStyle/>
          <a:p>
            <a:r>
              <a:rPr lang="en-US" dirty="0"/>
              <a:t>4</a:t>
            </a:r>
          </a:p>
        </p:txBody>
      </p:sp>
      <p:sp>
        <p:nvSpPr>
          <p:cNvPr id="75" name="TextBox 74"/>
          <p:cNvSpPr txBox="1"/>
          <p:nvPr/>
        </p:nvSpPr>
        <p:spPr>
          <a:xfrm>
            <a:off x="6219825" y="3581279"/>
            <a:ext cx="285750" cy="369332"/>
          </a:xfrm>
          <a:prstGeom prst="rect">
            <a:avLst/>
          </a:prstGeom>
          <a:noFill/>
          <a:ln w="19050">
            <a:noFill/>
            <a:prstDash val="sysDot"/>
          </a:ln>
        </p:spPr>
        <p:txBody>
          <a:bodyPr wrap="square" rtlCol="0">
            <a:spAutoFit/>
          </a:bodyPr>
          <a:lstStyle/>
          <a:p>
            <a:r>
              <a:rPr lang="en-US" dirty="0"/>
              <a:t>4</a:t>
            </a:r>
          </a:p>
        </p:txBody>
      </p:sp>
      <p:sp>
        <p:nvSpPr>
          <p:cNvPr id="76" name="TextBox 75"/>
          <p:cNvSpPr txBox="1"/>
          <p:nvPr/>
        </p:nvSpPr>
        <p:spPr>
          <a:xfrm>
            <a:off x="3647357" y="4056932"/>
            <a:ext cx="285750" cy="369332"/>
          </a:xfrm>
          <a:prstGeom prst="rect">
            <a:avLst/>
          </a:prstGeom>
          <a:noFill/>
          <a:ln w="19050">
            <a:noFill/>
            <a:prstDash val="sysDot"/>
          </a:ln>
        </p:spPr>
        <p:txBody>
          <a:bodyPr wrap="square" rtlCol="0">
            <a:spAutoFit/>
          </a:bodyPr>
          <a:lstStyle/>
          <a:p>
            <a:r>
              <a:rPr lang="en-US" dirty="0"/>
              <a:t>4</a:t>
            </a:r>
          </a:p>
        </p:txBody>
      </p:sp>
      <p:sp>
        <p:nvSpPr>
          <p:cNvPr id="77" name="TextBox 76"/>
          <p:cNvSpPr txBox="1"/>
          <p:nvPr/>
        </p:nvSpPr>
        <p:spPr>
          <a:xfrm>
            <a:off x="3575919" y="2733078"/>
            <a:ext cx="285750" cy="369332"/>
          </a:xfrm>
          <a:prstGeom prst="rect">
            <a:avLst/>
          </a:prstGeom>
          <a:noFill/>
          <a:ln w="19050">
            <a:noFill/>
            <a:prstDash val="sysDot"/>
          </a:ln>
        </p:spPr>
        <p:txBody>
          <a:bodyPr wrap="square" rtlCol="0">
            <a:spAutoFit/>
          </a:bodyPr>
          <a:lstStyle/>
          <a:p>
            <a:r>
              <a:rPr lang="en-US" dirty="0"/>
              <a:t>4</a:t>
            </a:r>
          </a:p>
        </p:txBody>
      </p:sp>
      <p:sp>
        <p:nvSpPr>
          <p:cNvPr id="78" name="TextBox 77"/>
          <p:cNvSpPr txBox="1"/>
          <p:nvPr/>
        </p:nvSpPr>
        <p:spPr>
          <a:xfrm>
            <a:off x="4366853" y="2828207"/>
            <a:ext cx="285750" cy="369332"/>
          </a:xfrm>
          <a:prstGeom prst="rect">
            <a:avLst/>
          </a:prstGeom>
          <a:noFill/>
          <a:ln w="19050">
            <a:noFill/>
            <a:prstDash val="sysDot"/>
          </a:ln>
        </p:spPr>
        <p:txBody>
          <a:bodyPr wrap="square" rtlCol="0">
            <a:spAutoFit/>
          </a:bodyPr>
          <a:lstStyle/>
          <a:p>
            <a:r>
              <a:rPr lang="en-US" dirty="0"/>
              <a:t>4</a:t>
            </a:r>
          </a:p>
        </p:txBody>
      </p:sp>
      <p:sp>
        <p:nvSpPr>
          <p:cNvPr id="79" name="TextBox 78"/>
          <p:cNvSpPr txBox="1"/>
          <p:nvPr/>
        </p:nvSpPr>
        <p:spPr>
          <a:xfrm>
            <a:off x="2900362" y="2857500"/>
            <a:ext cx="285750" cy="369332"/>
          </a:xfrm>
          <a:prstGeom prst="rect">
            <a:avLst/>
          </a:prstGeom>
          <a:noFill/>
          <a:ln w="19050">
            <a:noFill/>
            <a:prstDash val="sysDot"/>
          </a:ln>
        </p:spPr>
        <p:txBody>
          <a:bodyPr wrap="square" rtlCol="0">
            <a:spAutoFit/>
          </a:bodyPr>
          <a:lstStyle/>
          <a:p>
            <a:r>
              <a:rPr lang="en-US" dirty="0"/>
              <a:t>4</a:t>
            </a:r>
          </a:p>
        </p:txBody>
      </p:sp>
      <p:sp>
        <p:nvSpPr>
          <p:cNvPr id="80" name="TextBox 79"/>
          <p:cNvSpPr txBox="1"/>
          <p:nvPr/>
        </p:nvSpPr>
        <p:spPr>
          <a:xfrm>
            <a:off x="1662112" y="2148958"/>
            <a:ext cx="285750" cy="369332"/>
          </a:xfrm>
          <a:prstGeom prst="rect">
            <a:avLst/>
          </a:prstGeom>
          <a:noFill/>
          <a:ln w="19050">
            <a:noFill/>
            <a:prstDash val="sysDot"/>
          </a:ln>
        </p:spPr>
        <p:txBody>
          <a:bodyPr wrap="square" rtlCol="0">
            <a:spAutoFit/>
          </a:bodyPr>
          <a:lstStyle/>
          <a:p>
            <a:r>
              <a:rPr lang="en-US" dirty="0"/>
              <a:t>4</a:t>
            </a:r>
          </a:p>
        </p:txBody>
      </p:sp>
      <p:sp>
        <p:nvSpPr>
          <p:cNvPr id="81" name="TextBox 80"/>
          <p:cNvSpPr txBox="1"/>
          <p:nvPr/>
        </p:nvSpPr>
        <p:spPr>
          <a:xfrm>
            <a:off x="2604728" y="2378630"/>
            <a:ext cx="285750" cy="369332"/>
          </a:xfrm>
          <a:prstGeom prst="rect">
            <a:avLst/>
          </a:prstGeom>
          <a:noFill/>
          <a:ln w="19050">
            <a:noFill/>
            <a:prstDash val="sysDot"/>
          </a:ln>
        </p:spPr>
        <p:txBody>
          <a:bodyPr wrap="square" rtlCol="0">
            <a:spAutoFit/>
          </a:bodyPr>
          <a:lstStyle/>
          <a:p>
            <a:r>
              <a:rPr lang="en-US" dirty="0"/>
              <a:t>5</a:t>
            </a:r>
          </a:p>
        </p:txBody>
      </p:sp>
      <p:sp>
        <p:nvSpPr>
          <p:cNvPr id="82" name="TextBox 81"/>
          <p:cNvSpPr txBox="1"/>
          <p:nvPr/>
        </p:nvSpPr>
        <p:spPr>
          <a:xfrm>
            <a:off x="5162550" y="1989653"/>
            <a:ext cx="285750" cy="369332"/>
          </a:xfrm>
          <a:prstGeom prst="rect">
            <a:avLst/>
          </a:prstGeom>
          <a:noFill/>
          <a:ln w="19050">
            <a:noFill/>
            <a:prstDash val="sysDot"/>
          </a:ln>
        </p:spPr>
        <p:txBody>
          <a:bodyPr wrap="square" rtlCol="0">
            <a:spAutoFit/>
          </a:bodyPr>
          <a:lstStyle/>
          <a:p>
            <a:r>
              <a:rPr lang="en-US" dirty="0"/>
              <a:t>2</a:t>
            </a:r>
          </a:p>
        </p:txBody>
      </p:sp>
      <p:sp>
        <p:nvSpPr>
          <p:cNvPr id="83" name="TextBox 82"/>
          <p:cNvSpPr txBox="1"/>
          <p:nvPr/>
        </p:nvSpPr>
        <p:spPr>
          <a:xfrm>
            <a:off x="1638300" y="3382325"/>
            <a:ext cx="285750" cy="369332"/>
          </a:xfrm>
          <a:prstGeom prst="rect">
            <a:avLst/>
          </a:prstGeom>
          <a:noFill/>
          <a:ln w="19050">
            <a:noFill/>
            <a:prstDash val="sysDot"/>
          </a:ln>
        </p:spPr>
        <p:txBody>
          <a:bodyPr wrap="square" rtlCol="0">
            <a:spAutoFit/>
          </a:bodyPr>
          <a:lstStyle/>
          <a:p>
            <a:r>
              <a:rPr lang="en-US" dirty="0"/>
              <a:t>2</a:t>
            </a:r>
          </a:p>
        </p:txBody>
      </p:sp>
      <p:sp>
        <p:nvSpPr>
          <p:cNvPr id="84" name="TextBox 83"/>
          <p:cNvSpPr txBox="1"/>
          <p:nvPr/>
        </p:nvSpPr>
        <p:spPr>
          <a:xfrm>
            <a:off x="3548062" y="1262183"/>
            <a:ext cx="285750" cy="369332"/>
          </a:xfrm>
          <a:prstGeom prst="rect">
            <a:avLst/>
          </a:prstGeom>
          <a:noFill/>
          <a:ln w="19050">
            <a:noFill/>
            <a:prstDash val="sysDot"/>
          </a:ln>
        </p:spPr>
        <p:txBody>
          <a:bodyPr wrap="square" rtlCol="0">
            <a:spAutoFit/>
          </a:bodyPr>
          <a:lstStyle/>
          <a:p>
            <a:r>
              <a:rPr lang="en-US" dirty="0"/>
              <a:t>5</a:t>
            </a:r>
          </a:p>
        </p:txBody>
      </p:sp>
    </p:spTree>
    <p:extLst>
      <p:ext uri="{BB962C8B-B14F-4D97-AF65-F5344CB8AC3E}">
        <p14:creationId xmlns:p14="http://schemas.microsoft.com/office/powerpoint/2010/main" val="202882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7387"/>
          </a:xfrm>
        </p:spPr>
        <p:txBody>
          <a:bodyPr/>
          <a:lstStyle/>
          <a:p>
            <a:r>
              <a:rPr lang="en-US" dirty="0"/>
              <a:t>Coin Tossing</a:t>
            </a:r>
          </a:p>
        </p:txBody>
      </p:sp>
      <p:graphicFrame>
        <p:nvGraphicFramePr>
          <p:cNvPr id="4" name="Table 3"/>
          <p:cNvGraphicFramePr>
            <a:graphicFrameLocks noGrp="1"/>
          </p:cNvGraphicFramePr>
          <p:nvPr>
            <p:extLst>
              <p:ext uri="{D42A27DB-BD31-4B8C-83A1-F6EECF244321}">
                <p14:modId xmlns:p14="http://schemas.microsoft.com/office/powerpoint/2010/main" val="1901688083"/>
              </p:ext>
            </p:extLst>
          </p:nvPr>
        </p:nvGraphicFramePr>
        <p:xfrm>
          <a:off x="1019175" y="1673225"/>
          <a:ext cx="6743700" cy="3403600"/>
        </p:xfrm>
        <a:graphic>
          <a:graphicData uri="http://schemas.openxmlformats.org/drawingml/2006/table">
            <a:tbl>
              <a:tblPr firstRow="1" bandRow="1">
                <a:tableStyleId>{5940675A-B579-460E-94D1-54222C63F5DA}</a:tableStyleId>
              </a:tblPr>
              <a:tblGrid>
                <a:gridCol w="561975">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1975">
                  <a:extLst>
                    <a:ext uri="{9D8B030D-6E8A-4147-A177-3AD203B41FA5}">
                      <a16:colId xmlns:a16="http://schemas.microsoft.com/office/drawing/2014/main" val="20002"/>
                    </a:ext>
                  </a:extLst>
                </a:gridCol>
                <a:gridCol w="561975">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gridCol w="561975">
                  <a:extLst>
                    <a:ext uri="{9D8B030D-6E8A-4147-A177-3AD203B41FA5}">
                      <a16:colId xmlns:a16="http://schemas.microsoft.com/office/drawing/2014/main" val="20005"/>
                    </a:ext>
                  </a:extLst>
                </a:gridCol>
                <a:gridCol w="561975">
                  <a:extLst>
                    <a:ext uri="{9D8B030D-6E8A-4147-A177-3AD203B41FA5}">
                      <a16:colId xmlns:a16="http://schemas.microsoft.com/office/drawing/2014/main" val="20006"/>
                    </a:ext>
                  </a:extLst>
                </a:gridCol>
                <a:gridCol w="561975">
                  <a:extLst>
                    <a:ext uri="{9D8B030D-6E8A-4147-A177-3AD203B41FA5}">
                      <a16:colId xmlns:a16="http://schemas.microsoft.com/office/drawing/2014/main" val="20007"/>
                    </a:ext>
                  </a:extLst>
                </a:gridCol>
                <a:gridCol w="561975">
                  <a:extLst>
                    <a:ext uri="{9D8B030D-6E8A-4147-A177-3AD203B41FA5}">
                      <a16:colId xmlns:a16="http://schemas.microsoft.com/office/drawing/2014/main" val="20008"/>
                    </a:ext>
                  </a:extLst>
                </a:gridCol>
                <a:gridCol w="561975">
                  <a:extLst>
                    <a:ext uri="{9D8B030D-6E8A-4147-A177-3AD203B41FA5}">
                      <a16:colId xmlns:a16="http://schemas.microsoft.com/office/drawing/2014/main" val="20009"/>
                    </a:ext>
                  </a:extLst>
                </a:gridCol>
                <a:gridCol w="561975">
                  <a:extLst>
                    <a:ext uri="{9D8B030D-6E8A-4147-A177-3AD203B41FA5}">
                      <a16:colId xmlns:a16="http://schemas.microsoft.com/office/drawing/2014/main" val="20010"/>
                    </a:ext>
                  </a:extLst>
                </a:gridCol>
                <a:gridCol w="561975">
                  <a:extLst>
                    <a:ext uri="{9D8B030D-6E8A-4147-A177-3AD203B41FA5}">
                      <a16:colId xmlns:a16="http://schemas.microsoft.com/office/drawing/2014/main" val="20011"/>
                    </a:ext>
                  </a:extLst>
                </a:gridCol>
              </a:tblGrid>
              <a:tr h="680720">
                <a:tc>
                  <a:txBody>
                    <a:bodyPr/>
                    <a:lstStyle/>
                    <a:p>
                      <a:pPr algn="ctr">
                        <a:lnSpc>
                          <a:spcPct val="150000"/>
                        </a:lnSpc>
                      </a:pPr>
                      <a:r>
                        <a:rPr lang="en-US" dirty="0"/>
                        <a:t>0</a:t>
                      </a:r>
                    </a:p>
                  </a:txBody>
                  <a:tcPr vert="vert"/>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680720">
                <a:tc>
                  <a:txBody>
                    <a:bodyPr/>
                    <a:lstStyle/>
                    <a:p>
                      <a:pPr algn="ctr">
                        <a:lnSpc>
                          <a:spcPct val="150000"/>
                        </a:lnSpc>
                      </a:pPr>
                      <a:r>
                        <a:rPr lang="en-US" dirty="0"/>
                        <a:t>1</a:t>
                      </a:r>
                    </a:p>
                  </a:txBody>
                  <a:tcPr vert="vert"/>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680720">
                <a:tc>
                  <a:txBody>
                    <a:bodyPr/>
                    <a:lstStyle/>
                    <a:p>
                      <a:pPr algn="ctr">
                        <a:lnSpc>
                          <a:spcPct val="150000"/>
                        </a:lnSpc>
                      </a:pPr>
                      <a:r>
                        <a:rPr lang="en-US" dirty="0"/>
                        <a:t>2</a:t>
                      </a:r>
                    </a:p>
                  </a:txBody>
                  <a:tcPr vert="vert"/>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680720">
                <a:tc>
                  <a:txBody>
                    <a:bodyPr/>
                    <a:lstStyle/>
                    <a:p>
                      <a:pPr algn="ctr">
                        <a:lnSpc>
                          <a:spcPct val="150000"/>
                        </a:lnSpc>
                      </a:pPr>
                      <a:r>
                        <a:rPr lang="en-US" dirty="0"/>
                        <a:t>3</a:t>
                      </a:r>
                    </a:p>
                  </a:txBody>
                  <a:tcPr vert="vert"/>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680720">
                <a:tc>
                  <a:txBody>
                    <a:bodyPr/>
                    <a:lstStyle/>
                    <a:p>
                      <a:pPr algn="ctr">
                        <a:lnSpc>
                          <a:spcPct val="150000"/>
                        </a:lnSpc>
                      </a:pPr>
                      <a:r>
                        <a:rPr lang="en-US" dirty="0"/>
                        <a:t>4</a:t>
                      </a:r>
                    </a:p>
                  </a:txBody>
                  <a:tcPr vert="vert"/>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1829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063"/>
            <a:ext cx="8229600" cy="801687"/>
          </a:xfrm>
        </p:spPr>
        <p:txBody>
          <a:bodyPr/>
          <a:lstStyle/>
          <a:p>
            <a:r>
              <a:rPr lang="en-US" dirty="0"/>
              <a:t>Cyphers and Codes-1</a:t>
            </a:r>
          </a:p>
        </p:txBody>
      </p:sp>
      <p:sp>
        <p:nvSpPr>
          <p:cNvPr id="3" name="Content Placeholder 2"/>
          <p:cNvSpPr>
            <a:spLocks noGrp="1"/>
          </p:cNvSpPr>
          <p:nvPr>
            <p:ph idx="1"/>
          </p:nvPr>
        </p:nvSpPr>
        <p:spPr>
          <a:xfrm>
            <a:off x="457200" y="1419224"/>
            <a:ext cx="8534400" cy="5133975"/>
          </a:xfrm>
        </p:spPr>
        <p:txBody>
          <a:bodyPr/>
          <a:lstStyle/>
          <a:p>
            <a:pPr marL="0" indent="0">
              <a:buNone/>
            </a:pPr>
            <a:r>
              <a:rPr lang="en-US" dirty="0"/>
              <a:t>Code 1 (Shift 2 Substitution):</a:t>
            </a:r>
          </a:p>
          <a:p>
            <a:pPr marL="0" indent="0">
              <a:buNone/>
            </a:pPr>
            <a:r>
              <a:rPr lang="en-US" sz="2000" dirty="0">
                <a:latin typeface="Courier New"/>
                <a:cs typeface="Courier New"/>
              </a:rPr>
              <a:t>K D O H C O K N A U E K G P E G K U I T G C V H W P </a:t>
            </a:r>
            <a:r>
              <a:rPr lang="en-US" sz="2400" dirty="0"/>
              <a:t>!</a:t>
            </a:r>
          </a:p>
          <a:p>
            <a:pPr marL="0" indent="0">
              <a:buNone/>
            </a:pPr>
            <a:r>
              <a:rPr lang="en-US" sz="2000" dirty="0">
                <a:latin typeface="Courier New"/>
                <a:cs typeface="Courier New"/>
              </a:rPr>
              <a:t>_ _ _ _ _ _ _ _ _ _ _ _ _ _ _ _ _ _ _ _ _ _ _ _ _ _ _ </a:t>
            </a:r>
          </a:p>
          <a:p>
            <a:pPr marL="0" indent="0">
              <a:buNone/>
            </a:pPr>
            <a:endParaRPr lang="en-US" sz="1000" dirty="0"/>
          </a:p>
          <a:p>
            <a:pPr marL="0" indent="0">
              <a:buNone/>
            </a:pPr>
            <a:endParaRPr lang="en-US" dirty="0"/>
          </a:p>
          <a:p>
            <a:pPr marL="0" indent="0">
              <a:buNone/>
            </a:pPr>
            <a:r>
              <a:rPr lang="en-US" dirty="0"/>
              <a:t>Code 2 (Shift 10 Substitution): </a:t>
            </a:r>
          </a:p>
          <a:p>
            <a:pPr marL="0" indent="0">
              <a:buNone/>
            </a:pPr>
            <a:r>
              <a:rPr lang="pt-BR" sz="2000" dirty="0">
                <a:latin typeface="Courier New"/>
                <a:cs typeface="Courier New"/>
              </a:rPr>
              <a:t>C E L C D S D E D S Y X M Y N O C K B O O K C I D Y L B O K U L I P B O A E O X M I K X K V I C S C</a:t>
            </a:r>
            <a:endParaRPr lang="en-US" sz="2000" dirty="0">
              <a:latin typeface="Courier New"/>
              <a:cs typeface="Courier New"/>
            </a:endParaRPr>
          </a:p>
          <a:p>
            <a:pPr marL="0" indent="0">
              <a:buNone/>
            </a:pPr>
            <a:r>
              <a:rPr lang="en-US" sz="2000" dirty="0">
                <a:latin typeface="Courier New"/>
                <a:cs typeface="Courier New"/>
              </a:rPr>
              <a:t>_ _ _ _ _ _ _ _ _ _ _ _ _ _ _ _ _ _ _ _ _ _ _ _ _ _ _ _ _ _ _ _ _ _ _ _ _ _ _ _ _ _ _ _ _ _ _ _ _ _  </a:t>
            </a:r>
          </a:p>
          <a:p>
            <a:pPr marL="0" indent="0">
              <a:buNone/>
            </a:pPr>
            <a:endParaRPr lang="en-US" dirty="0"/>
          </a:p>
        </p:txBody>
      </p:sp>
    </p:spTree>
    <p:extLst>
      <p:ext uri="{BB962C8B-B14F-4D97-AF65-F5344CB8AC3E}">
        <p14:creationId xmlns:p14="http://schemas.microsoft.com/office/powerpoint/2010/main" val="273281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Cyphers and Codes-2</a:t>
            </a:r>
          </a:p>
        </p:txBody>
      </p:sp>
      <p:graphicFrame>
        <p:nvGraphicFramePr>
          <p:cNvPr id="4" name="Table 3"/>
          <p:cNvGraphicFramePr>
            <a:graphicFrameLocks noGrp="1"/>
          </p:cNvGraphicFramePr>
          <p:nvPr>
            <p:extLst>
              <p:ext uri="{D42A27DB-BD31-4B8C-83A1-F6EECF244321}">
                <p14:modId xmlns:p14="http://schemas.microsoft.com/office/powerpoint/2010/main" val="2813973166"/>
              </p:ext>
            </p:extLst>
          </p:nvPr>
        </p:nvGraphicFramePr>
        <p:xfrm>
          <a:off x="1152526" y="1816100"/>
          <a:ext cx="2724150" cy="2225040"/>
        </p:xfrm>
        <a:graphic>
          <a:graphicData uri="http://schemas.openxmlformats.org/drawingml/2006/table">
            <a:tbl>
              <a:tblPr firstRow="1" bandRow="1">
                <a:tableStyleId>{5940675A-B579-460E-94D1-54222C63F5DA}</a:tableStyleId>
              </a:tblPr>
              <a:tblGrid>
                <a:gridCol w="544830">
                  <a:extLst>
                    <a:ext uri="{9D8B030D-6E8A-4147-A177-3AD203B41FA5}">
                      <a16:colId xmlns:a16="http://schemas.microsoft.com/office/drawing/2014/main" val="20000"/>
                    </a:ext>
                  </a:extLst>
                </a:gridCol>
                <a:gridCol w="544830">
                  <a:extLst>
                    <a:ext uri="{9D8B030D-6E8A-4147-A177-3AD203B41FA5}">
                      <a16:colId xmlns:a16="http://schemas.microsoft.com/office/drawing/2014/main" val="20001"/>
                    </a:ext>
                  </a:extLst>
                </a:gridCol>
                <a:gridCol w="544830">
                  <a:extLst>
                    <a:ext uri="{9D8B030D-6E8A-4147-A177-3AD203B41FA5}">
                      <a16:colId xmlns:a16="http://schemas.microsoft.com/office/drawing/2014/main" val="20002"/>
                    </a:ext>
                  </a:extLst>
                </a:gridCol>
                <a:gridCol w="544830">
                  <a:extLst>
                    <a:ext uri="{9D8B030D-6E8A-4147-A177-3AD203B41FA5}">
                      <a16:colId xmlns:a16="http://schemas.microsoft.com/office/drawing/2014/main" val="20003"/>
                    </a:ext>
                  </a:extLst>
                </a:gridCol>
                <a:gridCol w="544830">
                  <a:extLst>
                    <a:ext uri="{9D8B030D-6E8A-4147-A177-3AD203B41FA5}">
                      <a16:colId xmlns:a16="http://schemas.microsoft.com/office/drawing/2014/main" val="20004"/>
                    </a:ext>
                  </a:extLst>
                </a:gridCol>
              </a:tblGrid>
              <a:tr h="370840">
                <a:tc>
                  <a:txBody>
                    <a:bodyPr/>
                    <a:lstStyle/>
                    <a:p>
                      <a:pPr algn="ctr"/>
                      <a:r>
                        <a:rPr lang="en-US" dirty="0"/>
                        <a:t>T</a:t>
                      </a:r>
                    </a:p>
                  </a:txBody>
                  <a:tcPr/>
                </a:tc>
                <a:tc>
                  <a:txBody>
                    <a:bodyPr/>
                    <a:lstStyle/>
                    <a:p>
                      <a:pPr algn="ctr"/>
                      <a:r>
                        <a:rPr lang="en-US" dirty="0"/>
                        <a:t>H</a:t>
                      </a:r>
                    </a:p>
                  </a:txBody>
                  <a:tcPr/>
                </a:tc>
                <a:tc>
                  <a:txBody>
                    <a:bodyPr/>
                    <a:lstStyle/>
                    <a:p>
                      <a:pPr algn="ctr"/>
                      <a:r>
                        <a:rPr lang="en-US" dirty="0"/>
                        <a:t>A</a:t>
                      </a:r>
                    </a:p>
                  </a:txBody>
                  <a:tcPr/>
                </a:tc>
                <a:tc>
                  <a:txBody>
                    <a:bodyPr/>
                    <a:lstStyle/>
                    <a:p>
                      <a:pPr algn="ctr"/>
                      <a:r>
                        <a:rPr lang="en-US" dirty="0"/>
                        <a:t>N</a:t>
                      </a:r>
                    </a:p>
                  </a:txBody>
                  <a:tcPr/>
                </a:tc>
                <a:tc>
                  <a:txBody>
                    <a:bodyPr/>
                    <a:lstStyle/>
                    <a:p>
                      <a:pPr algn="ctr"/>
                      <a:r>
                        <a:rPr lang="en-US" dirty="0"/>
                        <a:t>K</a:t>
                      </a:r>
                    </a:p>
                  </a:txBody>
                  <a:tcPr/>
                </a:tc>
                <a:extLst>
                  <a:ext uri="{0D108BD9-81ED-4DB2-BD59-A6C34878D82A}">
                    <a16:rowId xmlns:a16="http://schemas.microsoft.com/office/drawing/2014/main" val="10000"/>
                  </a:ext>
                </a:extLst>
              </a:tr>
              <a:tr h="370840">
                <a:tc>
                  <a:txBody>
                    <a:bodyPr/>
                    <a:lstStyle/>
                    <a:p>
                      <a:pPr algn="ctr"/>
                      <a:r>
                        <a:rPr lang="en-US" dirty="0"/>
                        <a:t>S</a:t>
                      </a:r>
                    </a:p>
                  </a:txBody>
                  <a:tcPr/>
                </a:tc>
                <a:tc>
                  <a:txBody>
                    <a:bodyPr/>
                    <a:lstStyle/>
                    <a:p>
                      <a:pPr algn="ctr"/>
                      <a:r>
                        <a:rPr lang="en-US" dirty="0"/>
                        <a:t>F</a:t>
                      </a:r>
                    </a:p>
                  </a:txBody>
                  <a:tcPr/>
                </a:tc>
                <a:tc>
                  <a:txBody>
                    <a:bodyPr/>
                    <a:lstStyle/>
                    <a:p>
                      <a:pPr algn="ctr"/>
                      <a:r>
                        <a:rPr lang="en-US" dirty="0"/>
                        <a:t>O</a:t>
                      </a:r>
                    </a:p>
                  </a:txBody>
                  <a:tcPr/>
                </a:tc>
                <a:tc>
                  <a:txBody>
                    <a:bodyPr/>
                    <a:lstStyle/>
                    <a:p>
                      <a:pPr algn="ctr"/>
                      <a:r>
                        <a:rPr lang="en-US" dirty="0"/>
                        <a:t>R</a:t>
                      </a:r>
                    </a:p>
                  </a:txBody>
                  <a:tcPr/>
                </a:tc>
                <a:tc>
                  <a:txBody>
                    <a:bodyPr/>
                    <a:lstStyle/>
                    <a:p>
                      <a:pPr algn="ctr"/>
                      <a:r>
                        <a:rPr lang="en-US" dirty="0"/>
                        <a:t>C</a:t>
                      </a:r>
                    </a:p>
                  </a:txBody>
                  <a:tcPr/>
                </a:tc>
                <a:extLst>
                  <a:ext uri="{0D108BD9-81ED-4DB2-BD59-A6C34878D82A}">
                    <a16:rowId xmlns:a16="http://schemas.microsoft.com/office/drawing/2014/main" val="10001"/>
                  </a:ext>
                </a:extLst>
              </a:tr>
              <a:tr h="370840">
                <a:tc>
                  <a:txBody>
                    <a:bodyPr/>
                    <a:lstStyle/>
                    <a:p>
                      <a:pPr algn="ctr"/>
                      <a:r>
                        <a:rPr lang="en-US" dirty="0"/>
                        <a:t>O</a:t>
                      </a:r>
                    </a:p>
                  </a:txBody>
                  <a:tcPr/>
                </a:tc>
                <a:tc>
                  <a:txBody>
                    <a:bodyPr/>
                    <a:lstStyle/>
                    <a:p>
                      <a:pPr algn="ctr"/>
                      <a:r>
                        <a:rPr lang="en-US" dirty="0"/>
                        <a:t>M</a:t>
                      </a:r>
                    </a:p>
                  </a:txBody>
                  <a:tcPr/>
                </a:tc>
                <a:tc>
                  <a:txBody>
                    <a:bodyPr/>
                    <a:lstStyle/>
                    <a:p>
                      <a:pPr algn="ctr"/>
                      <a:r>
                        <a:rPr lang="en-US" dirty="0"/>
                        <a:t>I</a:t>
                      </a:r>
                    </a:p>
                  </a:txBody>
                  <a:tcPr/>
                </a:tc>
                <a:tc>
                  <a:txBody>
                    <a:bodyPr/>
                    <a:lstStyle/>
                    <a:p>
                      <a:pPr algn="ctr"/>
                      <a:r>
                        <a:rPr lang="en-US" dirty="0"/>
                        <a:t>N</a:t>
                      </a:r>
                    </a:p>
                  </a:txBody>
                  <a:tcPr/>
                </a:tc>
                <a:tc>
                  <a:txBody>
                    <a:bodyPr/>
                    <a:lstStyle/>
                    <a:p>
                      <a:pPr algn="ctr"/>
                      <a:r>
                        <a:rPr lang="en-US" dirty="0"/>
                        <a:t>G</a:t>
                      </a:r>
                    </a:p>
                  </a:txBody>
                  <a:tcPr/>
                </a:tc>
                <a:extLst>
                  <a:ext uri="{0D108BD9-81ED-4DB2-BD59-A6C34878D82A}">
                    <a16:rowId xmlns:a16="http://schemas.microsoft.com/office/drawing/2014/main" val="10002"/>
                  </a:ext>
                </a:extLst>
              </a:tr>
              <a:tr h="370840">
                <a:tc>
                  <a:txBody>
                    <a:bodyPr/>
                    <a:lstStyle/>
                    <a:p>
                      <a:pPr algn="ctr"/>
                      <a:r>
                        <a:rPr lang="en-US" dirty="0"/>
                        <a:t>T</a:t>
                      </a:r>
                    </a:p>
                  </a:txBody>
                  <a:tcPr/>
                </a:tc>
                <a:tc>
                  <a:txBody>
                    <a:bodyPr/>
                    <a:lstStyle/>
                    <a:p>
                      <a:pPr algn="ctr"/>
                      <a:r>
                        <a:rPr lang="en-US" dirty="0"/>
                        <a:t>O</a:t>
                      </a:r>
                    </a:p>
                  </a:txBody>
                  <a:tcPr/>
                </a:tc>
                <a:tc>
                  <a:txBody>
                    <a:bodyPr/>
                    <a:lstStyle/>
                    <a:p>
                      <a:pPr algn="ctr"/>
                      <a:r>
                        <a:rPr lang="en-US" dirty="0"/>
                        <a:t>F</a:t>
                      </a:r>
                    </a:p>
                  </a:txBody>
                  <a:tcPr/>
                </a:tc>
                <a:tc>
                  <a:txBody>
                    <a:bodyPr/>
                    <a:lstStyle/>
                    <a:p>
                      <a:pPr algn="ctr"/>
                      <a:r>
                        <a:rPr lang="en-US" dirty="0"/>
                        <a:t>A</a:t>
                      </a:r>
                    </a:p>
                  </a:txBody>
                  <a:tcPr/>
                </a:tc>
                <a:tc>
                  <a:txBody>
                    <a:bodyPr/>
                    <a:lstStyle/>
                    <a:p>
                      <a:pPr algn="ctr"/>
                      <a:r>
                        <a:rPr lang="en-US" dirty="0"/>
                        <a:t>M</a:t>
                      </a:r>
                    </a:p>
                  </a:txBody>
                  <a:tcPr/>
                </a:tc>
                <a:extLst>
                  <a:ext uri="{0D108BD9-81ED-4DB2-BD59-A6C34878D82A}">
                    <a16:rowId xmlns:a16="http://schemas.microsoft.com/office/drawing/2014/main" val="10003"/>
                  </a:ext>
                </a:extLst>
              </a:tr>
              <a:tr h="370840">
                <a:tc>
                  <a:txBody>
                    <a:bodyPr/>
                    <a:lstStyle/>
                    <a:p>
                      <a:pPr algn="ctr"/>
                      <a:r>
                        <a:rPr lang="en-US" dirty="0"/>
                        <a:t>I</a:t>
                      </a:r>
                    </a:p>
                  </a:txBody>
                  <a:tcPr/>
                </a:tc>
                <a:tc>
                  <a:txBody>
                    <a:bodyPr/>
                    <a:lstStyle/>
                    <a:p>
                      <a:pPr algn="ctr"/>
                      <a:r>
                        <a:rPr lang="en-US" dirty="0"/>
                        <a:t>L</a:t>
                      </a:r>
                    </a:p>
                  </a:txBody>
                  <a:tcPr/>
                </a:tc>
                <a:tc>
                  <a:txBody>
                    <a:bodyPr/>
                    <a:lstStyle/>
                    <a:p>
                      <a:pPr algn="ctr"/>
                      <a:r>
                        <a:rPr lang="en-US" dirty="0"/>
                        <a:t>Y</a:t>
                      </a:r>
                    </a:p>
                  </a:txBody>
                  <a:tcPr/>
                </a:tc>
                <a:tc>
                  <a:txBody>
                    <a:bodyPr/>
                    <a:lstStyle/>
                    <a:p>
                      <a:pPr algn="ctr"/>
                      <a:r>
                        <a:rPr lang="en-US" dirty="0"/>
                        <a:t>S</a:t>
                      </a:r>
                    </a:p>
                  </a:txBody>
                  <a:tcPr/>
                </a:tc>
                <a:tc>
                  <a:txBody>
                    <a:bodyPr/>
                    <a:lstStyle/>
                    <a:p>
                      <a:pPr algn="ctr"/>
                      <a:r>
                        <a:rPr lang="en-US" dirty="0"/>
                        <a:t>C</a:t>
                      </a:r>
                    </a:p>
                  </a:txBody>
                  <a:tcPr/>
                </a:tc>
                <a:extLst>
                  <a:ext uri="{0D108BD9-81ED-4DB2-BD59-A6C34878D82A}">
                    <a16:rowId xmlns:a16="http://schemas.microsoft.com/office/drawing/2014/main" val="10004"/>
                  </a:ext>
                </a:extLst>
              </a:tr>
              <a:tr h="370840">
                <a:tc>
                  <a:txBody>
                    <a:bodyPr/>
                    <a:lstStyle/>
                    <a:p>
                      <a:pPr algn="ctr"/>
                      <a:r>
                        <a:rPr lang="en-US" dirty="0"/>
                        <a:t>I</a:t>
                      </a:r>
                    </a:p>
                  </a:txBody>
                  <a:tcPr/>
                </a:tc>
                <a:tc>
                  <a:txBody>
                    <a:bodyPr/>
                    <a:lstStyle/>
                    <a:p>
                      <a:pPr algn="ctr"/>
                      <a:r>
                        <a:rPr lang="en-US" dirty="0"/>
                        <a:t>E</a:t>
                      </a:r>
                    </a:p>
                  </a:txBody>
                  <a:tcPr/>
                </a:tc>
                <a:tc>
                  <a:txBody>
                    <a:bodyPr/>
                    <a:lstStyle/>
                    <a:p>
                      <a:pPr algn="ctr"/>
                      <a:r>
                        <a:rPr lang="en-US" dirty="0"/>
                        <a:t>N</a:t>
                      </a:r>
                    </a:p>
                  </a:txBody>
                  <a:tcPr/>
                </a:tc>
                <a:tc>
                  <a:txBody>
                    <a:bodyPr/>
                    <a:lstStyle/>
                    <a:p>
                      <a:pPr algn="ctr"/>
                      <a:r>
                        <a:rPr lang="en-US" dirty="0"/>
                        <a:t>C</a:t>
                      </a:r>
                    </a:p>
                  </a:txBody>
                  <a:tcPr/>
                </a:tc>
                <a:tc>
                  <a:txBody>
                    <a:bodyPr/>
                    <a:lstStyle/>
                    <a:p>
                      <a:pPr algn="ctr"/>
                      <a:r>
                        <a:rPr lang="en-US" dirty="0"/>
                        <a:t>E</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1219200" y="4829175"/>
            <a:ext cx="7648575" cy="1692771"/>
          </a:xfrm>
          <a:prstGeom prst="rect">
            <a:avLst/>
          </a:prstGeom>
          <a:noFill/>
        </p:spPr>
        <p:txBody>
          <a:bodyPr wrap="square" rtlCol="0">
            <a:spAutoFit/>
          </a:bodyPr>
          <a:lstStyle/>
          <a:p>
            <a:endParaRPr lang="en-US" b="0" dirty="0"/>
          </a:p>
          <a:p>
            <a:r>
              <a:rPr lang="en-US" dirty="0"/>
              <a:t>Coded Message:   </a:t>
            </a:r>
            <a:r>
              <a:rPr lang="en-US" b="0" dirty="0"/>
              <a:t>T   S   O   T   I   </a:t>
            </a:r>
            <a:r>
              <a:rPr lang="en-US" b="0" dirty="0" err="1"/>
              <a:t>I</a:t>
            </a:r>
            <a:r>
              <a:rPr lang="en-US" b="0" dirty="0"/>
              <a:t>   H   F …</a:t>
            </a:r>
          </a:p>
          <a:p>
            <a:endParaRPr lang="en-US" b="0" dirty="0"/>
          </a:p>
          <a:p>
            <a:endParaRPr lang="en-US" dirty="0"/>
          </a:p>
          <a:p>
            <a:endParaRPr lang="en-US" dirty="0"/>
          </a:p>
          <a:p>
            <a:r>
              <a:rPr lang="en-US" sz="1400" dirty="0"/>
              <a:t>Note:  </a:t>
            </a:r>
            <a:r>
              <a:rPr lang="en-US" sz="1400" b="0" dirty="0"/>
              <a:t>Recipient must know width of grid (in this example, 5) in order to decode the message.</a:t>
            </a:r>
          </a:p>
        </p:txBody>
      </p:sp>
      <p:graphicFrame>
        <p:nvGraphicFramePr>
          <p:cNvPr id="6" name="Table 5"/>
          <p:cNvGraphicFramePr>
            <a:graphicFrameLocks noGrp="1"/>
          </p:cNvGraphicFramePr>
          <p:nvPr>
            <p:extLst>
              <p:ext uri="{D42A27DB-BD31-4B8C-83A1-F6EECF244321}">
                <p14:modId xmlns:p14="http://schemas.microsoft.com/office/powerpoint/2010/main" val="848234482"/>
              </p:ext>
            </p:extLst>
          </p:nvPr>
        </p:nvGraphicFramePr>
        <p:xfrm>
          <a:off x="5038724" y="1845707"/>
          <a:ext cx="2724150" cy="2225040"/>
        </p:xfrm>
        <a:graphic>
          <a:graphicData uri="http://schemas.openxmlformats.org/drawingml/2006/table">
            <a:tbl>
              <a:tblPr firstRow="1" bandRow="1">
                <a:tableStyleId>{5940675A-B579-460E-94D1-54222C63F5DA}</a:tableStyleId>
              </a:tblPr>
              <a:tblGrid>
                <a:gridCol w="544830">
                  <a:extLst>
                    <a:ext uri="{9D8B030D-6E8A-4147-A177-3AD203B41FA5}">
                      <a16:colId xmlns:a16="http://schemas.microsoft.com/office/drawing/2014/main" val="20000"/>
                    </a:ext>
                  </a:extLst>
                </a:gridCol>
                <a:gridCol w="544830">
                  <a:extLst>
                    <a:ext uri="{9D8B030D-6E8A-4147-A177-3AD203B41FA5}">
                      <a16:colId xmlns:a16="http://schemas.microsoft.com/office/drawing/2014/main" val="20001"/>
                    </a:ext>
                  </a:extLst>
                </a:gridCol>
                <a:gridCol w="544830">
                  <a:extLst>
                    <a:ext uri="{9D8B030D-6E8A-4147-A177-3AD203B41FA5}">
                      <a16:colId xmlns:a16="http://schemas.microsoft.com/office/drawing/2014/main" val="20002"/>
                    </a:ext>
                  </a:extLst>
                </a:gridCol>
                <a:gridCol w="544830">
                  <a:extLst>
                    <a:ext uri="{9D8B030D-6E8A-4147-A177-3AD203B41FA5}">
                      <a16:colId xmlns:a16="http://schemas.microsoft.com/office/drawing/2014/main" val="20003"/>
                    </a:ext>
                  </a:extLst>
                </a:gridCol>
                <a:gridCol w="544830">
                  <a:extLst>
                    <a:ext uri="{9D8B030D-6E8A-4147-A177-3AD203B41FA5}">
                      <a16:colId xmlns:a16="http://schemas.microsoft.com/office/drawing/2014/main" val="20004"/>
                    </a:ext>
                  </a:extLst>
                </a:gridCol>
              </a:tblGrid>
              <a:tr h="370840">
                <a:tc>
                  <a:txBody>
                    <a:bodyPr/>
                    <a:lstStyle/>
                    <a:p>
                      <a:pPr algn="ctr"/>
                      <a:r>
                        <a:rPr lang="en-US" dirty="0"/>
                        <a:t>T</a:t>
                      </a:r>
                    </a:p>
                  </a:txBody>
                  <a:tcPr/>
                </a:tc>
                <a:tc>
                  <a:txBody>
                    <a:bodyPr/>
                    <a:lstStyle/>
                    <a:p>
                      <a:pPr algn="ctr"/>
                      <a:r>
                        <a:rPr lang="en-US" dirty="0"/>
                        <a:t>H</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r>
                        <a:rPr lang="en-US" dirty="0"/>
                        <a:t>S</a:t>
                      </a:r>
                    </a:p>
                  </a:txBody>
                  <a:tcPr/>
                </a:tc>
                <a:tc>
                  <a:txBody>
                    <a:bodyPr/>
                    <a:lstStyle/>
                    <a:p>
                      <a:pPr algn="ctr"/>
                      <a:r>
                        <a:rPr lang="en-US" dirty="0"/>
                        <a:t>F</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O</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US" dirty="0"/>
                        <a:t>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r>
                        <a:rPr lang="en-US" dirty="0"/>
                        <a:t>I</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US" dirty="0"/>
                        <a:t>I</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1866900" y="1476375"/>
            <a:ext cx="1236236" cy="369332"/>
          </a:xfrm>
          <a:prstGeom prst="rect">
            <a:avLst/>
          </a:prstGeom>
          <a:noFill/>
        </p:spPr>
        <p:txBody>
          <a:bodyPr wrap="none" rtlCol="0">
            <a:spAutoFit/>
          </a:bodyPr>
          <a:lstStyle/>
          <a:p>
            <a:r>
              <a:rPr lang="en-US" dirty="0"/>
              <a:t>Encoding</a:t>
            </a:r>
          </a:p>
        </p:txBody>
      </p:sp>
      <p:sp>
        <p:nvSpPr>
          <p:cNvPr id="8" name="TextBox 7"/>
          <p:cNvSpPr txBox="1"/>
          <p:nvPr/>
        </p:nvSpPr>
        <p:spPr>
          <a:xfrm>
            <a:off x="5867400" y="1453634"/>
            <a:ext cx="1236236" cy="369332"/>
          </a:xfrm>
          <a:prstGeom prst="rect">
            <a:avLst/>
          </a:prstGeom>
          <a:noFill/>
        </p:spPr>
        <p:txBody>
          <a:bodyPr wrap="none" rtlCol="0">
            <a:spAutoFit/>
          </a:bodyPr>
          <a:lstStyle/>
          <a:p>
            <a:r>
              <a:rPr lang="en-US" dirty="0"/>
              <a:t>Decoding</a:t>
            </a:r>
          </a:p>
        </p:txBody>
      </p:sp>
      <p:sp>
        <p:nvSpPr>
          <p:cNvPr id="9" name="Rectangle 8"/>
          <p:cNvSpPr/>
          <p:nvPr/>
        </p:nvSpPr>
        <p:spPr bwMode="auto">
          <a:xfrm>
            <a:off x="1038225" y="1661041"/>
            <a:ext cx="762000" cy="2529959"/>
          </a:xfrm>
          <a:prstGeom prst="rect">
            <a:avLst/>
          </a:prstGeom>
          <a:noFill/>
          <a:ln w="38100" cap="flat" cmpd="dbl"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0" name="Rectangle 9"/>
          <p:cNvSpPr/>
          <p:nvPr/>
        </p:nvSpPr>
        <p:spPr bwMode="auto">
          <a:xfrm>
            <a:off x="3190875" y="5038725"/>
            <a:ext cx="1933575" cy="552450"/>
          </a:xfrm>
          <a:prstGeom prst="rect">
            <a:avLst/>
          </a:prstGeom>
          <a:noFill/>
          <a:ln w="38100" cap="flat" cmpd="dbl"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0" name="Freeform 19"/>
          <p:cNvSpPr/>
          <p:nvPr/>
        </p:nvSpPr>
        <p:spPr bwMode="auto">
          <a:xfrm>
            <a:off x="1428750" y="4267200"/>
            <a:ext cx="1762125" cy="866775"/>
          </a:xfrm>
          <a:custGeom>
            <a:avLst/>
            <a:gdLst>
              <a:gd name="connsiteX0" fmla="*/ 0 w 1943100"/>
              <a:gd name="connsiteY0" fmla="*/ 0 h 866775"/>
              <a:gd name="connsiteX1" fmla="*/ 390525 w 1943100"/>
              <a:gd name="connsiteY1" fmla="*/ 419100 h 866775"/>
              <a:gd name="connsiteX2" fmla="*/ 1266825 w 1943100"/>
              <a:gd name="connsiteY2" fmla="*/ 704850 h 866775"/>
              <a:gd name="connsiteX3" fmla="*/ 1943100 w 1943100"/>
              <a:gd name="connsiteY3" fmla="*/ 866775 h 866775"/>
            </a:gdLst>
            <a:ahLst/>
            <a:cxnLst>
              <a:cxn ang="0">
                <a:pos x="connsiteX0" y="connsiteY0"/>
              </a:cxn>
              <a:cxn ang="0">
                <a:pos x="connsiteX1" y="connsiteY1"/>
              </a:cxn>
              <a:cxn ang="0">
                <a:pos x="connsiteX2" y="connsiteY2"/>
              </a:cxn>
              <a:cxn ang="0">
                <a:pos x="connsiteX3" y="connsiteY3"/>
              </a:cxn>
            </a:cxnLst>
            <a:rect l="l" t="t" r="r" b="b"/>
            <a:pathLst>
              <a:path w="1943100" h="866775">
                <a:moveTo>
                  <a:pt x="0" y="0"/>
                </a:moveTo>
                <a:cubicBezTo>
                  <a:pt x="89694" y="150812"/>
                  <a:pt x="179388" y="301625"/>
                  <a:pt x="390525" y="419100"/>
                </a:cubicBezTo>
                <a:cubicBezTo>
                  <a:pt x="601662" y="536575"/>
                  <a:pt x="1008063" y="630238"/>
                  <a:pt x="1266825" y="704850"/>
                </a:cubicBezTo>
                <a:cubicBezTo>
                  <a:pt x="1525588" y="779463"/>
                  <a:pt x="1734344" y="823119"/>
                  <a:pt x="1943100" y="866775"/>
                </a:cubicBezTo>
              </a:path>
            </a:pathLst>
          </a:custGeom>
          <a:noFill/>
          <a:ln w="2540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1" name="Freeform 20"/>
          <p:cNvSpPr/>
          <p:nvPr/>
        </p:nvSpPr>
        <p:spPr bwMode="auto">
          <a:xfrm>
            <a:off x="3340852" y="2004803"/>
            <a:ext cx="1783598" cy="3119647"/>
          </a:xfrm>
          <a:custGeom>
            <a:avLst/>
            <a:gdLst>
              <a:gd name="connsiteX0" fmla="*/ 78623 w 1783598"/>
              <a:gd name="connsiteY0" fmla="*/ 3119647 h 3119647"/>
              <a:gd name="connsiteX1" fmla="*/ 50048 w 1783598"/>
              <a:gd name="connsiteY1" fmla="*/ 2881522 h 3119647"/>
              <a:gd name="connsiteX2" fmla="*/ 659648 w 1783598"/>
              <a:gd name="connsiteY2" fmla="*/ 2471947 h 3119647"/>
              <a:gd name="connsiteX3" fmla="*/ 1050173 w 1783598"/>
              <a:gd name="connsiteY3" fmla="*/ 1586122 h 3119647"/>
              <a:gd name="connsiteX4" fmla="*/ 1059698 w 1783598"/>
              <a:gd name="connsiteY4" fmla="*/ 214522 h 3119647"/>
              <a:gd name="connsiteX5" fmla="*/ 1783598 w 1783598"/>
              <a:gd name="connsiteY5" fmla="*/ 24022 h 311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3598" h="3119647">
                <a:moveTo>
                  <a:pt x="78623" y="3119647"/>
                </a:moveTo>
                <a:cubicBezTo>
                  <a:pt x="15917" y="3054559"/>
                  <a:pt x="-46789" y="2989472"/>
                  <a:pt x="50048" y="2881522"/>
                </a:cubicBezTo>
                <a:cubicBezTo>
                  <a:pt x="146885" y="2773572"/>
                  <a:pt x="492961" y="2687847"/>
                  <a:pt x="659648" y="2471947"/>
                </a:cubicBezTo>
                <a:cubicBezTo>
                  <a:pt x="826335" y="2256047"/>
                  <a:pt x="983498" y="1962359"/>
                  <a:pt x="1050173" y="1586122"/>
                </a:cubicBezTo>
                <a:cubicBezTo>
                  <a:pt x="1116848" y="1209885"/>
                  <a:pt x="937461" y="474872"/>
                  <a:pt x="1059698" y="214522"/>
                </a:cubicBezTo>
                <a:cubicBezTo>
                  <a:pt x="1181935" y="-45828"/>
                  <a:pt x="1482766" y="-10903"/>
                  <a:pt x="1783598" y="24022"/>
                </a:cubicBezTo>
              </a:path>
            </a:pathLst>
          </a:custGeom>
          <a:noFill/>
          <a:ln w="2540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235235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Cyphers and Codes-3</a:t>
            </a:r>
          </a:p>
        </p:txBody>
      </p:sp>
      <p:sp>
        <p:nvSpPr>
          <p:cNvPr id="5" name="TextBox 4"/>
          <p:cNvSpPr txBox="1"/>
          <p:nvPr/>
        </p:nvSpPr>
        <p:spPr>
          <a:xfrm>
            <a:off x="504825" y="1278255"/>
            <a:ext cx="3552826" cy="4616648"/>
          </a:xfrm>
          <a:prstGeom prst="rect">
            <a:avLst/>
          </a:prstGeom>
          <a:noFill/>
        </p:spPr>
        <p:txBody>
          <a:bodyPr wrap="square" rtlCol="0">
            <a:spAutoFit/>
          </a:bodyPr>
          <a:lstStyle/>
          <a:p>
            <a:endParaRPr lang="en-US" b="0" dirty="0"/>
          </a:p>
          <a:p>
            <a:r>
              <a:rPr lang="en-US" dirty="0"/>
              <a:t>Coded Message:   </a:t>
            </a:r>
          </a:p>
          <a:p>
            <a:r>
              <a:rPr lang="en-US" sz="2000" b="0" dirty="0"/>
              <a:t>8DFHFTMNLORFOROOOADLUYUNIARBKSFTOPTERTEEWOOUTMNEAWFHRLRJADCBIROCESWKSOLTIWEVEXEWMEHEIYELX </a:t>
            </a:r>
          </a:p>
          <a:p>
            <a:r>
              <a:rPr lang="en-US" sz="1200" b="0" dirty="0"/>
              <a:t>(This message happens to be a quote from Thomas J. Watson, the founder of IBM.)</a:t>
            </a:r>
          </a:p>
          <a:p>
            <a:endParaRPr lang="en-US" b="0" dirty="0"/>
          </a:p>
          <a:p>
            <a:r>
              <a:rPr lang="en-US" dirty="0"/>
              <a:t>Algorithm:</a:t>
            </a:r>
          </a:p>
          <a:p>
            <a:pPr marL="342900" indent="-342900">
              <a:buAutoNum type="arabicParenR"/>
            </a:pPr>
            <a:r>
              <a:rPr lang="en-US" sz="1400" b="0" dirty="0"/>
              <a:t>Create a grid with 8 columns.</a:t>
            </a:r>
          </a:p>
          <a:p>
            <a:pPr marL="342900" indent="-342900">
              <a:buAutoNum type="arabicParenR"/>
            </a:pPr>
            <a:r>
              <a:rPr lang="en-US" sz="1400" b="0" dirty="0"/>
              <a:t>Count the letters in the message.</a:t>
            </a:r>
          </a:p>
          <a:p>
            <a:pPr marL="342900" indent="-342900">
              <a:buAutoNum type="arabicParenR"/>
            </a:pPr>
            <a:r>
              <a:rPr lang="en-US" sz="1400" b="0" dirty="0"/>
              <a:t>Divide by 8 and make that many rows</a:t>
            </a:r>
          </a:p>
          <a:p>
            <a:pPr marL="342900" indent="-342900">
              <a:buAutoNum type="arabicParenR"/>
            </a:pPr>
            <a:r>
              <a:rPr lang="en-US" sz="1400" b="0" dirty="0"/>
              <a:t>Fill the letters down the columns of your grid.</a:t>
            </a:r>
          </a:p>
          <a:p>
            <a:pPr marL="342900" indent="-342900">
              <a:buAutoNum type="arabicParenR"/>
            </a:pPr>
            <a:r>
              <a:rPr lang="en-US" sz="1400" b="0" dirty="0"/>
              <a:t>Once done, read the message across the rows. </a:t>
            </a: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2287784355"/>
              </p:ext>
            </p:extLst>
          </p:nvPr>
        </p:nvGraphicFramePr>
        <p:xfrm>
          <a:off x="4495801" y="1702832"/>
          <a:ext cx="3190872" cy="4079240"/>
        </p:xfrm>
        <a:graphic>
          <a:graphicData uri="http://schemas.openxmlformats.org/drawingml/2006/table">
            <a:tbl>
              <a:tblPr firstRow="1" bandRow="1">
                <a:tableStyleId>{5940675A-B579-460E-94D1-54222C63F5DA}</a:tableStyleId>
              </a:tblPr>
              <a:tblGrid>
                <a:gridCol w="398859">
                  <a:extLst>
                    <a:ext uri="{9D8B030D-6E8A-4147-A177-3AD203B41FA5}">
                      <a16:colId xmlns:a16="http://schemas.microsoft.com/office/drawing/2014/main" val="20000"/>
                    </a:ext>
                  </a:extLst>
                </a:gridCol>
                <a:gridCol w="398859">
                  <a:extLst>
                    <a:ext uri="{9D8B030D-6E8A-4147-A177-3AD203B41FA5}">
                      <a16:colId xmlns:a16="http://schemas.microsoft.com/office/drawing/2014/main" val="20001"/>
                    </a:ext>
                  </a:extLst>
                </a:gridCol>
                <a:gridCol w="398859">
                  <a:extLst>
                    <a:ext uri="{9D8B030D-6E8A-4147-A177-3AD203B41FA5}">
                      <a16:colId xmlns:a16="http://schemas.microsoft.com/office/drawing/2014/main" val="20002"/>
                    </a:ext>
                  </a:extLst>
                </a:gridCol>
                <a:gridCol w="398859">
                  <a:extLst>
                    <a:ext uri="{9D8B030D-6E8A-4147-A177-3AD203B41FA5}">
                      <a16:colId xmlns:a16="http://schemas.microsoft.com/office/drawing/2014/main" val="20003"/>
                    </a:ext>
                  </a:extLst>
                </a:gridCol>
                <a:gridCol w="398859">
                  <a:extLst>
                    <a:ext uri="{9D8B030D-6E8A-4147-A177-3AD203B41FA5}">
                      <a16:colId xmlns:a16="http://schemas.microsoft.com/office/drawing/2014/main" val="20004"/>
                    </a:ext>
                  </a:extLst>
                </a:gridCol>
                <a:gridCol w="398859">
                  <a:extLst>
                    <a:ext uri="{9D8B030D-6E8A-4147-A177-3AD203B41FA5}">
                      <a16:colId xmlns:a16="http://schemas.microsoft.com/office/drawing/2014/main" val="20005"/>
                    </a:ext>
                  </a:extLst>
                </a:gridCol>
                <a:gridCol w="398859">
                  <a:extLst>
                    <a:ext uri="{9D8B030D-6E8A-4147-A177-3AD203B41FA5}">
                      <a16:colId xmlns:a16="http://schemas.microsoft.com/office/drawing/2014/main" val="20006"/>
                    </a:ext>
                  </a:extLst>
                </a:gridCol>
                <a:gridCol w="398859">
                  <a:extLst>
                    <a:ext uri="{9D8B030D-6E8A-4147-A177-3AD203B41FA5}">
                      <a16:colId xmlns:a16="http://schemas.microsoft.com/office/drawing/2014/main" val="20007"/>
                    </a:ext>
                  </a:extLst>
                </a:gridCol>
              </a:tblGrid>
              <a:tr h="370840">
                <a:tc>
                  <a:txBody>
                    <a:bodyPr/>
                    <a:lstStyle/>
                    <a:p>
                      <a:pPr algn="ctr"/>
                      <a:r>
                        <a:rPr lang="en-US" dirty="0"/>
                        <a:t>D</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70840">
                <a:tc>
                  <a:txBody>
                    <a:bodyPr/>
                    <a:lstStyle/>
                    <a:p>
                      <a:pPr algn="ctr"/>
                      <a:r>
                        <a:rPr lang="en-US" dirty="0"/>
                        <a:t>F</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H</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6"/>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US" baseline="0" dirty="0"/>
                        <a:t> </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9"/>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10"/>
                  </a:ext>
                </a:extLst>
              </a:tr>
            </a:tbl>
          </a:graphicData>
        </a:graphic>
      </p:graphicFrame>
      <p:sp>
        <p:nvSpPr>
          <p:cNvPr id="8" name="TextBox 7"/>
          <p:cNvSpPr txBox="1"/>
          <p:nvPr/>
        </p:nvSpPr>
        <p:spPr>
          <a:xfrm>
            <a:off x="5581650" y="1310759"/>
            <a:ext cx="1236236" cy="369332"/>
          </a:xfrm>
          <a:prstGeom prst="rect">
            <a:avLst/>
          </a:prstGeom>
          <a:noFill/>
        </p:spPr>
        <p:txBody>
          <a:bodyPr wrap="none" rtlCol="0">
            <a:spAutoFit/>
          </a:bodyPr>
          <a:lstStyle/>
          <a:p>
            <a:r>
              <a:rPr lang="en-US" dirty="0"/>
              <a:t>Decoding</a:t>
            </a:r>
          </a:p>
        </p:txBody>
      </p:sp>
      <p:graphicFrame>
        <p:nvGraphicFramePr>
          <p:cNvPr id="11" name="Table 10"/>
          <p:cNvGraphicFramePr>
            <a:graphicFrameLocks noGrp="1"/>
          </p:cNvGraphicFramePr>
          <p:nvPr>
            <p:extLst>
              <p:ext uri="{D42A27DB-BD31-4B8C-83A1-F6EECF244321}">
                <p14:modId xmlns:p14="http://schemas.microsoft.com/office/powerpoint/2010/main" val="3763113009"/>
              </p:ext>
            </p:extLst>
          </p:nvPr>
        </p:nvGraphicFramePr>
        <p:xfrm>
          <a:off x="-3343272" y="1139309"/>
          <a:ext cx="3190872" cy="4112895"/>
        </p:xfrm>
        <a:graphic>
          <a:graphicData uri="http://schemas.openxmlformats.org/drawingml/2006/table">
            <a:tbl>
              <a:tblPr firstRow="1" bandRow="1">
                <a:tableStyleId>{5940675A-B579-460E-94D1-54222C63F5DA}</a:tableStyleId>
              </a:tblPr>
              <a:tblGrid>
                <a:gridCol w="398859">
                  <a:extLst>
                    <a:ext uri="{9D8B030D-6E8A-4147-A177-3AD203B41FA5}">
                      <a16:colId xmlns:a16="http://schemas.microsoft.com/office/drawing/2014/main" val="20000"/>
                    </a:ext>
                  </a:extLst>
                </a:gridCol>
                <a:gridCol w="398859">
                  <a:extLst>
                    <a:ext uri="{9D8B030D-6E8A-4147-A177-3AD203B41FA5}">
                      <a16:colId xmlns:a16="http://schemas.microsoft.com/office/drawing/2014/main" val="20001"/>
                    </a:ext>
                  </a:extLst>
                </a:gridCol>
                <a:gridCol w="398859">
                  <a:extLst>
                    <a:ext uri="{9D8B030D-6E8A-4147-A177-3AD203B41FA5}">
                      <a16:colId xmlns:a16="http://schemas.microsoft.com/office/drawing/2014/main" val="20002"/>
                    </a:ext>
                  </a:extLst>
                </a:gridCol>
                <a:gridCol w="398859">
                  <a:extLst>
                    <a:ext uri="{9D8B030D-6E8A-4147-A177-3AD203B41FA5}">
                      <a16:colId xmlns:a16="http://schemas.microsoft.com/office/drawing/2014/main" val="20003"/>
                    </a:ext>
                  </a:extLst>
                </a:gridCol>
                <a:gridCol w="398859">
                  <a:extLst>
                    <a:ext uri="{9D8B030D-6E8A-4147-A177-3AD203B41FA5}">
                      <a16:colId xmlns:a16="http://schemas.microsoft.com/office/drawing/2014/main" val="20004"/>
                    </a:ext>
                  </a:extLst>
                </a:gridCol>
                <a:gridCol w="398859">
                  <a:extLst>
                    <a:ext uri="{9D8B030D-6E8A-4147-A177-3AD203B41FA5}">
                      <a16:colId xmlns:a16="http://schemas.microsoft.com/office/drawing/2014/main" val="20005"/>
                    </a:ext>
                  </a:extLst>
                </a:gridCol>
                <a:gridCol w="398859">
                  <a:extLst>
                    <a:ext uri="{9D8B030D-6E8A-4147-A177-3AD203B41FA5}">
                      <a16:colId xmlns:a16="http://schemas.microsoft.com/office/drawing/2014/main" val="20006"/>
                    </a:ext>
                  </a:extLst>
                </a:gridCol>
                <a:gridCol w="398859">
                  <a:extLst>
                    <a:ext uri="{9D8B030D-6E8A-4147-A177-3AD203B41FA5}">
                      <a16:colId xmlns:a16="http://schemas.microsoft.com/office/drawing/2014/main" val="20007"/>
                    </a:ext>
                  </a:extLst>
                </a:gridCol>
              </a:tblGrid>
              <a:tr h="370840">
                <a:tc>
                  <a:txBody>
                    <a:bodyPr/>
                    <a:lstStyle/>
                    <a:p>
                      <a:pPr algn="ctr"/>
                      <a:r>
                        <a:rPr lang="en-US" dirty="0"/>
                        <a:t>D</a:t>
                      </a:r>
                    </a:p>
                  </a:txBody>
                  <a:tcPr/>
                </a:tc>
                <a:tc>
                  <a:txBody>
                    <a:bodyPr/>
                    <a:lstStyle/>
                    <a:p>
                      <a:pPr algn="ctr"/>
                      <a:r>
                        <a:rPr lang="en-US" dirty="0"/>
                        <a:t>O</a:t>
                      </a:r>
                    </a:p>
                  </a:txBody>
                  <a:tcPr/>
                </a:tc>
                <a:tc>
                  <a:txBody>
                    <a:bodyPr/>
                    <a:lstStyle/>
                    <a:p>
                      <a:pPr algn="ctr"/>
                      <a:r>
                        <a:rPr lang="en-US" dirty="0"/>
                        <a:t>N</a:t>
                      </a:r>
                    </a:p>
                  </a:txBody>
                  <a:tcPr/>
                </a:tc>
                <a:tc>
                  <a:txBody>
                    <a:bodyPr/>
                    <a:lstStyle/>
                    <a:p>
                      <a:pPr algn="ctr"/>
                      <a:r>
                        <a:rPr lang="en-US" dirty="0"/>
                        <a:t>T</a:t>
                      </a:r>
                    </a:p>
                  </a:txBody>
                  <a:tcPr/>
                </a:tc>
                <a:tc>
                  <a:txBody>
                    <a:bodyPr/>
                    <a:lstStyle/>
                    <a:p>
                      <a:pPr algn="ctr"/>
                      <a:r>
                        <a:rPr lang="en-US" dirty="0"/>
                        <a:t>M</a:t>
                      </a:r>
                    </a:p>
                  </a:txBody>
                  <a:tcPr/>
                </a:tc>
                <a:tc>
                  <a:txBody>
                    <a:bodyPr/>
                    <a:lstStyle/>
                    <a:p>
                      <a:pPr algn="ctr"/>
                      <a:r>
                        <a:rPr lang="en-US" dirty="0"/>
                        <a:t>A</a:t>
                      </a:r>
                    </a:p>
                  </a:txBody>
                  <a:tcPr/>
                </a:tc>
                <a:tc>
                  <a:txBody>
                    <a:bodyPr/>
                    <a:lstStyle/>
                    <a:p>
                      <a:pPr algn="ctr"/>
                      <a:r>
                        <a:rPr lang="en-US" dirty="0"/>
                        <a:t>K</a:t>
                      </a:r>
                    </a:p>
                  </a:txBody>
                  <a:tcPr/>
                </a:tc>
                <a:tc>
                  <a:txBody>
                    <a:bodyPr/>
                    <a:lstStyle/>
                    <a:p>
                      <a:pPr algn="ctr"/>
                      <a:r>
                        <a:rPr lang="en-US" dirty="0"/>
                        <a:t>E</a:t>
                      </a:r>
                    </a:p>
                  </a:txBody>
                  <a:tcPr/>
                </a:tc>
                <a:extLst>
                  <a:ext uri="{0D108BD9-81ED-4DB2-BD59-A6C34878D82A}">
                    <a16:rowId xmlns:a16="http://schemas.microsoft.com/office/drawing/2014/main" val="10000"/>
                  </a:ext>
                </a:extLst>
              </a:tr>
              <a:tr h="370840">
                <a:tc>
                  <a:txBody>
                    <a:bodyPr/>
                    <a:lstStyle/>
                    <a:p>
                      <a:pPr algn="ctr"/>
                      <a:r>
                        <a:rPr lang="en-US" dirty="0"/>
                        <a:t>F</a:t>
                      </a:r>
                    </a:p>
                  </a:txBody>
                  <a:tcPr/>
                </a:tc>
                <a:tc>
                  <a:txBody>
                    <a:bodyPr/>
                    <a:lstStyle/>
                    <a:p>
                      <a:pPr algn="ctr"/>
                      <a:r>
                        <a:rPr lang="en-US" dirty="0"/>
                        <a:t>R</a:t>
                      </a:r>
                    </a:p>
                  </a:txBody>
                  <a:tcPr/>
                </a:tc>
                <a:tc>
                  <a:txBody>
                    <a:bodyPr/>
                    <a:lstStyle/>
                    <a:p>
                      <a:pPr algn="ctr"/>
                      <a:r>
                        <a:rPr lang="en-US" dirty="0"/>
                        <a:t>I</a:t>
                      </a:r>
                    </a:p>
                  </a:txBody>
                  <a:tcPr/>
                </a:tc>
                <a:tc>
                  <a:txBody>
                    <a:bodyPr/>
                    <a:lstStyle/>
                    <a:p>
                      <a:pPr algn="ctr"/>
                      <a:r>
                        <a:rPr lang="en-US" dirty="0"/>
                        <a:t>E</a:t>
                      </a:r>
                    </a:p>
                  </a:txBody>
                  <a:tcPr/>
                </a:tc>
                <a:tc>
                  <a:txBody>
                    <a:bodyPr/>
                    <a:lstStyle/>
                    <a:p>
                      <a:pPr algn="ctr"/>
                      <a:r>
                        <a:rPr lang="en-US" dirty="0"/>
                        <a:t>N</a:t>
                      </a:r>
                    </a:p>
                  </a:txBody>
                  <a:tcPr/>
                </a:tc>
                <a:tc>
                  <a:txBody>
                    <a:bodyPr/>
                    <a:lstStyle/>
                    <a:p>
                      <a:pPr algn="ctr"/>
                      <a:r>
                        <a:rPr lang="en-US" dirty="0"/>
                        <a:t>D</a:t>
                      </a:r>
                    </a:p>
                  </a:txBody>
                  <a:tcPr/>
                </a:tc>
                <a:tc>
                  <a:txBody>
                    <a:bodyPr/>
                    <a:lstStyle/>
                    <a:p>
                      <a:pPr algn="ctr"/>
                      <a:r>
                        <a:rPr lang="en-US" dirty="0"/>
                        <a:t>S</a:t>
                      </a:r>
                    </a:p>
                  </a:txBody>
                  <a:tcPr/>
                </a:tc>
                <a:tc>
                  <a:txBody>
                    <a:bodyPr/>
                    <a:lstStyle/>
                    <a:p>
                      <a:pPr algn="ctr"/>
                      <a:r>
                        <a:rPr lang="en-US" dirty="0"/>
                        <a:t>W</a:t>
                      </a:r>
                    </a:p>
                  </a:txBody>
                  <a:tcPr/>
                </a:tc>
                <a:extLst>
                  <a:ext uri="{0D108BD9-81ED-4DB2-BD59-A6C34878D82A}">
                    <a16:rowId xmlns:a16="http://schemas.microsoft.com/office/drawing/2014/main" val="10001"/>
                  </a:ext>
                </a:extLst>
              </a:tr>
              <a:tr h="370840">
                <a:tc>
                  <a:txBody>
                    <a:bodyPr/>
                    <a:lstStyle/>
                    <a:p>
                      <a:pPr algn="ctr"/>
                      <a:r>
                        <a:rPr lang="en-US" dirty="0"/>
                        <a:t>H</a:t>
                      </a:r>
                    </a:p>
                  </a:txBody>
                  <a:tcPr/>
                </a:tc>
                <a:tc>
                  <a:txBody>
                    <a:bodyPr/>
                    <a:lstStyle/>
                    <a:p>
                      <a:pPr algn="ctr"/>
                      <a:r>
                        <a:rPr lang="en-US" dirty="0"/>
                        <a:t>O</a:t>
                      </a:r>
                    </a:p>
                  </a:txBody>
                  <a:tcPr/>
                </a:tc>
                <a:tc>
                  <a:txBody>
                    <a:bodyPr/>
                    <a:lstStyle/>
                    <a:p>
                      <a:pPr algn="ctr"/>
                      <a:r>
                        <a:rPr lang="en-US" dirty="0"/>
                        <a:t>A</a:t>
                      </a:r>
                    </a:p>
                  </a:txBody>
                  <a:tcPr/>
                </a:tc>
                <a:tc>
                  <a:txBody>
                    <a:bodyPr/>
                    <a:lstStyle/>
                    <a:p>
                      <a:pPr algn="ctr"/>
                      <a:r>
                        <a:rPr lang="en-US" dirty="0"/>
                        <a:t>R</a:t>
                      </a:r>
                    </a:p>
                  </a:txBody>
                  <a:tcPr/>
                </a:tc>
                <a:tc>
                  <a:txBody>
                    <a:bodyPr/>
                    <a:lstStyle/>
                    <a:p>
                      <a:pPr algn="ctr"/>
                      <a:r>
                        <a:rPr lang="en-US" dirty="0"/>
                        <a:t>E</a:t>
                      </a:r>
                    </a:p>
                  </a:txBody>
                  <a:tcPr/>
                </a:tc>
                <a:tc>
                  <a:txBody>
                    <a:bodyPr/>
                    <a:lstStyle/>
                    <a:p>
                      <a:pPr algn="ctr"/>
                      <a:r>
                        <a:rPr lang="en-US" dirty="0"/>
                        <a:t>C</a:t>
                      </a:r>
                    </a:p>
                  </a:txBody>
                  <a:tcPr/>
                </a:tc>
                <a:tc>
                  <a:txBody>
                    <a:bodyPr/>
                    <a:lstStyle/>
                    <a:p>
                      <a:pPr algn="ctr"/>
                      <a:r>
                        <a:rPr lang="en-US" dirty="0"/>
                        <a:t>O</a:t>
                      </a:r>
                    </a:p>
                  </a:txBody>
                  <a:tcPr/>
                </a:tc>
                <a:tc>
                  <a:txBody>
                    <a:bodyPr/>
                    <a:lstStyle/>
                    <a:p>
                      <a:pPr algn="ctr"/>
                      <a:r>
                        <a:rPr lang="en-US" dirty="0"/>
                        <a:t>M</a:t>
                      </a:r>
                    </a:p>
                  </a:txBody>
                  <a:tcPr/>
                </a:tc>
                <a:extLst>
                  <a:ext uri="{0D108BD9-81ED-4DB2-BD59-A6C34878D82A}">
                    <a16:rowId xmlns:a16="http://schemas.microsoft.com/office/drawing/2014/main" val="10002"/>
                  </a:ext>
                </a:extLst>
              </a:tr>
              <a:tr h="404495">
                <a:tc>
                  <a:txBody>
                    <a:bodyPr/>
                    <a:lstStyle/>
                    <a:p>
                      <a:pPr algn="ctr"/>
                      <a:r>
                        <a:rPr lang="en-US" dirty="0"/>
                        <a:t>F</a:t>
                      </a:r>
                    </a:p>
                  </a:txBody>
                  <a:tcPr/>
                </a:tc>
                <a:tc>
                  <a:txBody>
                    <a:bodyPr/>
                    <a:lstStyle/>
                    <a:p>
                      <a:pPr algn="ctr"/>
                      <a:r>
                        <a:rPr lang="en-US" dirty="0"/>
                        <a:t>O</a:t>
                      </a:r>
                    </a:p>
                  </a:txBody>
                  <a:tcPr/>
                </a:tc>
                <a:tc>
                  <a:txBody>
                    <a:bodyPr/>
                    <a:lstStyle/>
                    <a:p>
                      <a:pPr algn="ctr"/>
                      <a:r>
                        <a:rPr lang="en-US" dirty="0"/>
                        <a:t>R</a:t>
                      </a:r>
                    </a:p>
                  </a:txBody>
                  <a:tcPr/>
                </a:tc>
                <a:tc>
                  <a:txBody>
                    <a:bodyPr/>
                    <a:lstStyle/>
                    <a:p>
                      <a:pPr algn="ctr"/>
                      <a:r>
                        <a:rPr lang="en-US" dirty="0"/>
                        <a:t>T</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L</a:t>
                      </a:r>
                    </a:p>
                  </a:txBody>
                  <a:tcPr/>
                </a:tc>
                <a:tc>
                  <a:txBody>
                    <a:bodyPr/>
                    <a:lstStyle/>
                    <a:p>
                      <a:pPr algn="ctr"/>
                      <a:r>
                        <a:rPr lang="en-US" dirty="0"/>
                        <a:t>E</a:t>
                      </a:r>
                    </a:p>
                  </a:txBody>
                  <a:tcPr/>
                </a:tc>
                <a:extLst>
                  <a:ext uri="{0D108BD9-81ED-4DB2-BD59-A6C34878D82A}">
                    <a16:rowId xmlns:a16="http://schemas.microsoft.com/office/drawing/2014/main" val="10003"/>
                  </a:ext>
                </a:extLst>
              </a:tr>
              <a:tr h="370840">
                <a:tc>
                  <a:txBody>
                    <a:bodyPr/>
                    <a:lstStyle/>
                    <a:p>
                      <a:pPr algn="ctr"/>
                      <a:r>
                        <a:rPr lang="en-US" dirty="0"/>
                        <a:t>T</a:t>
                      </a:r>
                    </a:p>
                  </a:txBody>
                  <a:tcPr/>
                </a:tc>
                <a:tc>
                  <a:txBody>
                    <a:bodyPr/>
                    <a:lstStyle/>
                    <a:p>
                      <a:pPr algn="ctr"/>
                      <a:r>
                        <a:rPr lang="en-US" dirty="0"/>
                        <a:t>O</a:t>
                      </a:r>
                    </a:p>
                  </a:txBody>
                  <a:tcPr/>
                </a:tc>
                <a:tc>
                  <a:txBody>
                    <a:bodyPr/>
                    <a:lstStyle/>
                    <a:p>
                      <a:pPr algn="ctr"/>
                      <a:r>
                        <a:rPr lang="en-US" dirty="0"/>
                        <a:t>B</a:t>
                      </a:r>
                    </a:p>
                  </a:txBody>
                  <a:tcPr/>
                </a:tc>
                <a:tc>
                  <a:txBody>
                    <a:bodyPr/>
                    <a:lstStyle/>
                    <a:p>
                      <a:pPr algn="ctr"/>
                      <a:r>
                        <a:rPr lang="en-US" dirty="0"/>
                        <a:t>E</a:t>
                      </a:r>
                    </a:p>
                  </a:txBody>
                  <a:tcPr/>
                </a:tc>
                <a:tc>
                  <a:txBody>
                    <a:bodyPr/>
                    <a:lstStyle/>
                    <a:p>
                      <a:pPr algn="ctr"/>
                      <a:r>
                        <a:rPr lang="en-US" dirty="0"/>
                        <a:t>W</a:t>
                      </a:r>
                    </a:p>
                  </a:txBody>
                  <a:tcPr/>
                </a:tc>
                <a:tc>
                  <a:txBody>
                    <a:bodyPr/>
                    <a:lstStyle/>
                    <a:p>
                      <a:pPr algn="ctr"/>
                      <a:r>
                        <a:rPr lang="en-US" dirty="0"/>
                        <a:t>I</a:t>
                      </a:r>
                    </a:p>
                  </a:txBody>
                  <a:tcPr/>
                </a:tc>
                <a:tc>
                  <a:txBody>
                    <a:bodyPr/>
                    <a:lstStyle/>
                    <a:p>
                      <a:pPr algn="ctr"/>
                      <a:r>
                        <a:rPr lang="en-US" dirty="0"/>
                        <a:t>T</a:t>
                      </a:r>
                    </a:p>
                  </a:txBody>
                  <a:tcPr/>
                </a:tc>
                <a:tc>
                  <a:txBody>
                    <a:bodyPr/>
                    <a:lstStyle/>
                    <a:p>
                      <a:pPr algn="ctr"/>
                      <a:r>
                        <a:rPr lang="en-US" dirty="0"/>
                        <a:t>H</a:t>
                      </a:r>
                    </a:p>
                  </a:txBody>
                  <a:tcPr/>
                </a:tc>
                <a:extLst>
                  <a:ext uri="{0D108BD9-81ED-4DB2-BD59-A6C34878D82A}">
                    <a16:rowId xmlns:a16="http://schemas.microsoft.com/office/drawing/2014/main" val="10004"/>
                  </a:ext>
                </a:extLst>
              </a:tr>
              <a:tr h="370840">
                <a:tc>
                  <a:txBody>
                    <a:bodyPr/>
                    <a:lstStyle/>
                    <a:p>
                      <a:pPr algn="ctr"/>
                      <a:r>
                        <a:rPr lang="en-US" dirty="0"/>
                        <a:t>M</a:t>
                      </a:r>
                    </a:p>
                  </a:txBody>
                  <a:tcPr/>
                </a:tc>
                <a:tc>
                  <a:txBody>
                    <a:bodyPr/>
                    <a:lstStyle/>
                    <a:p>
                      <a:pPr algn="ctr"/>
                      <a:r>
                        <a:rPr lang="en-US" dirty="0"/>
                        <a:t>A</a:t>
                      </a:r>
                    </a:p>
                  </a:txBody>
                  <a:tcPr/>
                </a:tc>
                <a:tc>
                  <a:txBody>
                    <a:bodyPr/>
                    <a:lstStyle/>
                    <a:p>
                      <a:pPr algn="ctr"/>
                      <a:r>
                        <a:rPr lang="en-US" dirty="0"/>
                        <a:t>K</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R</a:t>
                      </a:r>
                    </a:p>
                  </a:txBody>
                  <a:tcPr/>
                </a:tc>
                <a:tc>
                  <a:txBody>
                    <a:bodyPr/>
                    <a:lstStyle/>
                    <a:p>
                      <a:pPr algn="ctr"/>
                      <a:r>
                        <a:rPr lang="en-US" dirty="0"/>
                        <a:t>I</a:t>
                      </a:r>
                    </a:p>
                  </a:txBody>
                  <a:tcPr/>
                </a:tc>
                <a:tc>
                  <a:txBody>
                    <a:bodyPr/>
                    <a:lstStyle/>
                    <a:p>
                      <a:pPr algn="ctr"/>
                      <a:r>
                        <a:rPr lang="en-US" dirty="0"/>
                        <a:t>E</a:t>
                      </a:r>
                    </a:p>
                  </a:txBody>
                  <a:tcPr/>
                </a:tc>
                <a:extLst>
                  <a:ext uri="{0D108BD9-81ED-4DB2-BD59-A6C34878D82A}">
                    <a16:rowId xmlns:a16="http://schemas.microsoft.com/office/drawing/2014/main" val="10005"/>
                  </a:ext>
                </a:extLst>
              </a:tr>
              <a:tr h="370840">
                <a:tc>
                  <a:txBody>
                    <a:bodyPr/>
                    <a:lstStyle/>
                    <a:p>
                      <a:pPr algn="ctr"/>
                      <a:r>
                        <a:rPr lang="en-US" dirty="0"/>
                        <a:t>N</a:t>
                      </a:r>
                    </a:p>
                  </a:txBody>
                  <a:tcPr/>
                </a:tc>
                <a:tc>
                  <a:txBody>
                    <a:bodyPr/>
                    <a:lstStyle/>
                    <a:p>
                      <a:pPr algn="ctr"/>
                      <a:r>
                        <a:rPr lang="en-US" dirty="0"/>
                        <a:t>D</a:t>
                      </a:r>
                    </a:p>
                  </a:txBody>
                  <a:tcPr/>
                </a:tc>
                <a:tc>
                  <a:txBody>
                    <a:bodyPr/>
                    <a:lstStyle/>
                    <a:p>
                      <a:pPr algn="ctr"/>
                      <a:r>
                        <a:rPr lang="en-US" dirty="0"/>
                        <a:t>S</a:t>
                      </a:r>
                    </a:p>
                  </a:txBody>
                  <a:tcPr/>
                </a:tc>
                <a:tc>
                  <a:txBody>
                    <a:bodyPr/>
                    <a:lstStyle/>
                    <a:p>
                      <a:pPr algn="ctr"/>
                      <a:r>
                        <a:rPr lang="en-US" dirty="0"/>
                        <a:t>W</a:t>
                      </a:r>
                    </a:p>
                  </a:txBody>
                  <a:tcPr/>
                </a:tc>
                <a:tc>
                  <a:txBody>
                    <a:bodyPr/>
                    <a:lstStyle/>
                    <a:p>
                      <a:pPr algn="ctr"/>
                      <a:r>
                        <a:rPr lang="en-US" dirty="0"/>
                        <a:t>H</a:t>
                      </a:r>
                    </a:p>
                  </a:txBody>
                  <a:tcPr/>
                </a:tc>
                <a:tc>
                  <a:txBody>
                    <a:bodyPr/>
                    <a:lstStyle/>
                    <a:p>
                      <a:pPr algn="ctr"/>
                      <a:r>
                        <a:rPr lang="en-US" dirty="0"/>
                        <a:t>O</a:t>
                      </a:r>
                    </a:p>
                  </a:txBody>
                  <a:tcPr/>
                </a:tc>
                <a:tc>
                  <a:txBody>
                    <a:bodyPr/>
                    <a:lstStyle/>
                    <a:p>
                      <a:pPr algn="ctr"/>
                      <a:r>
                        <a:rPr lang="en-US" dirty="0"/>
                        <a:t>W</a:t>
                      </a:r>
                    </a:p>
                  </a:txBody>
                  <a:tcPr/>
                </a:tc>
                <a:tc>
                  <a:txBody>
                    <a:bodyPr/>
                    <a:lstStyle/>
                    <a:p>
                      <a:pPr algn="ctr"/>
                      <a:r>
                        <a:rPr lang="en-US" dirty="0"/>
                        <a:t>I</a:t>
                      </a:r>
                    </a:p>
                  </a:txBody>
                  <a:tcPr/>
                </a:tc>
                <a:extLst>
                  <a:ext uri="{0D108BD9-81ED-4DB2-BD59-A6C34878D82A}">
                    <a16:rowId xmlns:a16="http://schemas.microsoft.com/office/drawing/2014/main" val="10006"/>
                  </a:ext>
                </a:extLst>
              </a:tr>
              <a:tr h="370840">
                <a:tc>
                  <a:txBody>
                    <a:bodyPr/>
                    <a:lstStyle/>
                    <a:p>
                      <a:pPr algn="ctr"/>
                      <a:r>
                        <a:rPr lang="en-US" dirty="0"/>
                        <a:t>L</a:t>
                      </a:r>
                    </a:p>
                  </a:txBody>
                  <a:tcPr/>
                </a:tc>
                <a:tc>
                  <a:txBody>
                    <a:bodyPr/>
                    <a:lstStyle/>
                    <a:p>
                      <a:pPr algn="ctr"/>
                      <a:r>
                        <a:rPr lang="en-US" dirty="0"/>
                        <a:t>L</a:t>
                      </a:r>
                    </a:p>
                  </a:txBody>
                  <a:tcPr/>
                </a:tc>
                <a:tc>
                  <a:txBody>
                    <a:bodyPr/>
                    <a:lstStyle/>
                    <a:p>
                      <a:pPr algn="ctr"/>
                      <a:r>
                        <a:rPr lang="en-US" dirty="0"/>
                        <a:t>F</a:t>
                      </a:r>
                    </a:p>
                  </a:txBody>
                  <a:tcPr/>
                </a:tc>
                <a:tc>
                  <a:txBody>
                    <a:bodyPr/>
                    <a:lstStyle/>
                    <a:p>
                      <a:pPr algn="ctr"/>
                      <a:r>
                        <a:rPr lang="en-US" dirty="0"/>
                        <a:t>O</a:t>
                      </a:r>
                    </a:p>
                  </a:txBody>
                  <a:tcPr/>
                </a:tc>
                <a:tc>
                  <a:txBody>
                    <a:bodyPr/>
                    <a:lstStyle/>
                    <a:p>
                      <a:pPr algn="ctr"/>
                      <a:r>
                        <a:rPr lang="en-US" dirty="0"/>
                        <a:t>R</a:t>
                      </a:r>
                    </a:p>
                  </a:txBody>
                  <a:tcPr/>
                </a:tc>
                <a:tc>
                  <a:txBody>
                    <a:bodyPr/>
                    <a:lstStyle/>
                    <a:p>
                      <a:pPr algn="ctr"/>
                      <a:r>
                        <a:rPr lang="en-US" dirty="0"/>
                        <a:t>C</a:t>
                      </a:r>
                    </a:p>
                  </a:txBody>
                  <a:tcPr/>
                </a:tc>
                <a:tc>
                  <a:txBody>
                    <a:bodyPr/>
                    <a:lstStyle/>
                    <a:p>
                      <a:pPr algn="ctr"/>
                      <a:r>
                        <a:rPr lang="en-US" dirty="0"/>
                        <a:t>E</a:t>
                      </a:r>
                    </a:p>
                  </a:txBody>
                  <a:tcPr/>
                </a:tc>
                <a:tc>
                  <a:txBody>
                    <a:bodyPr/>
                    <a:lstStyle/>
                    <a:p>
                      <a:pPr algn="ctr"/>
                      <a:r>
                        <a:rPr lang="en-US" dirty="0"/>
                        <a:t>Y</a:t>
                      </a:r>
                    </a:p>
                  </a:txBody>
                  <a:tcPr/>
                </a:tc>
                <a:extLst>
                  <a:ext uri="{0D108BD9-81ED-4DB2-BD59-A6C34878D82A}">
                    <a16:rowId xmlns:a16="http://schemas.microsoft.com/office/drawing/2014/main" val="10007"/>
                  </a:ext>
                </a:extLst>
              </a:tr>
              <a:tr h="370840">
                <a:tc>
                  <a:txBody>
                    <a:bodyPr/>
                    <a:lstStyle/>
                    <a:p>
                      <a:pPr algn="ctr"/>
                      <a:r>
                        <a:rPr lang="en-US" dirty="0"/>
                        <a:t>O</a:t>
                      </a:r>
                    </a:p>
                  </a:txBody>
                  <a:tcPr/>
                </a:tc>
                <a:tc>
                  <a:txBody>
                    <a:bodyPr/>
                    <a:lstStyle/>
                    <a:p>
                      <a:pPr algn="ctr"/>
                      <a:r>
                        <a:rPr lang="en-US" dirty="0"/>
                        <a:t>U</a:t>
                      </a:r>
                    </a:p>
                  </a:txBody>
                  <a:tcPr/>
                </a:tc>
                <a:tc>
                  <a:txBody>
                    <a:bodyPr/>
                    <a:lstStyle/>
                    <a:p>
                      <a:pPr algn="ctr"/>
                      <a:r>
                        <a:rPr lang="en-US" dirty="0"/>
                        <a:t>T</a:t>
                      </a:r>
                    </a:p>
                  </a:txBody>
                  <a:tcPr/>
                </a:tc>
                <a:tc>
                  <a:txBody>
                    <a:bodyPr/>
                    <a:lstStyle/>
                    <a:p>
                      <a:pPr algn="ctr"/>
                      <a:r>
                        <a:rPr lang="en-US" dirty="0"/>
                        <a:t>O</a:t>
                      </a:r>
                    </a:p>
                  </a:txBody>
                  <a:tcPr/>
                </a:tc>
                <a:tc>
                  <a:txBody>
                    <a:bodyPr/>
                    <a:lstStyle/>
                    <a:p>
                      <a:pPr algn="ctr"/>
                      <a:r>
                        <a:rPr lang="en-US" dirty="0"/>
                        <a:t>L</a:t>
                      </a:r>
                    </a:p>
                  </a:txBody>
                  <a:tcPr/>
                </a:tc>
                <a:tc>
                  <a:txBody>
                    <a:bodyPr/>
                    <a:lstStyle/>
                    <a:p>
                      <a:pPr algn="ctr"/>
                      <a:r>
                        <a:rPr lang="en-US" dirty="0"/>
                        <a:t>E</a:t>
                      </a:r>
                    </a:p>
                  </a:txBody>
                  <a:tcPr/>
                </a:tc>
                <a:tc>
                  <a:txBody>
                    <a:bodyPr/>
                    <a:lstStyle/>
                    <a:p>
                      <a:pPr algn="ctr"/>
                      <a:r>
                        <a:rPr lang="en-US" dirty="0"/>
                        <a:t>V</a:t>
                      </a:r>
                    </a:p>
                  </a:txBody>
                  <a:tcPr/>
                </a:tc>
                <a:tc>
                  <a:txBody>
                    <a:bodyPr/>
                    <a:lstStyle/>
                    <a:p>
                      <a:pPr algn="ctr"/>
                      <a:r>
                        <a:rPr lang="en-US" dirty="0"/>
                        <a:t>E</a:t>
                      </a:r>
                    </a:p>
                  </a:txBody>
                  <a:tcPr/>
                </a:tc>
                <a:extLst>
                  <a:ext uri="{0D108BD9-81ED-4DB2-BD59-A6C34878D82A}">
                    <a16:rowId xmlns:a16="http://schemas.microsoft.com/office/drawing/2014/main" val="10008"/>
                  </a:ext>
                </a:extLst>
              </a:tr>
              <a:tr h="370840">
                <a:tc>
                  <a:txBody>
                    <a:bodyPr/>
                    <a:lstStyle/>
                    <a:p>
                      <a:pPr algn="ctr"/>
                      <a:r>
                        <a:rPr lang="en-US" dirty="0"/>
                        <a:t>R</a:t>
                      </a:r>
                    </a:p>
                  </a:txBody>
                  <a:tcPr/>
                </a:tc>
                <a:tc>
                  <a:txBody>
                    <a:bodyPr/>
                    <a:lstStyle/>
                    <a:p>
                      <a:pPr algn="ctr"/>
                      <a:r>
                        <a:rPr lang="en-US" dirty="0"/>
                        <a:t>Y</a:t>
                      </a:r>
                    </a:p>
                  </a:txBody>
                  <a:tcPr/>
                </a:tc>
                <a:tc>
                  <a:txBody>
                    <a:bodyPr/>
                    <a:lstStyle/>
                    <a:p>
                      <a:pPr algn="ctr"/>
                      <a:r>
                        <a:rPr lang="en-US" dirty="0"/>
                        <a:t>O</a:t>
                      </a:r>
                    </a:p>
                  </a:txBody>
                  <a:tcPr/>
                </a:tc>
                <a:tc>
                  <a:txBody>
                    <a:bodyPr/>
                    <a:lstStyle/>
                    <a:p>
                      <a:pPr algn="ctr"/>
                      <a:r>
                        <a:rPr lang="en-US" dirty="0"/>
                        <a:t>U</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E</a:t>
                      </a:r>
                    </a:p>
                  </a:txBody>
                  <a:tcPr/>
                </a:tc>
                <a:tc>
                  <a:txBody>
                    <a:bodyPr/>
                    <a:lstStyle/>
                    <a:p>
                      <a:pPr algn="ctr"/>
                      <a:r>
                        <a:rPr lang="en-US" dirty="0"/>
                        <a:t>L</a:t>
                      </a:r>
                    </a:p>
                  </a:txBody>
                  <a:tcPr/>
                </a:tc>
                <a:extLst>
                  <a:ext uri="{0D108BD9-81ED-4DB2-BD59-A6C34878D82A}">
                    <a16:rowId xmlns:a16="http://schemas.microsoft.com/office/drawing/2014/main" val="10009"/>
                  </a:ext>
                </a:extLst>
              </a:tr>
              <a:tr h="370840">
                <a:tc>
                  <a:txBody>
                    <a:bodyPr/>
                    <a:lstStyle/>
                    <a:p>
                      <a:pPr algn="ctr"/>
                      <a:r>
                        <a:rPr lang="en-US" dirty="0"/>
                        <a:t>F</a:t>
                      </a:r>
                    </a:p>
                  </a:txBody>
                  <a:tcPr/>
                </a:tc>
                <a:tc>
                  <a:txBody>
                    <a:bodyPr/>
                    <a:lstStyle/>
                    <a:p>
                      <a:pPr algn="ctr"/>
                      <a:r>
                        <a:rPr lang="en-US" dirty="0"/>
                        <a:t>U</a:t>
                      </a:r>
                    </a:p>
                  </a:txBody>
                  <a:tcPr/>
                </a:tc>
                <a:tc>
                  <a:txBody>
                    <a:bodyPr/>
                    <a:lstStyle/>
                    <a:p>
                      <a:pPr algn="ctr"/>
                      <a:r>
                        <a:rPr lang="en-US" dirty="0"/>
                        <a:t>P</a:t>
                      </a:r>
                    </a:p>
                  </a:txBody>
                  <a:tcPr/>
                </a:tc>
                <a:tc>
                  <a:txBody>
                    <a:bodyPr/>
                    <a:lstStyle/>
                    <a:p>
                      <a:pPr algn="ctr"/>
                      <a:r>
                        <a:rPr lang="en-US" dirty="0"/>
                        <a:t>T</a:t>
                      </a:r>
                    </a:p>
                  </a:txBody>
                  <a:tcPr/>
                </a:tc>
                <a:tc>
                  <a:txBody>
                    <a:bodyPr/>
                    <a:lstStyle/>
                    <a:p>
                      <a:pPr algn="ctr"/>
                      <a:r>
                        <a:rPr lang="en-US" dirty="0"/>
                        <a:t>J</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010"/>
                  </a:ext>
                </a:extLst>
              </a:tr>
            </a:tbl>
          </a:graphicData>
        </a:graphic>
      </p:graphicFrame>
      <p:sp>
        <p:nvSpPr>
          <p:cNvPr id="3" name="Right Brace 2"/>
          <p:cNvSpPr/>
          <p:nvPr/>
        </p:nvSpPr>
        <p:spPr bwMode="auto">
          <a:xfrm rot="5400000">
            <a:off x="5941218" y="4400550"/>
            <a:ext cx="290514" cy="3152775"/>
          </a:xfrm>
          <a:prstGeom prst="rightBrace">
            <a:avLst>
              <a:gd name="adj1" fmla="val 14755"/>
              <a:gd name="adj2" fmla="val 50000"/>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4" name="TextBox 13"/>
          <p:cNvSpPr txBox="1"/>
          <p:nvPr/>
        </p:nvSpPr>
        <p:spPr>
          <a:xfrm>
            <a:off x="5029200" y="6181725"/>
            <a:ext cx="2133600" cy="307777"/>
          </a:xfrm>
          <a:prstGeom prst="rect">
            <a:avLst/>
          </a:prstGeom>
          <a:noFill/>
        </p:spPr>
        <p:txBody>
          <a:bodyPr wrap="square" rtlCol="0">
            <a:spAutoFit/>
          </a:bodyPr>
          <a:lstStyle/>
          <a:p>
            <a:pPr algn="ctr"/>
            <a:r>
              <a:rPr lang="en-US" sz="1400" b="0" dirty="0"/>
              <a:t>8 columns wide</a:t>
            </a:r>
          </a:p>
        </p:txBody>
      </p:sp>
    </p:spTree>
    <p:extLst>
      <p:ext uri="{BB962C8B-B14F-4D97-AF65-F5344CB8AC3E}">
        <p14:creationId xmlns:p14="http://schemas.microsoft.com/office/powerpoint/2010/main" val="277996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6156"/>
            <a:ext cx="8229600" cy="649287"/>
          </a:xfrm>
        </p:spPr>
        <p:txBody>
          <a:bodyPr/>
          <a:lstStyle/>
          <a:p>
            <a:r>
              <a:rPr lang="en-US" dirty="0"/>
              <a:t>Out-of-Place Selection Sort Algorithm</a:t>
            </a:r>
          </a:p>
        </p:txBody>
      </p:sp>
      <p:sp>
        <p:nvSpPr>
          <p:cNvPr id="3" name="Content Placeholder 2"/>
          <p:cNvSpPr>
            <a:spLocks noGrp="1"/>
          </p:cNvSpPr>
          <p:nvPr>
            <p:ph idx="1"/>
          </p:nvPr>
        </p:nvSpPr>
        <p:spPr>
          <a:xfrm>
            <a:off x="457200" y="1328319"/>
            <a:ext cx="8229600" cy="5145088"/>
          </a:xfrm>
        </p:spPr>
        <p:txBody>
          <a:bodyPr/>
          <a:lstStyle/>
          <a:p>
            <a:pPr marL="514350" indent="-514350">
              <a:buFont typeface="+mj-lt"/>
              <a:buAutoNum type="arabicPeriod"/>
            </a:pPr>
            <a:r>
              <a:rPr lang="en-US" sz="2400" dirty="0"/>
              <a:t>Start with </a:t>
            </a:r>
          </a:p>
          <a:p>
            <a:pPr marL="914400" lvl="1" indent="-514350">
              <a:buFont typeface="+mj-lt"/>
              <a:buAutoNum type="alphaLcParenR"/>
            </a:pPr>
            <a:r>
              <a:rPr lang="en-US" sz="2000" dirty="0"/>
              <a:t>An empty (sorted) list</a:t>
            </a:r>
          </a:p>
          <a:p>
            <a:pPr marL="914400" lvl="1" indent="-514350">
              <a:buFont typeface="+mj-lt"/>
              <a:buAutoNum type="alphaLcParenR"/>
            </a:pPr>
            <a:r>
              <a:rPr lang="en-US" sz="2000" dirty="0"/>
              <a:t>An unsorted list of items to add to the list</a:t>
            </a:r>
          </a:p>
          <a:p>
            <a:pPr marL="514350" indent="-514350">
              <a:buFont typeface="+mj-lt"/>
              <a:buAutoNum type="arabicPeriod"/>
            </a:pPr>
            <a:r>
              <a:rPr lang="en-US" sz="2400" dirty="0"/>
              <a:t>Now</a:t>
            </a:r>
            <a:r>
              <a:rPr lang="en-US" sz="2400" b="1" dirty="0"/>
              <a:t> Select</a:t>
            </a:r>
            <a:r>
              <a:rPr lang="en-US" sz="2400" dirty="0"/>
              <a:t> the lightest item from your unsorted list and move that item into the sorted list.</a:t>
            </a:r>
          </a:p>
          <a:p>
            <a:pPr marL="514350" indent="-514350">
              <a:buFont typeface="+mj-lt"/>
              <a:buAutoNum type="arabicPeriod"/>
            </a:pPr>
            <a:r>
              <a:rPr lang="en-US" sz="2400" dirty="0"/>
              <a:t>Then </a:t>
            </a:r>
            <a:r>
              <a:rPr lang="en-US" sz="2400" b="1" dirty="0"/>
              <a:t>Select</a:t>
            </a:r>
            <a:r>
              <a:rPr lang="en-US" sz="2400" dirty="0"/>
              <a:t> the next lightest item from your unsorted list and move that item to the end of your sorted list.</a:t>
            </a:r>
          </a:p>
          <a:p>
            <a:pPr marL="514350" indent="-514350">
              <a:buFont typeface="+mj-lt"/>
              <a:buAutoNum type="arabicPeriod"/>
            </a:pPr>
            <a:r>
              <a:rPr lang="en-US" sz="2400" dirty="0"/>
              <a:t>Repeat step 3 until your unsorted list is empty.</a:t>
            </a:r>
          </a:p>
        </p:txBody>
      </p:sp>
    </p:spTree>
    <p:extLst>
      <p:ext uri="{BB962C8B-B14F-4D97-AF65-F5344CB8AC3E}">
        <p14:creationId xmlns:p14="http://schemas.microsoft.com/office/powerpoint/2010/main" val="129921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649287"/>
          </a:xfrm>
        </p:spPr>
        <p:txBody>
          <a:bodyPr/>
          <a:lstStyle/>
          <a:p>
            <a:r>
              <a:rPr lang="en-US" dirty="0"/>
              <a:t>Insertion Sort Algorithm</a:t>
            </a:r>
          </a:p>
        </p:txBody>
      </p:sp>
      <p:sp>
        <p:nvSpPr>
          <p:cNvPr id="3" name="Content Placeholder 2"/>
          <p:cNvSpPr>
            <a:spLocks noGrp="1"/>
          </p:cNvSpPr>
          <p:nvPr>
            <p:ph idx="1"/>
          </p:nvPr>
        </p:nvSpPr>
        <p:spPr>
          <a:xfrm>
            <a:off x="457200" y="981076"/>
            <a:ext cx="8229600" cy="5145088"/>
          </a:xfrm>
        </p:spPr>
        <p:txBody>
          <a:bodyPr/>
          <a:lstStyle/>
          <a:p>
            <a:pPr marL="514350" indent="-514350">
              <a:buFont typeface="+mj-lt"/>
              <a:buAutoNum type="arabicPeriod"/>
            </a:pPr>
            <a:r>
              <a:rPr lang="en-US" sz="2400" dirty="0"/>
              <a:t>Start with </a:t>
            </a:r>
          </a:p>
          <a:p>
            <a:pPr marL="914400" lvl="1" indent="-514350">
              <a:buFont typeface="+mj-lt"/>
              <a:buAutoNum type="alphaLcParenR"/>
            </a:pPr>
            <a:r>
              <a:rPr lang="en-US" sz="2000" dirty="0"/>
              <a:t>An empty (sorted) list</a:t>
            </a:r>
          </a:p>
          <a:p>
            <a:pPr marL="914400" lvl="1" indent="-514350">
              <a:buFont typeface="+mj-lt"/>
              <a:buAutoNum type="alphaLcParenR"/>
            </a:pPr>
            <a:r>
              <a:rPr lang="en-US" sz="2000" dirty="0"/>
              <a:t>An unsorted list of items to add to the list</a:t>
            </a:r>
          </a:p>
          <a:p>
            <a:pPr marL="514350" indent="-514350">
              <a:buFont typeface="+mj-lt"/>
              <a:buAutoNum type="arabicPeriod"/>
            </a:pPr>
            <a:r>
              <a:rPr lang="en-US" sz="2400" dirty="0"/>
              <a:t>Put the first item from the unsorted list into the sorted list.</a:t>
            </a:r>
          </a:p>
          <a:p>
            <a:pPr marL="514350" indent="-514350">
              <a:buFont typeface="+mj-lt"/>
              <a:buAutoNum type="arabicPeriod"/>
            </a:pPr>
            <a:r>
              <a:rPr lang="en-US" sz="2400" dirty="0"/>
              <a:t>Take the next item from the unsorted list and “compare it” to the first item of the sorted list.</a:t>
            </a:r>
          </a:p>
          <a:p>
            <a:pPr marL="914400" lvl="1" indent="-514350">
              <a:buFont typeface="+mj-lt"/>
              <a:buAutoNum type="alphaLcParenR"/>
            </a:pPr>
            <a:r>
              <a:rPr lang="en-US" sz="2000" dirty="0"/>
              <a:t>If item from the sorted list lighter, repeat step 3 with the next item from the sorted list.</a:t>
            </a:r>
          </a:p>
          <a:p>
            <a:pPr marL="914400" lvl="1" indent="-514350">
              <a:buFont typeface="+mj-lt"/>
              <a:buAutoNum type="alphaLcParenR"/>
            </a:pPr>
            <a:r>
              <a:rPr lang="en-US" sz="2000" dirty="0"/>
              <a:t>If the item from the unsorted list is lighter, </a:t>
            </a:r>
            <a:r>
              <a:rPr lang="en-US" sz="2000" b="1" dirty="0"/>
              <a:t>insert</a:t>
            </a:r>
            <a:r>
              <a:rPr lang="en-US" sz="2000" dirty="0"/>
              <a:t> that item into the sorted list by placing it “before” the item you just compared it to. Leave the rest of the sorted list in the same order.</a:t>
            </a:r>
          </a:p>
          <a:p>
            <a:pPr marL="514350" indent="-514350">
              <a:buFont typeface="+mj-lt"/>
              <a:buAutoNum type="arabicPeriod"/>
            </a:pPr>
            <a:r>
              <a:rPr lang="en-US" sz="2400" dirty="0"/>
              <a:t>Repeat step 3 until the unsorted list is empty. </a:t>
            </a:r>
          </a:p>
        </p:txBody>
      </p:sp>
    </p:spTree>
    <p:extLst>
      <p:ext uri="{BB962C8B-B14F-4D97-AF65-F5344CB8AC3E}">
        <p14:creationId xmlns:p14="http://schemas.microsoft.com/office/powerpoint/2010/main" val="345137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1125537"/>
          </a:xfrm>
        </p:spPr>
        <p:txBody>
          <a:bodyPr/>
          <a:lstStyle/>
          <a:p>
            <a:r>
              <a:rPr lang="en-US" dirty="0"/>
              <a:t>Merge Sort Algorithm</a:t>
            </a:r>
            <a:br>
              <a:rPr lang="en-US" dirty="0"/>
            </a:br>
            <a:r>
              <a:rPr lang="en-US" sz="2800" dirty="0"/>
              <a:t>(the merge step)</a:t>
            </a:r>
          </a:p>
        </p:txBody>
      </p:sp>
      <p:sp>
        <p:nvSpPr>
          <p:cNvPr id="3" name="Content Placeholder 2"/>
          <p:cNvSpPr>
            <a:spLocks noGrp="1"/>
          </p:cNvSpPr>
          <p:nvPr>
            <p:ph idx="1"/>
          </p:nvPr>
        </p:nvSpPr>
        <p:spPr>
          <a:xfrm>
            <a:off x="457200" y="1647824"/>
            <a:ext cx="8229600" cy="4478339"/>
          </a:xfrm>
        </p:spPr>
        <p:txBody>
          <a:bodyPr/>
          <a:lstStyle/>
          <a:p>
            <a:pPr marL="514350" indent="-514350">
              <a:buFont typeface="+mj-lt"/>
              <a:buAutoNum type="arabicPeriod"/>
            </a:pPr>
            <a:r>
              <a:rPr lang="en-US" sz="2400" dirty="0"/>
              <a:t>Start with two sorted lists, each sorted low-&gt;high </a:t>
            </a:r>
          </a:p>
          <a:p>
            <a:pPr marL="514350" indent="-514350">
              <a:buFont typeface="+mj-lt"/>
              <a:buAutoNum type="arabicPeriod"/>
            </a:pPr>
            <a:r>
              <a:rPr lang="en-US" sz="2400" dirty="0"/>
              <a:t>Compare the first item from each list. </a:t>
            </a:r>
          </a:p>
          <a:p>
            <a:pPr marL="514350" indent="-514350">
              <a:buFont typeface="+mj-lt"/>
              <a:buAutoNum type="arabicPeriod"/>
            </a:pPr>
            <a:r>
              <a:rPr lang="en-US" sz="2400" dirty="0"/>
              <a:t>Put the lighter of the two items into the merged list and return the other item to its original list.</a:t>
            </a:r>
          </a:p>
          <a:p>
            <a:pPr marL="514350" indent="-514350">
              <a:buFont typeface="+mj-lt"/>
              <a:buAutoNum type="arabicPeriod"/>
            </a:pPr>
            <a:r>
              <a:rPr lang="en-US" sz="2400" dirty="0"/>
              <a:t>Repeat steps 2 and 3 until you have a complete merged list. Note that if one list runs out of items, you can simply add all the items from the other list in order to the end of the combined list.</a:t>
            </a:r>
          </a:p>
        </p:txBody>
      </p:sp>
    </p:spTree>
    <p:extLst>
      <p:ext uri="{BB962C8B-B14F-4D97-AF65-F5344CB8AC3E}">
        <p14:creationId xmlns:p14="http://schemas.microsoft.com/office/powerpoint/2010/main" val="597722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649287"/>
          </a:xfrm>
        </p:spPr>
        <p:txBody>
          <a:bodyPr/>
          <a:lstStyle/>
          <a:p>
            <a:r>
              <a:rPr lang="en-US" dirty="0"/>
              <a:t>Pivot Sort Algorithm</a:t>
            </a:r>
          </a:p>
        </p:txBody>
      </p:sp>
      <p:sp>
        <p:nvSpPr>
          <p:cNvPr id="3" name="Content Placeholder 2"/>
          <p:cNvSpPr>
            <a:spLocks noGrp="1"/>
          </p:cNvSpPr>
          <p:nvPr>
            <p:ph idx="1"/>
          </p:nvPr>
        </p:nvSpPr>
        <p:spPr>
          <a:xfrm>
            <a:off x="457200" y="981076"/>
            <a:ext cx="8229600" cy="5610224"/>
          </a:xfrm>
        </p:spPr>
        <p:txBody>
          <a:bodyPr/>
          <a:lstStyle/>
          <a:p>
            <a:pPr marL="514350" indent="-514350">
              <a:buFont typeface="+mj-lt"/>
              <a:buAutoNum type="arabicPeriod"/>
            </a:pPr>
            <a:r>
              <a:rPr lang="en-US" sz="2400" dirty="0"/>
              <a:t>Start with an unsorted list of items</a:t>
            </a:r>
          </a:p>
          <a:p>
            <a:pPr marL="514350" indent="-514350">
              <a:buFont typeface="+mj-lt"/>
              <a:buAutoNum type="arabicPeriod"/>
            </a:pPr>
            <a:r>
              <a:rPr lang="en-US" sz="2400" dirty="0"/>
              <a:t>Pick, at random, one item. Call that item the </a:t>
            </a:r>
            <a:r>
              <a:rPr lang="en-US" sz="2400" b="1" dirty="0"/>
              <a:t>pivot</a:t>
            </a:r>
            <a:r>
              <a:rPr lang="en-US" sz="2400" dirty="0"/>
              <a:t>.</a:t>
            </a:r>
          </a:p>
          <a:p>
            <a:pPr marL="514350" indent="-514350">
              <a:buFont typeface="+mj-lt"/>
              <a:buAutoNum type="arabicPeriod"/>
            </a:pPr>
            <a:r>
              <a:rPr lang="en-US" sz="2400" dirty="0"/>
              <a:t>Compare each item from your unsorted list with the pivot. </a:t>
            </a:r>
          </a:p>
          <a:p>
            <a:pPr marL="914400" lvl="1" indent="-514350">
              <a:buFont typeface="+mj-lt"/>
              <a:buAutoNum type="alphaLcParenR"/>
            </a:pPr>
            <a:r>
              <a:rPr lang="en-US" sz="2000" dirty="0"/>
              <a:t>If the item is lighter than the pivot, put the item in a pile to the left of your balance.</a:t>
            </a:r>
          </a:p>
          <a:p>
            <a:pPr marL="914400" lvl="1" indent="-514350">
              <a:buFont typeface="+mj-lt"/>
              <a:buAutoNum type="alphaLcParenR"/>
            </a:pPr>
            <a:r>
              <a:rPr lang="en-US" sz="2000" dirty="0"/>
              <a:t>If the item is heavier than (or equal to) the pivot, put the item in a pile to the right of the balance.</a:t>
            </a:r>
          </a:p>
          <a:p>
            <a:pPr marL="514350" indent="-514350">
              <a:buFont typeface="+mj-lt"/>
              <a:buAutoNum type="arabicPeriod"/>
            </a:pPr>
            <a:r>
              <a:rPr lang="en-US" sz="2400" dirty="0"/>
              <a:t>Sort the items in the lighter pile* using pivot sort. </a:t>
            </a:r>
          </a:p>
          <a:p>
            <a:pPr marL="514350" indent="-514350">
              <a:buFont typeface="+mj-lt"/>
              <a:buAutoNum type="arabicPeriod"/>
            </a:pPr>
            <a:r>
              <a:rPr lang="en-US" sz="2400" dirty="0"/>
              <a:t>Sort the items in the heavier pile* using pivot sort.</a:t>
            </a:r>
          </a:p>
          <a:p>
            <a:pPr marL="514350" indent="-514350">
              <a:buFont typeface="+mj-lt"/>
              <a:buAutoNum type="arabicPeriod"/>
            </a:pPr>
            <a:r>
              <a:rPr lang="en-US" sz="2400" dirty="0"/>
              <a:t>Finally, take the sorted list of lighter items, then the pivot, and then add the sorted list of heavier items to create a complete sorted list.</a:t>
            </a:r>
          </a:p>
          <a:p>
            <a:pPr marL="0" indent="0">
              <a:buNone/>
            </a:pPr>
            <a:endParaRPr lang="en-US" sz="1400" dirty="0"/>
          </a:p>
          <a:p>
            <a:pPr marL="0" indent="0">
              <a:buNone/>
            </a:pPr>
            <a:r>
              <a:rPr lang="en-US" sz="1400" dirty="0"/>
              <a:t>* If there are no items in a pile, your pivot was “unlucky” and you should proceed without this step.</a:t>
            </a:r>
            <a:endParaRPr lang="en-US" sz="1200" dirty="0"/>
          </a:p>
        </p:txBody>
      </p:sp>
    </p:spTree>
    <p:extLst>
      <p:ext uri="{BB962C8B-B14F-4D97-AF65-F5344CB8AC3E}">
        <p14:creationId xmlns:p14="http://schemas.microsoft.com/office/powerpoint/2010/main" val="139767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 State Machines-1</a:t>
            </a:r>
          </a:p>
        </p:txBody>
      </p:sp>
      <p:sp>
        <p:nvSpPr>
          <p:cNvPr id="4" name="Oval 3"/>
          <p:cNvSpPr/>
          <p:nvPr/>
        </p:nvSpPr>
        <p:spPr bwMode="auto">
          <a:xfrm>
            <a:off x="2400300" y="2438400"/>
            <a:ext cx="1181100" cy="10382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5" name="Oval 4"/>
          <p:cNvSpPr/>
          <p:nvPr/>
        </p:nvSpPr>
        <p:spPr bwMode="auto">
          <a:xfrm>
            <a:off x="5343525" y="2438399"/>
            <a:ext cx="1181100" cy="1038225"/>
          </a:xfrm>
          <a:prstGeom prst="ellipse">
            <a:avLst/>
          </a:prstGeom>
          <a:solidFill>
            <a:schemeClr val="bg1">
              <a:lumMod val="85000"/>
            </a:schemeClr>
          </a:solidFill>
          <a:ln w="117475" cap="flat" cmpd="thickThin"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9" name="Straight Arrow Connector 8"/>
          <p:cNvCxnSpPr>
            <a:stCxn id="4" idx="7"/>
            <a:endCxn id="5" idx="1"/>
          </p:cNvCxnSpPr>
          <p:nvPr/>
        </p:nvCxnSpPr>
        <p:spPr bwMode="auto">
          <a:xfrm flipV="1">
            <a:off x="3408432" y="2590444"/>
            <a:ext cx="2108061" cy="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1" name="Straight Arrow Connector 10"/>
          <p:cNvCxnSpPr>
            <a:stCxn id="5" idx="3"/>
            <a:endCxn id="4" idx="5"/>
          </p:cNvCxnSpPr>
          <p:nvPr/>
        </p:nvCxnSpPr>
        <p:spPr bwMode="auto">
          <a:xfrm flipH="1">
            <a:off x="3408432" y="3324579"/>
            <a:ext cx="2108061" cy="1"/>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 name="Straight Arrow Connector 12"/>
          <p:cNvCxnSpPr>
            <a:endCxn id="4" idx="2"/>
          </p:cNvCxnSpPr>
          <p:nvPr/>
        </p:nvCxnSpPr>
        <p:spPr bwMode="auto">
          <a:xfrm>
            <a:off x="1524000" y="2957511"/>
            <a:ext cx="876300" cy="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4" name="Curved Connector 23"/>
          <p:cNvCxnSpPr>
            <a:endCxn id="5" idx="0"/>
          </p:cNvCxnSpPr>
          <p:nvPr/>
        </p:nvCxnSpPr>
        <p:spPr bwMode="auto">
          <a:xfrm rot="10800000">
            <a:off x="5934075" y="2438399"/>
            <a:ext cx="553970" cy="304448"/>
          </a:xfrm>
          <a:prstGeom prst="curvedConnector4">
            <a:avLst>
              <a:gd name="adj1" fmla="val -40992"/>
              <a:gd name="adj2" fmla="val 284589"/>
            </a:avLst>
          </a:prstGeom>
          <a:solidFill>
            <a:schemeClr val="accent1"/>
          </a:solidFill>
          <a:ln w="38100" cap="flat" cmpd="sng" algn="ctr">
            <a:solidFill>
              <a:schemeClr val="tx1"/>
            </a:solidFill>
            <a:prstDash val="solid"/>
            <a:round/>
            <a:headEnd type="none" w="med" len="med"/>
            <a:tailEnd type="arrow"/>
          </a:ln>
          <a:effectLst/>
        </p:spPr>
      </p:cxnSp>
      <p:cxnSp>
        <p:nvCxnSpPr>
          <p:cNvPr id="33" name="Curved Connector 32"/>
          <p:cNvCxnSpPr/>
          <p:nvPr/>
        </p:nvCxnSpPr>
        <p:spPr bwMode="auto">
          <a:xfrm rot="10800000">
            <a:off x="2344670" y="2457449"/>
            <a:ext cx="553970" cy="304448"/>
          </a:xfrm>
          <a:prstGeom prst="curvedConnector4">
            <a:avLst>
              <a:gd name="adj1" fmla="val -40992"/>
              <a:gd name="adj2" fmla="val 284589"/>
            </a:avLst>
          </a:prstGeom>
          <a:solidFill>
            <a:schemeClr val="accent1"/>
          </a:solidFill>
          <a:ln w="38100" cap="flat" cmpd="sng" algn="ctr">
            <a:solidFill>
              <a:schemeClr val="tx1"/>
            </a:solidFill>
            <a:prstDash val="solid"/>
            <a:round/>
            <a:headEnd type="none" w="med" len="med"/>
            <a:tailEnd type="arrow"/>
          </a:ln>
          <a:effectLst/>
          <a:scene3d>
            <a:camera prst="orthographicFront">
              <a:rot lat="0" lon="11099999" rev="0"/>
            </a:camera>
            <a:lightRig rig="threePt" dir="t"/>
          </a:scene3d>
        </p:spPr>
      </p:cxnSp>
      <p:sp>
        <p:nvSpPr>
          <p:cNvPr id="35" name="TextBox 34"/>
          <p:cNvSpPr txBox="1"/>
          <p:nvPr/>
        </p:nvSpPr>
        <p:spPr>
          <a:xfrm>
            <a:off x="971550" y="2558181"/>
            <a:ext cx="828675" cy="369332"/>
          </a:xfrm>
          <a:prstGeom prst="rect">
            <a:avLst/>
          </a:prstGeom>
          <a:noFill/>
        </p:spPr>
        <p:txBody>
          <a:bodyPr wrap="square" rtlCol="0">
            <a:spAutoFit/>
          </a:bodyPr>
          <a:lstStyle/>
          <a:p>
            <a:r>
              <a:rPr lang="en-US" dirty="0"/>
              <a:t>start</a:t>
            </a:r>
          </a:p>
        </p:txBody>
      </p:sp>
      <p:sp>
        <p:nvSpPr>
          <p:cNvPr id="36" name="TextBox 35"/>
          <p:cNvSpPr txBox="1"/>
          <p:nvPr/>
        </p:nvSpPr>
        <p:spPr>
          <a:xfrm>
            <a:off x="6496050" y="1632466"/>
            <a:ext cx="323850" cy="369332"/>
          </a:xfrm>
          <a:prstGeom prst="rect">
            <a:avLst/>
          </a:prstGeom>
          <a:noFill/>
        </p:spPr>
        <p:txBody>
          <a:bodyPr wrap="square" rtlCol="0">
            <a:spAutoFit/>
          </a:bodyPr>
          <a:lstStyle/>
          <a:p>
            <a:r>
              <a:rPr lang="en-US" dirty="0"/>
              <a:t>b</a:t>
            </a:r>
          </a:p>
        </p:txBody>
      </p:sp>
      <p:sp>
        <p:nvSpPr>
          <p:cNvPr id="37" name="TextBox 36"/>
          <p:cNvSpPr txBox="1"/>
          <p:nvPr/>
        </p:nvSpPr>
        <p:spPr>
          <a:xfrm>
            <a:off x="2231130" y="1581150"/>
            <a:ext cx="323850" cy="369332"/>
          </a:xfrm>
          <a:prstGeom prst="rect">
            <a:avLst/>
          </a:prstGeom>
          <a:noFill/>
        </p:spPr>
        <p:txBody>
          <a:bodyPr wrap="square" rtlCol="0">
            <a:spAutoFit/>
          </a:bodyPr>
          <a:lstStyle/>
          <a:p>
            <a:r>
              <a:rPr lang="en-US" dirty="0"/>
              <a:t>b</a:t>
            </a:r>
          </a:p>
        </p:txBody>
      </p:sp>
      <p:sp>
        <p:nvSpPr>
          <p:cNvPr id="38" name="TextBox 37"/>
          <p:cNvSpPr txBox="1"/>
          <p:nvPr/>
        </p:nvSpPr>
        <p:spPr>
          <a:xfrm>
            <a:off x="4262437" y="3291959"/>
            <a:ext cx="323850" cy="369332"/>
          </a:xfrm>
          <a:prstGeom prst="rect">
            <a:avLst/>
          </a:prstGeom>
          <a:noFill/>
        </p:spPr>
        <p:txBody>
          <a:bodyPr wrap="square" rtlCol="0">
            <a:spAutoFit/>
          </a:bodyPr>
          <a:lstStyle/>
          <a:p>
            <a:r>
              <a:rPr lang="en-US" dirty="0"/>
              <a:t>a</a:t>
            </a:r>
          </a:p>
        </p:txBody>
      </p:sp>
      <p:sp>
        <p:nvSpPr>
          <p:cNvPr id="39" name="TextBox 38"/>
          <p:cNvSpPr txBox="1"/>
          <p:nvPr/>
        </p:nvSpPr>
        <p:spPr>
          <a:xfrm>
            <a:off x="4252912" y="2202417"/>
            <a:ext cx="323850" cy="369332"/>
          </a:xfrm>
          <a:prstGeom prst="rect">
            <a:avLst/>
          </a:prstGeom>
          <a:noFill/>
        </p:spPr>
        <p:txBody>
          <a:bodyPr wrap="square" rtlCol="0">
            <a:spAutoFit/>
          </a:bodyPr>
          <a:lstStyle/>
          <a:p>
            <a:r>
              <a:rPr lang="en-US" dirty="0"/>
              <a:t>a</a:t>
            </a:r>
          </a:p>
        </p:txBody>
      </p:sp>
      <p:sp>
        <p:nvSpPr>
          <p:cNvPr id="40" name="TextBox 39"/>
          <p:cNvSpPr txBox="1"/>
          <p:nvPr/>
        </p:nvSpPr>
        <p:spPr>
          <a:xfrm>
            <a:off x="5169693" y="3638197"/>
            <a:ext cx="1547813" cy="369332"/>
          </a:xfrm>
          <a:prstGeom prst="rect">
            <a:avLst/>
          </a:prstGeom>
          <a:noFill/>
        </p:spPr>
        <p:txBody>
          <a:bodyPr wrap="square" rtlCol="0">
            <a:spAutoFit/>
          </a:bodyPr>
          <a:lstStyle/>
          <a:p>
            <a:pPr algn="ctr"/>
            <a:r>
              <a:rPr lang="en-US" dirty="0"/>
              <a:t>Final state</a:t>
            </a:r>
          </a:p>
        </p:txBody>
      </p:sp>
      <p:sp>
        <p:nvSpPr>
          <p:cNvPr id="41" name="TextBox 40"/>
          <p:cNvSpPr txBox="1"/>
          <p:nvPr/>
        </p:nvSpPr>
        <p:spPr>
          <a:xfrm>
            <a:off x="2200933" y="3605931"/>
            <a:ext cx="1547813" cy="369332"/>
          </a:xfrm>
          <a:prstGeom prst="rect">
            <a:avLst/>
          </a:prstGeom>
          <a:noFill/>
        </p:spPr>
        <p:txBody>
          <a:bodyPr wrap="square" rtlCol="0">
            <a:spAutoFit/>
          </a:bodyPr>
          <a:lstStyle/>
          <a:p>
            <a:pPr algn="ctr"/>
            <a:r>
              <a:rPr lang="en-US" dirty="0"/>
              <a:t>Initial state</a:t>
            </a:r>
          </a:p>
        </p:txBody>
      </p:sp>
      <p:sp>
        <p:nvSpPr>
          <p:cNvPr id="42" name="TextBox 41"/>
          <p:cNvSpPr txBox="1"/>
          <p:nvPr/>
        </p:nvSpPr>
        <p:spPr>
          <a:xfrm>
            <a:off x="881062" y="4419600"/>
            <a:ext cx="1900238" cy="2031325"/>
          </a:xfrm>
          <a:prstGeom prst="rect">
            <a:avLst/>
          </a:prstGeom>
          <a:noFill/>
        </p:spPr>
        <p:txBody>
          <a:bodyPr wrap="square" rtlCol="0">
            <a:spAutoFit/>
          </a:bodyPr>
          <a:lstStyle/>
          <a:p>
            <a:r>
              <a:rPr lang="en-US" dirty="0"/>
              <a:t>□ a</a:t>
            </a:r>
          </a:p>
          <a:p>
            <a:r>
              <a:rPr lang="en-US" dirty="0"/>
              <a:t>□ aa</a:t>
            </a:r>
          </a:p>
          <a:p>
            <a:r>
              <a:rPr lang="en-US" dirty="0"/>
              <a:t>□ b</a:t>
            </a:r>
          </a:p>
          <a:p>
            <a:r>
              <a:rPr lang="en-US" dirty="0"/>
              <a:t>□ </a:t>
            </a:r>
            <a:r>
              <a:rPr lang="en-US" dirty="0" err="1"/>
              <a:t>bbb</a:t>
            </a:r>
            <a:endParaRPr lang="en-US" dirty="0"/>
          </a:p>
          <a:p>
            <a:r>
              <a:rPr lang="en-US" dirty="0"/>
              <a:t>□ baba</a:t>
            </a:r>
          </a:p>
          <a:p>
            <a:r>
              <a:rPr lang="en-US" dirty="0"/>
              <a:t>□ </a:t>
            </a:r>
            <a:r>
              <a:rPr lang="en-US" dirty="0" err="1"/>
              <a:t>babbbb</a:t>
            </a:r>
            <a:endParaRPr lang="en-US" dirty="0"/>
          </a:p>
          <a:p>
            <a:r>
              <a:rPr lang="en-US" dirty="0"/>
              <a:t>□ </a:t>
            </a:r>
            <a:r>
              <a:rPr lang="en-US" dirty="0" err="1"/>
              <a:t>baaaaaab</a:t>
            </a:r>
            <a:endParaRPr lang="en-US" dirty="0"/>
          </a:p>
        </p:txBody>
      </p:sp>
      <p:sp>
        <p:nvSpPr>
          <p:cNvPr id="43" name="TextBox 42"/>
          <p:cNvSpPr txBox="1"/>
          <p:nvPr/>
        </p:nvSpPr>
        <p:spPr>
          <a:xfrm>
            <a:off x="523875" y="4086225"/>
            <a:ext cx="2223686" cy="369332"/>
          </a:xfrm>
          <a:prstGeom prst="rect">
            <a:avLst/>
          </a:prstGeom>
          <a:noFill/>
        </p:spPr>
        <p:txBody>
          <a:bodyPr wrap="none" rtlCol="0">
            <a:spAutoFit/>
          </a:bodyPr>
          <a:lstStyle/>
          <a:p>
            <a:r>
              <a:rPr lang="en-US" dirty="0"/>
              <a:t>Check if accepted:</a:t>
            </a:r>
          </a:p>
        </p:txBody>
      </p:sp>
      <p:sp>
        <p:nvSpPr>
          <p:cNvPr id="44" name="TextBox 43"/>
          <p:cNvSpPr txBox="1"/>
          <p:nvPr/>
        </p:nvSpPr>
        <p:spPr>
          <a:xfrm>
            <a:off x="3571875" y="4594741"/>
            <a:ext cx="4826962" cy="1477328"/>
          </a:xfrm>
          <a:prstGeom prst="rect">
            <a:avLst/>
          </a:prstGeom>
          <a:noFill/>
        </p:spPr>
        <p:txBody>
          <a:bodyPr wrap="none" rtlCol="0">
            <a:spAutoFit/>
          </a:bodyPr>
          <a:lstStyle/>
          <a:p>
            <a:r>
              <a:rPr lang="en-US" dirty="0"/>
              <a:t>Rule for acceptance: __________________</a:t>
            </a:r>
          </a:p>
          <a:p>
            <a:endParaRPr lang="en-US" dirty="0"/>
          </a:p>
          <a:p>
            <a:r>
              <a:rPr lang="en-US" dirty="0"/>
              <a:t>____________________________________</a:t>
            </a:r>
          </a:p>
          <a:p>
            <a:endParaRPr lang="en-US" dirty="0"/>
          </a:p>
          <a:p>
            <a:r>
              <a:rPr lang="en-US" dirty="0"/>
              <a:t>____________________________________</a:t>
            </a:r>
          </a:p>
        </p:txBody>
      </p:sp>
    </p:spTree>
    <p:extLst>
      <p:ext uri="{BB962C8B-B14F-4D97-AF65-F5344CB8AC3E}">
        <p14:creationId xmlns:p14="http://schemas.microsoft.com/office/powerpoint/2010/main" val="4049837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bwMode="auto">
          <a:xfrm>
            <a:off x="1411980" y="2338385"/>
            <a:ext cx="1181100" cy="10382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 name="Title 1"/>
          <p:cNvSpPr>
            <a:spLocks noGrp="1"/>
          </p:cNvSpPr>
          <p:nvPr>
            <p:ph type="title"/>
          </p:nvPr>
        </p:nvSpPr>
        <p:spPr/>
        <p:txBody>
          <a:bodyPr/>
          <a:lstStyle/>
          <a:p>
            <a:r>
              <a:rPr lang="en-US" dirty="0"/>
              <a:t>Finite State Machines-2</a:t>
            </a:r>
          </a:p>
        </p:txBody>
      </p:sp>
      <p:sp>
        <p:nvSpPr>
          <p:cNvPr id="4" name="Oval 3"/>
          <p:cNvSpPr/>
          <p:nvPr/>
        </p:nvSpPr>
        <p:spPr bwMode="auto">
          <a:xfrm>
            <a:off x="5107680" y="2300285"/>
            <a:ext cx="1181100" cy="10382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5" name="Oval 4"/>
          <p:cNvSpPr/>
          <p:nvPr/>
        </p:nvSpPr>
        <p:spPr bwMode="auto">
          <a:xfrm>
            <a:off x="6991350" y="2295524"/>
            <a:ext cx="1181100" cy="1038225"/>
          </a:xfrm>
          <a:prstGeom prst="ellipse">
            <a:avLst/>
          </a:prstGeom>
          <a:solidFill>
            <a:schemeClr val="bg1">
              <a:lumMod val="85000"/>
            </a:schemeClr>
          </a:solidFill>
          <a:ln w="117475" cap="flat" cmpd="thickThin"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9" name="Straight Arrow Connector 8"/>
          <p:cNvCxnSpPr>
            <a:endCxn id="5" idx="2"/>
          </p:cNvCxnSpPr>
          <p:nvPr/>
        </p:nvCxnSpPr>
        <p:spPr bwMode="auto">
          <a:xfrm flipV="1">
            <a:off x="6288780" y="2814637"/>
            <a:ext cx="702570" cy="30597"/>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564255" y="2895596"/>
            <a:ext cx="876300" cy="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24" name="Curved Connector 23"/>
          <p:cNvCxnSpPr>
            <a:endCxn id="5" idx="0"/>
          </p:cNvCxnSpPr>
          <p:nvPr/>
        </p:nvCxnSpPr>
        <p:spPr bwMode="auto">
          <a:xfrm rot="10800000">
            <a:off x="7581900" y="2295524"/>
            <a:ext cx="553970" cy="304448"/>
          </a:xfrm>
          <a:prstGeom prst="curvedConnector4">
            <a:avLst>
              <a:gd name="adj1" fmla="val -40992"/>
              <a:gd name="adj2" fmla="val 284589"/>
            </a:avLst>
          </a:prstGeom>
          <a:solidFill>
            <a:schemeClr val="accent1"/>
          </a:solidFill>
          <a:ln w="38100" cap="flat" cmpd="sng" algn="ctr">
            <a:solidFill>
              <a:schemeClr val="tx1"/>
            </a:solidFill>
            <a:prstDash val="solid"/>
            <a:round/>
            <a:headEnd type="none" w="med" len="med"/>
            <a:tailEnd type="arrow"/>
          </a:ln>
          <a:effectLst/>
        </p:spPr>
      </p:cxnSp>
      <p:sp>
        <p:nvSpPr>
          <p:cNvPr id="35" name="TextBox 34"/>
          <p:cNvSpPr txBox="1"/>
          <p:nvPr/>
        </p:nvSpPr>
        <p:spPr>
          <a:xfrm>
            <a:off x="371475" y="2539131"/>
            <a:ext cx="828675" cy="369332"/>
          </a:xfrm>
          <a:prstGeom prst="rect">
            <a:avLst/>
          </a:prstGeom>
          <a:noFill/>
        </p:spPr>
        <p:txBody>
          <a:bodyPr wrap="square" rtlCol="0">
            <a:spAutoFit/>
          </a:bodyPr>
          <a:lstStyle/>
          <a:p>
            <a:r>
              <a:rPr lang="en-US" dirty="0"/>
              <a:t>start</a:t>
            </a:r>
          </a:p>
        </p:txBody>
      </p:sp>
      <p:sp>
        <p:nvSpPr>
          <p:cNvPr id="36" name="TextBox 35"/>
          <p:cNvSpPr txBox="1"/>
          <p:nvPr/>
        </p:nvSpPr>
        <p:spPr>
          <a:xfrm>
            <a:off x="8115300" y="1537216"/>
            <a:ext cx="323850" cy="369332"/>
          </a:xfrm>
          <a:prstGeom prst="rect">
            <a:avLst/>
          </a:prstGeom>
          <a:noFill/>
        </p:spPr>
        <p:txBody>
          <a:bodyPr wrap="square" rtlCol="0">
            <a:spAutoFit/>
          </a:bodyPr>
          <a:lstStyle/>
          <a:p>
            <a:r>
              <a:rPr lang="en-US" dirty="0"/>
              <a:t>a</a:t>
            </a:r>
          </a:p>
        </p:txBody>
      </p:sp>
      <p:sp>
        <p:nvSpPr>
          <p:cNvPr id="37" name="TextBox 36"/>
          <p:cNvSpPr txBox="1"/>
          <p:nvPr/>
        </p:nvSpPr>
        <p:spPr>
          <a:xfrm>
            <a:off x="5106920" y="1595914"/>
            <a:ext cx="323850" cy="369332"/>
          </a:xfrm>
          <a:prstGeom prst="rect">
            <a:avLst/>
          </a:prstGeom>
          <a:noFill/>
        </p:spPr>
        <p:txBody>
          <a:bodyPr wrap="square" rtlCol="0">
            <a:spAutoFit/>
          </a:bodyPr>
          <a:lstStyle/>
          <a:p>
            <a:r>
              <a:rPr lang="en-US" dirty="0"/>
              <a:t>a</a:t>
            </a:r>
          </a:p>
        </p:txBody>
      </p:sp>
      <p:sp>
        <p:nvSpPr>
          <p:cNvPr id="38" name="TextBox 37"/>
          <p:cNvSpPr txBox="1"/>
          <p:nvPr/>
        </p:nvSpPr>
        <p:spPr>
          <a:xfrm>
            <a:off x="6406702" y="2434708"/>
            <a:ext cx="323850" cy="369332"/>
          </a:xfrm>
          <a:prstGeom prst="rect">
            <a:avLst/>
          </a:prstGeom>
          <a:noFill/>
        </p:spPr>
        <p:txBody>
          <a:bodyPr wrap="square" rtlCol="0">
            <a:spAutoFit/>
          </a:bodyPr>
          <a:lstStyle/>
          <a:p>
            <a:r>
              <a:rPr lang="en-US" dirty="0"/>
              <a:t>b</a:t>
            </a:r>
          </a:p>
        </p:txBody>
      </p:sp>
      <p:sp>
        <p:nvSpPr>
          <p:cNvPr id="42" name="TextBox 41"/>
          <p:cNvSpPr txBox="1"/>
          <p:nvPr/>
        </p:nvSpPr>
        <p:spPr>
          <a:xfrm>
            <a:off x="881062" y="4419600"/>
            <a:ext cx="1900238" cy="2031325"/>
          </a:xfrm>
          <a:prstGeom prst="rect">
            <a:avLst/>
          </a:prstGeom>
          <a:noFill/>
        </p:spPr>
        <p:txBody>
          <a:bodyPr wrap="square" rtlCol="0">
            <a:spAutoFit/>
          </a:bodyPr>
          <a:lstStyle/>
          <a:p>
            <a:r>
              <a:rPr lang="en-US" dirty="0"/>
              <a:t>□ a</a:t>
            </a:r>
          </a:p>
          <a:p>
            <a:r>
              <a:rPr lang="en-US" dirty="0"/>
              <a:t>□ aa</a:t>
            </a:r>
          </a:p>
          <a:p>
            <a:r>
              <a:rPr lang="en-US" dirty="0"/>
              <a:t>□ b</a:t>
            </a:r>
          </a:p>
          <a:p>
            <a:r>
              <a:rPr lang="en-US" dirty="0"/>
              <a:t>□ bb</a:t>
            </a:r>
          </a:p>
          <a:p>
            <a:r>
              <a:rPr lang="en-US" dirty="0"/>
              <a:t>□ </a:t>
            </a:r>
            <a:r>
              <a:rPr lang="en-US" dirty="0" err="1"/>
              <a:t>aabababaaa</a:t>
            </a:r>
            <a:endParaRPr lang="en-US" dirty="0"/>
          </a:p>
          <a:p>
            <a:r>
              <a:rPr lang="en-US" dirty="0"/>
              <a:t>□ </a:t>
            </a:r>
            <a:r>
              <a:rPr lang="en-US" dirty="0" err="1"/>
              <a:t>babbbb</a:t>
            </a:r>
            <a:endParaRPr lang="en-US" dirty="0"/>
          </a:p>
          <a:p>
            <a:r>
              <a:rPr lang="en-US" dirty="0"/>
              <a:t>□ </a:t>
            </a:r>
            <a:r>
              <a:rPr lang="en-US" dirty="0" err="1"/>
              <a:t>baaaaaab</a:t>
            </a:r>
            <a:endParaRPr lang="en-US" dirty="0"/>
          </a:p>
        </p:txBody>
      </p:sp>
      <p:sp>
        <p:nvSpPr>
          <p:cNvPr id="43" name="TextBox 42"/>
          <p:cNvSpPr txBox="1"/>
          <p:nvPr/>
        </p:nvSpPr>
        <p:spPr>
          <a:xfrm>
            <a:off x="523875" y="4086225"/>
            <a:ext cx="2223686" cy="369332"/>
          </a:xfrm>
          <a:prstGeom prst="rect">
            <a:avLst/>
          </a:prstGeom>
          <a:noFill/>
        </p:spPr>
        <p:txBody>
          <a:bodyPr wrap="none" rtlCol="0">
            <a:spAutoFit/>
          </a:bodyPr>
          <a:lstStyle/>
          <a:p>
            <a:r>
              <a:rPr lang="en-US" dirty="0"/>
              <a:t>Check if accepted:</a:t>
            </a:r>
          </a:p>
        </p:txBody>
      </p:sp>
      <p:sp>
        <p:nvSpPr>
          <p:cNvPr id="44" name="TextBox 43"/>
          <p:cNvSpPr txBox="1"/>
          <p:nvPr/>
        </p:nvSpPr>
        <p:spPr>
          <a:xfrm>
            <a:off x="3571875" y="4594741"/>
            <a:ext cx="4826962" cy="1477328"/>
          </a:xfrm>
          <a:prstGeom prst="rect">
            <a:avLst/>
          </a:prstGeom>
          <a:noFill/>
        </p:spPr>
        <p:txBody>
          <a:bodyPr wrap="none" rtlCol="0">
            <a:spAutoFit/>
          </a:bodyPr>
          <a:lstStyle/>
          <a:p>
            <a:r>
              <a:rPr lang="en-US" dirty="0"/>
              <a:t>Rule for acceptance: __________________</a:t>
            </a:r>
          </a:p>
          <a:p>
            <a:endParaRPr lang="en-US" dirty="0"/>
          </a:p>
          <a:p>
            <a:r>
              <a:rPr lang="en-US" dirty="0"/>
              <a:t>____________________________________</a:t>
            </a:r>
          </a:p>
          <a:p>
            <a:endParaRPr lang="en-US" dirty="0"/>
          </a:p>
          <a:p>
            <a:r>
              <a:rPr lang="en-US" dirty="0"/>
              <a:t>____________________________________</a:t>
            </a:r>
          </a:p>
        </p:txBody>
      </p:sp>
      <p:sp>
        <p:nvSpPr>
          <p:cNvPr id="22" name="Oval 21"/>
          <p:cNvSpPr/>
          <p:nvPr/>
        </p:nvSpPr>
        <p:spPr bwMode="auto">
          <a:xfrm>
            <a:off x="3231255" y="2319335"/>
            <a:ext cx="1181100" cy="10382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23" name="Straight Arrow Connector 22"/>
          <p:cNvCxnSpPr>
            <a:endCxn id="4" idx="2"/>
          </p:cNvCxnSpPr>
          <p:nvPr/>
        </p:nvCxnSpPr>
        <p:spPr bwMode="auto">
          <a:xfrm flipV="1">
            <a:off x="4420364" y="2819398"/>
            <a:ext cx="687316" cy="2548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27" name="TextBox 26"/>
          <p:cNvSpPr txBox="1"/>
          <p:nvPr/>
        </p:nvSpPr>
        <p:spPr>
          <a:xfrm>
            <a:off x="3182870" y="1538764"/>
            <a:ext cx="323850" cy="369332"/>
          </a:xfrm>
          <a:prstGeom prst="rect">
            <a:avLst/>
          </a:prstGeom>
          <a:noFill/>
        </p:spPr>
        <p:txBody>
          <a:bodyPr wrap="square" rtlCol="0">
            <a:spAutoFit/>
          </a:bodyPr>
          <a:lstStyle/>
          <a:p>
            <a:r>
              <a:rPr lang="en-US" dirty="0"/>
              <a:t>a</a:t>
            </a:r>
          </a:p>
        </p:txBody>
      </p:sp>
      <p:sp>
        <p:nvSpPr>
          <p:cNvPr id="29" name="TextBox 28"/>
          <p:cNvSpPr txBox="1"/>
          <p:nvPr/>
        </p:nvSpPr>
        <p:spPr>
          <a:xfrm>
            <a:off x="4538662" y="2431970"/>
            <a:ext cx="323850" cy="369332"/>
          </a:xfrm>
          <a:prstGeom prst="rect">
            <a:avLst/>
          </a:prstGeom>
          <a:noFill/>
        </p:spPr>
        <p:txBody>
          <a:bodyPr wrap="square" rtlCol="0">
            <a:spAutoFit/>
          </a:bodyPr>
          <a:lstStyle/>
          <a:p>
            <a:r>
              <a:rPr lang="en-US" dirty="0"/>
              <a:t>b</a:t>
            </a:r>
          </a:p>
        </p:txBody>
      </p:sp>
      <p:cxnSp>
        <p:nvCxnSpPr>
          <p:cNvPr id="31" name="Straight Arrow Connector 30"/>
          <p:cNvCxnSpPr>
            <a:endCxn id="22" idx="2"/>
          </p:cNvCxnSpPr>
          <p:nvPr/>
        </p:nvCxnSpPr>
        <p:spPr bwMode="auto">
          <a:xfrm flipV="1">
            <a:off x="2593080" y="2838448"/>
            <a:ext cx="638175" cy="40122"/>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34" name="Curved Connector 33"/>
          <p:cNvCxnSpPr/>
          <p:nvPr/>
        </p:nvCxnSpPr>
        <p:spPr bwMode="auto">
          <a:xfrm rot="10800000">
            <a:off x="1382645" y="2324099"/>
            <a:ext cx="553970" cy="304448"/>
          </a:xfrm>
          <a:prstGeom prst="curvedConnector4">
            <a:avLst>
              <a:gd name="adj1" fmla="val -40992"/>
              <a:gd name="adj2" fmla="val 284589"/>
            </a:avLst>
          </a:prstGeom>
          <a:solidFill>
            <a:schemeClr val="accent1"/>
          </a:solidFill>
          <a:ln w="38100" cap="flat" cmpd="sng" algn="ctr">
            <a:solidFill>
              <a:schemeClr val="tx1"/>
            </a:solidFill>
            <a:prstDash val="solid"/>
            <a:round/>
            <a:headEnd type="none" w="med" len="med"/>
            <a:tailEnd type="arrow"/>
          </a:ln>
          <a:effectLst/>
          <a:scene3d>
            <a:camera prst="orthographicFront">
              <a:rot lat="0" lon="11099999" rev="0"/>
            </a:camera>
            <a:lightRig rig="threePt" dir="t"/>
          </a:scene3d>
        </p:spPr>
      </p:cxnSp>
      <p:sp>
        <p:nvSpPr>
          <p:cNvPr id="45" name="TextBox 44"/>
          <p:cNvSpPr txBox="1"/>
          <p:nvPr/>
        </p:nvSpPr>
        <p:spPr>
          <a:xfrm>
            <a:off x="1058795" y="1681639"/>
            <a:ext cx="323850" cy="369332"/>
          </a:xfrm>
          <a:prstGeom prst="rect">
            <a:avLst/>
          </a:prstGeom>
          <a:noFill/>
        </p:spPr>
        <p:txBody>
          <a:bodyPr wrap="square" rtlCol="0">
            <a:spAutoFit/>
          </a:bodyPr>
          <a:lstStyle/>
          <a:p>
            <a:r>
              <a:rPr lang="en-US" dirty="0"/>
              <a:t>a</a:t>
            </a:r>
          </a:p>
        </p:txBody>
      </p:sp>
      <p:sp>
        <p:nvSpPr>
          <p:cNvPr id="47" name="TextBox 46"/>
          <p:cNvSpPr txBox="1"/>
          <p:nvPr/>
        </p:nvSpPr>
        <p:spPr>
          <a:xfrm>
            <a:off x="2697854" y="2519835"/>
            <a:ext cx="323850" cy="369332"/>
          </a:xfrm>
          <a:prstGeom prst="rect">
            <a:avLst/>
          </a:prstGeom>
          <a:noFill/>
        </p:spPr>
        <p:txBody>
          <a:bodyPr wrap="square" rtlCol="0">
            <a:spAutoFit/>
          </a:bodyPr>
          <a:lstStyle/>
          <a:p>
            <a:r>
              <a:rPr lang="en-US" dirty="0"/>
              <a:t>b</a:t>
            </a:r>
          </a:p>
        </p:txBody>
      </p:sp>
      <p:sp>
        <p:nvSpPr>
          <p:cNvPr id="49" name="Freeform 48"/>
          <p:cNvSpPr/>
          <p:nvPr/>
        </p:nvSpPr>
        <p:spPr bwMode="auto">
          <a:xfrm>
            <a:off x="3409683" y="1706155"/>
            <a:ext cx="496103" cy="636995"/>
          </a:xfrm>
          <a:custGeom>
            <a:avLst/>
            <a:gdLst>
              <a:gd name="connsiteX0" fmla="*/ 114567 w 496103"/>
              <a:gd name="connsiteY0" fmla="*/ 636995 h 636995"/>
              <a:gd name="connsiteX1" fmla="*/ 267 w 496103"/>
              <a:gd name="connsiteY1" fmla="*/ 332195 h 636995"/>
              <a:gd name="connsiteX2" fmla="*/ 143142 w 496103"/>
              <a:gd name="connsiteY2" fmla="*/ 36920 h 636995"/>
              <a:gd name="connsiteX3" fmla="*/ 371742 w 496103"/>
              <a:gd name="connsiteY3" fmla="*/ 27395 h 636995"/>
              <a:gd name="connsiteX4" fmla="*/ 486042 w 496103"/>
              <a:gd name="connsiteY4" fmla="*/ 246470 h 636995"/>
              <a:gd name="connsiteX5" fmla="*/ 486042 w 496103"/>
              <a:gd name="connsiteY5" fmla="*/ 456020 h 636995"/>
              <a:gd name="connsiteX6" fmla="*/ 447942 w 496103"/>
              <a:gd name="connsiteY6" fmla="*/ 570320 h 63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103" h="636995">
                <a:moveTo>
                  <a:pt x="114567" y="636995"/>
                </a:moveTo>
                <a:cubicBezTo>
                  <a:pt x="55036" y="534601"/>
                  <a:pt x="-4495" y="432207"/>
                  <a:pt x="267" y="332195"/>
                </a:cubicBezTo>
                <a:cubicBezTo>
                  <a:pt x="5029" y="232183"/>
                  <a:pt x="81229" y="87720"/>
                  <a:pt x="143142" y="36920"/>
                </a:cubicBezTo>
                <a:cubicBezTo>
                  <a:pt x="205055" y="-13880"/>
                  <a:pt x="314592" y="-7530"/>
                  <a:pt x="371742" y="27395"/>
                </a:cubicBezTo>
                <a:cubicBezTo>
                  <a:pt x="428892" y="62320"/>
                  <a:pt x="466992" y="175032"/>
                  <a:pt x="486042" y="246470"/>
                </a:cubicBezTo>
                <a:cubicBezTo>
                  <a:pt x="505092" y="317907"/>
                  <a:pt x="492392" y="402045"/>
                  <a:pt x="486042" y="456020"/>
                </a:cubicBezTo>
                <a:cubicBezTo>
                  <a:pt x="479692" y="509995"/>
                  <a:pt x="463817" y="540157"/>
                  <a:pt x="447942" y="570320"/>
                </a:cubicBezTo>
              </a:path>
            </a:pathLst>
          </a:custGeom>
          <a:noFill/>
          <a:ln w="3810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50" name="Freeform 49"/>
          <p:cNvSpPr/>
          <p:nvPr/>
        </p:nvSpPr>
        <p:spPr bwMode="auto">
          <a:xfrm>
            <a:off x="5333733" y="1715680"/>
            <a:ext cx="496103" cy="636995"/>
          </a:xfrm>
          <a:custGeom>
            <a:avLst/>
            <a:gdLst>
              <a:gd name="connsiteX0" fmla="*/ 114567 w 496103"/>
              <a:gd name="connsiteY0" fmla="*/ 636995 h 636995"/>
              <a:gd name="connsiteX1" fmla="*/ 267 w 496103"/>
              <a:gd name="connsiteY1" fmla="*/ 332195 h 636995"/>
              <a:gd name="connsiteX2" fmla="*/ 143142 w 496103"/>
              <a:gd name="connsiteY2" fmla="*/ 36920 h 636995"/>
              <a:gd name="connsiteX3" fmla="*/ 371742 w 496103"/>
              <a:gd name="connsiteY3" fmla="*/ 27395 h 636995"/>
              <a:gd name="connsiteX4" fmla="*/ 486042 w 496103"/>
              <a:gd name="connsiteY4" fmla="*/ 246470 h 636995"/>
              <a:gd name="connsiteX5" fmla="*/ 486042 w 496103"/>
              <a:gd name="connsiteY5" fmla="*/ 456020 h 636995"/>
              <a:gd name="connsiteX6" fmla="*/ 447942 w 496103"/>
              <a:gd name="connsiteY6" fmla="*/ 570320 h 63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103" h="636995">
                <a:moveTo>
                  <a:pt x="114567" y="636995"/>
                </a:moveTo>
                <a:cubicBezTo>
                  <a:pt x="55036" y="534601"/>
                  <a:pt x="-4495" y="432207"/>
                  <a:pt x="267" y="332195"/>
                </a:cubicBezTo>
                <a:cubicBezTo>
                  <a:pt x="5029" y="232183"/>
                  <a:pt x="81229" y="87720"/>
                  <a:pt x="143142" y="36920"/>
                </a:cubicBezTo>
                <a:cubicBezTo>
                  <a:pt x="205055" y="-13880"/>
                  <a:pt x="314592" y="-7530"/>
                  <a:pt x="371742" y="27395"/>
                </a:cubicBezTo>
                <a:cubicBezTo>
                  <a:pt x="428892" y="62320"/>
                  <a:pt x="466992" y="175032"/>
                  <a:pt x="486042" y="246470"/>
                </a:cubicBezTo>
                <a:cubicBezTo>
                  <a:pt x="505092" y="317907"/>
                  <a:pt x="492392" y="402045"/>
                  <a:pt x="486042" y="456020"/>
                </a:cubicBezTo>
                <a:cubicBezTo>
                  <a:pt x="479692" y="509995"/>
                  <a:pt x="463817" y="540157"/>
                  <a:pt x="447942" y="570320"/>
                </a:cubicBezTo>
              </a:path>
            </a:pathLst>
          </a:custGeom>
          <a:noFill/>
          <a:ln w="3810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51" name="Freeform 50"/>
          <p:cNvSpPr/>
          <p:nvPr/>
        </p:nvSpPr>
        <p:spPr bwMode="auto">
          <a:xfrm>
            <a:off x="7618585" y="3124200"/>
            <a:ext cx="904537" cy="819216"/>
          </a:xfrm>
          <a:custGeom>
            <a:avLst/>
            <a:gdLst>
              <a:gd name="connsiteX0" fmla="*/ 10940 w 904537"/>
              <a:gd name="connsiteY0" fmla="*/ 257175 h 819216"/>
              <a:gd name="connsiteX1" fmla="*/ 115715 w 904537"/>
              <a:gd name="connsiteY1" fmla="*/ 695325 h 819216"/>
              <a:gd name="connsiteX2" fmla="*/ 839615 w 904537"/>
              <a:gd name="connsiteY2" fmla="*/ 790575 h 819216"/>
              <a:gd name="connsiteX3" fmla="*/ 839615 w 904537"/>
              <a:gd name="connsiteY3" fmla="*/ 257175 h 819216"/>
              <a:gd name="connsiteX4" fmla="*/ 572915 w 904537"/>
              <a:gd name="connsiteY4" fmla="*/ 0 h 819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537" h="819216">
                <a:moveTo>
                  <a:pt x="10940" y="257175"/>
                </a:moveTo>
                <a:cubicBezTo>
                  <a:pt x="-5729" y="431800"/>
                  <a:pt x="-22397" y="606425"/>
                  <a:pt x="115715" y="695325"/>
                </a:cubicBezTo>
                <a:cubicBezTo>
                  <a:pt x="253827" y="784225"/>
                  <a:pt x="718965" y="863600"/>
                  <a:pt x="839615" y="790575"/>
                </a:cubicBezTo>
                <a:cubicBezTo>
                  <a:pt x="960265" y="717550"/>
                  <a:pt x="884065" y="388937"/>
                  <a:pt x="839615" y="257175"/>
                </a:cubicBezTo>
                <a:cubicBezTo>
                  <a:pt x="795165" y="125413"/>
                  <a:pt x="684040" y="62706"/>
                  <a:pt x="572915" y="0"/>
                </a:cubicBezTo>
              </a:path>
            </a:pathLst>
          </a:custGeom>
          <a:noFill/>
          <a:ln w="3810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52" name="TextBox 51"/>
          <p:cNvSpPr txBox="1"/>
          <p:nvPr/>
        </p:nvSpPr>
        <p:spPr>
          <a:xfrm>
            <a:off x="7858885" y="3957160"/>
            <a:ext cx="323850"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282736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bwMode="auto">
          <a:xfrm>
            <a:off x="1092690" y="3143783"/>
            <a:ext cx="1583430" cy="10382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107" charset="0"/>
                <a:ea typeface="ＭＳ Ｐゴシック" pitchFamily="-107" charset="-128"/>
                <a:cs typeface="ＭＳ Ｐゴシック" pitchFamily="-107" charset="-128"/>
              </a:rPr>
              <a:t>Pirates’ Island</a:t>
            </a:r>
          </a:p>
        </p:txBody>
      </p:sp>
      <p:sp>
        <p:nvSpPr>
          <p:cNvPr id="2" name="Title 1"/>
          <p:cNvSpPr>
            <a:spLocks noGrp="1"/>
          </p:cNvSpPr>
          <p:nvPr>
            <p:ph type="title"/>
          </p:nvPr>
        </p:nvSpPr>
        <p:spPr>
          <a:xfrm>
            <a:off x="457200" y="188913"/>
            <a:ext cx="8229600" cy="763587"/>
          </a:xfrm>
        </p:spPr>
        <p:txBody>
          <a:bodyPr/>
          <a:lstStyle/>
          <a:p>
            <a:r>
              <a:rPr lang="en-US" dirty="0"/>
              <a:t>Finite State Machines-3</a:t>
            </a:r>
          </a:p>
        </p:txBody>
      </p:sp>
      <p:sp>
        <p:nvSpPr>
          <p:cNvPr id="4" name="Oval 3"/>
          <p:cNvSpPr/>
          <p:nvPr/>
        </p:nvSpPr>
        <p:spPr bwMode="auto">
          <a:xfrm>
            <a:off x="4115389" y="1390645"/>
            <a:ext cx="2105025" cy="10382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Arial" pitchFamily="-107" charset="0"/>
                <a:ea typeface="ＭＳ Ｐゴシック" pitchFamily="-107" charset="-128"/>
                <a:cs typeface="ＭＳ Ｐゴシック" pitchFamily="-107" charset="-128"/>
              </a:rPr>
              <a:t>Deadman’s</a:t>
            </a:r>
            <a:r>
              <a:rPr kumimoji="0" lang="en-US" sz="1800" b="1" i="0" u="none" strike="noStrike" cap="none" normalizeH="0" baseline="0" dirty="0">
                <a:ln>
                  <a:noFill/>
                </a:ln>
                <a:solidFill>
                  <a:schemeClr val="tx1"/>
                </a:solidFill>
                <a:effectLst/>
                <a:latin typeface="Arial" pitchFamily="-107" charset="0"/>
                <a:ea typeface="ＭＳ Ｐゴシック" pitchFamily="-107" charset="-128"/>
                <a:cs typeface="ＭＳ Ｐゴシック" pitchFamily="-107" charset="-128"/>
              </a:rPr>
              <a:t> Island</a:t>
            </a:r>
          </a:p>
        </p:txBody>
      </p:sp>
      <p:sp>
        <p:nvSpPr>
          <p:cNvPr id="5" name="Oval 4"/>
          <p:cNvSpPr/>
          <p:nvPr/>
        </p:nvSpPr>
        <p:spPr bwMode="auto">
          <a:xfrm>
            <a:off x="6648450" y="1795460"/>
            <a:ext cx="1771650" cy="1038225"/>
          </a:xfrm>
          <a:prstGeom prst="ellipse">
            <a:avLst/>
          </a:prstGeom>
          <a:solidFill>
            <a:schemeClr val="bg1">
              <a:lumMod val="85000"/>
            </a:schemeClr>
          </a:solidFill>
          <a:ln w="117475" cap="flat" cmpd="thickThin"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107" charset="0"/>
                <a:ea typeface="ＭＳ Ｐゴシック" pitchFamily="-107" charset="-128"/>
                <a:cs typeface="ＭＳ Ｐゴシック" pitchFamily="-107" charset="-128"/>
              </a:rPr>
              <a:t>Treasure</a:t>
            </a:r>
            <a:r>
              <a:rPr kumimoji="0" lang="en-US" sz="1800" b="1" i="0" u="none" strike="noStrike" cap="none" normalizeH="0" dirty="0">
                <a:ln>
                  <a:noFill/>
                </a:ln>
                <a:solidFill>
                  <a:schemeClr val="tx1"/>
                </a:solidFill>
                <a:effectLst/>
                <a:latin typeface="Arial" pitchFamily="-107" charset="0"/>
                <a:ea typeface="ＭＳ Ｐゴシック" pitchFamily="-107" charset="-128"/>
                <a:cs typeface="ＭＳ Ｐゴシック" pitchFamily="-107" charset="-128"/>
              </a:rPr>
              <a:t> Island</a:t>
            </a:r>
            <a:endParaRPr kumimoji="0" lang="en-US" sz="1800" b="1" i="0" u="none" strike="noStrike" cap="none" normalizeH="0" baseline="0" dirty="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2" name="Oval 21"/>
          <p:cNvSpPr/>
          <p:nvPr/>
        </p:nvSpPr>
        <p:spPr bwMode="auto">
          <a:xfrm>
            <a:off x="1185660" y="1590673"/>
            <a:ext cx="2012055" cy="10382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107" charset="0"/>
                <a:ea typeface="ＭＳ Ｐゴシック" pitchFamily="-107" charset="-128"/>
                <a:cs typeface="ＭＳ Ｐゴシック" pitchFamily="-107" charset="-128"/>
              </a:rPr>
              <a:t>Shipwreck Bay</a:t>
            </a:r>
          </a:p>
        </p:txBody>
      </p:sp>
      <p:sp>
        <p:nvSpPr>
          <p:cNvPr id="40" name="Oval 39"/>
          <p:cNvSpPr/>
          <p:nvPr/>
        </p:nvSpPr>
        <p:spPr bwMode="auto">
          <a:xfrm>
            <a:off x="2333625" y="4446748"/>
            <a:ext cx="1988312" cy="10382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107" charset="0"/>
                <a:ea typeface="ＭＳ Ｐゴシック" pitchFamily="-107" charset="-128"/>
                <a:cs typeface="ＭＳ Ｐゴシック" pitchFamily="-107" charset="-128"/>
              </a:rPr>
              <a:t>Musket Hill</a:t>
            </a:r>
          </a:p>
        </p:txBody>
      </p:sp>
      <p:sp>
        <p:nvSpPr>
          <p:cNvPr id="41" name="Oval 40"/>
          <p:cNvSpPr/>
          <p:nvPr/>
        </p:nvSpPr>
        <p:spPr bwMode="auto">
          <a:xfrm>
            <a:off x="4334464" y="3338154"/>
            <a:ext cx="2000250" cy="10382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107" charset="0"/>
                <a:ea typeface="ＭＳ Ｐゴシック" pitchFamily="-107" charset="-128"/>
                <a:cs typeface="ＭＳ Ｐゴシック" pitchFamily="-107" charset="-128"/>
              </a:rPr>
              <a:t>Mutineers’ Island</a:t>
            </a:r>
          </a:p>
        </p:txBody>
      </p:sp>
      <p:sp>
        <p:nvSpPr>
          <p:cNvPr id="48" name="Oval 47"/>
          <p:cNvSpPr/>
          <p:nvPr/>
        </p:nvSpPr>
        <p:spPr bwMode="auto">
          <a:xfrm>
            <a:off x="6524623" y="4485205"/>
            <a:ext cx="2019301" cy="1038225"/>
          </a:xfrm>
          <a:prstGeom prst="ellips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107" charset="0"/>
                <a:ea typeface="ＭＳ Ｐゴシック" pitchFamily="-107" charset="-128"/>
                <a:cs typeface="ＭＳ Ｐゴシック" pitchFamily="-107" charset="-128"/>
              </a:rPr>
              <a:t>Smuggler’s Cove</a:t>
            </a:r>
          </a:p>
        </p:txBody>
      </p:sp>
      <p:cxnSp>
        <p:nvCxnSpPr>
          <p:cNvPr id="53" name="Straight Arrow Connector 52"/>
          <p:cNvCxnSpPr>
            <a:endCxn id="30" idx="2"/>
          </p:cNvCxnSpPr>
          <p:nvPr/>
        </p:nvCxnSpPr>
        <p:spPr bwMode="auto">
          <a:xfrm>
            <a:off x="440430" y="3447143"/>
            <a:ext cx="652260" cy="215753"/>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54" name="TextBox 53"/>
          <p:cNvSpPr txBox="1"/>
          <p:nvPr/>
        </p:nvSpPr>
        <p:spPr>
          <a:xfrm>
            <a:off x="264015" y="3022876"/>
            <a:ext cx="828675" cy="369332"/>
          </a:xfrm>
          <a:prstGeom prst="rect">
            <a:avLst/>
          </a:prstGeom>
          <a:noFill/>
        </p:spPr>
        <p:txBody>
          <a:bodyPr wrap="square" rtlCol="0">
            <a:spAutoFit/>
          </a:bodyPr>
          <a:lstStyle/>
          <a:p>
            <a:r>
              <a:rPr lang="en-US" dirty="0"/>
              <a:t>start</a:t>
            </a:r>
          </a:p>
        </p:txBody>
      </p:sp>
    </p:spTree>
    <p:extLst>
      <p:ext uri="{BB962C8B-B14F-4D97-AF65-F5344CB8AC3E}">
        <p14:creationId xmlns:p14="http://schemas.microsoft.com/office/powerpoint/2010/main" val="229097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706437"/>
          </a:xfrm>
        </p:spPr>
        <p:txBody>
          <a:bodyPr/>
          <a:lstStyle/>
          <a:p>
            <a:r>
              <a:rPr lang="en-US" dirty="0"/>
              <a:t>Map Coloring-1</a:t>
            </a:r>
          </a:p>
        </p:txBody>
      </p:sp>
      <p:sp>
        <p:nvSpPr>
          <p:cNvPr id="4" name="Rounded Rectangle 3"/>
          <p:cNvSpPr/>
          <p:nvPr/>
        </p:nvSpPr>
        <p:spPr bwMode="auto">
          <a:xfrm>
            <a:off x="885825" y="1033130"/>
            <a:ext cx="7353300" cy="4419600"/>
          </a:xfrm>
          <a:prstGeom prst="roundRect">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5" name="Freeform 4"/>
          <p:cNvSpPr/>
          <p:nvPr/>
        </p:nvSpPr>
        <p:spPr bwMode="auto">
          <a:xfrm>
            <a:off x="1962150" y="1038225"/>
            <a:ext cx="464554" cy="4391025"/>
          </a:xfrm>
          <a:custGeom>
            <a:avLst/>
            <a:gdLst>
              <a:gd name="connsiteX0" fmla="*/ 0 w 590864"/>
              <a:gd name="connsiteY0" fmla="*/ 0 h 4391025"/>
              <a:gd name="connsiteX1" fmla="*/ 590550 w 590864"/>
              <a:gd name="connsiteY1" fmla="*/ 1609725 h 4391025"/>
              <a:gd name="connsiteX2" fmla="*/ 85725 w 590864"/>
              <a:gd name="connsiteY2" fmla="*/ 3057525 h 4391025"/>
              <a:gd name="connsiteX3" fmla="*/ 342900 w 590864"/>
              <a:gd name="connsiteY3" fmla="*/ 4391025 h 4391025"/>
            </a:gdLst>
            <a:ahLst/>
            <a:cxnLst>
              <a:cxn ang="0">
                <a:pos x="connsiteX0" y="connsiteY0"/>
              </a:cxn>
              <a:cxn ang="0">
                <a:pos x="connsiteX1" y="connsiteY1"/>
              </a:cxn>
              <a:cxn ang="0">
                <a:pos x="connsiteX2" y="connsiteY2"/>
              </a:cxn>
              <a:cxn ang="0">
                <a:pos x="connsiteX3" y="connsiteY3"/>
              </a:cxn>
            </a:cxnLst>
            <a:rect l="l" t="t" r="r" b="b"/>
            <a:pathLst>
              <a:path w="590864" h="4391025">
                <a:moveTo>
                  <a:pt x="0" y="0"/>
                </a:moveTo>
                <a:cubicBezTo>
                  <a:pt x="288131" y="550069"/>
                  <a:pt x="576263" y="1100138"/>
                  <a:pt x="590550" y="1609725"/>
                </a:cubicBezTo>
                <a:cubicBezTo>
                  <a:pt x="604838" y="2119313"/>
                  <a:pt x="127000" y="2593975"/>
                  <a:pt x="85725" y="3057525"/>
                </a:cubicBezTo>
                <a:cubicBezTo>
                  <a:pt x="44450" y="3521075"/>
                  <a:pt x="193675" y="3956050"/>
                  <a:pt x="342900" y="4391025"/>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6" name="Freeform 5"/>
          <p:cNvSpPr/>
          <p:nvPr/>
        </p:nvSpPr>
        <p:spPr bwMode="auto">
          <a:xfrm>
            <a:off x="4076700" y="1047750"/>
            <a:ext cx="699208" cy="4419600"/>
          </a:xfrm>
          <a:custGeom>
            <a:avLst/>
            <a:gdLst>
              <a:gd name="connsiteX0" fmla="*/ 459300 w 920383"/>
              <a:gd name="connsiteY0" fmla="*/ 0 h 4419600"/>
              <a:gd name="connsiteX1" fmla="*/ 906975 w 920383"/>
              <a:gd name="connsiteY1" fmla="*/ 1762125 h 4419600"/>
              <a:gd name="connsiteX2" fmla="*/ 2100 w 920383"/>
              <a:gd name="connsiteY2" fmla="*/ 3162300 h 4419600"/>
              <a:gd name="connsiteX3" fmla="*/ 706950 w 920383"/>
              <a:gd name="connsiteY3" fmla="*/ 4419600 h 4419600"/>
            </a:gdLst>
            <a:ahLst/>
            <a:cxnLst>
              <a:cxn ang="0">
                <a:pos x="connsiteX0" y="connsiteY0"/>
              </a:cxn>
              <a:cxn ang="0">
                <a:pos x="connsiteX1" y="connsiteY1"/>
              </a:cxn>
              <a:cxn ang="0">
                <a:pos x="connsiteX2" y="connsiteY2"/>
              </a:cxn>
              <a:cxn ang="0">
                <a:pos x="connsiteX3" y="connsiteY3"/>
              </a:cxn>
            </a:cxnLst>
            <a:rect l="l" t="t" r="r" b="b"/>
            <a:pathLst>
              <a:path w="920383" h="4419600">
                <a:moveTo>
                  <a:pt x="459300" y="0"/>
                </a:moveTo>
                <a:cubicBezTo>
                  <a:pt x="721237" y="617537"/>
                  <a:pt x="983175" y="1235075"/>
                  <a:pt x="906975" y="1762125"/>
                </a:cubicBezTo>
                <a:cubicBezTo>
                  <a:pt x="830775" y="2289175"/>
                  <a:pt x="35437" y="2719388"/>
                  <a:pt x="2100" y="3162300"/>
                </a:cubicBezTo>
                <a:cubicBezTo>
                  <a:pt x="-31237" y="3605212"/>
                  <a:pt x="337856" y="4012406"/>
                  <a:pt x="706950" y="441960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7" name="Freeform 6"/>
          <p:cNvSpPr/>
          <p:nvPr/>
        </p:nvSpPr>
        <p:spPr bwMode="auto">
          <a:xfrm>
            <a:off x="895350" y="1071230"/>
            <a:ext cx="4924425" cy="3853195"/>
          </a:xfrm>
          <a:custGeom>
            <a:avLst/>
            <a:gdLst>
              <a:gd name="connsiteX0" fmla="*/ 4914900 w 5144035"/>
              <a:gd name="connsiteY0" fmla="*/ 0 h 3681803"/>
              <a:gd name="connsiteX1" fmla="*/ 4914900 w 5144035"/>
              <a:gd name="connsiteY1" fmla="*/ 2943225 h 3681803"/>
              <a:gd name="connsiteX2" fmla="*/ 2533650 w 5144035"/>
              <a:gd name="connsiteY2" fmla="*/ 3638550 h 3681803"/>
              <a:gd name="connsiteX3" fmla="*/ 2047875 w 5144035"/>
              <a:gd name="connsiteY3" fmla="*/ 2047875 h 3681803"/>
              <a:gd name="connsiteX4" fmla="*/ 0 w 5144035"/>
              <a:gd name="connsiteY4" fmla="*/ 1924050 h 3681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4035" h="3681803">
                <a:moveTo>
                  <a:pt x="4914900" y="0"/>
                </a:moveTo>
                <a:cubicBezTo>
                  <a:pt x="5113337" y="1168400"/>
                  <a:pt x="5311775" y="2336800"/>
                  <a:pt x="4914900" y="2943225"/>
                </a:cubicBezTo>
                <a:cubicBezTo>
                  <a:pt x="4518025" y="3549650"/>
                  <a:pt x="3011487" y="3787775"/>
                  <a:pt x="2533650" y="3638550"/>
                </a:cubicBezTo>
                <a:cubicBezTo>
                  <a:pt x="2055813" y="3489325"/>
                  <a:pt x="2470150" y="2333625"/>
                  <a:pt x="2047875" y="2047875"/>
                </a:cubicBezTo>
                <a:cubicBezTo>
                  <a:pt x="1625600" y="1762125"/>
                  <a:pt x="812800" y="1843087"/>
                  <a:pt x="0" y="192405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8" name="Freeform 7"/>
          <p:cNvSpPr/>
          <p:nvPr/>
        </p:nvSpPr>
        <p:spPr bwMode="auto">
          <a:xfrm>
            <a:off x="6610350" y="1057275"/>
            <a:ext cx="677271" cy="4391025"/>
          </a:xfrm>
          <a:custGeom>
            <a:avLst/>
            <a:gdLst>
              <a:gd name="connsiteX0" fmla="*/ 609600 w 677271"/>
              <a:gd name="connsiteY0" fmla="*/ 0 h 4391025"/>
              <a:gd name="connsiteX1" fmla="*/ 161925 w 677271"/>
              <a:gd name="connsiteY1" fmla="*/ 1276350 h 4391025"/>
              <a:gd name="connsiteX2" fmla="*/ 676275 w 677271"/>
              <a:gd name="connsiteY2" fmla="*/ 2714625 h 4391025"/>
              <a:gd name="connsiteX3" fmla="*/ 0 w 677271"/>
              <a:gd name="connsiteY3" fmla="*/ 4391025 h 4391025"/>
            </a:gdLst>
            <a:ahLst/>
            <a:cxnLst>
              <a:cxn ang="0">
                <a:pos x="connsiteX0" y="connsiteY0"/>
              </a:cxn>
              <a:cxn ang="0">
                <a:pos x="connsiteX1" y="connsiteY1"/>
              </a:cxn>
              <a:cxn ang="0">
                <a:pos x="connsiteX2" y="connsiteY2"/>
              </a:cxn>
              <a:cxn ang="0">
                <a:pos x="connsiteX3" y="connsiteY3"/>
              </a:cxn>
            </a:cxnLst>
            <a:rect l="l" t="t" r="r" b="b"/>
            <a:pathLst>
              <a:path w="677271" h="4391025">
                <a:moveTo>
                  <a:pt x="609600" y="0"/>
                </a:moveTo>
                <a:cubicBezTo>
                  <a:pt x="380206" y="411956"/>
                  <a:pt x="150813" y="823913"/>
                  <a:pt x="161925" y="1276350"/>
                </a:cubicBezTo>
                <a:cubicBezTo>
                  <a:pt x="173037" y="1728787"/>
                  <a:pt x="703262" y="2195513"/>
                  <a:pt x="676275" y="2714625"/>
                </a:cubicBezTo>
                <a:cubicBezTo>
                  <a:pt x="649288" y="3233737"/>
                  <a:pt x="324644" y="3812381"/>
                  <a:pt x="0" y="4391025"/>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9" name="Freeform 8"/>
          <p:cNvSpPr/>
          <p:nvPr/>
        </p:nvSpPr>
        <p:spPr bwMode="auto">
          <a:xfrm>
            <a:off x="942975" y="1038225"/>
            <a:ext cx="2815059" cy="771525"/>
          </a:xfrm>
          <a:custGeom>
            <a:avLst/>
            <a:gdLst>
              <a:gd name="connsiteX0" fmla="*/ 2571750 w 2815059"/>
              <a:gd name="connsiteY0" fmla="*/ 0 h 1223630"/>
              <a:gd name="connsiteX1" fmla="*/ 2743200 w 2815059"/>
              <a:gd name="connsiteY1" fmla="*/ 857250 h 1223630"/>
              <a:gd name="connsiteX2" fmla="*/ 1533525 w 2815059"/>
              <a:gd name="connsiteY2" fmla="*/ 1219200 h 1223630"/>
              <a:gd name="connsiteX3" fmla="*/ 0 w 2815059"/>
              <a:gd name="connsiteY3" fmla="*/ 638175 h 1223630"/>
            </a:gdLst>
            <a:ahLst/>
            <a:cxnLst>
              <a:cxn ang="0">
                <a:pos x="connsiteX0" y="connsiteY0"/>
              </a:cxn>
              <a:cxn ang="0">
                <a:pos x="connsiteX1" y="connsiteY1"/>
              </a:cxn>
              <a:cxn ang="0">
                <a:pos x="connsiteX2" y="connsiteY2"/>
              </a:cxn>
              <a:cxn ang="0">
                <a:pos x="connsiteX3" y="connsiteY3"/>
              </a:cxn>
            </a:cxnLst>
            <a:rect l="l" t="t" r="r" b="b"/>
            <a:pathLst>
              <a:path w="2815059" h="1223630">
                <a:moveTo>
                  <a:pt x="2571750" y="0"/>
                </a:moveTo>
                <a:cubicBezTo>
                  <a:pt x="2743994" y="327025"/>
                  <a:pt x="2916238" y="654050"/>
                  <a:pt x="2743200" y="857250"/>
                </a:cubicBezTo>
                <a:cubicBezTo>
                  <a:pt x="2570162" y="1060450"/>
                  <a:pt x="1990725" y="1255713"/>
                  <a:pt x="1533525" y="1219200"/>
                </a:cubicBezTo>
                <a:cubicBezTo>
                  <a:pt x="1076325" y="1182687"/>
                  <a:pt x="538162" y="910431"/>
                  <a:pt x="0" y="638175"/>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3" name="Freeform 12"/>
          <p:cNvSpPr/>
          <p:nvPr/>
        </p:nvSpPr>
        <p:spPr bwMode="auto">
          <a:xfrm>
            <a:off x="885825" y="2000250"/>
            <a:ext cx="7381875" cy="604110"/>
          </a:xfrm>
          <a:custGeom>
            <a:avLst/>
            <a:gdLst>
              <a:gd name="connsiteX0" fmla="*/ 0 w 7381875"/>
              <a:gd name="connsiteY0" fmla="*/ 381000 h 756510"/>
              <a:gd name="connsiteX1" fmla="*/ 2219325 w 7381875"/>
              <a:gd name="connsiteY1" fmla="*/ 657225 h 756510"/>
              <a:gd name="connsiteX2" fmla="*/ 4152900 w 7381875"/>
              <a:gd name="connsiteY2" fmla="*/ 314325 h 756510"/>
              <a:gd name="connsiteX3" fmla="*/ 5686425 w 7381875"/>
              <a:gd name="connsiteY3" fmla="*/ 752475 h 756510"/>
              <a:gd name="connsiteX4" fmla="*/ 7381875 w 7381875"/>
              <a:gd name="connsiteY4" fmla="*/ 0 h 75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875" h="756510">
                <a:moveTo>
                  <a:pt x="0" y="381000"/>
                </a:moveTo>
                <a:cubicBezTo>
                  <a:pt x="763587" y="524668"/>
                  <a:pt x="1527175" y="668337"/>
                  <a:pt x="2219325" y="657225"/>
                </a:cubicBezTo>
                <a:cubicBezTo>
                  <a:pt x="2911475" y="646113"/>
                  <a:pt x="3575050" y="298450"/>
                  <a:pt x="4152900" y="314325"/>
                </a:cubicBezTo>
                <a:cubicBezTo>
                  <a:pt x="4730750" y="330200"/>
                  <a:pt x="5148263" y="804862"/>
                  <a:pt x="5686425" y="752475"/>
                </a:cubicBezTo>
                <a:cubicBezTo>
                  <a:pt x="6224587" y="700088"/>
                  <a:pt x="6803231" y="350044"/>
                  <a:pt x="7381875" y="0"/>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4" name="Freeform 13"/>
          <p:cNvSpPr/>
          <p:nvPr/>
        </p:nvSpPr>
        <p:spPr bwMode="auto">
          <a:xfrm>
            <a:off x="885825" y="3790773"/>
            <a:ext cx="7343775" cy="832659"/>
          </a:xfrm>
          <a:custGeom>
            <a:avLst/>
            <a:gdLst>
              <a:gd name="connsiteX0" fmla="*/ 0 w 7343775"/>
              <a:gd name="connsiteY0" fmla="*/ 600252 h 832659"/>
              <a:gd name="connsiteX1" fmla="*/ 1314450 w 7343775"/>
              <a:gd name="connsiteY1" fmla="*/ 800277 h 832659"/>
              <a:gd name="connsiteX2" fmla="*/ 3124200 w 7343775"/>
              <a:gd name="connsiteY2" fmla="*/ 177 h 832659"/>
              <a:gd name="connsiteX3" fmla="*/ 7343775 w 7343775"/>
              <a:gd name="connsiteY3" fmla="*/ 743127 h 832659"/>
            </a:gdLst>
            <a:ahLst/>
            <a:cxnLst>
              <a:cxn ang="0">
                <a:pos x="connsiteX0" y="connsiteY0"/>
              </a:cxn>
              <a:cxn ang="0">
                <a:pos x="connsiteX1" y="connsiteY1"/>
              </a:cxn>
              <a:cxn ang="0">
                <a:pos x="connsiteX2" y="connsiteY2"/>
              </a:cxn>
              <a:cxn ang="0">
                <a:pos x="connsiteX3" y="connsiteY3"/>
              </a:cxn>
            </a:cxnLst>
            <a:rect l="l" t="t" r="r" b="b"/>
            <a:pathLst>
              <a:path w="7343775" h="832659">
                <a:moveTo>
                  <a:pt x="0" y="600252"/>
                </a:moveTo>
                <a:cubicBezTo>
                  <a:pt x="396875" y="750270"/>
                  <a:pt x="793750" y="900289"/>
                  <a:pt x="1314450" y="800277"/>
                </a:cubicBezTo>
                <a:cubicBezTo>
                  <a:pt x="1835150" y="700265"/>
                  <a:pt x="2119313" y="9702"/>
                  <a:pt x="3124200" y="177"/>
                </a:cubicBezTo>
                <a:cubicBezTo>
                  <a:pt x="4129088" y="-9348"/>
                  <a:pt x="5736431" y="366889"/>
                  <a:pt x="7343775" y="743127"/>
                </a:cubicBezTo>
              </a:path>
            </a:pathLst>
          </a:cu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5" name="TextBox 14"/>
          <p:cNvSpPr txBox="1"/>
          <p:nvPr/>
        </p:nvSpPr>
        <p:spPr>
          <a:xfrm>
            <a:off x="1152525" y="5591175"/>
            <a:ext cx="6276013" cy="923330"/>
          </a:xfrm>
          <a:prstGeom prst="rect">
            <a:avLst/>
          </a:prstGeom>
          <a:noFill/>
        </p:spPr>
        <p:txBody>
          <a:bodyPr wrap="none" rtlCol="0">
            <a:spAutoFit/>
          </a:bodyPr>
          <a:lstStyle/>
          <a:p>
            <a:r>
              <a:rPr lang="en-US" dirty="0" err="1"/>
              <a:t>HaveTo</a:t>
            </a:r>
            <a:r>
              <a:rPr lang="en-US" dirty="0"/>
              <a:t> Algorithm: </a:t>
            </a:r>
            <a:r>
              <a:rPr lang="en-US" b="0" dirty="0"/>
              <a:t>Change colors only when you “have to”</a:t>
            </a:r>
          </a:p>
          <a:p>
            <a:endParaRPr lang="en-US" b="0" dirty="0"/>
          </a:p>
          <a:p>
            <a:r>
              <a:rPr lang="en-US" b="0" dirty="0"/>
              <a:t>How many colors do you “</a:t>
            </a:r>
            <a:r>
              <a:rPr lang="en-US" b="0" dirty="0" err="1"/>
              <a:t>HaveTo</a:t>
            </a:r>
            <a:r>
              <a:rPr lang="en-US" b="0" dirty="0"/>
              <a:t>” use? </a:t>
            </a:r>
            <a:r>
              <a:rPr lang="en-US" dirty="0"/>
              <a:t>__________ </a:t>
            </a:r>
          </a:p>
        </p:txBody>
      </p:sp>
    </p:spTree>
    <p:extLst>
      <p:ext uri="{BB962C8B-B14F-4D97-AF65-F5344CB8AC3E}">
        <p14:creationId xmlns:p14="http://schemas.microsoft.com/office/powerpoint/2010/main" val="182377297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17203</TotalTime>
  <Words>1285</Words>
  <Application>Microsoft Macintosh PowerPoint</Application>
  <PresentationFormat>On-screen Show (4:3)</PresentationFormat>
  <Paragraphs>321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Courier New</vt:lpstr>
      <vt:lpstr>Default Design</vt:lpstr>
      <vt:lpstr>IBM Family Science Saturdays</vt:lpstr>
      <vt:lpstr>Out-of-Place Selection Sort Algorithm</vt:lpstr>
      <vt:lpstr>Insertion Sort Algorithm</vt:lpstr>
      <vt:lpstr>Merge Sort Algorithm (the merge step)</vt:lpstr>
      <vt:lpstr>Pivot Sort Algorithm</vt:lpstr>
      <vt:lpstr>Finite State Machines-1</vt:lpstr>
      <vt:lpstr>Finite State Machines-2</vt:lpstr>
      <vt:lpstr>Finite State Machines-3</vt:lpstr>
      <vt:lpstr>Map Coloring-1</vt:lpstr>
      <vt:lpstr>Map Coloring-2</vt:lpstr>
      <vt:lpstr>Map Coloring-3</vt:lpstr>
      <vt:lpstr>Minimum Spanning Tree (Prim)</vt:lpstr>
      <vt:lpstr>Minimum Spanning Tree (Kruskal)</vt:lpstr>
      <vt:lpstr>Coin Tossing</vt:lpstr>
      <vt:lpstr>Cyphers and Codes-1</vt:lpstr>
      <vt:lpstr>Cyphers and Codes-2</vt:lpstr>
      <vt:lpstr>Cyphers and Codes-3</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Unplugged</dc:title>
  <dc:creator>ebling</dc:creator>
  <cp:lastModifiedBy>Microsoft Office User</cp:lastModifiedBy>
  <cp:revision>377</cp:revision>
  <cp:lastPrinted>2016-03-04T14:19:59Z</cp:lastPrinted>
  <dcterms:created xsi:type="dcterms:W3CDTF">2012-03-03T03:07:18Z</dcterms:created>
  <dcterms:modified xsi:type="dcterms:W3CDTF">2020-01-18T13:01:28Z</dcterms:modified>
</cp:coreProperties>
</file>