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AD1F2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0F7A-B7D6-4DA4-B822-93B044F2B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2289-9378-4A95-A2AE-FE8EDFBD5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2D38-F810-44FC-9792-BF8A17BD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CA93-8322-4D2F-8BD9-A5EEEC01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848D-B195-4D7A-ADB0-879904D9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F5B3-FBBD-446E-8EB1-A675E8E6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A8D53-796C-4D30-B2BA-0A3C8BFB2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2D5F-266A-4E09-9F77-88BA7DC5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20FB-2182-4FB3-9B39-4623350E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5230-E51B-41E3-927F-927BB40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2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D493F-B360-442E-8938-A8B945E41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F81A6-906A-4493-B1B4-23A48922B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36EC-57EE-4EA3-BE5C-4EDACA5A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C577E-6101-48A4-B205-21A65609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05416-4CD6-4AFE-A634-41945D77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2F0F-D61F-4AD1-A98F-04540A97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9BEB-596F-4B51-88AC-523AD3F0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DAD4-0CE6-4DA6-97A5-BA0C4FC1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6EC1-3463-450A-9D1C-FC86DC09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340B5-49F9-4DC5-B1D9-EF726D26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FA69-0F28-425E-A653-E3E0E9B8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B237C-1E08-478E-B05F-7FFA98B8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E837-905D-403F-818D-06BF8B01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3EDA-8A67-4146-9CD3-621988D6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2E45-4EE3-4EE1-BD9B-6401D026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0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C84E-5DD6-4015-AFF2-7B0160C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BBF6-324A-4961-80AB-BF99F8FE7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9ABB9-C3CA-440D-9F88-47DF6E9BA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467E-C0E9-4AAD-9BE3-324441A9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904FD-DED9-429F-89B6-2680412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1F95-5973-4C74-9A78-E214B6F3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85F7-4976-4DAB-9BA3-DC2C8D05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1EFC-2C56-4161-B279-336DC8B0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4D227-ABE1-4A05-BFEC-09206403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0B35F-4339-4F1D-8468-C349951B7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E24A9-60E5-4BF6-B2B7-7FC7BEA62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E3BFB-1400-41C2-A107-FC982FAA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6D752-8891-4A52-AFA1-A45D23E4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46466-5584-4C07-9DA6-67E0A71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C600-E1CA-4601-AC55-2A79936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C9F7C-5FC7-4A8E-8CD8-E54BA927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DB06D-A449-4854-8237-011E018D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487AD-6F80-46FB-80C6-9546039F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3A271-F124-4CB2-8A0D-AD69C1BF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04465-9947-4E15-9CD0-73E3BA77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CB5EA-F311-4B48-8FEF-0362B416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29C7-E0B8-446C-B2D4-D8C31CAE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2B63-CD1C-4ECE-A1CC-AC5F670D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E6498-C6C8-4C3A-B9D6-16E944DF7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A4A9-46F6-4FF3-9C7C-D44357EA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D91FC-916B-478B-A95D-8B1EA5A9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8438D-95F8-44DC-AF85-1C968C6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6F73-010A-4F28-A928-2695D671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731A0-9145-4CF7-A574-61F967313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10DE3-2CE9-4988-955D-EDEAE82F8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3B4A9-CCAC-4501-B8DE-0CB729DF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94819-5036-4A3B-AA37-C829D61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53E15-31BB-4E33-A556-6E57E051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E082D-7252-4188-A2FD-24878845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5094E-DA03-46E2-B9D8-FC1B23EDA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E0D7-4822-4046-BA69-420F2EED6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E796-C3CD-4B6C-A1CB-CE4883BF734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330F-AE58-4188-BF44-99379ABFD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5680-361D-4CA2-858B-8C7C2F54F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FA5E-37A3-4ED9-8561-0E43B9AA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67BDF-4B7E-49C8-8863-56063A4E8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FHIR Submission</a:t>
            </a:r>
            <a:br>
              <a:rPr lang="en-US" dirty="0"/>
            </a:br>
            <a:r>
              <a:rPr lang="en-US" dirty="0"/>
              <a:t>Proof of Concept</a:t>
            </a:r>
            <a:br>
              <a:rPr lang="en-US" dirty="0"/>
            </a:br>
            <a:r>
              <a:rPr lang="en-US" dirty="0"/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09786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1492C-6BCA-4215-B58A-76E34DC35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Establishment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117214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0D60E3-F7DE-4C7E-A707-EDEA985518D7}"/>
              </a:ext>
            </a:extLst>
          </p:cNvPr>
          <p:cNvGrpSpPr/>
          <p:nvPr/>
        </p:nvGrpSpPr>
        <p:grpSpPr>
          <a:xfrm>
            <a:off x="5537179" y="250865"/>
            <a:ext cx="5319329" cy="6374799"/>
            <a:chOff x="3569033" y="137652"/>
            <a:chExt cx="5319329" cy="63747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F55F68-9448-4FD2-9F6F-2904761CD4D2}"/>
                </a:ext>
              </a:extLst>
            </p:cNvPr>
            <p:cNvGrpSpPr/>
            <p:nvPr/>
          </p:nvGrpSpPr>
          <p:grpSpPr>
            <a:xfrm>
              <a:off x="3569033" y="137652"/>
              <a:ext cx="5319329" cy="6374799"/>
              <a:chOff x="3569033" y="137652"/>
              <a:chExt cx="5319329" cy="637479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363BF8B-07B4-41D3-B4AB-B9DF56D9A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69033" y="137652"/>
                <a:ext cx="5319329" cy="637479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054EF1-EA67-4AC4-98F0-9FB3032DA6A6}"/>
                  </a:ext>
                </a:extLst>
              </p:cNvPr>
              <p:cNvSpPr/>
              <p:nvPr/>
            </p:nvSpPr>
            <p:spPr>
              <a:xfrm>
                <a:off x="3716594" y="1052052"/>
                <a:ext cx="5024283" cy="53389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A61914-94D1-4DD8-BADD-273BD5620099}"/>
                </a:ext>
              </a:extLst>
            </p:cNvPr>
            <p:cNvSpPr txBox="1"/>
            <p:nvPr/>
          </p:nvSpPr>
          <p:spPr>
            <a:xfrm>
              <a:off x="4702533" y="427604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specifiedURL*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F9182C-D4B7-4BC5-BF78-896776F7D8F7}"/>
              </a:ext>
            </a:extLst>
          </p:cNvPr>
          <p:cNvSpPr txBox="1"/>
          <p:nvPr/>
        </p:nvSpPr>
        <p:spPr>
          <a:xfrm>
            <a:off x="346177" y="250865"/>
            <a:ext cx="462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1- Retrieve A Registered Establishment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024BA-25C9-4EB1-9AA9-DB47EFB881AF}"/>
              </a:ext>
            </a:extLst>
          </p:cNvPr>
          <p:cNvSpPr txBox="1"/>
          <p:nvPr/>
        </p:nvSpPr>
        <p:spPr>
          <a:xfrm>
            <a:off x="294132" y="1593669"/>
            <a:ext cx="4939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*URL to an endpoint </a:t>
            </a:r>
            <a:r>
              <a:rPr lang="en-US" i="1" dirty="0" err="1"/>
              <a:t>GetRegisterdOrganizaion</a:t>
            </a:r>
            <a:r>
              <a:rPr lang="en-US" i="1" dirty="0"/>
              <a:t> </a:t>
            </a:r>
            <a:r>
              <a:rPr lang="en-US" dirty="0"/>
              <a:t>that</a:t>
            </a:r>
          </a:p>
          <a:p>
            <a:r>
              <a:rPr lang="en-US" dirty="0"/>
              <a:t>  specifies the organization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512B61-FEAA-481A-BC39-C2D96D217E6C}"/>
              </a:ext>
            </a:extLst>
          </p:cNvPr>
          <p:cNvCxnSpPr/>
          <p:nvPr/>
        </p:nvCxnSpPr>
        <p:spPr>
          <a:xfrm flipH="1">
            <a:off x="4850674" y="725483"/>
            <a:ext cx="1750423" cy="8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8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0D60E3-F7DE-4C7E-A707-EDEA985518D7}"/>
              </a:ext>
            </a:extLst>
          </p:cNvPr>
          <p:cNvGrpSpPr/>
          <p:nvPr/>
        </p:nvGrpSpPr>
        <p:grpSpPr>
          <a:xfrm>
            <a:off x="5537179" y="250865"/>
            <a:ext cx="5319329" cy="6374799"/>
            <a:chOff x="3569033" y="137652"/>
            <a:chExt cx="5319329" cy="63747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F55F68-9448-4FD2-9F6F-2904761CD4D2}"/>
                </a:ext>
              </a:extLst>
            </p:cNvPr>
            <p:cNvGrpSpPr/>
            <p:nvPr/>
          </p:nvGrpSpPr>
          <p:grpSpPr>
            <a:xfrm>
              <a:off x="3569033" y="137652"/>
              <a:ext cx="5319329" cy="6374799"/>
              <a:chOff x="3569033" y="137652"/>
              <a:chExt cx="5319329" cy="637479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363BF8B-07B4-41D3-B4AB-B9DF56D9A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69033" y="137652"/>
                <a:ext cx="5319329" cy="637479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054EF1-EA67-4AC4-98F0-9FB3032DA6A6}"/>
                  </a:ext>
                </a:extLst>
              </p:cNvPr>
              <p:cNvSpPr/>
              <p:nvPr/>
            </p:nvSpPr>
            <p:spPr>
              <a:xfrm>
                <a:off x="3716594" y="1052052"/>
                <a:ext cx="5024283" cy="53389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A61914-94D1-4DD8-BADD-273BD5620099}"/>
                </a:ext>
              </a:extLst>
            </p:cNvPr>
            <p:cNvSpPr txBox="1"/>
            <p:nvPr/>
          </p:nvSpPr>
          <p:spPr>
            <a:xfrm>
              <a:off x="4702533" y="427604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specifiedURL*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F9182C-D4B7-4BC5-BF78-896776F7D8F7}"/>
              </a:ext>
            </a:extLst>
          </p:cNvPr>
          <p:cNvSpPr txBox="1"/>
          <p:nvPr/>
        </p:nvSpPr>
        <p:spPr>
          <a:xfrm>
            <a:off x="346177" y="250865"/>
            <a:ext cx="462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2- Display Registered Establishment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024BA-25C9-4EB1-9AA9-DB47EFB881AF}"/>
              </a:ext>
            </a:extLst>
          </p:cNvPr>
          <p:cNvSpPr txBox="1"/>
          <p:nvPr/>
        </p:nvSpPr>
        <p:spPr>
          <a:xfrm>
            <a:off x="373452" y="653038"/>
            <a:ext cx="5095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Establishment will be retrieved from the FHIR repository and displayed using a FHIR-based stylesheet. </a:t>
            </a:r>
          </a:p>
          <a:p>
            <a:r>
              <a:rPr lang="en-US" dirty="0"/>
              <a:t>The display must match that of the SPL with different color column header boxes. See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0BC1B-AC1D-4B93-9A1B-F3DCC983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740" y="1200101"/>
            <a:ext cx="5024283" cy="320742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D1F45B-FCA4-412F-8916-51B78D825B8A}"/>
              </a:ext>
            </a:extLst>
          </p:cNvPr>
          <p:cNvCxnSpPr>
            <a:cxnSpLocks/>
          </p:cNvCxnSpPr>
          <p:nvPr/>
        </p:nvCxnSpPr>
        <p:spPr>
          <a:xfrm flipH="1">
            <a:off x="3396343" y="3000595"/>
            <a:ext cx="1551159" cy="45061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F0919B-394B-4479-872B-9B64646833BA}"/>
              </a:ext>
            </a:extLst>
          </p:cNvPr>
          <p:cNvGrpSpPr/>
          <p:nvPr/>
        </p:nvGrpSpPr>
        <p:grpSpPr>
          <a:xfrm>
            <a:off x="583352" y="3659756"/>
            <a:ext cx="4080248" cy="2306348"/>
            <a:chOff x="596256" y="4477630"/>
            <a:chExt cx="4080248" cy="23063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680A08-DEE9-4484-9071-20929525FD66}"/>
                </a:ext>
              </a:extLst>
            </p:cNvPr>
            <p:cNvSpPr/>
            <p:nvPr/>
          </p:nvSpPr>
          <p:spPr>
            <a:xfrm>
              <a:off x="596256" y="4477630"/>
              <a:ext cx="4080248" cy="4325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Establishment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DD4BD0-DE8F-46B8-AC77-D65D416D86EE}"/>
                </a:ext>
              </a:extLst>
            </p:cNvPr>
            <p:cNvSpPr/>
            <p:nvPr/>
          </p:nvSpPr>
          <p:spPr>
            <a:xfrm>
              <a:off x="596256" y="4910209"/>
              <a:ext cx="1232544" cy="4325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Name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4315A-2CBD-4253-AB68-6852B946E336}"/>
                </a:ext>
              </a:extLst>
            </p:cNvPr>
            <p:cNvSpPr/>
            <p:nvPr/>
          </p:nvSpPr>
          <p:spPr>
            <a:xfrm>
              <a:off x="1834173" y="4910209"/>
              <a:ext cx="1791512" cy="4325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Address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8F6462-0402-4C80-B7D5-4AF855E10FD3}"/>
                </a:ext>
              </a:extLst>
            </p:cNvPr>
            <p:cNvSpPr/>
            <p:nvPr/>
          </p:nvSpPr>
          <p:spPr>
            <a:xfrm>
              <a:off x="3641725" y="4910209"/>
              <a:ext cx="1034778" cy="4325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ID/FEI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C256A7-1A2A-431C-A67E-F7C673A148D3}"/>
                </a:ext>
              </a:extLst>
            </p:cNvPr>
            <p:cNvSpPr/>
            <p:nvPr/>
          </p:nvSpPr>
          <p:spPr>
            <a:xfrm>
              <a:off x="596256" y="5360206"/>
              <a:ext cx="1221877" cy="1423772"/>
            </a:xfrm>
            <a:prstGeom prst="rect">
              <a:avLst/>
            </a:prstGeom>
            <a:solidFill>
              <a:srgbClr val="FFF8E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OpenVision (T) …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DE0EC6-1C60-4098-AC1D-CF2B00AC8FFE}"/>
                </a:ext>
              </a:extLst>
            </p:cNvPr>
            <p:cNvSpPr/>
            <p:nvPr/>
          </p:nvSpPr>
          <p:spPr>
            <a:xfrm>
              <a:off x="1834173" y="5360206"/>
              <a:ext cx="1791512" cy="1423772"/>
            </a:xfrm>
            <a:prstGeom prst="rect">
              <a:avLst/>
            </a:prstGeom>
            <a:solidFill>
              <a:srgbClr val="FFF8E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71519D-C137-46C0-AA6A-D0A0B8B6A70A}"/>
                </a:ext>
              </a:extLst>
            </p:cNvPr>
            <p:cNvSpPr/>
            <p:nvPr/>
          </p:nvSpPr>
          <p:spPr>
            <a:xfrm>
              <a:off x="3641725" y="5360206"/>
              <a:ext cx="1034778" cy="1423772"/>
            </a:xfrm>
            <a:prstGeom prst="rect">
              <a:avLst/>
            </a:prstGeom>
            <a:solidFill>
              <a:srgbClr val="FFF8E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Left Brace 23">
            <a:extLst>
              <a:ext uri="{FF2B5EF4-FFF2-40B4-BE49-F238E27FC236}">
                <a16:creationId xmlns:a16="http://schemas.microsoft.com/office/drawing/2014/main" id="{118EA289-709A-4EDB-ADB7-63AB4A1EE753}"/>
              </a:ext>
            </a:extLst>
          </p:cNvPr>
          <p:cNvSpPr/>
          <p:nvPr/>
        </p:nvSpPr>
        <p:spPr>
          <a:xfrm>
            <a:off x="5111319" y="1593669"/>
            <a:ext cx="581517" cy="2813853"/>
          </a:xfrm>
          <a:prstGeom prst="leftBrace">
            <a:avLst>
              <a:gd name="adj1" fmla="val 84709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3B60D4-D5A5-47A7-AB64-56C59D05D560}"/>
              </a:ext>
            </a:extLst>
          </p:cNvPr>
          <p:cNvSpPr txBox="1"/>
          <p:nvPr/>
        </p:nvSpPr>
        <p:spPr>
          <a:xfrm>
            <a:off x="4033469" y="3180600"/>
            <a:ext cx="9140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Use this</a:t>
            </a:r>
          </a:p>
          <a:p>
            <a:r>
              <a:rPr lang="en-US" sz="1050" dirty="0"/>
              <a:t>color scheme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D0B507-1145-4C6B-9A93-88A9D5C878EF}"/>
              </a:ext>
            </a:extLst>
          </p:cNvPr>
          <p:cNvSpPr/>
          <p:nvPr/>
        </p:nvSpPr>
        <p:spPr>
          <a:xfrm>
            <a:off x="6431317" y="4696449"/>
            <a:ext cx="1502191" cy="339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FHIR Doc </a:t>
            </a:r>
            <a:r>
              <a:rPr lang="en-US" sz="1200" dirty="0"/>
              <a:t>(XML)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6EB1CF-4C6D-481A-96E0-94A5FCC8AEC6}"/>
              </a:ext>
            </a:extLst>
          </p:cNvPr>
          <p:cNvSpPr/>
          <p:nvPr/>
        </p:nvSpPr>
        <p:spPr>
          <a:xfrm>
            <a:off x="8209987" y="4696449"/>
            <a:ext cx="1358537" cy="339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 Doc </a:t>
            </a:r>
            <a:r>
              <a:rPr lang="en-US" sz="1200" dirty="0"/>
              <a:t>(XML)</a:t>
            </a:r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7301A0-8187-4C53-A95B-A52D56693CA7}"/>
              </a:ext>
            </a:extLst>
          </p:cNvPr>
          <p:cNvSpPr/>
          <p:nvPr/>
        </p:nvSpPr>
        <p:spPr>
          <a:xfrm>
            <a:off x="6431317" y="5138800"/>
            <a:ext cx="1502191" cy="339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FHIR Doc </a:t>
            </a:r>
            <a:r>
              <a:rPr lang="en-US" sz="1200" dirty="0"/>
              <a:t>(JSON)</a:t>
            </a:r>
            <a:endParaRPr lang="en-US" sz="1400" dirty="0"/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181A2F29-48B2-48EF-841F-2307C0C994A6}"/>
              </a:ext>
            </a:extLst>
          </p:cNvPr>
          <p:cNvSpPr/>
          <p:nvPr/>
        </p:nvSpPr>
        <p:spPr>
          <a:xfrm>
            <a:off x="5921215" y="5645929"/>
            <a:ext cx="4703241" cy="793193"/>
          </a:xfrm>
          <a:prstGeom prst="borderCallout1">
            <a:avLst>
              <a:gd name="adj1" fmla="val -8697"/>
              <a:gd name="adj2" fmla="val 56452"/>
              <a:gd name="adj3" fmla="val -35718"/>
              <a:gd name="adj4" fmla="val 437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On click any of the above buttons, display the proper document in a notepad window. The SPL (XML) button must convert the FHIR document to XML before displaying it.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D03070-C3E6-419F-A851-6E1DDA52C029}"/>
              </a:ext>
            </a:extLst>
          </p:cNvPr>
          <p:cNvCxnSpPr>
            <a:cxnSpLocks/>
          </p:cNvCxnSpPr>
          <p:nvPr/>
        </p:nvCxnSpPr>
        <p:spPr>
          <a:xfrm>
            <a:off x="8001673" y="4997738"/>
            <a:ext cx="566750" cy="58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A53E53-6BEB-49A8-A516-E637058FC76E}"/>
              </a:ext>
            </a:extLst>
          </p:cNvPr>
          <p:cNvCxnSpPr>
            <a:cxnSpLocks/>
          </p:cNvCxnSpPr>
          <p:nvPr/>
        </p:nvCxnSpPr>
        <p:spPr>
          <a:xfrm flipH="1">
            <a:off x="8568423" y="5138800"/>
            <a:ext cx="168311" cy="44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BAC0D6-2E67-482C-BFCA-856012EA35C6}"/>
              </a:ext>
            </a:extLst>
          </p:cNvPr>
          <p:cNvSpPr txBox="1"/>
          <p:nvPr/>
        </p:nvSpPr>
        <p:spPr>
          <a:xfrm>
            <a:off x="373452" y="6142571"/>
            <a:ext cx="462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3- Download Registration Documents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4D58C-1BA7-46CC-AAAE-13C46596D682}"/>
              </a:ext>
            </a:extLst>
          </p:cNvPr>
          <p:cNvCxnSpPr>
            <a:cxnSpLocks/>
          </p:cNvCxnSpPr>
          <p:nvPr/>
        </p:nvCxnSpPr>
        <p:spPr>
          <a:xfrm flipH="1">
            <a:off x="4490486" y="6142571"/>
            <a:ext cx="1346162" cy="2179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7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05494B-655B-4626-BB6B-755155E537A2}"/>
              </a:ext>
            </a:extLst>
          </p:cNvPr>
          <p:cNvSpPr/>
          <p:nvPr/>
        </p:nvSpPr>
        <p:spPr>
          <a:xfrm>
            <a:off x="748937" y="513806"/>
            <a:ext cx="8508274" cy="295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URL w/ Org ID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424D5-2B14-4304-88B6-47BA252E0197}"/>
              </a:ext>
            </a:extLst>
          </p:cNvPr>
          <p:cNvCxnSpPr>
            <a:cxnSpLocks/>
          </p:cNvCxnSpPr>
          <p:nvPr/>
        </p:nvCxnSpPr>
        <p:spPr>
          <a:xfrm>
            <a:off x="365759" y="1210492"/>
            <a:ext cx="11416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A88E5D-142D-490A-9E2B-462FF271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525798"/>
            <a:ext cx="10232571" cy="294145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059E13-7041-42E1-A22F-6F05A7DF8384}"/>
              </a:ext>
            </a:extLst>
          </p:cNvPr>
          <p:cNvSpPr/>
          <p:nvPr/>
        </p:nvSpPr>
        <p:spPr>
          <a:xfrm>
            <a:off x="2843348" y="4798423"/>
            <a:ext cx="1828799" cy="339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Doc (XML)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B5FD40-3AC5-4D06-93B2-F4B1E8726DA8}"/>
              </a:ext>
            </a:extLst>
          </p:cNvPr>
          <p:cNvSpPr/>
          <p:nvPr/>
        </p:nvSpPr>
        <p:spPr>
          <a:xfrm>
            <a:off x="6866708" y="4782559"/>
            <a:ext cx="1358537" cy="339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 Doc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9F6E3A-262B-4240-8A66-FB43CE7EC71C}"/>
              </a:ext>
            </a:extLst>
          </p:cNvPr>
          <p:cNvSpPr/>
          <p:nvPr/>
        </p:nvSpPr>
        <p:spPr>
          <a:xfrm>
            <a:off x="4855028" y="4798423"/>
            <a:ext cx="1828799" cy="339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Doc (JSON)</a:t>
            </a:r>
          </a:p>
        </p:txBody>
      </p:sp>
    </p:spTree>
    <p:extLst>
      <p:ext uri="{BB962C8B-B14F-4D97-AF65-F5344CB8AC3E}">
        <p14:creationId xmlns:p14="http://schemas.microsoft.com/office/powerpoint/2010/main" val="5539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FHIR Submission Proof of Concept Specifications</vt:lpstr>
      <vt:lpstr>Establishment Registration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Yaghmour, Hisham (Charles) *</dc:creator>
  <cp:lastModifiedBy>Yaghmour, Hisham (Charles) *</cp:lastModifiedBy>
  <cp:revision>9</cp:revision>
  <dcterms:created xsi:type="dcterms:W3CDTF">2019-07-11T17:24:12Z</dcterms:created>
  <dcterms:modified xsi:type="dcterms:W3CDTF">2019-07-11T19:22:27Z</dcterms:modified>
</cp:coreProperties>
</file>