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47" r:id="rId2"/>
    <p:sldMasterId id="2147483718" r:id="rId3"/>
    <p:sldMasterId id="2147483760" r:id="rId4"/>
  </p:sldMasterIdLst>
  <p:notesMasterIdLst>
    <p:notesMasterId r:id="rId86"/>
  </p:notesMasterIdLst>
  <p:sldIdLst>
    <p:sldId id="256" r:id="rId5"/>
    <p:sldId id="307" r:id="rId6"/>
    <p:sldId id="303" r:id="rId7"/>
    <p:sldId id="304" r:id="rId8"/>
    <p:sldId id="356" r:id="rId9"/>
    <p:sldId id="312" r:id="rId10"/>
    <p:sldId id="308" r:id="rId11"/>
    <p:sldId id="358" r:id="rId12"/>
    <p:sldId id="310" r:id="rId13"/>
    <p:sldId id="360" r:id="rId14"/>
    <p:sldId id="406" r:id="rId15"/>
    <p:sldId id="410" r:id="rId16"/>
    <p:sldId id="348" r:id="rId17"/>
    <p:sldId id="362" r:id="rId18"/>
    <p:sldId id="423" r:id="rId19"/>
    <p:sldId id="424" r:id="rId20"/>
    <p:sldId id="363" r:id="rId21"/>
    <p:sldId id="311" r:id="rId22"/>
    <p:sldId id="422" r:id="rId23"/>
    <p:sldId id="364" r:id="rId24"/>
    <p:sldId id="421" r:id="rId25"/>
    <p:sldId id="366" r:id="rId26"/>
    <p:sldId id="420" r:id="rId27"/>
    <p:sldId id="367" r:id="rId28"/>
    <p:sldId id="380" r:id="rId29"/>
    <p:sldId id="381" r:id="rId30"/>
    <p:sldId id="419" r:id="rId31"/>
    <p:sldId id="365" r:id="rId32"/>
    <p:sldId id="418" r:id="rId33"/>
    <p:sldId id="357" r:id="rId34"/>
    <p:sldId id="313" r:id="rId35"/>
    <p:sldId id="314" r:id="rId36"/>
    <p:sldId id="315" r:id="rId37"/>
    <p:sldId id="368" r:id="rId38"/>
    <p:sldId id="346" r:id="rId39"/>
    <p:sldId id="369" r:id="rId40"/>
    <p:sldId id="355" r:id="rId41"/>
    <p:sldId id="377" r:id="rId42"/>
    <p:sldId id="385" r:id="rId43"/>
    <p:sldId id="386" r:id="rId44"/>
    <p:sldId id="318" r:id="rId45"/>
    <p:sldId id="319" r:id="rId46"/>
    <p:sldId id="320" r:id="rId47"/>
    <p:sldId id="321" r:id="rId48"/>
    <p:sldId id="322" r:id="rId49"/>
    <p:sldId id="323" r:id="rId50"/>
    <p:sldId id="324" r:id="rId51"/>
    <p:sldId id="325" r:id="rId52"/>
    <p:sldId id="326" r:id="rId53"/>
    <p:sldId id="370" r:id="rId54"/>
    <p:sldId id="327" r:id="rId55"/>
    <p:sldId id="371" r:id="rId56"/>
    <p:sldId id="328" r:id="rId57"/>
    <p:sldId id="372" r:id="rId58"/>
    <p:sldId id="333" r:id="rId59"/>
    <p:sldId id="425" r:id="rId60"/>
    <p:sldId id="334" r:id="rId61"/>
    <p:sldId id="426" r:id="rId62"/>
    <p:sldId id="336" r:id="rId63"/>
    <p:sldId id="337" r:id="rId64"/>
    <p:sldId id="338" r:id="rId65"/>
    <p:sldId id="411" r:id="rId66"/>
    <p:sldId id="416" r:id="rId67"/>
    <p:sldId id="399" r:id="rId68"/>
    <p:sldId id="373" r:id="rId69"/>
    <p:sldId id="330" r:id="rId70"/>
    <p:sldId id="331" r:id="rId71"/>
    <p:sldId id="382" r:id="rId72"/>
    <p:sldId id="383" r:id="rId73"/>
    <p:sldId id="332" r:id="rId74"/>
    <p:sldId id="374" r:id="rId75"/>
    <p:sldId id="428" r:id="rId76"/>
    <p:sldId id="429" r:id="rId77"/>
    <p:sldId id="404" r:id="rId78"/>
    <p:sldId id="405" r:id="rId79"/>
    <p:sldId id="430" r:id="rId80"/>
    <p:sldId id="412" r:id="rId81"/>
    <p:sldId id="431" r:id="rId82"/>
    <p:sldId id="414" r:id="rId83"/>
    <p:sldId id="384" r:id="rId84"/>
    <p:sldId id="344"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FF"/>
    <a:srgbClr val="A9EF00"/>
    <a:srgbClr val="A7EF5B"/>
    <a:srgbClr val="A09FA0"/>
    <a:srgbClr val="1400FF"/>
    <a:srgbClr val="0850E7"/>
    <a:srgbClr val="B2F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4660"/>
  </p:normalViewPr>
  <p:slideViewPr>
    <p:cSldViewPr snapToGrid="0">
      <p:cViewPr varScale="1">
        <p:scale>
          <a:sx n="128" d="100"/>
          <a:sy n="128" d="100"/>
        </p:scale>
        <p:origin x="480" y="176"/>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52C15-1AC5-4271-A786-E578900E3265}" type="datetimeFigureOut">
              <a:rPr lang="en-US" smtClean="0"/>
              <a:t>10/10/23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861DB-D2C0-40EC-8EDB-BF4FA4F86EF7}" type="slidenum">
              <a:rPr lang="en-US" smtClean="0"/>
              <a:t>‹#›</a:t>
            </a:fld>
            <a:endParaRPr lang="en-US"/>
          </a:p>
        </p:txBody>
      </p:sp>
    </p:spTree>
    <p:extLst>
      <p:ext uri="{BB962C8B-B14F-4D97-AF65-F5344CB8AC3E}">
        <p14:creationId xmlns:p14="http://schemas.microsoft.com/office/powerpoint/2010/main" val="87173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048DC90-F82D-A24C-94CF-A4132A947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6187E5-1DCB-394C-9C94-29088B9AD2E9}" type="slidenum">
              <a:rPr lang="en-US" altLang="en-US"/>
              <a:pPr>
                <a:spcBef>
                  <a:spcPct val="0"/>
                </a:spcBef>
              </a:pPr>
              <a:t>7</a:t>
            </a:fld>
            <a:endParaRPr lang="en-US" altLang="en-US"/>
          </a:p>
        </p:txBody>
      </p:sp>
      <p:sp>
        <p:nvSpPr>
          <p:cNvPr id="12291" name="Rectangle 2">
            <a:extLst>
              <a:ext uri="{FF2B5EF4-FFF2-40B4-BE49-F238E27FC236}">
                <a16:creationId xmlns:a16="http://schemas.microsoft.com/office/drawing/2014/main" id="{0AEE44E9-45BE-8149-AB15-8B2DE30F8224}"/>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E3F7DA14-32C7-D240-A25D-FFAF02A9A5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1937772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28E2E43-AEE5-E945-8FC2-EBD4C2263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5649A8-73B0-454E-8950-3718A624D315}" type="slidenum">
              <a:rPr lang="en-US" altLang="en-US"/>
              <a:pPr>
                <a:spcBef>
                  <a:spcPct val="0"/>
                </a:spcBef>
              </a:pPr>
              <a:t>27</a:t>
            </a:fld>
            <a:endParaRPr lang="en-US" altLang="en-US"/>
          </a:p>
        </p:txBody>
      </p:sp>
      <p:sp>
        <p:nvSpPr>
          <p:cNvPr id="43011" name="Rectangle 2">
            <a:extLst>
              <a:ext uri="{FF2B5EF4-FFF2-40B4-BE49-F238E27FC236}">
                <a16:creationId xmlns:a16="http://schemas.microsoft.com/office/drawing/2014/main" id="{6C1BB92F-2B82-B64D-B5D1-98CF2AAEDCB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04BAC68-7162-8D48-979A-A7368B6D2A8F}"/>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295341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28E2E43-AEE5-E945-8FC2-EBD4C2263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5649A8-73B0-454E-8950-3718A624D315}" type="slidenum">
              <a:rPr lang="en-US" altLang="en-US"/>
              <a:pPr>
                <a:spcBef>
                  <a:spcPct val="0"/>
                </a:spcBef>
              </a:pPr>
              <a:t>29</a:t>
            </a:fld>
            <a:endParaRPr lang="en-US" altLang="en-US"/>
          </a:p>
        </p:txBody>
      </p:sp>
      <p:sp>
        <p:nvSpPr>
          <p:cNvPr id="43011" name="Rectangle 2">
            <a:extLst>
              <a:ext uri="{FF2B5EF4-FFF2-40B4-BE49-F238E27FC236}">
                <a16:creationId xmlns:a16="http://schemas.microsoft.com/office/drawing/2014/main" id="{6C1BB92F-2B82-B64D-B5D1-98CF2AAEDCB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04BAC68-7162-8D48-979A-A7368B6D2A8F}"/>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291629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60E85504-30A3-CD41-9EAA-A957F9AFAC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C9B0DA-3478-DB44-BD77-B60A42C73FFF}" type="slidenum">
              <a:rPr lang="en-US" altLang="en-US"/>
              <a:pPr>
                <a:spcBef>
                  <a:spcPct val="0"/>
                </a:spcBef>
              </a:pPr>
              <a:t>31</a:t>
            </a:fld>
            <a:endParaRPr lang="en-US" altLang="en-US"/>
          </a:p>
        </p:txBody>
      </p:sp>
      <p:sp>
        <p:nvSpPr>
          <p:cNvPr id="46083" name="Rectangle 2">
            <a:extLst>
              <a:ext uri="{FF2B5EF4-FFF2-40B4-BE49-F238E27FC236}">
                <a16:creationId xmlns:a16="http://schemas.microsoft.com/office/drawing/2014/main" id="{28152DF0-2D08-DF44-AEBA-663139BB529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946B8BB-7A34-6A4B-B55A-3BB216FEB59A}"/>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1251274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7E0B2B7D-36B1-5E48-BC28-4FA429BA28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C5BFE9-6540-4543-8864-9A622A003F5F}" type="slidenum">
              <a:rPr lang="en-US" altLang="en-US"/>
              <a:pPr>
                <a:spcBef>
                  <a:spcPct val="0"/>
                </a:spcBef>
              </a:pPr>
              <a:t>35</a:t>
            </a:fld>
            <a:endParaRPr lang="en-US" altLang="en-US"/>
          </a:p>
        </p:txBody>
      </p:sp>
      <p:sp>
        <p:nvSpPr>
          <p:cNvPr id="51203" name="Rectangle 2">
            <a:extLst>
              <a:ext uri="{FF2B5EF4-FFF2-40B4-BE49-F238E27FC236}">
                <a16:creationId xmlns:a16="http://schemas.microsoft.com/office/drawing/2014/main" id="{64577395-748D-F54E-8CB7-40C15CB67193}"/>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D20BF99D-C020-F041-9F2D-89B82538FD14}"/>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Included in case we get questions on this area.</a:t>
            </a:r>
          </a:p>
        </p:txBody>
      </p:sp>
    </p:spTree>
    <p:extLst>
      <p:ext uri="{BB962C8B-B14F-4D97-AF65-F5344CB8AC3E}">
        <p14:creationId xmlns:p14="http://schemas.microsoft.com/office/powerpoint/2010/main" val="4007687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2EAFDEC-684F-8440-B845-4FDC317C18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51DA57-FCA4-9D4E-9913-6137A8465CA7}" type="slidenum">
              <a:rPr lang="en-US" altLang="en-US"/>
              <a:pPr>
                <a:spcBef>
                  <a:spcPct val="0"/>
                </a:spcBef>
              </a:pPr>
              <a:t>37</a:t>
            </a:fld>
            <a:endParaRPr lang="en-US" altLang="en-US"/>
          </a:p>
        </p:txBody>
      </p:sp>
      <p:sp>
        <p:nvSpPr>
          <p:cNvPr id="54275" name="Rectangle 2">
            <a:extLst>
              <a:ext uri="{FF2B5EF4-FFF2-40B4-BE49-F238E27FC236}">
                <a16:creationId xmlns:a16="http://schemas.microsoft.com/office/drawing/2014/main" id="{6EB9F506-ACA9-BE43-ACD6-6C0203CED759}"/>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1AD3119-A8A4-0043-8485-A282C9B29FFF}"/>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OK – so lets recap the Web services artifacts and who is responsible for them.</a:t>
            </a:r>
          </a:p>
        </p:txBody>
      </p:sp>
    </p:spTree>
    <p:extLst>
      <p:ext uri="{BB962C8B-B14F-4D97-AF65-F5344CB8AC3E}">
        <p14:creationId xmlns:p14="http://schemas.microsoft.com/office/powerpoint/2010/main" val="278563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9CD4E85-7197-014E-A522-B3C359B97B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0CB006-366B-D645-85FD-9FEA7336D7CA}" type="slidenum">
              <a:rPr lang="en-US" altLang="en-US"/>
              <a:pPr>
                <a:spcBef>
                  <a:spcPct val="0"/>
                </a:spcBef>
              </a:pPr>
              <a:t>39</a:t>
            </a:fld>
            <a:endParaRPr lang="en-US" altLang="en-US"/>
          </a:p>
        </p:txBody>
      </p:sp>
      <p:sp>
        <p:nvSpPr>
          <p:cNvPr id="57347" name="Rectangle 2">
            <a:extLst>
              <a:ext uri="{FF2B5EF4-FFF2-40B4-BE49-F238E27FC236}">
                <a16:creationId xmlns:a16="http://schemas.microsoft.com/office/drawing/2014/main" id="{339C53F2-353E-F243-B8A0-7885457D2E2B}"/>
              </a:ext>
            </a:extLst>
          </p:cNvPr>
          <p:cNvSpPr>
            <a:spLocks noGrp="1" noRot="1" noChangeAspect="1" noChangeArrowheads="1" noTextEdit="1"/>
          </p:cNvSpPr>
          <p:nvPr>
            <p:ph type="sldImg"/>
          </p:nvPr>
        </p:nvSpPr>
        <p:spPr>
          <a:xfrm>
            <a:off x="542925" y="457200"/>
            <a:ext cx="5751513" cy="3235325"/>
          </a:xfrm>
          <a:ln/>
        </p:spPr>
      </p:sp>
      <p:sp>
        <p:nvSpPr>
          <p:cNvPr id="57348" name="Rectangle 3">
            <a:extLst>
              <a:ext uri="{FF2B5EF4-FFF2-40B4-BE49-F238E27FC236}">
                <a16:creationId xmlns:a16="http://schemas.microsoft.com/office/drawing/2014/main" id="{52C04E9B-878A-BF40-8A14-D4FD0E48334D}"/>
              </a:ext>
            </a:extLst>
          </p:cNvPr>
          <p:cNvSpPr>
            <a:spLocks noGrp="1" noChangeArrowheads="1"/>
          </p:cNvSpPr>
          <p:nvPr>
            <p:ph type="body" idx="1"/>
          </p:nvPr>
        </p:nvSpPr>
        <p:spPr>
          <a:xfrm>
            <a:off x="412750" y="3759200"/>
            <a:ext cx="6307138" cy="49895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49794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27AD592-16B7-6546-A4FD-2E47D9831F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84D66E-4994-434C-BF3B-0D8C8EB0FA4F}" type="slidenum">
              <a:rPr lang="en-US" altLang="en-US"/>
              <a:pPr>
                <a:spcBef>
                  <a:spcPct val="0"/>
                </a:spcBef>
              </a:pPr>
              <a:t>41</a:t>
            </a:fld>
            <a:endParaRPr lang="en-US" altLang="en-US"/>
          </a:p>
        </p:txBody>
      </p:sp>
      <p:sp>
        <p:nvSpPr>
          <p:cNvPr id="60419" name="Rectangle 2">
            <a:extLst>
              <a:ext uri="{FF2B5EF4-FFF2-40B4-BE49-F238E27FC236}">
                <a16:creationId xmlns:a16="http://schemas.microsoft.com/office/drawing/2014/main" id="{D17951EF-0B39-284B-ACD7-86B7D2DBFDA0}"/>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89C4ED2-6641-A543-B426-E423B50D983D}"/>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What are the styles when we develop our Web services artifacts.</a:t>
            </a:r>
          </a:p>
        </p:txBody>
      </p:sp>
    </p:spTree>
    <p:extLst>
      <p:ext uri="{BB962C8B-B14F-4D97-AF65-F5344CB8AC3E}">
        <p14:creationId xmlns:p14="http://schemas.microsoft.com/office/powerpoint/2010/main" val="3844438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5A5BEEE-A445-084F-96FC-9EF35D41EA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FC97EE-7DEE-2B47-A0C3-4290C607ECE6}" type="slidenum">
              <a:rPr lang="en-US" altLang="en-US"/>
              <a:pPr>
                <a:spcBef>
                  <a:spcPct val="0"/>
                </a:spcBef>
              </a:pPr>
              <a:t>43</a:t>
            </a:fld>
            <a:endParaRPr lang="en-US" altLang="en-US"/>
          </a:p>
        </p:txBody>
      </p:sp>
      <p:sp>
        <p:nvSpPr>
          <p:cNvPr id="63491" name="Rectangle 2">
            <a:extLst>
              <a:ext uri="{FF2B5EF4-FFF2-40B4-BE49-F238E27FC236}">
                <a16:creationId xmlns:a16="http://schemas.microsoft.com/office/drawing/2014/main" id="{2C04FFB7-EBC2-E241-A2F2-C916291E11A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4A420DE8-2A84-634F-98EC-4AAC70AE9C7E}"/>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Start talking about the CICS Web Services Assistant relative to the development Styles</a:t>
            </a:r>
          </a:p>
        </p:txBody>
      </p:sp>
    </p:spTree>
    <p:extLst>
      <p:ext uri="{BB962C8B-B14F-4D97-AF65-F5344CB8AC3E}">
        <p14:creationId xmlns:p14="http://schemas.microsoft.com/office/powerpoint/2010/main" val="3523520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664640B-6081-E242-B13D-28ED7FC84C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1A463E-8368-BD42-BAAC-7CF42C6BB2BE}" type="slidenum">
              <a:rPr lang="en-US" altLang="en-US"/>
              <a:pPr>
                <a:spcBef>
                  <a:spcPct val="0"/>
                </a:spcBef>
              </a:pPr>
              <a:t>45</a:t>
            </a:fld>
            <a:endParaRPr lang="en-US" altLang="en-US"/>
          </a:p>
        </p:txBody>
      </p:sp>
      <p:sp>
        <p:nvSpPr>
          <p:cNvPr id="66563" name="Rectangle 2">
            <a:extLst>
              <a:ext uri="{FF2B5EF4-FFF2-40B4-BE49-F238E27FC236}">
                <a16:creationId xmlns:a16="http://schemas.microsoft.com/office/drawing/2014/main" id="{48404736-A68C-474B-A60E-8536C855D91A}"/>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48174D8-CB77-BA4F-9250-09293A99D376}"/>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Talk about the CICS Web Services Assistant relative to the Web services development styles</a:t>
            </a:r>
          </a:p>
        </p:txBody>
      </p:sp>
    </p:spTree>
    <p:extLst>
      <p:ext uri="{BB962C8B-B14F-4D97-AF65-F5344CB8AC3E}">
        <p14:creationId xmlns:p14="http://schemas.microsoft.com/office/powerpoint/2010/main" val="777785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1D1AC11-87B4-DE45-933A-0CA4BE6F75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C5970A-5F6E-BC40-90E1-C8FF7A346A22}" type="slidenum">
              <a:rPr lang="en-US" altLang="en-US"/>
              <a:pPr>
                <a:spcBef>
                  <a:spcPct val="0"/>
                </a:spcBef>
              </a:pPr>
              <a:t>47</a:t>
            </a:fld>
            <a:endParaRPr lang="en-US" altLang="en-US"/>
          </a:p>
        </p:txBody>
      </p:sp>
      <p:sp>
        <p:nvSpPr>
          <p:cNvPr id="69635" name="Rectangle 2">
            <a:extLst>
              <a:ext uri="{FF2B5EF4-FFF2-40B4-BE49-F238E27FC236}">
                <a16:creationId xmlns:a16="http://schemas.microsoft.com/office/drawing/2014/main" id="{B9554E21-6A69-7348-8CE3-E6BEE55C83BC}"/>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3CD7FB61-FB59-F846-BE93-F6F4FDE74161}"/>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What is the CICS Web Services Assistant</a:t>
            </a:r>
          </a:p>
        </p:txBody>
      </p:sp>
    </p:spTree>
    <p:extLst>
      <p:ext uri="{BB962C8B-B14F-4D97-AF65-F5344CB8AC3E}">
        <p14:creationId xmlns:p14="http://schemas.microsoft.com/office/powerpoint/2010/main" val="30085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58421FF6-A77F-F847-9D6C-CF464923E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A5546C-6B7E-B049-9C11-B316280A41AB}" type="slidenum">
              <a:rPr lang="en-US" altLang="en-US"/>
              <a:pPr>
                <a:spcBef>
                  <a:spcPct val="0"/>
                </a:spcBef>
              </a:pPr>
              <a:t>9</a:t>
            </a:fld>
            <a:endParaRPr lang="en-US" altLang="en-US"/>
          </a:p>
        </p:txBody>
      </p:sp>
      <p:sp>
        <p:nvSpPr>
          <p:cNvPr id="15363" name="Rectangle 2">
            <a:extLst>
              <a:ext uri="{FF2B5EF4-FFF2-40B4-BE49-F238E27FC236}">
                <a16:creationId xmlns:a16="http://schemas.microsoft.com/office/drawing/2014/main" id="{AF5F01A3-C531-334E-AA65-B109DBE402A5}"/>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2637741E-34A5-6543-9604-2F769705B4A1}"/>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Use this to point out the application programmer responsibilites</a:t>
            </a:r>
          </a:p>
        </p:txBody>
      </p:sp>
    </p:spTree>
    <p:extLst>
      <p:ext uri="{BB962C8B-B14F-4D97-AF65-F5344CB8AC3E}">
        <p14:creationId xmlns:p14="http://schemas.microsoft.com/office/powerpoint/2010/main" val="2840550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4286F5D-D348-BC46-B5C2-72D59B2C41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E4B2F3-7E8C-904E-8E26-54D3AB6028A1}" type="slidenum">
              <a:rPr lang="en-US" altLang="en-US"/>
              <a:pPr>
                <a:spcBef>
                  <a:spcPct val="0"/>
                </a:spcBef>
              </a:pPr>
              <a:t>49</a:t>
            </a:fld>
            <a:endParaRPr lang="en-US" altLang="en-US"/>
          </a:p>
        </p:txBody>
      </p:sp>
      <p:sp>
        <p:nvSpPr>
          <p:cNvPr id="72707" name="Rectangle 2">
            <a:extLst>
              <a:ext uri="{FF2B5EF4-FFF2-40B4-BE49-F238E27FC236}">
                <a16:creationId xmlns:a16="http://schemas.microsoft.com/office/drawing/2014/main" id="{31DD2F79-4BCE-6045-9C69-0B26F65C44B4}"/>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EF2193CC-7CAD-6D4B-A3F5-73681DACBDE3}"/>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CICS Web Services Assistant input and output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It is probably pointless to go into lots of details about control statements and such. They will only be able to remember a certain amount of what is presented and I am more concerned with them knowing what to do instead of trying to stuff them with minutia.</a:t>
            </a:r>
          </a:p>
        </p:txBody>
      </p:sp>
    </p:spTree>
    <p:extLst>
      <p:ext uri="{BB962C8B-B14F-4D97-AF65-F5344CB8AC3E}">
        <p14:creationId xmlns:p14="http://schemas.microsoft.com/office/powerpoint/2010/main" val="2814793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865E485-6941-C24B-B492-23A4AF9610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ABFA89-C833-F24B-A66C-9D55D288FD4E}" type="slidenum">
              <a:rPr lang="en-US" altLang="en-US"/>
              <a:pPr>
                <a:spcBef>
                  <a:spcPct val="0"/>
                </a:spcBef>
              </a:pPr>
              <a:t>51</a:t>
            </a:fld>
            <a:endParaRPr lang="en-US" altLang="en-US"/>
          </a:p>
        </p:txBody>
      </p:sp>
      <p:sp>
        <p:nvSpPr>
          <p:cNvPr id="75779" name="Rectangle 2">
            <a:extLst>
              <a:ext uri="{FF2B5EF4-FFF2-40B4-BE49-F238E27FC236}">
                <a16:creationId xmlns:a16="http://schemas.microsoft.com/office/drawing/2014/main" id="{B35A4AF5-C79A-2A4E-AFBE-DE8C94A9F7D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DF2CC421-D206-E74D-BFB5-E2E376FCA93E}"/>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Controlling the CICS Web Services Assistant – example – don’t have time to go into it here.</a:t>
            </a:r>
          </a:p>
        </p:txBody>
      </p:sp>
    </p:spTree>
    <p:extLst>
      <p:ext uri="{BB962C8B-B14F-4D97-AF65-F5344CB8AC3E}">
        <p14:creationId xmlns:p14="http://schemas.microsoft.com/office/powerpoint/2010/main" val="2138665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BBEB7BC-56F1-2A41-B4D5-E6AF83A64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DE9273-3343-C347-9E65-FEDC03B24290}" type="slidenum">
              <a:rPr lang="en-US" altLang="en-US"/>
              <a:pPr>
                <a:spcBef>
                  <a:spcPct val="0"/>
                </a:spcBef>
              </a:pPr>
              <a:t>55</a:t>
            </a:fld>
            <a:endParaRPr lang="en-US" altLang="en-US"/>
          </a:p>
        </p:txBody>
      </p:sp>
      <p:sp>
        <p:nvSpPr>
          <p:cNvPr id="80899" name="Rectangle 2">
            <a:extLst>
              <a:ext uri="{FF2B5EF4-FFF2-40B4-BE49-F238E27FC236}">
                <a16:creationId xmlns:a16="http://schemas.microsoft.com/office/drawing/2014/main" id="{498A7A77-E5BB-0841-96F3-865F7E24D7D7}"/>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FCAFDED-D6DC-CA40-8C7C-9DFC97E1F775}"/>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When things go wrong we return faults, the tags are different between SOAP 1.1 and 1.2.</a:t>
            </a:r>
          </a:p>
        </p:txBody>
      </p:sp>
    </p:spTree>
    <p:extLst>
      <p:ext uri="{BB962C8B-B14F-4D97-AF65-F5344CB8AC3E}">
        <p14:creationId xmlns:p14="http://schemas.microsoft.com/office/powerpoint/2010/main" val="1970200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DE70910-541E-6346-B673-2B2E77FCB4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89F346-E230-CA4D-9DAF-96590E68BA7E}" type="slidenum">
              <a:rPr lang="en-US" altLang="en-US"/>
              <a:pPr>
                <a:spcBef>
                  <a:spcPct val="0"/>
                </a:spcBef>
              </a:pPr>
              <a:t>60</a:t>
            </a:fld>
            <a:endParaRPr lang="en-US" altLang="en-US"/>
          </a:p>
        </p:txBody>
      </p:sp>
      <p:sp>
        <p:nvSpPr>
          <p:cNvPr id="87043" name="Rectangle 2">
            <a:extLst>
              <a:ext uri="{FF2B5EF4-FFF2-40B4-BE49-F238E27FC236}">
                <a16:creationId xmlns:a16="http://schemas.microsoft.com/office/drawing/2014/main" id="{AC66BBF9-37D5-1E43-8308-6EC467577EC9}"/>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30712D88-5954-C946-A6B3-C0D81E2A413B}"/>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When you write a CICS Web service requestor program, you will need this.</a:t>
            </a:r>
          </a:p>
        </p:txBody>
      </p:sp>
    </p:spTree>
    <p:extLst>
      <p:ext uri="{BB962C8B-B14F-4D97-AF65-F5344CB8AC3E}">
        <p14:creationId xmlns:p14="http://schemas.microsoft.com/office/powerpoint/2010/main" val="963665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00CA51ED-E89E-B443-918D-66996F6498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4BE002-6703-614E-92F8-62FD7361AC28}" type="slidenum">
              <a:rPr lang="en-US" altLang="en-US"/>
              <a:pPr>
                <a:spcBef>
                  <a:spcPct val="0"/>
                </a:spcBef>
              </a:pPr>
              <a:t>62</a:t>
            </a:fld>
            <a:endParaRPr lang="en-US" altLang="en-US"/>
          </a:p>
        </p:txBody>
      </p:sp>
      <p:sp>
        <p:nvSpPr>
          <p:cNvPr id="90115" name="Rectangle 2">
            <a:extLst>
              <a:ext uri="{FF2B5EF4-FFF2-40B4-BE49-F238E27FC236}">
                <a16:creationId xmlns:a16="http://schemas.microsoft.com/office/drawing/2014/main" id="{69DE1EB8-E044-AA44-A51C-7108BCDE1F3E}"/>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B9F85C47-BE30-9649-8C9D-75A1FF3F4845}"/>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When you write a CICS Web service requestor program, you will need this.</a:t>
            </a:r>
          </a:p>
        </p:txBody>
      </p:sp>
    </p:spTree>
    <p:extLst>
      <p:ext uri="{BB962C8B-B14F-4D97-AF65-F5344CB8AC3E}">
        <p14:creationId xmlns:p14="http://schemas.microsoft.com/office/powerpoint/2010/main" val="3346038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F9841E0-BDE2-EA4B-8610-084D4294EA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EE88AE-F9E5-FD45-86BF-CAAD9F994204}" type="slidenum">
              <a:rPr lang="en-US" altLang="en-US"/>
              <a:pPr>
                <a:spcBef>
                  <a:spcPct val="0"/>
                </a:spcBef>
              </a:pPr>
              <a:t>74</a:t>
            </a:fld>
            <a:endParaRPr lang="en-US" altLang="en-US"/>
          </a:p>
        </p:txBody>
      </p:sp>
      <p:sp>
        <p:nvSpPr>
          <p:cNvPr id="108547" name="Rectangle 2">
            <a:extLst>
              <a:ext uri="{FF2B5EF4-FFF2-40B4-BE49-F238E27FC236}">
                <a16:creationId xmlns:a16="http://schemas.microsoft.com/office/drawing/2014/main" id="{059EDE81-B69B-EA4A-89C0-89B19BC0A372}"/>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7366F255-0467-7F4A-9FBE-1B4C811E0823}"/>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When you write a CICS Web service requestor program, you will need this.</a:t>
            </a:r>
          </a:p>
        </p:txBody>
      </p:sp>
    </p:spTree>
    <p:extLst>
      <p:ext uri="{BB962C8B-B14F-4D97-AF65-F5344CB8AC3E}">
        <p14:creationId xmlns:p14="http://schemas.microsoft.com/office/powerpoint/2010/main" val="4018374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B1C61A55-1F9F-1A49-8ACD-F0BF8193AA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D6AC1E-909E-8A41-94E5-86D9E09C9688}" type="slidenum">
              <a:rPr lang="en-US" altLang="en-US"/>
              <a:pPr>
                <a:spcBef>
                  <a:spcPct val="0"/>
                </a:spcBef>
              </a:pPr>
              <a:t>75</a:t>
            </a:fld>
            <a:endParaRPr lang="en-US" altLang="en-US"/>
          </a:p>
        </p:txBody>
      </p:sp>
      <p:sp>
        <p:nvSpPr>
          <p:cNvPr id="110595" name="Rectangle 2">
            <a:extLst>
              <a:ext uri="{FF2B5EF4-FFF2-40B4-BE49-F238E27FC236}">
                <a16:creationId xmlns:a16="http://schemas.microsoft.com/office/drawing/2014/main" id="{B81E26C1-928A-464E-9E59-CB8F2E96A2C9}"/>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636BA648-53CE-4645-B735-32810B172015}"/>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When you write a CICS Web service requestor program, you will need this.</a:t>
            </a:r>
          </a:p>
        </p:txBody>
      </p:sp>
    </p:spTree>
    <p:extLst>
      <p:ext uri="{BB962C8B-B14F-4D97-AF65-F5344CB8AC3E}">
        <p14:creationId xmlns:p14="http://schemas.microsoft.com/office/powerpoint/2010/main" val="3158421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8A6A1138-F395-DE4D-BEDA-8BEAB88F97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EA0541-C65F-FA44-96AD-0BDEC3AC8579}" type="slidenum">
              <a:rPr lang="en-US" altLang="en-US"/>
              <a:pPr>
                <a:spcBef>
                  <a:spcPct val="0"/>
                </a:spcBef>
              </a:pPr>
              <a:t>80</a:t>
            </a:fld>
            <a:endParaRPr lang="en-US" altLang="en-US"/>
          </a:p>
        </p:txBody>
      </p:sp>
      <p:sp>
        <p:nvSpPr>
          <p:cNvPr id="117763" name="Text Box 2">
            <a:extLst>
              <a:ext uri="{FF2B5EF4-FFF2-40B4-BE49-F238E27FC236}">
                <a16:creationId xmlns:a16="http://schemas.microsoft.com/office/drawing/2014/main" id="{816BD5A6-A11F-904E-8558-9A3970C2827E}"/>
              </a:ext>
            </a:extLst>
          </p:cNvPr>
          <p:cNvSpPr txBox="1">
            <a:spLocks noChangeArrowheads="1"/>
          </p:cNvSpPr>
          <p:nvPr/>
        </p:nvSpPr>
        <p:spPr bwMode="auto">
          <a:xfrm>
            <a:off x="979488" y="695325"/>
            <a:ext cx="5026025" cy="3476625"/>
          </a:xfrm>
          <a:prstGeom prst="rect">
            <a:avLst/>
          </a:prstGeom>
          <a:solidFill>
            <a:srgbClr val="FFFFFF"/>
          </a:solidFill>
          <a:ln w="9525">
            <a:solidFill>
              <a:srgbClr val="000000"/>
            </a:solidFill>
            <a:miter lim="800000"/>
            <a:headEnd/>
            <a:tailEnd/>
          </a:ln>
        </p:spPr>
        <p:txBody>
          <a:bodyPr wrap="none" anchor="ct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117764" name="Rectangle 3">
            <a:extLst>
              <a:ext uri="{FF2B5EF4-FFF2-40B4-BE49-F238E27FC236}">
                <a16:creationId xmlns:a16="http://schemas.microsoft.com/office/drawing/2014/main" id="{D97E88F4-4216-D84A-91B8-4807A827D9F4}"/>
              </a:ext>
            </a:extLst>
          </p:cNvPr>
          <p:cNvSpPr>
            <a:spLocks noGrp="1" noChangeArrowheads="1"/>
          </p:cNvSpPr>
          <p:nvPr>
            <p:ph type="body"/>
          </p:nvPr>
        </p:nvSpPr>
        <p:spPr>
          <a:xfrm>
            <a:off x="698500" y="4402138"/>
            <a:ext cx="5586413" cy="41735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882" tIns="46441" rIns="92882" bIns="46441" anchor="ct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973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EAFA50D-3941-0545-8EED-66362DAABC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2A6E75-0827-E44A-A25E-759C48DCF39C}" type="slidenum">
              <a:rPr lang="en-US" altLang="en-US"/>
              <a:pPr>
                <a:spcBef>
                  <a:spcPct val="0"/>
                </a:spcBef>
              </a:pPr>
              <a:t>11</a:t>
            </a:fld>
            <a:endParaRPr lang="en-US" altLang="en-US"/>
          </a:p>
        </p:txBody>
      </p:sp>
      <p:sp>
        <p:nvSpPr>
          <p:cNvPr id="18435" name="Rectangle 2">
            <a:extLst>
              <a:ext uri="{FF2B5EF4-FFF2-40B4-BE49-F238E27FC236}">
                <a16:creationId xmlns:a16="http://schemas.microsoft.com/office/drawing/2014/main" id="{7D502FF8-6D47-C149-AD5B-09D1A81B2AA1}"/>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48537CA5-394B-7242-9EB9-C4E49E255A01}"/>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How do get a Web services request directed towards a CICS?</a:t>
            </a:r>
          </a:p>
        </p:txBody>
      </p:sp>
    </p:spTree>
    <p:extLst>
      <p:ext uri="{BB962C8B-B14F-4D97-AF65-F5344CB8AC3E}">
        <p14:creationId xmlns:p14="http://schemas.microsoft.com/office/powerpoint/2010/main" val="266975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1AB18F47-086F-CB4D-930A-7BFD379EC6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F3C584-8BBF-C040-8243-EAB5C52D3D54}" type="slidenum">
              <a:rPr lang="en-US" altLang="en-US"/>
              <a:pPr>
                <a:spcBef>
                  <a:spcPct val="0"/>
                </a:spcBef>
              </a:pPr>
              <a:t>13</a:t>
            </a:fld>
            <a:endParaRPr lang="en-US" altLang="en-US"/>
          </a:p>
        </p:txBody>
      </p:sp>
      <p:sp>
        <p:nvSpPr>
          <p:cNvPr id="21507" name="Rectangle 2">
            <a:extLst>
              <a:ext uri="{FF2B5EF4-FFF2-40B4-BE49-F238E27FC236}">
                <a16:creationId xmlns:a16="http://schemas.microsoft.com/office/drawing/2014/main" id="{7B6EF737-123A-524B-BCFE-81F5051108D8}"/>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84E8C94-2D63-2748-B4BB-E7E67EBB98C3}"/>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How do get a Web services request directed towards a CICS?</a:t>
            </a:r>
          </a:p>
        </p:txBody>
      </p:sp>
    </p:spTree>
    <p:extLst>
      <p:ext uri="{BB962C8B-B14F-4D97-AF65-F5344CB8AC3E}">
        <p14:creationId xmlns:p14="http://schemas.microsoft.com/office/powerpoint/2010/main" val="357909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28E2E43-AEE5-E945-8FC2-EBD4C2263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5649A8-73B0-454E-8950-3718A624D315}" type="slidenum">
              <a:rPr lang="en-US" altLang="en-US"/>
              <a:pPr>
                <a:spcBef>
                  <a:spcPct val="0"/>
                </a:spcBef>
              </a:pPr>
              <a:t>15</a:t>
            </a:fld>
            <a:endParaRPr lang="en-US" altLang="en-US"/>
          </a:p>
        </p:txBody>
      </p:sp>
      <p:sp>
        <p:nvSpPr>
          <p:cNvPr id="43011" name="Rectangle 2">
            <a:extLst>
              <a:ext uri="{FF2B5EF4-FFF2-40B4-BE49-F238E27FC236}">
                <a16:creationId xmlns:a16="http://schemas.microsoft.com/office/drawing/2014/main" id="{6C1BB92F-2B82-B64D-B5D1-98CF2AAEDCB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04BAC68-7162-8D48-979A-A7368B6D2A8F}"/>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3426888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28E2E43-AEE5-E945-8FC2-EBD4C2263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5649A8-73B0-454E-8950-3718A624D315}" type="slidenum">
              <a:rPr lang="en-US" altLang="en-US"/>
              <a:pPr>
                <a:spcBef>
                  <a:spcPct val="0"/>
                </a:spcBef>
              </a:pPr>
              <a:t>18</a:t>
            </a:fld>
            <a:endParaRPr lang="en-US" altLang="en-US"/>
          </a:p>
        </p:txBody>
      </p:sp>
      <p:sp>
        <p:nvSpPr>
          <p:cNvPr id="43011" name="Rectangle 2">
            <a:extLst>
              <a:ext uri="{FF2B5EF4-FFF2-40B4-BE49-F238E27FC236}">
                <a16:creationId xmlns:a16="http://schemas.microsoft.com/office/drawing/2014/main" id="{6C1BB92F-2B82-B64D-B5D1-98CF2AAEDCB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04BAC68-7162-8D48-979A-A7368B6D2A8F}"/>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226849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28E2E43-AEE5-E945-8FC2-EBD4C2263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5649A8-73B0-454E-8950-3718A624D315}" type="slidenum">
              <a:rPr lang="en-US" altLang="en-US"/>
              <a:pPr>
                <a:spcBef>
                  <a:spcPct val="0"/>
                </a:spcBef>
              </a:pPr>
              <a:t>21</a:t>
            </a:fld>
            <a:endParaRPr lang="en-US" altLang="en-US"/>
          </a:p>
        </p:txBody>
      </p:sp>
      <p:sp>
        <p:nvSpPr>
          <p:cNvPr id="43011" name="Rectangle 2">
            <a:extLst>
              <a:ext uri="{FF2B5EF4-FFF2-40B4-BE49-F238E27FC236}">
                <a16:creationId xmlns:a16="http://schemas.microsoft.com/office/drawing/2014/main" id="{6C1BB92F-2B82-B64D-B5D1-98CF2AAEDCB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04BAC68-7162-8D48-979A-A7368B6D2A8F}"/>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65949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28E2E43-AEE5-E945-8FC2-EBD4C22634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5649A8-73B0-454E-8950-3718A624D315}" type="slidenum">
              <a:rPr lang="en-US" altLang="en-US"/>
              <a:pPr>
                <a:spcBef>
                  <a:spcPct val="0"/>
                </a:spcBef>
              </a:pPr>
              <a:t>23</a:t>
            </a:fld>
            <a:endParaRPr lang="en-US" altLang="en-US"/>
          </a:p>
        </p:txBody>
      </p:sp>
      <p:sp>
        <p:nvSpPr>
          <p:cNvPr id="43011" name="Rectangle 2">
            <a:extLst>
              <a:ext uri="{FF2B5EF4-FFF2-40B4-BE49-F238E27FC236}">
                <a16:creationId xmlns:a16="http://schemas.microsoft.com/office/drawing/2014/main" id="{6C1BB92F-2B82-B64D-B5D1-98CF2AAEDCB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204BAC68-7162-8D48-979A-A7368B6D2A8F}"/>
              </a:ext>
            </a:extLst>
          </p:cNvPr>
          <p:cNvSpPr>
            <a:spLocks noGrp="1" noChangeArrowheads="1"/>
          </p:cNvSpPr>
          <p:nvPr>
            <p:ph type="body" idx="1"/>
          </p:nvPr>
        </p:nvSpPr>
        <p:spPr>
          <a:xfrm>
            <a:off x="931863" y="4403725"/>
            <a:ext cx="5121275"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Just included this slide in case there were any points that hadn’t already been covered that I thought should be covered.</a:t>
            </a:r>
          </a:p>
        </p:txBody>
      </p:sp>
    </p:spTree>
    <p:extLst>
      <p:ext uri="{BB962C8B-B14F-4D97-AF65-F5344CB8AC3E}">
        <p14:creationId xmlns:p14="http://schemas.microsoft.com/office/powerpoint/2010/main" val="325163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7022707-C517-9E4B-93DE-64415ED91B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spcBef>
                <a:spcPct val="30000"/>
              </a:spcBef>
              <a:defRPr sz="1200">
                <a:solidFill>
                  <a:schemeClr val="tx1"/>
                </a:solidFill>
                <a:latin typeface="Arial" panose="020B0604020202020204" pitchFamily="34" charset="0"/>
              </a:defRPr>
            </a:lvl1pPr>
            <a:lvl2pPr marL="742950" indent="-285750" defTabSz="928688">
              <a:spcBef>
                <a:spcPct val="30000"/>
              </a:spcBef>
              <a:defRPr sz="1200">
                <a:solidFill>
                  <a:schemeClr val="tx1"/>
                </a:solidFill>
                <a:latin typeface="Arial" panose="020B0604020202020204" pitchFamily="34" charset="0"/>
              </a:defRPr>
            </a:lvl2pPr>
            <a:lvl3pPr marL="1143000" indent="-228600" defTabSz="928688">
              <a:spcBef>
                <a:spcPct val="30000"/>
              </a:spcBef>
              <a:defRPr sz="1200">
                <a:solidFill>
                  <a:schemeClr val="tx1"/>
                </a:solidFill>
                <a:latin typeface="Arial" panose="020B0604020202020204" pitchFamily="34" charset="0"/>
              </a:defRPr>
            </a:lvl3pPr>
            <a:lvl4pPr marL="1600200" indent="-228600" defTabSz="928688">
              <a:spcBef>
                <a:spcPct val="30000"/>
              </a:spcBef>
              <a:defRPr sz="1200">
                <a:solidFill>
                  <a:schemeClr val="tx1"/>
                </a:solidFill>
                <a:latin typeface="Arial" panose="020B0604020202020204" pitchFamily="34" charset="0"/>
              </a:defRPr>
            </a:lvl4pPr>
            <a:lvl5pPr marL="2057400" indent="-228600" defTabSz="928688">
              <a:spcBef>
                <a:spcPct val="30000"/>
              </a:spcBef>
              <a:defRPr sz="1200">
                <a:solidFill>
                  <a:schemeClr val="tx1"/>
                </a:solidFill>
                <a:latin typeface="Arial" panose="020B0604020202020204" pitchFamily="34" charset="0"/>
              </a:defRPr>
            </a:lvl5pPr>
            <a:lvl6pPr marL="2514600" indent="-228600" defTabSz="9286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286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286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28688"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14DC15-DEF2-CB40-83FE-7F7F7B5F5E55}" type="slidenum">
              <a:rPr lang="en-US" altLang="en-US"/>
              <a:pPr>
                <a:spcBef>
                  <a:spcPct val="0"/>
                </a:spcBef>
              </a:pPr>
              <a:t>25</a:t>
            </a:fld>
            <a:endParaRPr lang="en-US" altLang="en-US"/>
          </a:p>
        </p:txBody>
      </p:sp>
      <p:sp>
        <p:nvSpPr>
          <p:cNvPr id="36867" name="Text Box 2">
            <a:extLst>
              <a:ext uri="{FF2B5EF4-FFF2-40B4-BE49-F238E27FC236}">
                <a16:creationId xmlns:a16="http://schemas.microsoft.com/office/drawing/2014/main" id="{D304DB8B-A179-1F4D-8B2C-1FE3CA923F9A}"/>
              </a:ext>
            </a:extLst>
          </p:cNvPr>
          <p:cNvSpPr txBox="1">
            <a:spLocks noChangeArrowheads="1"/>
          </p:cNvSpPr>
          <p:nvPr/>
        </p:nvSpPr>
        <p:spPr bwMode="auto">
          <a:xfrm>
            <a:off x="1200150" y="693738"/>
            <a:ext cx="4584700" cy="3476625"/>
          </a:xfrm>
          <a:prstGeom prst="rect">
            <a:avLst/>
          </a:prstGeom>
          <a:solidFill>
            <a:srgbClr val="FFFFFF"/>
          </a:solidFill>
          <a:ln w="9360">
            <a:solidFill>
              <a:srgbClr val="000000"/>
            </a:solidFill>
            <a:miter lim="800000"/>
            <a:headEnd/>
            <a:tailEnd/>
          </a:ln>
        </p:spPr>
        <p:txBody>
          <a:bodyPr wrap="none" anchor="ct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
        <p:nvSpPr>
          <p:cNvPr id="36868" name="Rectangle 3">
            <a:extLst>
              <a:ext uri="{FF2B5EF4-FFF2-40B4-BE49-F238E27FC236}">
                <a16:creationId xmlns:a16="http://schemas.microsoft.com/office/drawing/2014/main" id="{ED6322B1-F200-404D-92B6-33D9D1B27F2B}"/>
              </a:ext>
            </a:extLst>
          </p:cNvPr>
          <p:cNvSpPr>
            <a:spLocks noGrp="1" noChangeArrowheads="1"/>
          </p:cNvSpPr>
          <p:nvPr>
            <p:ph type="body"/>
          </p:nvPr>
        </p:nvSpPr>
        <p:spPr>
          <a:xfrm>
            <a:off x="279400" y="4349750"/>
            <a:ext cx="6418263" cy="4167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latin typeface="Arial" panose="020B0604020202020204" pitchFamily="34" charset="0"/>
            </a:endParaRPr>
          </a:p>
        </p:txBody>
      </p:sp>
      <p:sp>
        <p:nvSpPr>
          <p:cNvPr id="36869" name="Text Box 4">
            <a:extLst>
              <a:ext uri="{FF2B5EF4-FFF2-40B4-BE49-F238E27FC236}">
                <a16:creationId xmlns:a16="http://schemas.microsoft.com/office/drawing/2014/main" id="{42FB84DA-2344-AD4F-A8FD-8DE77FB4D11C}"/>
              </a:ext>
            </a:extLst>
          </p:cNvPr>
          <p:cNvSpPr txBox="1">
            <a:spLocks noChangeArrowheads="1"/>
          </p:cNvSpPr>
          <p:nvPr/>
        </p:nvSpPr>
        <p:spPr bwMode="auto">
          <a:xfrm>
            <a:off x="1200150" y="693738"/>
            <a:ext cx="4579938" cy="3471862"/>
          </a:xfrm>
          <a:prstGeom prst="rect">
            <a:avLst/>
          </a:prstGeom>
          <a:solidFill>
            <a:srgbClr val="FFFFFF"/>
          </a:solidFill>
          <a:ln w="9360">
            <a:solidFill>
              <a:srgbClr val="000000"/>
            </a:solidFill>
            <a:miter lim="800000"/>
            <a:headEnd/>
            <a:tailEnd/>
          </a:ln>
        </p:spPr>
        <p:txBody>
          <a:bodyPr wrap="none" anchor="ct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1800"/>
          </a:p>
        </p:txBody>
      </p:sp>
    </p:spTree>
    <p:extLst>
      <p:ext uri="{BB962C8B-B14F-4D97-AF65-F5344CB8AC3E}">
        <p14:creationId xmlns:p14="http://schemas.microsoft.com/office/powerpoint/2010/main" val="20078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1524000" y="1777999"/>
            <a:ext cx="9144000" cy="17319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59950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61578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8724900" y="365125"/>
            <a:ext cx="2628900" cy="5257753"/>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838200" y="365125"/>
            <a:ext cx="7734300" cy="52577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73375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9" y="552453"/>
            <a:ext cx="10993967" cy="498475"/>
          </a:xfrm>
        </p:spPr>
        <p:txBody>
          <a:bodyPr/>
          <a:lstStyle/>
          <a:p>
            <a:r>
              <a:rPr lang="en-US"/>
              <a:t>Click to edit Master title style</a:t>
            </a:r>
          </a:p>
        </p:txBody>
      </p:sp>
      <p:sp>
        <p:nvSpPr>
          <p:cNvPr id="3" name="Content Placeholder 2"/>
          <p:cNvSpPr>
            <a:spLocks noGrp="1"/>
          </p:cNvSpPr>
          <p:nvPr>
            <p:ph sz="half" idx="1"/>
          </p:nvPr>
        </p:nvSpPr>
        <p:spPr>
          <a:xfrm>
            <a:off x="914400" y="1371600"/>
            <a:ext cx="5082117"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9718" y="13716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9718" y="3886200"/>
            <a:ext cx="5082116"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205317" y="6500816"/>
            <a:ext cx="1013883" cy="320675"/>
          </a:xfrm>
          <a:prstGeom prst="rect">
            <a:avLst/>
          </a:prstGeom>
        </p:spPr>
        <p:txBody>
          <a:bodyPr/>
          <a:lstStyle>
            <a:lvl1pPr>
              <a:defRPr/>
            </a:lvl1pPr>
          </a:lstStyle>
          <a:p>
            <a:fld id="{3593CF70-2B14-47BD-B81C-F6632C314B92}" type="slidenum">
              <a:rPr lang="en-US" altLang="en-US"/>
              <a:pPr/>
              <a:t>‹#›</a:t>
            </a:fld>
            <a:endParaRPr lang="en-US" altLang="en-US"/>
          </a:p>
        </p:txBody>
      </p:sp>
      <p:sp>
        <p:nvSpPr>
          <p:cNvPr id="7" name="Footer Placeholder 6"/>
          <p:cNvSpPr>
            <a:spLocks noGrp="1"/>
          </p:cNvSpPr>
          <p:nvPr>
            <p:ph type="ftr" sz="quarter" idx="11"/>
          </p:nvPr>
        </p:nvSpPr>
        <p:spPr>
          <a:xfrm>
            <a:off x="1320800" y="6500813"/>
            <a:ext cx="5082117" cy="246062"/>
          </a:xfrm>
          <a:prstGeom prst="rect">
            <a:avLst/>
          </a:prstGeom>
        </p:spPr>
        <p:txBody>
          <a:bodyPr/>
          <a:lstStyle>
            <a:lvl1pPr>
              <a:defRPr/>
            </a:lvl1pPr>
          </a:lstStyle>
          <a:p>
            <a:r>
              <a:rPr lang="en-US" altLang="en-US"/>
              <a:t>© Copyright IBM Corporation, 2013</a:t>
            </a:r>
          </a:p>
        </p:txBody>
      </p:sp>
      <p:sp>
        <p:nvSpPr>
          <p:cNvPr id="8" name="Date Placeholder 7"/>
          <p:cNvSpPr>
            <a:spLocks noGrp="1"/>
          </p:cNvSpPr>
          <p:nvPr>
            <p:ph type="dt" sz="half" idx="12"/>
          </p:nvPr>
        </p:nvSpPr>
        <p:spPr>
          <a:xfrm>
            <a:off x="7274986" y="6500813"/>
            <a:ext cx="2595033" cy="246062"/>
          </a:xfrm>
          <a:prstGeom prst="rect">
            <a:avLst/>
          </a:prstGeom>
        </p:spPr>
        <p:txBody>
          <a:bodyPr/>
          <a:lstStyle>
            <a:lvl1pPr>
              <a:defRPr/>
            </a:lvl1pPr>
          </a:lstStyle>
          <a:p>
            <a:fld id="{D87DDF9D-AC4F-4B7E-8180-1913840DDDFF}" type="datetime1">
              <a:rPr lang="en-US" altLang="en-US"/>
              <a:pPr/>
              <a:t>10/10/23</a:t>
            </a:fld>
            <a:endParaRPr lang="en-US" altLang="en-US"/>
          </a:p>
        </p:txBody>
      </p:sp>
    </p:spTree>
    <p:extLst>
      <p:ext uri="{BB962C8B-B14F-4D97-AF65-F5344CB8AC3E}">
        <p14:creationId xmlns:p14="http://schemas.microsoft.com/office/powerpoint/2010/main" val="228184964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318" y="552451"/>
            <a:ext cx="10993967" cy="498475"/>
          </a:xfrm>
        </p:spPr>
        <p:txBody>
          <a:bodyPr/>
          <a:lstStyle/>
          <a:p>
            <a:r>
              <a:rPr lang="en-US"/>
              <a:t>Click to edit Master title style</a:t>
            </a:r>
          </a:p>
        </p:txBody>
      </p:sp>
      <p:sp>
        <p:nvSpPr>
          <p:cNvPr id="3" name="Text Placeholder 2"/>
          <p:cNvSpPr>
            <a:spLocks noGrp="1"/>
          </p:cNvSpPr>
          <p:nvPr>
            <p:ph type="body" sz="half" idx="1"/>
          </p:nvPr>
        </p:nvSpPr>
        <p:spPr>
          <a:xfrm>
            <a:off x="914400" y="1371600"/>
            <a:ext cx="5082117"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9718" y="1371600"/>
            <a:ext cx="5082116"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1A69813D-87EC-C842-AEAA-000B1ACEF91E}"/>
              </a:ext>
            </a:extLst>
          </p:cNvPr>
          <p:cNvSpPr>
            <a:spLocks noGrp="1" noChangeArrowheads="1"/>
          </p:cNvSpPr>
          <p:nvPr>
            <p:ph type="sldNum" sz="quarter" idx="10"/>
          </p:nvPr>
        </p:nvSpPr>
        <p:spPr>
          <a:ln/>
        </p:spPr>
        <p:txBody>
          <a:bodyPr/>
          <a:lstStyle>
            <a:lvl1pPr>
              <a:defRPr/>
            </a:lvl1pPr>
          </a:lstStyle>
          <a:p>
            <a:fld id="{7DB58F16-34FF-6748-A0A9-A776ADED3E15}" type="slidenum">
              <a:rPr lang="en-US" altLang="en-US"/>
              <a:pPr/>
              <a:t>‹#›</a:t>
            </a:fld>
            <a:endParaRPr lang="en-US" altLang="en-US"/>
          </a:p>
        </p:txBody>
      </p:sp>
      <p:sp>
        <p:nvSpPr>
          <p:cNvPr id="6" name="Rectangle 11">
            <a:extLst>
              <a:ext uri="{FF2B5EF4-FFF2-40B4-BE49-F238E27FC236}">
                <a16:creationId xmlns:a16="http://schemas.microsoft.com/office/drawing/2014/main" id="{D5214430-AF24-934D-BD97-84F1A60E4F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2">
            <a:extLst>
              <a:ext uri="{FF2B5EF4-FFF2-40B4-BE49-F238E27FC236}">
                <a16:creationId xmlns:a16="http://schemas.microsoft.com/office/drawing/2014/main" id="{A39DF607-CFC1-8F46-A2D6-BFE8E88A435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48578178"/>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1524000" y="1777999"/>
            <a:ext cx="9144000" cy="1731963"/>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302994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828533" y="1389253"/>
            <a:ext cx="10534934"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6832541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831850" y="1232063"/>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831850" y="411178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224177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838200" y="1480693"/>
            <a:ext cx="10515600" cy="1325563"/>
          </a:xfrm>
          <a:prstGeom prst="rect">
            <a:avLst/>
          </a:prstGeo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261844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98213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958596" y="1473770"/>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99395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818866" y="365125"/>
            <a:ext cx="10534934"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952481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8724900" y="1389888"/>
            <a:ext cx="2628900" cy="498279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838200" y="1389888"/>
            <a:ext cx="7734300" cy="49827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71457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1D86-4F58-4EC4-91D0-A67D4954FEF9}"/>
              </a:ext>
            </a:extLst>
          </p:cNvPr>
          <p:cNvSpPr>
            <a:spLocks noGrp="1"/>
          </p:cNvSpPr>
          <p:nvPr>
            <p:ph type="ctrTitle"/>
          </p:nvPr>
        </p:nvSpPr>
        <p:spPr>
          <a:xfrm>
            <a:off x="2247900" y="1596997"/>
            <a:ext cx="9601200" cy="1912965"/>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3DDE7D-CC51-489C-82C0-74A4E16C60B7}"/>
              </a:ext>
            </a:extLst>
          </p:cNvPr>
          <p:cNvSpPr>
            <a:spLocks noGrp="1"/>
          </p:cNvSpPr>
          <p:nvPr>
            <p:ph type="subTitle" idx="1"/>
          </p:nvPr>
        </p:nvSpPr>
        <p:spPr>
          <a:xfrm>
            <a:off x="2247900" y="3429000"/>
            <a:ext cx="9601200" cy="18288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FDD9713A-0F08-4297-9FE4-7EA8D9AAD38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958723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CF9C-AC4B-4AAE-9D20-F2D39D6D4161}"/>
              </a:ext>
            </a:extLst>
          </p:cNvPr>
          <p:cNvSpPr>
            <a:spLocks noGrp="1"/>
          </p:cNvSpPr>
          <p:nvPr>
            <p:ph type="title"/>
          </p:nvPr>
        </p:nvSpPr>
        <p:spPr>
          <a:xfrm>
            <a:off x="2247899" y="365125"/>
            <a:ext cx="9583571"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E559CA2-9330-44A9-9E0C-D790CCA5002F}"/>
              </a:ext>
            </a:extLst>
          </p:cNvPr>
          <p:cNvSpPr>
            <a:spLocks noGrp="1"/>
          </p:cNvSpPr>
          <p:nvPr>
            <p:ph idx="1"/>
          </p:nvPr>
        </p:nvSpPr>
        <p:spPr>
          <a:xfrm>
            <a:off x="2265528" y="1825624"/>
            <a:ext cx="9583572" cy="420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7F1573B-CA05-4D61-9937-884BB94BFAC4}"/>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3957850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04" userDrawn="1">
          <p15:clr>
            <a:srgbClr val="FBAE40"/>
          </p15:clr>
        </p15:guide>
        <p15:guide id="3" pos="39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2247900" y="1172909"/>
            <a:ext cx="9601200" cy="2894125"/>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2247900" y="4080681"/>
            <a:ext cx="9601200" cy="152195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971198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6EC-548B-4179-B4EA-F3B600D63443}"/>
              </a:ext>
            </a:extLst>
          </p:cNvPr>
          <p:cNvSpPr>
            <a:spLocks noGrp="1"/>
          </p:cNvSpPr>
          <p:nvPr>
            <p:ph type="title"/>
          </p:nvPr>
        </p:nvSpPr>
        <p:spPr>
          <a:xfrm>
            <a:off x="2247900" y="365125"/>
            <a:ext cx="96012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672D-2B8E-4B57-B4F9-F0ADB36C4773}"/>
              </a:ext>
            </a:extLst>
          </p:cNvPr>
          <p:cNvSpPr>
            <a:spLocks noGrp="1"/>
          </p:cNvSpPr>
          <p:nvPr>
            <p:ph sz="half" idx="1"/>
          </p:nvPr>
        </p:nvSpPr>
        <p:spPr>
          <a:xfrm>
            <a:off x="2247900" y="1824831"/>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04C1D-54C0-46A2-AEF9-2A55714EFA86}"/>
              </a:ext>
            </a:extLst>
          </p:cNvPr>
          <p:cNvSpPr>
            <a:spLocks noGrp="1"/>
          </p:cNvSpPr>
          <p:nvPr>
            <p:ph sz="half" idx="2"/>
          </p:nvPr>
        </p:nvSpPr>
        <p:spPr>
          <a:xfrm>
            <a:off x="7185660" y="1824831"/>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37F0960-DDA1-4B19-BAE3-B30CDE4C5D39}"/>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373399441"/>
      </p:ext>
    </p:extLst>
  </p:cSld>
  <p:clrMapOvr>
    <a:masterClrMapping/>
  </p:clrMapOvr>
  <p:extLst>
    <p:ext uri="{DCECCB84-F9BA-43D5-87BE-67443E8EF086}">
      <p15:sldGuideLst xmlns:p15="http://schemas.microsoft.com/office/powerpoint/2012/main">
        <p15:guide id="1" orient="horz" pos="112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7E43-6756-40D9-B4A7-95B41151F73D}"/>
              </a:ext>
            </a:extLst>
          </p:cNvPr>
          <p:cNvSpPr>
            <a:spLocks noGrp="1"/>
          </p:cNvSpPr>
          <p:nvPr>
            <p:ph type="title"/>
          </p:nvPr>
        </p:nvSpPr>
        <p:spPr>
          <a:xfrm>
            <a:off x="2247900" y="365125"/>
            <a:ext cx="96012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98717B0-982D-4DB3-8949-7D329D9A0073}"/>
              </a:ext>
            </a:extLst>
          </p:cNvPr>
          <p:cNvSpPr>
            <a:spLocks noGrp="1"/>
          </p:cNvSpPr>
          <p:nvPr>
            <p:ph type="body" idx="1"/>
          </p:nvPr>
        </p:nvSpPr>
        <p:spPr>
          <a:xfrm>
            <a:off x="2247900" y="1729998"/>
            <a:ext cx="45862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B1FB-6845-4FF1-8B98-3FA27F6C33B4}"/>
              </a:ext>
            </a:extLst>
          </p:cNvPr>
          <p:cNvSpPr>
            <a:spLocks noGrp="1"/>
          </p:cNvSpPr>
          <p:nvPr>
            <p:ph sz="half" idx="2"/>
          </p:nvPr>
        </p:nvSpPr>
        <p:spPr>
          <a:xfrm>
            <a:off x="2247900" y="2553910"/>
            <a:ext cx="45862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823A43-13D8-46F4-8DF8-2779B350A447}"/>
              </a:ext>
            </a:extLst>
          </p:cNvPr>
          <p:cNvSpPr>
            <a:spLocks noGrp="1"/>
          </p:cNvSpPr>
          <p:nvPr>
            <p:ph type="body" sz="quarter" idx="3"/>
          </p:nvPr>
        </p:nvSpPr>
        <p:spPr>
          <a:xfrm>
            <a:off x="7008812" y="1729998"/>
            <a:ext cx="48402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5965A61-BCC1-4AC2-8E8C-ACD954017EED}"/>
              </a:ext>
            </a:extLst>
          </p:cNvPr>
          <p:cNvSpPr>
            <a:spLocks noGrp="1"/>
          </p:cNvSpPr>
          <p:nvPr>
            <p:ph sz="quarter" idx="4"/>
          </p:nvPr>
        </p:nvSpPr>
        <p:spPr>
          <a:xfrm>
            <a:off x="7008812" y="2553910"/>
            <a:ext cx="48402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CBE94918-4284-45CC-B651-DE42C7961C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67598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2247900" y="365125"/>
            <a:ext cx="9601200" cy="1325563"/>
          </a:xfrm>
          <a:prstGeom prst="rect">
            <a:avLst/>
          </a:prstGeom>
        </p:spPr>
        <p:txBody>
          <a:bodyPr/>
          <a:lstStyle/>
          <a:p>
            <a:r>
              <a:rPr lang="en-US" dirty="0"/>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0772176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842298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E699-60D1-4C0A-A713-992ECA1229F0}"/>
              </a:ext>
            </a:extLst>
          </p:cNvPr>
          <p:cNvSpPr>
            <a:spLocks noGrp="1"/>
          </p:cNvSpPr>
          <p:nvPr>
            <p:ph type="title"/>
          </p:nvPr>
        </p:nvSpPr>
        <p:spPr>
          <a:xfrm>
            <a:off x="2247900" y="798394"/>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9A09C-6B8E-4229-BE1E-E74E98C93AD4}"/>
              </a:ext>
            </a:extLst>
          </p:cNvPr>
          <p:cNvSpPr>
            <a:spLocks noGrp="1"/>
          </p:cNvSpPr>
          <p:nvPr>
            <p:ph idx="1"/>
          </p:nvPr>
        </p:nvSpPr>
        <p:spPr>
          <a:xfrm>
            <a:off x="6564573" y="1049503"/>
            <a:ext cx="528452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9DEE0-4F32-4DD7-AACE-F3FCC7774A74}"/>
              </a:ext>
            </a:extLst>
          </p:cNvPr>
          <p:cNvSpPr>
            <a:spLocks noGrp="1"/>
          </p:cNvSpPr>
          <p:nvPr>
            <p:ph type="body" sz="half" idx="2"/>
          </p:nvPr>
        </p:nvSpPr>
        <p:spPr>
          <a:xfrm>
            <a:off x="2247900" y="2398594"/>
            <a:ext cx="3932237" cy="35245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B06FDAA-D1A7-49A4-AEA1-87A865984BD6}"/>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25367195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8933-8B05-483D-8F9C-C91C5DCD3274}"/>
              </a:ext>
            </a:extLst>
          </p:cNvPr>
          <p:cNvSpPr>
            <a:spLocks noGrp="1"/>
          </p:cNvSpPr>
          <p:nvPr>
            <p:ph type="title"/>
          </p:nvPr>
        </p:nvSpPr>
        <p:spPr>
          <a:xfrm>
            <a:off x="2247899" y="365125"/>
            <a:ext cx="9583571"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D92F23-10FD-45CB-A191-E9141E0DA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7D3CE34-F881-47D0-8425-C95DD43F6E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35179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3CD-B691-4C8F-B61B-88F874B1FCD6}"/>
              </a:ext>
            </a:extLst>
          </p:cNvPr>
          <p:cNvSpPr>
            <a:spLocks noGrp="1"/>
          </p:cNvSpPr>
          <p:nvPr>
            <p:ph type="title"/>
          </p:nvPr>
        </p:nvSpPr>
        <p:spPr>
          <a:xfrm>
            <a:off x="831850" y="1232063"/>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C39CC-3122-4BA3-BC11-84CDA03C6261}"/>
              </a:ext>
            </a:extLst>
          </p:cNvPr>
          <p:cNvSpPr>
            <a:spLocks noGrp="1"/>
          </p:cNvSpPr>
          <p:nvPr>
            <p:ph type="body" idx="1"/>
          </p:nvPr>
        </p:nvSpPr>
        <p:spPr>
          <a:xfrm>
            <a:off x="831850" y="4111788"/>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B0FFBC2D-8ED4-463A-A956-DA539AD5FC8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8654714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A3B374-0810-4E6A-85A0-111E9A9E04A7}"/>
              </a:ext>
            </a:extLst>
          </p:cNvPr>
          <p:cNvSpPr>
            <a:spLocks noGrp="1"/>
          </p:cNvSpPr>
          <p:nvPr>
            <p:ph type="title" orient="vert"/>
          </p:nvPr>
        </p:nvSpPr>
        <p:spPr>
          <a:xfrm>
            <a:off x="9216224" y="365125"/>
            <a:ext cx="2628900" cy="5257753"/>
          </a:xfrm>
          <a:prstGeom prst="rect">
            <a:avLst/>
          </a:prstGeo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056BD1B-C442-43DB-B35E-4E17067CFFE5}"/>
              </a:ext>
            </a:extLst>
          </p:cNvPr>
          <p:cNvSpPr>
            <a:spLocks noGrp="1"/>
          </p:cNvSpPr>
          <p:nvPr>
            <p:ph type="body" orient="vert" idx="1"/>
          </p:nvPr>
        </p:nvSpPr>
        <p:spPr>
          <a:xfrm>
            <a:off x="2247900" y="365125"/>
            <a:ext cx="6815924" cy="52577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76624C-1292-4BA8-94D8-42066FC7306E}"/>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605718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1191750" y="6257437"/>
            <a:ext cx="695452" cy="275721"/>
          </a:xfrm>
          <a:prstGeom prst="rect">
            <a:avLst/>
          </a:prstGeom>
        </p:spPr>
      </p:pic>
    </p:spTree>
    <p:extLst>
      <p:ext uri="{BB962C8B-B14F-4D97-AF65-F5344CB8AC3E}">
        <p14:creationId xmlns:p14="http://schemas.microsoft.com/office/powerpoint/2010/main" val="163352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87113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15970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25426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539215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03959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7725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53502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7058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F6EC-548B-4179-B4EA-F3B600D63443}"/>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1FE672D-2B8E-4B57-B4F9-F0ADB36C4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04C1D-54C0-46A2-AEF9-2A55714E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37F0960-DDA1-4B19-BAE3-B30CDE4C5D39}"/>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9816192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24280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589827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632611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028998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585155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378678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041065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4030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377806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6710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7E43-6756-40D9-B4A7-95B41151F73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98717B0-982D-4DB3-8949-7D329D9A0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9B1FB-6845-4FF1-8B98-3FA27F6C33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823A43-13D8-46F4-8DF8-2779B350A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965A61-BCC1-4AC2-8E8C-ACD954017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CBE94918-4284-45CC-B651-DE42C7961C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7959898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359775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453636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38032418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804178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129148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290151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8380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81611"/>
            <a:ext cx="2450592" cy="4312788"/>
          </a:xfrm>
        </p:spPr>
        <p:txBody>
          <a:bodyPr/>
          <a:lstStyle>
            <a:lvl1pPr>
              <a:spcBef>
                <a:spcPts val="400"/>
              </a:spcBef>
              <a:defRPr sz="1333"/>
            </a:lvl1pPr>
            <a:lvl2pPr>
              <a:spcBef>
                <a:spcPts val="400"/>
              </a:spcBef>
              <a:defRPr sz="1333"/>
            </a:lvl2pPr>
            <a:lvl3pPr>
              <a:spcBef>
                <a:spcPts val="400"/>
              </a:spcBef>
              <a:defRPr sz="1333"/>
            </a:lvl3pPr>
            <a:lvl4pPr>
              <a:spcBef>
                <a:spcPts val="400"/>
              </a:spcBef>
              <a:defRPr sz="1333"/>
            </a:lvl4pPr>
            <a:lvl5pPr>
              <a:spcBef>
                <a:spcPts val="400"/>
              </a:spcBef>
              <a:defRPr sz="13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1812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691183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12202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179F-4CE3-4FCD-82F8-5BCA5D81D64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3841915-D864-4CEA-BE87-F5AACB1957CB}"/>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441273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5777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928032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56109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C30ED7-8E8D-496D-84A3-E603E91E6B55}"/>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04162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E699-60D1-4C0A-A713-992ECA1229F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69A09C-6B8E-4229-BE1E-E74E98C93AD4}"/>
              </a:ext>
            </a:extLst>
          </p:cNvPr>
          <p:cNvSpPr>
            <a:spLocks noGrp="1"/>
          </p:cNvSpPr>
          <p:nvPr>
            <p:ph idx="1"/>
          </p:nvPr>
        </p:nvSpPr>
        <p:spPr>
          <a:xfrm>
            <a:off x="5180012" y="70830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69DEE0-4F32-4DD7-AACE-F3FCC7774A74}"/>
              </a:ext>
            </a:extLst>
          </p:cNvPr>
          <p:cNvSpPr>
            <a:spLocks noGrp="1"/>
          </p:cNvSpPr>
          <p:nvPr>
            <p:ph type="body" sz="half" idx="2"/>
          </p:nvPr>
        </p:nvSpPr>
        <p:spPr>
          <a:xfrm>
            <a:off x="839788" y="2057400"/>
            <a:ext cx="3932237" cy="35245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BB06FDAA-D1A7-49A4-AEA1-87A865984BD6}"/>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34437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88F1-3E5B-44E0-837E-0CA19824FB5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5710EB-5CC5-4280-9F78-96F07900C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6DA911-E6B7-4E62-81BB-DAA5C8645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D5A1AFFA-5066-440B-A653-28ABCE6FB3EC}"/>
              </a:ext>
            </a:extLst>
          </p:cNvPr>
          <p:cNvSpPr>
            <a:spLocks noGrp="1"/>
          </p:cNvSpPr>
          <p:nvPr>
            <p:ph type="sldNum" sz="quarter" idx="12"/>
          </p:nvPr>
        </p:nvSpPr>
        <p:spPr/>
        <p:txBody>
          <a:bodyPr/>
          <a:lstStyle/>
          <a:p>
            <a:fld id="{3614E888-8827-49DD-B665-32811D5A2D81}" type="slidenum">
              <a:rPr lang="en-US" smtClean="0"/>
              <a:t>‹#›</a:t>
            </a:fld>
            <a:endParaRPr lang="en-US"/>
          </a:p>
        </p:txBody>
      </p:sp>
    </p:spTree>
    <p:extLst>
      <p:ext uri="{BB962C8B-B14F-4D97-AF65-F5344CB8AC3E}">
        <p14:creationId xmlns:p14="http://schemas.microsoft.com/office/powerpoint/2010/main" val="158955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3.tif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5.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4.tif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theme" Target="../theme/theme4.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041558F-0828-0840-96C0-4D7C350D2EC4}"/>
              </a:ext>
            </a:extLst>
          </p:cNvPr>
          <p:cNvSpPr/>
          <p:nvPr/>
        </p:nvSpPr>
        <p:spPr>
          <a:xfrm rot="16200000">
            <a:off x="4796127" y="906168"/>
            <a:ext cx="1155700" cy="10747954"/>
          </a:xfrm>
          <a:prstGeom prst="rect">
            <a:avLst/>
          </a:prstGeom>
          <a:gradFill flip="none" rotWithShape="1">
            <a:gsLst>
              <a:gs pos="49000">
                <a:srgbClr val="001D6B"/>
              </a:gs>
              <a:gs pos="94000">
                <a:srgbClr val="0C61FE"/>
              </a:gs>
              <a:gs pos="67000">
                <a:srgbClr val="054EE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icture containing computer, circuit&#10;&#10;Description automatically generated">
            <a:extLst>
              <a:ext uri="{FF2B5EF4-FFF2-40B4-BE49-F238E27FC236}">
                <a16:creationId xmlns:a16="http://schemas.microsoft.com/office/drawing/2014/main" id="{773E0110-7ECB-B04B-8860-373BBF1E1D3D}"/>
              </a:ext>
            </a:extLst>
          </p:cNvPr>
          <p:cNvPicPr>
            <a:picLocks noChangeAspect="1"/>
          </p:cNvPicPr>
          <p:nvPr/>
        </p:nvPicPr>
        <p:blipFill rotWithShape="1">
          <a:blip r:embed="rId15">
            <a:extLst>
              <a:ext uri="{28A0092B-C50C-407E-A947-70E740481C1C}">
                <a14:useLocalDpi xmlns:a14="http://schemas.microsoft.com/office/drawing/2010/main" val="0"/>
              </a:ext>
            </a:extLst>
          </a:blip>
          <a:srcRect l="50020"/>
          <a:stretch/>
        </p:blipFill>
        <p:spPr>
          <a:xfrm>
            <a:off x="10747954" y="5702298"/>
            <a:ext cx="1444046" cy="1155697"/>
          </a:xfrm>
          <a:prstGeom prst="rect">
            <a:avLst/>
          </a:prstGeom>
        </p:spPr>
      </p:pic>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838200" y="1825625"/>
            <a:ext cx="10515600" cy="37290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4724400" y="6310312"/>
            <a:ext cx="2743200" cy="365125"/>
          </a:xfrm>
          <a:prstGeom prst="rect">
            <a:avLst/>
          </a:prstGeom>
        </p:spPr>
        <p:txBody>
          <a:bodyPr vert="horz" lIns="91440" tIns="45720" rIns="91440" bIns="45720" rtlCol="0" anchor="ctr"/>
          <a:lstStyle>
            <a:lvl1pPr algn="ctr">
              <a:defRPr sz="1200">
                <a:solidFill>
                  <a:schemeClr val="bg1"/>
                </a:solidFill>
              </a:defRPr>
            </a:lvl1pPr>
          </a:lstStyle>
          <a:p>
            <a:pPr algn="ctr"/>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pic>
        <p:nvPicPr>
          <p:cNvPr id="17" name="Picture 16">
            <a:extLst>
              <a:ext uri="{FF2B5EF4-FFF2-40B4-BE49-F238E27FC236}">
                <a16:creationId xmlns:a16="http://schemas.microsoft.com/office/drawing/2014/main" id="{9F19A544-642D-8A42-9686-14A5AFAF8839}"/>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a:off x="10033890" y="6558199"/>
            <a:ext cx="580145" cy="234476"/>
          </a:xfrm>
          <a:prstGeom prst="rect">
            <a:avLst/>
          </a:prstGeom>
        </p:spPr>
      </p:pic>
      <p:sp>
        <p:nvSpPr>
          <p:cNvPr id="4" name="TextBox 3">
            <a:extLst>
              <a:ext uri="{FF2B5EF4-FFF2-40B4-BE49-F238E27FC236}">
                <a16:creationId xmlns:a16="http://schemas.microsoft.com/office/drawing/2014/main" id="{2705946C-76A7-CCD1-2E16-9844C546480B}"/>
              </a:ext>
            </a:extLst>
          </p:cNvPr>
          <p:cNvSpPr txBox="1"/>
          <p:nvPr userDrawn="1"/>
        </p:nvSpPr>
        <p:spPr>
          <a:xfrm>
            <a:off x="520588" y="5824332"/>
            <a:ext cx="1925756" cy="923330"/>
          </a:xfrm>
          <a:prstGeom prst="rect">
            <a:avLst/>
          </a:prstGeom>
          <a:noFill/>
        </p:spPr>
        <p:txBody>
          <a:bodyPr wrap="square" rtlCol="0">
            <a:spAutoFit/>
          </a:bodyPr>
          <a:lstStyle/>
          <a:p>
            <a:r>
              <a:rPr lang="en-US" dirty="0">
                <a:solidFill>
                  <a:schemeClr val="bg1"/>
                </a:solidFill>
              </a:rPr>
              <a:t>Washington Systems</a:t>
            </a:r>
          </a:p>
          <a:p>
            <a:r>
              <a:rPr lang="en-US" dirty="0">
                <a:solidFill>
                  <a:schemeClr val="bg1"/>
                </a:solidFill>
              </a:rPr>
              <a:t>Center</a:t>
            </a:r>
          </a:p>
        </p:txBody>
      </p:sp>
    </p:spTree>
    <p:extLst>
      <p:ext uri="{BB962C8B-B14F-4D97-AF65-F5344CB8AC3E}">
        <p14:creationId xmlns:p14="http://schemas.microsoft.com/office/powerpoint/2010/main" val="109452003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95" r:id="rId12"/>
    <p:sldLayoutId id="2147483796" r:id="rId13"/>
  </p:sldLayoutIdLst>
  <p:txStyles>
    <p:titleStyle>
      <a:lvl1pPr algn="l" defTabSz="914400" rtl="0" eaLnBrk="1" latinLnBrk="0" hangingPunct="1">
        <a:lnSpc>
          <a:spcPct val="90000"/>
        </a:lnSpc>
        <a:spcBef>
          <a:spcPct val="0"/>
        </a:spcBef>
        <a:buNone/>
        <a:defRPr sz="4400" kern="1200">
          <a:solidFill>
            <a:srgbClr val="0850E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1078992" y="2907791"/>
            <a:ext cx="10274808" cy="346980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9141363" y="6402808"/>
            <a:ext cx="2743200" cy="365125"/>
          </a:xfrm>
          <a:prstGeom prst="rect">
            <a:avLst/>
          </a:prstGeom>
        </p:spPr>
        <p:txBody>
          <a:bodyPr vert="horz" lIns="91440" tIns="45720" rIns="91440" bIns="45720" rtlCol="0" anchor="ctr"/>
          <a:lstStyle>
            <a:lvl1pPr algn="r">
              <a:defRPr sz="1200">
                <a:solidFill>
                  <a:schemeClr val="tx1"/>
                </a:solidFill>
              </a:defRPr>
            </a:lvl1pPr>
          </a:lstStyle>
          <a:p>
            <a:pPr algn="r"/>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838200" y="1389253"/>
            <a:ext cx="10515600" cy="1325563"/>
          </a:xfrm>
          <a:prstGeom prst="rect">
            <a:avLst/>
          </a:prstGeom>
        </p:spPr>
        <p:txBody>
          <a:bodyPr vert="horz" lIns="91440" tIns="45720" rIns="91440" bIns="45720" rtlCol="0" anchor="ctr">
            <a:normAutofit/>
          </a:bodyPr>
          <a:lstStyle/>
          <a:p>
            <a:r>
              <a:rPr lang="en-US" dirty="0"/>
              <a:t>Click to edit Master title style</a:t>
            </a:r>
          </a:p>
        </p:txBody>
      </p:sp>
      <p:pic>
        <p:nvPicPr>
          <p:cNvPr id="4" name="Picture 3">
            <a:extLst>
              <a:ext uri="{FF2B5EF4-FFF2-40B4-BE49-F238E27FC236}">
                <a16:creationId xmlns:a16="http://schemas.microsoft.com/office/drawing/2014/main" id="{BCC0C2D8-D9FD-5C4F-8299-0AF9B7E0676D}"/>
              </a:ext>
            </a:extLst>
          </p:cNvPr>
          <p:cNvPicPr>
            <a:picLocks noChangeAspect="1"/>
          </p:cNvPicPr>
          <p:nvPr userDrawn="1"/>
        </p:nvPicPr>
        <p:blipFill>
          <a:blip r:embed="rId9"/>
          <a:stretch>
            <a:fillRect/>
          </a:stretch>
        </p:blipFill>
        <p:spPr>
          <a:xfrm>
            <a:off x="0" y="-6021"/>
            <a:ext cx="12192000" cy="1282700"/>
          </a:xfrm>
          <a:prstGeom prst="rect">
            <a:avLst/>
          </a:prstGeom>
        </p:spPr>
      </p:pic>
    </p:spTree>
    <p:extLst>
      <p:ext uri="{BB962C8B-B14F-4D97-AF65-F5344CB8AC3E}">
        <p14:creationId xmlns:p14="http://schemas.microsoft.com/office/powerpoint/2010/main" val="2420099591"/>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4" r:id="rId4"/>
    <p:sldLayoutId id="2147483755" r:id="rId5"/>
    <p:sldLayoutId id="2147483758" r:id="rId6"/>
    <p:sldLayoutId id="2147483759" r:id="rId7"/>
  </p:sldLayoutIdLst>
  <p:txStyles>
    <p:titleStyle>
      <a:lvl1pPr algn="l" defTabSz="914400" rtl="0" eaLnBrk="1" latinLnBrk="0" hangingPunct="1">
        <a:lnSpc>
          <a:spcPct val="90000"/>
        </a:lnSpc>
        <a:spcBef>
          <a:spcPct val="0"/>
        </a:spcBef>
        <a:buNone/>
        <a:defRPr sz="4400" kern="1200">
          <a:solidFill>
            <a:srgbClr val="0850E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2">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2">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772993-AED1-4496-AAA8-F00FBA3CC674}"/>
              </a:ext>
            </a:extLst>
          </p:cNvPr>
          <p:cNvSpPr>
            <a:spLocks noGrp="1"/>
          </p:cNvSpPr>
          <p:nvPr>
            <p:ph type="body" idx="1"/>
          </p:nvPr>
        </p:nvSpPr>
        <p:spPr>
          <a:xfrm>
            <a:off x="2265528" y="1825624"/>
            <a:ext cx="9583572" cy="38487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EC58B81-302C-4133-B7F7-40DCBD4FB77D}"/>
              </a:ext>
            </a:extLst>
          </p:cNvPr>
          <p:cNvSpPr>
            <a:spLocks noGrp="1"/>
          </p:cNvSpPr>
          <p:nvPr>
            <p:ph type="sldNum" sz="quarter" idx="4"/>
          </p:nvPr>
        </p:nvSpPr>
        <p:spPr>
          <a:xfrm>
            <a:off x="9105900" y="6310312"/>
            <a:ext cx="2743200" cy="365125"/>
          </a:xfrm>
          <a:prstGeom prst="rect">
            <a:avLst/>
          </a:prstGeom>
        </p:spPr>
        <p:txBody>
          <a:bodyPr vert="horz" lIns="91440" tIns="45720" rIns="91440" bIns="45720" rtlCol="0" anchor="ctr"/>
          <a:lstStyle>
            <a:lvl1pPr algn="r">
              <a:defRPr sz="1200">
                <a:solidFill>
                  <a:schemeClr val="tx1"/>
                </a:solidFill>
              </a:defRPr>
            </a:lvl1pPr>
          </a:lstStyle>
          <a:p>
            <a:fld id="{3614E888-8827-49DD-B665-32811D5A2D81}" type="slidenum">
              <a:rPr lang="en-US" smtClean="0"/>
              <a:pPr/>
              <a:t>‹#›</a:t>
            </a:fld>
            <a:endParaRPr lang="en-US"/>
          </a:p>
        </p:txBody>
      </p:sp>
      <p:sp>
        <p:nvSpPr>
          <p:cNvPr id="7" name="Title Placeholder 1">
            <a:extLst>
              <a:ext uri="{FF2B5EF4-FFF2-40B4-BE49-F238E27FC236}">
                <a16:creationId xmlns:a16="http://schemas.microsoft.com/office/drawing/2014/main" id="{E26282C5-8EA3-5546-AB05-F2E59FD6D115}"/>
              </a:ext>
            </a:extLst>
          </p:cNvPr>
          <p:cNvSpPr>
            <a:spLocks noGrp="1"/>
          </p:cNvSpPr>
          <p:nvPr>
            <p:ph type="title"/>
          </p:nvPr>
        </p:nvSpPr>
        <p:spPr>
          <a:xfrm>
            <a:off x="2265528" y="365125"/>
            <a:ext cx="9583572" cy="1368141"/>
          </a:xfrm>
          <a:prstGeom prst="rect">
            <a:avLst/>
          </a:prstGeom>
        </p:spPr>
        <p:txBody>
          <a:bodyPr vert="horz" lIns="91440" tIns="45720" rIns="91440" bIns="45720" rtlCol="0" anchor="ctr">
            <a:normAutofit/>
          </a:bodyPr>
          <a:lstStyle/>
          <a:p>
            <a:r>
              <a:rPr lang="en-US" dirty="0"/>
              <a:t>Click to edit Master title style</a:t>
            </a:r>
          </a:p>
        </p:txBody>
      </p:sp>
      <p:grpSp>
        <p:nvGrpSpPr>
          <p:cNvPr id="8" name="Group 7">
            <a:extLst>
              <a:ext uri="{FF2B5EF4-FFF2-40B4-BE49-F238E27FC236}">
                <a16:creationId xmlns:a16="http://schemas.microsoft.com/office/drawing/2014/main" id="{20AC5DEA-3762-E2BF-C1B4-21D0D5B445CA}"/>
              </a:ext>
            </a:extLst>
          </p:cNvPr>
          <p:cNvGrpSpPr/>
          <p:nvPr userDrawn="1"/>
        </p:nvGrpSpPr>
        <p:grpSpPr>
          <a:xfrm>
            <a:off x="-10906" y="-27830"/>
            <a:ext cx="2049088" cy="6885830"/>
            <a:chOff x="-10906" y="-27830"/>
            <a:chExt cx="2049088" cy="6885830"/>
          </a:xfrm>
        </p:grpSpPr>
        <p:pic>
          <p:nvPicPr>
            <p:cNvPr id="2" name="Picture 1">
              <a:extLst>
                <a:ext uri="{FF2B5EF4-FFF2-40B4-BE49-F238E27FC236}">
                  <a16:creationId xmlns:a16="http://schemas.microsoft.com/office/drawing/2014/main" id="{43515B07-57C6-4445-B247-62EDA2A27F17}"/>
                </a:ext>
              </a:extLst>
            </p:cNvPr>
            <p:cNvPicPr>
              <a:picLocks noChangeAspect="1"/>
            </p:cNvPicPr>
            <p:nvPr userDrawn="1"/>
          </p:nvPicPr>
          <p:blipFill>
            <a:blip r:embed="rId12"/>
            <a:stretch>
              <a:fillRect/>
            </a:stretch>
          </p:blipFill>
          <p:spPr>
            <a:xfrm>
              <a:off x="0" y="-27830"/>
              <a:ext cx="2028244" cy="6885830"/>
            </a:xfrm>
            <a:prstGeom prst="rect">
              <a:avLst/>
            </a:prstGeom>
          </p:spPr>
        </p:pic>
        <p:pic>
          <p:nvPicPr>
            <p:cNvPr id="4" name="Picture 3">
              <a:extLst>
                <a:ext uri="{FF2B5EF4-FFF2-40B4-BE49-F238E27FC236}">
                  <a16:creationId xmlns:a16="http://schemas.microsoft.com/office/drawing/2014/main" id="{78C38A9B-C62E-A8E8-6C8C-628435730AB0}"/>
                </a:ext>
              </a:extLst>
            </p:cNvPr>
            <p:cNvPicPr>
              <a:picLocks noChangeAspect="1"/>
            </p:cNvPicPr>
            <p:nvPr userDrawn="1"/>
          </p:nvPicPr>
          <p:blipFill>
            <a:blip r:embed="rId13"/>
            <a:stretch>
              <a:fillRect/>
            </a:stretch>
          </p:blipFill>
          <p:spPr>
            <a:xfrm flipV="1">
              <a:off x="-10906" y="-9938"/>
              <a:ext cx="2049088" cy="1520685"/>
            </a:xfrm>
            <a:prstGeom prst="rect">
              <a:avLst/>
            </a:prstGeom>
          </p:spPr>
        </p:pic>
        <p:sp>
          <p:nvSpPr>
            <p:cNvPr id="5" name="TextBox 4">
              <a:extLst>
                <a:ext uri="{FF2B5EF4-FFF2-40B4-BE49-F238E27FC236}">
                  <a16:creationId xmlns:a16="http://schemas.microsoft.com/office/drawing/2014/main" id="{8D53352E-F2E7-DB29-785B-854E005B3533}"/>
                </a:ext>
              </a:extLst>
            </p:cNvPr>
            <p:cNvSpPr txBox="1"/>
            <p:nvPr userDrawn="1"/>
          </p:nvSpPr>
          <p:spPr>
            <a:xfrm>
              <a:off x="268357" y="129210"/>
              <a:ext cx="1381539" cy="1200329"/>
            </a:xfrm>
            <a:prstGeom prst="rect">
              <a:avLst/>
            </a:prstGeom>
            <a:noFill/>
          </p:spPr>
          <p:txBody>
            <a:bodyPr wrap="square" rtlCol="0">
              <a:spAutoFit/>
            </a:bodyPr>
            <a:lstStyle/>
            <a:p>
              <a:pPr algn="ctr"/>
              <a:r>
                <a:rPr lang="en-US" dirty="0">
                  <a:solidFill>
                    <a:schemeClr val="bg1"/>
                  </a:solidFill>
                </a:rPr>
                <a:t>IBM</a:t>
              </a:r>
            </a:p>
            <a:p>
              <a:pPr algn="ctr"/>
              <a:r>
                <a:rPr lang="en-US" dirty="0">
                  <a:solidFill>
                    <a:schemeClr val="bg1"/>
                  </a:solidFill>
                </a:rPr>
                <a:t>Washington</a:t>
              </a:r>
            </a:p>
            <a:p>
              <a:pPr algn="ctr"/>
              <a:r>
                <a:rPr lang="en-US" dirty="0">
                  <a:solidFill>
                    <a:schemeClr val="bg1"/>
                  </a:solidFill>
                </a:rPr>
                <a:t>Systems</a:t>
              </a:r>
            </a:p>
            <a:p>
              <a:pPr algn="ctr"/>
              <a:r>
                <a:rPr lang="en-US" dirty="0">
                  <a:solidFill>
                    <a:schemeClr val="bg1"/>
                  </a:solidFill>
                </a:rPr>
                <a:t>Center</a:t>
              </a:r>
            </a:p>
          </p:txBody>
        </p:sp>
      </p:grpSp>
    </p:spTree>
    <p:extLst>
      <p:ext uri="{BB962C8B-B14F-4D97-AF65-F5344CB8AC3E}">
        <p14:creationId xmlns:p14="http://schemas.microsoft.com/office/powerpoint/2010/main" val="355719204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8" r:id="rId9"/>
    <p:sldLayoutId id="2147483729" r:id="rId10"/>
  </p:sldLayoutIdLst>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16" userDrawn="1">
          <p15:clr>
            <a:srgbClr val="F26B43"/>
          </p15:clr>
        </p15:guide>
        <p15:guide id="2" pos="74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98375622"/>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1" r:id="rId21"/>
    <p:sldLayoutId id="2147483782" r:id="rId22"/>
    <p:sldLayoutId id="2147483783" r:id="rId23"/>
    <p:sldLayoutId id="2147483784" r:id="rId24"/>
    <p:sldLayoutId id="2147483785" r:id="rId25"/>
    <p:sldLayoutId id="2147483786" r:id="rId26"/>
    <p:sldLayoutId id="2147483787" r:id="rId27"/>
    <p:sldLayoutId id="2147483788" r:id="rId28"/>
    <p:sldLayoutId id="2147483789" r:id="rId29"/>
    <p:sldLayoutId id="2147483790" r:id="rId30"/>
    <p:sldLayoutId id="2147483791" r:id="rId31"/>
    <p:sldLayoutId id="2147483792" r:id="rId32"/>
  </p:sldLayoutIdLst>
  <p:hf hdr="0" dt="0"/>
  <p:txStyles>
    <p:titleStyle>
      <a:lvl1pPr algn="l" rtl="0" eaLnBrk="1" fontAlgn="base" hangingPunct="1">
        <a:lnSpc>
          <a:spcPct val="90000"/>
        </a:lnSpc>
        <a:spcBef>
          <a:spcPct val="0"/>
        </a:spcBef>
        <a:spcAft>
          <a:spcPct val="0"/>
        </a:spcAft>
        <a:defRPr sz="32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pitchFamily="34" charset="0"/>
        </a:defRPr>
      </a:lvl2pPr>
      <a:lvl3pPr algn="l" rtl="0" eaLnBrk="1" fontAlgn="base" hangingPunct="1">
        <a:lnSpc>
          <a:spcPct val="90000"/>
        </a:lnSpc>
        <a:spcBef>
          <a:spcPct val="0"/>
        </a:spcBef>
        <a:spcAft>
          <a:spcPct val="0"/>
        </a:spcAft>
        <a:defRPr sz="2960">
          <a:solidFill>
            <a:srgbClr val="191919"/>
          </a:solidFill>
          <a:latin typeface="IBM Plex Sans" pitchFamily="34" charset="0"/>
        </a:defRPr>
      </a:lvl3pPr>
      <a:lvl4pPr algn="l" rtl="0" eaLnBrk="1" fontAlgn="base" hangingPunct="1">
        <a:lnSpc>
          <a:spcPct val="90000"/>
        </a:lnSpc>
        <a:spcBef>
          <a:spcPct val="0"/>
        </a:spcBef>
        <a:spcAft>
          <a:spcPct val="0"/>
        </a:spcAft>
        <a:defRPr sz="2960">
          <a:solidFill>
            <a:srgbClr val="191919"/>
          </a:solidFill>
          <a:latin typeface="IBM Plex Sans" pitchFamily="34" charset="0"/>
        </a:defRPr>
      </a:lvl4pPr>
      <a:lvl5pPr algn="l" rtl="0" eaLnBrk="1" fontAlgn="base" hangingPunct="1">
        <a:lnSpc>
          <a:spcPct val="90000"/>
        </a:lnSpc>
        <a:spcBef>
          <a:spcPct val="0"/>
        </a:spcBef>
        <a:spcAft>
          <a:spcPct val="0"/>
        </a:spcAft>
        <a:defRPr sz="2960">
          <a:solidFill>
            <a:srgbClr val="191919"/>
          </a:solidFill>
          <a:latin typeface="IBM Plex Sans" pitchFamily="34" charset="0"/>
        </a:defRPr>
      </a:lvl5pPr>
      <a:lvl6pPr marL="483412" algn="l" rtl="0" eaLnBrk="1" fontAlgn="base" hangingPunct="1">
        <a:lnSpc>
          <a:spcPct val="90000"/>
        </a:lnSpc>
        <a:spcBef>
          <a:spcPct val="0"/>
        </a:spcBef>
        <a:spcAft>
          <a:spcPct val="0"/>
        </a:spcAft>
        <a:defRPr sz="2960">
          <a:solidFill>
            <a:srgbClr val="191919"/>
          </a:solidFill>
          <a:latin typeface="IBM Plex Sans" pitchFamily="34" charset="0"/>
        </a:defRPr>
      </a:lvl6pPr>
      <a:lvl7pPr marL="966828" algn="l" rtl="0" eaLnBrk="1" fontAlgn="base" hangingPunct="1">
        <a:lnSpc>
          <a:spcPct val="90000"/>
        </a:lnSpc>
        <a:spcBef>
          <a:spcPct val="0"/>
        </a:spcBef>
        <a:spcAft>
          <a:spcPct val="0"/>
        </a:spcAft>
        <a:defRPr sz="2960">
          <a:solidFill>
            <a:srgbClr val="191919"/>
          </a:solidFill>
          <a:latin typeface="IBM Plex Sans" pitchFamily="34" charset="0"/>
        </a:defRPr>
      </a:lvl7pPr>
      <a:lvl8pPr marL="1450240" algn="l" rtl="0" eaLnBrk="1" fontAlgn="base" hangingPunct="1">
        <a:lnSpc>
          <a:spcPct val="90000"/>
        </a:lnSpc>
        <a:spcBef>
          <a:spcPct val="0"/>
        </a:spcBef>
        <a:spcAft>
          <a:spcPct val="0"/>
        </a:spcAft>
        <a:defRPr sz="2960">
          <a:solidFill>
            <a:srgbClr val="191919"/>
          </a:solidFill>
          <a:latin typeface="IBM Plex Sans" pitchFamily="34" charset="0"/>
        </a:defRPr>
      </a:lvl8pPr>
      <a:lvl9pPr marL="1933653" algn="l" rtl="0" eaLnBrk="1" fontAlgn="base" hangingPunct="1">
        <a:lnSpc>
          <a:spcPct val="90000"/>
        </a:lnSpc>
        <a:spcBef>
          <a:spcPct val="0"/>
        </a:spcBef>
        <a:spcAft>
          <a:spcPct val="0"/>
        </a:spcAft>
        <a:defRPr sz="2960">
          <a:solidFill>
            <a:srgbClr val="191919"/>
          </a:solidFill>
          <a:latin typeface="IBM Plex Sans"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IBM Plex Sans" pitchFamily="2" charset="2"/>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228597"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838190" indent="-231642" algn="l" rtl="0" eaLnBrk="1" fontAlgn="base" hangingPunct="1">
        <a:lnSpc>
          <a:spcPct val="100000"/>
        </a:lnSpc>
        <a:spcBef>
          <a:spcPts val="1467"/>
        </a:spcBef>
        <a:spcAft>
          <a:spcPct val="0"/>
        </a:spcAft>
        <a:buClr>
          <a:schemeClr val="bg1"/>
        </a:buClr>
        <a:buSzPct val="100000"/>
        <a:buFont typeface="IBM Plex Sans"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00000"/>
        </a:lnSpc>
        <a:spcBef>
          <a:spcPts val="1467"/>
        </a:spcBef>
        <a:spcAft>
          <a:spcPct val="0"/>
        </a:spcAft>
        <a:buClr>
          <a:schemeClr val="bg1"/>
        </a:buClr>
        <a:buFont typeface="IBM Plex Sans"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IBM Plex Sans"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IBM Plex Sans"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IBM Plex Sans"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IBM Plex Sans"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8.bin"/><Relationship Id="rId2" Type="http://schemas.openxmlformats.org/officeDocument/2006/relationships/notesSlide" Target="../notesSlides/notesSlide13.xml"/><Relationship Id="rId1" Type="http://schemas.openxmlformats.org/officeDocument/2006/relationships/slideLayout" Target="../slideLayouts/slideLayout26.x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9.emf"/><Relationship Id="rId5" Type="http://schemas.openxmlformats.org/officeDocument/2006/relationships/oleObject" Target="../embeddings/oleObject2.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6.xml"/><Relationship Id="rId4"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87473E9-41BE-7D42-B182-CA181459323A}"/>
              </a:ext>
            </a:extLst>
          </p:cNvPr>
          <p:cNvSpPr>
            <a:spLocks noGrp="1" noChangeArrowheads="1"/>
          </p:cNvSpPr>
          <p:nvPr>
            <p:ph type="ctrTitle"/>
          </p:nvPr>
        </p:nvSpPr>
        <p:spPr/>
        <p:txBody>
          <a:bodyPr>
            <a:normAutofit/>
          </a:bodyPr>
          <a:lstStyle/>
          <a:p>
            <a:pPr eaLnBrk="1" hangingPunct="1"/>
            <a:r>
              <a:rPr lang="en-US" altLang="en-US" sz="4800" b="1" dirty="0"/>
              <a:t>Web Services in CICS</a:t>
            </a:r>
            <a:endParaRPr lang="en-US" altLang="en-US" sz="4800" b="1" i="1" dirty="0"/>
          </a:p>
        </p:txBody>
      </p:sp>
      <p:sp>
        <p:nvSpPr>
          <p:cNvPr id="5123" name="Rectangle 3">
            <a:extLst>
              <a:ext uri="{FF2B5EF4-FFF2-40B4-BE49-F238E27FC236}">
                <a16:creationId xmlns:a16="http://schemas.microsoft.com/office/drawing/2014/main" id="{3CBBFF3A-4AE4-5D43-B939-3D984CCD0D1D}"/>
              </a:ext>
            </a:extLst>
          </p:cNvPr>
          <p:cNvSpPr>
            <a:spLocks noGrp="1" noChangeArrowheads="1"/>
          </p:cNvSpPr>
          <p:nvPr>
            <p:ph type="subTitle" idx="1"/>
          </p:nvPr>
        </p:nvSpPr>
        <p:spPr/>
        <p:txBody>
          <a:bodyPr/>
          <a:lstStyle/>
          <a:p>
            <a:pPr eaLnBrk="1" hangingPunct="1"/>
            <a:r>
              <a:rPr lang="en-US" altLang="en-US" dirty="0"/>
              <a:t>IBM  Washington Systems Center</a:t>
            </a:r>
          </a:p>
          <a:p>
            <a:pPr eaLnBrk="1" hangingPunct="1"/>
            <a:r>
              <a:rPr lang="en-US" altLang="en-US" dirty="0"/>
              <a:t>Steve Fowlkes – fowlkes@us.ibm.com</a:t>
            </a:r>
          </a:p>
          <a:p>
            <a:pPr eaLnBrk="1" hangingPunct="1"/>
            <a:r>
              <a:rPr lang="en-US" altLang="en-US" dirty="0"/>
              <a:t>Leigh Compton – </a:t>
            </a:r>
            <a:r>
              <a:rPr lang="en-US" altLang="en-US" dirty="0" err="1"/>
              <a:t>lcompton@us.ibm.com</a:t>
            </a:r>
            <a:endParaRPr lang="en-US" altLang="en-US" dirty="0"/>
          </a:p>
        </p:txBody>
      </p:sp>
    </p:spTree>
    <p:extLst>
      <p:ext uri="{BB962C8B-B14F-4D97-AF65-F5344CB8AC3E}">
        <p14:creationId xmlns:p14="http://schemas.microsoft.com/office/powerpoint/2010/main" val="284617646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CDD2980D-8000-CC4C-B358-70F35C0CC899}"/>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16386" name="Slide Number Placeholder 2">
            <a:extLst>
              <a:ext uri="{FF2B5EF4-FFF2-40B4-BE49-F238E27FC236}">
                <a16:creationId xmlns:a16="http://schemas.microsoft.com/office/drawing/2014/main" id="{206E1EEA-C7E2-2644-9B5C-C4DE96E5DD7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t>10</a:t>
            </a:fld>
            <a:endParaRPr lang="en-US" altLang="en-US" sz="1000">
              <a:solidFill>
                <a:srgbClr val="FFFFFF"/>
              </a:solidFill>
            </a:endParaRPr>
          </a:p>
        </p:txBody>
      </p:sp>
      <p:sp>
        <p:nvSpPr>
          <p:cNvPr id="16388" name="Text Box 3">
            <a:extLst>
              <a:ext uri="{FF2B5EF4-FFF2-40B4-BE49-F238E27FC236}">
                <a16:creationId xmlns:a16="http://schemas.microsoft.com/office/drawing/2014/main" id="{6A7A33F5-4741-3B48-A338-3445A9322533}"/>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6389" name="Text Box 4">
            <a:extLst>
              <a:ext uri="{FF2B5EF4-FFF2-40B4-BE49-F238E27FC236}">
                <a16:creationId xmlns:a16="http://schemas.microsoft.com/office/drawing/2014/main" id="{483A6F4E-62B9-1D45-A49B-7BC259804747}"/>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6390" name="Text Box 5">
            <a:extLst>
              <a:ext uri="{FF2B5EF4-FFF2-40B4-BE49-F238E27FC236}">
                <a16:creationId xmlns:a16="http://schemas.microsoft.com/office/drawing/2014/main" id="{FA492E4E-28E3-9C41-ABAE-C842B31E547F}"/>
              </a:ext>
            </a:extLst>
          </p:cNvPr>
          <p:cNvSpPr txBox="1">
            <a:spLocks noChangeArrowheads="1"/>
          </p:cNvSpPr>
          <p:nvPr/>
        </p:nvSpPr>
        <p:spPr bwMode="auto">
          <a:xfrm>
            <a:off x="2247900" y="1617594"/>
            <a:ext cx="8169275"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For purposes of this presentation we will start our discussion of CICS Web services support by placing CICS in the role of a Web service provider using the HTTP transport.  Later we will discuss CICS in the role of the Web service requester, and also using the WMQ transport.</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From a higher-level perspective, we will have some entity in the role of the Web service requester with CICS in the role of the Web service provider.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Messages flow between the requester and the provider in the UTF-8 code page.  UTF-8 is a </a:t>
            </a:r>
            <a:r>
              <a:rPr lang="en-US" altLang="ja-JP" sz="1400" b="0" dirty="0" err="1">
                <a:ea typeface="MS PGothic" panose="020B0600070205080204" pitchFamily="34" charset="-128"/>
              </a:rPr>
              <a:t>unicode</a:t>
            </a:r>
            <a:r>
              <a:rPr lang="en-US" altLang="ja-JP" sz="1400" b="0" dirty="0">
                <a:ea typeface="MS PGothic" panose="020B0600070205080204" pitchFamily="34" charset="-128"/>
              </a:rPr>
              <a:t> codepage where each character is represented by 1, 2, 3 or 4 bytes.  This means that a character conversion will be required.</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yellow box represents a SOAP message with its body and its optional headers.  CICS will have to do a lot of processing to convert this into a COMMAREA or container that CICS can then use to LINK to our business logic program (which could be an old COBOL program, possibly compiled a very long time ago).</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next slide discusses the actions CICS can take to help us have the data ready for invocation of your business logic program.</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support that was added in CICS TS V3.1 uses a COMMAREA or channels and containers to communicate with the target business logic program.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As of CICS TS V5.2 there are two additional approaches to exposing programs as Web services in CICS (you can create web services in Java (in Liberty) or in PHP).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In CICS TS V4.2, Axis2 the open source web services engine from the Apache foundation is provided for web services, but deprecated in CICS TS V5.2.</a:t>
            </a:r>
          </a:p>
        </p:txBody>
      </p:sp>
    </p:spTree>
    <p:extLst>
      <p:ext uri="{BB962C8B-B14F-4D97-AF65-F5344CB8AC3E}">
        <p14:creationId xmlns:p14="http://schemas.microsoft.com/office/powerpoint/2010/main" val="412005673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9E5D3CA-DCBA-5C41-8D8F-1FCD216B4269}"/>
              </a:ext>
            </a:extLst>
          </p:cNvPr>
          <p:cNvSpPr>
            <a:spLocks noGrp="1" noChangeArrowheads="1"/>
          </p:cNvSpPr>
          <p:nvPr>
            <p:ph type="title"/>
          </p:nvPr>
        </p:nvSpPr>
        <p:spPr/>
        <p:txBody>
          <a:bodyPr>
            <a:normAutofit/>
          </a:bodyPr>
          <a:lstStyle/>
          <a:p>
            <a:pPr eaLnBrk="1" hangingPunct="1"/>
            <a:r>
              <a:rPr lang="en-US" altLang="en-US" sz="3600" b="1" dirty="0"/>
              <a:t>Web Services Processing in CICS</a:t>
            </a:r>
          </a:p>
        </p:txBody>
      </p:sp>
      <p:sp>
        <p:nvSpPr>
          <p:cNvPr id="3" name="Content Placeholder 2">
            <a:extLst>
              <a:ext uri="{FF2B5EF4-FFF2-40B4-BE49-F238E27FC236}">
                <a16:creationId xmlns:a16="http://schemas.microsoft.com/office/drawing/2014/main" id="{4EA4AE02-AC06-2544-99BE-6E73B51A69A0}"/>
              </a:ext>
            </a:extLst>
          </p:cNvPr>
          <p:cNvSpPr>
            <a:spLocks noGrp="1"/>
          </p:cNvSpPr>
          <p:nvPr>
            <p:ph idx="1"/>
          </p:nvPr>
        </p:nvSpPr>
        <p:spPr/>
        <p:txBody>
          <a:bodyPr>
            <a:normAutofit/>
          </a:bodyPr>
          <a:lstStyle/>
          <a:p>
            <a:r>
              <a:rPr lang="en-US" dirty="0"/>
              <a:t>We would like for CICS to …</a:t>
            </a:r>
          </a:p>
          <a:p>
            <a:pPr lvl="1"/>
            <a:r>
              <a:rPr lang="en-US" dirty="0"/>
              <a:t>Listen for and receive incoming requests</a:t>
            </a:r>
          </a:p>
          <a:p>
            <a:pPr lvl="1"/>
            <a:r>
              <a:rPr lang="en-US" dirty="0"/>
              <a:t>Decide what to do with the request (invoke program)</a:t>
            </a:r>
          </a:p>
          <a:p>
            <a:pPr lvl="1"/>
            <a:r>
              <a:rPr lang="en-US" dirty="0"/>
              <a:t>Allow user written programs to look or massage the message before it reaches our application program</a:t>
            </a:r>
          </a:p>
          <a:p>
            <a:pPr lvl="1"/>
            <a:r>
              <a:rPr lang="en-US" dirty="0"/>
              <a:t>Allow user written programs to process SOAP headers</a:t>
            </a:r>
          </a:p>
          <a:p>
            <a:pPr lvl="1"/>
            <a:r>
              <a:rPr lang="en-US" dirty="0"/>
              <a:t>Deal with WS-Security and WS-Atomic Transaction standards</a:t>
            </a:r>
          </a:p>
          <a:p>
            <a:pPr lvl="1"/>
            <a:r>
              <a:rPr lang="en-US" dirty="0"/>
              <a:t>Parse the user payload, perform conversion, and prepare a COMMAREA or container</a:t>
            </a:r>
          </a:p>
          <a:p>
            <a:pPr lvl="1"/>
            <a:r>
              <a:rPr lang="en-US" dirty="0"/>
              <a:t>Invoke our application business logic program</a:t>
            </a:r>
          </a:p>
        </p:txBody>
      </p:sp>
      <p:sp>
        <p:nvSpPr>
          <p:cNvPr id="17410" name="Slide Number Placeholder 3">
            <a:extLst>
              <a:ext uri="{FF2B5EF4-FFF2-40B4-BE49-F238E27FC236}">
                <a16:creationId xmlns:a16="http://schemas.microsoft.com/office/drawing/2014/main" id="{3F09D350-3A1B-7740-A937-20C3D285392F}"/>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t>11</a:t>
            </a:fld>
            <a:endParaRPr lang="en-US" altLang="en-US" sz="1000">
              <a:solidFill>
                <a:srgbClr val="FFFFFF"/>
              </a:solidFill>
            </a:endParaRPr>
          </a:p>
        </p:txBody>
      </p:sp>
    </p:spTree>
    <p:extLst>
      <p:ext uri="{BB962C8B-B14F-4D97-AF65-F5344CB8AC3E}">
        <p14:creationId xmlns:p14="http://schemas.microsoft.com/office/powerpoint/2010/main" val="164769754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CB15EDB3-D377-9348-AE29-8179C7C84BD1}"/>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19458" name="Slide Number Placeholder 2">
            <a:extLst>
              <a:ext uri="{FF2B5EF4-FFF2-40B4-BE49-F238E27FC236}">
                <a16:creationId xmlns:a16="http://schemas.microsoft.com/office/drawing/2014/main" id="{DDE13527-C35D-014B-92E4-42B0D95E3CB7}"/>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t>12</a:t>
            </a:fld>
            <a:endParaRPr lang="en-US" altLang="en-US" sz="1000">
              <a:solidFill>
                <a:srgbClr val="FFFFFF"/>
              </a:solidFill>
            </a:endParaRPr>
          </a:p>
        </p:txBody>
      </p:sp>
      <p:sp>
        <p:nvSpPr>
          <p:cNvPr id="19460" name="Text Box 3">
            <a:extLst>
              <a:ext uri="{FF2B5EF4-FFF2-40B4-BE49-F238E27FC236}">
                <a16:creationId xmlns:a16="http://schemas.microsoft.com/office/drawing/2014/main" id="{A58AB4B1-54A1-4C4D-AC90-9D409485EF3C}"/>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9461" name="Text Box 4">
            <a:extLst>
              <a:ext uri="{FF2B5EF4-FFF2-40B4-BE49-F238E27FC236}">
                <a16:creationId xmlns:a16="http://schemas.microsoft.com/office/drawing/2014/main" id="{A275D47B-FE32-BD44-972C-77815F64AB09}"/>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9462" name="Text Box 5">
            <a:extLst>
              <a:ext uri="{FF2B5EF4-FFF2-40B4-BE49-F238E27FC236}">
                <a16:creationId xmlns:a16="http://schemas.microsoft.com/office/drawing/2014/main" id="{EF9C9EB9-9E5C-024E-A908-233D53CB4498}"/>
              </a:ext>
            </a:extLst>
          </p:cNvPr>
          <p:cNvSpPr txBox="1">
            <a:spLocks noChangeArrowheads="1"/>
          </p:cNvSpPr>
          <p:nvPr/>
        </p:nvSpPr>
        <p:spPr bwMode="auto">
          <a:xfrm>
            <a:off x="2247900" y="1617594"/>
            <a:ext cx="8169275"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slide outlines what CICS needs to do for us if we are to be able to accept a Web service request and ultimately invoke our business logic program.</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CICS will first need to listen for incoming TCP/IP requests, and to receive Web service requests that arrive using the HTTP protocol (CICS supports both HTTP 1.0 and HTTP 1.1).</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CICS will need to decide what to do with the Web service request.  This includes the type of conversion to be performed, what target business logic program to invoke, and any other processing that should take place.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In some situations, you may want to do some special processing before CICS invokes your business logic program.  CICS provides you this opportunity in the form of “Handlers”.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CICS can process SOAP headers from specifications such as WS-Security and WS-Atomic Transaction, or you can write your own programs to process SOAP headers.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CICS will need to prepare a COMMAREA or a container with the application payload, and then LINK to our business logic program.</a:t>
            </a:r>
          </a:p>
        </p:txBody>
      </p:sp>
    </p:spTree>
    <p:extLst>
      <p:ext uri="{BB962C8B-B14F-4D97-AF65-F5344CB8AC3E}">
        <p14:creationId xmlns:p14="http://schemas.microsoft.com/office/powerpoint/2010/main" val="142070303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CD13B712-473F-E746-96A3-B9D9D4FDCAA7}"/>
              </a:ext>
            </a:extLst>
          </p:cNvPr>
          <p:cNvSpPr>
            <a:spLocks noGrp="1" noChangeArrowheads="1"/>
          </p:cNvSpPr>
          <p:nvPr>
            <p:ph idx="1"/>
          </p:nvPr>
        </p:nvSpPr>
        <p:spPr/>
        <p:txBody>
          <a:bodyPr>
            <a:normAutofit/>
          </a:bodyPr>
          <a:lstStyle/>
          <a:p>
            <a:pPr eaLnBrk="1" hangingPunct="1"/>
            <a:r>
              <a:rPr lang="en-US" altLang="en-US" dirty="0"/>
              <a:t>The ‘endpoint’ is the target of the Web Service request</a:t>
            </a:r>
          </a:p>
          <a:p>
            <a:pPr eaLnBrk="1" hangingPunct="1"/>
            <a:r>
              <a:rPr lang="en-US" altLang="en-US" dirty="0"/>
              <a:t>Specified in WSDL </a:t>
            </a:r>
          </a:p>
          <a:p>
            <a:pPr eaLnBrk="1" hangingPunct="1"/>
            <a:r>
              <a:rPr lang="en-US" altLang="en-US" dirty="0"/>
              <a:t>Contains a scheme</a:t>
            </a:r>
          </a:p>
          <a:p>
            <a:pPr eaLnBrk="1" hangingPunct="1"/>
            <a:r>
              <a:rPr lang="en-US" altLang="en-US" dirty="0"/>
              <a:t>Host name or address</a:t>
            </a:r>
          </a:p>
          <a:p>
            <a:pPr eaLnBrk="1" hangingPunct="1"/>
            <a:r>
              <a:rPr lang="en-US" altLang="en-US" dirty="0"/>
              <a:t>Port (optional)</a:t>
            </a:r>
          </a:p>
          <a:p>
            <a:pPr eaLnBrk="1" hangingPunct="1"/>
            <a:r>
              <a:rPr lang="en-US" altLang="en-US" dirty="0"/>
              <a:t>Path </a:t>
            </a:r>
          </a:p>
        </p:txBody>
      </p:sp>
      <p:sp>
        <p:nvSpPr>
          <p:cNvPr id="20483" name="Rectangle 2">
            <a:extLst>
              <a:ext uri="{FF2B5EF4-FFF2-40B4-BE49-F238E27FC236}">
                <a16:creationId xmlns:a16="http://schemas.microsoft.com/office/drawing/2014/main" id="{49825F42-6BA4-4C48-96A0-C096A3A59A34}"/>
              </a:ext>
            </a:extLst>
          </p:cNvPr>
          <p:cNvSpPr>
            <a:spLocks noGrp="1" noChangeArrowheads="1"/>
          </p:cNvSpPr>
          <p:nvPr>
            <p:ph type="title"/>
          </p:nvPr>
        </p:nvSpPr>
        <p:spPr/>
        <p:txBody>
          <a:bodyPr>
            <a:normAutofit/>
          </a:bodyPr>
          <a:lstStyle/>
          <a:p>
            <a:pPr eaLnBrk="1" hangingPunct="1"/>
            <a:r>
              <a:rPr lang="en-US" altLang="en-US" sz="3600" b="1" dirty="0"/>
              <a:t>The URL - Directing Web Service Requests to CICS</a:t>
            </a:r>
          </a:p>
        </p:txBody>
      </p:sp>
      <p:sp>
        <p:nvSpPr>
          <p:cNvPr id="20486" name="Rectangle 5">
            <a:extLst>
              <a:ext uri="{FF2B5EF4-FFF2-40B4-BE49-F238E27FC236}">
                <a16:creationId xmlns:a16="http://schemas.microsoft.com/office/drawing/2014/main" id="{84AB233B-178F-0B42-BFC6-650D3064E239}"/>
              </a:ext>
            </a:extLst>
          </p:cNvPr>
          <p:cNvSpPr>
            <a:spLocks noChangeArrowheads="1"/>
          </p:cNvSpPr>
          <p:nvPr/>
        </p:nvSpPr>
        <p:spPr bwMode="auto">
          <a:xfrm>
            <a:off x="2201863" y="5341939"/>
            <a:ext cx="78867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 name="TextBox 8">
            <a:extLst>
              <a:ext uri="{FF2B5EF4-FFF2-40B4-BE49-F238E27FC236}">
                <a16:creationId xmlns:a16="http://schemas.microsoft.com/office/drawing/2014/main" id="{93225675-11E4-8444-88B3-612F179C7FDA}"/>
              </a:ext>
            </a:extLst>
          </p:cNvPr>
          <p:cNvSpPr txBox="1"/>
          <p:nvPr/>
        </p:nvSpPr>
        <p:spPr>
          <a:xfrm>
            <a:off x="2435618" y="5320707"/>
            <a:ext cx="6937513" cy="800219"/>
          </a:xfrm>
          <a:prstGeom prst="rect">
            <a:avLst/>
          </a:prstGeom>
          <a:solidFill>
            <a:srgbClr val="A9EF00"/>
          </a:solidFill>
          <a:ln>
            <a:noFill/>
          </a:ln>
        </p:spPr>
        <p:txBody>
          <a:bodyPr wrap="square" rtlCol="0">
            <a:spAutoFit/>
          </a:bodyPr>
          <a:lstStyle/>
          <a:p>
            <a:pPr marL="182880">
              <a:spcBef>
                <a:spcPts val="600"/>
              </a:spcBef>
              <a:spcAft>
                <a:spcPts val="600"/>
              </a:spcAft>
              <a:buClr>
                <a:srgbClr val="808080"/>
              </a:buClr>
              <a:buSzPct val="90000"/>
            </a:pPr>
            <a:r>
              <a:rPr lang="en-US" altLang="en-US" dirty="0">
                <a:solidFill>
                  <a:srgbClr val="000000"/>
                </a:solidFill>
                <a:latin typeface="Lucida Console" panose="020B0609040504020204" pitchFamily="49" charset="0"/>
              </a:rPr>
              <a:t>http://demomvs.demopkg.ibm.com:8091/account</a:t>
            </a:r>
          </a:p>
          <a:p>
            <a:pPr marL="182880">
              <a:spcBef>
                <a:spcPts val="600"/>
              </a:spcBef>
              <a:spcAft>
                <a:spcPts val="600"/>
              </a:spcAft>
              <a:buClr>
                <a:srgbClr val="808080"/>
              </a:buClr>
              <a:buSzPct val="90000"/>
            </a:pPr>
            <a:r>
              <a:rPr lang="en-US" altLang="en-US" dirty="0">
                <a:solidFill>
                  <a:srgbClr val="000000"/>
                </a:solidFill>
                <a:latin typeface="Lucida Console" panose="020B0609040504020204" pitchFamily="49" charset="0"/>
              </a:rPr>
              <a:t>scheme://</a:t>
            </a:r>
            <a:r>
              <a:rPr lang="en-US" altLang="en-US" dirty="0" err="1">
                <a:solidFill>
                  <a:srgbClr val="000000"/>
                </a:solidFill>
                <a:latin typeface="Lucida Console" panose="020B0609040504020204" pitchFamily="49" charset="0"/>
              </a:rPr>
              <a:t>host:port</a:t>
            </a:r>
            <a:r>
              <a:rPr lang="en-US" altLang="en-US" dirty="0">
                <a:solidFill>
                  <a:srgbClr val="000000"/>
                </a:solidFill>
                <a:latin typeface="Lucida Console" panose="020B0609040504020204" pitchFamily="49" charset="0"/>
              </a:rPr>
              <a:t>/path</a:t>
            </a:r>
            <a:endParaRPr lang="en-US" altLang="en-US" sz="2000" dirty="0"/>
          </a:p>
        </p:txBody>
      </p:sp>
    </p:spTree>
    <p:extLst>
      <p:ext uri="{BB962C8B-B14F-4D97-AF65-F5344CB8AC3E}">
        <p14:creationId xmlns:p14="http://schemas.microsoft.com/office/powerpoint/2010/main" val="272591069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ED19987D-60AA-224A-9CEE-C9AE8B4F2B27}"/>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22530" name="Slide Number Placeholder 2">
            <a:extLst>
              <a:ext uri="{FF2B5EF4-FFF2-40B4-BE49-F238E27FC236}">
                <a16:creationId xmlns:a16="http://schemas.microsoft.com/office/drawing/2014/main" id="{DE6F4A75-21AA-1D46-ACF4-F5EE394DE79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t>14</a:t>
            </a:fld>
            <a:endParaRPr lang="en-US" altLang="en-US" sz="1000">
              <a:solidFill>
                <a:srgbClr val="FFFFFF"/>
              </a:solidFill>
            </a:endParaRPr>
          </a:p>
        </p:txBody>
      </p:sp>
      <p:sp>
        <p:nvSpPr>
          <p:cNvPr id="22532" name="Text Box 3">
            <a:extLst>
              <a:ext uri="{FF2B5EF4-FFF2-40B4-BE49-F238E27FC236}">
                <a16:creationId xmlns:a16="http://schemas.microsoft.com/office/drawing/2014/main" id="{F8884751-C674-F341-B905-1ACEABA3D8C7}"/>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22533" name="Text Box 4">
            <a:extLst>
              <a:ext uri="{FF2B5EF4-FFF2-40B4-BE49-F238E27FC236}">
                <a16:creationId xmlns:a16="http://schemas.microsoft.com/office/drawing/2014/main" id="{32FB7F12-9ADE-724C-A271-D3D947E6741A}"/>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22534" name="Text Box 5">
            <a:extLst>
              <a:ext uri="{FF2B5EF4-FFF2-40B4-BE49-F238E27FC236}">
                <a16:creationId xmlns:a16="http://schemas.microsoft.com/office/drawing/2014/main" id="{9CE46CDF-4C93-FA4F-8999-6DE194E9677B}"/>
              </a:ext>
            </a:extLst>
          </p:cNvPr>
          <p:cNvSpPr txBox="1">
            <a:spLocks noChangeArrowheads="1"/>
          </p:cNvSpPr>
          <p:nvPr/>
        </p:nvSpPr>
        <p:spPr bwMode="auto">
          <a:xfrm>
            <a:off x="2286000" y="1690688"/>
            <a:ext cx="816927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Before going much further, we should say a few words about routing information using the HTTP transport.  The location of the HTTP-based request is indicated with a URL (Uniform Resource Locator).  The URL is composed of the parts listed on this slide.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URLs can contain a query string, but you will normally never see a query string  on a URL that is used for a Web service request.</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377293673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a:extLst>
              <a:ext uri="{FF2B5EF4-FFF2-40B4-BE49-F238E27FC236}">
                <a16:creationId xmlns:a16="http://schemas.microsoft.com/office/drawing/2014/main" id="{D5531DB1-E1D3-FE40-9E7C-47552F7209A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CICS listens for HTTP requests </a:t>
            </a:r>
            <a:r>
              <a:rPr lang="en-US" altLang="en-US" sz="2400" b="1" dirty="0"/>
              <a:t>(1 of 7)</a:t>
            </a:r>
            <a:r>
              <a:rPr lang="en-US" altLang="ja-JP" sz="5400" b="1" dirty="0">
                <a:ea typeface="MS PGothic" panose="020B0600070205080204" pitchFamily="34" charset="-128"/>
              </a:rPr>
              <a:t> </a:t>
            </a:r>
          </a:p>
        </p:txBody>
      </p:sp>
      <p:sp>
        <p:nvSpPr>
          <p:cNvPr id="41986" name="Slide Number Placeholder 3">
            <a:extLst>
              <a:ext uri="{FF2B5EF4-FFF2-40B4-BE49-F238E27FC236}">
                <a16:creationId xmlns:a16="http://schemas.microsoft.com/office/drawing/2014/main" id="{B9858EFB-C1D1-D24B-A6DF-A7F535C78EB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15</a:t>
            </a:fld>
            <a:endParaRPr lang="en-US" altLang="en-US" sz="1000">
              <a:solidFill>
                <a:srgbClr val="FFFFFF"/>
              </a:solidFill>
            </a:endParaRPr>
          </a:p>
        </p:txBody>
      </p:sp>
      <p:sp>
        <p:nvSpPr>
          <p:cNvPr id="41987" name="Rectangle 2">
            <a:extLst>
              <a:ext uri="{FF2B5EF4-FFF2-40B4-BE49-F238E27FC236}">
                <a16:creationId xmlns:a16="http://schemas.microsoft.com/office/drawing/2014/main" id="{FB85F8BB-B5D1-CA4A-89B6-E63BF9BE9792}"/>
              </a:ext>
            </a:extLst>
          </p:cNvPr>
          <p:cNvSpPr>
            <a:spLocks noChangeArrowheads="1"/>
          </p:cNvSpPr>
          <p:nvPr/>
        </p:nvSpPr>
        <p:spPr bwMode="auto">
          <a:xfrm>
            <a:off x="5383689" y="1606824"/>
            <a:ext cx="54864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7" name="Text Box 22">
            <a:extLst>
              <a:ext uri="{FF2B5EF4-FFF2-40B4-BE49-F238E27FC236}">
                <a16:creationId xmlns:a16="http://schemas.microsoft.com/office/drawing/2014/main" id="{9F663756-514C-0947-93DA-878CDC595492}"/>
              </a:ext>
            </a:extLst>
          </p:cNvPr>
          <p:cNvSpPr txBox="1">
            <a:spLocks noChangeArrowheads="1"/>
          </p:cNvSpPr>
          <p:nvPr/>
        </p:nvSpPr>
        <p:spPr bwMode="auto">
          <a:xfrm>
            <a:off x="9474677" y="1575074"/>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ea typeface="MS PGothic" panose="020B0600070205080204" pitchFamily="34" charset="-128"/>
              </a:rPr>
              <a:t>CICS TS</a:t>
            </a:r>
          </a:p>
        </p:txBody>
      </p:sp>
      <p:sp>
        <p:nvSpPr>
          <p:cNvPr id="42008" name="Rectangle 23">
            <a:extLst>
              <a:ext uri="{FF2B5EF4-FFF2-40B4-BE49-F238E27FC236}">
                <a16:creationId xmlns:a16="http://schemas.microsoft.com/office/drawing/2014/main" id="{EC37305F-C6B9-EF44-A1B7-62DE41639A11}"/>
              </a:ext>
            </a:extLst>
          </p:cNvPr>
          <p:cNvSpPr>
            <a:spLocks noChangeArrowheads="1"/>
          </p:cNvSpPr>
          <p:nvPr/>
        </p:nvSpPr>
        <p:spPr bwMode="auto">
          <a:xfrm>
            <a:off x="6126639" y="1640162"/>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9" name="Text Box 24">
            <a:extLst>
              <a:ext uri="{FF2B5EF4-FFF2-40B4-BE49-F238E27FC236}">
                <a16:creationId xmlns:a16="http://schemas.microsoft.com/office/drawing/2014/main" id="{C05721E2-2845-854F-8236-312BC0FFC285}"/>
              </a:ext>
            </a:extLst>
          </p:cNvPr>
          <p:cNvSpPr txBox="1">
            <a:spLocks noChangeArrowheads="1"/>
          </p:cNvSpPr>
          <p:nvPr/>
        </p:nvSpPr>
        <p:spPr bwMode="auto">
          <a:xfrm>
            <a:off x="6253639" y="1694138"/>
            <a:ext cx="1301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TCPIPSERVICE</a:t>
            </a:r>
          </a:p>
        </p:txBody>
      </p:sp>
      <p:sp>
        <p:nvSpPr>
          <p:cNvPr id="42019" name="Oval 34">
            <a:extLst>
              <a:ext uri="{FF2B5EF4-FFF2-40B4-BE49-F238E27FC236}">
                <a16:creationId xmlns:a16="http://schemas.microsoft.com/office/drawing/2014/main" id="{C8CE86BD-BD56-0547-B5E3-7D1218A76C0C}"/>
              </a:ext>
            </a:extLst>
          </p:cNvPr>
          <p:cNvSpPr>
            <a:spLocks noChangeArrowheads="1"/>
          </p:cNvSpPr>
          <p:nvPr/>
        </p:nvSpPr>
        <p:spPr bwMode="auto">
          <a:xfrm>
            <a:off x="5212239" y="2270399"/>
            <a:ext cx="304800" cy="762000"/>
          </a:xfrm>
          <a:prstGeom prst="ellipse">
            <a:avLst/>
          </a:prstGeom>
          <a:solidFill>
            <a:schemeClr val="bg1"/>
          </a:soli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66627" name="Oval 35">
            <a:extLst>
              <a:ext uri="{FF2B5EF4-FFF2-40B4-BE49-F238E27FC236}">
                <a16:creationId xmlns:a16="http://schemas.microsoft.com/office/drawing/2014/main" id="{D8C83274-9CC3-D64C-B1E9-2A6C2EA86519}"/>
              </a:ext>
            </a:extLst>
          </p:cNvPr>
          <p:cNvSpPr>
            <a:spLocks noChangeArrowheads="1"/>
          </p:cNvSpPr>
          <p:nvPr/>
        </p:nvSpPr>
        <p:spPr bwMode="auto">
          <a:xfrm>
            <a:off x="2392839" y="2216424"/>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2021" name="Text Box 36">
            <a:extLst>
              <a:ext uri="{FF2B5EF4-FFF2-40B4-BE49-F238E27FC236}">
                <a16:creationId xmlns:a16="http://schemas.microsoft.com/office/drawing/2014/main" id="{BF44AFB7-0456-FB4C-9022-EF7D4341F6E0}"/>
              </a:ext>
            </a:extLst>
          </p:cNvPr>
          <p:cNvSpPr txBox="1">
            <a:spLocks noChangeArrowheads="1"/>
          </p:cNvSpPr>
          <p:nvPr/>
        </p:nvSpPr>
        <p:spPr bwMode="auto">
          <a:xfrm>
            <a:off x="2513489" y="2440262"/>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42024" name="Rectangle 39">
            <a:extLst>
              <a:ext uri="{FF2B5EF4-FFF2-40B4-BE49-F238E27FC236}">
                <a16:creationId xmlns:a16="http://schemas.microsoft.com/office/drawing/2014/main" id="{C830911D-A3B0-E54F-B869-254B5FE1C36A}"/>
              </a:ext>
            </a:extLst>
          </p:cNvPr>
          <p:cNvSpPr>
            <a:spLocks noChangeArrowheads="1"/>
          </p:cNvSpPr>
          <p:nvPr/>
        </p:nvSpPr>
        <p:spPr bwMode="auto">
          <a:xfrm>
            <a:off x="5593239" y="2064024"/>
            <a:ext cx="685800" cy="3810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5" name="Rectangle 40">
            <a:extLst>
              <a:ext uri="{FF2B5EF4-FFF2-40B4-BE49-F238E27FC236}">
                <a16:creationId xmlns:a16="http://schemas.microsoft.com/office/drawing/2014/main" id="{CA83FE97-97DD-0943-9A08-E332711AF8C4}"/>
              </a:ext>
            </a:extLst>
          </p:cNvPr>
          <p:cNvSpPr>
            <a:spLocks noChangeArrowheads="1"/>
          </p:cNvSpPr>
          <p:nvPr/>
        </p:nvSpPr>
        <p:spPr bwMode="auto">
          <a:xfrm flipH="1" flipV="1">
            <a:off x="5517039" y="19878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6" name="Text Box 41">
            <a:extLst>
              <a:ext uri="{FF2B5EF4-FFF2-40B4-BE49-F238E27FC236}">
                <a16:creationId xmlns:a16="http://schemas.microsoft.com/office/drawing/2014/main" id="{EB1FF249-015C-0840-BA6A-A310AF06DA8D}"/>
              </a:ext>
            </a:extLst>
          </p:cNvPr>
          <p:cNvSpPr txBox="1">
            <a:spLocks noChangeArrowheads="1"/>
          </p:cNvSpPr>
          <p:nvPr/>
        </p:nvSpPr>
        <p:spPr bwMode="auto">
          <a:xfrm>
            <a:off x="5626577" y="2108474"/>
            <a:ext cx="608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CSOL</a:t>
            </a:r>
          </a:p>
        </p:txBody>
      </p:sp>
      <p:sp>
        <p:nvSpPr>
          <p:cNvPr id="42039" name="Text Box 54">
            <a:extLst>
              <a:ext uri="{FF2B5EF4-FFF2-40B4-BE49-F238E27FC236}">
                <a16:creationId xmlns:a16="http://schemas.microsoft.com/office/drawing/2014/main" id="{49AA6783-C753-E94A-9FD6-3BEE302BE7B3}"/>
              </a:ext>
            </a:extLst>
          </p:cNvPr>
          <p:cNvSpPr txBox="1">
            <a:spLocks noChangeArrowheads="1"/>
          </p:cNvSpPr>
          <p:nvPr/>
        </p:nvSpPr>
        <p:spPr bwMode="auto">
          <a:xfrm>
            <a:off x="3854873" y="2187850"/>
            <a:ext cx="1127232"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dirty="0">
                <a:ea typeface="MS PGothic" panose="020B0600070205080204" pitchFamily="34" charset="-128"/>
              </a:rPr>
              <a:t>SOAP message</a:t>
            </a:r>
          </a:p>
        </p:txBody>
      </p:sp>
      <p:sp>
        <p:nvSpPr>
          <p:cNvPr id="42052" name="AutoShape 67">
            <a:extLst>
              <a:ext uri="{FF2B5EF4-FFF2-40B4-BE49-F238E27FC236}">
                <a16:creationId xmlns:a16="http://schemas.microsoft.com/office/drawing/2014/main" id="{DF5F1DA5-B8EF-1C45-9D65-AC79C6209015}"/>
              </a:ext>
            </a:extLst>
          </p:cNvPr>
          <p:cNvSpPr>
            <a:spLocks noChangeArrowheads="1"/>
          </p:cNvSpPr>
          <p:nvPr/>
        </p:nvSpPr>
        <p:spPr bwMode="auto">
          <a:xfrm>
            <a:off x="3688239" y="2521224"/>
            <a:ext cx="1447800" cy="228600"/>
          </a:xfrm>
          <a:prstGeom prst="leftRightArrow">
            <a:avLst>
              <a:gd name="adj1" fmla="val 50000"/>
              <a:gd name="adj2" fmla="val 126667"/>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84" name="Rectangle 3">
            <a:extLst>
              <a:ext uri="{FF2B5EF4-FFF2-40B4-BE49-F238E27FC236}">
                <a16:creationId xmlns:a16="http://schemas.microsoft.com/office/drawing/2014/main" id="{4F17EAB6-8CF4-7940-9DEE-868D53F2F1E6}"/>
              </a:ext>
            </a:extLst>
          </p:cNvPr>
          <p:cNvSpPr txBox="1">
            <a:spLocks noChangeArrowheads="1"/>
          </p:cNvSpPr>
          <p:nvPr/>
        </p:nvSpPr>
        <p:spPr>
          <a:xfrm>
            <a:off x="2392839" y="6195998"/>
            <a:ext cx="8361362" cy="651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t>TCPIPSERVICE resource establishes listener task for incoming requests</a:t>
            </a:r>
          </a:p>
        </p:txBody>
      </p:sp>
    </p:spTree>
    <p:extLst>
      <p:ext uri="{BB962C8B-B14F-4D97-AF65-F5344CB8AC3E}">
        <p14:creationId xmlns:p14="http://schemas.microsoft.com/office/powerpoint/2010/main" val="7559223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BBEB0-A88C-D144-B981-60311E482E67}"/>
              </a:ext>
            </a:extLst>
          </p:cNvPr>
          <p:cNvSpPr>
            <a:spLocks noGrp="1"/>
          </p:cNvSpPr>
          <p:nvPr>
            <p:ph type="title"/>
          </p:nvPr>
        </p:nvSpPr>
        <p:spPr/>
        <p:txBody>
          <a:bodyPr/>
          <a:lstStyle/>
          <a:p>
            <a:r>
              <a:rPr lang="en-US" dirty="0"/>
              <a:t>TCPIPSERVICE </a:t>
            </a:r>
          </a:p>
        </p:txBody>
      </p:sp>
      <p:sp>
        <p:nvSpPr>
          <p:cNvPr id="3" name="Content Placeholder 2">
            <a:extLst>
              <a:ext uri="{FF2B5EF4-FFF2-40B4-BE49-F238E27FC236}">
                <a16:creationId xmlns:a16="http://schemas.microsoft.com/office/drawing/2014/main" id="{D77C57FC-3042-5843-8074-707EA58BF671}"/>
              </a:ext>
            </a:extLst>
          </p:cNvPr>
          <p:cNvSpPr>
            <a:spLocks noGrp="1"/>
          </p:cNvSpPr>
          <p:nvPr>
            <p:ph idx="1"/>
          </p:nvPr>
        </p:nvSpPr>
        <p:spPr/>
        <p:txBody>
          <a:bodyPr/>
          <a:lstStyle/>
          <a:p>
            <a:pPr marL="342900" indent="-342900">
              <a:lnSpc>
                <a:spcPct val="77000"/>
              </a:lnSpc>
            </a:pPr>
            <a:r>
              <a:rPr lang="en-US" altLang="en-US" dirty="0" err="1"/>
              <a:t>TCPIPService</a:t>
            </a:r>
            <a:r>
              <a:rPr lang="en-US" altLang="en-US" dirty="0"/>
              <a:t> definition tells CICS to listen for connections</a:t>
            </a:r>
          </a:p>
          <a:p>
            <a:pPr marL="342900" indent="-342900">
              <a:lnSpc>
                <a:spcPct val="77000"/>
              </a:lnSpc>
            </a:pPr>
            <a:r>
              <a:rPr lang="en-US" altLang="en-US" dirty="0"/>
              <a:t>TCPIPSERVICE definition created by Systems Programmer</a:t>
            </a:r>
          </a:p>
          <a:p>
            <a:pPr marL="800100" lvl="1" indent="-342900">
              <a:lnSpc>
                <a:spcPct val="77000"/>
              </a:lnSpc>
            </a:pPr>
            <a:r>
              <a:rPr lang="en-US" altLang="en-US" dirty="0"/>
              <a:t>Tells CICS what port to listen on</a:t>
            </a:r>
          </a:p>
          <a:p>
            <a:pPr marL="800100" lvl="1" indent="-342900">
              <a:lnSpc>
                <a:spcPct val="77000"/>
              </a:lnSpc>
            </a:pPr>
            <a:r>
              <a:rPr lang="en-US" altLang="en-US" dirty="0"/>
              <a:t>Identifies host name or address if z/OS is multi-homed</a:t>
            </a:r>
          </a:p>
          <a:p>
            <a:pPr marL="800100" lvl="1" indent="-342900">
              <a:lnSpc>
                <a:spcPct val="77000"/>
              </a:lnSpc>
            </a:pPr>
            <a:r>
              <a:rPr lang="en-US" altLang="en-US" dirty="0"/>
              <a:t>Specifies whether encryption should be used (SSL/TLS)</a:t>
            </a:r>
          </a:p>
          <a:p>
            <a:pPr marL="1257300" lvl="2" indent="-342900">
              <a:lnSpc>
                <a:spcPct val="77000"/>
              </a:lnSpc>
            </a:pPr>
            <a:r>
              <a:rPr lang="en-US" altLang="en-US" dirty="0"/>
              <a:t>And whether CICS or AT-TLS will be responsible for handling SSL/TLS protocol</a:t>
            </a:r>
          </a:p>
          <a:p>
            <a:pPr marL="342900" indent="-342900">
              <a:lnSpc>
                <a:spcPct val="77000"/>
              </a:lnSpc>
            </a:pPr>
            <a:r>
              <a:rPr lang="en-US" altLang="en-US" dirty="0"/>
              <a:t>Receiving message is performed under the CSOL transaction</a:t>
            </a:r>
          </a:p>
        </p:txBody>
      </p:sp>
    </p:spTree>
    <p:extLst>
      <p:ext uri="{BB962C8B-B14F-4D97-AF65-F5344CB8AC3E}">
        <p14:creationId xmlns:p14="http://schemas.microsoft.com/office/powerpoint/2010/main" val="133785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BCE8F79-CF48-4243-A582-C734D670C7D9}"/>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25602" name="Slide Number Placeholder 2">
            <a:extLst>
              <a:ext uri="{FF2B5EF4-FFF2-40B4-BE49-F238E27FC236}">
                <a16:creationId xmlns:a16="http://schemas.microsoft.com/office/drawing/2014/main" id="{3F273B50-2892-8449-B74B-C23D2FD43EDE}"/>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17</a:t>
            </a:fld>
            <a:endParaRPr lang="en-US" altLang="en-US" sz="1000">
              <a:solidFill>
                <a:srgbClr val="FFFFFF"/>
              </a:solidFill>
            </a:endParaRPr>
          </a:p>
        </p:txBody>
      </p:sp>
      <p:sp>
        <p:nvSpPr>
          <p:cNvPr id="25604" name="Text Box 3">
            <a:extLst>
              <a:ext uri="{FF2B5EF4-FFF2-40B4-BE49-F238E27FC236}">
                <a16:creationId xmlns:a16="http://schemas.microsoft.com/office/drawing/2014/main" id="{D2E1102C-9F10-6B41-9BDA-530D32EF83DD}"/>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25605" name="Text Box 4">
            <a:extLst>
              <a:ext uri="{FF2B5EF4-FFF2-40B4-BE49-F238E27FC236}">
                <a16:creationId xmlns:a16="http://schemas.microsoft.com/office/drawing/2014/main" id="{1CDE6068-8071-384A-959A-128CF9CFF3E6}"/>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25606" name="Text Box 5">
            <a:extLst>
              <a:ext uri="{FF2B5EF4-FFF2-40B4-BE49-F238E27FC236}">
                <a16:creationId xmlns:a16="http://schemas.microsoft.com/office/drawing/2014/main" id="{8C1CCA03-9EBA-7D4B-B68A-EE71C99CE928}"/>
              </a:ext>
            </a:extLst>
          </p:cNvPr>
          <p:cNvSpPr txBox="1">
            <a:spLocks noChangeArrowheads="1"/>
          </p:cNvSpPr>
          <p:nvPr/>
        </p:nvSpPr>
        <p:spPr bwMode="auto">
          <a:xfrm>
            <a:off x="2247900" y="1690688"/>
            <a:ext cx="8169275"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slide is the first slide in a series of six that slowly adds the CICS components that are involved with a CICS Web services request.  Slide 7 of 7 shows all components on a single slide.</a:t>
            </a:r>
          </a:p>
          <a:p>
            <a:pPr eaLnBrk="1" hangingPunct="1">
              <a:spcBef>
                <a:spcPct val="50000"/>
              </a:spcBef>
              <a:spcAft>
                <a:spcPct val="0"/>
              </a:spcAft>
              <a:buFont typeface="Wingdings" pitchFamily="2" charset="2"/>
              <a:buNone/>
            </a:pPr>
            <a:endParaRPr lang="en-US" altLang="ja-JP" sz="1400" b="0" dirty="0">
              <a:ea typeface="MS PGothic" panose="020B0600070205080204" pitchFamily="34" charset="-128"/>
            </a:endParaRP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slide – The </a:t>
            </a:r>
            <a:r>
              <a:rPr lang="en-US" altLang="ja-JP" sz="1400" b="0" dirty="0" err="1">
                <a:ea typeface="MS PGothic" panose="020B0600070205080204" pitchFamily="34" charset="-128"/>
              </a:rPr>
              <a:t>TCPIPService</a:t>
            </a:r>
            <a:r>
              <a:rPr lang="en-US" altLang="ja-JP" sz="1400" b="0" dirty="0">
                <a:ea typeface="MS PGothic" panose="020B0600070205080204" pitchFamily="34" charset="-128"/>
              </a:rPr>
              <a:t> definition has been available in CICS for quite some time and tells CICS to listen for incoming TCP/IP requests arriving on a specified port, and, in the case of Web Service requests, to expect them to be HTTP-based.</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You can specify quite a bit of details in the </a:t>
            </a:r>
            <a:r>
              <a:rPr lang="en-US" altLang="ja-JP" sz="1400" b="0" dirty="0" err="1">
                <a:ea typeface="MS PGothic" panose="020B0600070205080204" pitchFamily="34" charset="-128"/>
              </a:rPr>
              <a:t>TCPIPService</a:t>
            </a:r>
            <a:r>
              <a:rPr lang="en-US" altLang="ja-JP" sz="1400" b="0" dirty="0">
                <a:ea typeface="MS PGothic" panose="020B0600070205080204" pitchFamily="34" charset="-128"/>
              </a:rPr>
              <a:t> definitions such as the maximum message length you will allow, what TCP/IP names or addresses should be allowed if your z/OS is multi-homed, if SSL should be used, and the level of encryption.</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For monitoring and statistics, the System Programmer will see the work performed by CICS in this area under the CSOL transaction.</a:t>
            </a:r>
          </a:p>
        </p:txBody>
      </p:sp>
    </p:spTree>
    <p:extLst>
      <p:ext uri="{BB962C8B-B14F-4D97-AF65-F5344CB8AC3E}">
        <p14:creationId xmlns:p14="http://schemas.microsoft.com/office/powerpoint/2010/main" val="215266721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a:extLst>
              <a:ext uri="{FF2B5EF4-FFF2-40B4-BE49-F238E27FC236}">
                <a16:creationId xmlns:a16="http://schemas.microsoft.com/office/drawing/2014/main" id="{D5531DB1-E1D3-FE40-9E7C-47552F7209A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CICS decides what to do with the request </a:t>
            </a:r>
            <a:r>
              <a:rPr lang="en-US" altLang="en-US" sz="2400" b="1" dirty="0"/>
              <a:t>(2 of 7)</a:t>
            </a:r>
            <a:r>
              <a:rPr lang="en-US" altLang="ja-JP" sz="5400" b="1" dirty="0">
                <a:ea typeface="MS PGothic" panose="020B0600070205080204" pitchFamily="34" charset="-128"/>
              </a:rPr>
              <a:t> </a:t>
            </a:r>
          </a:p>
        </p:txBody>
      </p:sp>
      <p:sp>
        <p:nvSpPr>
          <p:cNvPr id="41986" name="Slide Number Placeholder 3">
            <a:extLst>
              <a:ext uri="{FF2B5EF4-FFF2-40B4-BE49-F238E27FC236}">
                <a16:creationId xmlns:a16="http://schemas.microsoft.com/office/drawing/2014/main" id="{B9858EFB-C1D1-D24B-A6DF-A7F535C78EB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18</a:t>
            </a:fld>
            <a:endParaRPr lang="en-US" altLang="en-US" sz="1000">
              <a:solidFill>
                <a:srgbClr val="FFFFFF"/>
              </a:solidFill>
            </a:endParaRPr>
          </a:p>
        </p:txBody>
      </p:sp>
      <p:sp>
        <p:nvSpPr>
          <p:cNvPr id="41987" name="Rectangle 2">
            <a:extLst>
              <a:ext uri="{FF2B5EF4-FFF2-40B4-BE49-F238E27FC236}">
                <a16:creationId xmlns:a16="http://schemas.microsoft.com/office/drawing/2014/main" id="{FB85F8BB-B5D1-CA4A-89B6-E63BF9BE9792}"/>
              </a:ext>
            </a:extLst>
          </p:cNvPr>
          <p:cNvSpPr>
            <a:spLocks noChangeArrowheads="1"/>
          </p:cNvSpPr>
          <p:nvPr/>
        </p:nvSpPr>
        <p:spPr bwMode="auto">
          <a:xfrm>
            <a:off x="5383689" y="1606824"/>
            <a:ext cx="54864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2" name="Rectangle 17">
            <a:extLst>
              <a:ext uri="{FF2B5EF4-FFF2-40B4-BE49-F238E27FC236}">
                <a16:creationId xmlns:a16="http://schemas.microsoft.com/office/drawing/2014/main" id="{54F21C83-B559-6C43-BF17-28940BEE6CAF}"/>
              </a:ext>
            </a:extLst>
          </p:cNvPr>
          <p:cNvSpPr>
            <a:spLocks noChangeArrowheads="1"/>
          </p:cNvSpPr>
          <p:nvPr/>
        </p:nvSpPr>
        <p:spPr bwMode="auto">
          <a:xfrm>
            <a:off x="6126639" y="34356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3" name="Text Box 18">
            <a:extLst>
              <a:ext uri="{FF2B5EF4-FFF2-40B4-BE49-F238E27FC236}">
                <a16:creationId xmlns:a16="http://schemas.microsoft.com/office/drawing/2014/main" id="{2CBBAEFD-A781-2845-8AED-A2FCD69E4D60}"/>
              </a:ext>
            </a:extLst>
          </p:cNvPr>
          <p:cNvSpPr txBox="1">
            <a:spLocks noChangeArrowheads="1"/>
          </p:cNvSpPr>
          <p:nvPr/>
        </p:nvSpPr>
        <p:spPr bwMode="auto">
          <a:xfrm>
            <a:off x="6507640" y="3489599"/>
            <a:ext cx="784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URIMAP</a:t>
            </a:r>
          </a:p>
        </p:txBody>
      </p:sp>
      <p:sp>
        <p:nvSpPr>
          <p:cNvPr id="42007" name="Text Box 22">
            <a:extLst>
              <a:ext uri="{FF2B5EF4-FFF2-40B4-BE49-F238E27FC236}">
                <a16:creationId xmlns:a16="http://schemas.microsoft.com/office/drawing/2014/main" id="{9F663756-514C-0947-93DA-878CDC595492}"/>
              </a:ext>
            </a:extLst>
          </p:cNvPr>
          <p:cNvSpPr txBox="1">
            <a:spLocks noChangeArrowheads="1"/>
          </p:cNvSpPr>
          <p:nvPr/>
        </p:nvSpPr>
        <p:spPr bwMode="auto">
          <a:xfrm>
            <a:off x="9474677" y="1575074"/>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ea typeface="MS PGothic" panose="020B0600070205080204" pitchFamily="34" charset="-128"/>
              </a:rPr>
              <a:t>CICS TS</a:t>
            </a:r>
          </a:p>
        </p:txBody>
      </p:sp>
      <p:sp>
        <p:nvSpPr>
          <p:cNvPr id="42008" name="Rectangle 23">
            <a:extLst>
              <a:ext uri="{FF2B5EF4-FFF2-40B4-BE49-F238E27FC236}">
                <a16:creationId xmlns:a16="http://schemas.microsoft.com/office/drawing/2014/main" id="{EC37305F-C6B9-EF44-A1B7-62DE41639A11}"/>
              </a:ext>
            </a:extLst>
          </p:cNvPr>
          <p:cNvSpPr>
            <a:spLocks noChangeArrowheads="1"/>
          </p:cNvSpPr>
          <p:nvPr/>
        </p:nvSpPr>
        <p:spPr bwMode="auto">
          <a:xfrm>
            <a:off x="6126639" y="1640162"/>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9" name="Text Box 24">
            <a:extLst>
              <a:ext uri="{FF2B5EF4-FFF2-40B4-BE49-F238E27FC236}">
                <a16:creationId xmlns:a16="http://schemas.microsoft.com/office/drawing/2014/main" id="{C05721E2-2845-854F-8236-312BC0FFC285}"/>
              </a:ext>
            </a:extLst>
          </p:cNvPr>
          <p:cNvSpPr txBox="1">
            <a:spLocks noChangeArrowheads="1"/>
          </p:cNvSpPr>
          <p:nvPr/>
        </p:nvSpPr>
        <p:spPr bwMode="auto">
          <a:xfrm>
            <a:off x="6253639" y="1694138"/>
            <a:ext cx="1301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TCPIPSERVICE</a:t>
            </a:r>
          </a:p>
        </p:txBody>
      </p:sp>
      <p:sp>
        <p:nvSpPr>
          <p:cNvPr id="42014" name="Rectangle 29">
            <a:extLst>
              <a:ext uri="{FF2B5EF4-FFF2-40B4-BE49-F238E27FC236}">
                <a16:creationId xmlns:a16="http://schemas.microsoft.com/office/drawing/2014/main" id="{A047F71E-6AEA-874A-AB4B-CE1DFAF0D998}"/>
              </a:ext>
            </a:extLst>
          </p:cNvPr>
          <p:cNvSpPr>
            <a:spLocks noChangeArrowheads="1"/>
          </p:cNvSpPr>
          <p:nvPr/>
        </p:nvSpPr>
        <p:spPr bwMode="auto">
          <a:xfrm>
            <a:off x="6431439" y="2216424"/>
            <a:ext cx="914400" cy="6096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5" name="Rectangle 30">
            <a:extLst>
              <a:ext uri="{FF2B5EF4-FFF2-40B4-BE49-F238E27FC236}">
                <a16:creationId xmlns:a16="http://schemas.microsoft.com/office/drawing/2014/main" id="{E1E650B0-A529-174C-BBD8-B145BDA315BC}"/>
              </a:ext>
            </a:extLst>
          </p:cNvPr>
          <p:cNvSpPr>
            <a:spLocks noChangeArrowheads="1"/>
          </p:cNvSpPr>
          <p:nvPr/>
        </p:nvSpPr>
        <p:spPr bwMode="auto">
          <a:xfrm flipH="1" flipV="1">
            <a:off x="6355239" y="21402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6" name="Text Box 31">
            <a:extLst>
              <a:ext uri="{FF2B5EF4-FFF2-40B4-BE49-F238E27FC236}">
                <a16:creationId xmlns:a16="http://schemas.microsoft.com/office/drawing/2014/main" id="{30920A68-B830-4E4A-A69B-8A691DE55306}"/>
              </a:ext>
            </a:extLst>
          </p:cNvPr>
          <p:cNvSpPr txBox="1">
            <a:spLocks noChangeArrowheads="1"/>
          </p:cNvSpPr>
          <p:nvPr/>
        </p:nvSpPr>
        <p:spPr bwMode="auto">
          <a:xfrm>
            <a:off x="6540977" y="2287862"/>
            <a:ext cx="728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CWXN</a:t>
            </a:r>
          </a:p>
        </p:txBody>
      </p:sp>
      <p:sp>
        <p:nvSpPr>
          <p:cNvPr id="42019" name="Oval 34">
            <a:extLst>
              <a:ext uri="{FF2B5EF4-FFF2-40B4-BE49-F238E27FC236}">
                <a16:creationId xmlns:a16="http://schemas.microsoft.com/office/drawing/2014/main" id="{C8CE86BD-BD56-0547-B5E3-7D1218A76C0C}"/>
              </a:ext>
            </a:extLst>
          </p:cNvPr>
          <p:cNvSpPr>
            <a:spLocks noChangeArrowheads="1"/>
          </p:cNvSpPr>
          <p:nvPr/>
        </p:nvSpPr>
        <p:spPr bwMode="auto">
          <a:xfrm>
            <a:off x="5212239" y="2270399"/>
            <a:ext cx="304800" cy="762000"/>
          </a:xfrm>
          <a:prstGeom prst="ellipse">
            <a:avLst/>
          </a:prstGeom>
          <a:solidFill>
            <a:schemeClr val="bg1"/>
          </a:soli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66627" name="Oval 35">
            <a:extLst>
              <a:ext uri="{FF2B5EF4-FFF2-40B4-BE49-F238E27FC236}">
                <a16:creationId xmlns:a16="http://schemas.microsoft.com/office/drawing/2014/main" id="{D8C83274-9CC3-D64C-B1E9-2A6C2EA86519}"/>
              </a:ext>
            </a:extLst>
          </p:cNvPr>
          <p:cNvSpPr>
            <a:spLocks noChangeArrowheads="1"/>
          </p:cNvSpPr>
          <p:nvPr/>
        </p:nvSpPr>
        <p:spPr bwMode="auto">
          <a:xfrm>
            <a:off x="2392839" y="2216424"/>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2021" name="Text Box 36">
            <a:extLst>
              <a:ext uri="{FF2B5EF4-FFF2-40B4-BE49-F238E27FC236}">
                <a16:creationId xmlns:a16="http://schemas.microsoft.com/office/drawing/2014/main" id="{BF44AFB7-0456-FB4C-9022-EF7D4341F6E0}"/>
              </a:ext>
            </a:extLst>
          </p:cNvPr>
          <p:cNvSpPr txBox="1">
            <a:spLocks noChangeArrowheads="1"/>
          </p:cNvSpPr>
          <p:nvPr/>
        </p:nvSpPr>
        <p:spPr bwMode="auto">
          <a:xfrm>
            <a:off x="2513489" y="2440262"/>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42022" name="Line 37">
            <a:extLst>
              <a:ext uri="{FF2B5EF4-FFF2-40B4-BE49-F238E27FC236}">
                <a16:creationId xmlns:a16="http://schemas.microsoft.com/office/drawing/2014/main" id="{594C52C9-9DE2-6E4E-B0DF-30D512BE5E9D}"/>
              </a:ext>
            </a:extLst>
          </p:cNvPr>
          <p:cNvSpPr>
            <a:spLocks noChangeShapeType="1"/>
          </p:cNvSpPr>
          <p:nvPr/>
        </p:nvSpPr>
        <p:spPr bwMode="auto">
          <a:xfrm>
            <a:off x="6812439" y="2673624"/>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23" name="Text Box 38">
            <a:extLst>
              <a:ext uri="{FF2B5EF4-FFF2-40B4-BE49-F238E27FC236}">
                <a16:creationId xmlns:a16="http://schemas.microsoft.com/office/drawing/2014/main" id="{153B4A5D-98D4-0A4C-8A88-ED79AB6C16C4}"/>
              </a:ext>
            </a:extLst>
          </p:cNvPr>
          <p:cNvSpPr txBox="1">
            <a:spLocks noChangeArrowheads="1"/>
          </p:cNvSpPr>
          <p:nvPr/>
        </p:nvSpPr>
        <p:spPr bwMode="auto">
          <a:xfrm>
            <a:off x="6791713" y="3137175"/>
            <a:ext cx="806631"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URIMAP</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matching</a:t>
            </a:r>
          </a:p>
        </p:txBody>
      </p:sp>
      <p:sp>
        <p:nvSpPr>
          <p:cNvPr id="42024" name="Rectangle 39">
            <a:extLst>
              <a:ext uri="{FF2B5EF4-FFF2-40B4-BE49-F238E27FC236}">
                <a16:creationId xmlns:a16="http://schemas.microsoft.com/office/drawing/2014/main" id="{C830911D-A3B0-E54F-B869-254B5FE1C36A}"/>
              </a:ext>
            </a:extLst>
          </p:cNvPr>
          <p:cNvSpPr>
            <a:spLocks noChangeArrowheads="1"/>
          </p:cNvSpPr>
          <p:nvPr/>
        </p:nvSpPr>
        <p:spPr bwMode="auto">
          <a:xfrm>
            <a:off x="5593239" y="2064024"/>
            <a:ext cx="685800" cy="3810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5" name="Rectangle 40">
            <a:extLst>
              <a:ext uri="{FF2B5EF4-FFF2-40B4-BE49-F238E27FC236}">
                <a16:creationId xmlns:a16="http://schemas.microsoft.com/office/drawing/2014/main" id="{CA83FE97-97DD-0943-9A08-E332711AF8C4}"/>
              </a:ext>
            </a:extLst>
          </p:cNvPr>
          <p:cNvSpPr>
            <a:spLocks noChangeArrowheads="1"/>
          </p:cNvSpPr>
          <p:nvPr/>
        </p:nvSpPr>
        <p:spPr bwMode="auto">
          <a:xfrm flipH="1" flipV="1">
            <a:off x="5517039" y="19878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6" name="Text Box 41">
            <a:extLst>
              <a:ext uri="{FF2B5EF4-FFF2-40B4-BE49-F238E27FC236}">
                <a16:creationId xmlns:a16="http://schemas.microsoft.com/office/drawing/2014/main" id="{EB1FF249-015C-0840-BA6A-A310AF06DA8D}"/>
              </a:ext>
            </a:extLst>
          </p:cNvPr>
          <p:cNvSpPr txBox="1">
            <a:spLocks noChangeArrowheads="1"/>
          </p:cNvSpPr>
          <p:nvPr/>
        </p:nvSpPr>
        <p:spPr bwMode="auto">
          <a:xfrm>
            <a:off x="5626577" y="2108474"/>
            <a:ext cx="608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CSOL</a:t>
            </a:r>
          </a:p>
        </p:txBody>
      </p:sp>
      <p:sp>
        <p:nvSpPr>
          <p:cNvPr id="42038" name="AutoShape 53">
            <a:extLst>
              <a:ext uri="{FF2B5EF4-FFF2-40B4-BE49-F238E27FC236}">
                <a16:creationId xmlns:a16="http://schemas.microsoft.com/office/drawing/2014/main" id="{1BF89265-3B04-8E48-A1E5-25140D52E2DC}"/>
              </a:ext>
            </a:extLst>
          </p:cNvPr>
          <p:cNvSpPr>
            <a:spLocks noChangeArrowheads="1"/>
          </p:cNvSpPr>
          <p:nvPr/>
        </p:nvSpPr>
        <p:spPr bwMode="auto">
          <a:xfrm rot="17888362">
            <a:off x="6023452" y="2397400"/>
            <a:ext cx="130175" cy="533400"/>
          </a:xfrm>
          <a:prstGeom prst="curvedRightArrow">
            <a:avLst>
              <a:gd name="adj1" fmla="val 70322"/>
              <a:gd name="adj2" fmla="val 152274"/>
              <a:gd name="adj3" fmla="val 33333"/>
            </a:avLst>
          </a:prstGeom>
          <a:solidFill>
            <a:schemeClr val="accent1"/>
          </a:solidFill>
          <a:ln w="1270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9" name="Text Box 54">
            <a:extLst>
              <a:ext uri="{FF2B5EF4-FFF2-40B4-BE49-F238E27FC236}">
                <a16:creationId xmlns:a16="http://schemas.microsoft.com/office/drawing/2014/main" id="{49AA6783-C753-E94A-9FD6-3BEE302BE7B3}"/>
              </a:ext>
            </a:extLst>
          </p:cNvPr>
          <p:cNvSpPr txBox="1">
            <a:spLocks noChangeArrowheads="1"/>
          </p:cNvSpPr>
          <p:nvPr/>
        </p:nvSpPr>
        <p:spPr bwMode="auto">
          <a:xfrm>
            <a:off x="3854873" y="2187850"/>
            <a:ext cx="1127232"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dirty="0">
                <a:ea typeface="MS PGothic" panose="020B0600070205080204" pitchFamily="34" charset="-128"/>
              </a:rPr>
              <a:t>SOAP message</a:t>
            </a:r>
          </a:p>
        </p:txBody>
      </p:sp>
      <p:sp>
        <p:nvSpPr>
          <p:cNvPr id="42052" name="AutoShape 67">
            <a:extLst>
              <a:ext uri="{FF2B5EF4-FFF2-40B4-BE49-F238E27FC236}">
                <a16:creationId xmlns:a16="http://schemas.microsoft.com/office/drawing/2014/main" id="{DF5F1DA5-B8EF-1C45-9D65-AC79C6209015}"/>
              </a:ext>
            </a:extLst>
          </p:cNvPr>
          <p:cNvSpPr>
            <a:spLocks noChangeArrowheads="1"/>
          </p:cNvSpPr>
          <p:nvPr/>
        </p:nvSpPr>
        <p:spPr bwMode="auto">
          <a:xfrm>
            <a:off x="3688239" y="2521224"/>
            <a:ext cx="1447800" cy="228600"/>
          </a:xfrm>
          <a:prstGeom prst="leftRightArrow">
            <a:avLst>
              <a:gd name="adj1" fmla="val 50000"/>
              <a:gd name="adj2" fmla="val 126667"/>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84" name="Rectangle 3">
            <a:extLst>
              <a:ext uri="{FF2B5EF4-FFF2-40B4-BE49-F238E27FC236}">
                <a16:creationId xmlns:a16="http://schemas.microsoft.com/office/drawing/2014/main" id="{4F17EAB6-8CF4-7940-9DEE-868D53F2F1E6}"/>
              </a:ext>
            </a:extLst>
          </p:cNvPr>
          <p:cNvSpPr txBox="1">
            <a:spLocks noChangeArrowheads="1"/>
          </p:cNvSpPr>
          <p:nvPr/>
        </p:nvSpPr>
        <p:spPr>
          <a:xfrm>
            <a:off x="2392839" y="6195998"/>
            <a:ext cx="8361362" cy="651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t>CICS finds a match on endpoint path based on URIMAP resource definitions</a:t>
            </a:r>
          </a:p>
        </p:txBody>
      </p:sp>
    </p:spTree>
    <p:extLst>
      <p:ext uri="{BB962C8B-B14F-4D97-AF65-F5344CB8AC3E}">
        <p14:creationId xmlns:p14="http://schemas.microsoft.com/office/powerpoint/2010/main" val="828656052"/>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2594-BAEC-504B-88CE-26E5AD6706FC}"/>
              </a:ext>
            </a:extLst>
          </p:cNvPr>
          <p:cNvSpPr>
            <a:spLocks noGrp="1"/>
          </p:cNvSpPr>
          <p:nvPr>
            <p:ph type="title"/>
          </p:nvPr>
        </p:nvSpPr>
        <p:spPr/>
        <p:txBody>
          <a:bodyPr/>
          <a:lstStyle/>
          <a:p>
            <a:r>
              <a:rPr lang="en-US" dirty="0"/>
              <a:t>URIMAP matching …</a:t>
            </a:r>
          </a:p>
        </p:txBody>
      </p:sp>
      <p:sp>
        <p:nvSpPr>
          <p:cNvPr id="4" name="Rectangle 4">
            <a:extLst>
              <a:ext uri="{FF2B5EF4-FFF2-40B4-BE49-F238E27FC236}">
                <a16:creationId xmlns:a16="http://schemas.microsoft.com/office/drawing/2014/main" id="{8F4DA4A5-4534-8F4F-835C-C8CFACF79494}"/>
              </a:ext>
            </a:extLst>
          </p:cNvPr>
          <p:cNvSpPr>
            <a:spLocks noGrp="1" noChangeArrowheads="1"/>
          </p:cNvSpPr>
          <p:nvPr>
            <p:ph idx="1"/>
          </p:nvPr>
        </p:nvSpPr>
        <p:spPr>
          <a:noFill/>
        </p:spPr>
        <p:txBody>
          <a:bodyPr vert="horz" lIns="90000" tIns="46800" rIns="90000" bIns="46800" rtlCol="0">
            <a:normAutofit/>
          </a:bodyPr>
          <a:lstStyle/>
          <a:p>
            <a:pPr marL="342900" indent="-342900">
              <a:lnSpc>
                <a:spcPct val="77000"/>
              </a:lnSpc>
            </a:pPr>
            <a:r>
              <a:rPr lang="en-US" altLang="en-US" sz="2200" dirty="0"/>
              <a:t>CICS searches installed URIMAP definitions to find a match on endpoint path</a:t>
            </a:r>
          </a:p>
          <a:p>
            <a:pPr marL="342900" indent="-342900">
              <a:lnSpc>
                <a:spcPct val="77000"/>
              </a:lnSpc>
            </a:pPr>
            <a:r>
              <a:rPr lang="en-US" altLang="en-US" sz="2200" dirty="0"/>
              <a:t>URIMAP resource typically created dynamically by CICS</a:t>
            </a:r>
          </a:p>
          <a:p>
            <a:pPr marL="800100" lvl="1" indent="-342900">
              <a:lnSpc>
                <a:spcPct val="77000"/>
              </a:lnSpc>
            </a:pPr>
            <a:r>
              <a:rPr lang="en-US" altLang="en-US" sz="1800" dirty="0"/>
              <a:t>Can be defined by Systems Programmer</a:t>
            </a:r>
          </a:p>
          <a:p>
            <a:pPr marL="342900" indent="-342900">
              <a:lnSpc>
                <a:spcPct val="77000"/>
              </a:lnSpc>
            </a:pPr>
            <a:r>
              <a:rPr lang="en-US" altLang="en-US" sz="2200" dirty="0"/>
              <a:t>If no matching URIMAP is found, CICS returns an error to client</a:t>
            </a:r>
          </a:p>
          <a:p>
            <a:pPr marL="342900" indent="-342900">
              <a:lnSpc>
                <a:spcPct val="77000"/>
              </a:lnSpc>
            </a:pPr>
            <a:r>
              <a:rPr lang="en-US" altLang="en-US" sz="2200" dirty="0"/>
              <a:t>Work is performed under the CSOL or CWXN transaction (by default)</a:t>
            </a:r>
          </a:p>
          <a:p>
            <a:pPr marL="800100" lvl="1" indent="-342900">
              <a:lnSpc>
                <a:spcPct val="77000"/>
              </a:lnSpc>
            </a:pPr>
            <a:r>
              <a:rPr lang="en-US" altLang="en-US" sz="1800" dirty="0"/>
              <a:t>If configuration is eligible for optimized processing, all the work can be done by CSOL and CWXN transaction is not attached</a:t>
            </a:r>
          </a:p>
        </p:txBody>
      </p:sp>
    </p:spTree>
    <p:extLst>
      <p:ext uri="{BB962C8B-B14F-4D97-AF65-F5344CB8AC3E}">
        <p14:creationId xmlns:p14="http://schemas.microsoft.com/office/powerpoint/2010/main" val="1254039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18B02AAD-E3E8-AD4E-A759-ED9E7C2A4680}"/>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Abstract</a:t>
            </a:r>
          </a:p>
        </p:txBody>
      </p:sp>
      <p:sp>
        <p:nvSpPr>
          <p:cNvPr id="6148" name="Rectangle 3">
            <a:extLst>
              <a:ext uri="{FF2B5EF4-FFF2-40B4-BE49-F238E27FC236}">
                <a16:creationId xmlns:a16="http://schemas.microsoft.com/office/drawing/2014/main" id="{025020C3-638E-A64B-9B85-63E7E084ADF8}"/>
              </a:ext>
            </a:extLst>
          </p:cNvPr>
          <p:cNvSpPr>
            <a:spLocks noGrp="1" noChangeArrowheads="1"/>
          </p:cNvSpPr>
          <p:nvPr>
            <p:ph idx="1"/>
          </p:nvPr>
        </p:nvSpPr>
        <p:spPr/>
        <p:txBody>
          <a:bodyPr/>
          <a:lstStyle/>
          <a:p>
            <a:pPr eaLnBrk="1" hangingPunct="1"/>
            <a:r>
              <a:rPr lang="en-US" altLang="ja-JP" sz="2000">
                <a:ea typeface="MS PGothic" panose="020B0600070205080204" pitchFamily="34" charset="-128"/>
              </a:rPr>
              <a:t>This topic discusses CICS’s Web services support.  The topic starts with the flow of Web service through CICS and the resource definitions needed to implement Web services.  Application develop of Web services is discussed both using the CICS Web Services Assistant and IBM Developer for z System (IDz). We will also touch on special processing via Handlers.</a:t>
            </a:r>
          </a:p>
          <a:p>
            <a:pPr eaLnBrk="1" hangingPunct="1"/>
            <a:endParaRPr lang="en-US" altLang="ja-JP" sz="2000">
              <a:ea typeface="MS PGothic" panose="020B0600070205080204" pitchFamily="34" charset="-128"/>
            </a:endParaRPr>
          </a:p>
          <a:p>
            <a:pPr eaLnBrk="1" hangingPunct="1"/>
            <a:r>
              <a:rPr lang="en-US" altLang="ja-JP" sz="2000">
                <a:ea typeface="MS PGothic" panose="020B0600070205080204" pitchFamily="34" charset="-128"/>
              </a:rPr>
              <a:t>Closely related to web services is CICS’s ability to transform XML, and JSON web services.</a:t>
            </a:r>
          </a:p>
          <a:p>
            <a:pPr eaLnBrk="1" hangingPunct="1"/>
            <a:endParaRPr lang="en-US" altLang="ja-JP" sz="2000">
              <a:ea typeface="MS PGothic" panose="020B0600070205080204" pitchFamily="34" charset="-128"/>
            </a:endParaRPr>
          </a:p>
          <a:p>
            <a:pPr eaLnBrk="1" hangingPunct="1"/>
            <a:r>
              <a:rPr lang="en-US" altLang="ja-JP" sz="2000">
                <a:ea typeface="MS PGothic" panose="020B0600070205080204" pitchFamily="34" charset="-128"/>
              </a:rPr>
              <a:t>This presentation has been updated for CICS TS V5.3 and IDz V14.</a:t>
            </a:r>
          </a:p>
          <a:p>
            <a:pPr eaLnBrk="1" hangingPunct="1">
              <a:buFont typeface="Wingdings" pitchFamily="2" charset="2"/>
              <a:buNone/>
            </a:pPr>
            <a:endParaRPr lang="en-US" altLang="ja-JP" sz="2000">
              <a:ea typeface="MS PGothic" panose="020B0600070205080204" pitchFamily="34" charset="-128"/>
            </a:endParaRPr>
          </a:p>
          <a:p>
            <a:pPr eaLnBrk="1" hangingPunct="1"/>
            <a:endParaRPr lang="en-US" altLang="ja-JP" sz="2000">
              <a:ea typeface="MS PGothic" panose="020B0600070205080204" pitchFamily="34" charset="-128"/>
            </a:endParaRPr>
          </a:p>
        </p:txBody>
      </p:sp>
      <p:sp>
        <p:nvSpPr>
          <p:cNvPr id="6146" name="Slide Number Placeholder 3">
            <a:extLst>
              <a:ext uri="{FF2B5EF4-FFF2-40B4-BE49-F238E27FC236}">
                <a16:creationId xmlns:a16="http://schemas.microsoft.com/office/drawing/2014/main" id="{52A21144-2E9E-2B41-B662-FBE2A7909B6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t>2</a:t>
            </a:fld>
            <a:endParaRPr lang="en-US" altLang="en-US" sz="1000">
              <a:solidFill>
                <a:srgbClr val="FFFFFF"/>
              </a:solidFill>
            </a:endParaRPr>
          </a:p>
        </p:txBody>
      </p:sp>
    </p:spTree>
    <p:extLst>
      <p:ext uri="{BB962C8B-B14F-4D97-AF65-F5344CB8AC3E}">
        <p14:creationId xmlns:p14="http://schemas.microsoft.com/office/powerpoint/2010/main" val="10851308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A6435F01-97EF-C544-B2F3-D5B2787BA288}"/>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28674" name="Slide Number Placeholder 2">
            <a:extLst>
              <a:ext uri="{FF2B5EF4-FFF2-40B4-BE49-F238E27FC236}">
                <a16:creationId xmlns:a16="http://schemas.microsoft.com/office/drawing/2014/main" id="{3A8546D8-8CE4-B34F-BFE0-59AB83A6FF2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20</a:t>
            </a:fld>
            <a:endParaRPr lang="en-US" altLang="en-US" sz="1000">
              <a:solidFill>
                <a:srgbClr val="FFFFFF"/>
              </a:solidFill>
            </a:endParaRPr>
          </a:p>
        </p:txBody>
      </p:sp>
      <p:sp>
        <p:nvSpPr>
          <p:cNvPr id="28676" name="Text Box 3">
            <a:extLst>
              <a:ext uri="{FF2B5EF4-FFF2-40B4-BE49-F238E27FC236}">
                <a16:creationId xmlns:a16="http://schemas.microsoft.com/office/drawing/2014/main" id="{24927A5B-B0EE-CB4E-A30F-EF24B0E3F998}"/>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28677" name="Text Box 4">
            <a:extLst>
              <a:ext uri="{FF2B5EF4-FFF2-40B4-BE49-F238E27FC236}">
                <a16:creationId xmlns:a16="http://schemas.microsoft.com/office/drawing/2014/main" id="{2444ADFE-919E-8D49-8CD4-16C2A6C9CAE4}"/>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28678" name="Text Box 5">
            <a:extLst>
              <a:ext uri="{FF2B5EF4-FFF2-40B4-BE49-F238E27FC236}">
                <a16:creationId xmlns:a16="http://schemas.microsoft.com/office/drawing/2014/main" id="{34BD49B9-4723-F441-A193-2A121E75A342}"/>
              </a:ext>
            </a:extLst>
          </p:cNvPr>
          <p:cNvSpPr txBox="1">
            <a:spLocks noChangeArrowheads="1"/>
          </p:cNvSpPr>
          <p:nvPr/>
        </p:nvSpPr>
        <p:spPr bwMode="auto">
          <a:xfrm>
            <a:off x="2247900" y="1981200"/>
            <a:ext cx="8169275"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is slide 2 of 7 that slowly adds the CICS components involved with CICS Web service requests.  Slide 7 of 7 shows all components on a single slide.</a:t>
            </a:r>
          </a:p>
          <a:p>
            <a:pPr eaLnBrk="1" hangingPunct="1">
              <a:spcBef>
                <a:spcPct val="50000"/>
              </a:spcBef>
              <a:spcAft>
                <a:spcPct val="0"/>
              </a:spcAft>
              <a:buFont typeface="Wingdings" pitchFamily="2" charset="2"/>
              <a:buNone/>
            </a:pPr>
            <a:endParaRPr lang="en-US" altLang="ja-JP" sz="1400" b="0" dirty="0">
              <a:ea typeface="MS PGothic" panose="020B0600070205080204" pitchFamily="34" charset="-128"/>
            </a:endParaRP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Once the request is received by CICS using the </a:t>
            </a:r>
            <a:r>
              <a:rPr lang="en-US" altLang="ja-JP" sz="1400" b="0" dirty="0" err="1">
                <a:ea typeface="MS PGothic" panose="020B0600070205080204" pitchFamily="34" charset="-128"/>
              </a:rPr>
              <a:t>TCPIPService</a:t>
            </a:r>
            <a:r>
              <a:rPr lang="en-US" altLang="ja-JP" sz="1400" b="0" dirty="0">
                <a:ea typeface="MS PGothic" panose="020B0600070205080204" pitchFamily="34" charset="-128"/>
              </a:rPr>
              <a:t> definition, CICS scans all of the URIMAP definitions looking for a match on the ‘path’ of the URL.</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URIMAP definition can be manually created by the CICS Systems Programmer, or as we will discuss later, CICS can dynamically create the URIMAP definition.</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work of finding the matching URIMAP definition is performed under the CWXN </a:t>
            </a:r>
            <a:r>
              <a:rPr lang="en-US" altLang="ja-JP" sz="1400" b="0" dirty="0" err="1">
                <a:ea typeface="MS PGothic" panose="020B0600070205080204" pitchFamily="34" charset="-128"/>
              </a:rPr>
              <a:t>transaciton</a:t>
            </a:r>
            <a:r>
              <a:rPr lang="en-US" altLang="ja-JP" sz="1400" b="0" dirty="0">
                <a:ea typeface="MS PGothic" panose="020B0600070205080204" pitchFamily="34" charset="-128"/>
              </a:rPr>
              <a:t>.</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If CICS doesn’t find a URIMAP definition that matches the path, CICS will return an HTTP response code to the requester.</a:t>
            </a:r>
          </a:p>
        </p:txBody>
      </p:sp>
    </p:spTree>
    <p:extLst>
      <p:ext uri="{BB962C8B-B14F-4D97-AF65-F5344CB8AC3E}">
        <p14:creationId xmlns:p14="http://schemas.microsoft.com/office/powerpoint/2010/main" val="268715828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a:extLst>
              <a:ext uri="{FF2B5EF4-FFF2-40B4-BE49-F238E27FC236}">
                <a16:creationId xmlns:a16="http://schemas.microsoft.com/office/drawing/2014/main" id="{D5531DB1-E1D3-FE40-9E7C-47552F7209A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Pipeline configuration file </a:t>
            </a:r>
            <a:r>
              <a:rPr lang="en-US" altLang="en-US" sz="2400" b="1" dirty="0"/>
              <a:t>(3 of 7)</a:t>
            </a:r>
            <a:r>
              <a:rPr lang="en-US" altLang="ja-JP" sz="5400" b="1" dirty="0">
                <a:ea typeface="MS PGothic" panose="020B0600070205080204" pitchFamily="34" charset="-128"/>
              </a:rPr>
              <a:t> </a:t>
            </a:r>
          </a:p>
        </p:txBody>
      </p:sp>
      <p:sp>
        <p:nvSpPr>
          <p:cNvPr id="41986" name="Slide Number Placeholder 3">
            <a:extLst>
              <a:ext uri="{FF2B5EF4-FFF2-40B4-BE49-F238E27FC236}">
                <a16:creationId xmlns:a16="http://schemas.microsoft.com/office/drawing/2014/main" id="{B9858EFB-C1D1-D24B-A6DF-A7F535C78EB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21</a:t>
            </a:fld>
            <a:endParaRPr lang="en-US" altLang="en-US" sz="1000">
              <a:solidFill>
                <a:srgbClr val="FFFFFF"/>
              </a:solidFill>
            </a:endParaRPr>
          </a:p>
        </p:txBody>
      </p:sp>
      <p:sp>
        <p:nvSpPr>
          <p:cNvPr id="41987" name="Rectangle 2">
            <a:extLst>
              <a:ext uri="{FF2B5EF4-FFF2-40B4-BE49-F238E27FC236}">
                <a16:creationId xmlns:a16="http://schemas.microsoft.com/office/drawing/2014/main" id="{FB85F8BB-B5D1-CA4A-89B6-E63BF9BE9792}"/>
              </a:ext>
            </a:extLst>
          </p:cNvPr>
          <p:cNvSpPr>
            <a:spLocks noChangeArrowheads="1"/>
          </p:cNvSpPr>
          <p:nvPr/>
        </p:nvSpPr>
        <p:spPr bwMode="auto">
          <a:xfrm>
            <a:off x="5383689" y="1606824"/>
            <a:ext cx="54864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0" name="AutoShape 5">
            <a:extLst>
              <a:ext uri="{FF2B5EF4-FFF2-40B4-BE49-F238E27FC236}">
                <a16:creationId xmlns:a16="http://schemas.microsoft.com/office/drawing/2014/main" id="{4DFC866C-FA83-704E-AF4B-B103612FBDE3}"/>
              </a:ext>
            </a:extLst>
          </p:cNvPr>
          <p:cNvSpPr>
            <a:spLocks noChangeArrowheads="1"/>
          </p:cNvSpPr>
          <p:nvPr/>
        </p:nvSpPr>
        <p:spPr bwMode="auto">
          <a:xfrm>
            <a:off x="3634264" y="3588024"/>
            <a:ext cx="1066800" cy="2362200"/>
          </a:xfrm>
          <a:prstGeom prst="can">
            <a:avLst>
              <a:gd name="adj" fmla="val 29749"/>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1" name="Text Box 6">
            <a:extLst>
              <a:ext uri="{FF2B5EF4-FFF2-40B4-BE49-F238E27FC236}">
                <a16:creationId xmlns:a16="http://schemas.microsoft.com/office/drawing/2014/main" id="{48A84445-6067-184B-9E4E-88F4BA6C9FD8}"/>
              </a:ext>
            </a:extLst>
          </p:cNvPr>
          <p:cNvSpPr txBox="1">
            <a:spLocks noChangeArrowheads="1"/>
          </p:cNvSpPr>
          <p:nvPr/>
        </p:nvSpPr>
        <p:spPr bwMode="auto">
          <a:xfrm>
            <a:off x="3883502" y="3588024"/>
            <a:ext cx="588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b="0">
                <a:ea typeface="MS PGothic" panose="020B0600070205080204" pitchFamily="34" charset="-128"/>
              </a:rPr>
              <a:t>HFS</a:t>
            </a:r>
          </a:p>
        </p:txBody>
      </p:sp>
      <p:sp>
        <p:nvSpPr>
          <p:cNvPr id="42000" name="AutoShape 15">
            <a:extLst>
              <a:ext uri="{FF2B5EF4-FFF2-40B4-BE49-F238E27FC236}">
                <a16:creationId xmlns:a16="http://schemas.microsoft.com/office/drawing/2014/main" id="{2D02699A-56DB-C947-BAE4-5E4BCB228FA7}"/>
              </a:ext>
            </a:extLst>
          </p:cNvPr>
          <p:cNvSpPr>
            <a:spLocks noChangeArrowheads="1"/>
          </p:cNvSpPr>
          <p:nvPr/>
        </p:nvSpPr>
        <p:spPr bwMode="auto">
          <a:xfrm>
            <a:off x="3786664" y="401347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1" name="Text Box 16">
            <a:extLst>
              <a:ext uri="{FF2B5EF4-FFF2-40B4-BE49-F238E27FC236}">
                <a16:creationId xmlns:a16="http://schemas.microsoft.com/office/drawing/2014/main" id="{788173A8-F4F8-A542-94A3-5235A79E4908}"/>
              </a:ext>
            </a:extLst>
          </p:cNvPr>
          <p:cNvSpPr txBox="1">
            <a:spLocks noChangeArrowheads="1"/>
          </p:cNvSpPr>
          <p:nvPr/>
        </p:nvSpPr>
        <p:spPr bwMode="auto">
          <a:xfrm>
            <a:off x="3780411" y="4092850"/>
            <a:ext cx="76815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pipeline</a:t>
            </a:r>
          </a:p>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config</a:t>
            </a:r>
          </a:p>
        </p:txBody>
      </p:sp>
      <p:sp>
        <p:nvSpPr>
          <p:cNvPr id="42002" name="Rectangle 17">
            <a:extLst>
              <a:ext uri="{FF2B5EF4-FFF2-40B4-BE49-F238E27FC236}">
                <a16:creationId xmlns:a16="http://schemas.microsoft.com/office/drawing/2014/main" id="{54F21C83-B559-6C43-BF17-28940BEE6CAF}"/>
              </a:ext>
            </a:extLst>
          </p:cNvPr>
          <p:cNvSpPr>
            <a:spLocks noChangeArrowheads="1"/>
          </p:cNvSpPr>
          <p:nvPr/>
        </p:nvSpPr>
        <p:spPr bwMode="auto">
          <a:xfrm>
            <a:off x="6126639" y="34356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3" name="Text Box 18">
            <a:extLst>
              <a:ext uri="{FF2B5EF4-FFF2-40B4-BE49-F238E27FC236}">
                <a16:creationId xmlns:a16="http://schemas.microsoft.com/office/drawing/2014/main" id="{2CBBAEFD-A781-2845-8AED-A2FCD69E4D60}"/>
              </a:ext>
            </a:extLst>
          </p:cNvPr>
          <p:cNvSpPr txBox="1">
            <a:spLocks noChangeArrowheads="1"/>
          </p:cNvSpPr>
          <p:nvPr/>
        </p:nvSpPr>
        <p:spPr bwMode="auto">
          <a:xfrm>
            <a:off x="6507640" y="3489599"/>
            <a:ext cx="784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URIMAP</a:t>
            </a:r>
          </a:p>
        </p:txBody>
      </p:sp>
      <p:sp>
        <p:nvSpPr>
          <p:cNvPr id="42007" name="Text Box 22">
            <a:extLst>
              <a:ext uri="{FF2B5EF4-FFF2-40B4-BE49-F238E27FC236}">
                <a16:creationId xmlns:a16="http://schemas.microsoft.com/office/drawing/2014/main" id="{9F663756-514C-0947-93DA-878CDC595492}"/>
              </a:ext>
            </a:extLst>
          </p:cNvPr>
          <p:cNvSpPr txBox="1">
            <a:spLocks noChangeArrowheads="1"/>
          </p:cNvSpPr>
          <p:nvPr/>
        </p:nvSpPr>
        <p:spPr bwMode="auto">
          <a:xfrm>
            <a:off x="9474677" y="1575074"/>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ea typeface="MS PGothic" panose="020B0600070205080204" pitchFamily="34" charset="-128"/>
              </a:rPr>
              <a:t>CICS TS</a:t>
            </a:r>
          </a:p>
        </p:txBody>
      </p:sp>
      <p:sp>
        <p:nvSpPr>
          <p:cNvPr id="42008" name="Rectangle 23">
            <a:extLst>
              <a:ext uri="{FF2B5EF4-FFF2-40B4-BE49-F238E27FC236}">
                <a16:creationId xmlns:a16="http://schemas.microsoft.com/office/drawing/2014/main" id="{EC37305F-C6B9-EF44-A1B7-62DE41639A11}"/>
              </a:ext>
            </a:extLst>
          </p:cNvPr>
          <p:cNvSpPr>
            <a:spLocks noChangeArrowheads="1"/>
          </p:cNvSpPr>
          <p:nvPr/>
        </p:nvSpPr>
        <p:spPr bwMode="auto">
          <a:xfrm>
            <a:off x="6126639" y="1640162"/>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9" name="Text Box 24">
            <a:extLst>
              <a:ext uri="{FF2B5EF4-FFF2-40B4-BE49-F238E27FC236}">
                <a16:creationId xmlns:a16="http://schemas.microsoft.com/office/drawing/2014/main" id="{C05721E2-2845-854F-8236-312BC0FFC285}"/>
              </a:ext>
            </a:extLst>
          </p:cNvPr>
          <p:cNvSpPr txBox="1">
            <a:spLocks noChangeArrowheads="1"/>
          </p:cNvSpPr>
          <p:nvPr/>
        </p:nvSpPr>
        <p:spPr bwMode="auto">
          <a:xfrm>
            <a:off x="6253639" y="1694138"/>
            <a:ext cx="1301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TCPIPSERVICE</a:t>
            </a:r>
          </a:p>
        </p:txBody>
      </p:sp>
      <p:cxnSp>
        <p:nvCxnSpPr>
          <p:cNvPr id="42010" name="AutoShape 25">
            <a:extLst>
              <a:ext uri="{FF2B5EF4-FFF2-40B4-BE49-F238E27FC236}">
                <a16:creationId xmlns:a16="http://schemas.microsoft.com/office/drawing/2014/main" id="{D933292A-E543-B049-B9BC-58AF49F82989}"/>
              </a:ext>
            </a:extLst>
          </p:cNvPr>
          <p:cNvCxnSpPr>
            <a:cxnSpLocks noChangeShapeType="1"/>
            <a:stCxn id="42002" idx="3"/>
            <a:endCxn id="42057" idx="3"/>
          </p:cNvCxnSpPr>
          <p:nvPr/>
        </p:nvCxnSpPr>
        <p:spPr bwMode="auto">
          <a:xfrm>
            <a:off x="7660164" y="3626124"/>
            <a:ext cx="76200" cy="1066800"/>
          </a:xfrm>
          <a:prstGeom prst="curvedConnector3">
            <a:avLst>
              <a:gd name="adj1" fmla="val 387500"/>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14" name="Rectangle 29">
            <a:extLst>
              <a:ext uri="{FF2B5EF4-FFF2-40B4-BE49-F238E27FC236}">
                <a16:creationId xmlns:a16="http://schemas.microsoft.com/office/drawing/2014/main" id="{A047F71E-6AEA-874A-AB4B-CE1DFAF0D998}"/>
              </a:ext>
            </a:extLst>
          </p:cNvPr>
          <p:cNvSpPr>
            <a:spLocks noChangeArrowheads="1"/>
          </p:cNvSpPr>
          <p:nvPr/>
        </p:nvSpPr>
        <p:spPr bwMode="auto">
          <a:xfrm>
            <a:off x="6431439" y="2216424"/>
            <a:ext cx="914400" cy="6096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5" name="Rectangle 30">
            <a:extLst>
              <a:ext uri="{FF2B5EF4-FFF2-40B4-BE49-F238E27FC236}">
                <a16:creationId xmlns:a16="http://schemas.microsoft.com/office/drawing/2014/main" id="{E1E650B0-A529-174C-BBD8-B145BDA315BC}"/>
              </a:ext>
            </a:extLst>
          </p:cNvPr>
          <p:cNvSpPr>
            <a:spLocks noChangeArrowheads="1"/>
          </p:cNvSpPr>
          <p:nvPr/>
        </p:nvSpPr>
        <p:spPr bwMode="auto">
          <a:xfrm flipH="1" flipV="1">
            <a:off x="6355239" y="21402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6" name="Text Box 31">
            <a:extLst>
              <a:ext uri="{FF2B5EF4-FFF2-40B4-BE49-F238E27FC236}">
                <a16:creationId xmlns:a16="http://schemas.microsoft.com/office/drawing/2014/main" id="{30920A68-B830-4E4A-A69B-8A691DE55306}"/>
              </a:ext>
            </a:extLst>
          </p:cNvPr>
          <p:cNvSpPr txBox="1">
            <a:spLocks noChangeArrowheads="1"/>
          </p:cNvSpPr>
          <p:nvPr/>
        </p:nvSpPr>
        <p:spPr bwMode="auto">
          <a:xfrm>
            <a:off x="6540977" y="2287862"/>
            <a:ext cx="728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CWXN</a:t>
            </a:r>
          </a:p>
        </p:txBody>
      </p:sp>
      <p:sp>
        <p:nvSpPr>
          <p:cNvPr id="42019" name="Oval 34">
            <a:extLst>
              <a:ext uri="{FF2B5EF4-FFF2-40B4-BE49-F238E27FC236}">
                <a16:creationId xmlns:a16="http://schemas.microsoft.com/office/drawing/2014/main" id="{C8CE86BD-BD56-0547-B5E3-7D1218A76C0C}"/>
              </a:ext>
            </a:extLst>
          </p:cNvPr>
          <p:cNvSpPr>
            <a:spLocks noChangeArrowheads="1"/>
          </p:cNvSpPr>
          <p:nvPr/>
        </p:nvSpPr>
        <p:spPr bwMode="auto">
          <a:xfrm>
            <a:off x="5212239" y="2270399"/>
            <a:ext cx="304800" cy="762000"/>
          </a:xfrm>
          <a:prstGeom prst="ellipse">
            <a:avLst/>
          </a:prstGeom>
          <a:solidFill>
            <a:schemeClr val="bg1"/>
          </a:soli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66627" name="Oval 35">
            <a:extLst>
              <a:ext uri="{FF2B5EF4-FFF2-40B4-BE49-F238E27FC236}">
                <a16:creationId xmlns:a16="http://schemas.microsoft.com/office/drawing/2014/main" id="{D8C83274-9CC3-D64C-B1E9-2A6C2EA86519}"/>
              </a:ext>
            </a:extLst>
          </p:cNvPr>
          <p:cNvSpPr>
            <a:spLocks noChangeArrowheads="1"/>
          </p:cNvSpPr>
          <p:nvPr/>
        </p:nvSpPr>
        <p:spPr bwMode="auto">
          <a:xfrm>
            <a:off x="2392839" y="2216424"/>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2021" name="Text Box 36">
            <a:extLst>
              <a:ext uri="{FF2B5EF4-FFF2-40B4-BE49-F238E27FC236}">
                <a16:creationId xmlns:a16="http://schemas.microsoft.com/office/drawing/2014/main" id="{BF44AFB7-0456-FB4C-9022-EF7D4341F6E0}"/>
              </a:ext>
            </a:extLst>
          </p:cNvPr>
          <p:cNvSpPr txBox="1">
            <a:spLocks noChangeArrowheads="1"/>
          </p:cNvSpPr>
          <p:nvPr/>
        </p:nvSpPr>
        <p:spPr bwMode="auto">
          <a:xfrm>
            <a:off x="2513489" y="2440262"/>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42022" name="Line 37">
            <a:extLst>
              <a:ext uri="{FF2B5EF4-FFF2-40B4-BE49-F238E27FC236}">
                <a16:creationId xmlns:a16="http://schemas.microsoft.com/office/drawing/2014/main" id="{594C52C9-9DE2-6E4E-B0DF-30D512BE5E9D}"/>
              </a:ext>
            </a:extLst>
          </p:cNvPr>
          <p:cNvSpPr>
            <a:spLocks noChangeShapeType="1"/>
          </p:cNvSpPr>
          <p:nvPr/>
        </p:nvSpPr>
        <p:spPr bwMode="auto">
          <a:xfrm>
            <a:off x="6812439" y="2673624"/>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23" name="Text Box 38">
            <a:extLst>
              <a:ext uri="{FF2B5EF4-FFF2-40B4-BE49-F238E27FC236}">
                <a16:creationId xmlns:a16="http://schemas.microsoft.com/office/drawing/2014/main" id="{153B4A5D-98D4-0A4C-8A88-ED79AB6C16C4}"/>
              </a:ext>
            </a:extLst>
          </p:cNvPr>
          <p:cNvSpPr txBox="1">
            <a:spLocks noChangeArrowheads="1"/>
          </p:cNvSpPr>
          <p:nvPr/>
        </p:nvSpPr>
        <p:spPr bwMode="auto">
          <a:xfrm>
            <a:off x="6791713" y="3137175"/>
            <a:ext cx="806631"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URIMAP</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matching</a:t>
            </a:r>
          </a:p>
        </p:txBody>
      </p:sp>
      <p:sp>
        <p:nvSpPr>
          <p:cNvPr id="42024" name="Rectangle 39">
            <a:extLst>
              <a:ext uri="{FF2B5EF4-FFF2-40B4-BE49-F238E27FC236}">
                <a16:creationId xmlns:a16="http://schemas.microsoft.com/office/drawing/2014/main" id="{C830911D-A3B0-E54F-B869-254B5FE1C36A}"/>
              </a:ext>
            </a:extLst>
          </p:cNvPr>
          <p:cNvSpPr>
            <a:spLocks noChangeArrowheads="1"/>
          </p:cNvSpPr>
          <p:nvPr/>
        </p:nvSpPr>
        <p:spPr bwMode="auto">
          <a:xfrm>
            <a:off x="5593239" y="2064024"/>
            <a:ext cx="685800" cy="3810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5" name="Rectangle 40">
            <a:extLst>
              <a:ext uri="{FF2B5EF4-FFF2-40B4-BE49-F238E27FC236}">
                <a16:creationId xmlns:a16="http://schemas.microsoft.com/office/drawing/2014/main" id="{CA83FE97-97DD-0943-9A08-E332711AF8C4}"/>
              </a:ext>
            </a:extLst>
          </p:cNvPr>
          <p:cNvSpPr>
            <a:spLocks noChangeArrowheads="1"/>
          </p:cNvSpPr>
          <p:nvPr/>
        </p:nvSpPr>
        <p:spPr bwMode="auto">
          <a:xfrm flipH="1" flipV="1">
            <a:off x="5517039" y="19878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6" name="Text Box 41">
            <a:extLst>
              <a:ext uri="{FF2B5EF4-FFF2-40B4-BE49-F238E27FC236}">
                <a16:creationId xmlns:a16="http://schemas.microsoft.com/office/drawing/2014/main" id="{EB1FF249-015C-0840-BA6A-A310AF06DA8D}"/>
              </a:ext>
            </a:extLst>
          </p:cNvPr>
          <p:cNvSpPr txBox="1">
            <a:spLocks noChangeArrowheads="1"/>
          </p:cNvSpPr>
          <p:nvPr/>
        </p:nvSpPr>
        <p:spPr bwMode="auto">
          <a:xfrm>
            <a:off x="5626577" y="2108474"/>
            <a:ext cx="608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CSOL</a:t>
            </a:r>
          </a:p>
        </p:txBody>
      </p:sp>
      <p:sp>
        <p:nvSpPr>
          <p:cNvPr id="42038" name="AutoShape 53">
            <a:extLst>
              <a:ext uri="{FF2B5EF4-FFF2-40B4-BE49-F238E27FC236}">
                <a16:creationId xmlns:a16="http://schemas.microsoft.com/office/drawing/2014/main" id="{1BF89265-3B04-8E48-A1E5-25140D52E2DC}"/>
              </a:ext>
            </a:extLst>
          </p:cNvPr>
          <p:cNvSpPr>
            <a:spLocks noChangeArrowheads="1"/>
          </p:cNvSpPr>
          <p:nvPr/>
        </p:nvSpPr>
        <p:spPr bwMode="auto">
          <a:xfrm rot="17888362">
            <a:off x="6023452" y="2397400"/>
            <a:ext cx="130175" cy="533400"/>
          </a:xfrm>
          <a:prstGeom prst="curvedRightArrow">
            <a:avLst>
              <a:gd name="adj1" fmla="val 70322"/>
              <a:gd name="adj2" fmla="val 152274"/>
              <a:gd name="adj3" fmla="val 33333"/>
            </a:avLst>
          </a:prstGeom>
          <a:solidFill>
            <a:schemeClr val="accent1"/>
          </a:solidFill>
          <a:ln w="1270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9" name="Text Box 54">
            <a:extLst>
              <a:ext uri="{FF2B5EF4-FFF2-40B4-BE49-F238E27FC236}">
                <a16:creationId xmlns:a16="http://schemas.microsoft.com/office/drawing/2014/main" id="{49AA6783-C753-E94A-9FD6-3BEE302BE7B3}"/>
              </a:ext>
            </a:extLst>
          </p:cNvPr>
          <p:cNvSpPr txBox="1">
            <a:spLocks noChangeArrowheads="1"/>
          </p:cNvSpPr>
          <p:nvPr/>
        </p:nvSpPr>
        <p:spPr bwMode="auto">
          <a:xfrm>
            <a:off x="3854873" y="2187850"/>
            <a:ext cx="1127232"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dirty="0">
                <a:ea typeface="MS PGothic" panose="020B0600070205080204" pitchFamily="34" charset="-128"/>
              </a:rPr>
              <a:t>SOAP message</a:t>
            </a:r>
          </a:p>
        </p:txBody>
      </p:sp>
      <p:sp>
        <p:nvSpPr>
          <p:cNvPr id="42052" name="AutoShape 67">
            <a:extLst>
              <a:ext uri="{FF2B5EF4-FFF2-40B4-BE49-F238E27FC236}">
                <a16:creationId xmlns:a16="http://schemas.microsoft.com/office/drawing/2014/main" id="{DF5F1DA5-B8EF-1C45-9D65-AC79C6209015}"/>
              </a:ext>
            </a:extLst>
          </p:cNvPr>
          <p:cNvSpPr>
            <a:spLocks noChangeArrowheads="1"/>
          </p:cNvSpPr>
          <p:nvPr/>
        </p:nvSpPr>
        <p:spPr bwMode="auto">
          <a:xfrm>
            <a:off x="3688239" y="2521224"/>
            <a:ext cx="1447800" cy="228600"/>
          </a:xfrm>
          <a:prstGeom prst="leftRightArrow">
            <a:avLst>
              <a:gd name="adj1" fmla="val 50000"/>
              <a:gd name="adj2" fmla="val 126667"/>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3" name="Line 68">
            <a:extLst>
              <a:ext uri="{FF2B5EF4-FFF2-40B4-BE49-F238E27FC236}">
                <a16:creationId xmlns:a16="http://schemas.microsoft.com/office/drawing/2014/main" id="{9BBB90BA-4CA4-4548-AD44-CDD69D5627B9}"/>
              </a:ext>
            </a:extLst>
          </p:cNvPr>
          <p:cNvSpPr>
            <a:spLocks noChangeShapeType="1"/>
          </p:cNvSpPr>
          <p:nvPr/>
        </p:nvSpPr>
        <p:spPr bwMode="auto">
          <a:xfrm flipH="1" flipV="1">
            <a:off x="4602639" y="4273824"/>
            <a:ext cx="1600200" cy="381000"/>
          </a:xfrm>
          <a:prstGeom prst="line">
            <a:avLst/>
          </a:prstGeom>
          <a:noFill/>
          <a:ln w="12700">
            <a:solidFill>
              <a:schemeClr val="tx1"/>
            </a:solidFill>
            <a:round/>
            <a:headEnd type="none" w="med" len="med"/>
            <a:tailEnd type="triangle"/>
          </a:ln>
          <a:extLst>
            <a:ext uri="{909E8E84-426E-40DD-AFC4-6F175D3DCCD1}">
              <a14:hiddenFill xmlns:a14="http://schemas.microsoft.com/office/drawing/2010/main">
                <a:noFill/>
              </a14:hiddenFill>
            </a:ext>
          </a:extLst>
        </p:spPr>
        <p:txBody>
          <a:bodyPr anchor="ctr"/>
          <a:lstStyle/>
          <a:p>
            <a:endParaRPr lang="en-US"/>
          </a:p>
        </p:txBody>
      </p:sp>
      <p:sp>
        <p:nvSpPr>
          <p:cNvPr id="42057" name="Rectangle 73">
            <a:extLst>
              <a:ext uri="{FF2B5EF4-FFF2-40B4-BE49-F238E27FC236}">
                <a16:creationId xmlns:a16="http://schemas.microsoft.com/office/drawing/2014/main" id="{1927BE1F-B9F8-3145-A3B7-AE1A7BB35B8E}"/>
              </a:ext>
            </a:extLst>
          </p:cNvPr>
          <p:cNvSpPr>
            <a:spLocks noChangeArrowheads="1"/>
          </p:cNvSpPr>
          <p:nvPr/>
        </p:nvSpPr>
        <p:spPr bwMode="auto">
          <a:xfrm>
            <a:off x="6202839" y="45024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8" name="Text Box 74">
            <a:extLst>
              <a:ext uri="{FF2B5EF4-FFF2-40B4-BE49-F238E27FC236}">
                <a16:creationId xmlns:a16="http://schemas.microsoft.com/office/drawing/2014/main" id="{706B3014-388D-F943-A49F-818AE1244C1C}"/>
              </a:ext>
            </a:extLst>
          </p:cNvPr>
          <p:cNvSpPr txBox="1">
            <a:spLocks noChangeArrowheads="1"/>
          </p:cNvSpPr>
          <p:nvPr/>
        </p:nvSpPr>
        <p:spPr bwMode="auto">
          <a:xfrm>
            <a:off x="6518753" y="4554813"/>
            <a:ext cx="879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82" name="Rectangle 3">
            <a:extLst>
              <a:ext uri="{FF2B5EF4-FFF2-40B4-BE49-F238E27FC236}">
                <a16:creationId xmlns:a16="http://schemas.microsoft.com/office/drawing/2014/main" id="{59B7E916-8CB6-4E48-A0AC-341E1B0105E0}"/>
              </a:ext>
            </a:extLst>
          </p:cNvPr>
          <p:cNvSpPr txBox="1">
            <a:spLocks noChangeArrowheads="1"/>
          </p:cNvSpPr>
          <p:nvPr/>
        </p:nvSpPr>
        <p:spPr>
          <a:xfrm>
            <a:off x="2392839" y="6195998"/>
            <a:ext cx="8361362" cy="651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t>PIPELINE resource definition points to a Pipeline Configuration File</a:t>
            </a:r>
          </a:p>
        </p:txBody>
      </p:sp>
    </p:spTree>
    <p:extLst>
      <p:ext uri="{BB962C8B-B14F-4D97-AF65-F5344CB8AC3E}">
        <p14:creationId xmlns:p14="http://schemas.microsoft.com/office/powerpoint/2010/main" val="231609889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Slide Number Placeholder 2">
            <a:extLst>
              <a:ext uri="{FF2B5EF4-FFF2-40B4-BE49-F238E27FC236}">
                <a16:creationId xmlns:a16="http://schemas.microsoft.com/office/drawing/2014/main" id="{E9C2585D-5D4C-4B49-A5F8-281CD570B07C}"/>
              </a:ext>
            </a:extLst>
          </p:cNvPr>
          <p:cNvSpPr>
            <a:spLocks noGrp="1"/>
          </p:cNvSpPr>
          <p:nvPr>
            <p:ph type="sldNum" sz="quarter" idx="10"/>
          </p:nvPr>
        </p:nvSpPr>
        <p:spPr bwMode="black">
          <a:xfrm>
            <a:off x="153988" y="6500813"/>
            <a:ext cx="760412" cy="32067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22</a:t>
            </a:fld>
            <a:endParaRPr lang="en-US" altLang="en-US" sz="1000">
              <a:solidFill>
                <a:srgbClr val="FFFFFF"/>
              </a:solidFill>
            </a:endParaRPr>
          </a:p>
        </p:txBody>
      </p:sp>
      <p:sp>
        <p:nvSpPr>
          <p:cNvPr id="31747" name="Rectangle 2">
            <a:extLst>
              <a:ext uri="{FF2B5EF4-FFF2-40B4-BE49-F238E27FC236}">
                <a16:creationId xmlns:a16="http://schemas.microsoft.com/office/drawing/2014/main" id="{B3DB2A7F-FB2F-0E48-9709-296D5014F9F7}"/>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31748" name="Text Box 3">
            <a:extLst>
              <a:ext uri="{FF2B5EF4-FFF2-40B4-BE49-F238E27FC236}">
                <a16:creationId xmlns:a16="http://schemas.microsoft.com/office/drawing/2014/main" id="{8D7B48A0-E22F-7F44-BD2E-5BBF75F27A2A}"/>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31749" name="Text Box 4">
            <a:extLst>
              <a:ext uri="{FF2B5EF4-FFF2-40B4-BE49-F238E27FC236}">
                <a16:creationId xmlns:a16="http://schemas.microsoft.com/office/drawing/2014/main" id="{AB1FD530-229A-A34E-B14F-8DE2ECD735D3}"/>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31750" name="Text Box 5">
            <a:extLst>
              <a:ext uri="{FF2B5EF4-FFF2-40B4-BE49-F238E27FC236}">
                <a16:creationId xmlns:a16="http://schemas.microsoft.com/office/drawing/2014/main" id="{1DFA580F-8738-6944-A724-FD6EAB1D16F3}"/>
              </a:ext>
            </a:extLst>
          </p:cNvPr>
          <p:cNvSpPr txBox="1">
            <a:spLocks noChangeArrowheads="1"/>
          </p:cNvSpPr>
          <p:nvPr/>
        </p:nvSpPr>
        <p:spPr bwMode="auto">
          <a:xfrm>
            <a:off x="1957389" y="1200150"/>
            <a:ext cx="8169275"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ja-JP" sz="1400" b="0">
                <a:ea typeface="MS PGothic" panose="020B0600070205080204" pitchFamily="34" charset="-128"/>
              </a:rPr>
              <a:t>This is slide 3 of 7 that slowly adds the CICS components involved with CICS Web service requests.  Slide 7 of 7 shows all components on a single slide.</a:t>
            </a:r>
          </a:p>
          <a:p>
            <a:pPr eaLnBrk="1" hangingPunct="1">
              <a:spcBef>
                <a:spcPct val="0"/>
              </a:spcBef>
              <a:spcAft>
                <a:spcPct val="0"/>
              </a:spcAft>
              <a:buClrTx/>
              <a:buFontTx/>
              <a:buNone/>
            </a:pPr>
            <a:endParaRPr lang="en-US" altLang="ja-JP" sz="1400" b="0">
              <a:ea typeface="MS PGothic" panose="020B0600070205080204" pitchFamily="34" charset="-128"/>
            </a:endParaRPr>
          </a:p>
          <a:p>
            <a:pPr eaLnBrk="1" hangingPunct="1">
              <a:spcBef>
                <a:spcPct val="0"/>
              </a:spcBef>
              <a:spcAft>
                <a:spcPct val="0"/>
              </a:spcAft>
              <a:buClrTx/>
              <a:buFontTx/>
              <a:buNone/>
            </a:pPr>
            <a:endParaRPr lang="en-US" altLang="ja-JP" sz="1400" b="0">
              <a:ea typeface="MS PGothic" panose="020B0600070205080204" pitchFamily="34" charset="-128"/>
            </a:endParaRPr>
          </a:p>
          <a:p>
            <a:pPr eaLnBrk="1" hangingPunct="1">
              <a:spcBef>
                <a:spcPct val="0"/>
              </a:spcBef>
              <a:spcAft>
                <a:spcPct val="0"/>
              </a:spcAft>
              <a:buClrTx/>
              <a:buFontTx/>
              <a:buNone/>
            </a:pPr>
            <a:r>
              <a:rPr lang="en-US" altLang="ja-JP" sz="1400" b="0">
                <a:ea typeface="MS PGothic" panose="020B0600070205080204" pitchFamily="34" charset="-128"/>
              </a:rPr>
              <a:t>The matching URIMAP definition also has a reference to a PIPELINE resource definition.  The PIPELINE resource definition contains a reference to a pipeline configuration file.  The pipeline configuration file is a list of programs, called Handlers, that have the option to perform special processing on the message as it proceeds towards the business logic program.  Handlers are invoked during ‘pipeline’ processing.</a:t>
            </a:r>
          </a:p>
          <a:p>
            <a:pPr eaLnBrk="1" hangingPunct="1">
              <a:spcBef>
                <a:spcPct val="0"/>
              </a:spcBef>
              <a:spcAft>
                <a:spcPct val="0"/>
              </a:spcAft>
              <a:buClrTx/>
              <a:buFontTx/>
              <a:buNone/>
            </a:pPr>
            <a:endParaRPr lang="en-US" altLang="ja-JP" sz="1400" b="0">
              <a:ea typeface="MS PGothic" panose="020B0600070205080204" pitchFamily="34" charset="-128"/>
            </a:endParaRPr>
          </a:p>
          <a:p>
            <a:pPr eaLnBrk="1" hangingPunct="1">
              <a:spcBef>
                <a:spcPct val="0"/>
              </a:spcBef>
              <a:spcAft>
                <a:spcPct val="0"/>
              </a:spcAft>
              <a:buClrTx/>
              <a:buFontTx/>
              <a:buNone/>
            </a:pPr>
            <a:r>
              <a:rPr lang="en-US" altLang="ja-JP" sz="1400" b="0">
                <a:ea typeface="MS PGothic" panose="020B0600070205080204" pitchFamily="34" charset="-128"/>
              </a:rPr>
              <a:t>The Handler programs are pictured on the next slide.</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 </a:t>
            </a:r>
          </a:p>
        </p:txBody>
      </p:sp>
    </p:spTree>
    <p:extLst>
      <p:ext uri="{BB962C8B-B14F-4D97-AF65-F5344CB8AC3E}">
        <p14:creationId xmlns:p14="http://schemas.microsoft.com/office/powerpoint/2010/main" val="116014817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a:extLst>
              <a:ext uri="{FF2B5EF4-FFF2-40B4-BE49-F238E27FC236}">
                <a16:creationId xmlns:a16="http://schemas.microsoft.com/office/drawing/2014/main" id="{D5531DB1-E1D3-FE40-9E7C-47552F7209A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Pipeline configuration file </a:t>
            </a:r>
            <a:r>
              <a:rPr lang="en-US" altLang="en-US" sz="2400" b="1" dirty="0"/>
              <a:t>(4 of 7)</a:t>
            </a:r>
            <a:r>
              <a:rPr lang="en-US" altLang="ja-JP" sz="5400" b="1" dirty="0">
                <a:ea typeface="MS PGothic" panose="020B0600070205080204" pitchFamily="34" charset="-128"/>
              </a:rPr>
              <a:t> </a:t>
            </a:r>
          </a:p>
        </p:txBody>
      </p:sp>
      <p:sp>
        <p:nvSpPr>
          <p:cNvPr id="41986" name="Slide Number Placeholder 3">
            <a:extLst>
              <a:ext uri="{FF2B5EF4-FFF2-40B4-BE49-F238E27FC236}">
                <a16:creationId xmlns:a16="http://schemas.microsoft.com/office/drawing/2014/main" id="{B9858EFB-C1D1-D24B-A6DF-A7F535C78EB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23</a:t>
            </a:fld>
            <a:endParaRPr lang="en-US" altLang="en-US" sz="1000">
              <a:solidFill>
                <a:srgbClr val="FFFFFF"/>
              </a:solidFill>
            </a:endParaRPr>
          </a:p>
        </p:txBody>
      </p:sp>
      <p:sp>
        <p:nvSpPr>
          <p:cNvPr id="41987" name="Rectangle 2">
            <a:extLst>
              <a:ext uri="{FF2B5EF4-FFF2-40B4-BE49-F238E27FC236}">
                <a16:creationId xmlns:a16="http://schemas.microsoft.com/office/drawing/2014/main" id="{FB85F8BB-B5D1-CA4A-89B6-E63BF9BE9792}"/>
              </a:ext>
            </a:extLst>
          </p:cNvPr>
          <p:cNvSpPr>
            <a:spLocks noChangeArrowheads="1"/>
          </p:cNvSpPr>
          <p:nvPr/>
        </p:nvSpPr>
        <p:spPr bwMode="auto">
          <a:xfrm>
            <a:off x="5383689" y="1606824"/>
            <a:ext cx="54864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88" name="AutoShape 3">
            <a:extLst>
              <a:ext uri="{FF2B5EF4-FFF2-40B4-BE49-F238E27FC236}">
                <a16:creationId xmlns:a16="http://schemas.microsoft.com/office/drawing/2014/main" id="{1A6BD877-0BB8-EB42-94C5-9856268D0FBB}"/>
              </a:ext>
            </a:extLst>
          </p:cNvPr>
          <p:cNvSpPr>
            <a:spLocks noChangeArrowheads="1"/>
          </p:cNvSpPr>
          <p:nvPr/>
        </p:nvSpPr>
        <p:spPr bwMode="auto">
          <a:xfrm flipH="1">
            <a:off x="5593239" y="2911750"/>
            <a:ext cx="2743200" cy="142875"/>
          </a:xfrm>
          <a:prstGeom prst="rightArrow">
            <a:avLst>
              <a:gd name="adj1" fmla="val 50000"/>
              <a:gd name="adj2" fmla="val 241244"/>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0" name="AutoShape 5">
            <a:extLst>
              <a:ext uri="{FF2B5EF4-FFF2-40B4-BE49-F238E27FC236}">
                <a16:creationId xmlns:a16="http://schemas.microsoft.com/office/drawing/2014/main" id="{4DFC866C-FA83-704E-AF4B-B103612FBDE3}"/>
              </a:ext>
            </a:extLst>
          </p:cNvPr>
          <p:cNvSpPr>
            <a:spLocks noChangeArrowheads="1"/>
          </p:cNvSpPr>
          <p:nvPr/>
        </p:nvSpPr>
        <p:spPr bwMode="auto">
          <a:xfrm>
            <a:off x="3634264" y="3588024"/>
            <a:ext cx="1066800" cy="2362200"/>
          </a:xfrm>
          <a:prstGeom prst="can">
            <a:avLst>
              <a:gd name="adj" fmla="val 29749"/>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1" name="Text Box 6">
            <a:extLst>
              <a:ext uri="{FF2B5EF4-FFF2-40B4-BE49-F238E27FC236}">
                <a16:creationId xmlns:a16="http://schemas.microsoft.com/office/drawing/2014/main" id="{48A84445-6067-184B-9E4E-88F4BA6C9FD8}"/>
              </a:ext>
            </a:extLst>
          </p:cNvPr>
          <p:cNvSpPr txBox="1">
            <a:spLocks noChangeArrowheads="1"/>
          </p:cNvSpPr>
          <p:nvPr/>
        </p:nvSpPr>
        <p:spPr bwMode="auto">
          <a:xfrm>
            <a:off x="3883502" y="3588024"/>
            <a:ext cx="588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b="0">
                <a:ea typeface="MS PGothic" panose="020B0600070205080204" pitchFamily="34" charset="-128"/>
              </a:rPr>
              <a:t>HFS</a:t>
            </a:r>
          </a:p>
        </p:txBody>
      </p:sp>
      <p:sp>
        <p:nvSpPr>
          <p:cNvPr id="42000" name="AutoShape 15">
            <a:extLst>
              <a:ext uri="{FF2B5EF4-FFF2-40B4-BE49-F238E27FC236}">
                <a16:creationId xmlns:a16="http://schemas.microsoft.com/office/drawing/2014/main" id="{2D02699A-56DB-C947-BAE4-5E4BCB228FA7}"/>
              </a:ext>
            </a:extLst>
          </p:cNvPr>
          <p:cNvSpPr>
            <a:spLocks noChangeArrowheads="1"/>
          </p:cNvSpPr>
          <p:nvPr/>
        </p:nvSpPr>
        <p:spPr bwMode="auto">
          <a:xfrm>
            <a:off x="3786664" y="401347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1" name="Text Box 16">
            <a:extLst>
              <a:ext uri="{FF2B5EF4-FFF2-40B4-BE49-F238E27FC236}">
                <a16:creationId xmlns:a16="http://schemas.microsoft.com/office/drawing/2014/main" id="{788173A8-F4F8-A542-94A3-5235A79E4908}"/>
              </a:ext>
            </a:extLst>
          </p:cNvPr>
          <p:cNvSpPr txBox="1">
            <a:spLocks noChangeArrowheads="1"/>
          </p:cNvSpPr>
          <p:nvPr/>
        </p:nvSpPr>
        <p:spPr bwMode="auto">
          <a:xfrm>
            <a:off x="3780411" y="4092850"/>
            <a:ext cx="76815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pipeline</a:t>
            </a:r>
          </a:p>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config</a:t>
            </a:r>
          </a:p>
        </p:txBody>
      </p:sp>
      <p:sp>
        <p:nvSpPr>
          <p:cNvPr id="42002" name="Rectangle 17">
            <a:extLst>
              <a:ext uri="{FF2B5EF4-FFF2-40B4-BE49-F238E27FC236}">
                <a16:creationId xmlns:a16="http://schemas.microsoft.com/office/drawing/2014/main" id="{54F21C83-B559-6C43-BF17-28940BEE6CAF}"/>
              </a:ext>
            </a:extLst>
          </p:cNvPr>
          <p:cNvSpPr>
            <a:spLocks noChangeArrowheads="1"/>
          </p:cNvSpPr>
          <p:nvPr/>
        </p:nvSpPr>
        <p:spPr bwMode="auto">
          <a:xfrm>
            <a:off x="6126639" y="34356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3" name="Text Box 18">
            <a:extLst>
              <a:ext uri="{FF2B5EF4-FFF2-40B4-BE49-F238E27FC236}">
                <a16:creationId xmlns:a16="http://schemas.microsoft.com/office/drawing/2014/main" id="{2CBBAEFD-A781-2845-8AED-A2FCD69E4D60}"/>
              </a:ext>
            </a:extLst>
          </p:cNvPr>
          <p:cNvSpPr txBox="1">
            <a:spLocks noChangeArrowheads="1"/>
          </p:cNvSpPr>
          <p:nvPr/>
        </p:nvSpPr>
        <p:spPr bwMode="auto">
          <a:xfrm>
            <a:off x="6507640" y="3489599"/>
            <a:ext cx="784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URIMAP</a:t>
            </a:r>
          </a:p>
        </p:txBody>
      </p:sp>
      <p:sp>
        <p:nvSpPr>
          <p:cNvPr id="42007" name="Text Box 22">
            <a:extLst>
              <a:ext uri="{FF2B5EF4-FFF2-40B4-BE49-F238E27FC236}">
                <a16:creationId xmlns:a16="http://schemas.microsoft.com/office/drawing/2014/main" id="{9F663756-514C-0947-93DA-878CDC595492}"/>
              </a:ext>
            </a:extLst>
          </p:cNvPr>
          <p:cNvSpPr txBox="1">
            <a:spLocks noChangeArrowheads="1"/>
          </p:cNvSpPr>
          <p:nvPr/>
        </p:nvSpPr>
        <p:spPr bwMode="auto">
          <a:xfrm>
            <a:off x="9474677" y="1575074"/>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ea typeface="MS PGothic" panose="020B0600070205080204" pitchFamily="34" charset="-128"/>
              </a:rPr>
              <a:t>CICS TS</a:t>
            </a:r>
          </a:p>
        </p:txBody>
      </p:sp>
      <p:sp>
        <p:nvSpPr>
          <p:cNvPr id="42008" name="Rectangle 23">
            <a:extLst>
              <a:ext uri="{FF2B5EF4-FFF2-40B4-BE49-F238E27FC236}">
                <a16:creationId xmlns:a16="http://schemas.microsoft.com/office/drawing/2014/main" id="{EC37305F-C6B9-EF44-A1B7-62DE41639A11}"/>
              </a:ext>
            </a:extLst>
          </p:cNvPr>
          <p:cNvSpPr>
            <a:spLocks noChangeArrowheads="1"/>
          </p:cNvSpPr>
          <p:nvPr/>
        </p:nvSpPr>
        <p:spPr bwMode="auto">
          <a:xfrm>
            <a:off x="6126639" y="1640162"/>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9" name="Text Box 24">
            <a:extLst>
              <a:ext uri="{FF2B5EF4-FFF2-40B4-BE49-F238E27FC236}">
                <a16:creationId xmlns:a16="http://schemas.microsoft.com/office/drawing/2014/main" id="{C05721E2-2845-854F-8236-312BC0FFC285}"/>
              </a:ext>
            </a:extLst>
          </p:cNvPr>
          <p:cNvSpPr txBox="1">
            <a:spLocks noChangeArrowheads="1"/>
          </p:cNvSpPr>
          <p:nvPr/>
        </p:nvSpPr>
        <p:spPr bwMode="auto">
          <a:xfrm>
            <a:off x="6253639" y="1694138"/>
            <a:ext cx="1301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TCPIPSERVICE</a:t>
            </a:r>
          </a:p>
        </p:txBody>
      </p:sp>
      <p:cxnSp>
        <p:nvCxnSpPr>
          <p:cNvPr id="42010" name="AutoShape 25">
            <a:extLst>
              <a:ext uri="{FF2B5EF4-FFF2-40B4-BE49-F238E27FC236}">
                <a16:creationId xmlns:a16="http://schemas.microsoft.com/office/drawing/2014/main" id="{D933292A-E543-B049-B9BC-58AF49F82989}"/>
              </a:ext>
            </a:extLst>
          </p:cNvPr>
          <p:cNvCxnSpPr>
            <a:cxnSpLocks noChangeShapeType="1"/>
            <a:stCxn id="42002" idx="3"/>
            <a:endCxn id="42057" idx="3"/>
          </p:cNvCxnSpPr>
          <p:nvPr/>
        </p:nvCxnSpPr>
        <p:spPr bwMode="auto">
          <a:xfrm>
            <a:off x="7660164" y="3626124"/>
            <a:ext cx="76200" cy="1066800"/>
          </a:xfrm>
          <a:prstGeom prst="curvedConnector3">
            <a:avLst>
              <a:gd name="adj1" fmla="val 387500"/>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12" name="Rectangle 27">
            <a:extLst>
              <a:ext uri="{FF2B5EF4-FFF2-40B4-BE49-F238E27FC236}">
                <a16:creationId xmlns:a16="http://schemas.microsoft.com/office/drawing/2014/main" id="{F6530107-5AE9-8847-886C-755298FD2CB2}"/>
              </a:ext>
            </a:extLst>
          </p:cNvPr>
          <p:cNvSpPr>
            <a:spLocks noChangeArrowheads="1"/>
          </p:cNvSpPr>
          <p:nvPr/>
        </p:nvSpPr>
        <p:spPr bwMode="auto">
          <a:xfrm>
            <a:off x="8412639" y="2140224"/>
            <a:ext cx="1447800" cy="38862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3" name="Text Box 28">
            <a:extLst>
              <a:ext uri="{FF2B5EF4-FFF2-40B4-BE49-F238E27FC236}">
                <a16:creationId xmlns:a16="http://schemas.microsoft.com/office/drawing/2014/main" id="{945FF454-05AF-0D4F-B336-37CA5C98114C}"/>
              </a:ext>
            </a:extLst>
          </p:cNvPr>
          <p:cNvSpPr txBox="1">
            <a:spLocks noChangeArrowheads="1"/>
          </p:cNvSpPr>
          <p:nvPr/>
        </p:nvSpPr>
        <p:spPr bwMode="auto">
          <a:xfrm>
            <a:off x="8793639" y="2216424"/>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CPIH</a:t>
            </a:r>
          </a:p>
        </p:txBody>
      </p:sp>
      <p:sp>
        <p:nvSpPr>
          <p:cNvPr id="42014" name="Rectangle 29">
            <a:extLst>
              <a:ext uri="{FF2B5EF4-FFF2-40B4-BE49-F238E27FC236}">
                <a16:creationId xmlns:a16="http://schemas.microsoft.com/office/drawing/2014/main" id="{A047F71E-6AEA-874A-AB4B-CE1DFAF0D998}"/>
              </a:ext>
            </a:extLst>
          </p:cNvPr>
          <p:cNvSpPr>
            <a:spLocks noChangeArrowheads="1"/>
          </p:cNvSpPr>
          <p:nvPr/>
        </p:nvSpPr>
        <p:spPr bwMode="auto">
          <a:xfrm>
            <a:off x="6431439" y="2216424"/>
            <a:ext cx="914400" cy="6096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5" name="Rectangle 30">
            <a:extLst>
              <a:ext uri="{FF2B5EF4-FFF2-40B4-BE49-F238E27FC236}">
                <a16:creationId xmlns:a16="http://schemas.microsoft.com/office/drawing/2014/main" id="{E1E650B0-A529-174C-BBD8-B145BDA315BC}"/>
              </a:ext>
            </a:extLst>
          </p:cNvPr>
          <p:cNvSpPr>
            <a:spLocks noChangeArrowheads="1"/>
          </p:cNvSpPr>
          <p:nvPr/>
        </p:nvSpPr>
        <p:spPr bwMode="auto">
          <a:xfrm flipH="1" flipV="1">
            <a:off x="6355239" y="21402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6" name="Text Box 31">
            <a:extLst>
              <a:ext uri="{FF2B5EF4-FFF2-40B4-BE49-F238E27FC236}">
                <a16:creationId xmlns:a16="http://schemas.microsoft.com/office/drawing/2014/main" id="{30920A68-B830-4E4A-A69B-8A691DE55306}"/>
              </a:ext>
            </a:extLst>
          </p:cNvPr>
          <p:cNvSpPr txBox="1">
            <a:spLocks noChangeArrowheads="1"/>
          </p:cNvSpPr>
          <p:nvPr/>
        </p:nvSpPr>
        <p:spPr bwMode="auto">
          <a:xfrm>
            <a:off x="6540977" y="2287862"/>
            <a:ext cx="728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CWXN</a:t>
            </a:r>
          </a:p>
        </p:txBody>
      </p:sp>
      <p:sp>
        <p:nvSpPr>
          <p:cNvPr id="42017" name="Rectangle 32">
            <a:extLst>
              <a:ext uri="{FF2B5EF4-FFF2-40B4-BE49-F238E27FC236}">
                <a16:creationId xmlns:a16="http://schemas.microsoft.com/office/drawing/2014/main" id="{4F247816-614D-B34D-9B15-BC67D3CD6D74}"/>
              </a:ext>
            </a:extLst>
          </p:cNvPr>
          <p:cNvSpPr>
            <a:spLocks noChangeArrowheads="1"/>
          </p:cNvSpPr>
          <p:nvPr/>
        </p:nvSpPr>
        <p:spPr bwMode="auto">
          <a:xfrm flipH="1" flipV="1">
            <a:off x="8336439" y="2064024"/>
            <a:ext cx="152400" cy="1524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8" name="AutoShape 33">
            <a:extLst>
              <a:ext uri="{FF2B5EF4-FFF2-40B4-BE49-F238E27FC236}">
                <a16:creationId xmlns:a16="http://schemas.microsoft.com/office/drawing/2014/main" id="{5B666BE5-5D30-634A-8F82-62464C7714AA}"/>
              </a:ext>
            </a:extLst>
          </p:cNvPr>
          <p:cNvSpPr>
            <a:spLocks noChangeArrowheads="1"/>
          </p:cNvSpPr>
          <p:nvPr/>
        </p:nvSpPr>
        <p:spPr bwMode="auto">
          <a:xfrm>
            <a:off x="7422039" y="2445024"/>
            <a:ext cx="914400" cy="152400"/>
          </a:xfrm>
          <a:prstGeom prst="rightArrow">
            <a:avLst>
              <a:gd name="adj1" fmla="val 50000"/>
              <a:gd name="adj2" fmla="val 150000"/>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9" name="Oval 34">
            <a:extLst>
              <a:ext uri="{FF2B5EF4-FFF2-40B4-BE49-F238E27FC236}">
                <a16:creationId xmlns:a16="http://schemas.microsoft.com/office/drawing/2014/main" id="{C8CE86BD-BD56-0547-B5E3-7D1218A76C0C}"/>
              </a:ext>
            </a:extLst>
          </p:cNvPr>
          <p:cNvSpPr>
            <a:spLocks noChangeArrowheads="1"/>
          </p:cNvSpPr>
          <p:nvPr/>
        </p:nvSpPr>
        <p:spPr bwMode="auto">
          <a:xfrm>
            <a:off x="5212239" y="2270399"/>
            <a:ext cx="304800" cy="762000"/>
          </a:xfrm>
          <a:prstGeom prst="ellipse">
            <a:avLst/>
          </a:prstGeom>
          <a:solidFill>
            <a:schemeClr val="bg1"/>
          </a:soli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66627" name="Oval 35">
            <a:extLst>
              <a:ext uri="{FF2B5EF4-FFF2-40B4-BE49-F238E27FC236}">
                <a16:creationId xmlns:a16="http://schemas.microsoft.com/office/drawing/2014/main" id="{D8C83274-9CC3-D64C-B1E9-2A6C2EA86519}"/>
              </a:ext>
            </a:extLst>
          </p:cNvPr>
          <p:cNvSpPr>
            <a:spLocks noChangeArrowheads="1"/>
          </p:cNvSpPr>
          <p:nvPr/>
        </p:nvSpPr>
        <p:spPr bwMode="auto">
          <a:xfrm>
            <a:off x="2392839" y="2216424"/>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2021" name="Text Box 36">
            <a:extLst>
              <a:ext uri="{FF2B5EF4-FFF2-40B4-BE49-F238E27FC236}">
                <a16:creationId xmlns:a16="http://schemas.microsoft.com/office/drawing/2014/main" id="{BF44AFB7-0456-FB4C-9022-EF7D4341F6E0}"/>
              </a:ext>
            </a:extLst>
          </p:cNvPr>
          <p:cNvSpPr txBox="1">
            <a:spLocks noChangeArrowheads="1"/>
          </p:cNvSpPr>
          <p:nvPr/>
        </p:nvSpPr>
        <p:spPr bwMode="auto">
          <a:xfrm>
            <a:off x="2513489" y="2440262"/>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42022" name="Line 37">
            <a:extLst>
              <a:ext uri="{FF2B5EF4-FFF2-40B4-BE49-F238E27FC236}">
                <a16:creationId xmlns:a16="http://schemas.microsoft.com/office/drawing/2014/main" id="{594C52C9-9DE2-6E4E-B0DF-30D512BE5E9D}"/>
              </a:ext>
            </a:extLst>
          </p:cNvPr>
          <p:cNvSpPr>
            <a:spLocks noChangeShapeType="1"/>
          </p:cNvSpPr>
          <p:nvPr/>
        </p:nvSpPr>
        <p:spPr bwMode="auto">
          <a:xfrm>
            <a:off x="6812439" y="2673624"/>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23" name="Text Box 38">
            <a:extLst>
              <a:ext uri="{FF2B5EF4-FFF2-40B4-BE49-F238E27FC236}">
                <a16:creationId xmlns:a16="http://schemas.microsoft.com/office/drawing/2014/main" id="{153B4A5D-98D4-0A4C-8A88-ED79AB6C16C4}"/>
              </a:ext>
            </a:extLst>
          </p:cNvPr>
          <p:cNvSpPr txBox="1">
            <a:spLocks noChangeArrowheads="1"/>
          </p:cNvSpPr>
          <p:nvPr/>
        </p:nvSpPr>
        <p:spPr bwMode="auto">
          <a:xfrm>
            <a:off x="6791713" y="3137175"/>
            <a:ext cx="806631"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URIMAP</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matching</a:t>
            </a:r>
          </a:p>
        </p:txBody>
      </p:sp>
      <p:sp>
        <p:nvSpPr>
          <p:cNvPr id="42024" name="Rectangle 39">
            <a:extLst>
              <a:ext uri="{FF2B5EF4-FFF2-40B4-BE49-F238E27FC236}">
                <a16:creationId xmlns:a16="http://schemas.microsoft.com/office/drawing/2014/main" id="{C830911D-A3B0-E54F-B869-254B5FE1C36A}"/>
              </a:ext>
            </a:extLst>
          </p:cNvPr>
          <p:cNvSpPr>
            <a:spLocks noChangeArrowheads="1"/>
          </p:cNvSpPr>
          <p:nvPr/>
        </p:nvSpPr>
        <p:spPr bwMode="auto">
          <a:xfrm>
            <a:off x="5593239" y="2064024"/>
            <a:ext cx="685800" cy="3810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5" name="Rectangle 40">
            <a:extLst>
              <a:ext uri="{FF2B5EF4-FFF2-40B4-BE49-F238E27FC236}">
                <a16:creationId xmlns:a16="http://schemas.microsoft.com/office/drawing/2014/main" id="{CA83FE97-97DD-0943-9A08-E332711AF8C4}"/>
              </a:ext>
            </a:extLst>
          </p:cNvPr>
          <p:cNvSpPr>
            <a:spLocks noChangeArrowheads="1"/>
          </p:cNvSpPr>
          <p:nvPr/>
        </p:nvSpPr>
        <p:spPr bwMode="auto">
          <a:xfrm flipH="1" flipV="1">
            <a:off x="5517039" y="19878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6" name="Text Box 41">
            <a:extLst>
              <a:ext uri="{FF2B5EF4-FFF2-40B4-BE49-F238E27FC236}">
                <a16:creationId xmlns:a16="http://schemas.microsoft.com/office/drawing/2014/main" id="{EB1FF249-015C-0840-BA6A-A310AF06DA8D}"/>
              </a:ext>
            </a:extLst>
          </p:cNvPr>
          <p:cNvSpPr txBox="1">
            <a:spLocks noChangeArrowheads="1"/>
          </p:cNvSpPr>
          <p:nvPr/>
        </p:nvSpPr>
        <p:spPr bwMode="auto">
          <a:xfrm>
            <a:off x="5626577" y="2108474"/>
            <a:ext cx="608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CSOL</a:t>
            </a:r>
          </a:p>
        </p:txBody>
      </p:sp>
      <p:sp>
        <p:nvSpPr>
          <p:cNvPr id="42029" name="Line 44">
            <a:extLst>
              <a:ext uri="{FF2B5EF4-FFF2-40B4-BE49-F238E27FC236}">
                <a16:creationId xmlns:a16="http://schemas.microsoft.com/office/drawing/2014/main" id="{49BCFA80-7222-224E-BD94-E4C2237502B3}"/>
              </a:ext>
            </a:extLst>
          </p:cNvPr>
          <p:cNvSpPr>
            <a:spLocks noChangeShapeType="1"/>
          </p:cNvSpPr>
          <p:nvPr/>
        </p:nvSpPr>
        <p:spPr bwMode="auto">
          <a:xfrm>
            <a:off x="7726839" y="4578624"/>
            <a:ext cx="1066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30" name="Rectangle 45">
            <a:extLst>
              <a:ext uri="{FF2B5EF4-FFF2-40B4-BE49-F238E27FC236}">
                <a16:creationId xmlns:a16="http://schemas.microsoft.com/office/drawing/2014/main" id="{E07E3B5A-29D1-F148-BE27-69D7EBDF44FF}"/>
              </a:ext>
            </a:extLst>
          </p:cNvPr>
          <p:cNvSpPr>
            <a:spLocks noChangeArrowheads="1"/>
          </p:cNvSpPr>
          <p:nvPr/>
        </p:nvSpPr>
        <p:spPr bwMode="auto">
          <a:xfrm>
            <a:off x="8793639" y="2673624"/>
            <a:ext cx="1066800" cy="3276600"/>
          </a:xfrm>
          <a:prstGeom prst="rect">
            <a:avLst/>
          </a:prstGeom>
          <a:gradFill rotWithShape="1">
            <a:gsLst>
              <a:gs pos="0">
                <a:srgbClr val="00CCFF"/>
              </a:gs>
              <a:gs pos="50000">
                <a:srgbClr val="FFFFFF"/>
              </a:gs>
              <a:gs pos="100000">
                <a:srgbClr val="00CCFF"/>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1" name="Text Box 46">
            <a:extLst>
              <a:ext uri="{FF2B5EF4-FFF2-40B4-BE49-F238E27FC236}">
                <a16:creationId xmlns:a16="http://schemas.microsoft.com/office/drawing/2014/main" id="{CBE98D7A-38A2-F347-849A-E756B5B934DC}"/>
              </a:ext>
            </a:extLst>
          </p:cNvPr>
          <p:cNvSpPr txBox="1">
            <a:spLocks noChangeArrowheads="1"/>
          </p:cNvSpPr>
          <p:nvPr/>
        </p:nvSpPr>
        <p:spPr bwMode="auto">
          <a:xfrm>
            <a:off x="8869839" y="2749824"/>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Pipeline</a:t>
            </a:r>
          </a:p>
        </p:txBody>
      </p:sp>
      <p:sp>
        <p:nvSpPr>
          <p:cNvPr id="42032" name="Rectangle 47">
            <a:extLst>
              <a:ext uri="{FF2B5EF4-FFF2-40B4-BE49-F238E27FC236}">
                <a16:creationId xmlns:a16="http://schemas.microsoft.com/office/drawing/2014/main" id="{ED94C1BD-A267-3646-A209-686DD840863D}"/>
              </a:ext>
            </a:extLst>
          </p:cNvPr>
          <p:cNvSpPr>
            <a:spLocks noChangeArrowheads="1"/>
          </p:cNvSpPr>
          <p:nvPr/>
        </p:nvSpPr>
        <p:spPr bwMode="auto">
          <a:xfrm>
            <a:off x="9403239" y="41976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3" name="Text Box 48">
            <a:extLst>
              <a:ext uri="{FF2B5EF4-FFF2-40B4-BE49-F238E27FC236}">
                <a16:creationId xmlns:a16="http://schemas.microsoft.com/office/drawing/2014/main" id="{0205DE61-F1A7-F04A-BE16-FF5A0889C3CD}"/>
              </a:ext>
            </a:extLst>
          </p:cNvPr>
          <p:cNvSpPr txBox="1">
            <a:spLocks noChangeArrowheads="1"/>
          </p:cNvSpPr>
          <p:nvPr/>
        </p:nvSpPr>
        <p:spPr bwMode="auto">
          <a:xfrm>
            <a:off x="9403239" y="42277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4" name="Rectangle 49">
            <a:extLst>
              <a:ext uri="{FF2B5EF4-FFF2-40B4-BE49-F238E27FC236}">
                <a16:creationId xmlns:a16="http://schemas.microsoft.com/office/drawing/2014/main" id="{1E85A7C2-8620-B846-A303-953CAA0E2A29}"/>
              </a:ext>
            </a:extLst>
          </p:cNvPr>
          <p:cNvSpPr>
            <a:spLocks noChangeArrowheads="1"/>
          </p:cNvSpPr>
          <p:nvPr/>
        </p:nvSpPr>
        <p:spPr bwMode="auto">
          <a:xfrm>
            <a:off x="9403239" y="36642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5" name="Text Box 50">
            <a:extLst>
              <a:ext uri="{FF2B5EF4-FFF2-40B4-BE49-F238E27FC236}">
                <a16:creationId xmlns:a16="http://schemas.microsoft.com/office/drawing/2014/main" id="{2F968492-4989-3245-AA36-C05BEB711EBC}"/>
              </a:ext>
            </a:extLst>
          </p:cNvPr>
          <p:cNvSpPr txBox="1">
            <a:spLocks noChangeArrowheads="1"/>
          </p:cNvSpPr>
          <p:nvPr/>
        </p:nvSpPr>
        <p:spPr bwMode="auto">
          <a:xfrm>
            <a:off x="9403239" y="36943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6" name="Rectangle 51">
            <a:extLst>
              <a:ext uri="{FF2B5EF4-FFF2-40B4-BE49-F238E27FC236}">
                <a16:creationId xmlns:a16="http://schemas.microsoft.com/office/drawing/2014/main" id="{16D84E99-29FB-674D-927D-C79B95FCEC38}"/>
              </a:ext>
            </a:extLst>
          </p:cNvPr>
          <p:cNvSpPr>
            <a:spLocks noChangeArrowheads="1"/>
          </p:cNvSpPr>
          <p:nvPr/>
        </p:nvSpPr>
        <p:spPr bwMode="auto">
          <a:xfrm>
            <a:off x="9403239" y="31308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7" name="Text Box 52">
            <a:extLst>
              <a:ext uri="{FF2B5EF4-FFF2-40B4-BE49-F238E27FC236}">
                <a16:creationId xmlns:a16="http://schemas.microsoft.com/office/drawing/2014/main" id="{DD2D400D-9AB8-BB46-846A-C916BD8292A8}"/>
              </a:ext>
            </a:extLst>
          </p:cNvPr>
          <p:cNvSpPr txBox="1">
            <a:spLocks noChangeArrowheads="1"/>
          </p:cNvSpPr>
          <p:nvPr/>
        </p:nvSpPr>
        <p:spPr bwMode="auto">
          <a:xfrm>
            <a:off x="9403239" y="31609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8" name="AutoShape 53">
            <a:extLst>
              <a:ext uri="{FF2B5EF4-FFF2-40B4-BE49-F238E27FC236}">
                <a16:creationId xmlns:a16="http://schemas.microsoft.com/office/drawing/2014/main" id="{1BF89265-3B04-8E48-A1E5-25140D52E2DC}"/>
              </a:ext>
            </a:extLst>
          </p:cNvPr>
          <p:cNvSpPr>
            <a:spLocks noChangeArrowheads="1"/>
          </p:cNvSpPr>
          <p:nvPr/>
        </p:nvSpPr>
        <p:spPr bwMode="auto">
          <a:xfrm rot="17888362">
            <a:off x="6023452" y="2397400"/>
            <a:ext cx="130175" cy="533400"/>
          </a:xfrm>
          <a:prstGeom prst="curvedRightArrow">
            <a:avLst>
              <a:gd name="adj1" fmla="val 70322"/>
              <a:gd name="adj2" fmla="val 152274"/>
              <a:gd name="adj3" fmla="val 33333"/>
            </a:avLst>
          </a:prstGeom>
          <a:solidFill>
            <a:schemeClr val="accent1"/>
          </a:solidFill>
          <a:ln w="1270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9" name="Text Box 54">
            <a:extLst>
              <a:ext uri="{FF2B5EF4-FFF2-40B4-BE49-F238E27FC236}">
                <a16:creationId xmlns:a16="http://schemas.microsoft.com/office/drawing/2014/main" id="{49AA6783-C753-E94A-9FD6-3BEE302BE7B3}"/>
              </a:ext>
            </a:extLst>
          </p:cNvPr>
          <p:cNvSpPr txBox="1">
            <a:spLocks noChangeArrowheads="1"/>
          </p:cNvSpPr>
          <p:nvPr/>
        </p:nvSpPr>
        <p:spPr bwMode="auto">
          <a:xfrm>
            <a:off x="3854873" y="2187850"/>
            <a:ext cx="1127232"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dirty="0">
                <a:ea typeface="MS PGothic" panose="020B0600070205080204" pitchFamily="34" charset="-128"/>
              </a:rPr>
              <a:t>SOAP message</a:t>
            </a:r>
          </a:p>
        </p:txBody>
      </p:sp>
      <p:sp>
        <p:nvSpPr>
          <p:cNvPr id="42040" name="Rectangle 55">
            <a:extLst>
              <a:ext uri="{FF2B5EF4-FFF2-40B4-BE49-F238E27FC236}">
                <a16:creationId xmlns:a16="http://schemas.microsoft.com/office/drawing/2014/main" id="{06B8730D-7F24-A74B-AB3A-AAA4F9914981}"/>
              </a:ext>
            </a:extLst>
          </p:cNvPr>
          <p:cNvSpPr>
            <a:spLocks noChangeArrowheads="1"/>
          </p:cNvSpPr>
          <p:nvPr/>
        </p:nvSpPr>
        <p:spPr bwMode="auto">
          <a:xfrm>
            <a:off x="9098439" y="4731024"/>
            <a:ext cx="1219200" cy="1143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41" name="Text Box 56">
            <a:extLst>
              <a:ext uri="{FF2B5EF4-FFF2-40B4-BE49-F238E27FC236}">
                <a16:creationId xmlns:a16="http://schemas.microsoft.com/office/drawing/2014/main" id="{3460E3B4-1F7E-2B41-9A81-7371836F8B1E}"/>
              </a:ext>
            </a:extLst>
          </p:cNvPr>
          <p:cNvSpPr txBox="1">
            <a:spLocks noChangeArrowheads="1"/>
          </p:cNvSpPr>
          <p:nvPr/>
        </p:nvSpPr>
        <p:spPr bwMode="auto">
          <a:xfrm>
            <a:off x="8946039" y="4851674"/>
            <a:ext cx="15240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20000"/>
              </a:spcBef>
              <a:spcAft>
                <a:spcPct val="0"/>
              </a:spcAft>
              <a:buClrTx/>
              <a:buFont typeface="Wingdings" pitchFamily="2" charset="2"/>
              <a:buNone/>
            </a:pPr>
            <a:r>
              <a:rPr kumimoji="1" lang="en-US" altLang="ja-JP" sz="1200">
                <a:ea typeface="MS UI Gothic" panose="020B0600070205080204" pitchFamily="34" charset="-128"/>
              </a:rPr>
              <a:t>data mapping</a:t>
            </a:r>
          </a:p>
        </p:txBody>
      </p:sp>
      <p:sp>
        <p:nvSpPr>
          <p:cNvPr id="42042" name="Rectangle 57">
            <a:extLst>
              <a:ext uri="{FF2B5EF4-FFF2-40B4-BE49-F238E27FC236}">
                <a16:creationId xmlns:a16="http://schemas.microsoft.com/office/drawing/2014/main" id="{EB33DB86-D213-464F-B371-3089CB4632B0}"/>
              </a:ext>
            </a:extLst>
          </p:cNvPr>
          <p:cNvSpPr>
            <a:spLocks noChangeArrowheads="1"/>
          </p:cNvSpPr>
          <p:nvPr/>
        </p:nvSpPr>
        <p:spPr bwMode="auto">
          <a:xfrm>
            <a:off x="9479439" y="5100912"/>
            <a:ext cx="1219200" cy="685800"/>
          </a:xfrm>
          <a:prstGeom prst="rect">
            <a:avLst/>
          </a:prstGeom>
          <a:gradFill rotWithShape="1">
            <a:gsLst>
              <a:gs pos="0">
                <a:srgbClr val="FF6600"/>
              </a:gs>
              <a:gs pos="50000">
                <a:srgbClr val="FFFFFF"/>
              </a:gs>
              <a:gs pos="100000">
                <a:srgbClr val="FF6600"/>
              </a:gs>
            </a:gsLst>
            <a:lin ang="540000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43" name="Text Box 58">
            <a:extLst>
              <a:ext uri="{FF2B5EF4-FFF2-40B4-BE49-F238E27FC236}">
                <a16:creationId xmlns:a16="http://schemas.microsoft.com/office/drawing/2014/main" id="{38B726D4-0396-F146-A5CE-B81C2EA65955}"/>
              </a:ext>
            </a:extLst>
          </p:cNvPr>
          <p:cNvSpPr txBox="1">
            <a:spLocks noChangeArrowheads="1"/>
          </p:cNvSpPr>
          <p:nvPr/>
        </p:nvSpPr>
        <p:spPr bwMode="auto">
          <a:xfrm>
            <a:off x="9620727" y="5188224"/>
            <a:ext cx="9144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 Logic</a:t>
            </a:r>
          </a:p>
        </p:txBody>
      </p:sp>
      <p:sp>
        <p:nvSpPr>
          <p:cNvPr id="42052" name="AutoShape 67">
            <a:extLst>
              <a:ext uri="{FF2B5EF4-FFF2-40B4-BE49-F238E27FC236}">
                <a16:creationId xmlns:a16="http://schemas.microsoft.com/office/drawing/2014/main" id="{DF5F1DA5-B8EF-1C45-9D65-AC79C6209015}"/>
              </a:ext>
            </a:extLst>
          </p:cNvPr>
          <p:cNvSpPr>
            <a:spLocks noChangeArrowheads="1"/>
          </p:cNvSpPr>
          <p:nvPr/>
        </p:nvSpPr>
        <p:spPr bwMode="auto">
          <a:xfrm>
            <a:off x="3688239" y="2521224"/>
            <a:ext cx="1447800" cy="228600"/>
          </a:xfrm>
          <a:prstGeom prst="leftRightArrow">
            <a:avLst>
              <a:gd name="adj1" fmla="val 50000"/>
              <a:gd name="adj2" fmla="val 126667"/>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3" name="Line 68">
            <a:extLst>
              <a:ext uri="{FF2B5EF4-FFF2-40B4-BE49-F238E27FC236}">
                <a16:creationId xmlns:a16="http://schemas.microsoft.com/office/drawing/2014/main" id="{9BBB90BA-4CA4-4548-AD44-CDD69D5627B9}"/>
              </a:ext>
            </a:extLst>
          </p:cNvPr>
          <p:cNvSpPr>
            <a:spLocks noChangeShapeType="1"/>
          </p:cNvSpPr>
          <p:nvPr/>
        </p:nvSpPr>
        <p:spPr bwMode="auto">
          <a:xfrm flipH="1" flipV="1">
            <a:off x="4602639" y="4273824"/>
            <a:ext cx="1600200" cy="381000"/>
          </a:xfrm>
          <a:prstGeom prst="line">
            <a:avLst/>
          </a:prstGeom>
          <a:noFill/>
          <a:ln w="12700">
            <a:solidFill>
              <a:schemeClr val="tx1"/>
            </a:solidFill>
            <a:round/>
            <a:headEnd type="none" w="med" len="med"/>
            <a:tailEnd type="triangle"/>
          </a:ln>
          <a:extLst>
            <a:ext uri="{909E8E84-426E-40DD-AFC4-6F175D3DCCD1}">
              <a14:hiddenFill xmlns:a14="http://schemas.microsoft.com/office/drawing/2010/main">
                <a:noFill/>
              </a14:hiddenFill>
            </a:ext>
          </a:extLst>
        </p:spPr>
        <p:txBody>
          <a:bodyPr anchor="ctr"/>
          <a:lstStyle/>
          <a:p>
            <a:endParaRPr lang="en-US"/>
          </a:p>
        </p:txBody>
      </p:sp>
      <p:sp>
        <p:nvSpPr>
          <p:cNvPr id="42057" name="Rectangle 73">
            <a:extLst>
              <a:ext uri="{FF2B5EF4-FFF2-40B4-BE49-F238E27FC236}">
                <a16:creationId xmlns:a16="http://schemas.microsoft.com/office/drawing/2014/main" id="{1927BE1F-B9F8-3145-A3B7-AE1A7BB35B8E}"/>
              </a:ext>
            </a:extLst>
          </p:cNvPr>
          <p:cNvSpPr>
            <a:spLocks noChangeArrowheads="1"/>
          </p:cNvSpPr>
          <p:nvPr/>
        </p:nvSpPr>
        <p:spPr bwMode="auto">
          <a:xfrm>
            <a:off x="6202839" y="45024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8" name="Text Box 74">
            <a:extLst>
              <a:ext uri="{FF2B5EF4-FFF2-40B4-BE49-F238E27FC236}">
                <a16:creationId xmlns:a16="http://schemas.microsoft.com/office/drawing/2014/main" id="{706B3014-388D-F943-A49F-818AE1244C1C}"/>
              </a:ext>
            </a:extLst>
          </p:cNvPr>
          <p:cNvSpPr txBox="1">
            <a:spLocks noChangeArrowheads="1"/>
          </p:cNvSpPr>
          <p:nvPr/>
        </p:nvSpPr>
        <p:spPr bwMode="auto">
          <a:xfrm>
            <a:off x="6518753" y="4554813"/>
            <a:ext cx="879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42059" name="Line 75">
            <a:extLst>
              <a:ext uri="{FF2B5EF4-FFF2-40B4-BE49-F238E27FC236}">
                <a16:creationId xmlns:a16="http://schemas.microsoft.com/office/drawing/2014/main" id="{402E84E6-C697-E44A-A840-DE77D3FE8EBD}"/>
              </a:ext>
            </a:extLst>
          </p:cNvPr>
          <p:cNvSpPr>
            <a:spLocks noChangeShapeType="1"/>
          </p:cNvSpPr>
          <p:nvPr/>
        </p:nvSpPr>
        <p:spPr bwMode="auto">
          <a:xfrm>
            <a:off x="9631839" y="35118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0" name="Line 76">
            <a:extLst>
              <a:ext uri="{FF2B5EF4-FFF2-40B4-BE49-F238E27FC236}">
                <a16:creationId xmlns:a16="http://schemas.microsoft.com/office/drawing/2014/main" id="{E653FCBF-96A8-CD48-96AA-7F3D363837E8}"/>
              </a:ext>
            </a:extLst>
          </p:cNvPr>
          <p:cNvSpPr>
            <a:spLocks noChangeShapeType="1"/>
          </p:cNvSpPr>
          <p:nvPr/>
        </p:nvSpPr>
        <p:spPr bwMode="auto">
          <a:xfrm>
            <a:off x="9631839" y="40452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1" name="Line 77">
            <a:extLst>
              <a:ext uri="{FF2B5EF4-FFF2-40B4-BE49-F238E27FC236}">
                <a16:creationId xmlns:a16="http://schemas.microsoft.com/office/drawing/2014/main" id="{4DE085ED-8B53-3047-BA0E-AE5251F36FC4}"/>
              </a:ext>
            </a:extLst>
          </p:cNvPr>
          <p:cNvSpPr>
            <a:spLocks noChangeShapeType="1"/>
          </p:cNvSpPr>
          <p:nvPr/>
        </p:nvSpPr>
        <p:spPr bwMode="auto">
          <a:xfrm>
            <a:off x="9631839" y="45786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2" name="Line 78">
            <a:extLst>
              <a:ext uri="{FF2B5EF4-FFF2-40B4-BE49-F238E27FC236}">
                <a16:creationId xmlns:a16="http://schemas.microsoft.com/office/drawing/2014/main" id="{E6DBDBE6-BA8B-9340-8F99-B8AC3612E140}"/>
              </a:ext>
            </a:extLst>
          </p:cNvPr>
          <p:cNvSpPr>
            <a:spLocks noChangeShapeType="1"/>
          </p:cNvSpPr>
          <p:nvPr/>
        </p:nvSpPr>
        <p:spPr bwMode="auto">
          <a:xfrm flipV="1">
            <a:off x="10089039" y="45786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3" name="Line 79">
            <a:extLst>
              <a:ext uri="{FF2B5EF4-FFF2-40B4-BE49-F238E27FC236}">
                <a16:creationId xmlns:a16="http://schemas.microsoft.com/office/drawing/2014/main" id="{51401867-CB25-1042-A8B0-014884870E7A}"/>
              </a:ext>
            </a:extLst>
          </p:cNvPr>
          <p:cNvSpPr>
            <a:spLocks noChangeShapeType="1"/>
          </p:cNvSpPr>
          <p:nvPr/>
        </p:nvSpPr>
        <p:spPr bwMode="auto">
          <a:xfrm flipV="1">
            <a:off x="10089039" y="40452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4" name="Line 80">
            <a:extLst>
              <a:ext uri="{FF2B5EF4-FFF2-40B4-BE49-F238E27FC236}">
                <a16:creationId xmlns:a16="http://schemas.microsoft.com/office/drawing/2014/main" id="{C2376207-B745-A444-96BB-5492ED0B7DEF}"/>
              </a:ext>
            </a:extLst>
          </p:cNvPr>
          <p:cNvSpPr>
            <a:spLocks noChangeShapeType="1"/>
          </p:cNvSpPr>
          <p:nvPr/>
        </p:nvSpPr>
        <p:spPr bwMode="auto">
          <a:xfrm flipV="1">
            <a:off x="10089039" y="35118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 name="Rectangle 3">
            <a:extLst>
              <a:ext uri="{FF2B5EF4-FFF2-40B4-BE49-F238E27FC236}">
                <a16:creationId xmlns:a16="http://schemas.microsoft.com/office/drawing/2014/main" id="{59B7E916-8CB6-4E48-A0AC-341E1B0105E0}"/>
              </a:ext>
            </a:extLst>
          </p:cNvPr>
          <p:cNvSpPr txBox="1">
            <a:spLocks noChangeArrowheads="1"/>
          </p:cNvSpPr>
          <p:nvPr/>
        </p:nvSpPr>
        <p:spPr>
          <a:xfrm>
            <a:off x="2392839" y="6195998"/>
            <a:ext cx="8361362" cy="6518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9400" indent="-279400" defTabSz="449263">
              <a:lnSpc>
                <a:spcPct val="77000"/>
              </a:lnSpc>
            </a:pPr>
            <a:r>
              <a:rPr lang="en-US" altLang="en-US" sz="2000" dirty="0"/>
              <a:t>The Pipeline Configuration File specifies a list of optional programs (called Handlers) that can look at or massage the message before it reaches the target</a:t>
            </a:r>
            <a:endParaRPr lang="en-US" altLang="en-US" sz="2200" dirty="0"/>
          </a:p>
        </p:txBody>
      </p:sp>
    </p:spTree>
    <p:extLst>
      <p:ext uri="{BB962C8B-B14F-4D97-AF65-F5344CB8AC3E}">
        <p14:creationId xmlns:p14="http://schemas.microsoft.com/office/powerpoint/2010/main" val="52585775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Slide Number Placeholder 2">
            <a:extLst>
              <a:ext uri="{FF2B5EF4-FFF2-40B4-BE49-F238E27FC236}">
                <a16:creationId xmlns:a16="http://schemas.microsoft.com/office/drawing/2014/main" id="{96564C75-4D23-5849-9C6C-B1C2D8B870ED}"/>
              </a:ext>
            </a:extLst>
          </p:cNvPr>
          <p:cNvSpPr>
            <a:spLocks noGrp="1"/>
          </p:cNvSpPr>
          <p:nvPr>
            <p:ph type="sldNum" sz="quarter" idx="10"/>
          </p:nvPr>
        </p:nvSpPr>
        <p:spPr bwMode="black">
          <a:xfrm>
            <a:off x="153988" y="6500813"/>
            <a:ext cx="760412" cy="32067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24</a:t>
            </a:fld>
            <a:endParaRPr lang="en-US" altLang="en-US" sz="1000">
              <a:solidFill>
                <a:srgbClr val="FFFFFF"/>
              </a:solidFill>
            </a:endParaRPr>
          </a:p>
        </p:txBody>
      </p:sp>
      <p:sp>
        <p:nvSpPr>
          <p:cNvPr id="34819" name="Rectangle 2">
            <a:extLst>
              <a:ext uri="{FF2B5EF4-FFF2-40B4-BE49-F238E27FC236}">
                <a16:creationId xmlns:a16="http://schemas.microsoft.com/office/drawing/2014/main" id="{740A464D-04B2-2E4F-9092-920741BB197A}"/>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34820" name="Text Box 3">
            <a:extLst>
              <a:ext uri="{FF2B5EF4-FFF2-40B4-BE49-F238E27FC236}">
                <a16:creationId xmlns:a16="http://schemas.microsoft.com/office/drawing/2014/main" id="{0D58A162-2CCD-7242-8E5B-7D374B610516}"/>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34821" name="Text Box 4">
            <a:extLst>
              <a:ext uri="{FF2B5EF4-FFF2-40B4-BE49-F238E27FC236}">
                <a16:creationId xmlns:a16="http://schemas.microsoft.com/office/drawing/2014/main" id="{7CB5C70F-A143-5148-AC81-71EDBB613CF3}"/>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34822" name="Text Box 5">
            <a:extLst>
              <a:ext uri="{FF2B5EF4-FFF2-40B4-BE49-F238E27FC236}">
                <a16:creationId xmlns:a16="http://schemas.microsoft.com/office/drawing/2014/main" id="{04856408-C248-9E4C-8A73-18D983FB6FC6}"/>
              </a:ext>
            </a:extLst>
          </p:cNvPr>
          <p:cNvSpPr txBox="1">
            <a:spLocks noChangeArrowheads="1"/>
          </p:cNvSpPr>
          <p:nvPr/>
        </p:nvSpPr>
        <p:spPr bwMode="auto">
          <a:xfrm>
            <a:off x="1957389" y="1200150"/>
            <a:ext cx="816927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ja-JP" sz="1400" b="0">
                <a:ea typeface="MS PGothic" panose="020B0600070205080204" pitchFamily="34" charset="-128"/>
              </a:rPr>
              <a:t>This is slide 4 of 7 that slowly adds the CICS components involved with CICS Web service requests.  Slide 7 of 7 shows all components on a single slide.</a:t>
            </a:r>
          </a:p>
          <a:p>
            <a:pPr eaLnBrk="1" hangingPunct="1">
              <a:spcBef>
                <a:spcPct val="50000"/>
              </a:spcBef>
              <a:spcAft>
                <a:spcPct val="0"/>
              </a:spcAft>
              <a:buFont typeface="Wingdings" pitchFamily="2" charset="2"/>
              <a:buNone/>
            </a:pPr>
            <a:endParaRPr lang="en-US" altLang="ja-JP" sz="1400" b="0">
              <a:ea typeface="MS PGothic" panose="020B0600070205080204" pitchFamily="34" charset="-128"/>
            </a:endParaRP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This slide illustrates the handlers.  </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When a request comes into CICS, the URIMAP and PIPELINE definitions are used to tell CICS what processing is to take place on the received request.  The PIPELINE configuration file not only indicates a list of Handlers that can process the incoming request.  The last Handler that CICS invokes is called an application handler.  The application handler performs data parsing and mapping, and then links to the target business logic program.</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The handler programs are grouped into processing considered to be the ‘pipeline’.  By default, the pipeline is run under transaction CPIH, but this may be changed.</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Data mapping will be discussed in more detail on an upcoming slide.</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 </a:t>
            </a:r>
          </a:p>
        </p:txBody>
      </p:sp>
    </p:spTree>
    <p:extLst>
      <p:ext uri="{BB962C8B-B14F-4D97-AF65-F5344CB8AC3E}">
        <p14:creationId xmlns:p14="http://schemas.microsoft.com/office/powerpoint/2010/main" val="227565013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a:extLst>
              <a:ext uri="{FF2B5EF4-FFF2-40B4-BE49-F238E27FC236}">
                <a16:creationId xmlns:a16="http://schemas.microsoft.com/office/drawing/2014/main" id="{5BBA7837-5D7C-1D49-8FDB-EF56DCD543EA}"/>
              </a:ext>
            </a:extLst>
          </p:cNvPr>
          <p:cNvSpPr>
            <a:spLocks noGrp="1" noChangeArrowheads="1"/>
          </p:cNvSpPr>
          <p:nvPr>
            <p:ph type="title"/>
          </p:nvPr>
        </p:nvSpPr>
        <p:spPr>
          <a:xfrm>
            <a:off x="2247900" y="734428"/>
            <a:ext cx="9601200" cy="586957"/>
          </a:xfrm>
        </p:spPr>
        <p:txBody>
          <a:bodyPr vert="horz" lIns="90000" tIns="46800" rIns="90000" bIns="46800" rtlCol="0" anchor="ctr">
            <a:spAutoFit/>
          </a:bodyPr>
          <a:lstStyle/>
          <a:p>
            <a:pPr defTabSz="449263">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3200" b="1" dirty="0"/>
              <a:t>Provider Pipeline Configuration </a:t>
            </a:r>
            <a:r>
              <a:rPr lang="en-US" altLang="en-US" sz="2000" b="1" dirty="0"/>
              <a:t>(5 of 7)</a:t>
            </a:r>
            <a:endParaRPr lang="en-GB" altLang="en-US" sz="2000" b="1" dirty="0"/>
          </a:p>
        </p:txBody>
      </p:sp>
      <p:sp>
        <p:nvSpPr>
          <p:cNvPr id="35842" name="Slide Number Placeholder 2">
            <a:extLst>
              <a:ext uri="{FF2B5EF4-FFF2-40B4-BE49-F238E27FC236}">
                <a16:creationId xmlns:a16="http://schemas.microsoft.com/office/drawing/2014/main" id="{2DE991E9-A78F-5147-BB7F-78FF8DAE818F}"/>
              </a:ext>
            </a:extLst>
          </p:cNvPr>
          <p:cNvSpPr>
            <a:spLocks noGrp="1"/>
          </p:cNvSpPr>
          <p:nvPr>
            <p:ph type="sldNum" sz="quarter" idx="12"/>
          </p:nvPr>
        </p:nvSpPr>
        <p:spPr bwMode="black">
          <a:xfrm>
            <a:off x="9933819" y="6532738"/>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25</a:t>
            </a:fld>
            <a:endParaRPr lang="en-US" altLang="en-US" sz="1000">
              <a:solidFill>
                <a:srgbClr val="FFFFFF"/>
              </a:solidFill>
            </a:endParaRPr>
          </a:p>
        </p:txBody>
      </p:sp>
      <p:sp>
        <p:nvSpPr>
          <p:cNvPr id="35843" name="AutoShape 2">
            <a:extLst>
              <a:ext uri="{FF2B5EF4-FFF2-40B4-BE49-F238E27FC236}">
                <a16:creationId xmlns:a16="http://schemas.microsoft.com/office/drawing/2014/main" id="{C09E343C-618A-D14B-83B4-1365764DA692}"/>
              </a:ext>
            </a:extLst>
          </p:cNvPr>
          <p:cNvSpPr>
            <a:spLocks noChangeArrowheads="1"/>
          </p:cNvSpPr>
          <p:nvPr/>
        </p:nvSpPr>
        <p:spPr bwMode="auto">
          <a:xfrm>
            <a:off x="2593219" y="3683176"/>
            <a:ext cx="3067050" cy="1544638"/>
          </a:xfrm>
          <a:prstGeom prst="roundRect">
            <a:avLst>
              <a:gd name="adj" fmla="val 6995"/>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45" name="AutoShape 4">
            <a:extLst>
              <a:ext uri="{FF2B5EF4-FFF2-40B4-BE49-F238E27FC236}">
                <a16:creationId xmlns:a16="http://schemas.microsoft.com/office/drawing/2014/main" id="{86655109-13BB-E644-A065-865079AE1791}"/>
              </a:ext>
            </a:extLst>
          </p:cNvPr>
          <p:cNvSpPr>
            <a:spLocks noChangeArrowheads="1"/>
          </p:cNvSpPr>
          <p:nvPr/>
        </p:nvSpPr>
        <p:spPr bwMode="auto">
          <a:xfrm>
            <a:off x="2593219" y="2856089"/>
            <a:ext cx="1352550" cy="666750"/>
          </a:xfrm>
          <a:prstGeom prst="roundRect">
            <a:avLst>
              <a:gd name="adj" fmla="val 1619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46" name="AutoShape 5">
            <a:extLst>
              <a:ext uri="{FF2B5EF4-FFF2-40B4-BE49-F238E27FC236}">
                <a16:creationId xmlns:a16="http://schemas.microsoft.com/office/drawing/2014/main" id="{955B91CE-825C-6E47-AFFB-835F5499CF1E}"/>
              </a:ext>
            </a:extLst>
          </p:cNvPr>
          <p:cNvSpPr>
            <a:spLocks noChangeArrowheads="1"/>
          </p:cNvSpPr>
          <p:nvPr/>
        </p:nvSpPr>
        <p:spPr bwMode="auto">
          <a:xfrm>
            <a:off x="2593220" y="5564365"/>
            <a:ext cx="3552825" cy="274637"/>
          </a:xfrm>
          <a:prstGeom prst="roundRect">
            <a:avLst>
              <a:gd name="adj" fmla="val 39532"/>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47" name="AutoShape 6">
            <a:extLst>
              <a:ext uri="{FF2B5EF4-FFF2-40B4-BE49-F238E27FC236}">
                <a16:creationId xmlns:a16="http://schemas.microsoft.com/office/drawing/2014/main" id="{47D4DDFF-A2C6-E149-8E3A-7ED0A25F6E10}"/>
              </a:ext>
            </a:extLst>
          </p:cNvPr>
          <p:cNvSpPr>
            <a:spLocks noChangeArrowheads="1"/>
          </p:cNvSpPr>
          <p:nvPr/>
        </p:nvSpPr>
        <p:spPr bwMode="auto">
          <a:xfrm>
            <a:off x="2593220" y="5924726"/>
            <a:ext cx="2905125" cy="274638"/>
          </a:xfrm>
          <a:prstGeom prst="roundRect">
            <a:avLst>
              <a:gd name="adj" fmla="val 39532"/>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48" name="Text Box 7">
            <a:extLst>
              <a:ext uri="{FF2B5EF4-FFF2-40B4-BE49-F238E27FC236}">
                <a16:creationId xmlns:a16="http://schemas.microsoft.com/office/drawing/2014/main" id="{5D020714-F50F-DF47-ABCA-F0403E2FE38B}"/>
              </a:ext>
            </a:extLst>
          </p:cNvPr>
          <p:cNvSpPr txBox="1">
            <a:spLocks noChangeArrowheads="1"/>
          </p:cNvSpPr>
          <p:nvPr/>
        </p:nvSpPr>
        <p:spPr bwMode="auto">
          <a:xfrm>
            <a:off x="2351920" y="1517827"/>
            <a:ext cx="11515725" cy="5335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Ls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0"/>
              </a:spcBef>
              <a:spcAft>
                <a:spcPct val="0"/>
              </a:spcAft>
              <a:buClr>
                <a:srgbClr val="0047BD"/>
              </a:buClr>
              <a:buFont typeface="Wingdings" pitchFamily="2" charset="2"/>
              <a:buNone/>
            </a:pPr>
            <a:r>
              <a:rPr lang="en-GB" altLang="en-US" sz="1400">
                <a:latin typeface="Courier New" panose="02070309020205020404" pitchFamily="49" charset="0"/>
              </a:rPr>
              <a:t>&lt;?xml version="1.0" encoding="UTF-8"?&gt;</a:t>
            </a:r>
          </a:p>
          <a:p>
            <a:pPr eaLnBrk="1" hangingPunct="1">
              <a:lnSpc>
                <a:spcPct val="90000"/>
              </a:lnSpc>
              <a:spcBef>
                <a:spcPct val="0"/>
              </a:spcBef>
              <a:spcAft>
                <a:spcPct val="0"/>
              </a:spcAft>
              <a:buClr>
                <a:srgbClr val="0047BD"/>
              </a:buClr>
              <a:buFont typeface="Wingdings" pitchFamily="2" charset="2"/>
              <a:buNone/>
            </a:pPr>
            <a:r>
              <a:rPr lang="en-GB" altLang="en-US" sz="1400">
                <a:latin typeface="Courier New" panose="02070309020205020404" pitchFamily="49" charset="0"/>
              </a:rPr>
              <a:t>&lt;provider_pipeline </a:t>
            </a:r>
          </a:p>
          <a:p>
            <a:pPr eaLnBrk="1" hangingPunct="1">
              <a:lnSpc>
                <a:spcPct val="90000"/>
              </a:lnSpc>
              <a:spcBef>
                <a:spcPct val="0"/>
              </a:spcBef>
              <a:spcAft>
                <a:spcPct val="0"/>
              </a:spcAft>
              <a:buClr>
                <a:srgbClr val="0047BD"/>
              </a:buClr>
              <a:buFont typeface="Wingdings" pitchFamily="2" charset="2"/>
              <a:buNone/>
            </a:pPr>
            <a:endParaRPr lang="en-GB" altLang="en-US" sz="1400">
              <a:latin typeface="Courier New" panose="02070309020205020404" pitchFamily="49" charset="0"/>
            </a:endParaRPr>
          </a:p>
          <a:p>
            <a:pPr eaLnBrk="1" hangingPunct="1">
              <a:lnSpc>
                <a:spcPct val="90000"/>
              </a:lnSpc>
              <a:spcBef>
                <a:spcPct val="0"/>
              </a:spcBef>
              <a:spcAft>
                <a:spcPct val="0"/>
              </a:spcAft>
              <a:buClr>
                <a:srgbClr val="0047BD"/>
              </a:buClr>
              <a:buFont typeface="Wingdings" pitchFamily="2" charset="2"/>
              <a:buNone/>
            </a:pPr>
            <a:r>
              <a:rPr lang="en-GB" altLang="en-US" sz="1400">
                <a:latin typeface="Courier New" panose="02070309020205020404" pitchFamily="49" charset="0"/>
              </a:rPr>
              <a:t>  xmlns="http://www.ibm.com/software/htp/cics/pipeline" </a:t>
            </a:r>
          </a:p>
          <a:p>
            <a:pPr eaLnBrk="1" hangingPunct="1">
              <a:lnSpc>
                <a:spcPct val="90000"/>
              </a:lnSpc>
              <a:spcBef>
                <a:spcPct val="0"/>
              </a:spcBef>
              <a:spcAft>
                <a:spcPct val="0"/>
              </a:spcAft>
              <a:buClr>
                <a:srgbClr val="0047BD"/>
              </a:buClr>
              <a:buFont typeface="Wingdings" pitchFamily="2" charset="2"/>
              <a:buNone/>
            </a:pPr>
            <a:r>
              <a:rPr lang="en-GB" altLang="en-US" sz="1400">
                <a:latin typeface="Courier New" panose="02070309020205020404" pitchFamily="49" charset="0"/>
              </a:rPr>
              <a:t>  xmlns:xsi="http://www.w3.org/2001/XMLSchema-instance" </a:t>
            </a:r>
          </a:p>
          <a:p>
            <a:pPr eaLnBrk="1" hangingPunct="1">
              <a:lnSpc>
                <a:spcPct val="90000"/>
              </a:lnSpc>
              <a:spcBef>
                <a:spcPct val="0"/>
              </a:spcBef>
              <a:spcAft>
                <a:spcPct val="0"/>
              </a:spcAft>
              <a:buClr>
                <a:srgbClr val="0047BD"/>
              </a:buClr>
              <a:buFont typeface="Wingdings" pitchFamily="2" charset="2"/>
              <a:buNone/>
            </a:pPr>
            <a:r>
              <a:rPr lang="en-GB" altLang="en-US" sz="1400">
                <a:latin typeface="Courier New" panose="02070309020205020404" pitchFamily="49" charset="0"/>
              </a:rPr>
              <a:t>  xsi:schemaLocation="http://www.ibm.com/software/htp/cics/provider.xsd "&gt;</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a:t>
            </a:r>
            <a:r>
              <a:rPr lang="en-GB" altLang="en-US" sz="1400" i="1">
                <a:solidFill>
                  <a:srgbClr val="000000"/>
                </a:solidFill>
                <a:latin typeface="Courier New" panose="02070309020205020404" pitchFamily="49" charset="0"/>
              </a:rPr>
              <a:t>&lt;transport&gt;</a:t>
            </a:r>
          </a:p>
          <a:p>
            <a:pPr eaLnBrk="1" hangingPunct="1">
              <a:lnSpc>
                <a:spcPct val="90000"/>
              </a:lnSpc>
              <a:spcBef>
                <a:spcPct val="0"/>
              </a:spcBef>
              <a:spcAft>
                <a:spcPct val="0"/>
              </a:spcAft>
              <a:buClr>
                <a:srgbClr val="0047BD"/>
              </a:buClr>
              <a:buFont typeface="Wingdings" pitchFamily="2" charset="2"/>
              <a:buNone/>
            </a:pPr>
            <a:r>
              <a:rPr lang="en-GB" altLang="en-US" sz="1400" i="1">
                <a:solidFill>
                  <a:srgbClr val="000000"/>
                </a:solidFill>
                <a:latin typeface="Courier New" panose="02070309020205020404" pitchFamily="49" charset="0"/>
              </a:rPr>
              <a:t>	:</a:t>
            </a:r>
          </a:p>
          <a:p>
            <a:pPr eaLnBrk="1" hangingPunct="1">
              <a:lnSpc>
                <a:spcPct val="90000"/>
              </a:lnSpc>
              <a:spcBef>
                <a:spcPct val="0"/>
              </a:spcBef>
              <a:spcAft>
                <a:spcPct val="0"/>
              </a:spcAft>
              <a:buClr>
                <a:srgbClr val="0047BD"/>
              </a:buClr>
              <a:buFont typeface="Wingdings" pitchFamily="2" charset="2"/>
              <a:buNone/>
            </a:pPr>
            <a:r>
              <a:rPr lang="en-GB" altLang="en-US" sz="1400" i="1">
                <a:solidFill>
                  <a:srgbClr val="000000"/>
                </a:solidFill>
                <a:latin typeface="Courier New" panose="02070309020205020404" pitchFamily="49" charset="0"/>
              </a:rPr>
              <a:t>  &lt;/transport&gt;</a:t>
            </a:r>
            <a:r>
              <a:rPr lang="en-GB" altLang="en-US" sz="1400">
                <a:solidFill>
                  <a:srgbClr val="000000"/>
                </a:solidFill>
                <a:latin typeface="Courier New" panose="02070309020205020404" pitchFamily="49" charset="0"/>
              </a:rPr>
              <a:t>	</a:t>
            </a:r>
          </a:p>
          <a:p>
            <a:pPr eaLnBrk="1" hangingPunct="1">
              <a:lnSpc>
                <a:spcPct val="90000"/>
              </a:lnSpc>
              <a:spcBef>
                <a:spcPct val="0"/>
              </a:spcBef>
              <a:spcAft>
                <a:spcPct val="0"/>
              </a:spcAft>
              <a:buClr>
                <a:srgbClr val="0047BD"/>
              </a:buClr>
              <a:buFont typeface="Wingdings" pitchFamily="2" charset="2"/>
              <a:buNone/>
            </a:pPr>
            <a:endParaRPr lang="en-GB" altLang="en-US" sz="1400">
              <a:solidFill>
                <a:srgbClr val="000000"/>
              </a:solidFill>
              <a:latin typeface="Courier New" panose="02070309020205020404" pitchFamily="49" charset="0"/>
            </a:endParaRP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&lt;service&gt;</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a:t>
            </a:r>
            <a:r>
              <a:rPr lang="en-GB" altLang="en-US" sz="1400" i="1">
                <a:solidFill>
                  <a:srgbClr val="000000"/>
                </a:solidFill>
                <a:latin typeface="Courier New" panose="02070309020205020404" pitchFamily="49" charset="0"/>
              </a:rPr>
              <a:t>&lt;service_handler_list&gt;</a:t>
            </a:r>
          </a:p>
          <a:p>
            <a:pPr eaLnBrk="1" hangingPunct="1">
              <a:lnSpc>
                <a:spcPct val="90000"/>
              </a:lnSpc>
              <a:spcBef>
                <a:spcPct val="0"/>
              </a:spcBef>
              <a:spcAft>
                <a:spcPct val="0"/>
              </a:spcAft>
              <a:buClr>
                <a:srgbClr val="0047BD"/>
              </a:buClr>
              <a:buFont typeface="Wingdings" pitchFamily="2" charset="2"/>
              <a:buNone/>
            </a:pPr>
            <a:r>
              <a:rPr lang="en-GB" altLang="en-US" sz="1400" i="1">
                <a:solidFill>
                  <a:srgbClr val="000000"/>
                </a:solidFill>
                <a:latin typeface="Courier New" panose="02070309020205020404" pitchFamily="49" charset="0"/>
              </a:rPr>
              <a:t>	:</a:t>
            </a:r>
          </a:p>
          <a:p>
            <a:pPr eaLnBrk="1" hangingPunct="1">
              <a:lnSpc>
                <a:spcPct val="90000"/>
              </a:lnSpc>
              <a:spcBef>
                <a:spcPct val="0"/>
              </a:spcBef>
              <a:spcAft>
                <a:spcPct val="0"/>
              </a:spcAft>
              <a:buClr>
                <a:srgbClr val="0047BD"/>
              </a:buClr>
              <a:buFont typeface="Wingdings" pitchFamily="2" charset="2"/>
              <a:buNone/>
            </a:pPr>
            <a:r>
              <a:rPr lang="en-GB" altLang="en-US" sz="1400" i="1">
                <a:solidFill>
                  <a:srgbClr val="000000"/>
                </a:solidFill>
                <a:latin typeface="Courier New" panose="02070309020205020404" pitchFamily="49" charset="0"/>
              </a:rPr>
              <a:t>    &lt;/service_handler_list&gt;</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&lt;terminal_handler&gt;</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&lt;cics_soap_1.1_handler/&gt;</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&lt;/terminal_handler&gt;</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&lt;/service&gt;</a:t>
            </a:r>
          </a:p>
          <a:p>
            <a:pPr eaLnBrk="1" hangingPunct="1">
              <a:lnSpc>
                <a:spcPct val="90000"/>
              </a:lnSpc>
              <a:spcBef>
                <a:spcPct val="0"/>
              </a:spcBef>
              <a:spcAft>
                <a:spcPct val="0"/>
              </a:spcAft>
              <a:buClr>
                <a:srgbClr val="0047BD"/>
              </a:buClr>
              <a:buFont typeface="Wingdings" pitchFamily="2" charset="2"/>
              <a:buNone/>
            </a:pPr>
            <a:endParaRPr lang="en-GB" altLang="en-US" sz="1400">
              <a:solidFill>
                <a:srgbClr val="000000"/>
              </a:solidFill>
              <a:latin typeface="Courier New" panose="02070309020205020404" pitchFamily="49" charset="0"/>
            </a:endParaRP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&lt;apphandler&gt;DFHPITP&lt;/apphandler&gt;</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a:t>
            </a:r>
          </a:p>
          <a:p>
            <a:pPr eaLnBrk="1" hangingPunct="1">
              <a:lnSpc>
                <a:spcPct val="90000"/>
              </a:lnSpc>
              <a:spcBef>
                <a:spcPct val="0"/>
              </a:spcBef>
              <a:spcAft>
                <a:spcPct val="0"/>
              </a:spcAft>
              <a:buClr>
                <a:srgbClr val="0047BD"/>
              </a:buClr>
              <a:buFont typeface="Wingdings" pitchFamily="2" charset="2"/>
              <a:buNone/>
            </a:pPr>
            <a:r>
              <a:rPr lang="en-GB" altLang="en-US" sz="1400">
                <a:solidFill>
                  <a:srgbClr val="000000"/>
                </a:solidFill>
                <a:latin typeface="Courier New" panose="02070309020205020404" pitchFamily="49" charset="0"/>
              </a:rPr>
              <a:t>  &lt;service_parameter_list /&gt;</a:t>
            </a:r>
          </a:p>
          <a:p>
            <a:pPr eaLnBrk="1" hangingPunct="1">
              <a:lnSpc>
                <a:spcPct val="90000"/>
              </a:lnSpc>
              <a:spcBef>
                <a:spcPct val="0"/>
              </a:spcBef>
              <a:spcAft>
                <a:spcPct val="0"/>
              </a:spcAft>
              <a:buClr>
                <a:srgbClr val="0047BD"/>
              </a:buClr>
              <a:buFont typeface="Wingdings" pitchFamily="2" charset="2"/>
              <a:buNone/>
            </a:pPr>
            <a:endParaRPr lang="en-GB" altLang="en-US" sz="1400">
              <a:solidFill>
                <a:srgbClr val="000000"/>
              </a:solidFill>
              <a:latin typeface="Courier New" panose="02070309020205020404" pitchFamily="49" charset="0"/>
            </a:endParaRPr>
          </a:p>
          <a:p>
            <a:pPr eaLnBrk="1" hangingPunct="1">
              <a:lnSpc>
                <a:spcPct val="90000"/>
              </a:lnSpc>
              <a:spcBef>
                <a:spcPct val="0"/>
              </a:spcBef>
              <a:spcAft>
                <a:spcPct val="0"/>
              </a:spcAft>
              <a:buClr>
                <a:srgbClr val="0047BD"/>
              </a:buClr>
              <a:buFont typeface="Wingdings" pitchFamily="2" charset="2"/>
              <a:buNone/>
            </a:pPr>
            <a:r>
              <a:rPr lang="en-GB" altLang="en-US" sz="1400">
                <a:latin typeface="Courier New" panose="02070309020205020404" pitchFamily="49" charset="0"/>
              </a:rPr>
              <a:t>&lt;/provider_pipeline&gt;</a:t>
            </a:r>
          </a:p>
          <a:p>
            <a:pPr eaLnBrk="1" hangingPunct="1">
              <a:lnSpc>
                <a:spcPct val="90000"/>
              </a:lnSpc>
              <a:spcBef>
                <a:spcPct val="0"/>
              </a:spcBef>
              <a:spcAft>
                <a:spcPct val="0"/>
              </a:spcAft>
              <a:buClr>
                <a:srgbClr val="0047BD"/>
              </a:buClr>
              <a:buFont typeface="Wingdings" pitchFamily="2" charset="2"/>
              <a:buNone/>
            </a:pPr>
            <a:endParaRPr lang="en-GB" altLang="en-US" sz="1400">
              <a:latin typeface="Courier New" panose="02070309020205020404" pitchFamily="49" charset="0"/>
            </a:endParaRPr>
          </a:p>
        </p:txBody>
      </p:sp>
      <p:sp>
        <p:nvSpPr>
          <p:cNvPr id="35849" name="AutoShape 8">
            <a:extLst>
              <a:ext uri="{FF2B5EF4-FFF2-40B4-BE49-F238E27FC236}">
                <a16:creationId xmlns:a16="http://schemas.microsoft.com/office/drawing/2014/main" id="{4733EA6C-D4DE-D241-AE44-FBF1C27B950E}"/>
              </a:ext>
            </a:extLst>
          </p:cNvPr>
          <p:cNvSpPr>
            <a:spLocks noChangeArrowheads="1"/>
          </p:cNvSpPr>
          <p:nvPr/>
        </p:nvSpPr>
        <p:spPr bwMode="auto">
          <a:xfrm>
            <a:off x="7411283" y="2833865"/>
            <a:ext cx="3589337" cy="3284537"/>
          </a:xfrm>
          <a:prstGeom prst="roundRect">
            <a:avLst>
              <a:gd name="adj" fmla="val 3213"/>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0" name="AutoShape 9">
            <a:extLst>
              <a:ext uri="{FF2B5EF4-FFF2-40B4-BE49-F238E27FC236}">
                <a16:creationId xmlns:a16="http://schemas.microsoft.com/office/drawing/2014/main" id="{F987A547-C21D-7C41-8001-9F0E1C899725}"/>
              </a:ext>
            </a:extLst>
          </p:cNvPr>
          <p:cNvSpPr>
            <a:spLocks noChangeArrowheads="1"/>
          </p:cNvSpPr>
          <p:nvPr/>
        </p:nvSpPr>
        <p:spPr bwMode="auto">
          <a:xfrm>
            <a:off x="8076444" y="4635677"/>
            <a:ext cx="2190750" cy="284163"/>
          </a:xfrm>
          <a:prstGeom prst="roundRect">
            <a:avLst>
              <a:gd name="adj" fmla="val 560"/>
            </a:avLst>
          </a:prstGeom>
          <a:solidFill>
            <a:srgbClr val="00B8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1" name="AutoShape 10">
            <a:extLst>
              <a:ext uri="{FF2B5EF4-FFF2-40B4-BE49-F238E27FC236}">
                <a16:creationId xmlns:a16="http://schemas.microsoft.com/office/drawing/2014/main" id="{FDD2FE36-98B8-334D-BF2F-325889A6A9A5}"/>
              </a:ext>
            </a:extLst>
          </p:cNvPr>
          <p:cNvSpPr>
            <a:spLocks noChangeArrowheads="1"/>
          </p:cNvSpPr>
          <p:nvPr/>
        </p:nvSpPr>
        <p:spPr bwMode="auto">
          <a:xfrm>
            <a:off x="7854195" y="4275314"/>
            <a:ext cx="2613025" cy="284162"/>
          </a:xfrm>
          <a:prstGeom prst="roundRect">
            <a:avLst>
              <a:gd name="adj" fmla="val 560"/>
            </a:avLst>
          </a:prstGeom>
          <a:solidFill>
            <a:srgbClr val="00B8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2" name="AutoShape 11">
            <a:extLst>
              <a:ext uri="{FF2B5EF4-FFF2-40B4-BE49-F238E27FC236}">
                <a16:creationId xmlns:a16="http://schemas.microsoft.com/office/drawing/2014/main" id="{00D4E4EB-8938-6349-8516-0E5D484306FA}"/>
              </a:ext>
            </a:extLst>
          </p:cNvPr>
          <p:cNvSpPr>
            <a:spLocks noChangeArrowheads="1"/>
          </p:cNvSpPr>
          <p:nvPr/>
        </p:nvSpPr>
        <p:spPr bwMode="auto">
          <a:xfrm>
            <a:off x="7652582" y="3941939"/>
            <a:ext cx="3052762" cy="284162"/>
          </a:xfrm>
          <a:prstGeom prst="roundRect">
            <a:avLst>
              <a:gd name="adj" fmla="val 560"/>
            </a:avLst>
          </a:prstGeom>
          <a:solidFill>
            <a:srgbClr val="00B8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3" name="AutoShape 12">
            <a:extLst>
              <a:ext uri="{FF2B5EF4-FFF2-40B4-BE49-F238E27FC236}">
                <a16:creationId xmlns:a16="http://schemas.microsoft.com/office/drawing/2014/main" id="{4D0D4B6B-03AC-A645-B9B2-25EDFE15C660}"/>
              </a:ext>
            </a:extLst>
          </p:cNvPr>
          <p:cNvSpPr>
            <a:spLocks noChangeArrowheads="1"/>
          </p:cNvSpPr>
          <p:nvPr/>
        </p:nvSpPr>
        <p:spPr bwMode="auto">
          <a:xfrm>
            <a:off x="7504945" y="3554589"/>
            <a:ext cx="3381375" cy="284162"/>
          </a:xfrm>
          <a:prstGeom prst="roundRect">
            <a:avLst>
              <a:gd name="adj" fmla="val 560"/>
            </a:avLst>
          </a:prstGeom>
          <a:solidFill>
            <a:srgbClr val="00B8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4" name="AutoShape 13">
            <a:extLst>
              <a:ext uri="{FF2B5EF4-FFF2-40B4-BE49-F238E27FC236}">
                <a16:creationId xmlns:a16="http://schemas.microsoft.com/office/drawing/2014/main" id="{F4417914-E7F7-9C45-85D4-60D0A87E6ECE}"/>
              </a:ext>
            </a:extLst>
          </p:cNvPr>
          <p:cNvSpPr>
            <a:spLocks noChangeArrowheads="1"/>
          </p:cNvSpPr>
          <p:nvPr/>
        </p:nvSpPr>
        <p:spPr bwMode="auto">
          <a:xfrm>
            <a:off x="9087682" y="3240264"/>
            <a:ext cx="311150" cy="1909762"/>
          </a:xfrm>
          <a:prstGeom prst="roundRect">
            <a:avLst>
              <a:gd name="adj" fmla="val 509"/>
            </a:avLst>
          </a:prstGeom>
          <a:solidFill>
            <a:srgbClr val="2323DC"/>
          </a:solidFill>
          <a:ln w="9360">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5" name="Text Box 14">
            <a:extLst>
              <a:ext uri="{FF2B5EF4-FFF2-40B4-BE49-F238E27FC236}">
                <a16:creationId xmlns:a16="http://schemas.microsoft.com/office/drawing/2014/main" id="{23896528-D094-3E48-A10E-3CB4377C424E}"/>
              </a:ext>
            </a:extLst>
          </p:cNvPr>
          <p:cNvSpPr txBox="1">
            <a:spLocks noChangeArrowheads="1"/>
          </p:cNvSpPr>
          <p:nvPr/>
        </p:nvSpPr>
        <p:spPr bwMode="auto">
          <a:xfrm>
            <a:off x="9062400" y="3265664"/>
            <a:ext cx="404576" cy="193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spAutoFit/>
          </a:bodyPr>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algn="ctr" eaLnBrk="1" hangingPunct="1">
              <a:lnSpc>
                <a:spcPct val="71000"/>
              </a:lnSpc>
              <a:spcBef>
                <a:spcPct val="0"/>
              </a:spcBef>
              <a:spcAft>
                <a:spcPct val="0"/>
              </a:spcAft>
              <a:buClr>
                <a:srgbClr val="000000"/>
              </a:buClr>
              <a:buFont typeface="Arial" panose="020B0604020202020204" pitchFamily="34" charset="0"/>
              <a:buNone/>
            </a:pPr>
            <a:r>
              <a:rPr lang="en-GB" altLang="en-US">
                <a:solidFill>
                  <a:srgbClr val="FFFF66"/>
                </a:solidFill>
              </a:rPr>
              <a:t>C</a:t>
            </a:r>
          </a:p>
          <a:p>
            <a:pPr algn="ctr" eaLnBrk="1" hangingPunct="1">
              <a:lnSpc>
                <a:spcPct val="71000"/>
              </a:lnSpc>
              <a:spcBef>
                <a:spcPct val="0"/>
              </a:spcBef>
              <a:spcAft>
                <a:spcPct val="0"/>
              </a:spcAft>
              <a:buClr>
                <a:srgbClr val="000000"/>
              </a:buClr>
              <a:buFont typeface="Arial" panose="020B0604020202020204" pitchFamily="34" charset="0"/>
              <a:buNone/>
            </a:pPr>
            <a:r>
              <a:rPr lang="en-GB" altLang="en-US">
                <a:solidFill>
                  <a:srgbClr val="FFFF66"/>
                </a:solidFill>
              </a:rPr>
              <a:t>H</a:t>
            </a:r>
          </a:p>
          <a:p>
            <a:pPr algn="ctr" eaLnBrk="1" hangingPunct="1">
              <a:lnSpc>
                <a:spcPct val="71000"/>
              </a:lnSpc>
              <a:spcBef>
                <a:spcPct val="0"/>
              </a:spcBef>
              <a:spcAft>
                <a:spcPct val="0"/>
              </a:spcAft>
              <a:buClr>
                <a:srgbClr val="000000"/>
              </a:buClr>
              <a:buFont typeface="Arial" panose="020B0604020202020204" pitchFamily="34" charset="0"/>
              <a:buNone/>
            </a:pPr>
            <a:r>
              <a:rPr lang="en-GB" altLang="en-US">
                <a:solidFill>
                  <a:srgbClr val="FFFF66"/>
                </a:solidFill>
              </a:rPr>
              <a:t>A</a:t>
            </a:r>
          </a:p>
          <a:p>
            <a:pPr algn="ctr" eaLnBrk="1" hangingPunct="1">
              <a:lnSpc>
                <a:spcPct val="71000"/>
              </a:lnSpc>
              <a:spcBef>
                <a:spcPct val="0"/>
              </a:spcBef>
              <a:spcAft>
                <a:spcPct val="0"/>
              </a:spcAft>
              <a:buClr>
                <a:srgbClr val="000000"/>
              </a:buClr>
              <a:buFont typeface="Arial" panose="020B0604020202020204" pitchFamily="34" charset="0"/>
              <a:buNone/>
            </a:pPr>
            <a:r>
              <a:rPr lang="en-GB" altLang="en-US">
                <a:solidFill>
                  <a:srgbClr val="FFFF66"/>
                </a:solidFill>
              </a:rPr>
              <a:t>N</a:t>
            </a:r>
          </a:p>
          <a:p>
            <a:pPr algn="ctr" eaLnBrk="1" hangingPunct="1">
              <a:lnSpc>
                <a:spcPct val="71000"/>
              </a:lnSpc>
              <a:spcBef>
                <a:spcPct val="0"/>
              </a:spcBef>
              <a:spcAft>
                <a:spcPct val="0"/>
              </a:spcAft>
              <a:buClr>
                <a:srgbClr val="000000"/>
              </a:buClr>
              <a:buFont typeface="Arial" panose="020B0604020202020204" pitchFamily="34" charset="0"/>
              <a:buNone/>
            </a:pPr>
            <a:r>
              <a:rPr lang="en-GB" altLang="en-US">
                <a:solidFill>
                  <a:srgbClr val="FFFF66"/>
                </a:solidFill>
              </a:rPr>
              <a:t>N</a:t>
            </a:r>
          </a:p>
          <a:p>
            <a:pPr algn="ctr" eaLnBrk="1" hangingPunct="1">
              <a:lnSpc>
                <a:spcPct val="71000"/>
              </a:lnSpc>
              <a:spcBef>
                <a:spcPct val="0"/>
              </a:spcBef>
              <a:spcAft>
                <a:spcPct val="0"/>
              </a:spcAft>
              <a:buClr>
                <a:srgbClr val="000000"/>
              </a:buClr>
              <a:buFont typeface="Arial" panose="020B0604020202020204" pitchFamily="34" charset="0"/>
              <a:buNone/>
            </a:pPr>
            <a:r>
              <a:rPr lang="en-GB" altLang="en-US">
                <a:solidFill>
                  <a:srgbClr val="FFFF66"/>
                </a:solidFill>
              </a:rPr>
              <a:t>E</a:t>
            </a:r>
          </a:p>
          <a:p>
            <a:pPr algn="ctr" eaLnBrk="1" hangingPunct="1">
              <a:lnSpc>
                <a:spcPct val="71000"/>
              </a:lnSpc>
              <a:spcBef>
                <a:spcPct val="0"/>
              </a:spcBef>
              <a:spcAft>
                <a:spcPct val="0"/>
              </a:spcAft>
              <a:buClr>
                <a:srgbClr val="000000"/>
              </a:buClr>
              <a:buFont typeface="Arial" panose="020B0604020202020204" pitchFamily="34" charset="0"/>
              <a:buNone/>
            </a:pPr>
            <a:r>
              <a:rPr lang="en-GB" altLang="en-US">
                <a:solidFill>
                  <a:srgbClr val="FFFF66"/>
                </a:solidFill>
              </a:rPr>
              <a:t>L</a:t>
            </a:r>
          </a:p>
        </p:txBody>
      </p:sp>
      <p:sp>
        <p:nvSpPr>
          <p:cNvPr id="35856" name="AutoShape 15">
            <a:extLst>
              <a:ext uri="{FF2B5EF4-FFF2-40B4-BE49-F238E27FC236}">
                <a16:creationId xmlns:a16="http://schemas.microsoft.com/office/drawing/2014/main" id="{A860817D-FE1C-B741-84CD-F5FAB99F9F8D}"/>
              </a:ext>
            </a:extLst>
          </p:cNvPr>
          <p:cNvSpPr>
            <a:spLocks noChangeArrowheads="1"/>
          </p:cNvSpPr>
          <p:nvPr/>
        </p:nvSpPr>
        <p:spPr bwMode="auto">
          <a:xfrm>
            <a:off x="9162294" y="3868915"/>
            <a:ext cx="46038" cy="339725"/>
          </a:xfrm>
          <a:prstGeom prst="roundRect">
            <a:avLst>
              <a:gd name="adj" fmla="val 3569"/>
            </a:avLst>
          </a:prstGeom>
          <a:solidFill>
            <a:srgbClr val="E6E6FF"/>
          </a:solidFill>
          <a:ln w="9360">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7" name="AutoShape 16">
            <a:extLst>
              <a:ext uri="{FF2B5EF4-FFF2-40B4-BE49-F238E27FC236}">
                <a16:creationId xmlns:a16="http://schemas.microsoft.com/office/drawing/2014/main" id="{76B5314B-F3B8-5A4E-B62F-D8A10B33B2DF}"/>
              </a:ext>
            </a:extLst>
          </p:cNvPr>
          <p:cNvSpPr>
            <a:spLocks noChangeArrowheads="1"/>
          </p:cNvSpPr>
          <p:nvPr/>
        </p:nvSpPr>
        <p:spPr bwMode="auto">
          <a:xfrm>
            <a:off x="9278183" y="4186415"/>
            <a:ext cx="46037" cy="339725"/>
          </a:xfrm>
          <a:prstGeom prst="roundRect">
            <a:avLst>
              <a:gd name="adj" fmla="val 3569"/>
            </a:avLst>
          </a:prstGeom>
          <a:solidFill>
            <a:srgbClr val="E6E6FF"/>
          </a:solidFill>
          <a:ln w="9360">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8" name="AutoShape 17">
            <a:extLst>
              <a:ext uri="{FF2B5EF4-FFF2-40B4-BE49-F238E27FC236}">
                <a16:creationId xmlns:a16="http://schemas.microsoft.com/office/drawing/2014/main" id="{8B23AB81-FC5E-3445-B1EE-0DDD70EA603F}"/>
              </a:ext>
            </a:extLst>
          </p:cNvPr>
          <p:cNvSpPr>
            <a:spLocks noChangeArrowheads="1"/>
          </p:cNvSpPr>
          <p:nvPr/>
        </p:nvSpPr>
        <p:spPr bwMode="auto">
          <a:xfrm>
            <a:off x="9192458" y="4651552"/>
            <a:ext cx="46037" cy="339725"/>
          </a:xfrm>
          <a:prstGeom prst="roundRect">
            <a:avLst>
              <a:gd name="adj" fmla="val 3569"/>
            </a:avLst>
          </a:prstGeom>
          <a:solidFill>
            <a:srgbClr val="E6E6FF"/>
          </a:solidFill>
          <a:ln w="9360">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59" name="AutoShape 18">
            <a:extLst>
              <a:ext uri="{FF2B5EF4-FFF2-40B4-BE49-F238E27FC236}">
                <a16:creationId xmlns:a16="http://schemas.microsoft.com/office/drawing/2014/main" id="{FADBD876-C9A0-4049-8775-DE8F9C32C876}"/>
              </a:ext>
            </a:extLst>
          </p:cNvPr>
          <p:cNvSpPr>
            <a:spLocks noChangeArrowheads="1"/>
          </p:cNvSpPr>
          <p:nvPr/>
        </p:nvSpPr>
        <p:spPr bwMode="auto">
          <a:xfrm>
            <a:off x="9289294" y="4673777"/>
            <a:ext cx="46038" cy="339725"/>
          </a:xfrm>
          <a:prstGeom prst="roundRect">
            <a:avLst>
              <a:gd name="adj" fmla="val 3569"/>
            </a:avLst>
          </a:prstGeom>
          <a:solidFill>
            <a:srgbClr val="E6E6FF"/>
          </a:solidFill>
          <a:ln w="9360">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60" name="AutoShape 19">
            <a:extLst>
              <a:ext uri="{FF2B5EF4-FFF2-40B4-BE49-F238E27FC236}">
                <a16:creationId xmlns:a16="http://schemas.microsoft.com/office/drawing/2014/main" id="{276DE0FB-4DAC-D342-A892-B61DB4634475}"/>
              </a:ext>
            </a:extLst>
          </p:cNvPr>
          <p:cNvSpPr>
            <a:spLocks noChangeArrowheads="1"/>
          </p:cNvSpPr>
          <p:nvPr/>
        </p:nvSpPr>
        <p:spPr bwMode="auto">
          <a:xfrm>
            <a:off x="9149594" y="4753152"/>
            <a:ext cx="46038" cy="339725"/>
          </a:xfrm>
          <a:prstGeom prst="roundRect">
            <a:avLst>
              <a:gd name="adj" fmla="val 3569"/>
            </a:avLst>
          </a:prstGeom>
          <a:solidFill>
            <a:srgbClr val="E6E6FF"/>
          </a:solidFill>
          <a:ln w="9360">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5861" name="AutoShape 20">
            <a:extLst>
              <a:ext uri="{FF2B5EF4-FFF2-40B4-BE49-F238E27FC236}">
                <a16:creationId xmlns:a16="http://schemas.microsoft.com/office/drawing/2014/main" id="{B2F511D2-711B-B84A-93C5-F1DEDCB4F71B}"/>
              </a:ext>
            </a:extLst>
          </p:cNvPr>
          <p:cNvSpPr>
            <a:spLocks noChangeArrowheads="1"/>
          </p:cNvSpPr>
          <p:nvPr/>
        </p:nvSpPr>
        <p:spPr bwMode="auto">
          <a:xfrm>
            <a:off x="7660520" y="2959277"/>
            <a:ext cx="3032125" cy="220663"/>
          </a:xfrm>
          <a:prstGeom prst="roundRect">
            <a:avLst>
              <a:gd name="adj" fmla="val 722"/>
            </a:avLst>
          </a:prstGeom>
          <a:solidFill>
            <a:srgbClr val="FF9966"/>
          </a:solidFill>
          <a:ln w="9360">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71000"/>
              </a:lnSpc>
              <a:spcBef>
                <a:spcPct val="0"/>
              </a:spcBef>
              <a:spcAft>
                <a:spcPct val="0"/>
              </a:spcAft>
              <a:buClr>
                <a:srgbClr val="000000"/>
              </a:buClr>
              <a:buFont typeface="Arial" panose="020B0604020202020204" pitchFamily="34" charset="0"/>
              <a:buNone/>
            </a:pPr>
            <a:r>
              <a:rPr lang="en-GB" altLang="en-US" sz="1200" b="0">
                <a:solidFill>
                  <a:srgbClr val="000000"/>
                </a:solidFill>
              </a:rPr>
              <a:t>Pipeline Controller</a:t>
            </a:r>
          </a:p>
        </p:txBody>
      </p:sp>
      <p:sp>
        <p:nvSpPr>
          <p:cNvPr id="35862" name="Line 21">
            <a:extLst>
              <a:ext uri="{FF2B5EF4-FFF2-40B4-BE49-F238E27FC236}">
                <a16:creationId xmlns:a16="http://schemas.microsoft.com/office/drawing/2014/main" id="{AE5CB48D-8DF9-314D-BC52-F52540D067D6}"/>
              </a:ext>
            </a:extLst>
          </p:cNvPr>
          <p:cNvSpPr>
            <a:spLocks noChangeShapeType="1"/>
          </p:cNvSpPr>
          <p:nvPr/>
        </p:nvSpPr>
        <p:spPr bwMode="auto">
          <a:xfrm>
            <a:off x="8282819" y="3178352"/>
            <a:ext cx="1588" cy="796925"/>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3" name="Line 22">
            <a:extLst>
              <a:ext uri="{FF2B5EF4-FFF2-40B4-BE49-F238E27FC236}">
                <a16:creationId xmlns:a16="http://schemas.microsoft.com/office/drawing/2014/main" id="{55FA73FE-9CCF-8A4F-9659-32D7E9A699F7}"/>
              </a:ext>
            </a:extLst>
          </p:cNvPr>
          <p:cNvSpPr>
            <a:spLocks noChangeShapeType="1"/>
          </p:cNvSpPr>
          <p:nvPr/>
        </p:nvSpPr>
        <p:spPr bwMode="auto">
          <a:xfrm>
            <a:off x="8455858" y="3178351"/>
            <a:ext cx="1587" cy="1144588"/>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4" name="Line 23">
            <a:extLst>
              <a:ext uri="{FF2B5EF4-FFF2-40B4-BE49-F238E27FC236}">
                <a16:creationId xmlns:a16="http://schemas.microsoft.com/office/drawing/2014/main" id="{0E31F133-BFA0-7044-BDB1-8D4609AD7AFD}"/>
              </a:ext>
            </a:extLst>
          </p:cNvPr>
          <p:cNvSpPr>
            <a:spLocks noChangeShapeType="1"/>
          </p:cNvSpPr>
          <p:nvPr/>
        </p:nvSpPr>
        <p:spPr bwMode="auto">
          <a:xfrm>
            <a:off x="8676519" y="3192640"/>
            <a:ext cx="1588" cy="1487487"/>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5" name="Line 24">
            <a:extLst>
              <a:ext uri="{FF2B5EF4-FFF2-40B4-BE49-F238E27FC236}">
                <a16:creationId xmlns:a16="http://schemas.microsoft.com/office/drawing/2014/main" id="{788062A2-03E7-544C-BB9E-244A280A6F13}"/>
              </a:ext>
            </a:extLst>
          </p:cNvPr>
          <p:cNvSpPr>
            <a:spLocks noChangeShapeType="1"/>
          </p:cNvSpPr>
          <p:nvPr/>
        </p:nvSpPr>
        <p:spPr bwMode="auto">
          <a:xfrm>
            <a:off x="10117969" y="3178352"/>
            <a:ext cx="1588" cy="796925"/>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6" name="Line 25">
            <a:extLst>
              <a:ext uri="{FF2B5EF4-FFF2-40B4-BE49-F238E27FC236}">
                <a16:creationId xmlns:a16="http://schemas.microsoft.com/office/drawing/2014/main" id="{859CC58D-3CA5-414B-8849-73C8D46FCE17}"/>
              </a:ext>
            </a:extLst>
          </p:cNvPr>
          <p:cNvSpPr>
            <a:spLocks noChangeShapeType="1"/>
          </p:cNvSpPr>
          <p:nvPr/>
        </p:nvSpPr>
        <p:spPr bwMode="auto">
          <a:xfrm>
            <a:off x="9897308" y="3178351"/>
            <a:ext cx="1587" cy="1144588"/>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7" name="Line 26">
            <a:extLst>
              <a:ext uri="{FF2B5EF4-FFF2-40B4-BE49-F238E27FC236}">
                <a16:creationId xmlns:a16="http://schemas.microsoft.com/office/drawing/2014/main" id="{EF09A584-6A94-8B4F-B985-F77F6D982F42}"/>
              </a:ext>
            </a:extLst>
          </p:cNvPr>
          <p:cNvSpPr>
            <a:spLocks noChangeShapeType="1"/>
          </p:cNvSpPr>
          <p:nvPr/>
        </p:nvSpPr>
        <p:spPr bwMode="auto">
          <a:xfrm>
            <a:off x="9673469" y="3192640"/>
            <a:ext cx="1588" cy="1487487"/>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8" name="Line 27">
            <a:extLst>
              <a:ext uri="{FF2B5EF4-FFF2-40B4-BE49-F238E27FC236}">
                <a16:creationId xmlns:a16="http://schemas.microsoft.com/office/drawing/2014/main" id="{2BB0820D-C696-3348-AEAA-D37ED5180842}"/>
              </a:ext>
            </a:extLst>
          </p:cNvPr>
          <p:cNvSpPr>
            <a:spLocks noChangeShapeType="1"/>
          </p:cNvSpPr>
          <p:nvPr/>
        </p:nvSpPr>
        <p:spPr bwMode="auto">
          <a:xfrm>
            <a:off x="3806069" y="3157714"/>
            <a:ext cx="3727450" cy="56991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9" name="Line 28">
            <a:extLst>
              <a:ext uri="{FF2B5EF4-FFF2-40B4-BE49-F238E27FC236}">
                <a16:creationId xmlns:a16="http://schemas.microsoft.com/office/drawing/2014/main" id="{FAE736B0-D7F7-FE45-BA5A-8E3A9A1929F6}"/>
              </a:ext>
            </a:extLst>
          </p:cNvPr>
          <p:cNvSpPr>
            <a:spLocks noChangeShapeType="1"/>
          </p:cNvSpPr>
          <p:nvPr/>
        </p:nvSpPr>
        <p:spPr bwMode="auto">
          <a:xfrm>
            <a:off x="5160207" y="4091164"/>
            <a:ext cx="2525712" cy="17462"/>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0" name="Line 29">
            <a:extLst>
              <a:ext uri="{FF2B5EF4-FFF2-40B4-BE49-F238E27FC236}">
                <a16:creationId xmlns:a16="http://schemas.microsoft.com/office/drawing/2014/main" id="{81C3E270-8AA9-A74D-8541-24969E08D595}"/>
              </a:ext>
            </a:extLst>
          </p:cNvPr>
          <p:cNvSpPr>
            <a:spLocks noChangeShapeType="1"/>
          </p:cNvSpPr>
          <p:nvPr/>
        </p:nvSpPr>
        <p:spPr bwMode="auto">
          <a:xfrm>
            <a:off x="5155445" y="4265790"/>
            <a:ext cx="2987675" cy="52863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1" name="Line 30">
            <a:extLst>
              <a:ext uri="{FF2B5EF4-FFF2-40B4-BE49-F238E27FC236}">
                <a16:creationId xmlns:a16="http://schemas.microsoft.com/office/drawing/2014/main" id="{7E7DF16C-4A74-F54A-80E3-109F4373BE5F}"/>
              </a:ext>
            </a:extLst>
          </p:cNvPr>
          <p:cNvSpPr>
            <a:spLocks noChangeShapeType="1"/>
          </p:cNvSpPr>
          <p:nvPr/>
        </p:nvSpPr>
        <p:spPr bwMode="auto">
          <a:xfrm>
            <a:off x="4850645" y="4551540"/>
            <a:ext cx="4130675" cy="85248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2" name="Line 31">
            <a:extLst>
              <a:ext uri="{FF2B5EF4-FFF2-40B4-BE49-F238E27FC236}">
                <a16:creationId xmlns:a16="http://schemas.microsoft.com/office/drawing/2014/main" id="{95256CCD-4800-6F45-ABDB-A0494C9C5D1C}"/>
              </a:ext>
            </a:extLst>
          </p:cNvPr>
          <p:cNvSpPr>
            <a:spLocks noChangeShapeType="1"/>
          </p:cNvSpPr>
          <p:nvPr/>
        </p:nvSpPr>
        <p:spPr bwMode="auto">
          <a:xfrm>
            <a:off x="5160207" y="4202290"/>
            <a:ext cx="2754312" cy="21113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3" name="Line 32">
            <a:extLst>
              <a:ext uri="{FF2B5EF4-FFF2-40B4-BE49-F238E27FC236}">
                <a16:creationId xmlns:a16="http://schemas.microsoft.com/office/drawing/2014/main" id="{95E4CC55-8926-894D-A947-60714FE8F5F3}"/>
              </a:ext>
            </a:extLst>
          </p:cNvPr>
          <p:cNvSpPr>
            <a:spLocks noChangeShapeType="1"/>
          </p:cNvSpPr>
          <p:nvPr/>
        </p:nvSpPr>
        <p:spPr bwMode="auto">
          <a:xfrm>
            <a:off x="8066920" y="3178352"/>
            <a:ext cx="3175" cy="411163"/>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4" name="Line 33">
            <a:extLst>
              <a:ext uri="{FF2B5EF4-FFF2-40B4-BE49-F238E27FC236}">
                <a16:creationId xmlns:a16="http://schemas.microsoft.com/office/drawing/2014/main" id="{5D36F3B9-3C39-7848-9A75-C69570695779}"/>
              </a:ext>
            </a:extLst>
          </p:cNvPr>
          <p:cNvSpPr>
            <a:spLocks noChangeShapeType="1"/>
          </p:cNvSpPr>
          <p:nvPr/>
        </p:nvSpPr>
        <p:spPr bwMode="auto">
          <a:xfrm>
            <a:off x="10298945" y="3178352"/>
            <a:ext cx="3175" cy="411163"/>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5" name="AutoShape 34">
            <a:extLst>
              <a:ext uri="{FF2B5EF4-FFF2-40B4-BE49-F238E27FC236}">
                <a16:creationId xmlns:a16="http://schemas.microsoft.com/office/drawing/2014/main" id="{914226B1-BD37-1449-94B9-D2B053C269D8}"/>
              </a:ext>
            </a:extLst>
          </p:cNvPr>
          <p:cNvSpPr>
            <a:spLocks noChangeArrowheads="1"/>
          </p:cNvSpPr>
          <p:nvPr/>
        </p:nvSpPr>
        <p:spPr bwMode="auto">
          <a:xfrm>
            <a:off x="8936870" y="5816777"/>
            <a:ext cx="860425" cy="201613"/>
          </a:xfrm>
          <a:prstGeom prst="roundRect">
            <a:avLst>
              <a:gd name="adj" fmla="val 792"/>
            </a:avLst>
          </a:prstGeom>
          <a:solidFill>
            <a:srgbClr val="FFFF99"/>
          </a:solidFill>
          <a:ln w="9525">
            <a:solidFill>
              <a:schemeClr val="tx1"/>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71000"/>
              </a:lnSpc>
              <a:spcBef>
                <a:spcPct val="0"/>
              </a:spcBef>
              <a:spcAft>
                <a:spcPct val="0"/>
              </a:spcAft>
              <a:buClr>
                <a:srgbClr val="000000"/>
              </a:buClr>
              <a:buFont typeface="Arial" panose="020B0604020202020204" pitchFamily="34" charset="0"/>
              <a:buNone/>
            </a:pPr>
            <a:r>
              <a:rPr lang="en-GB" altLang="en-US" sz="1000" b="0"/>
              <a:t>apphandler</a:t>
            </a:r>
          </a:p>
        </p:txBody>
      </p:sp>
      <p:sp>
        <p:nvSpPr>
          <p:cNvPr id="35876" name="Line 35">
            <a:extLst>
              <a:ext uri="{FF2B5EF4-FFF2-40B4-BE49-F238E27FC236}">
                <a16:creationId xmlns:a16="http://schemas.microsoft.com/office/drawing/2014/main" id="{ED84FEF0-47C3-F047-94EF-035981690AB3}"/>
              </a:ext>
            </a:extLst>
          </p:cNvPr>
          <p:cNvSpPr>
            <a:spLocks noChangeShapeType="1"/>
          </p:cNvSpPr>
          <p:nvPr/>
        </p:nvSpPr>
        <p:spPr bwMode="auto">
          <a:xfrm>
            <a:off x="8066920" y="3178352"/>
            <a:ext cx="3175" cy="411163"/>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7" name="Line 36">
            <a:extLst>
              <a:ext uri="{FF2B5EF4-FFF2-40B4-BE49-F238E27FC236}">
                <a16:creationId xmlns:a16="http://schemas.microsoft.com/office/drawing/2014/main" id="{01A7455C-BF95-1844-8405-5F7A1978FC56}"/>
              </a:ext>
            </a:extLst>
          </p:cNvPr>
          <p:cNvSpPr>
            <a:spLocks noChangeShapeType="1"/>
          </p:cNvSpPr>
          <p:nvPr/>
        </p:nvSpPr>
        <p:spPr bwMode="auto">
          <a:xfrm>
            <a:off x="10298945" y="3178352"/>
            <a:ext cx="3175" cy="411163"/>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8" name="Line 37">
            <a:extLst>
              <a:ext uri="{FF2B5EF4-FFF2-40B4-BE49-F238E27FC236}">
                <a16:creationId xmlns:a16="http://schemas.microsoft.com/office/drawing/2014/main" id="{7295AB37-1247-0F40-9741-95262BEEC51A}"/>
              </a:ext>
            </a:extLst>
          </p:cNvPr>
          <p:cNvSpPr>
            <a:spLocks noChangeShapeType="1"/>
          </p:cNvSpPr>
          <p:nvPr/>
        </p:nvSpPr>
        <p:spPr bwMode="auto">
          <a:xfrm>
            <a:off x="6184145" y="5694540"/>
            <a:ext cx="2720975" cy="242887"/>
          </a:xfrm>
          <a:prstGeom prst="line">
            <a:avLst/>
          </a:prstGeom>
          <a:noFill/>
          <a:ln w="9398">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9" name="Line 38">
            <a:extLst>
              <a:ext uri="{FF2B5EF4-FFF2-40B4-BE49-F238E27FC236}">
                <a16:creationId xmlns:a16="http://schemas.microsoft.com/office/drawing/2014/main" id="{3FCFDF90-3ED9-974C-B69F-07D36906C1E3}"/>
              </a:ext>
            </a:extLst>
          </p:cNvPr>
          <p:cNvSpPr>
            <a:spLocks noChangeShapeType="1"/>
          </p:cNvSpPr>
          <p:nvPr/>
        </p:nvSpPr>
        <p:spPr bwMode="auto">
          <a:xfrm>
            <a:off x="8994020" y="3208514"/>
            <a:ext cx="15875" cy="2043112"/>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80" name="AutoShape 39">
            <a:extLst>
              <a:ext uri="{FF2B5EF4-FFF2-40B4-BE49-F238E27FC236}">
                <a16:creationId xmlns:a16="http://schemas.microsoft.com/office/drawing/2014/main" id="{566C4650-EE32-C349-AE8A-4C3E668D39A4}"/>
              </a:ext>
            </a:extLst>
          </p:cNvPr>
          <p:cNvSpPr>
            <a:spLocks noChangeArrowheads="1"/>
          </p:cNvSpPr>
          <p:nvPr/>
        </p:nvSpPr>
        <p:spPr bwMode="auto">
          <a:xfrm>
            <a:off x="7552569" y="3575227"/>
            <a:ext cx="685800" cy="225425"/>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1" name="AutoShape 40">
            <a:extLst>
              <a:ext uri="{FF2B5EF4-FFF2-40B4-BE49-F238E27FC236}">
                <a16:creationId xmlns:a16="http://schemas.microsoft.com/office/drawing/2014/main" id="{006C9CDF-9262-F74E-9A03-6746059C6C79}"/>
              </a:ext>
            </a:extLst>
          </p:cNvPr>
          <p:cNvSpPr>
            <a:spLocks noChangeArrowheads="1"/>
          </p:cNvSpPr>
          <p:nvPr/>
        </p:nvSpPr>
        <p:spPr bwMode="auto">
          <a:xfrm>
            <a:off x="7704969" y="3975276"/>
            <a:ext cx="693738" cy="209550"/>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2" name="AutoShape 41">
            <a:extLst>
              <a:ext uri="{FF2B5EF4-FFF2-40B4-BE49-F238E27FC236}">
                <a16:creationId xmlns:a16="http://schemas.microsoft.com/office/drawing/2014/main" id="{670CD721-E3F7-F74F-8BA5-F0712B35D86C}"/>
              </a:ext>
            </a:extLst>
          </p:cNvPr>
          <p:cNvSpPr>
            <a:spLocks noChangeArrowheads="1"/>
          </p:cNvSpPr>
          <p:nvPr/>
        </p:nvSpPr>
        <p:spPr bwMode="auto">
          <a:xfrm>
            <a:off x="7943095" y="4318176"/>
            <a:ext cx="644525" cy="190500"/>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3" name="AutoShape 42">
            <a:extLst>
              <a:ext uri="{FF2B5EF4-FFF2-40B4-BE49-F238E27FC236}">
                <a16:creationId xmlns:a16="http://schemas.microsoft.com/office/drawing/2014/main" id="{5624BAA7-5EED-1247-AF1D-9B519B3E70D4}"/>
              </a:ext>
            </a:extLst>
          </p:cNvPr>
          <p:cNvSpPr>
            <a:spLocks noChangeArrowheads="1"/>
          </p:cNvSpPr>
          <p:nvPr/>
        </p:nvSpPr>
        <p:spPr bwMode="auto">
          <a:xfrm>
            <a:off x="8133594" y="4694414"/>
            <a:ext cx="673100" cy="176212"/>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4" name="AutoShape 43">
            <a:extLst>
              <a:ext uri="{FF2B5EF4-FFF2-40B4-BE49-F238E27FC236}">
                <a16:creationId xmlns:a16="http://schemas.microsoft.com/office/drawing/2014/main" id="{1EA33F97-BD2D-E94E-84FE-7E54F79A5FB7}"/>
              </a:ext>
            </a:extLst>
          </p:cNvPr>
          <p:cNvSpPr>
            <a:spLocks noChangeArrowheads="1"/>
          </p:cNvSpPr>
          <p:nvPr/>
        </p:nvSpPr>
        <p:spPr bwMode="auto">
          <a:xfrm>
            <a:off x="10184645" y="3578402"/>
            <a:ext cx="625475" cy="225425"/>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5" name="AutoShape 44">
            <a:extLst>
              <a:ext uri="{FF2B5EF4-FFF2-40B4-BE49-F238E27FC236}">
                <a16:creationId xmlns:a16="http://schemas.microsoft.com/office/drawing/2014/main" id="{357C490E-182D-5945-896A-5F47C8F5D7F1}"/>
              </a:ext>
            </a:extLst>
          </p:cNvPr>
          <p:cNvSpPr>
            <a:spLocks noChangeArrowheads="1"/>
          </p:cNvSpPr>
          <p:nvPr/>
        </p:nvSpPr>
        <p:spPr bwMode="auto">
          <a:xfrm>
            <a:off x="9949695" y="3975276"/>
            <a:ext cx="688975" cy="209550"/>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6" name="AutoShape 45">
            <a:extLst>
              <a:ext uri="{FF2B5EF4-FFF2-40B4-BE49-F238E27FC236}">
                <a16:creationId xmlns:a16="http://schemas.microsoft.com/office/drawing/2014/main" id="{E948F00D-87AB-B54D-8A4C-2370C906AB90}"/>
              </a:ext>
            </a:extLst>
          </p:cNvPr>
          <p:cNvSpPr>
            <a:spLocks noChangeArrowheads="1"/>
          </p:cNvSpPr>
          <p:nvPr/>
        </p:nvSpPr>
        <p:spPr bwMode="auto">
          <a:xfrm>
            <a:off x="9751257" y="4318176"/>
            <a:ext cx="639762" cy="190500"/>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7" name="AutoShape 46">
            <a:extLst>
              <a:ext uri="{FF2B5EF4-FFF2-40B4-BE49-F238E27FC236}">
                <a16:creationId xmlns:a16="http://schemas.microsoft.com/office/drawing/2014/main" id="{C61CE65B-160C-2248-8CAD-AC8A801CD92D}"/>
              </a:ext>
            </a:extLst>
          </p:cNvPr>
          <p:cNvSpPr>
            <a:spLocks noChangeArrowheads="1"/>
          </p:cNvSpPr>
          <p:nvPr/>
        </p:nvSpPr>
        <p:spPr bwMode="auto">
          <a:xfrm>
            <a:off x="9536945" y="4675364"/>
            <a:ext cx="663575" cy="176212"/>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handler</a:t>
            </a:r>
          </a:p>
        </p:txBody>
      </p:sp>
      <p:sp>
        <p:nvSpPr>
          <p:cNvPr id="35888" name="AutoShape 47">
            <a:extLst>
              <a:ext uri="{FF2B5EF4-FFF2-40B4-BE49-F238E27FC236}">
                <a16:creationId xmlns:a16="http://schemas.microsoft.com/office/drawing/2014/main" id="{E681C0D8-8C65-0442-9423-0559EA285E84}"/>
              </a:ext>
            </a:extLst>
          </p:cNvPr>
          <p:cNvSpPr>
            <a:spLocks noChangeArrowheads="1"/>
          </p:cNvSpPr>
          <p:nvPr/>
        </p:nvSpPr>
        <p:spPr bwMode="auto">
          <a:xfrm>
            <a:off x="8960683" y="5251626"/>
            <a:ext cx="782637" cy="304800"/>
          </a:xfrm>
          <a:prstGeom prst="roundRect">
            <a:avLst>
              <a:gd name="adj" fmla="val 819"/>
            </a:avLst>
          </a:prstGeom>
          <a:solidFill>
            <a:srgbClr val="FFFF99"/>
          </a:solidFill>
          <a:ln w="9525">
            <a:solidFill>
              <a:srgbClr val="000000"/>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66000"/>
              </a:lnSpc>
              <a:spcBef>
                <a:spcPct val="0"/>
              </a:spcBef>
              <a:spcAft>
                <a:spcPct val="0"/>
              </a:spcAft>
              <a:buClr>
                <a:srgbClr val="000000"/>
              </a:buClr>
              <a:buFont typeface="Arial" panose="020B0604020202020204" pitchFamily="34" charset="0"/>
              <a:buNone/>
            </a:pPr>
            <a:r>
              <a:rPr lang="en-GB" altLang="en-US" sz="1000" b="0">
                <a:solidFill>
                  <a:srgbClr val="000000"/>
                </a:solidFill>
              </a:rPr>
              <a:t>Terminal</a:t>
            </a:r>
            <a:br>
              <a:rPr lang="en-GB" altLang="en-US" sz="1000" b="0">
                <a:solidFill>
                  <a:srgbClr val="000000"/>
                </a:solidFill>
              </a:rPr>
            </a:br>
            <a:r>
              <a:rPr lang="en-GB" altLang="en-US" sz="1000" b="0">
                <a:solidFill>
                  <a:srgbClr val="000000"/>
                </a:solidFill>
              </a:rPr>
              <a:t> handler</a:t>
            </a:r>
          </a:p>
        </p:txBody>
      </p:sp>
      <p:sp>
        <p:nvSpPr>
          <p:cNvPr id="35889" name="Line 48">
            <a:extLst>
              <a:ext uri="{FF2B5EF4-FFF2-40B4-BE49-F238E27FC236}">
                <a16:creationId xmlns:a16="http://schemas.microsoft.com/office/drawing/2014/main" id="{031DDADD-BF32-C944-9A6A-AF99DD8F2C97}"/>
              </a:ext>
            </a:extLst>
          </p:cNvPr>
          <p:cNvSpPr>
            <a:spLocks noChangeShapeType="1"/>
          </p:cNvSpPr>
          <p:nvPr/>
        </p:nvSpPr>
        <p:spPr bwMode="auto">
          <a:xfrm>
            <a:off x="9209919" y="5556426"/>
            <a:ext cx="0" cy="228600"/>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90" name="AutoShape 49">
            <a:extLst>
              <a:ext uri="{FF2B5EF4-FFF2-40B4-BE49-F238E27FC236}">
                <a16:creationId xmlns:a16="http://schemas.microsoft.com/office/drawing/2014/main" id="{2B66027D-D2B2-B64F-A80B-20847C7211C7}"/>
              </a:ext>
            </a:extLst>
          </p:cNvPr>
          <p:cNvSpPr>
            <a:spLocks noChangeArrowheads="1"/>
          </p:cNvSpPr>
          <p:nvPr/>
        </p:nvSpPr>
        <p:spPr bwMode="auto">
          <a:xfrm>
            <a:off x="8895594" y="6226352"/>
            <a:ext cx="990600" cy="339725"/>
          </a:xfrm>
          <a:prstGeom prst="roundRect">
            <a:avLst>
              <a:gd name="adj" fmla="val 792"/>
            </a:avLst>
          </a:prstGeom>
          <a:solidFill>
            <a:srgbClr val="FFFF99"/>
          </a:solidFill>
          <a:ln w="9525">
            <a:solidFill>
              <a:schemeClr val="tx1"/>
            </a:solidFill>
            <a:round/>
            <a:headEnd/>
            <a:tailEnd/>
          </a:ln>
        </p:spPr>
        <p:txBody>
          <a:bodyPr lIns="90000" tIns="45000" rIns="90000" bIns="45000" anchor="ctr" anchorCtr="1"/>
          <a:lstStyle>
            <a:lvl1pPr defTabSz="449263">
              <a:spcBef>
                <a:spcPct val="35000"/>
              </a:spcBef>
              <a:spcAft>
                <a:spcPct val="15000"/>
              </a:spcAft>
              <a:buClr>
                <a:schemeClr val="accent2"/>
              </a:buClr>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71000"/>
              </a:lnSpc>
              <a:spcBef>
                <a:spcPct val="0"/>
              </a:spcBef>
              <a:spcAft>
                <a:spcPct val="0"/>
              </a:spcAft>
              <a:buClr>
                <a:srgbClr val="000000"/>
              </a:buClr>
              <a:buFont typeface="Arial" panose="020B0604020202020204" pitchFamily="34" charset="0"/>
              <a:buNone/>
            </a:pPr>
            <a:r>
              <a:rPr lang="en-GB" altLang="en-US" sz="1000" b="0"/>
              <a:t>business logic</a:t>
            </a:r>
            <a:br>
              <a:rPr lang="en-GB" altLang="en-US" sz="1000" b="0"/>
            </a:br>
            <a:r>
              <a:rPr lang="en-GB" altLang="en-US" sz="1000" b="0"/>
              <a:t>program</a:t>
            </a:r>
          </a:p>
        </p:txBody>
      </p:sp>
      <p:sp>
        <p:nvSpPr>
          <p:cNvPr id="35891" name="Line 50">
            <a:extLst>
              <a:ext uri="{FF2B5EF4-FFF2-40B4-BE49-F238E27FC236}">
                <a16:creationId xmlns:a16="http://schemas.microsoft.com/office/drawing/2014/main" id="{B084AA81-0047-A249-ADCC-C1204E3F1EAC}"/>
              </a:ext>
            </a:extLst>
          </p:cNvPr>
          <p:cNvSpPr>
            <a:spLocks noChangeShapeType="1"/>
          </p:cNvSpPr>
          <p:nvPr/>
        </p:nvSpPr>
        <p:spPr bwMode="auto">
          <a:xfrm>
            <a:off x="9238494" y="6013626"/>
            <a:ext cx="0" cy="228600"/>
          </a:xfrm>
          <a:prstGeom prst="line">
            <a:avLst/>
          </a:prstGeom>
          <a:noFill/>
          <a:ln w="936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22478833"/>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Slide Number Placeholder 2">
            <a:extLst>
              <a:ext uri="{FF2B5EF4-FFF2-40B4-BE49-F238E27FC236}">
                <a16:creationId xmlns:a16="http://schemas.microsoft.com/office/drawing/2014/main" id="{FFA26C53-9C35-8746-BED1-54361CAA6F0C}"/>
              </a:ext>
            </a:extLst>
          </p:cNvPr>
          <p:cNvSpPr>
            <a:spLocks noGrp="1"/>
          </p:cNvSpPr>
          <p:nvPr>
            <p:ph type="sldNum" sz="quarter" idx="10"/>
          </p:nvPr>
        </p:nvSpPr>
        <p:spPr bwMode="black">
          <a:xfrm>
            <a:off x="153988" y="6500813"/>
            <a:ext cx="760412" cy="32067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26</a:t>
            </a:fld>
            <a:endParaRPr lang="en-US" altLang="en-US" sz="1000">
              <a:solidFill>
                <a:srgbClr val="FFFFFF"/>
              </a:solidFill>
            </a:endParaRPr>
          </a:p>
        </p:txBody>
      </p:sp>
      <p:sp>
        <p:nvSpPr>
          <p:cNvPr id="37891" name="Rectangle 2">
            <a:extLst>
              <a:ext uri="{FF2B5EF4-FFF2-40B4-BE49-F238E27FC236}">
                <a16:creationId xmlns:a16="http://schemas.microsoft.com/office/drawing/2014/main" id="{ECC9052B-9D73-374D-90A6-423CCD2A724F}"/>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37892" name="Text Box 3">
            <a:extLst>
              <a:ext uri="{FF2B5EF4-FFF2-40B4-BE49-F238E27FC236}">
                <a16:creationId xmlns:a16="http://schemas.microsoft.com/office/drawing/2014/main" id="{8EC5F3FC-1710-7C45-AC49-AF3676784F01}"/>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37893" name="Text Box 4">
            <a:extLst>
              <a:ext uri="{FF2B5EF4-FFF2-40B4-BE49-F238E27FC236}">
                <a16:creationId xmlns:a16="http://schemas.microsoft.com/office/drawing/2014/main" id="{CFA9E7E5-8B86-164C-8436-B55E1085EACD}"/>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37894" name="Text Box 5">
            <a:extLst>
              <a:ext uri="{FF2B5EF4-FFF2-40B4-BE49-F238E27FC236}">
                <a16:creationId xmlns:a16="http://schemas.microsoft.com/office/drawing/2014/main" id="{2D7D5511-B121-324A-9234-C09517DC6031}"/>
              </a:ext>
            </a:extLst>
          </p:cNvPr>
          <p:cNvSpPr txBox="1">
            <a:spLocks noChangeArrowheads="1"/>
          </p:cNvSpPr>
          <p:nvPr/>
        </p:nvSpPr>
        <p:spPr bwMode="auto">
          <a:xfrm>
            <a:off x="1957389" y="1200151"/>
            <a:ext cx="8169275"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a:ea typeface="MS PGothic" panose="020B0600070205080204" pitchFamily="34" charset="-128"/>
              </a:rPr>
              <a:t>This is slide 5 of 7 that slowly adds the CICS components involved with CICS Web service requests.  Slide 7 of 7 shows all components on a single slide.</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This slide shows a pipeline configuration file.</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The pipeline configuration file specifies a list of programs (handlers) that should be invoked.</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Programs can be invoked because a request came in on a particular transport or port (in the &lt;transport&gt; tag).  None are specified in this example pipeline configuration file.</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Programs can be specified to always be invoked in the &lt;service_handler_list&gt; tag.  None are specified in this example pipeline configuration file.</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A terminal handler (one that terminates the pipeline) can be specified. In this example pipeline configuration file we see the &lt;terminal_handler&gt; tag which contains the &lt;cics_soap_1.1_handler&gt; tag.  This tells CICS to process the request/response as SOAP.</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Programs can be specified to be invoked to hand specified SOAP headers.  These would be placed in the &gt;cics_soap_1.1_handler&gt; tag.</a:t>
            </a:r>
          </a:p>
          <a:p>
            <a:pPr eaLnBrk="1" hangingPunct="1">
              <a:spcBef>
                <a:spcPct val="50000"/>
              </a:spcBef>
              <a:spcAft>
                <a:spcPct val="0"/>
              </a:spcAft>
              <a:buFont typeface="Wingdings" pitchFamily="2" charset="2"/>
              <a:buNone/>
            </a:pPr>
            <a:r>
              <a:rPr lang="en-US" altLang="ja-JP" sz="1400" b="0">
                <a:ea typeface="MS PGothic" panose="020B0600070205080204" pitchFamily="34" charset="-128"/>
              </a:rPr>
              <a:t>The program specified in the &lt;app_handler&gt; tag is invoked after the terminal handler.  For CICS Web services, this will normally be DFHPITP.  This handler performs data parsing and mapping, and then links to the target business logic program. </a:t>
            </a:r>
          </a:p>
        </p:txBody>
      </p:sp>
    </p:spTree>
    <p:extLst>
      <p:ext uri="{BB962C8B-B14F-4D97-AF65-F5344CB8AC3E}">
        <p14:creationId xmlns:p14="http://schemas.microsoft.com/office/powerpoint/2010/main" val="22121145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a:extLst>
              <a:ext uri="{FF2B5EF4-FFF2-40B4-BE49-F238E27FC236}">
                <a16:creationId xmlns:a16="http://schemas.microsoft.com/office/drawing/2014/main" id="{D5531DB1-E1D3-FE40-9E7C-47552F7209A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Data mapping uses WEBSERVICE definition </a:t>
            </a:r>
            <a:r>
              <a:rPr lang="en-US" altLang="en-US" sz="2400" b="1" dirty="0"/>
              <a:t>(6 of 7)</a:t>
            </a:r>
            <a:r>
              <a:rPr lang="en-US" altLang="ja-JP" sz="5400" b="1" dirty="0">
                <a:ea typeface="MS PGothic" panose="020B0600070205080204" pitchFamily="34" charset="-128"/>
              </a:rPr>
              <a:t> </a:t>
            </a:r>
          </a:p>
        </p:txBody>
      </p:sp>
      <p:sp>
        <p:nvSpPr>
          <p:cNvPr id="41986" name="Slide Number Placeholder 3">
            <a:extLst>
              <a:ext uri="{FF2B5EF4-FFF2-40B4-BE49-F238E27FC236}">
                <a16:creationId xmlns:a16="http://schemas.microsoft.com/office/drawing/2014/main" id="{B9858EFB-C1D1-D24B-A6DF-A7F535C78EB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27</a:t>
            </a:fld>
            <a:endParaRPr lang="en-US" altLang="en-US" sz="1000">
              <a:solidFill>
                <a:srgbClr val="FFFFFF"/>
              </a:solidFill>
            </a:endParaRPr>
          </a:p>
        </p:txBody>
      </p:sp>
      <p:sp>
        <p:nvSpPr>
          <p:cNvPr id="41987" name="Rectangle 2">
            <a:extLst>
              <a:ext uri="{FF2B5EF4-FFF2-40B4-BE49-F238E27FC236}">
                <a16:creationId xmlns:a16="http://schemas.microsoft.com/office/drawing/2014/main" id="{FB85F8BB-B5D1-CA4A-89B6-E63BF9BE9792}"/>
              </a:ext>
            </a:extLst>
          </p:cNvPr>
          <p:cNvSpPr>
            <a:spLocks noChangeArrowheads="1"/>
          </p:cNvSpPr>
          <p:nvPr/>
        </p:nvSpPr>
        <p:spPr bwMode="auto">
          <a:xfrm>
            <a:off x="5383689" y="1606824"/>
            <a:ext cx="54864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88" name="AutoShape 3">
            <a:extLst>
              <a:ext uri="{FF2B5EF4-FFF2-40B4-BE49-F238E27FC236}">
                <a16:creationId xmlns:a16="http://schemas.microsoft.com/office/drawing/2014/main" id="{1A6BD877-0BB8-EB42-94C5-9856268D0FBB}"/>
              </a:ext>
            </a:extLst>
          </p:cNvPr>
          <p:cNvSpPr>
            <a:spLocks noChangeArrowheads="1"/>
          </p:cNvSpPr>
          <p:nvPr/>
        </p:nvSpPr>
        <p:spPr bwMode="auto">
          <a:xfrm flipH="1">
            <a:off x="5593239" y="2911750"/>
            <a:ext cx="2743200" cy="142875"/>
          </a:xfrm>
          <a:prstGeom prst="rightArrow">
            <a:avLst>
              <a:gd name="adj1" fmla="val 50000"/>
              <a:gd name="adj2" fmla="val 241244"/>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0" name="AutoShape 5">
            <a:extLst>
              <a:ext uri="{FF2B5EF4-FFF2-40B4-BE49-F238E27FC236}">
                <a16:creationId xmlns:a16="http://schemas.microsoft.com/office/drawing/2014/main" id="{4DFC866C-FA83-704E-AF4B-B103612FBDE3}"/>
              </a:ext>
            </a:extLst>
          </p:cNvPr>
          <p:cNvSpPr>
            <a:spLocks noChangeArrowheads="1"/>
          </p:cNvSpPr>
          <p:nvPr/>
        </p:nvSpPr>
        <p:spPr bwMode="auto">
          <a:xfrm>
            <a:off x="3634264" y="3588024"/>
            <a:ext cx="1066800" cy="2362200"/>
          </a:xfrm>
          <a:prstGeom prst="can">
            <a:avLst>
              <a:gd name="adj" fmla="val 29749"/>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1" name="Text Box 6">
            <a:extLst>
              <a:ext uri="{FF2B5EF4-FFF2-40B4-BE49-F238E27FC236}">
                <a16:creationId xmlns:a16="http://schemas.microsoft.com/office/drawing/2014/main" id="{48A84445-6067-184B-9E4E-88F4BA6C9FD8}"/>
              </a:ext>
            </a:extLst>
          </p:cNvPr>
          <p:cNvSpPr txBox="1">
            <a:spLocks noChangeArrowheads="1"/>
          </p:cNvSpPr>
          <p:nvPr/>
        </p:nvSpPr>
        <p:spPr bwMode="auto">
          <a:xfrm>
            <a:off x="3883502" y="3588024"/>
            <a:ext cx="588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b="0">
                <a:ea typeface="MS PGothic" panose="020B0600070205080204" pitchFamily="34" charset="-128"/>
              </a:rPr>
              <a:t>HFS</a:t>
            </a:r>
          </a:p>
        </p:txBody>
      </p:sp>
      <p:sp>
        <p:nvSpPr>
          <p:cNvPr id="41992" name="AutoShape 7">
            <a:extLst>
              <a:ext uri="{FF2B5EF4-FFF2-40B4-BE49-F238E27FC236}">
                <a16:creationId xmlns:a16="http://schemas.microsoft.com/office/drawing/2014/main" id="{AF17D064-2AFC-314F-A917-396AA55F2A98}"/>
              </a:ext>
            </a:extLst>
          </p:cNvPr>
          <p:cNvSpPr>
            <a:spLocks noChangeArrowheads="1"/>
          </p:cNvSpPr>
          <p:nvPr/>
        </p:nvSpPr>
        <p:spPr bwMode="auto">
          <a:xfrm>
            <a:off x="3786664" y="447067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3" name="Text Box 8">
            <a:extLst>
              <a:ext uri="{FF2B5EF4-FFF2-40B4-BE49-F238E27FC236}">
                <a16:creationId xmlns:a16="http://schemas.microsoft.com/office/drawing/2014/main" id="{8774A60C-B67A-BA4C-87D4-007EB5658C9F}"/>
              </a:ext>
            </a:extLst>
          </p:cNvPr>
          <p:cNvSpPr txBox="1">
            <a:spLocks noChangeArrowheads="1"/>
          </p:cNvSpPr>
          <p:nvPr/>
        </p:nvSpPr>
        <p:spPr bwMode="auto">
          <a:xfrm>
            <a:off x="3853340" y="4500838"/>
            <a:ext cx="633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41994" name="AutoShape 9">
            <a:extLst>
              <a:ext uri="{FF2B5EF4-FFF2-40B4-BE49-F238E27FC236}">
                <a16:creationId xmlns:a16="http://schemas.microsoft.com/office/drawing/2014/main" id="{CDC573D5-942B-FA4B-823C-60FB96B880B5}"/>
              </a:ext>
            </a:extLst>
          </p:cNvPr>
          <p:cNvSpPr>
            <a:spLocks noChangeArrowheads="1"/>
          </p:cNvSpPr>
          <p:nvPr/>
        </p:nvSpPr>
        <p:spPr bwMode="auto">
          <a:xfrm>
            <a:off x="3786664" y="534062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5" name="Text Box 10">
            <a:extLst>
              <a:ext uri="{FF2B5EF4-FFF2-40B4-BE49-F238E27FC236}">
                <a16:creationId xmlns:a16="http://schemas.microsoft.com/office/drawing/2014/main" id="{DF2C199B-8657-0D43-9235-ABDF9A336DFA}"/>
              </a:ext>
            </a:extLst>
          </p:cNvPr>
          <p:cNvSpPr txBox="1">
            <a:spLocks noChangeArrowheads="1"/>
          </p:cNvSpPr>
          <p:nvPr/>
        </p:nvSpPr>
        <p:spPr bwMode="auto">
          <a:xfrm>
            <a:off x="3786664" y="5370788"/>
            <a:ext cx="7699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WSBind</a:t>
            </a:r>
          </a:p>
        </p:txBody>
      </p:sp>
      <p:sp>
        <p:nvSpPr>
          <p:cNvPr id="41998" name="Rectangle 13">
            <a:extLst>
              <a:ext uri="{FF2B5EF4-FFF2-40B4-BE49-F238E27FC236}">
                <a16:creationId xmlns:a16="http://schemas.microsoft.com/office/drawing/2014/main" id="{964DEC7E-922C-9949-9104-5CB59DBF2B03}"/>
              </a:ext>
            </a:extLst>
          </p:cNvPr>
          <p:cNvSpPr>
            <a:spLocks noChangeArrowheads="1"/>
          </p:cNvSpPr>
          <p:nvPr/>
        </p:nvSpPr>
        <p:spPr bwMode="auto">
          <a:xfrm>
            <a:off x="6202839" y="5416824"/>
            <a:ext cx="1524000" cy="4572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9" name="Text Box 14">
            <a:extLst>
              <a:ext uri="{FF2B5EF4-FFF2-40B4-BE49-F238E27FC236}">
                <a16:creationId xmlns:a16="http://schemas.microsoft.com/office/drawing/2014/main" id="{69B10617-ABDA-5B4A-8DE8-51893F15702C}"/>
              </a:ext>
            </a:extLst>
          </p:cNvPr>
          <p:cNvSpPr txBox="1">
            <a:spLocks noChangeArrowheads="1"/>
          </p:cNvSpPr>
          <p:nvPr/>
        </p:nvSpPr>
        <p:spPr bwMode="auto">
          <a:xfrm>
            <a:off x="6355239" y="5523188"/>
            <a:ext cx="1208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WEBSERVICE</a:t>
            </a:r>
          </a:p>
        </p:txBody>
      </p:sp>
      <p:sp>
        <p:nvSpPr>
          <p:cNvPr id="42000" name="AutoShape 15">
            <a:extLst>
              <a:ext uri="{FF2B5EF4-FFF2-40B4-BE49-F238E27FC236}">
                <a16:creationId xmlns:a16="http://schemas.microsoft.com/office/drawing/2014/main" id="{2D02699A-56DB-C947-BAE4-5E4BCB228FA7}"/>
              </a:ext>
            </a:extLst>
          </p:cNvPr>
          <p:cNvSpPr>
            <a:spLocks noChangeArrowheads="1"/>
          </p:cNvSpPr>
          <p:nvPr/>
        </p:nvSpPr>
        <p:spPr bwMode="auto">
          <a:xfrm>
            <a:off x="3786664" y="401347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1" name="Text Box 16">
            <a:extLst>
              <a:ext uri="{FF2B5EF4-FFF2-40B4-BE49-F238E27FC236}">
                <a16:creationId xmlns:a16="http://schemas.microsoft.com/office/drawing/2014/main" id="{788173A8-F4F8-A542-94A3-5235A79E4908}"/>
              </a:ext>
            </a:extLst>
          </p:cNvPr>
          <p:cNvSpPr txBox="1">
            <a:spLocks noChangeArrowheads="1"/>
          </p:cNvSpPr>
          <p:nvPr/>
        </p:nvSpPr>
        <p:spPr bwMode="auto">
          <a:xfrm>
            <a:off x="3780411" y="4092850"/>
            <a:ext cx="76815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pipeline</a:t>
            </a:r>
          </a:p>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config</a:t>
            </a:r>
          </a:p>
        </p:txBody>
      </p:sp>
      <p:sp>
        <p:nvSpPr>
          <p:cNvPr id="42002" name="Rectangle 17">
            <a:extLst>
              <a:ext uri="{FF2B5EF4-FFF2-40B4-BE49-F238E27FC236}">
                <a16:creationId xmlns:a16="http://schemas.microsoft.com/office/drawing/2014/main" id="{54F21C83-B559-6C43-BF17-28940BEE6CAF}"/>
              </a:ext>
            </a:extLst>
          </p:cNvPr>
          <p:cNvSpPr>
            <a:spLocks noChangeArrowheads="1"/>
          </p:cNvSpPr>
          <p:nvPr/>
        </p:nvSpPr>
        <p:spPr bwMode="auto">
          <a:xfrm>
            <a:off x="6126639" y="34356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3" name="Text Box 18">
            <a:extLst>
              <a:ext uri="{FF2B5EF4-FFF2-40B4-BE49-F238E27FC236}">
                <a16:creationId xmlns:a16="http://schemas.microsoft.com/office/drawing/2014/main" id="{2CBBAEFD-A781-2845-8AED-A2FCD69E4D60}"/>
              </a:ext>
            </a:extLst>
          </p:cNvPr>
          <p:cNvSpPr txBox="1">
            <a:spLocks noChangeArrowheads="1"/>
          </p:cNvSpPr>
          <p:nvPr/>
        </p:nvSpPr>
        <p:spPr bwMode="auto">
          <a:xfrm>
            <a:off x="6507640" y="3489599"/>
            <a:ext cx="784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URIMAP</a:t>
            </a:r>
          </a:p>
        </p:txBody>
      </p:sp>
      <p:sp>
        <p:nvSpPr>
          <p:cNvPr id="42007" name="Text Box 22">
            <a:extLst>
              <a:ext uri="{FF2B5EF4-FFF2-40B4-BE49-F238E27FC236}">
                <a16:creationId xmlns:a16="http://schemas.microsoft.com/office/drawing/2014/main" id="{9F663756-514C-0947-93DA-878CDC595492}"/>
              </a:ext>
            </a:extLst>
          </p:cNvPr>
          <p:cNvSpPr txBox="1">
            <a:spLocks noChangeArrowheads="1"/>
          </p:cNvSpPr>
          <p:nvPr/>
        </p:nvSpPr>
        <p:spPr bwMode="auto">
          <a:xfrm>
            <a:off x="9474677" y="1575074"/>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ea typeface="MS PGothic" panose="020B0600070205080204" pitchFamily="34" charset="-128"/>
              </a:rPr>
              <a:t>CICS TS</a:t>
            </a:r>
          </a:p>
        </p:txBody>
      </p:sp>
      <p:sp>
        <p:nvSpPr>
          <p:cNvPr id="42008" name="Rectangle 23">
            <a:extLst>
              <a:ext uri="{FF2B5EF4-FFF2-40B4-BE49-F238E27FC236}">
                <a16:creationId xmlns:a16="http://schemas.microsoft.com/office/drawing/2014/main" id="{EC37305F-C6B9-EF44-A1B7-62DE41639A11}"/>
              </a:ext>
            </a:extLst>
          </p:cNvPr>
          <p:cNvSpPr>
            <a:spLocks noChangeArrowheads="1"/>
          </p:cNvSpPr>
          <p:nvPr/>
        </p:nvSpPr>
        <p:spPr bwMode="auto">
          <a:xfrm>
            <a:off x="6126639" y="1640162"/>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9" name="Text Box 24">
            <a:extLst>
              <a:ext uri="{FF2B5EF4-FFF2-40B4-BE49-F238E27FC236}">
                <a16:creationId xmlns:a16="http://schemas.microsoft.com/office/drawing/2014/main" id="{C05721E2-2845-854F-8236-312BC0FFC285}"/>
              </a:ext>
            </a:extLst>
          </p:cNvPr>
          <p:cNvSpPr txBox="1">
            <a:spLocks noChangeArrowheads="1"/>
          </p:cNvSpPr>
          <p:nvPr/>
        </p:nvSpPr>
        <p:spPr bwMode="auto">
          <a:xfrm>
            <a:off x="6253639" y="1694138"/>
            <a:ext cx="1301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TCPIPSERVICE</a:t>
            </a:r>
          </a:p>
        </p:txBody>
      </p:sp>
      <p:cxnSp>
        <p:nvCxnSpPr>
          <p:cNvPr id="42010" name="AutoShape 25">
            <a:extLst>
              <a:ext uri="{FF2B5EF4-FFF2-40B4-BE49-F238E27FC236}">
                <a16:creationId xmlns:a16="http://schemas.microsoft.com/office/drawing/2014/main" id="{D933292A-E543-B049-B9BC-58AF49F82989}"/>
              </a:ext>
            </a:extLst>
          </p:cNvPr>
          <p:cNvCxnSpPr>
            <a:cxnSpLocks noChangeShapeType="1"/>
            <a:stCxn id="42002" idx="3"/>
            <a:endCxn id="42057" idx="3"/>
          </p:cNvCxnSpPr>
          <p:nvPr/>
        </p:nvCxnSpPr>
        <p:spPr bwMode="auto">
          <a:xfrm>
            <a:off x="7660164" y="3626124"/>
            <a:ext cx="76200" cy="1066800"/>
          </a:xfrm>
          <a:prstGeom prst="curvedConnector3">
            <a:avLst>
              <a:gd name="adj1" fmla="val 387500"/>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1" name="AutoShape 26">
            <a:extLst>
              <a:ext uri="{FF2B5EF4-FFF2-40B4-BE49-F238E27FC236}">
                <a16:creationId xmlns:a16="http://schemas.microsoft.com/office/drawing/2014/main" id="{B98EAF83-7E09-504F-BBBE-0968BE6A78A4}"/>
              </a:ext>
            </a:extLst>
          </p:cNvPr>
          <p:cNvCxnSpPr>
            <a:cxnSpLocks noChangeShapeType="1"/>
            <a:stCxn id="42002" idx="3"/>
            <a:endCxn id="41998" idx="3"/>
          </p:cNvCxnSpPr>
          <p:nvPr/>
        </p:nvCxnSpPr>
        <p:spPr bwMode="auto">
          <a:xfrm>
            <a:off x="7660164" y="3626124"/>
            <a:ext cx="76200" cy="2019300"/>
          </a:xfrm>
          <a:prstGeom prst="curvedConnector3">
            <a:avLst>
              <a:gd name="adj1" fmla="val 652083"/>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12" name="Rectangle 27">
            <a:extLst>
              <a:ext uri="{FF2B5EF4-FFF2-40B4-BE49-F238E27FC236}">
                <a16:creationId xmlns:a16="http://schemas.microsoft.com/office/drawing/2014/main" id="{F6530107-5AE9-8847-886C-755298FD2CB2}"/>
              </a:ext>
            </a:extLst>
          </p:cNvPr>
          <p:cNvSpPr>
            <a:spLocks noChangeArrowheads="1"/>
          </p:cNvSpPr>
          <p:nvPr/>
        </p:nvSpPr>
        <p:spPr bwMode="auto">
          <a:xfrm>
            <a:off x="8412639" y="2140224"/>
            <a:ext cx="1447800" cy="38862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3" name="Text Box 28">
            <a:extLst>
              <a:ext uri="{FF2B5EF4-FFF2-40B4-BE49-F238E27FC236}">
                <a16:creationId xmlns:a16="http://schemas.microsoft.com/office/drawing/2014/main" id="{945FF454-05AF-0D4F-B336-37CA5C98114C}"/>
              </a:ext>
            </a:extLst>
          </p:cNvPr>
          <p:cNvSpPr txBox="1">
            <a:spLocks noChangeArrowheads="1"/>
          </p:cNvSpPr>
          <p:nvPr/>
        </p:nvSpPr>
        <p:spPr bwMode="auto">
          <a:xfrm>
            <a:off x="8793639" y="2216424"/>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CPIH</a:t>
            </a:r>
          </a:p>
        </p:txBody>
      </p:sp>
      <p:sp>
        <p:nvSpPr>
          <p:cNvPr id="42014" name="Rectangle 29">
            <a:extLst>
              <a:ext uri="{FF2B5EF4-FFF2-40B4-BE49-F238E27FC236}">
                <a16:creationId xmlns:a16="http://schemas.microsoft.com/office/drawing/2014/main" id="{A047F71E-6AEA-874A-AB4B-CE1DFAF0D998}"/>
              </a:ext>
            </a:extLst>
          </p:cNvPr>
          <p:cNvSpPr>
            <a:spLocks noChangeArrowheads="1"/>
          </p:cNvSpPr>
          <p:nvPr/>
        </p:nvSpPr>
        <p:spPr bwMode="auto">
          <a:xfrm>
            <a:off x="6431439" y="2216424"/>
            <a:ext cx="914400" cy="6096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5" name="Rectangle 30">
            <a:extLst>
              <a:ext uri="{FF2B5EF4-FFF2-40B4-BE49-F238E27FC236}">
                <a16:creationId xmlns:a16="http://schemas.microsoft.com/office/drawing/2014/main" id="{E1E650B0-A529-174C-BBD8-B145BDA315BC}"/>
              </a:ext>
            </a:extLst>
          </p:cNvPr>
          <p:cNvSpPr>
            <a:spLocks noChangeArrowheads="1"/>
          </p:cNvSpPr>
          <p:nvPr/>
        </p:nvSpPr>
        <p:spPr bwMode="auto">
          <a:xfrm flipH="1" flipV="1">
            <a:off x="6355239" y="21402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6" name="Text Box 31">
            <a:extLst>
              <a:ext uri="{FF2B5EF4-FFF2-40B4-BE49-F238E27FC236}">
                <a16:creationId xmlns:a16="http://schemas.microsoft.com/office/drawing/2014/main" id="{30920A68-B830-4E4A-A69B-8A691DE55306}"/>
              </a:ext>
            </a:extLst>
          </p:cNvPr>
          <p:cNvSpPr txBox="1">
            <a:spLocks noChangeArrowheads="1"/>
          </p:cNvSpPr>
          <p:nvPr/>
        </p:nvSpPr>
        <p:spPr bwMode="auto">
          <a:xfrm>
            <a:off x="6540977" y="2287862"/>
            <a:ext cx="728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CWXN</a:t>
            </a:r>
          </a:p>
        </p:txBody>
      </p:sp>
      <p:sp>
        <p:nvSpPr>
          <p:cNvPr id="42017" name="Rectangle 32">
            <a:extLst>
              <a:ext uri="{FF2B5EF4-FFF2-40B4-BE49-F238E27FC236}">
                <a16:creationId xmlns:a16="http://schemas.microsoft.com/office/drawing/2014/main" id="{4F247816-614D-B34D-9B15-BC67D3CD6D74}"/>
              </a:ext>
            </a:extLst>
          </p:cNvPr>
          <p:cNvSpPr>
            <a:spLocks noChangeArrowheads="1"/>
          </p:cNvSpPr>
          <p:nvPr/>
        </p:nvSpPr>
        <p:spPr bwMode="auto">
          <a:xfrm flipH="1" flipV="1">
            <a:off x="8336439" y="2064024"/>
            <a:ext cx="152400" cy="1524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8" name="AutoShape 33">
            <a:extLst>
              <a:ext uri="{FF2B5EF4-FFF2-40B4-BE49-F238E27FC236}">
                <a16:creationId xmlns:a16="http://schemas.microsoft.com/office/drawing/2014/main" id="{5B666BE5-5D30-634A-8F82-62464C7714AA}"/>
              </a:ext>
            </a:extLst>
          </p:cNvPr>
          <p:cNvSpPr>
            <a:spLocks noChangeArrowheads="1"/>
          </p:cNvSpPr>
          <p:nvPr/>
        </p:nvSpPr>
        <p:spPr bwMode="auto">
          <a:xfrm>
            <a:off x="7422039" y="2445024"/>
            <a:ext cx="914400" cy="152400"/>
          </a:xfrm>
          <a:prstGeom prst="rightArrow">
            <a:avLst>
              <a:gd name="adj1" fmla="val 50000"/>
              <a:gd name="adj2" fmla="val 150000"/>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9" name="Oval 34">
            <a:extLst>
              <a:ext uri="{FF2B5EF4-FFF2-40B4-BE49-F238E27FC236}">
                <a16:creationId xmlns:a16="http://schemas.microsoft.com/office/drawing/2014/main" id="{C8CE86BD-BD56-0547-B5E3-7D1218A76C0C}"/>
              </a:ext>
            </a:extLst>
          </p:cNvPr>
          <p:cNvSpPr>
            <a:spLocks noChangeArrowheads="1"/>
          </p:cNvSpPr>
          <p:nvPr/>
        </p:nvSpPr>
        <p:spPr bwMode="auto">
          <a:xfrm>
            <a:off x="5212239" y="2270399"/>
            <a:ext cx="304800" cy="762000"/>
          </a:xfrm>
          <a:prstGeom prst="ellipse">
            <a:avLst/>
          </a:prstGeom>
          <a:solidFill>
            <a:schemeClr val="bg1"/>
          </a:soli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66627" name="Oval 35">
            <a:extLst>
              <a:ext uri="{FF2B5EF4-FFF2-40B4-BE49-F238E27FC236}">
                <a16:creationId xmlns:a16="http://schemas.microsoft.com/office/drawing/2014/main" id="{D8C83274-9CC3-D64C-B1E9-2A6C2EA86519}"/>
              </a:ext>
            </a:extLst>
          </p:cNvPr>
          <p:cNvSpPr>
            <a:spLocks noChangeArrowheads="1"/>
          </p:cNvSpPr>
          <p:nvPr/>
        </p:nvSpPr>
        <p:spPr bwMode="auto">
          <a:xfrm>
            <a:off x="2392839" y="2216424"/>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2021" name="Text Box 36">
            <a:extLst>
              <a:ext uri="{FF2B5EF4-FFF2-40B4-BE49-F238E27FC236}">
                <a16:creationId xmlns:a16="http://schemas.microsoft.com/office/drawing/2014/main" id="{BF44AFB7-0456-FB4C-9022-EF7D4341F6E0}"/>
              </a:ext>
            </a:extLst>
          </p:cNvPr>
          <p:cNvSpPr txBox="1">
            <a:spLocks noChangeArrowheads="1"/>
          </p:cNvSpPr>
          <p:nvPr/>
        </p:nvSpPr>
        <p:spPr bwMode="auto">
          <a:xfrm>
            <a:off x="2513489" y="2440262"/>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42022" name="Line 37">
            <a:extLst>
              <a:ext uri="{FF2B5EF4-FFF2-40B4-BE49-F238E27FC236}">
                <a16:creationId xmlns:a16="http://schemas.microsoft.com/office/drawing/2014/main" id="{594C52C9-9DE2-6E4E-B0DF-30D512BE5E9D}"/>
              </a:ext>
            </a:extLst>
          </p:cNvPr>
          <p:cNvSpPr>
            <a:spLocks noChangeShapeType="1"/>
          </p:cNvSpPr>
          <p:nvPr/>
        </p:nvSpPr>
        <p:spPr bwMode="auto">
          <a:xfrm>
            <a:off x="6812439" y="2673624"/>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23" name="Text Box 38">
            <a:extLst>
              <a:ext uri="{FF2B5EF4-FFF2-40B4-BE49-F238E27FC236}">
                <a16:creationId xmlns:a16="http://schemas.microsoft.com/office/drawing/2014/main" id="{153B4A5D-98D4-0A4C-8A88-ED79AB6C16C4}"/>
              </a:ext>
            </a:extLst>
          </p:cNvPr>
          <p:cNvSpPr txBox="1">
            <a:spLocks noChangeArrowheads="1"/>
          </p:cNvSpPr>
          <p:nvPr/>
        </p:nvSpPr>
        <p:spPr bwMode="auto">
          <a:xfrm>
            <a:off x="6791713" y="3137175"/>
            <a:ext cx="806631"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URIMAP</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matching</a:t>
            </a:r>
          </a:p>
        </p:txBody>
      </p:sp>
      <p:sp>
        <p:nvSpPr>
          <p:cNvPr id="42024" name="Rectangle 39">
            <a:extLst>
              <a:ext uri="{FF2B5EF4-FFF2-40B4-BE49-F238E27FC236}">
                <a16:creationId xmlns:a16="http://schemas.microsoft.com/office/drawing/2014/main" id="{C830911D-A3B0-E54F-B869-254B5FE1C36A}"/>
              </a:ext>
            </a:extLst>
          </p:cNvPr>
          <p:cNvSpPr>
            <a:spLocks noChangeArrowheads="1"/>
          </p:cNvSpPr>
          <p:nvPr/>
        </p:nvSpPr>
        <p:spPr bwMode="auto">
          <a:xfrm>
            <a:off x="5593239" y="2064024"/>
            <a:ext cx="685800" cy="3810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5" name="Rectangle 40">
            <a:extLst>
              <a:ext uri="{FF2B5EF4-FFF2-40B4-BE49-F238E27FC236}">
                <a16:creationId xmlns:a16="http://schemas.microsoft.com/office/drawing/2014/main" id="{CA83FE97-97DD-0943-9A08-E332711AF8C4}"/>
              </a:ext>
            </a:extLst>
          </p:cNvPr>
          <p:cNvSpPr>
            <a:spLocks noChangeArrowheads="1"/>
          </p:cNvSpPr>
          <p:nvPr/>
        </p:nvSpPr>
        <p:spPr bwMode="auto">
          <a:xfrm flipH="1" flipV="1">
            <a:off x="5517039" y="19878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6" name="Text Box 41">
            <a:extLst>
              <a:ext uri="{FF2B5EF4-FFF2-40B4-BE49-F238E27FC236}">
                <a16:creationId xmlns:a16="http://schemas.microsoft.com/office/drawing/2014/main" id="{EB1FF249-015C-0840-BA6A-A310AF06DA8D}"/>
              </a:ext>
            </a:extLst>
          </p:cNvPr>
          <p:cNvSpPr txBox="1">
            <a:spLocks noChangeArrowheads="1"/>
          </p:cNvSpPr>
          <p:nvPr/>
        </p:nvSpPr>
        <p:spPr bwMode="auto">
          <a:xfrm>
            <a:off x="5626577" y="2108474"/>
            <a:ext cx="608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CSOL</a:t>
            </a:r>
          </a:p>
        </p:txBody>
      </p:sp>
      <p:sp>
        <p:nvSpPr>
          <p:cNvPr id="42027" name="Line 42">
            <a:extLst>
              <a:ext uri="{FF2B5EF4-FFF2-40B4-BE49-F238E27FC236}">
                <a16:creationId xmlns:a16="http://schemas.microsoft.com/office/drawing/2014/main" id="{6D4669E8-1101-8440-BD6B-7C529EBBC939}"/>
              </a:ext>
            </a:extLst>
          </p:cNvPr>
          <p:cNvSpPr>
            <a:spLocks noChangeShapeType="1"/>
          </p:cNvSpPr>
          <p:nvPr/>
        </p:nvSpPr>
        <p:spPr bwMode="auto">
          <a:xfrm>
            <a:off x="4602639" y="4807224"/>
            <a:ext cx="1600200" cy="838200"/>
          </a:xfrm>
          <a:prstGeom prst="line">
            <a:avLst/>
          </a:prstGeom>
          <a:noFill/>
          <a:ln w="12700">
            <a:solidFill>
              <a:schemeClr val="tx1"/>
            </a:solidFill>
            <a:prstDash val="dash"/>
            <a:round/>
            <a:headEnd type="triangle"/>
            <a:tailEnd type="none" w="med" len="med"/>
          </a:ln>
          <a:extLst>
            <a:ext uri="{909E8E84-426E-40DD-AFC4-6F175D3DCCD1}">
              <a14:hiddenFill xmlns:a14="http://schemas.microsoft.com/office/drawing/2010/main">
                <a:noFill/>
              </a14:hiddenFill>
            </a:ext>
          </a:extLst>
        </p:spPr>
        <p:txBody>
          <a:bodyPr anchor="ctr"/>
          <a:lstStyle/>
          <a:p>
            <a:endParaRPr lang="en-US"/>
          </a:p>
        </p:txBody>
      </p:sp>
      <p:sp>
        <p:nvSpPr>
          <p:cNvPr id="42028" name="Line 43">
            <a:extLst>
              <a:ext uri="{FF2B5EF4-FFF2-40B4-BE49-F238E27FC236}">
                <a16:creationId xmlns:a16="http://schemas.microsoft.com/office/drawing/2014/main" id="{4ED1D405-B8C5-8B46-8743-F1BB39AB58DC}"/>
              </a:ext>
            </a:extLst>
          </p:cNvPr>
          <p:cNvSpPr>
            <a:spLocks noChangeShapeType="1"/>
          </p:cNvSpPr>
          <p:nvPr/>
        </p:nvSpPr>
        <p:spPr bwMode="auto">
          <a:xfrm>
            <a:off x="4602639" y="5569224"/>
            <a:ext cx="1600200" cy="152400"/>
          </a:xfrm>
          <a:prstGeom prst="line">
            <a:avLst/>
          </a:prstGeom>
          <a:noFill/>
          <a:ln w="12700">
            <a:solidFill>
              <a:schemeClr val="tx1"/>
            </a:solidFill>
            <a:prstDash val="dash"/>
            <a:round/>
            <a:headEnd type="triangle"/>
            <a:tailEnd type="none" w="med" len="med"/>
          </a:ln>
          <a:extLst>
            <a:ext uri="{909E8E84-426E-40DD-AFC4-6F175D3DCCD1}">
              <a14:hiddenFill xmlns:a14="http://schemas.microsoft.com/office/drawing/2010/main">
                <a:noFill/>
              </a14:hiddenFill>
            </a:ext>
          </a:extLst>
        </p:spPr>
        <p:txBody>
          <a:bodyPr anchor="ctr"/>
          <a:lstStyle/>
          <a:p>
            <a:endParaRPr lang="en-US"/>
          </a:p>
        </p:txBody>
      </p:sp>
      <p:sp>
        <p:nvSpPr>
          <p:cNvPr id="42029" name="Line 44">
            <a:extLst>
              <a:ext uri="{FF2B5EF4-FFF2-40B4-BE49-F238E27FC236}">
                <a16:creationId xmlns:a16="http://schemas.microsoft.com/office/drawing/2014/main" id="{49BCFA80-7222-224E-BD94-E4C2237502B3}"/>
              </a:ext>
            </a:extLst>
          </p:cNvPr>
          <p:cNvSpPr>
            <a:spLocks noChangeShapeType="1"/>
          </p:cNvSpPr>
          <p:nvPr/>
        </p:nvSpPr>
        <p:spPr bwMode="auto">
          <a:xfrm>
            <a:off x="7726839" y="4578624"/>
            <a:ext cx="1066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30" name="Rectangle 45">
            <a:extLst>
              <a:ext uri="{FF2B5EF4-FFF2-40B4-BE49-F238E27FC236}">
                <a16:creationId xmlns:a16="http://schemas.microsoft.com/office/drawing/2014/main" id="{E07E3B5A-29D1-F148-BE27-69D7EBDF44FF}"/>
              </a:ext>
            </a:extLst>
          </p:cNvPr>
          <p:cNvSpPr>
            <a:spLocks noChangeArrowheads="1"/>
          </p:cNvSpPr>
          <p:nvPr/>
        </p:nvSpPr>
        <p:spPr bwMode="auto">
          <a:xfrm>
            <a:off x="8793639" y="2673624"/>
            <a:ext cx="1066800" cy="3276600"/>
          </a:xfrm>
          <a:prstGeom prst="rect">
            <a:avLst/>
          </a:prstGeom>
          <a:gradFill rotWithShape="1">
            <a:gsLst>
              <a:gs pos="0">
                <a:srgbClr val="00CCFF"/>
              </a:gs>
              <a:gs pos="50000">
                <a:srgbClr val="FFFFFF"/>
              </a:gs>
              <a:gs pos="100000">
                <a:srgbClr val="00CCFF"/>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1" name="Text Box 46">
            <a:extLst>
              <a:ext uri="{FF2B5EF4-FFF2-40B4-BE49-F238E27FC236}">
                <a16:creationId xmlns:a16="http://schemas.microsoft.com/office/drawing/2014/main" id="{CBE98D7A-38A2-F347-849A-E756B5B934DC}"/>
              </a:ext>
            </a:extLst>
          </p:cNvPr>
          <p:cNvSpPr txBox="1">
            <a:spLocks noChangeArrowheads="1"/>
          </p:cNvSpPr>
          <p:nvPr/>
        </p:nvSpPr>
        <p:spPr bwMode="auto">
          <a:xfrm>
            <a:off x="8869839" y="2749824"/>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Pipeline</a:t>
            </a:r>
          </a:p>
        </p:txBody>
      </p:sp>
      <p:sp>
        <p:nvSpPr>
          <p:cNvPr id="42032" name="Rectangle 47">
            <a:extLst>
              <a:ext uri="{FF2B5EF4-FFF2-40B4-BE49-F238E27FC236}">
                <a16:creationId xmlns:a16="http://schemas.microsoft.com/office/drawing/2014/main" id="{ED94C1BD-A267-3646-A209-686DD840863D}"/>
              </a:ext>
            </a:extLst>
          </p:cNvPr>
          <p:cNvSpPr>
            <a:spLocks noChangeArrowheads="1"/>
          </p:cNvSpPr>
          <p:nvPr/>
        </p:nvSpPr>
        <p:spPr bwMode="auto">
          <a:xfrm>
            <a:off x="9403239" y="41976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3" name="Text Box 48">
            <a:extLst>
              <a:ext uri="{FF2B5EF4-FFF2-40B4-BE49-F238E27FC236}">
                <a16:creationId xmlns:a16="http://schemas.microsoft.com/office/drawing/2014/main" id="{0205DE61-F1A7-F04A-BE16-FF5A0889C3CD}"/>
              </a:ext>
            </a:extLst>
          </p:cNvPr>
          <p:cNvSpPr txBox="1">
            <a:spLocks noChangeArrowheads="1"/>
          </p:cNvSpPr>
          <p:nvPr/>
        </p:nvSpPr>
        <p:spPr bwMode="auto">
          <a:xfrm>
            <a:off x="9403239" y="42277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4" name="Rectangle 49">
            <a:extLst>
              <a:ext uri="{FF2B5EF4-FFF2-40B4-BE49-F238E27FC236}">
                <a16:creationId xmlns:a16="http://schemas.microsoft.com/office/drawing/2014/main" id="{1E85A7C2-8620-B846-A303-953CAA0E2A29}"/>
              </a:ext>
            </a:extLst>
          </p:cNvPr>
          <p:cNvSpPr>
            <a:spLocks noChangeArrowheads="1"/>
          </p:cNvSpPr>
          <p:nvPr/>
        </p:nvSpPr>
        <p:spPr bwMode="auto">
          <a:xfrm>
            <a:off x="9403239" y="36642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5" name="Text Box 50">
            <a:extLst>
              <a:ext uri="{FF2B5EF4-FFF2-40B4-BE49-F238E27FC236}">
                <a16:creationId xmlns:a16="http://schemas.microsoft.com/office/drawing/2014/main" id="{2F968492-4989-3245-AA36-C05BEB711EBC}"/>
              </a:ext>
            </a:extLst>
          </p:cNvPr>
          <p:cNvSpPr txBox="1">
            <a:spLocks noChangeArrowheads="1"/>
          </p:cNvSpPr>
          <p:nvPr/>
        </p:nvSpPr>
        <p:spPr bwMode="auto">
          <a:xfrm>
            <a:off x="9403239" y="36943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6" name="Rectangle 51">
            <a:extLst>
              <a:ext uri="{FF2B5EF4-FFF2-40B4-BE49-F238E27FC236}">
                <a16:creationId xmlns:a16="http://schemas.microsoft.com/office/drawing/2014/main" id="{16D84E99-29FB-674D-927D-C79B95FCEC38}"/>
              </a:ext>
            </a:extLst>
          </p:cNvPr>
          <p:cNvSpPr>
            <a:spLocks noChangeArrowheads="1"/>
          </p:cNvSpPr>
          <p:nvPr/>
        </p:nvSpPr>
        <p:spPr bwMode="auto">
          <a:xfrm>
            <a:off x="9403239" y="31308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7" name="Text Box 52">
            <a:extLst>
              <a:ext uri="{FF2B5EF4-FFF2-40B4-BE49-F238E27FC236}">
                <a16:creationId xmlns:a16="http://schemas.microsoft.com/office/drawing/2014/main" id="{DD2D400D-9AB8-BB46-846A-C916BD8292A8}"/>
              </a:ext>
            </a:extLst>
          </p:cNvPr>
          <p:cNvSpPr txBox="1">
            <a:spLocks noChangeArrowheads="1"/>
          </p:cNvSpPr>
          <p:nvPr/>
        </p:nvSpPr>
        <p:spPr bwMode="auto">
          <a:xfrm>
            <a:off x="9403239" y="31609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8" name="AutoShape 53">
            <a:extLst>
              <a:ext uri="{FF2B5EF4-FFF2-40B4-BE49-F238E27FC236}">
                <a16:creationId xmlns:a16="http://schemas.microsoft.com/office/drawing/2014/main" id="{1BF89265-3B04-8E48-A1E5-25140D52E2DC}"/>
              </a:ext>
            </a:extLst>
          </p:cNvPr>
          <p:cNvSpPr>
            <a:spLocks noChangeArrowheads="1"/>
          </p:cNvSpPr>
          <p:nvPr/>
        </p:nvSpPr>
        <p:spPr bwMode="auto">
          <a:xfrm rot="17888362">
            <a:off x="6023452" y="2397400"/>
            <a:ext cx="130175" cy="533400"/>
          </a:xfrm>
          <a:prstGeom prst="curvedRightArrow">
            <a:avLst>
              <a:gd name="adj1" fmla="val 70322"/>
              <a:gd name="adj2" fmla="val 152274"/>
              <a:gd name="adj3" fmla="val 33333"/>
            </a:avLst>
          </a:prstGeom>
          <a:solidFill>
            <a:schemeClr val="accent1"/>
          </a:solidFill>
          <a:ln w="1270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9" name="Text Box 54">
            <a:extLst>
              <a:ext uri="{FF2B5EF4-FFF2-40B4-BE49-F238E27FC236}">
                <a16:creationId xmlns:a16="http://schemas.microsoft.com/office/drawing/2014/main" id="{49AA6783-C753-E94A-9FD6-3BEE302BE7B3}"/>
              </a:ext>
            </a:extLst>
          </p:cNvPr>
          <p:cNvSpPr txBox="1">
            <a:spLocks noChangeArrowheads="1"/>
          </p:cNvSpPr>
          <p:nvPr/>
        </p:nvSpPr>
        <p:spPr bwMode="auto">
          <a:xfrm>
            <a:off x="3854873" y="2187850"/>
            <a:ext cx="1127232"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dirty="0">
                <a:ea typeface="MS PGothic" panose="020B0600070205080204" pitchFamily="34" charset="-128"/>
              </a:rPr>
              <a:t>SOAP message</a:t>
            </a:r>
          </a:p>
        </p:txBody>
      </p:sp>
      <p:sp>
        <p:nvSpPr>
          <p:cNvPr id="42040" name="Rectangle 55">
            <a:extLst>
              <a:ext uri="{FF2B5EF4-FFF2-40B4-BE49-F238E27FC236}">
                <a16:creationId xmlns:a16="http://schemas.microsoft.com/office/drawing/2014/main" id="{06B8730D-7F24-A74B-AB3A-AAA4F9914981}"/>
              </a:ext>
            </a:extLst>
          </p:cNvPr>
          <p:cNvSpPr>
            <a:spLocks noChangeArrowheads="1"/>
          </p:cNvSpPr>
          <p:nvPr/>
        </p:nvSpPr>
        <p:spPr bwMode="auto">
          <a:xfrm>
            <a:off x="9098439" y="4731024"/>
            <a:ext cx="1219200" cy="1143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41" name="Text Box 56">
            <a:extLst>
              <a:ext uri="{FF2B5EF4-FFF2-40B4-BE49-F238E27FC236}">
                <a16:creationId xmlns:a16="http://schemas.microsoft.com/office/drawing/2014/main" id="{3460E3B4-1F7E-2B41-9A81-7371836F8B1E}"/>
              </a:ext>
            </a:extLst>
          </p:cNvPr>
          <p:cNvSpPr txBox="1">
            <a:spLocks noChangeArrowheads="1"/>
          </p:cNvSpPr>
          <p:nvPr/>
        </p:nvSpPr>
        <p:spPr bwMode="auto">
          <a:xfrm>
            <a:off x="8946039" y="4851674"/>
            <a:ext cx="15240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20000"/>
              </a:spcBef>
              <a:spcAft>
                <a:spcPct val="0"/>
              </a:spcAft>
              <a:buClrTx/>
              <a:buFont typeface="Wingdings" pitchFamily="2" charset="2"/>
              <a:buNone/>
            </a:pPr>
            <a:r>
              <a:rPr kumimoji="1" lang="en-US" altLang="ja-JP" sz="1200">
                <a:ea typeface="MS UI Gothic" panose="020B0600070205080204" pitchFamily="34" charset="-128"/>
              </a:rPr>
              <a:t>data mapping</a:t>
            </a:r>
          </a:p>
        </p:txBody>
      </p:sp>
      <p:sp>
        <p:nvSpPr>
          <p:cNvPr id="42042" name="Rectangle 57">
            <a:extLst>
              <a:ext uri="{FF2B5EF4-FFF2-40B4-BE49-F238E27FC236}">
                <a16:creationId xmlns:a16="http://schemas.microsoft.com/office/drawing/2014/main" id="{EB33DB86-D213-464F-B371-3089CB4632B0}"/>
              </a:ext>
            </a:extLst>
          </p:cNvPr>
          <p:cNvSpPr>
            <a:spLocks noChangeArrowheads="1"/>
          </p:cNvSpPr>
          <p:nvPr/>
        </p:nvSpPr>
        <p:spPr bwMode="auto">
          <a:xfrm>
            <a:off x="9479439" y="5100912"/>
            <a:ext cx="1219200" cy="685800"/>
          </a:xfrm>
          <a:prstGeom prst="rect">
            <a:avLst/>
          </a:prstGeom>
          <a:gradFill rotWithShape="1">
            <a:gsLst>
              <a:gs pos="0">
                <a:srgbClr val="FF6600"/>
              </a:gs>
              <a:gs pos="50000">
                <a:srgbClr val="FFFFFF"/>
              </a:gs>
              <a:gs pos="100000">
                <a:srgbClr val="FF6600"/>
              </a:gs>
            </a:gsLst>
            <a:lin ang="540000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43" name="Text Box 58">
            <a:extLst>
              <a:ext uri="{FF2B5EF4-FFF2-40B4-BE49-F238E27FC236}">
                <a16:creationId xmlns:a16="http://schemas.microsoft.com/office/drawing/2014/main" id="{38B726D4-0396-F146-A5CE-B81C2EA65955}"/>
              </a:ext>
            </a:extLst>
          </p:cNvPr>
          <p:cNvSpPr txBox="1">
            <a:spLocks noChangeArrowheads="1"/>
          </p:cNvSpPr>
          <p:nvPr/>
        </p:nvSpPr>
        <p:spPr bwMode="auto">
          <a:xfrm>
            <a:off x="9620727" y="5188224"/>
            <a:ext cx="9144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 Logic</a:t>
            </a:r>
          </a:p>
        </p:txBody>
      </p:sp>
      <p:sp>
        <p:nvSpPr>
          <p:cNvPr id="42044" name="Line 59">
            <a:extLst>
              <a:ext uri="{FF2B5EF4-FFF2-40B4-BE49-F238E27FC236}">
                <a16:creationId xmlns:a16="http://schemas.microsoft.com/office/drawing/2014/main" id="{D8A2C856-6CD4-554E-85A0-8678765AA466}"/>
              </a:ext>
            </a:extLst>
          </p:cNvPr>
          <p:cNvSpPr>
            <a:spLocks noChangeShapeType="1"/>
          </p:cNvSpPr>
          <p:nvPr/>
        </p:nvSpPr>
        <p:spPr bwMode="auto">
          <a:xfrm>
            <a:off x="7726839" y="5721624"/>
            <a:ext cx="17526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45" name="Line 60">
            <a:extLst>
              <a:ext uri="{FF2B5EF4-FFF2-40B4-BE49-F238E27FC236}">
                <a16:creationId xmlns:a16="http://schemas.microsoft.com/office/drawing/2014/main" id="{C1259E20-AFF2-DC46-AC73-3CB75A6CCE32}"/>
              </a:ext>
            </a:extLst>
          </p:cNvPr>
          <p:cNvSpPr>
            <a:spLocks noChangeShapeType="1"/>
          </p:cNvSpPr>
          <p:nvPr/>
        </p:nvSpPr>
        <p:spPr bwMode="auto">
          <a:xfrm>
            <a:off x="7726839" y="5493024"/>
            <a:ext cx="13716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52" name="AutoShape 67">
            <a:extLst>
              <a:ext uri="{FF2B5EF4-FFF2-40B4-BE49-F238E27FC236}">
                <a16:creationId xmlns:a16="http://schemas.microsoft.com/office/drawing/2014/main" id="{DF5F1DA5-B8EF-1C45-9D65-AC79C6209015}"/>
              </a:ext>
            </a:extLst>
          </p:cNvPr>
          <p:cNvSpPr>
            <a:spLocks noChangeArrowheads="1"/>
          </p:cNvSpPr>
          <p:nvPr/>
        </p:nvSpPr>
        <p:spPr bwMode="auto">
          <a:xfrm>
            <a:off x="3688239" y="2521224"/>
            <a:ext cx="1447800" cy="228600"/>
          </a:xfrm>
          <a:prstGeom prst="leftRightArrow">
            <a:avLst>
              <a:gd name="adj1" fmla="val 50000"/>
              <a:gd name="adj2" fmla="val 126667"/>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3" name="Line 68">
            <a:extLst>
              <a:ext uri="{FF2B5EF4-FFF2-40B4-BE49-F238E27FC236}">
                <a16:creationId xmlns:a16="http://schemas.microsoft.com/office/drawing/2014/main" id="{9BBB90BA-4CA4-4548-AD44-CDD69D5627B9}"/>
              </a:ext>
            </a:extLst>
          </p:cNvPr>
          <p:cNvSpPr>
            <a:spLocks noChangeShapeType="1"/>
          </p:cNvSpPr>
          <p:nvPr/>
        </p:nvSpPr>
        <p:spPr bwMode="auto">
          <a:xfrm flipH="1" flipV="1">
            <a:off x="4602639" y="4273824"/>
            <a:ext cx="1600200" cy="381000"/>
          </a:xfrm>
          <a:prstGeom prst="line">
            <a:avLst/>
          </a:prstGeom>
          <a:noFill/>
          <a:ln w="12700">
            <a:solidFill>
              <a:schemeClr val="tx1"/>
            </a:solidFill>
            <a:round/>
            <a:headEnd type="none" w="med" len="med"/>
            <a:tailEnd type="triangle"/>
          </a:ln>
          <a:extLst>
            <a:ext uri="{909E8E84-426E-40DD-AFC4-6F175D3DCCD1}">
              <a14:hiddenFill xmlns:a14="http://schemas.microsoft.com/office/drawing/2010/main">
                <a:noFill/>
              </a14:hiddenFill>
            </a:ext>
          </a:extLst>
        </p:spPr>
        <p:txBody>
          <a:bodyPr anchor="ctr"/>
          <a:lstStyle/>
          <a:p>
            <a:endParaRPr lang="en-US"/>
          </a:p>
        </p:txBody>
      </p:sp>
      <p:sp>
        <p:nvSpPr>
          <p:cNvPr id="42057" name="Rectangle 73">
            <a:extLst>
              <a:ext uri="{FF2B5EF4-FFF2-40B4-BE49-F238E27FC236}">
                <a16:creationId xmlns:a16="http://schemas.microsoft.com/office/drawing/2014/main" id="{1927BE1F-B9F8-3145-A3B7-AE1A7BB35B8E}"/>
              </a:ext>
            </a:extLst>
          </p:cNvPr>
          <p:cNvSpPr>
            <a:spLocks noChangeArrowheads="1"/>
          </p:cNvSpPr>
          <p:nvPr/>
        </p:nvSpPr>
        <p:spPr bwMode="auto">
          <a:xfrm>
            <a:off x="6202839" y="45024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8" name="Text Box 74">
            <a:extLst>
              <a:ext uri="{FF2B5EF4-FFF2-40B4-BE49-F238E27FC236}">
                <a16:creationId xmlns:a16="http://schemas.microsoft.com/office/drawing/2014/main" id="{706B3014-388D-F943-A49F-818AE1244C1C}"/>
              </a:ext>
            </a:extLst>
          </p:cNvPr>
          <p:cNvSpPr txBox="1">
            <a:spLocks noChangeArrowheads="1"/>
          </p:cNvSpPr>
          <p:nvPr/>
        </p:nvSpPr>
        <p:spPr bwMode="auto">
          <a:xfrm>
            <a:off x="6518753" y="4554813"/>
            <a:ext cx="879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42059" name="Line 75">
            <a:extLst>
              <a:ext uri="{FF2B5EF4-FFF2-40B4-BE49-F238E27FC236}">
                <a16:creationId xmlns:a16="http://schemas.microsoft.com/office/drawing/2014/main" id="{402E84E6-C697-E44A-A840-DE77D3FE8EBD}"/>
              </a:ext>
            </a:extLst>
          </p:cNvPr>
          <p:cNvSpPr>
            <a:spLocks noChangeShapeType="1"/>
          </p:cNvSpPr>
          <p:nvPr/>
        </p:nvSpPr>
        <p:spPr bwMode="auto">
          <a:xfrm>
            <a:off x="9631839" y="35118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0" name="Line 76">
            <a:extLst>
              <a:ext uri="{FF2B5EF4-FFF2-40B4-BE49-F238E27FC236}">
                <a16:creationId xmlns:a16="http://schemas.microsoft.com/office/drawing/2014/main" id="{E653FCBF-96A8-CD48-96AA-7F3D363837E8}"/>
              </a:ext>
            </a:extLst>
          </p:cNvPr>
          <p:cNvSpPr>
            <a:spLocks noChangeShapeType="1"/>
          </p:cNvSpPr>
          <p:nvPr/>
        </p:nvSpPr>
        <p:spPr bwMode="auto">
          <a:xfrm>
            <a:off x="9631839" y="40452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1" name="Line 77">
            <a:extLst>
              <a:ext uri="{FF2B5EF4-FFF2-40B4-BE49-F238E27FC236}">
                <a16:creationId xmlns:a16="http://schemas.microsoft.com/office/drawing/2014/main" id="{4DE085ED-8B53-3047-BA0E-AE5251F36FC4}"/>
              </a:ext>
            </a:extLst>
          </p:cNvPr>
          <p:cNvSpPr>
            <a:spLocks noChangeShapeType="1"/>
          </p:cNvSpPr>
          <p:nvPr/>
        </p:nvSpPr>
        <p:spPr bwMode="auto">
          <a:xfrm>
            <a:off x="9631839" y="45786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2" name="Line 78">
            <a:extLst>
              <a:ext uri="{FF2B5EF4-FFF2-40B4-BE49-F238E27FC236}">
                <a16:creationId xmlns:a16="http://schemas.microsoft.com/office/drawing/2014/main" id="{E6DBDBE6-BA8B-9340-8F99-B8AC3612E140}"/>
              </a:ext>
            </a:extLst>
          </p:cNvPr>
          <p:cNvSpPr>
            <a:spLocks noChangeShapeType="1"/>
          </p:cNvSpPr>
          <p:nvPr/>
        </p:nvSpPr>
        <p:spPr bwMode="auto">
          <a:xfrm flipV="1">
            <a:off x="10089039" y="45786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3" name="Line 79">
            <a:extLst>
              <a:ext uri="{FF2B5EF4-FFF2-40B4-BE49-F238E27FC236}">
                <a16:creationId xmlns:a16="http://schemas.microsoft.com/office/drawing/2014/main" id="{51401867-CB25-1042-A8B0-014884870E7A}"/>
              </a:ext>
            </a:extLst>
          </p:cNvPr>
          <p:cNvSpPr>
            <a:spLocks noChangeShapeType="1"/>
          </p:cNvSpPr>
          <p:nvPr/>
        </p:nvSpPr>
        <p:spPr bwMode="auto">
          <a:xfrm flipV="1">
            <a:off x="10089039" y="40452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4" name="Line 80">
            <a:extLst>
              <a:ext uri="{FF2B5EF4-FFF2-40B4-BE49-F238E27FC236}">
                <a16:creationId xmlns:a16="http://schemas.microsoft.com/office/drawing/2014/main" id="{C2376207-B745-A444-96BB-5492ED0B7DEF}"/>
              </a:ext>
            </a:extLst>
          </p:cNvPr>
          <p:cNvSpPr>
            <a:spLocks noChangeShapeType="1"/>
          </p:cNvSpPr>
          <p:nvPr/>
        </p:nvSpPr>
        <p:spPr bwMode="auto">
          <a:xfrm flipV="1">
            <a:off x="10089039" y="35118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 name="Rectangle 3">
            <a:extLst>
              <a:ext uri="{FF2B5EF4-FFF2-40B4-BE49-F238E27FC236}">
                <a16:creationId xmlns:a16="http://schemas.microsoft.com/office/drawing/2014/main" id="{59B7E916-8CB6-4E48-A0AC-341E1B0105E0}"/>
              </a:ext>
            </a:extLst>
          </p:cNvPr>
          <p:cNvSpPr txBox="1">
            <a:spLocks noChangeArrowheads="1"/>
          </p:cNvSpPr>
          <p:nvPr/>
        </p:nvSpPr>
        <p:spPr>
          <a:xfrm>
            <a:off x="2392839" y="6195998"/>
            <a:ext cx="8361362" cy="651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9400" indent="-279400" defTabSz="449263">
              <a:lnSpc>
                <a:spcPct val="77000"/>
              </a:lnSpc>
            </a:pPr>
            <a:r>
              <a:rPr lang="en-US" altLang="en-US" sz="2000" dirty="0"/>
              <a:t>The CICS-supplied data mapping program is DFHPITP, which uses the information in the WEBSERVICE definition</a:t>
            </a:r>
            <a:r>
              <a:rPr lang="en-US" altLang="en-US" sz="2200" dirty="0"/>
              <a:t> </a:t>
            </a:r>
          </a:p>
        </p:txBody>
      </p:sp>
    </p:spTree>
    <p:extLst>
      <p:ext uri="{BB962C8B-B14F-4D97-AF65-F5344CB8AC3E}">
        <p14:creationId xmlns:p14="http://schemas.microsoft.com/office/powerpoint/2010/main" val="93031688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F9CA89CB-D77C-E645-8E19-0D566BCA776D}"/>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40962" name="Slide Number Placeholder 2">
            <a:extLst>
              <a:ext uri="{FF2B5EF4-FFF2-40B4-BE49-F238E27FC236}">
                <a16:creationId xmlns:a16="http://schemas.microsoft.com/office/drawing/2014/main" id="{C623BCBB-41DF-0B46-AB07-32BF85FF4235}"/>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28</a:t>
            </a:fld>
            <a:endParaRPr lang="en-US" altLang="en-US" sz="1000">
              <a:solidFill>
                <a:srgbClr val="FFFFFF"/>
              </a:solidFill>
            </a:endParaRPr>
          </a:p>
        </p:txBody>
      </p:sp>
      <p:sp>
        <p:nvSpPr>
          <p:cNvPr id="40964" name="Text Box 3">
            <a:extLst>
              <a:ext uri="{FF2B5EF4-FFF2-40B4-BE49-F238E27FC236}">
                <a16:creationId xmlns:a16="http://schemas.microsoft.com/office/drawing/2014/main" id="{C88C0490-8329-E14D-B443-B6CA09B90032}"/>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0965" name="Text Box 4">
            <a:extLst>
              <a:ext uri="{FF2B5EF4-FFF2-40B4-BE49-F238E27FC236}">
                <a16:creationId xmlns:a16="http://schemas.microsoft.com/office/drawing/2014/main" id="{79FA1246-5247-1B4A-AB65-B357B28E7F3E}"/>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0966" name="Text Box 5">
            <a:extLst>
              <a:ext uri="{FF2B5EF4-FFF2-40B4-BE49-F238E27FC236}">
                <a16:creationId xmlns:a16="http://schemas.microsoft.com/office/drawing/2014/main" id="{C36AF057-9C64-7240-B64D-D2A5FF1B9C2E}"/>
              </a:ext>
            </a:extLst>
          </p:cNvPr>
          <p:cNvSpPr txBox="1">
            <a:spLocks noChangeArrowheads="1"/>
          </p:cNvSpPr>
          <p:nvPr/>
        </p:nvSpPr>
        <p:spPr bwMode="auto">
          <a:xfrm>
            <a:off x="2247900" y="1690688"/>
            <a:ext cx="8169275" cy="580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ja-JP" sz="1400" b="0" dirty="0">
                <a:ea typeface="MS PGothic" panose="020B0600070205080204" pitchFamily="34" charset="-128"/>
              </a:rPr>
              <a:t>This is slide 6 of 7 that slowly adds the CICS components involved with CICS Web service requests.  Slide 7 of 7 shows all components on a single slide.</a:t>
            </a:r>
          </a:p>
          <a:p>
            <a:pPr eaLnBrk="1" hangingPunct="1">
              <a:spcBef>
                <a:spcPct val="0"/>
              </a:spcBef>
              <a:spcAft>
                <a:spcPct val="0"/>
              </a:spcAft>
              <a:buClrTx/>
              <a:buFontTx/>
              <a:buNone/>
            </a:pPr>
            <a:endParaRPr lang="en-US" altLang="ja-JP" sz="1400" b="0" dirty="0">
              <a:ea typeface="MS PGothic" panose="020B0600070205080204" pitchFamily="34" charset="-128"/>
            </a:endParaRPr>
          </a:p>
          <a:p>
            <a:pPr eaLnBrk="1" hangingPunct="1">
              <a:spcBef>
                <a:spcPct val="0"/>
              </a:spcBef>
              <a:spcAft>
                <a:spcPct val="0"/>
              </a:spcAft>
              <a:buClrTx/>
              <a:buFontTx/>
              <a:buNone/>
            </a:pPr>
            <a:endParaRPr lang="en-US" altLang="ja-JP" sz="1400" b="0" dirty="0">
              <a:ea typeface="MS PGothic" panose="020B0600070205080204" pitchFamily="34" charset="-128"/>
            </a:endParaRP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matching URIMAP definition has a reference to a WEBSERVICE definition.  The WEBSERVICE definition can be manually created by the System programmer or can be dynamically created by CICS.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WEBSERVICE definition has a reference to the associated WSDL file, a reference to the associated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and an indication as to whether validation should be performed.</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is a CICS-specific file that contains quite a bit of information.  We will discuss the contents of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in more detail later, but some of the information in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includes the rules pertaining to how CICS should parse the incoming SOAP message and create a COMMAREA or container, plus the name of the target business logic program.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is created by the CICS Web Services Assistant based on the content of the WSDL or your application program’s COMMAREA or container layout.</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WEBSERIVCE definition has an indicator as to whether you would like validation performed on incoming Web service requests.  If you specify ‘yes’, CICS will start a Java-based validating parser to ensure the incoming request adheres to the rules specified in the associated WSDL.  When you specify validation ‘yes’, you need a reference to the WSDL, otherwise, a reference to the WSDL is not needed.</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DFHPITP uses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and WSDL file referenced by the WEBSERVICE definition.</a:t>
            </a:r>
            <a:endParaRPr lang="en-US" altLang="en-US" sz="1800" dirty="0">
              <a:ea typeface="MS PGothic" panose="020B0600070205080204" pitchFamily="34" charset="-128"/>
            </a:endParaRPr>
          </a:p>
          <a:p>
            <a:pPr eaLnBrk="1" hangingPunct="1"/>
            <a:endParaRPr lang="en-US" altLang="ja-JP" sz="1400" b="0" dirty="0">
              <a:ea typeface="MS PGothic" panose="020B0600070205080204" pitchFamily="34" charset="-128"/>
            </a:endParaRP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123846179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a:extLst>
              <a:ext uri="{FF2B5EF4-FFF2-40B4-BE49-F238E27FC236}">
                <a16:creationId xmlns:a16="http://schemas.microsoft.com/office/drawing/2014/main" id="{D5531DB1-E1D3-FE40-9E7C-47552F7209A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CICS Web Services:  CICS as a Provider </a:t>
            </a:r>
            <a:r>
              <a:rPr lang="en-US" altLang="en-US" sz="2400" b="1" dirty="0"/>
              <a:t>(7 of 7)</a:t>
            </a:r>
            <a:r>
              <a:rPr lang="en-US" altLang="ja-JP" sz="5400" b="1" dirty="0">
                <a:ea typeface="MS PGothic" panose="020B0600070205080204" pitchFamily="34" charset="-128"/>
              </a:rPr>
              <a:t> </a:t>
            </a:r>
          </a:p>
        </p:txBody>
      </p:sp>
      <p:sp>
        <p:nvSpPr>
          <p:cNvPr id="41986" name="Slide Number Placeholder 3">
            <a:extLst>
              <a:ext uri="{FF2B5EF4-FFF2-40B4-BE49-F238E27FC236}">
                <a16:creationId xmlns:a16="http://schemas.microsoft.com/office/drawing/2014/main" id="{B9858EFB-C1D1-D24B-A6DF-A7F535C78EB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29</a:t>
            </a:fld>
            <a:endParaRPr lang="en-US" altLang="en-US" sz="1000">
              <a:solidFill>
                <a:srgbClr val="FFFFFF"/>
              </a:solidFill>
            </a:endParaRPr>
          </a:p>
        </p:txBody>
      </p:sp>
      <p:sp>
        <p:nvSpPr>
          <p:cNvPr id="41987" name="Rectangle 2">
            <a:extLst>
              <a:ext uri="{FF2B5EF4-FFF2-40B4-BE49-F238E27FC236}">
                <a16:creationId xmlns:a16="http://schemas.microsoft.com/office/drawing/2014/main" id="{FB85F8BB-B5D1-CA4A-89B6-E63BF9BE9792}"/>
              </a:ext>
            </a:extLst>
          </p:cNvPr>
          <p:cNvSpPr>
            <a:spLocks noChangeArrowheads="1"/>
          </p:cNvSpPr>
          <p:nvPr/>
        </p:nvSpPr>
        <p:spPr bwMode="auto">
          <a:xfrm>
            <a:off x="5383689" y="1606824"/>
            <a:ext cx="54864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88" name="AutoShape 3">
            <a:extLst>
              <a:ext uri="{FF2B5EF4-FFF2-40B4-BE49-F238E27FC236}">
                <a16:creationId xmlns:a16="http://schemas.microsoft.com/office/drawing/2014/main" id="{1A6BD877-0BB8-EB42-94C5-9856268D0FBB}"/>
              </a:ext>
            </a:extLst>
          </p:cNvPr>
          <p:cNvSpPr>
            <a:spLocks noChangeArrowheads="1"/>
          </p:cNvSpPr>
          <p:nvPr/>
        </p:nvSpPr>
        <p:spPr bwMode="auto">
          <a:xfrm flipH="1">
            <a:off x="5593239" y="2911750"/>
            <a:ext cx="2743200" cy="142875"/>
          </a:xfrm>
          <a:prstGeom prst="rightArrow">
            <a:avLst>
              <a:gd name="adj1" fmla="val 50000"/>
              <a:gd name="adj2" fmla="val 241244"/>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0" name="AutoShape 5">
            <a:extLst>
              <a:ext uri="{FF2B5EF4-FFF2-40B4-BE49-F238E27FC236}">
                <a16:creationId xmlns:a16="http://schemas.microsoft.com/office/drawing/2014/main" id="{4DFC866C-FA83-704E-AF4B-B103612FBDE3}"/>
              </a:ext>
            </a:extLst>
          </p:cNvPr>
          <p:cNvSpPr>
            <a:spLocks noChangeArrowheads="1"/>
          </p:cNvSpPr>
          <p:nvPr/>
        </p:nvSpPr>
        <p:spPr bwMode="auto">
          <a:xfrm>
            <a:off x="3634264" y="3588024"/>
            <a:ext cx="1066800" cy="2362200"/>
          </a:xfrm>
          <a:prstGeom prst="can">
            <a:avLst>
              <a:gd name="adj" fmla="val 29749"/>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1" name="Text Box 6">
            <a:extLst>
              <a:ext uri="{FF2B5EF4-FFF2-40B4-BE49-F238E27FC236}">
                <a16:creationId xmlns:a16="http://schemas.microsoft.com/office/drawing/2014/main" id="{48A84445-6067-184B-9E4E-88F4BA6C9FD8}"/>
              </a:ext>
            </a:extLst>
          </p:cNvPr>
          <p:cNvSpPr txBox="1">
            <a:spLocks noChangeArrowheads="1"/>
          </p:cNvSpPr>
          <p:nvPr/>
        </p:nvSpPr>
        <p:spPr bwMode="auto">
          <a:xfrm>
            <a:off x="3883502" y="3588024"/>
            <a:ext cx="588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b="0">
                <a:ea typeface="MS PGothic" panose="020B0600070205080204" pitchFamily="34" charset="-128"/>
              </a:rPr>
              <a:t>HFS</a:t>
            </a:r>
          </a:p>
        </p:txBody>
      </p:sp>
      <p:sp>
        <p:nvSpPr>
          <p:cNvPr id="41992" name="AutoShape 7">
            <a:extLst>
              <a:ext uri="{FF2B5EF4-FFF2-40B4-BE49-F238E27FC236}">
                <a16:creationId xmlns:a16="http://schemas.microsoft.com/office/drawing/2014/main" id="{AF17D064-2AFC-314F-A917-396AA55F2A98}"/>
              </a:ext>
            </a:extLst>
          </p:cNvPr>
          <p:cNvSpPr>
            <a:spLocks noChangeArrowheads="1"/>
          </p:cNvSpPr>
          <p:nvPr/>
        </p:nvSpPr>
        <p:spPr bwMode="auto">
          <a:xfrm>
            <a:off x="3786664" y="447067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3" name="Text Box 8">
            <a:extLst>
              <a:ext uri="{FF2B5EF4-FFF2-40B4-BE49-F238E27FC236}">
                <a16:creationId xmlns:a16="http://schemas.microsoft.com/office/drawing/2014/main" id="{8774A60C-B67A-BA4C-87D4-007EB5658C9F}"/>
              </a:ext>
            </a:extLst>
          </p:cNvPr>
          <p:cNvSpPr txBox="1">
            <a:spLocks noChangeArrowheads="1"/>
          </p:cNvSpPr>
          <p:nvPr/>
        </p:nvSpPr>
        <p:spPr bwMode="auto">
          <a:xfrm>
            <a:off x="3853340" y="4500838"/>
            <a:ext cx="633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41994" name="AutoShape 9">
            <a:extLst>
              <a:ext uri="{FF2B5EF4-FFF2-40B4-BE49-F238E27FC236}">
                <a16:creationId xmlns:a16="http://schemas.microsoft.com/office/drawing/2014/main" id="{CDC573D5-942B-FA4B-823C-60FB96B880B5}"/>
              </a:ext>
            </a:extLst>
          </p:cNvPr>
          <p:cNvSpPr>
            <a:spLocks noChangeArrowheads="1"/>
          </p:cNvSpPr>
          <p:nvPr/>
        </p:nvSpPr>
        <p:spPr bwMode="auto">
          <a:xfrm>
            <a:off x="3786664" y="534062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5" name="Text Box 10">
            <a:extLst>
              <a:ext uri="{FF2B5EF4-FFF2-40B4-BE49-F238E27FC236}">
                <a16:creationId xmlns:a16="http://schemas.microsoft.com/office/drawing/2014/main" id="{DF2C199B-8657-0D43-9235-ABDF9A336DFA}"/>
              </a:ext>
            </a:extLst>
          </p:cNvPr>
          <p:cNvSpPr txBox="1">
            <a:spLocks noChangeArrowheads="1"/>
          </p:cNvSpPr>
          <p:nvPr/>
        </p:nvSpPr>
        <p:spPr bwMode="auto">
          <a:xfrm>
            <a:off x="3786664" y="5370788"/>
            <a:ext cx="7699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WSBind</a:t>
            </a:r>
          </a:p>
        </p:txBody>
      </p:sp>
      <p:sp>
        <p:nvSpPr>
          <p:cNvPr id="41996" name="Rectangle 11">
            <a:extLst>
              <a:ext uri="{FF2B5EF4-FFF2-40B4-BE49-F238E27FC236}">
                <a16:creationId xmlns:a16="http://schemas.microsoft.com/office/drawing/2014/main" id="{D90F7AAE-768D-9B43-B958-FB12F06FD4AB}"/>
              </a:ext>
            </a:extLst>
          </p:cNvPr>
          <p:cNvSpPr>
            <a:spLocks noChangeArrowheads="1"/>
          </p:cNvSpPr>
          <p:nvPr/>
        </p:nvSpPr>
        <p:spPr bwMode="auto">
          <a:xfrm>
            <a:off x="2275364" y="4948512"/>
            <a:ext cx="1282700" cy="381000"/>
          </a:xfrm>
          <a:prstGeom prst="rect">
            <a:avLst/>
          </a:prstGeom>
          <a:gradFill rotWithShape="1">
            <a:gsLst>
              <a:gs pos="0">
                <a:srgbClr val="CC99FF"/>
              </a:gs>
              <a:gs pos="50000">
                <a:srgbClr val="FFFFFF"/>
              </a:gs>
              <a:gs pos="100000">
                <a:srgbClr val="CC99FF"/>
              </a:gs>
            </a:gsLst>
            <a:lin ang="5400000" scaled="1"/>
          </a:gradFill>
          <a:ln w="1905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kumimoji="1" lang="ja-JP" altLang="en-US" sz="1800" b="0">
              <a:ea typeface="MS UI Gothic" panose="020B0600070205080204" pitchFamily="34" charset="-128"/>
            </a:endParaRPr>
          </a:p>
        </p:txBody>
      </p:sp>
      <p:sp>
        <p:nvSpPr>
          <p:cNvPr id="41997" name="Text Box 12">
            <a:extLst>
              <a:ext uri="{FF2B5EF4-FFF2-40B4-BE49-F238E27FC236}">
                <a16:creationId xmlns:a16="http://schemas.microsoft.com/office/drawing/2014/main" id="{1CC1E9FE-4975-3545-B44F-74FF601B5EA5}"/>
              </a:ext>
            </a:extLst>
          </p:cNvPr>
          <p:cNvSpPr txBox="1">
            <a:spLocks noChangeArrowheads="1"/>
          </p:cNvSpPr>
          <p:nvPr/>
        </p:nvSpPr>
        <p:spPr bwMode="auto">
          <a:xfrm>
            <a:off x="2232503" y="4951687"/>
            <a:ext cx="1354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CICS Web Services</a:t>
            </a:r>
          </a:p>
          <a:p>
            <a:pPr algn="ctr" eaLnBrk="1" hangingPunct="1">
              <a:spcBef>
                <a:spcPct val="0"/>
              </a:spcBef>
              <a:spcAft>
                <a:spcPct val="0"/>
              </a:spcAft>
              <a:buClrTx/>
              <a:buFontTx/>
              <a:buNone/>
            </a:pPr>
            <a:r>
              <a:rPr kumimoji="1" lang="en-US" altLang="ja-JP" sz="1000">
                <a:ea typeface="MS UI Gothic" panose="020B0600070205080204" pitchFamily="34" charset="-128"/>
              </a:rPr>
              <a:t>Assistant</a:t>
            </a:r>
          </a:p>
        </p:txBody>
      </p:sp>
      <p:sp>
        <p:nvSpPr>
          <p:cNvPr id="41998" name="Rectangle 13">
            <a:extLst>
              <a:ext uri="{FF2B5EF4-FFF2-40B4-BE49-F238E27FC236}">
                <a16:creationId xmlns:a16="http://schemas.microsoft.com/office/drawing/2014/main" id="{964DEC7E-922C-9949-9104-5CB59DBF2B03}"/>
              </a:ext>
            </a:extLst>
          </p:cNvPr>
          <p:cNvSpPr>
            <a:spLocks noChangeArrowheads="1"/>
          </p:cNvSpPr>
          <p:nvPr/>
        </p:nvSpPr>
        <p:spPr bwMode="auto">
          <a:xfrm>
            <a:off x="6202839" y="5416824"/>
            <a:ext cx="1524000" cy="4572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1999" name="Text Box 14">
            <a:extLst>
              <a:ext uri="{FF2B5EF4-FFF2-40B4-BE49-F238E27FC236}">
                <a16:creationId xmlns:a16="http://schemas.microsoft.com/office/drawing/2014/main" id="{69B10617-ABDA-5B4A-8DE8-51893F15702C}"/>
              </a:ext>
            </a:extLst>
          </p:cNvPr>
          <p:cNvSpPr txBox="1">
            <a:spLocks noChangeArrowheads="1"/>
          </p:cNvSpPr>
          <p:nvPr/>
        </p:nvSpPr>
        <p:spPr bwMode="auto">
          <a:xfrm>
            <a:off x="6355239" y="5523188"/>
            <a:ext cx="12080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WEBSERVICE</a:t>
            </a:r>
          </a:p>
        </p:txBody>
      </p:sp>
      <p:sp>
        <p:nvSpPr>
          <p:cNvPr id="42000" name="AutoShape 15">
            <a:extLst>
              <a:ext uri="{FF2B5EF4-FFF2-40B4-BE49-F238E27FC236}">
                <a16:creationId xmlns:a16="http://schemas.microsoft.com/office/drawing/2014/main" id="{2D02699A-56DB-C947-BAE4-5E4BCB228FA7}"/>
              </a:ext>
            </a:extLst>
          </p:cNvPr>
          <p:cNvSpPr>
            <a:spLocks noChangeArrowheads="1"/>
          </p:cNvSpPr>
          <p:nvPr/>
        </p:nvSpPr>
        <p:spPr bwMode="auto">
          <a:xfrm>
            <a:off x="3786664" y="4013474"/>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1" name="Text Box 16">
            <a:extLst>
              <a:ext uri="{FF2B5EF4-FFF2-40B4-BE49-F238E27FC236}">
                <a16:creationId xmlns:a16="http://schemas.microsoft.com/office/drawing/2014/main" id="{788173A8-F4F8-A542-94A3-5235A79E4908}"/>
              </a:ext>
            </a:extLst>
          </p:cNvPr>
          <p:cNvSpPr txBox="1">
            <a:spLocks noChangeArrowheads="1"/>
          </p:cNvSpPr>
          <p:nvPr/>
        </p:nvSpPr>
        <p:spPr bwMode="auto">
          <a:xfrm>
            <a:off x="3780411" y="4092850"/>
            <a:ext cx="76815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pipeline</a:t>
            </a:r>
          </a:p>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config</a:t>
            </a:r>
          </a:p>
        </p:txBody>
      </p:sp>
      <p:sp>
        <p:nvSpPr>
          <p:cNvPr id="42002" name="Rectangle 17">
            <a:extLst>
              <a:ext uri="{FF2B5EF4-FFF2-40B4-BE49-F238E27FC236}">
                <a16:creationId xmlns:a16="http://schemas.microsoft.com/office/drawing/2014/main" id="{54F21C83-B559-6C43-BF17-28940BEE6CAF}"/>
              </a:ext>
            </a:extLst>
          </p:cNvPr>
          <p:cNvSpPr>
            <a:spLocks noChangeArrowheads="1"/>
          </p:cNvSpPr>
          <p:nvPr/>
        </p:nvSpPr>
        <p:spPr bwMode="auto">
          <a:xfrm>
            <a:off x="6126639" y="34356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3" name="Text Box 18">
            <a:extLst>
              <a:ext uri="{FF2B5EF4-FFF2-40B4-BE49-F238E27FC236}">
                <a16:creationId xmlns:a16="http://schemas.microsoft.com/office/drawing/2014/main" id="{2CBBAEFD-A781-2845-8AED-A2FCD69E4D60}"/>
              </a:ext>
            </a:extLst>
          </p:cNvPr>
          <p:cNvSpPr txBox="1">
            <a:spLocks noChangeArrowheads="1"/>
          </p:cNvSpPr>
          <p:nvPr/>
        </p:nvSpPr>
        <p:spPr bwMode="auto">
          <a:xfrm>
            <a:off x="6507640" y="3489599"/>
            <a:ext cx="784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URIMAP</a:t>
            </a:r>
          </a:p>
        </p:txBody>
      </p:sp>
      <p:sp>
        <p:nvSpPr>
          <p:cNvPr id="42004" name="AutoShape 19">
            <a:extLst>
              <a:ext uri="{FF2B5EF4-FFF2-40B4-BE49-F238E27FC236}">
                <a16:creationId xmlns:a16="http://schemas.microsoft.com/office/drawing/2014/main" id="{616F0809-F6B6-C44F-AE03-52334E527225}"/>
              </a:ext>
            </a:extLst>
          </p:cNvPr>
          <p:cNvSpPr>
            <a:spLocks noChangeArrowheads="1"/>
          </p:cNvSpPr>
          <p:nvPr/>
        </p:nvSpPr>
        <p:spPr bwMode="auto">
          <a:xfrm rot="16200000" flipV="1">
            <a:off x="3296920" y="4534968"/>
            <a:ext cx="325438" cy="457200"/>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1"/>
          </a:solidFill>
          <a:ln w="12700" algn="ctr">
            <a:solidFill>
              <a:schemeClr val="tx1"/>
            </a:solidFill>
            <a:miter lim="800000"/>
            <a:headEnd/>
            <a:tailEnd/>
          </a:ln>
        </p:spPr>
        <p:txBody>
          <a:bodyPr wrap="none" anchor="ctr"/>
          <a:lstStyle/>
          <a:p>
            <a:endParaRPr lang="en-US"/>
          </a:p>
        </p:txBody>
      </p:sp>
      <p:sp>
        <p:nvSpPr>
          <p:cNvPr id="42005" name="AutoShape 20">
            <a:extLst>
              <a:ext uri="{FF2B5EF4-FFF2-40B4-BE49-F238E27FC236}">
                <a16:creationId xmlns:a16="http://schemas.microsoft.com/office/drawing/2014/main" id="{115416B7-5A4E-4441-8DD8-8F65B331D6EB}"/>
              </a:ext>
            </a:extLst>
          </p:cNvPr>
          <p:cNvSpPr>
            <a:spLocks noChangeArrowheads="1"/>
          </p:cNvSpPr>
          <p:nvPr/>
        </p:nvSpPr>
        <p:spPr bwMode="auto">
          <a:xfrm rot="5400000">
            <a:off x="3326289" y="5305699"/>
            <a:ext cx="304800" cy="4191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12700" algn="ctr">
            <a:solidFill>
              <a:schemeClr val="tx1"/>
            </a:solidFill>
            <a:miter lim="800000"/>
            <a:headEnd/>
            <a:tailEnd/>
          </a:ln>
        </p:spPr>
        <p:txBody>
          <a:bodyPr wrap="none" anchor="ctr"/>
          <a:lstStyle/>
          <a:p>
            <a:endParaRPr lang="en-US"/>
          </a:p>
        </p:txBody>
      </p:sp>
      <p:sp>
        <p:nvSpPr>
          <p:cNvPr id="42006" name="AutoShape 21">
            <a:extLst>
              <a:ext uri="{FF2B5EF4-FFF2-40B4-BE49-F238E27FC236}">
                <a16:creationId xmlns:a16="http://schemas.microsoft.com/office/drawing/2014/main" id="{E8CEE1B1-D88D-9649-A7A1-44CF181C614F}"/>
              </a:ext>
            </a:extLst>
          </p:cNvPr>
          <p:cNvSpPr>
            <a:spLocks noChangeArrowheads="1"/>
          </p:cNvSpPr>
          <p:nvPr/>
        </p:nvSpPr>
        <p:spPr bwMode="auto">
          <a:xfrm>
            <a:off x="2545239" y="5362849"/>
            <a:ext cx="228600" cy="488950"/>
          </a:xfrm>
          <a:prstGeom prst="upDownArrow">
            <a:avLst>
              <a:gd name="adj1" fmla="val 50000"/>
              <a:gd name="adj2" fmla="val 42778"/>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7" name="Text Box 22">
            <a:extLst>
              <a:ext uri="{FF2B5EF4-FFF2-40B4-BE49-F238E27FC236}">
                <a16:creationId xmlns:a16="http://schemas.microsoft.com/office/drawing/2014/main" id="{9F663756-514C-0947-93DA-878CDC595492}"/>
              </a:ext>
            </a:extLst>
          </p:cNvPr>
          <p:cNvSpPr txBox="1">
            <a:spLocks noChangeArrowheads="1"/>
          </p:cNvSpPr>
          <p:nvPr/>
        </p:nvSpPr>
        <p:spPr bwMode="auto">
          <a:xfrm>
            <a:off x="9474677" y="1575074"/>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ea typeface="MS PGothic" panose="020B0600070205080204" pitchFamily="34" charset="-128"/>
              </a:rPr>
              <a:t>CICS TS</a:t>
            </a:r>
          </a:p>
        </p:txBody>
      </p:sp>
      <p:sp>
        <p:nvSpPr>
          <p:cNvPr id="42008" name="Rectangle 23">
            <a:extLst>
              <a:ext uri="{FF2B5EF4-FFF2-40B4-BE49-F238E27FC236}">
                <a16:creationId xmlns:a16="http://schemas.microsoft.com/office/drawing/2014/main" id="{EC37305F-C6B9-EF44-A1B7-62DE41639A11}"/>
              </a:ext>
            </a:extLst>
          </p:cNvPr>
          <p:cNvSpPr>
            <a:spLocks noChangeArrowheads="1"/>
          </p:cNvSpPr>
          <p:nvPr/>
        </p:nvSpPr>
        <p:spPr bwMode="auto">
          <a:xfrm>
            <a:off x="6126639" y="1640162"/>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09" name="Text Box 24">
            <a:extLst>
              <a:ext uri="{FF2B5EF4-FFF2-40B4-BE49-F238E27FC236}">
                <a16:creationId xmlns:a16="http://schemas.microsoft.com/office/drawing/2014/main" id="{C05721E2-2845-854F-8236-312BC0FFC285}"/>
              </a:ext>
            </a:extLst>
          </p:cNvPr>
          <p:cNvSpPr txBox="1">
            <a:spLocks noChangeArrowheads="1"/>
          </p:cNvSpPr>
          <p:nvPr/>
        </p:nvSpPr>
        <p:spPr bwMode="auto">
          <a:xfrm>
            <a:off x="6253639" y="1694138"/>
            <a:ext cx="1301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TCPIPSERVICE</a:t>
            </a:r>
          </a:p>
        </p:txBody>
      </p:sp>
      <p:cxnSp>
        <p:nvCxnSpPr>
          <p:cNvPr id="42010" name="AutoShape 25">
            <a:extLst>
              <a:ext uri="{FF2B5EF4-FFF2-40B4-BE49-F238E27FC236}">
                <a16:creationId xmlns:a16="http://schemas.microsoft.com/office/drawing/2014/main" id="{D933292A-E543-B049-B9BC-58AF49F82989}"/>
              </a:ext>
            </a:extLst>
          </p:cNvPr>
          <p:cNvCxnSpPr>
            <a:cxnSpLocks noChangeShapeType="1"/>
            <a:stCxn id="42002" idx="3"/>
            <a:endCxn id="42057" idx="3"/>
          </p:cNvCxnSpPr>
          <p:nvPr/>
        </p:nvCxnSpPr>
        <p:spPr bwMode="auto">
          <a:xfrm>
            <a:off x="7660164" y="3626124"/>
            <a:ext cx="76200" cy="1066800"/>
          </a:xfrm>
          <a:prstGeom prst="curvedConnector3">
            <a:avLst>
              <a:gd name="adj1" fmla="val 387500"/>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011" name="AutoShape 26">
            <a:extLst>
              <a:ext uri="{FF2B5EF4-FFF2-40B4-BE49-F238E27FC236}">
                <a16:creationId xmlns:a16="http://schemas.microsoft.com/office/drawing/2014/main" id="{B98EAF83-7E09-504F-BBBE-0968BE6A78A4}"/>
              </a:ext>
            </a:extLst>
          </p:cNvPr>
          <p:cNvCxnSpPr>
            <a:cxnSpLocks noChangeShapeType="1"/>
            <a:stCxn id="42002" idx="3"/>
            <a:endCxn id="41998" idx="3"/>
          </p:cNvCxnSpPr>
          <p:nvPr/>
        </p:nvCxnSpPr>
        <p:spPr bwMode="auto">
          <a:xfrm>
            <a:off x="7660164" y="3626124"/>
            <a:ext cx="76200" cy="2019300"/>
          </a:xfrm>
          <a:prstGeom prst="curvedConnector3">
            <a:avLst>
              <a:gd name="adj1" fmla="val 652083"/>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012" name="Rectangle 27">
            <a:extLst>
              <a:ext uri="{FF2B5EF4-FFF2-40B4-BE49-F238E27FC236}">
                <a16:creationId xmlns:a16="http://schemas.microsoft.com/office/drawing/2014/main" id="{F6530107-5AE9-8847-886C-755298FD2CB2}"/>
              </a:ext>
            </a:extLst>
          </p:cNvPr>
          <p:cNvSpPr>
            <a:spLocks noChangeArrowheads="1"/>
          </p:cNvSpPr>
          <p:nvPr/>
        </p:nvSpPr>
        <p:spPr bwMode="auto">
          <a:xfrm>
            <a:off x="8412639" y="2140224"/>
            <a:ext cx="1447800" cy="38862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3" name="Text Box 28">
            <a:extLst>
              <a:ext uri="{FF2B5EF4-FFF2-40B4-BE49-F238E27FC236}">
                <a16:creationId xmlns:a16="http://schemas.microsoft.com/office/drawing/2014/main" id="{945FF454-05AF-0D4F-B336-37CA5C98114C}"/>
              </a:ext>
            </a:extLst>
          </p:cNvPr>
          <p:cNvSpPr txBox="1">
            <a:spLocks noChangeArrowheads="1"/>
          </p:cNvSpPr>
          <p:nvPr/>
        </p:nvSpPr>
        <p:spPr bwMode="auto">
          <a:xfrm>
            <a:off x="8793639" y="2216424"/>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CPIH</a:t>
            </a:r>
          </a:p>
        </p:txBody>
      </p:sp>
      <p:sp>
        <p:nvSpPr>
          <p:cNvPr id="42014" name="Rectangle 29">
            <a:extLst>
              <a:ext uri="{FF2B5EF4-FFF2-40B4-BE49-F238E27FC236}">
                <a16:creationId xmlns:a16="http://schemas.microsoft.com/office/drawing/2014/main" id="{A047F71E-6AEA-874A-AB4B-CE1DFAF0D998}"/>
              </a:ext>
            </a:extLst>
          </p:cNvPr>
          <p:cNvSpPr>
            <a:spLocks noChangeArrowheads="1"/>
          </p:cNvSpPr>
          <p:nvPr/>
        </p:nvSpPr>
        <p:spPr bwMode="auto">
          <a:xfrm>
            <a:off x="6431439" y="2216424"/>
            <a:ext cx="914400" cy="6096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5" name="Rectangle 30">
            <a:extLst>
              <a:ext uri="{FF2B5EF4-FFF2-40B4-BE49-F238E27FC236}">
                <a16:creationId xmlns:a16="http://schemas.microsoft.com/office/drawing/2014/main" id="{E1E650B0-A529-174C-BBD8-B145BDA315BC}"/>
              </a:ext>
            </a:extLst>
          </p:cNvPr>
          <p:cNvSpPr>
            <a:spLocks noChangeArrowheads="1"/>
          </p:cNvSpPr>
          <p:nvPr/>
        </p:nvSpPr>
        <p:spPr bwMode="auto">
          <a:xfrm flipH="1" flipV="1">
            <a:off x="6355239" y="21402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6" name="Text Box 31">
            <a:extLst>
              <a:ext uri="{FF2B5EF4-FFF2-40B4-BE49-F238E27FC236}">
                <a16:creationId xmlns:a16="http://schemas.microsoft.com/office/drawing/2014/main" id="{30920A68-B830-4E4A-A69B-8A691DE55306}"/>
              </a:ext>
            </a:extLst>
          </p:cNvPr>
          <p:cNvSpPr txBox="1">
            <a:spLocks noChangeArrowheads="1"/>
          </p:cNvSpPr>
          <p:nvPr/>
        </p:nvSpPr>
        <p:spPr bwMode="auto">
          <a:xfrm>
            <a:off x="6540977" y="2287862"/>
            <a:ext cx="7286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CWXN</a:t>
            </a:r>
          </a:p>
        </p:txBody>
      </p:sp>
      <p:sp>
        <p:nvSpPr>
          <p:cNvPr id="42017" name="Rectangle 32">
            <a:extLst>
              <a:ext uri="{FF2B5EF4-FFF2-40B4-BE49-F238E27FC236}">
                <a16:creationId xmlns:a16="http://schemas.microsoft.com/office/drawing/2014/main" id="{4F247816-614D-B34D-9B15-BC67D3CD6D74}"/>
              </a:ext>
            </a:extLst>
          </p:cNvPr>
          <p:cNvSpPr>
            <a:spLocks noChangeArrowheads="1"/>
          </p:cNvSpPr>
          <p:nvPr/>
        </p:nvSpPr>
        <p:spPr bwMode="auto">
          <a:xfrm flipH="1" flipV="1">
            <a:off x="8336439" y="2064024"/>
            <a:ext cx="152400" cy="1524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8" name="AutoShape 33">
            <a:extLst>
              <a:ext uri="{FF2B5EF4-FFF2-40B4-BE49-F238E27FC236}">
                <a16:creationId xmlns:a16="http://schemas.microsoft.com/office/drawing/2014/main" id="{5B666BE5-5D30-634A-8F82-62464C7714AA}"/>
              </a:ext>
            </a:extLst>
          </p:cNvPr>
          <p:cNvSpPr>
            <a:spLocks noChangeArrowheads="1"/>
          </p:cNvSpPr>
          <p:nvPr/>
        </p:nvSpPr>
        <p:spPr bwMode="auto">
          <a:xfrm>
            <a:off x="7422039" y="2445024"/>
            <a:ext cx="914400" cy="152400"/>
          </a:xfrm>
          <a:prstGeom prst="rightArrow">
            <a:avLst>
              <a:gd name="adj1" fmla="val 50000"/>
              <a:gd name="adj2" fmla="val 150000"/>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19" name="Oval 34">
            <a:extLst>
              <a:ext uri="{FF2B5EF4-FFF2-40B4-BE49-F238E27FC236}">
                <a16:creationId xmlns:a16="http://schemas.microsoft.com/office/drawing/2014/main" id="{C8CE86BD-BD56-0547-B5E3-7D1218A76C0C}"/>
              </a:ext>
            </a:extLst>
          </p:cNvPr>
          <p:cNvSpPr>
            <a:spLocks noChangeArrowheads="1"/>
          </p:cNvSpPr>
          <p:nvPr/>
        </p:nvSpPr>
        <p:spPr bwMode="auto">
          <a:xfrm>
            <a:off x="5212239" y="2270399"/>
            <a:ext cx="304800" cy="762000"/>
          </a:xfrm>
          <a:prstGeom prst="ellipse">
            <a:avLst/>
          </a:prstGeom>
          <a:solidFill>
            <a:schemeClr val="bg1"/>
          </a:soli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66627" name="Oval 35">
            <a:extLst>
              <a:ext uri="{FF2B5EF4-FFF2-40B4-BE49-F238E27FC236}">
                <a16:creationId xmlns:a16="http://schemas.microsoft.com/office/drawing/2014/main" id="{D8C83274-9CC3-D64C-B1E9-2A6C2EA86519}"/>
              </a:ext>
            </a:extLst>
          </p:cNvPr>
          <p:cNvSpPr>
            <a:spLocks noChangeArrowheads="1"/>
          </p:cNvSpPr>
          <p:nvPr/>
        </p:nvSpPr>
        <p:spPr bwMode="auto">
          <a:xfrm>
            <a:off x="2392839" y="2216424"/>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2021" name="Text Box 36">
            <a:extLst>
              <a:ext uri="{FF2B5EF4-FFF2-40B4-BE49-F238E27FC236}">
                <a16:creationId xmlns:a16="http://schemas.microsoft.com/office/drawing/2014/main" id="{BF44AFB7-0456-FB4C-9022-EF7D4341F6E0}"/>
              </a:ext>
            </a:extLst>
          </p:cNvPr>
          <p:cNvSpPr txBox="1">
            <a:spLocks noChangeArrowheads="1"/>
          </p:cNvSpPr>
          <p:nvPr/>
        </p:nvSpPr>
        <p:spPr bwMode="auto">
          <a:xfrm>
            <a:off x="2513489" y="2440262"/>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42022" name="Line 37">
            <a:extLst>
              <a:ext uri="{FF2B5EF4-FFF2-40B4-BE49-F238E27FC236}">
                <a16:creationId xmlns:a16="http://schemas.microsoft.com/office/drawing/2014/main" id="{594C52C9-9DE2-6E4E-B0DF-30D512BE5E9D}"/>
              </a:ext>
            </a:extLst>
          </p:cNvPr>
          <p:cNvSpPr>
            <a:spLocks noChangeShapeType="1"/>
          </p:cNvSpPr>
          <p:nvPr/>
        </p:nvSpPr>
        <p:spPr bwMode="auto">
          <a:xfrm>
            <a:off x="6812439" y="2673624"/>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23" name="Text Box 38">
            <a:extLst>
              <a:ext uri="{FF2B5EF4-FFF2-40B4-BE49-F238E27FC236}">
                <a16:creationId xmlns:a16="http://schemas.microsoft.com/office/drawing/2014/main" id="{153B4A5D-98D4-0A4C-8A88-ED79AB6C16C4}"/>
              </a:ext>
            </a:extLst>
          </p:cNvPr>
          <p:cNvSpPr txBox="1">
            <a:spLocks noChangeArrowheads="1"/>
          </p:cNvSpPr>
          <p:nvPr/>
        </p:nvSpPr>
        <p:spPr bwMode="auto">
          <a:xfrm>
            <a:off x="6791713" y="3137175"/>
            <a:ext cx="806631"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URIMAP</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matching</a:t>
            </a:r>
          </a:p>
        </p:txBody>
      </p:sp>
      <p:sp>
        <p:nvSpPr>
          <p:cNvPr id="42024" name="Rectangle 39">
            <a:extLst>
              <a:ext uri="{FF2B5EF4-FFF2-40B4-BE49-F238E27FC236}">
                <a16:creationId xmlns:a16="http://schemas.microsoft.com/office/drawing/2014/main" id="{C830911D-A3B0-E54F-B869-254B5FE1C36A}"/>
              </a:ext>
            </a:extLst>
          </p:cNvPr>
          <p:cNvSpPr>
            <a:spLocks noChangeArrowheads="1"/>
          </p:cNvSpPr>
          <p:nvPr/>
        </p:nvSpPr>
        <p:spPr bwMode="auto">
          <a:xfrm>
            <a:off x="5593239" y="2064024"/>
            <a:ext cx="685800" cy="3810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5" name="Rectangle 40">
            <a:extLst>
              <a:ext uri="{FF2B5EF4-FFF2-40B4-BE49-F238E27FC236}">
                <a16:creationId xmlns:a16="http://schemas.microsoft.com/office/drawing/2014/main" id="{CA83FE97-97DD-0943-9A08-E332711AF8C4}"/>
              </a:ext>
            </a:extLst>
          </p:cNvPr>
          <p:cNvSpPr>
            <a:spLocks noChangeArrowheads="1"/>
          </p:cNvSpPr>
          <p:nvPr/>
        </p:nvSpPr>
        <p:spPr bwMode="auto">
          <a:xfrm flipH="1" flipV="1">
            <a:off x="5517039" y="1987824"/>
            <a:ext cx="152400" cy="152400"/>
          </a:xfrm>
          <a:prstGeom prst="rect">
            <a:avLst/>
          </a:prstGeom>
          <a:gradFill rotWithShape="1">
            <a:gsLst>
              <a:gs pos="0">
                <a:srgbClr val="FFFF99"/>
              </a:gs>
              <a:gs pos="50000">
                <a:srgbClr val="FFFFFF"/>
              </a:gs>
              <a:gs pos="100000">
                <a:srgbClr val="FFFF99"/>
              </a:gs>
            </a:gsLst>
            <a:lin ang="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26" name="Text Box 41">
            <a:extLst>
              <a:ext uri="{FF2B5EF4-FFF2-40B4-BE49-F238E27FC236}">
                <a16:creationId xmlns:a16="http://schemas.microsoft.com/office/drawing/2014/main" id="{EB1FF249-015C-0840-BA6A-A310AF06DA8D}"/>
              </a:ext>
            </a:extLst>
          </p:cNvPr>
          <p:cNvSpPr txBox="1">
            <a:spLocks noChangeArrowheads="1"/>
          </p:cNvSpPr>
          <p:nvPr/>
        </p:nvSpPr>
        <p:spPr bwMode="auto">
          <a:xfrm>
            <a:off x="5626577" y="2108474"/>
            <a:ext cx="6080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CSOL</a:t>
            </a:r>
          </a:p>
        </p:txBody>
      </p:sp>
      <p:sp>
        <p:nvSpPr>
          <p:cNvPr id="42027" name="Line 42">
            <a:extLst>
              <a:ext uri="{FF2B5EF4-FFF2-40B4-BE49-F238E27FC236}">
                <a16:creationId xmlns:a16="http://schemas.microsoft.com/office/drawing/2014/main" id="{6D4669E8-1101-8440-BD6B-7C529EBBC939}"/>
              </a:ext>
            </a:extLst>
          </p:cNvPr>
          <p:cNvSpPr>
            <a:spLocks noChangeShapeType="1"/>
          </p:cNvSpPr>
          <p:nvPr/>
        </p:nvSpPr>
        <p:spPr bwMode="auto">
          <a:xfrm>
            <a:off x="4602639" y="4807224"/>
            <a:ext cx="1600200" cy="838200"/>
          </a:xfrm>
          <a:prstGeom prst="line">
            <a:avLst/>
          </a:prstGeom>
          <a:noFill/>
          <a:ln w="12700">
            <a:solidFill>
              <a:schemeClr val="tx1"/>
            </a:solidFill>
            <a:prstDash val="dash"/>
            <a:round/>
            <a:headEnd type="triangle"/>
            <a:tailEnd type="none" w="med" len="med"/>
          </a:ln>
          <a:extLst>
            <a:ext uri="{909E8E84-426E-40DD-AFC4-6F175D3DCCD1}">
              <a14:hiddenFill xmlns:a14="http://schemas.microsoft.com/office/drawing/2010/main">
                <a:noFill/>
              </a14:hiddenFill>
            </a:ext>
          </a:extLst>
        </p:spPr>
        <p:txBody>
          <a:bodyPr anchor="ctr"/>
          <a:lstStyle/>
          <a:p>
            <a:endParaRPr lang="en-US"/>
          </a:p>
        </p:txBody>
      </p:sp>
      <p:sp>
        <p:nvSpPr>
          <p:cNvPr id="42028" name="Line 43">
            <a:extLst>
              <a:ext uri="{FF2B5EF4-FFF2-40B4-BE49-F238E27FC236}">
                <a16:creationId xmlns:a16="http://schemas.microsoft.com/office/drawing/2014/main" id="{4ED1D405-B8C5-8B46-8743-F1BB39AB58DC}"/>
              </a:ext>
            </a:extLst>
          </p:cNvPr>
          <p:cNvSpPr>
            <a:spLocks noChangeShapeType="1"/>
          </p:cNvSpPr>
          <p:nvPr/>
        </p:nvSpPr>
        <p:spPr bwMode="auto">
          <a:xfrm>
            <a:off x="4602639" y="5569224"/>
            <a:ext cx="1600200" cy="152400"/>
          </a:xfrm>
          <a:prstGeom prst="line">
            <a:avLst/>
          </a:prstGeom>
          <a:noFill/>
          <a:ln w="12700">
            <a:solidFill>
              <a:schemeClr val="tx1"/>
            </a:solidFill>
            <a:prstDash val="dash"/>
            <a:round/>
            <a:headEnd type="triangle"/>
            <a:tailEnd type="none" w="med" len="med"/>
          </a:ln>
          <a:extLst>
            <a:ext uri="{909E8E84-426E-40DD-AFC4-6F175D3DCCD1}">
              <a14:hiddenFill xmlns:a14="http://schemas.microsoft.com/office/drawing/2010/main">
                <a:noFill/>
              </a14:hiddenFill>
            </a:ext>
          </a:extLst>
        </p:spPr>
        <p:txBody>
          <a:bodyPr anchor="ctr"/>
          <a:lstStyle/>
          <a:p>
            <a:endParaRPr lang="en-US"/>
          </a:p>
        </p:txBody>
      </p:sp>
      <p:sp>
        <p:nvSpPr>
          <p:cNvPr id="42029" name="Line 44">
            <a:extLst>
              <a:ext uri="{FF2B5EF4-FFF2-40B4-BE49-F238E27FC236}">
                <a16:creationId xmlns:a16="http://schemas.microsoft.com/office/drawing/2014/main" id="{49BCFA80-7222-224E-BD94-E4C2237502B3}"/>
              </a:ext>
            </a:extLst>
          </p:cNvPr>
          <p:cNvSpPr>
            <a:spLocks noChangeShapeType="1"/>
          </p:cNvSpPr>
          <p:nvPr/>
        </p:nvSpPr>
        <p:spPr bwMode="auto">
          <a:xfrm>
            <a:off x="7726839" y="4578624"/>
            <a:ext cx="1066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30" name="Rectangle 45">
            <a:extLst>
              <a:ext uri="{FF2B5EF4-FFF2-40B4-BE49-F238E27FC236}">
                <a16:creationId xmlns:a16="http://schemas.microsoft.com/office/drawing/2014/main" id="{E07E3B5A-29D1-F148-BE27-69D7EBDF44FF}"/>
              </a:ext>
            </a:extLst>
          </p:cNvPr>
          <p:cNvSpPr>
            <a:spLocks noChangeArrowheads="1"/>
          </p:cNvSpPr>
          <p:nvPr/>
        </p:nvSpPr>
        <p:spPr bwMode="auto">
          <a:xfrm>
            <a:off x="8793639" y="2673624"/>
            <a:ext cx="1066800" cy="3276600"/>
          </a:xfrm>
          <a:prstGeom prst="rect">
            <a:avLst/>
          </a:prstGeom>
          <a:gradFill rotWithShape="1">
            <a:gsLst>
              <a:gs pos="0">
                <a:srgbClr val="00CCFF"/>
              </a:gs>
              <a:gs pos="50000">
                <a:srgbClr val="FFFFFF"/>
              </a:gs>
              <a:gs pos="100000">
                <a:srgbClr val="00CCFF"/>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1" name="Text Box 46">
            <a:extLst>
              <a:ext uri="{FF2B5EF4-FFF2-40B4-BE49-F238E27FC236}">
                <a16:creationId xmlns:a16="http://schemas.microsoft.com/office/drawing/2014/main" id="{CBE98D7A-38A2-F347-849A-E756B5B934DC}"/>
              </a:ext>
            </a:extLst>
          </p:cNvPr>
          <p:cNvSpPr txBox="1">
            <a:spLocks noChangeArrowheads="1"/>
          </p:cNvSpPr>
          <p:nvPr/>
        </p:nvSpPr>
        <p:spPr bwMode="auto">
          <a:xfrm>
            <a:off x="8869839" y="2749824"/>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Pipeline</a:t>
            </a:r>
          </a:p>
        </p:txBody>
      </p:sp>
      <p:sp>
        <p:nvSpPr>
          <p:cNvPr id="42032" name="Rectangle 47">
            <a:extLst>
              <a:ext uri="{FF2B5EF4-FFF2-40B4-BE49-F238E27FC236}">
                <a16:creationId xmlns:a16="http://schemas.microsoft.com/office/drawing/2014/main" id="{ED94C1BD-A267-3646-A209-686DD840863D}"/>
              </a:ext>
            </a:extLst>
          </p:cNvPr>
          <p:cNvSpPr>
            <a:spLocks noChangeArrowheads="1"/>
          </p:cNvSpPr>
          <p:nvPr/>
        </p:nvSpPr>
        <p:spPr bwMode="auto">
          <a:xfrm>
            <a:off x="9403239" y="41976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3" name="Text Box 48">
            <a:extLst>
              <a:ext uri="{FF2B5EF4-FFF2-40B4-BE49-F238E27FC236}">
                <a16:creationId xmlns:a16="http://schemas.microsoft.com/office/drawing/2014/main" id="{0205DE61-F1A7-F04A-BE16-FF5A0889C3CD}"/>
              </a:ext>
            </a:extLst>
          </p:cNvPr>
          <p:cNvSpPr txBox="1">
            <a:spLocks noChangeArrowheads="1"/>
          </p:cNvSpPr>
          <p:nvPr/>
        </p:nvSpPr>
        <p:spPr bwMode="auto">
          <a:xfrm>
            <a:off x="9403239" y="42277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4" name="Rectangle 49">
            <a:extLst>
              <a:ext uri="{FF2B5EF4-FFF2-40B4-BE49-F238E27FC236}">
                <a16:creationId xmlns:a16="http://schemas.microsoft.com/office/drawing/2014/main" id="{1E85A7C2-8620-B846-A303-953CAA0E2A29}"/>
              </a:ext>
            </a:extLst>
          </p:cNvPr>
          <p:cNvSpPr>
            <a:spLocks noChangeArrowheads="1"/>
          </p:cNvSpPr>
          <p:nvPr/>
        </p:nvSpPr>
        <p:spPr bwMode="auto">
          <a:xfrm>
            <a:off x="9403239" y="36642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5" name="Text Box 50">
            <a:extLst>
              <a:ext uri="{FF2B5EF4-FFF2-40B4-BE49-F238E27FC236}">
                <a16:creationId xmlns:a16="http://schemas.microsoft.com/office/drawing/2014/main" id="{2F968492-4989-3245-AA36-C05BEB711EBC}"/>
              </a:ext>
            </a:extLst>
          </p:cNvPr>
          <p:cNvSpPr txBox="1">
            <a:spLocks noChangeArrowheads="1"/>
          </p:cNvSpPr>
          <p:nvPr/>
        </p:nvSpPr>
        <p:spPr bwMode="auto">
          <a:xfrm>
            <a:off x="9403239" y="36943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6" name="Rectangle 51">
            <a:extLst>
              <a:ext uri="{FF2B5EF4-FFF2-40B4-BE49-F238E27FC236}">
                <a16:creationId xmlns:a16="http://schemas.microsoft.com/office/drawing/2014/main" id="{16D84E99-29FB-674D-927D-C79B95FCEC38}"/>
              </a:ext>
            </a:extLst>
          </p:cNvPr>
          <p:cNvSpPr>
            <a:spLocks noChangeArrowheads="1"/>
          </p:cNvSpPr>
          <p:nvPr/>
        </p:nvSpPr>
        <p:spPr bwMode="auto">
          <a:xfrm>
            <a:off x="9403239" y="3130824"/>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7" name="Text Box 52">
            <a:extLst>
              <a:ext uri="{FF2B5EF4-FFF2-40B4-BE49-F238E27FC236}">
                <a16:creationId xmlns:a16="http://schemas.microsoft.com/office/drawing/2014/main" id="{DD2D400D-9AB8-BB46-846A-C916BD8292A8}"/>
              </a:ext>
            </a:extLst>
          </p:cNvPr>
          <p:cNvSpPr txBox="1">
            <a:spLocks noChangeArrowheads="1"/>
          </p:cNvSpPr>
          <p:nvPr/>
        </p:nvSpPr>
        <p:spPr bwMode="auto">
          <a:xfrm>
            <a:off x="9403239" y="3160988"/>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2038" name="AutoShape 53">
            <a:extLst>
              <a:ext uri="{FF2B5EF4-FFF2-40B4-BE49-F238E27FC236}">
                <a16:creationId xmlns:a16="http://schemas.microsoft.com/office/drawing/2014/main" id="{1BF89265-3B04-8E48-A1E5-25140D52E2DC}"/>
              </a:ext>
            </a:extLst>
          </p:cNvPr>
          <p:cNvSpPr>
            <a:spLocks noChangeArrowheads="1"/>
          </p:cNvSpPr>
          <p:nvPr/>
        </p:nvSpPr>
        <p:spPr bwMode="auto">
          <a:xfrm rot="17888362">
            <a:off x="6023452" y="2397400"/>
            <a:ext cx="130175" cy="533400"/>
          </a:xfrm>
          <a:prstGeom prst="curvedRightArrow">
            <a:avLst>
              <a:gd name="adj1" fmla="val 70322"/>
              <a:gd name="adj2" fmla="val 152274"/>
              <a:gd name="adj3" fmla="val 33333"/>
            </a:avLst>
          </a:prstGeom>
          <a:solidFill>
            <a:schemeClr val="accent1"/>
          </a:solidFill>
          <a:ln w="1270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39" name="Text Box 54">
            <a:extLst>
              <a:ext uri="{FF2B5EF4-FFF2-40B4-BE49-F238E27FC236}">
                <a16:creationId xmlns:a16="http://schemas.microsoft.com/office/drawing/2014/main" id="{49AA6783-C753-E94A-9FD6-3BEE302BE7B3}"/>
              </a:ext>
            </a:extLst>
          </p:cNvPr>
          <p:cNvSpPr txBox="1">
            <a:spLocks noChangeArrowheads="1"/>
          </p:cNvSpPr>
          <p:nvPr/>
        </p:nvSpPr>
        <p:spPr bwMode="auto">
          <a:xfrm>
            <a:off x="3854873" y="2187850"/>
            <a:ext cx="1127232"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dirty="0">
                <a:ea typeface="MS PGothic" panose="020B0600070205080204" pitchFamily="34" charset="-128"/>
              </a:rPr>
              <a:t>SOAP message</a:t>
            </a:r>
          </a:p>
        </p:txBody>
      </p:sp>
      <p:sp>
        <p:nvSpPr>
          <p:cNvPr id="42040" name="Rectangle 55">
            <a:extLst>
              <a:ext uri="{FF2B5EF4-FFF2-40B4-BE49-F238E27FC236}">
                <a16:creationId xmlns:a16="http://schemas.microsoft.com/office/drawing/2014/main" id="{06B8730D-7F24-A74B-AB3A-AAA4F9914981}"/>
              </a:ext>
            </a:extLst>
          </p:cNvPr>
          <p:cNvSpPr>
            <a:spLocks noChangeArrowheads="1"/>
          </p:cNvSpPr>
          <p:nvPr/>
        </p:nvSpPr>
        <p:spPr bwMode="auto">
          <a:xfrm>
            <a:off x="9098439" y="4731024"/>
            <a:ext cx="1219200" cy="1143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41" name="Text Box 56">
            <a:extLst>
              <a:ext uri="{FF2B5EF4-FFF2-40B4-BE49-F238E27FC236}">
                <a16:creationId xmlns:a16="http://schemas.microsoft.com/office/drawing/2014/main" id="{3460E3B4-1F7E-2B41-9A81-7371836F8B1E}"/>
              </a:ext>
            </a:extLst>
          </p:cNvPr>
          <p:cNvSpPr txBox="1">
            <a:spLocks noChangeArrowheads="1"/>
          </p:cNvSpPr>
          <p:nvPr/>
        </p:nvSpPr>
        <p:spPr bwMode="auto">
          <a:xfrm>
            <a:off x="8946039" y="4851674"/>
            <a:ext cx="15240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20000"/>
              </a:spcBef>
              <a:spcAft>
                <a:spcPct val="0"/>
              </a:spcAft>
              <a:buClrTx/>
              <a:buFont typeface="Wingdings" pitchFamily="2" charset="2"/>
              <a:buNone/>
            </a:pPr>
            <a:r>
              <a:rPr kumimoji="1" lang="en-US" altLang="ja-JP" sz="1200">
                <a:ea typeface="MS UI Gothic" panose="020B0600070205080204" pitchFamily="34" charset="-128"/>
              </a:rPr>
              <a:t>data mapping</a:t>
            </a:r>
          </a:p>
        </p:txBody>
      </p:sp>
      <p:sp>
        <p:nvSpPr>
          <p:cNvPr id="42042" name="Rectangle 57">
            <a:extLst>
              <a:ext uri="{FF2B5EF4-FFF2-40B4-BE49-F238E27FC236}">
                <a16:creationId xmlns:a16="http://schemas.microsoft.com/office/drawing/2014/main" id="{EB33DB86-D213-464F-B371-3089CB4632B0}"/>
              </a:ext>
            </a:extLst>
          </p:cNvPr>
          <p:cNvSpPr>
            <a:spLocks noChangeArrowheads="1"/>
          </p:cNvSpPr>
          <p:nvPr/>
        </p:nvSpPr>
        <p:spPr bwMode="auto">
          <a:xfrm>
            <a:off x="9479439" y="5100912"/>
            <a:ext cx="1219200" cy="685800"/>
          </a:xfrm>
          <a:prstGeom prst="rect">
            <a:avLst/>
          </a:prstGeom>
          <a:gradFill rotWithShape="1">
            <a:gsLst>
              <a:gs pos="0">
                <a:srgbClr val="FF6600"/>
              </a:gs>
              <a:gs pos="50000">
                <a:srgbClr val="FFFFFF"/>
              </a:gs>
              <a:gs pos="100000">
                <a:srgbClr val="FF6600"/>
              </a:gs>
            </a:gsLst>
            <a:lin ang="540000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43" name="Text Box 58">
            <a:extLst>
              <a:ext uri="{FF2B5EF4-FFF2-40B4-BE49-F238E27FC236}">
                <a16:creationId xmlns:a16="http://schemas.microsoft.com/office/drawing/2014/main" id="{38B726D4-0396-F146-A5CE-B81C2EA65955}"/>
              </a:ext>
            </a:extLst>
          </p:cNvPr>
          <p:cNvSpPr txBox="1">
            <a:spLocks noChangeArrowheads="1"/>
          </p:cNvSpPr>
          <p:nvPr/>
        </p:nvSpPr>
        <p:spPr bwMode="auto">
          <a:xfrm>
            <a:off x="9620727" y="5188224"/>
            <a:ext cx="9144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 Logic</a:t>
            </a:r>
          </a:p>
        </p:txBody>
      </p:sp>
      <p:sp>
        <p:nvSpPr>
          <p:cNvPr id="42044" name="Line 59">
            <a:extLst>
              <a:ext uri="{FF2B5EF4-FFF2-40B4-BE49-F238E27FC236}">
                <a16:creationId xmlns:a16="http://schemas.microsoft.com/office/drawing/2014/main" id="{D8A2C856-6CD4-554E-85A0-8678765AA466}"/>
              </a:ext>
            </a:extLst>
          </p:cNvPr>
          <p:cNvSpPr>
            <a:spLocks noChangeShapeType="1"/>
          </p:cNvSpPr>
          <p:nvPr/>
        </p:nvSpPr>
        <p:spPr bwMode="auto">
          <a:xfrm>
            <a:off x="7726839" y="5721624"/>
            <a:ext cx="17526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45" name="Line 60">
            <a:extLst>
              <a:ext uri="{FF2B5EF4-FFF2-40B4-BE49-F238E27FC236}">
                <a16:creationId xmlns:a16="http://schemas.microsoft.com/office/drawing/2014/main" id="{C1259E20-AFF2-DC46-AC73-3CB75A6CCE32}"/>
              </a:ext>
            </a:extLst>
          </p:cNvPr>
          <p:cNvSpPr>
            <a:spLocks noChangeShapeType="1"/>
          </p:cNvSpPr>
          <p:nvPr/>
        </p:nvSpPr>
        <p:spPr bwMode="auto">
          <a:xfrm>
            <a:off x="7726839" y="5493024"/>
            <a:ext cx="13716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46" name="AutoShape 61">
            <a:extLst>
              <a:ext uri="{FF2B5EF4-FFF2-40B4-BE49-F238E27FC236}">
                <a16:creationId xmlns:a16="http://schemas.microsoft.com/office/drawing/2014/main" id="{E9797D96-EC58-8048-BC44-CB72C4E06925}"/>
              </a:ext>
            </a:extLst>
          </p:cNvPr>
          <p:cNvSpPr>
            <a:spLocks noChangeArrowheads="1"/>
          </p:cNvSpPr>
          <p:nvPr/>
        </p:nvSpPr>
        <p:spPr bwMode="auto">
          <a:xfrm>
            <a:off x="2292827" y="5874024"/>
            <a:ext cx="838200" cy="457200"/>
          </a:xfrm>
          <a:prstGeom prst="foldedCorner">
            <a:avLst>
              <a:gd name="adj" fmla="val 12500"/>
            </a:avLst>
          </a:prstGeom>
          <a:solidFill>
            <a:schemeClr val="bg1"/>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47" name="Text Box 62">
            <a:extLst>
              <a:ext uri="{FF2B5EF4-FFF2-40B4-BE49-F238E27FC236}">
                <a16:creationId xmlns:a16="http://schemas.microsoft.com/office/drawing/2014/main" id="{B76FAF9D-F0BC-AE48-AEC0-D631FB1A699C}"/>
              </a:ext>
            </a:extLst>
          </p:cNvPr>
          <p:cNvSpPr txBox="1">
            <a:spLocks noChangeArrowheads="1"/>
          </p:cNvSpPr>
          <p:nvPr/>
        </p:nvSpPr>
        <p:spPr bwMode="auto">
          <a:xfrm>
            <a:off x="2281346" y="5969275"/>
            <a:ext cx="86433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200" b="0">
                <a:ea typeface="MS PGothic" panose="020B0600070205080204" pitchFamily="34" charset="-128"/>
              </a:rPr>
              <a:t>Language</a:t>
            </a:r>
          </a:p>
          <a:p>
            <a:pPr algn="ctr" eaLnBrk="1" hangingPunct="1">
              <a:lnSpc>
                <a:spcPct val="30000"/>
              </a:lnSpc>
              <a:spcBef>
                <a:spcPct val="50000"/>
              </a:spcBef>
              <a:spcAft>
                <a:spcPct val="0"/>
              </a:spcAft>
              <a:buFont typeface="Wingdings" pitchFamily="2" charset="2"/>
              <a:buNone/>
            </a:pPr>
            <a:r>
              <a:rPr lang="en-US" altLang="ja-JP" sz="1200" b="0">
                <a:ea typeface="MS PGothic" panose="020B0600070205080204" pitchFamily="34" charset="-128"/>
              </a:rPr>
              <a:t>structure</a:t>
            </a:r>
          </a:p>
        </p:txBody>
      </p:sp>
      <p:sp>
        <p:nvSpPr>
          <p:cNvPr id="42048" name="Line 63">
            <a:extLst>
              <a:ext uri="{FF2B5EF4-FFF2-40B4-BE49-F238E27FC236}">
                <a16:creationId xmlns:a16="http://schemas.microsoft.com/office/drawing/2014/main" id="{F7A511CD-3008-E341-8F2D-840301FBB24C}"/>
              </a:ext>
            </a:extLst>
          </p:cNvPr>
          <p:cNvSpPr>
            <a:spLocks noChangeShapeType="1"/>
          </p:cNvSpPr>
          <p:nvPr/>
        </p:nvSpPr>
        <p:spPr bwMode="auto">
          <a:xfrm>
            <a:off x="3165952" y="6255024"/>
            <a:ext cx="6629400"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42049" name="Line 64">
            <a:extLst>
              <a:ext uri="{FF2B5EF4-FFF2-40B4-BE49-F238E27FC236}">
                <a16:creationId xmlns:a16="http://schemas.microsoft.com/office/drawing/2014/main" id="{FD38DCD9-E2B5-DC42-9B08-8EFF82A291C4}"/>
              </a:ext>
            </a:extLst>
          </p:cNvPr>
          <p:cNvSpPr>
            <a:spLocks noChangeShapeType="1"/>
          </p:cNvSpPr>
          <p:nvPr/>
        </p:nvSpPr>
        <p:spPr bwMode="auto">
          <a:xfrm flipV="1">
            <a:off x="9784239" y="5656538"/>
            <a:ext cx="0" cy="5984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42050" name="Line 65">
            <a:extLst>
              <a:ext uri="{FF2B5EF4-FFF2-40B4-BE49-F238E27FC236}">
                <a16:creationId xmlns:a16="http://schemas.microsoft.com/office/drawing/2014/main" id="{70232F64-0637-B640-8B1D-63FA11C70FC4}"/>
              </a:ext>
            </a:extLst>
          </p:cNvPr>
          <p:cNvSpPr>
            <a:spLocks noChangeShapeType="1"/>
          </p:cNvSpPr>
          <p:nvPr/>
        </p:nvSpPr>
        <p:spPr bwMode="auto">
          <a:xfrm flipH="1">
            <a:off x="3002439" y="4569099"/>
            <a:ext cx="762000"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42051" name="Line 66">
            <a:extLst>
              <a:ext uri="{FF2B5EF4-FFF2-40B4-BE49-F238E27FC236}">
                <a16:creationId xmlns:a16="http://schemas.microsoft.com/office/drawing/2014/main" id="{5095E491-E95F-164C-82D7-24AEE3F2CA26}"/>
              </a:ext>
            </a:extLst>
          </p:cNvPr>
          <p:cNvSpPr>
            <a:spLocks noChangeShapeType="1"/>
          </p:cNvSpPr>
          <p:nvPr/>
        </p:nvSpPr>
        <p:spPr bwMode="auto">
          <a:xfrm flipV="1">
            <a:off x="3002439" y="3054624"/>
            <a:ext cx="0" cy="15240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52" name="AutoShape 67">
            <a:extLst>
              <a:ext uri="{FF2B5EF4-FFF2-40B4-BE49-F238E27FC236}">
                <a16:creationId xmlns:a16="http://schemas.microsoft.com/office/drawing/2014/main" id="{DF5F1DA5-B8EF-1C45-9D65-AC79C6209015}"/>
              </a:ext>
            </a:extLst>
          </p:cNvPr>
          <p:cNvSpPr>
            <a:spLocks noChangeArrowheads="1"/>
          </p:cNvSpPr>
          <p:nvPr/>
        </p:nvSpPr>
        <p:spPr bwMode="auto">
          <a:xfrm>
            <a:off x="3688239" y="2521224"/>
            <a:ext cx="1447800" cy="228600"/>
          </a:xfrm>
          <a:prstGeom prst="leftRightArrow">
            <a:avLst>
              <a:gd name="adj1" fmla="val 50000"/>
              <a:gd name="adj2" fmla="val 126667"/>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3" name="Line 68">
            <a:extLst>
              <a:ext uri="{FF2B5EF4-FFF2-40B4-BE49-F238E27FC236}">
                <a16:creationId xmlns:a16="http://schemas.microsoft.com/office/drawing/2014/main" id="{9BBB90BA-4CA4-4548-AD44-CDD69D5627B9}"/>
              </a:ext>
            </a:extLst>
          </p:cNvPr>
          <p:cNvSpPr>
            <a:spLocks noChangeShapeType="1"/>
          </p:cNvSpPr>
          <p:nvPr/>
        </p:nvSpPr>
        <p:spPr bwMode="auto">
          <a:xfrm flipH="1" flipV="1">
            <a:off x="4602639" y="4273824"/>
            <a:ext cx="1600200" cy="381000"/>
          </a:xfrm>
          <a:prstGeom prst="line">
            <a:avLst/>
          </a:prstGeom>
          <a:noFill/>
          <a:ln w="12700">
            <a:solidFill>
              <a:schemeClr val="tx1"/>
            </a:solidFill>
            <a:round/>
            <a:headEnd type="none" w="med" len="med"/>
            <a:tailEnd type="triangle"/>
          </a:ln>
          <a:extLst>
            <a:ext uri="{909E8E84-426E-40DD-AFC4-6F175D3DCCD1}">
              <a14:hiddenFill xmlns:a14="http://schemas.microsoft.com/office/drawing/2010/main">
                <a:noFill/>
              </a14:hiddenFill>
            </a:ext>
          </a:extLst>
        </p:spPr>
        <p:txBody>
          <a:bodyPr anchor="ctr"/>
          <a:lstStyle/>
          <a:p>
            <a:endParaRPr lang="en-US"/>
          </a:p>
        </p:txBody>
      </p:sp>
      <p:sp>
        <p:nvSpPr>
          <p:cNvPr id="42054" name="Text Box 70">
            <a:extLst>
              <a:ext uri="{FF2B5EF4-FFF2-40B4-BE49-F238E27FC236}">
                <a16:creationId xmlns:a16="http://schemas.microsoft.com/office/drawing/2014/main" id="{B8DCE3BC-7746-B544-B106-24F63B86319A}"/>
              </a:ext>
            </a:extLst>
          </p:cNvPr>
          <p:cNvSpPr txBox="1">
            <a:spLocks noChangeArrowheads="1"/>
          </p:cNvSpPr>
          <p:nvPr/>
        </p:nvSpPr>
        <p:spPr bwMode="auto">
          <a:xfrm>
            <a:off x="6517323" y="4045225"/>
            <a:ext cx="755335"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dynamic</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install</a:t>
            </a:r>
          </a:p>
        </p:txBody>
      </p:sp>
      <p:sp>
        <p:nvSpPr>
          <p:cNvPr id="42055" name="AutoShape 71">
            <a:extLst>
              <a:ext uri="{FF2B5EF4-FFF2-40B4-BE49-F238E27FC236}">
                <a16:creationId xmlns:a16="http://schemas.microsoft.com/office/drawing/2014/main" id="{5AC7ED4B-E460-8B48-9123-0B123DDCBC55}"/>
              </a:ext>
            </a:extLst>
          </p:cNvPr>
          <p:cNvSpPr>
            <a:spLocks noChangeArrowheads="1"/>
          </p:cNvSpPr>
          <p:nvPr/>
        </p:nvSpPr>
        <p:spPr bwMode="auto">
          <a:xfrm flipV="1">
            <a:off x="6298089" y="4916762"/>
            <a:ext cx="273050" cy="457200"/>
          </a:xfrm>
          <a:prstGeom prst="upArrow">
            <a:avLst>
              <a:gd name="adj1" fmla="val 50000"/>
              <a:gd name="adj2" fmla="val 41860"/>
            </a:avLst>
          </a:prstGeom>
          <a:gradFill rotWithShape="1">
            <a:gsLst>
              <a:gs pos="0">
                <a:srgbClr val="FF0000"/>
              </a:gs>
              <a:gs pos="50000">
                <a:srgbClr val="FFFFFF"/>
              </a:gs>
              <a:gs pos="100000">
                <a:srgbClr val="FF00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6" name="Text Box 72">
            <a:extLst>
              <a:ext uri="{FF2B5EF4-FFF2-40B4-BE49-F238E27FC236}">
                <a16:creationId xmlns:a16="http://schemas.microsoft.com/office/drawing/2014/main" id="{35BB12B8-5C31-DA4A-9F7B-794EF7ECEEC3}"/>
              </a:ext>
            </a:extLst>
          </p:cNvPr>
          <p:cNvSpPr txBox="1">
            <a:spLocks noChangeArrowheads="1"/>
          </p:cNvSpPr>
          <p:nvPr/>
        </p:nvSpPr>
        <p:spPr bwMode="auto">
          <a:xfrm>
            <a:off x="6517323" y="5035825"/>
            <a:ext cx="755335"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dynamic</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install</a:t>
            </a:r>
          </a:p>
        </p:txBody>
      </p:sp>
      <p:sp>
        <p:nvSpPr>
          <p:cNvPr id="42057" name="Rectangle 73">
            <a:extLst>
              <a:ext uri="{FF2B5EF4-FFF2-40B4-BE49-F238E27FC236}">
                <a16:creationId xmlns:a16="http://schemas.microsoft.com/office/drawing/2014/main" id="{1927BE1F-B9F8-3145-A3B7-AE1A7BB35B8E}"/>
              </a:ext>
            </a:extLst>
          </p:cNvPr>
          <p:cNvSpPr>
            <a:spLocks noChangeArrowheads="1"/>
          </p:cNvSpPr>
          <p:nvPr/>
        </p:nvSpPr>
        <p:spPr bwMode="auto">
          <a:xfrm>
            <a:off x="6202839" y="4502424"/>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2058" name="Text Box 74">
            <a:extLst>
              <a:ext uri="{FF2B5EF4-FFF2-40B4-BE49-F238E27FC236}">
                <a16:creationId xmlns:a16="http://schemas.microsoft.com/office/drawing/2014/main" id="{706B3014-388D-F943-A49F-818AE1244C1C}"/>
              </a:ext>
            </a:extLst>
          </p:cNvPr>
          <p:cNvSpPr txBox="1">
            <a:spLocks noChangeArrowheads="1"/>
          </p:cNvSpPr>
          <p:nvPr/>
        </p:nvSpPr>
        <p:spPr bwMode="auto">
          <a:xfrm>
            <a:off x="6518753" y="4554813"/>
            <a:ext cx="879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42059" name="Line 75">
            <a:extLst>
              <a:ext uri="{FF2B5EF4-FFF2-40B4-BE49-F238E27FC236}">
                <a16:creationId xmlns:a16="http://schemas.microsoft.com/office/drawing/2014/main" id="{402E84E6-C697-E44A-A840-DE77D3FE8EBD}"/>
              </a:ext>
            </a:extLst>
          </p:cNvPr>
          <p:cNvSpPr>
            <a:spLocks noChangeShapeType="1"/>
          </p:cNvSpPr>
          <p:nvPr/>
        </p:nvSpPr>
        <p:spPr bwMode="auto">
          <a:xfrm>
            <a:off x="9631839" y="35118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0" name="Line 76">
            <a:extLst>
              <a:ext uri="{FF2B5EF4-FFF2-40B4-BE49-F238E27FC236}">
                <a16:creationId xmlns:a16="http://schemas.microsoft.com/office/drawing/2014/main" id="{E653FCBF-96A8-CD48-96AA-7F3D363837E8}"/>
              </a:ext>
            </a:extLst>
          </p:cNvPr>
          <p:cNvSpPr>
            <a:spLocks noChangeShapeType="1"/>
          </p:cNvSpPr>
          <p:nvPr/>
        </p:nvSpPr>
        <p:spPr bwMode="auto">
          <a:xfrm>
            <a:off x="9631839" y="40452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1" name="Line 77">
            <a:extLst>
              <a:ext uri="{FF2B5EF4-FFF2-40B4-BE49-F238E27FC236}">
                <a16:creationId xmlns:a16="http://schemas.microsoft.com/office/drawing/2014/main" id="{4DE085ED-8B53-3047-BA0E-AE5251F36FC4}"/>
              </a:ext>
            </a:extLst>
          </p:cNvPr>
          <p:cNvSpPr>
            <a:spLocks noChangeShapeType="1"/>
          </p:cNvSpPr>
          <p:nvPr/>
        </p:nvSpPr>
        <p:spPr bwMode="auto">
          <a:xfrm>
            <a:off x="9631839" y="45786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2" name="Line 78">
            <a:extLst>
              <a:ext uri="{FF2B5EF4-FFF2-40B4-BE49-F238E27FC236}">
                <a16:creationId xmlns:a16="http://schemas.microsoft.com/office/drawing/2014/main" id="{E6DBDBE6-BA8B-9340-8F99-B8AC3612E140}"/>
              </a:ext>
            </a:extLst>
          </p:cNvPr>
          <p:cNvSpPr>
            <a:spLocks noChangeShapeType="1"/>
          </p:cNvSpPr>
          <p:nvPr/>
        </p:nvSpPr>
        <p:spPr bwMode="auto">
          <a:xfrm flipV="1">
            <a:off x="10089039" y="45786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3" name="Line 79">
            <a:extLst>
              <a:ext uri="{FF2B5EF4-FFF2-40B4-BE49-F238E27FC236}">
                <a16:creationId xmlns:a16="http://schemas.microsoft.com/office/drawing/2014/main" id="{51401867-CB25-1042-A8B0-014884870E7A}"/>
              </a:ext>
            </a:extLst>
          </p:cNvPr>
          <p:cNvSpPr>
            <a:spLocks noChangeShapeType="1"/>
          </p:cNvSpPr>
          <p:nvPr/>
        </p:nvSpPr>
        <p:spPr bwMode="auto">
          <a:xfrm flipV="1">
            <a:off x="10089039" y="40452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4" name="Line 80">
            <a:extLst>
              <a:ext uri="{FF2B5EF4-FFF2-40B4-BE49-F238E27FC236}">
                <a16:creationId xmlns:a16="http://schemas.microsoft.com/office/drawing/2014/main" id="{C2376207-B745-A444-96BB-5492ED0B7DEF}"/>
              </a:ext>
            </a:extLst>
          </p:cNvPr>
          <p:cNvSpPr>
            <a:spLocks noChangeShapeType="1"/>
          </p:cNvSpPr>
          <p:nvPr/>
        </p:nvSpPr>
        <p:spPr bwMode="auto">
          <a:xfrm flipV="1">
            <a:off x="10089039" y="3511824"/>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2065" name="AutoShape 84">
            <a:extLst>
              <a:ext uri="{FF2B5EF4-FFF2-40B4-BE49-F238E27FC236}">
                <a16:creationId xmlns:a16="http://schemas.microsoft.com/office/drawing/2014/main" id="{66514465-E24E-9242-B2DE-737E5F1450A2}"/>
              </a:ext>
            </a:extLst>
          </p:cNvPr>
          <p:cNvSpPr>
            <a:spLocks noChangeArrowheads="1"/>
          </p:cNvSpPr>
          <p:nvPr/>
        </p:nvSpPr>
        <p:spPr bwMode="auto">
          <a:xfrm>
            <a:off x="7288689" y="3892824"/>
            <a:ext cx="273050" cy="457200"/>
          </a:xfrm>
          <a:prstGeom prst="upArrow">
            <a:avLst>
              <a:gd name="adj1" fmla="val 50000"/>
              <a:gd name="adj2" fmla="val 41860"/>
            </a:avLst>
          </a:prstGeom>
          <a:gradFill rotWithShape="1">
            <a:gsLst>
              <a:gs pos="0">
                <a:srgbClr val="FF0000"/>
              </a:gs>
              <a:gs pos="50000">
                <a:srgbClr val="FFFFFF"/>
              </a:gs>
              <a:gs pos="100000">
                <a:srgbClr val="FF00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Tree>
    <p:extLst>
      <p:ext uri="{BB962C8B-B14F-4D97-AF65-F5344CB8AC3E}">
        <p14:creationId xmlns:p14="http://schemas.microsoft.com/office/powerpoint/2010/main" val="323939656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3">
            <a:extLst>
              <a:ext uri="{FF2B5EF4-FFF2-40B4-BE49-F238E27FC236}">
                <a16:creationId xmlns:a16="http://schemas.microsoft.com/office/drawing/2014/main" id="{BE4DF9FE-CDA7-934A-B474-1CA7E90BC349}"/>
              </a:ext>
            </a:extLst>
          </p:cNvPr>
          <p:cNvSpPr>
            <a:spLocks noGrp="1" noChangeArrowheads="1"/>
          </p:cNvSpPr>
          <p:nvPr>
            <p:ph type="title"/>
          </p:nvPr>
        </p:nvSpPr>
        <p:spPr/>
        <p:txBody>
          <a:bodyPr/>
          <a:lstStyle/>
          <a:p>
            <a:pPr eaLnBrk="1" hangingPunct="1"/>
            <a:r>
              <a:rPr lang="en-US" altLang="en-US" sz="2800" b="1"/>
              <a:t>Copyright and Trademarks</a:t>
            </a:r>
          </a:p>
        </p:txBody>
      </p:sp>
      <p:sp>
        <p:nvSpPr>
          <p:cNvPr id="7171" name="Rectangle 2">
            <a:extLst>
              <a:ext uri="{FF2B5EF4-FFF2-40B4-BE49-F238E27FC236}">
                <a16:creationId xmlns:a16="http://schemas.microsoft.com/office/drawing/2014/main" id="{50E66289-BA27-EA42-BDD5-7BABCD5250F7}"/>
              </a:ext>
            </a:extLst>
          </p:cNvPr>
          <p:cNvSpPr>
            <a:spLocks noGrp="1" noChangeArrowheads="1"/>
          </p:cNvSpPr>
          <p:nvPr>
            <p:ph idx="1"/>
          </p:nvPr>
        </p:nvSpPr>
        <p:spPr/>
        <p:txBody>
          <a:bodyPr/>
          <a:lstStyle/>
          <a:p>
            <a:pPr eaLnBrk="1" hangingPunct="1">
              <a:lnSpc>
                <a:spcPct val="90000"/>
              </a:lnSpc>
              <a:buFont typeface="Wingdings" pitchFamily="2" charset="2"/>
              <a:buNone/>
            </a:pPr>
            <a:r>
              <a:rPr lang="en-US" altLang="en-US" sz="2200">
                <a:solidFill>
                  <a:srgbClr val="000000"/>
                </a:solidFill>
              </a:rPr>
              <a:t>© IBM Corporation 2005,2017. All Rights Reserved. </a:t>
            </a:r>
          </a:p>
          <a:p>
            <a:pPr eaLnBrk="1" hangingPunct="1">
              <a:lnSpc>
                <a:spcPct val="90000"/>
              </a:lnSpc>
            </a:pPr>
            <a:endParaRPr lang="en-US" altLang="en-US" sz="2200">
              <a:solidFill>
                <a:srgbClr val="000000"/>
              </a:solidFill>
            </a:endParaRPr>
          </a:p>
          <a:p>
            <a:pPr eaLnBrk="1" hangingPunct="1">
              <a:lnSpc>
                <a:spcPct val="90000"/>
              </a:lnSpc>
              <a:buFont typeface="Wingdings" pitchFamily="2" charset="2"/>
              <a:buNone/>
            </a:pPr>
            <a:r>
              <a:rPr lang="en-US" altLang="en-US" sz="2200">
                <a:solidFill>
                  <a:srgbClr val="000000"/>
                </a:solidFill>
              </a:rPr>
              <a:t>   IBM, the IBM logo, and ibm.com are trademarks or registered trademarks of International Business Machines Corp., registered in many jurisdictions worldwide. </a:t>
            </a:r>
          </a:p>
          <a:p>
            <a:pPr eaLnBrk="1" hangingPunct="1">
              <a:lnSpc>
                <a:spcPct val="90000"/>
              </a:lnSpc>
            </a:pPr>
            <a:endParaRPr lang="en-US" altLang="en-US" sz="2200">
              <a:solidFill>
                <a:srgbClr val="000000"/>
              </a:solidFill>
            </a:endParaRPr>
          </a:p>
          <a:p>
            <a:pPr eaLnBrk="1" hangingPunct="1">
              <a:lnSpc>
                <a:spcPct val="90000"/>
              </a:lnSpc>
              <a:buFont typeface="Wingdings" pitchFamily="2" charset="2"/>
              <a:buNone/>
            </a:pPr>
            <a:r>
              <a:rPr lang="en-US" altLang="en-US" sz="2200">
                <a:solidFill>
                  <a:srgbClr val="000000"/>
                </a:solidFill>
              </a:rPr>
              <a:t>  Other product and service names might be trademarks of IBM or other companies. A current list of IBM trademarks is available on the Web at “Copyright and trademark information” at </a:t>
            </a:r>
          </a:p>
          <a:p>
            <a:pPr eaLnBrk="1" hangingPunct="1">
              <a:lnSpc>
                <a:spcPct val="90000"/>
              </a:lnSpc>
            </a:pPr>
            <a:endParaRPr lang="en-US" altLang="en-US" sz="1400">
              <a:solidFill>
                <a:srgbClr val="000000"/>
              </a:solidFill>
            </a:endParaRPr>
          </a:p>
          <a:p>
            <a:pPr eaLnBrk="1" hangingPunct="1">
              <a:lnSpc>
                <a:spcPct val="90000"/>
              </a:lnSpc>
              <a:buFont typeface="Wingdings" pitchFamily="2" charset="2"/>
              <a:buNone/>
            </a:pPr>
            <a:r>
              <a:rPr lang="en-US" altLang="en-US" sz="2200">
                <a:solidFill>
                  <a:srgbClr val="000000"/>
                </a:solidFill>
              </a:rPr>
              <a:t> 		    www.ibm.com/legal/copytrade.shtml</a:t>
            </a:r>
          </a:p>
        </p:txBody>
      </p:sp>
      <p:sp>
        <p:nvSpPr>
          <p:cNvPr id="7170" name="Slide Number Placeholder 3">
            <a:extLst>
              <a:ext uri="{FF2B5EF4-FFF2-40B4-BE49-F238E27FC236}">
                <a16:creationId xmlns:a16="http://schemas.microsoft.com/office/drawing/2014/main" id="{10B0B3DE-2D46-2A41-B04B-7A84A05D373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t>3</a:t>
            </a:fld>
            <a:endParaRPr lang="en-US" altLang="en-US" sz="1000">
              <a:solidFill>
                <a:srgbClr val="FFFFFF"/>
              </a:solidFill>
            </a:endParaRPr>
          </a:p>
        </p:txBody>
      </p:sp>
    </p:spTree>
    <p:extLst>
      <p:ext uri="{BB962C8B-B14F-4D97-AF65-F5344CB8AC3E}">
        <p14:creationId xmlns:p14="http://schemas.microsoft.com/office/powerpoint/2010/main" val="5666352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645DC27F-6015-8D43-A7E4-42066870DBA5}"/>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44034" name="Slide Number Placeholder 2">
            <a:extLst>
              <a:ext uri="{FF2B5EF4-FFF2-40B4-BE49-F238E27FC236}">
                <a16:creationId xmlns:a16="http://schemas.microsoft.com/office/drawing/2014/main" id="{446A2908-229D-1A4A-A95B-D5EFE4C6AFF7}"/>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30</a:t>
            </a:fld>
            <a:endParaRPr lang="en-US" altLang="en-US" sz="1000">
              <a:solidFill>
                <a:srgbClr val="FFFFFF"/>
              </a:solidFill>
            </a:endParaRPr>
          </a:p>
        </p:txBody>
      </p:sp>
      <p:sp>
        <p:nvSpPr>
          <p:cNvPr id="44036" name="Text Box 3">
            <a:extLst>
              <a:ext uri="{FF2B5EF4-FFF2-40B4-BE49-F238E27FC236}">
                <a16:creationId xmlns:a16="http://schemas.microsoft.com/office/drawing/2014/main" id="{49A97680-4B5F-0C43-A0CE-029DACA84CA1}"/>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4037" name="Text Box 4">
            <a:extLst>
              <a:ext uri="{FF2B5EF4-FFF2-40B4-BE49-F238E27FC236}">
                <a16:creationId xmlns:a16="http://schemas.microsoft.com/office/drawing/2014/main" id="{01DA4A11-DD90-174D-9B2E-7BB2B3DBDA9E}"/>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4038" name="Text Box 5">
            <a:extLst>
              <a:ext uri="{FF2B5EF4-FFF2-40B4-BE49-F238E27FC236}">
                <a16:creationId xmlns:a16="http://schemas.microsoft.com/office/drawing/2014/main" id="{054F4EB1-3BE0-5842-AAF0-81584FB10A89}"/>
              </a:ext>
            </a:extLst>
          </p:cNvPr>
          <p:cNvSpPr txBox="1">
            <a:spLocks noChangeArrowheads="1"/>
          </p:cNvSpPr>
          <p:nvPr/>
        </p:nvSpPr>
        <p:spPr bwMode="auto">
          <a:xfrm>
            <a:off x="2247900" y="1690688"/>
            <a:ext cx="8169275" cy="51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diagram illustrates the entire flow and the CICS resources necessary to allow CICS to function as a service provider.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Web services artifacts are built using the CICS Web Services Assistant.  The CICS Web Services Assistant can be used in two scenarios. It can take the language structure of the business logic interface (a COMMAREA or container layout) and generate a WSDL document and a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The WSDL document will be used to create a service requester. The CICS Web Services Assistant can also take a WSDL document as input and generate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and a language structure which will be used as the interface for new business logic or a wrapper program. The WSDL and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files reside on HFS. The pipeline configuration file also resides on HFS. The PIPELINE resource definition points to the pipeline configuration file. From the PIPELINE resource, a WEBSERVICE resource and a URIMAP resource can be automatically installed.</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a SOAP message arrives through HTTP, the web attach transaction (CWXN) will scan the incoming HTTP request and find a matching URIMAP resource. When the URIMAP specifies USAGE(PIPELINE) it will attach a pipeline transaction called CPIH. CPIH will start the pipeline processing, invoke the handler programs according to the pipeline configuration file. It will use the information from the WEBSERVICE resource and convert the SOAP message into a language structure and LINK to the target application via COMMAREA or a CHANNEL. When the target application returns, the output language structure is converted back to a SOAP message and be passed back through the pipeline and will be sent back to the requester. The transport can also be WebSphere MQ.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target application can be run under a different transaction id, and can be routed to a different CICS system connected via MRO. </a:t>
            </a:r>
          </a:p>
        </p:txBody>
      </p:sp>
    </p:spTree>
    <p:extLst>
      <p:ext uri="{BB962C8B-B14F-4D97-AF65-F5344CB8AC3E}">
        <p14:creationId xmlns:p14="http://schemas.microsoft.com/office/powerpoint/2010/main" val="297680837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6B8D5CC8-24BB-FB4F-AB42-4AD1DB96A46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CICS Web Services: CICS as a Requester</a:t>
            </a:r>
          </a:p>
        </p:txBody>
      </p:sp>
      <p:sp>
        <p:nvSpPr>
          <p:cNvPr id="45058" name="Slide Number Placeholder 2">
            <a:extLst>
              <a:ext uri="{FF2B5EF4-FFF2-40B4-BE49-F238E27FC236}">
                <a16:creationId xmlns:a16="http://schemas.microsoft.com/office/drawing/2014/main" id="{AD029602-45AA-A94F-9A7E-12D18D792E0C}"/>
              </a:ext>
            </a:extLst>
          </p:cNvPr>
          <p:cNvSpPr>
            <a:spLocks noGrp="1"/>
          </p:cNvSpPr>
          <p:nvPr>
            <p:ph type="sldNum" sz="quarter" idx="12"/>
          </p:nvPr>
        </p:nvSpPr>
        <p:spPr bwMode="black">
          <a:xfrm>
            <a:off x="9736107" y="6372097"/>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31</a:t>
            </a:fld>
            <a:endParaRPr lang="en-US" altLang="en-US" sz="1000">
              <a:solidFill>
                <a:srgbClr val="FFFFFF"/>
              </a:solidFill>
            </a:endParaRPr>
          </a:p>
        </p:txBody>
      </p:sp>
      <p:sp>
        <p:nvSpPr>
          <p:cNvPr id="45059" name="Rectangle 2">
            <a:extLst>
              <a:ext uri="{FF2B5EF4-FFF2-40B4-BE49-F238E27FC236}">
                <a16:creationId xmlns:a16="http://schemas.microsoft.com/office/drawing/2014/main" id="{B22896FC-7F9C-AE41-A023-75CEEED1398D}"/>
              </a:ext>
            </a:extLst>
          </p:cNvPr>
          <p:cNvSpPr>
            <a:spLocks noChangeArrowheads="1"/>
          </p:cNvSpPr>
          <p:nvPr/>
        </p:nvSpPr>
        <p:spPr bwMode="auto">
          <a:xfrm>
            <a:off x="2381220" y="1741360"/>
            <a:ext cx="5410200" cy="4572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61" name="Text Box 4">
            <a:extLst>
              <a:ext uri="{FF2B5EF4-FFF2-40B4-BE49-F238E27FC236}">
                <a16:creationId xmlns:a16="http://schemas.microsoft.com/office/drawing/2014/main" id="{0307F173-4251-9149-9A19-AD0DBA0AA7E5}"/>
              </a:ext>
            </a:extLst>
          </p:cNvPr>
          <p:cNvSpPr txBox="1">
            <a:spLocks noChangeArrowheads="1"/>
          </p:cNvSpPr>
          <p:nvPr/>
        </p:nvSpPr>
        <p:spPr bwMode="auto">
          <a:xfrm>
            <a:off x="6262657" y="1785810"/>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ea typeface="MS PGothic" panose="020B0600070205080204" pitchFamily="34" charset="-128"/>
              </a:rPr>
              <a:t>CICS TS</a:t>
            </a:r>
          </a:p>
        </p:txBody>
      </p:sp>
      <p:sp>
        <p:nvSpPr>
          <p:cNvPr id="45062" name="Rectangle 5">
            <a:extLst>
              <a:ext uri="{FF2B5EF4-FFF2-40B4-BE49-F238E27FC236}">
                <a16:creationId xmlns:a16="http://schemas.microsoft.com/office/drawing/2014/main" id="{17945883-712F-5C4A-B4B6-74788FA6C907}"/>
              </a:ext>
            </a:extLst>
          </p:cNvPr>
          <p:cNvSpPr>
            <a:spLocks noChangeArrowheads="1"/>
          </p:cNvSpPr>
          <p:nvPr/>
        </p:nvSpPr>
        <p:spPr bwMode="auto">
          <a:xfrm>
            <a:off x="2620932" y="1969960"/>
            <a:ext cx="2427288" cy="41910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63" name="Text Box 6">
            <a:extLst>
              <a:ext uri="{FF2B5EF4-FFF2-40B4-BE49-F238E27FC236}">
                <a16:creationId xmlns:a16="http://schemas.microsoft.com/office/drawing/2014/main" id="{47AC9919-736D-FB49-926F-292698292A0D}"/>
              </a:ext>
            </a:extLst>
          </p:cNvPr>
          <p:cNvSpPr txBox="1">
            <a:spLocks noChangeArrowheads="1"/>
          </p:cNvSpPr>
          <p:nvPr/>
        </p:nvSpPr>
        <p:spPr bwMode="auto">
          <a:xfrm>
            <a:off x="2762220" y="1969960"/>
            <a:ext cx="163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ea typeface="MS PGothic" panose="020B0600070205080204" pitchFamily="34" charset="-128"/>
              </a:rPr>
              <a:t>User Transaction</a:t>
            </a:r>
          </a:p>
        </p:txBody>
      </p:sp>
      <p:sp>
        <p:nvSpPr>
          <p:cNvPr id="45064" name="Rectangle 7">
            <a:extLst>
              <a:ext uri="{FF2B5EF4-FFF2-40B4-BE49-F238E27FC236}">
                <a16:creationId xmlns:a16="http://schemas.microsoft.com/office/drawing/2014/main" id="{39651A37-8659-0C4E-9E83-545E3E9C7D69}"/>
              </a:ext>
            </a:extLst>
          </p:cNvPr>
          <p:cNvSpPr>
            <a:spLocks noChangeArrowheads="1"/>
          </p:cNvSpPr>
          <p:nvPr/>
        </p:nvSpPr>
        <p:spPr bwMode="auto">
          <a:xfrm flipH="1" flipV="1">
            <a:off x="2544732" y="1893760"/>
            <a:ext cx="152400" cy="152400"/>
          </a:xfrm>
          <a:prstGeom prst="rect">
            <a:avLst/>
          </a:prstGeom>
          <a:gradFill rotWithShape="1">
            <a:gsLst>
              <a:gs pos="0">
                <a:srgbClr val="FFFF99"/>
              </a:gs>
              <a:gs pos="50000">
                <a:srgbClr val="FFFFFF"/>
              </a:gs>
              <a:gs pos="100000">
                <a:srgbClr val="FFFF99"/>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65" name="Rectangle 8">
            <a:extLst>
              <a:ext uri="{FF2B5EF4-FFF2-40B4-BE49-F238E27FC236}">
                <a16:creationId xmlns:a16="http://schemas.microsoft.com/office/drawing/2014/main" id="{B3A98F5E-533F-8C49-B68B-E72CC49448AC}"/>
              </a:ext>
            </a:extLst>
          </p:cNvPr>
          <p:cNvSpPr>
            <a:spLocks noChangeArrowheads="1"/>
          </p:cNvSpPr>
          <p:nvPr/>
        </p:nvSpPr>
        <p:spPr bwMode="auto">
          <a:xfrm>
            <a:off x="2632046" y="2350960"/>
            <a:ext cx="1512887" cy="3733800"/>
          </a:xfrm>
          <a:prstGeom prst="rect">
            <a:avLst/>
          </a:prstGeom>
          <a:gradFill rotWithShape="1">
            <a:gsLst>
              <a:gs pos="0">
                <a:srgbClr val="FF6600"/>
              </a:gs>
              <a:gs pos="50000">
                <a:srgbClr val="FFFFFF"/>
              </a:gs>
              <a:gs pos="100000">
                <a:srgbClr val="FF6600"/>
              </a:gs>
            </a:gsLst>
            <a:lin ang="540000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66" name="Rectangle 9">
            <a:extLst>
              <a:ext uri="{FF2B5EF4-FFF2-40B4-BE49-F238E27FC236}">
                <a16:creationId xmlns:a16="http://schemas.microsoft.com/office/drawing/2014/main" id="{DDDB2E90-DCEA-2347-9E27-8BC21740DA56}"/>
              </a:ext>
            </a:extLst>
          </p:cNvPr>
          <p:cNvSpPr>
            <a:spLocks noChangeArrowheads="1"/>
          </p:cNvSpPr>
          <p:nvPr/>
        </p:nvSpPr>
        <p:spPr bwMode="auto">
          <a:xfrm>
            <a:off x="3295620" y="3112960"/>
            <a:ext cx="1219200" cy="28956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67" name="Text Box 10">
            <a:extLst>
              <a:ext uri="{FF2B5EF4-FFF2-40B4-BE49-F238E27FC236}">
                <a16:creationId xmlns:a16="http://schemas.microsoft.com/office/drawing/2014/main" id="{98C23907-2EFE-0B41-980B-830692B8525A}"/>
              </a:ext>
            </a:extLst>
          </p:cNvPr>
          <p:cNvSpPr txBox="1">
            <a:spLocks noChangeArrowheads="1"/>
          </p:cNvSpPr>
          <p:nvPr/>
        </p:nvSpPr>
        <p:spPr bwMode="auto">
          <a:xfrm>
            <a:off x="3143220" y="3189160"/>
            <a:ext cx="15240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20000"/>
              </a:spcBef>
              <a:spcAft>
                <a:spcPct val="0"/>
              </a:spcAft>
              <a:buClrTx/>
              <a:buFont typeface="Wingdings" pitchFamily="2" charset="2"/>
              <a:buNone/>
            </a:pPr>
            <a:r>
              <a:rPr kumimoji="1" lang="en-US" altLang="ja-JP" sz="1200">
                <a:ea typeface="MS UI Gothic" panose="020B0600070205080204" pitchFamily="34" charset="-128"/>
              </a:rPr>
              <a:t>data mapping</a:t>
            </a:r>
          </a:p>
        </p:txBody>
      </p:sp>
      <p:sp>
        <p:nvSpPr>
          <p:cNvPr id="45068" name="Text Box 11">
            <a:extLst>
              <a:ext uri="{FF2B5EF4-FFF2-40B4-BE49-F238E27FC236}">
                <a16:creationId xmlns:a16="http://schemas.microsoft.com/office/drawing/2014/main" id="{72696246-544C-044B-B5AF-81EEE6765612}"/>
              </a:ext>
            </a:extLst>
          </p:cNvPr>
          <p:cNvSpPr txBox="1">
            <a:spLocks noChangeArrowheads="1"/>
          </p:cNvSpPr>
          <p:nvPr/>
        </p:nvSpPr>
        <p:spPr bwMode="auto">
          <a:xfrm>
            <a:off x="2697133" y="2350960"/>
            <a:ext cx="1382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Business Logic</a:t>
            </a:r>
          </a:p>
        </p:txBody>
      </p:sp>
      <p:sp>
        <p:nvSpPr>
          <p:cNvPr id="45069" name="Rectangle 12">
            <a:extLst>
              <a:ext uri="{FF2B5EF4-FFF2-40B4-BE49-F238E27FC236}">
                <a16:creationId xmlns:a16="http://schemas.microsoft.com/office/drawing/2014/main" id="{292BC1BD-510F-854A-95A0-FDF2324A7985}"/>
              </a:ext>
            </a:extLst>
          </p:cNvPr>
          <p:cNvSpPr>
            <a:spLocks noChangeArrowheads="1"/>
          </p:cNvSpPr>
          <p:nvPr/>
        </p:nvSpPr>
        <p:spPr bwMode="auto">
          <a:xfrm>
            <a:off x="3600420" y="3417760"/>
            <a:ext cx="1066800" cy="2514600"/>
          </a:xfrm>
          <a:prstGeom prst="rect">
            <a:avLst/>
          </a:prstGeom>
          <a:gradFill rotWithShape="1">
            <a:gsLst>
              <a:gs pos="0">
                <a:srgbClr val="00CCFF"/>
              </a:gs>
              <a:gs pos="50000">
                <a:srgbClr val="FFFFFF"/>
              </a:gs>
              <a:gs pos="100000">
                <a:srgbClr val="00CCFF"/>
              </a:gs>
            </a:gsLst>
            <a:lin ang="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70" name="Text Box 13">
            <a:extLst>
              <a:ext uri="{FF2B5EF4-FFF2-40B4-BE49-F238E27FC236}">
                <a16:creationId xmlns:a16="http://schemas.microsoft.com/office/drawing/2014/main" id="{62E8CDC9-F24E-B840-A64E-A9974EA4B550}"/>
              </a:ext>
            </a:extLst>
          </p:cNvPr>
          <p:cNvSpPr txBox="1">
            <a:spLocks noChangeArrowheads="1"/>
          </p:cNvSpPr>
          <p:nvPr/>
        </p:nvSpPr>
        <p:spPr bwMode="auto">
          <a:xfrm>
            <a:off x="3676620" y="3493960"/>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Pipeline</a:t>
            </a:r>
          </a:p>
        </p:txBody>
      </p:sp>
      <p:sp>
        <p:nvSpPr>
          <p:cNvPr id="45071" name="Rectangle 14">
            <a:extLst>
              <a:ext uri="{FF2B5EF4-FFF2-40B4-BE49-F238E27FC236}">
                <a16:creationId xmlns:a16="http://schemas.microsoft.com/office/drawing/2014/main" id="{9E331147-04BB-CB41-8F18-37743364BF34}"/>
              </a:ext>
            </a:extLst>
          </p:cNvPr>
          <p:cNvSpPr>
            <a:spLocks noChangeArrowheads="1"/>
          </p:cNvSpPr>
          <p:nvPr/>
        </p:nvSpPr>
        <p:spPr bwMode="auto">
          <a:xfrm>
            <a:off x="4210020" y="5170360"/>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72" name="Text Box 15">
            <a:extLst>
              <a:ext uri="{FF2B5EF4-FFF2-40B4-BE49-F238E27FC236}">
                <a16:creationId xmlns:a16="http://schemas.microsoft.com/office/drawing/2014/main" id="{839E4614-7B25-9446-AEB2-06F33C61460B}"/>
              </a:ext>
            </a:extLst>
          </p:cNvPr>
          <p:cNvSpPr txBox="1">
            <a:spLocks noChangeArrowheads="1"/>
          </p:cNvSpPr>
          <p:nvPr/>
        </p:nvSpPr>
        <p:spPr bwMode="auto">
          <a:xfrm>
            <a:off x="4210020" y="520052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5073" name="Rectangle 16">
            <a:extLst>
              <a:ext uri="{FF2B5EF4-FFF2-40B4-BE49-F238E27FC236}">
                <a16:creationId xmlns:a16="http://schemas.microsoft.com/office/drawing/2014/main" id="{153AAEE1-896D-E341-964F-A1422986F807}"/>
              </a:ext>
            </a:extLst>
          </p:cNvPr>
          <p:cNvSpPr>
            <a:spLocks noChangeArrowheads="1"/>
          </p:cNvSpPr>
          <p:nvPr/>
        </p:nvSpPr>
        <p:spPr bwMode="auto">
          <a:xfrm>
            <a:off x="4210020" y="4636960"/>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74" name="Text Box 17">
            <a:extLst>
              <a:ext uri="{FF2B5EF4-FFF2-40B4-BE49-F238E27FC236}">
                <a16:creationId xmlns:a16="http://schemas.microsoft.com/office/drawing/2014/main" id="{CDC07697-BFC3-2E47-A669-29640423033C}"/>
              </a:ext>
            </a:extLst>
          </p:cNvPr>
          <p:cNvSpPr txBox="1">
            <a:spLocks noChangeArrowheads="1"/>
          </p:cNvSpPr>
          <p:nvPr/>
        </p:nvSpPr>
        <p:spPr bwMode="auto">
          <a:xfrm>
            <a:off x="4210020" y="466712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5075" name="Rectangle 18">
            <a:extLst>
              <a:ext uri="{FF2B5EF4-FFF2-40B4-BE49-F238E27FC236}">
                <a16:creationId xmlns:a16="http://schemas.microsoft.com/office/drawing/2014/main" id="{BFB8ED75-0E15-B642-A786-80D2D5CB79DB}"/>
              </a:ext>
            </a:extLst>
          </p:cNvPr>
          <p:cNvSpPr>
            <a:spLocks noChangeArrowheads="1"/>
          </p:cNvSpPr>
          <p:nvPr/>
        </p:nvSpPr>
        <p:spPr bwMode="auto">
          <a:xfrm>
            <a:off x="4210020" y="4103560"/>
            <a:ext cx="914400" cy="381000"/>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76" name="Text Box 19">
            <a:extLst>
              <a:ext uri="{FF2B5EF4-FFF2-40B4-BE49-F238E27FC236}">
                <a16:creationId xmlns:a16="http://schemas.microsoft.com/office/drawing/2014/main" id="{29D320DC-2694-8247-BC8D-694163FB2278}"/>
              </a:ext>
            </a:extLst>
          </p:cNvPr>
          <p:cNvSpPr txBox="1">
            <a:spLocks noChangeArrowheads="1"/>
          </p:cNvSpPr>
          <p:nvPr/>
        </p:nvSpPr>
        <p:spPr bwMode="auto">
          <a:xfrm>
            <a:off x="4210020" y="4133724"/>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handlers</a:t>
            </a:r>
          </a:p>
        </p:txBody>
      </p:sp>
      <p:sp>
        <p:nvSpPr>
          <p:cNvPr id="45077" name="Rectangle 20">
            <a:extLst>
              <a:ext uri="{FF2B5EF4-FFF2-40B4-BE49-F238E27FC236}">
                <a16:creationId xmlns:a16="http://schemas.microsoft.com/office/drawing/2014/main" id="{AE547DD7-6010-A947-BDCE-B787C918B3D7}"/>
              </a:ext>
            </a:extLst>
          </p:cNvPr>
          <p:cNvSpPr>
            <a:spLocks noChangeArrowheads="1"/>
          </p:cNvSpPr>
          <p:nvPr/>
        </p:nvSpPr>
        <p:spPr bwMode="auto">
          <a:xfrm>
            <a:off x="5507007" y="3871785"/>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78" name="Text Box 21">
            <a:extLst>
              <a:ext uri="{FF2B5EF4-FFF2-40B4-BE49-F238E27FC236}">
                <a16:creationId xmlns:a16="http://schemas.microsoft.com/office/drawing/2014/main" id="{5199BD93-37CC-FC48-A794-E0E5A0CFF425}"/>
              </a:ext>
            </a:extLst>
          </p:cNvPr>
          <p:cNvSpPr txBox="1">
            <a:spLocks noChangeArrowheads="1"/>
          </p:cNvSpPr>
          <p:nvPr/>
        </p:nvSpPr>
        <p:spPr bwMode="auto">
          <a:xfrm>
            <a:off x="5832446" y="3927349"/>
            <a:ext cx="8794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45079" name="Rectangle 22">
            <a:extLst>
              <a:ext uri="{FF2B5EF4-FFF2-40B4-BE49-F238E27FC236}">
                <a16:creationId xmlns:a16="http://schemas.microsoft.com/office/drawing/2014/main" id="{D4B55045-AD7C-ED40-9471-75421FFFF5FA}"/>
              </a:ext>
            </a:extLst>
          </p:cNvPr>
          <p:cNvSpPr>
            <a:spLocks noChangeArrowheads="1"/>
          </p:cNvSpPr>
          <p:nvPr/>
        </p:nvSpPr>
        <p:spPr bwMode="auto">
          <a:xfrm>
            <a:off x="5505420" y="2884360"/>
            <a:ext cx="1524000" cy="381000"/>
          </a:xfrm>
          <a:prstGeom prst="rect">
            <a:avLst/>
          </a:prstGeom>
          <a:solidFill>
            <a:schemeClr val="bg1"/>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80" name="Text Box 23">
            <a:extLst>
              <a:ext uri="{FF2B5EF4-FFF2-40B4-BE49-F238E27FC236}">
                <a16:creationId xmlns:a16="http://schemas.microsoft.com/office/drawing/2014/main" id="{6EBF5E3A-0908-E046-B50A-C276214DB815}"/>
              </a:ext>
            </a:extLst>
          </p:cNvPr>
          <p:cNvSpPr txBox="1">
            <a:spLocks noChangeArrowheads="1"/>
          </p:cNvSpPr>
          <p:nvPr/>
        </p:nvSpPr>
        <p:spPr bwMode="auto">
          <a:xfrm>
            <a:off x="5676871" y="2938335"/>
            <a:ext cx="12080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WEBSERVICE</a:t>
            </a:r>
          </a:p>
        </p:txBody>
      </p:sp>
      <p:sp>
        <p:nvSpPr>
          <p:cNvPr id="45081" name="AutoShape 24">
            <a:extLst>
              <a:ext uri="{FF2B5EF4-FFF2-40B4-BE49-F238E27FC236}">
                <a16:creationId xmlns:a16="http://schemas.microsoft.com/office/drawing/2014/main" id="{AFE602C2-DF36-7944-B124-A0C504E146D2}"/>
              </a:ext>
            </a:extLst>
          </p:cNvPr>
          <p:cNvSpPr>
            <a:spLocks noChangeArrowheads="1"/>
          </p:cNvSpPr>
          <p:nvPr/>
        </p:nvSpPr>
        <p:spPr bwMode="auto">
          <a:xfrm>
            <a:off x="5689570" y="3341560"/>
            <a:ext cx="273050" cy="457200"/>
          </a:xfrm>
          <a:prstGeom prst="upArrow">
            <a:avLst>
              <a:gd name="adj1" fmla="val 50000"/>
              <a:gd name="adj2" fmla="val 41860"/>
            </a:avLst>
          </a:prstGeom>
          <a:gradFill rotWithShape="1">
            <a:gsLst>
              <a:gs pos="0">
                <a:srgbClr val="FF0000"/>
              </a:gs>
              <a:gs pos="50000">
                <a:srgbClr val="FFFFFF"/>
              </a:gs>
              <a:gs pos="100000">
                <a:srgbClr val="FF0000"/>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82" name="Text Box 25">
            <a:extLst>
              <a:ext uri="{FF2B5EF4-FFF2-40B4-BE49-F238E27FC236}">
                <a16:creationId xmlns:a16="http://schemas.microsoft.com/office/drawing/2014/main" id="{5780D0A9-7877-5149-A8C7-4C3004A9C1B7}"/>
              </a:ext>
            </a:extLst>
          </p:cNvPr>
          <p:cNvSpPr txBox="1">
            <a:spLocks noChangeArrowheads="1"/>
          </p:cNvSpPr>
          <p:nvPr/>
        </p:nvSpPr>
        <p:spPr bwMode="auto">
          <a:xfrm>
            <a:off x="5972304" y="3527299"/>
            <a:ext cx="755335" cy="30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dynamic</a:t>
            </a:r>
          </a:p>
          <a:p>
            <a:pPr algn="ctr" eaLnBrk="1" hangingPunct="1">
              <a:lnSpc>
                <a:spcPct val="25000"/>
              </a:lnSpc>
              <a:spcBef>
                <a:spcPct val="50000"/>
              </a:spcBef>
              <a:spcAft>
                <a:spcPct val="0"/>
              </a:spcAft>
              <a:buFont typeface="Wingdings" pitchFamily="2" charset="2"/>
              <a:buNone/>
            </a:pPr>
            <a:r>
              <a:rPr lang="en-US" altLang="ja-JP" sz="1200" b="0">
                <a:ea typeface="MS PGothic" panose="020B0600070205080204" pitchFamily="34" charset="-128"/>
              </a:rPr>
              <a:t>install</a:t>
            </a:r>
          </a:p>
        </p:txBody>
      </p:sp>
      <p:sp>
        <p:nvSpPr>
          <p:cNvPr id="45083" name="AutoShape 26">
            <a:extLst>
              <a:ext uri="{FF2B5EF4-FFF2-40B4-BE49-F238E27FC236}">
                <a16:creationId xmlns:a16="http://schemas.microsoft.com/office/drawing/2014/main" id="{06BC5598-1A92-0B4E-A727-08611A65327E}"/>
              </a:ext>
            </a:extLst>
          </p:cNvPr>
          <p:cNvSpPr>
            <a:spLocks noChangeArrowheads="1"/>
          </p:cNvSpPr>
          <p:nvPr/>
        </p:nvSpPr>
        <p:spPr bwMode="auto">
          <a:xfrm>
            <a:off x="8510557" y="2624010"/>
            <a:ext cx="1066800" cy="2362200"/>
          </a:xfrm>
          <a:prstGeom prst="can">
            <a:avLst>
              <a:gd name="adj" fmla="val 29749"/>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84" name="Text Box 27">
            <a:extLst>
              <a:ext uri="{FF2B5EF4-FFF2-40B4-BE49-F238E27FC236}">
                <a16:creationId xmlns:a16="http://schemas.microsoft.com/office/drawing/2014/main" id="{1731E24A-518D-3E4E-8D6C-595449349FD9}"/>
              </a:ext>
            </a:extLst>
          </p:cNvPr>
          <p:cNvSpPr txBox="1">
            <a:spLocks noChangeArrowheads="1"/>
          </p:cNvSpPr>
          <p:nvPr/>
        </p:nvSpPr>
        <p:spPr bwMode="auto">
          <a:xfrm>
            <a:off x="8769320" y="2624010"/>
            <a:ext cx="5889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b="0">
                <a:ea typeface="MS PGothic" panose="020B0600070205080204" pitchFamily="34" charset="-128"/>
              </a:rPr>
              <a:t>HFS</a:t>
            </a:r>
          </a:p>
        </p:txBody>
      </p:sp>
      <p:sp>
        <p:nvSpPr>
          <p:cNvPr id="45085" name="AutoShape 28">
            <a:extLst>
              <a:ext uri="{FF2B5EF4-FFF2-40B4-BE49-F238E27FC236}">
                <a16:creationId xmlns:a16="http://schemas.microsoft.com/office/drawing/2014/main" id="{63553279-250F-1548-99DE-E97C2E59D730}"/>
              </a:ext>
            </a:extLst>
          </p:cNvPr>
          <p:cNvSpPr>
            <a:spLocks noChangeArrowheads="1"/>
          </p:cNvSpPr>
          <p:nvPr/>
        </p:nvSpPr>
        <p:spPr bwMode="auto">
          <a:xfrm>
            <a:off x="8705820" y="3014535"/>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86" name="Text Box 29">
            <a:extLst>
              <a:ext uri="{FF2B5EF4-FFF2-40B4-BE49-F238E27FC236}">
                <a16:creationId xmlns:a16="http://schemas.microsoft.com/office/drawing/2014/main" id="{18862EE1-0453-494E-9B01-C6EBA39EDDC1}"/>
              </a:ext>
            </a:extLst>
          </p:cNvPr>
          <p:cNvSpPr txBox="1">
            <a:spLocks noChangeArrowheads="1"/>
          </p:cNvSpPr>
          <p:nvPr/>
        </p:nvSpPr>
        <p:spPr bwMode="auto">
          <a:xfrm>
            <a:off x="8705821" y="3044699"/>
            <a:ext cx="76993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WSBind</a:t>
            </a:r>
          </a:p>
        </p:txBody>
      </p:sp>
      <p:sp>
        <p:nvSpPr>
          <p:cNvPr id="45087" name="AutoShape 30">
            <a:extLst>
              <a:ext uri="{FF2B5EF4-FFF2-40B4-BE49-F238E27FC236}">
                <a16:creationId xmlns:a16="http://schemas.microsoft.com/office/drawing/2014/main" id="{B13DD8DC-E738-694F-8880-93A774D22D5E}"/>
              </a:ext>
            </a:extLst>
          </p:cNvPr>
          <p:cNvSpPr>
            <a:spLocks noChangeArrowheads="1"/>
          </p:cNvSpPr>
          <p:nvPr/>
        </p:nvSpPr>
        <p:spPr bwMode="auto">
          <a:xfrm>
            <a:off x="8705820" y="3897185"/>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88" name="Text Box 31">
            <a:extLst>
              <a:ext uri="{FF2B5EF4-FFF2-40B4-BE49-F238E27FC236}">
                <a16:creationId xmlns:a16="http://schemas.microsoft.com/office/drawing/2014/main" id="{48C9FF60-0072-714E-9068-FBA177C1F48F}"/>
              </a:ext>
            </a:extLst>
          </p:cNvPr>
          <p:cNvSpPr txBox="1">
            <a:spLocks noChangeArrowheads="1"/>
          </p:cNvSpPr>
          <p:nvPr/>
        </p:nvSpPr>
        <p:spPr bwMode="auto">
          <a:xfrm>
            <a:off x="8772495" y="3927349"/>
            <a:ext cx="633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45089" name="AutoShape 32">
            <a:extLst>
              <a:ext uri="{FF2B5EF4-FFF2-40B4-BE49-F238E27FC236}">
                <a16:creationId xmlns:a16="http://schemas.microsoft.com/office/drawing/2014/main" id="{A859AE02-1F01-834E-B2EA-0B90449B2CEC}"/>
              </a:ext>
            </a:extLst>
          </p:cNvPr>
          <p:cNvSpPr>
            <a:spLocks noChangeArrowheads="1"/>
          </p:cNvSpPr>
          <p:nvPr/>
        </p:nvSpPr>
        <p:spPr bwMode="auto">
          <a:xfrm>
            <a:off x="8708995" y="4344860"/>
            <a:ext cx="762000" cy="381000"/>
          </a:xfrm>
          <a:prstGeom prst="foldedCorner">
            <a:avLst>
              <a:gd name="adj" fmla="val 12500"/>
            </a:avLst>
          </a:prstGeom>
          <a:solidFill>
            <a:schemeClr val="bg1"/>
          </a:solidFill>
          <a:ln w="1905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090" name="Text Box 33">
            <a:extLst>
              <a:ext uri="{FF2B5EF4-FFF2-40B4-BE49-F238E27FC236}">
                <a16:creationId xmlns:a16="http://schemas.microsoft.com/office/drawing/2014/main" id="{1F7564F5-2901-D54B-9F2A-26628DB779D8}"/>
              </a:ext>
            </a:extLst>
          </p:cNvPr>
          <p:cNvSpPr txBox="1">
            <a:spLocks noChangeArrowheads="1"/>
          </p:cNvSpPr>
          <p:nvPr/>
        </p:nvSpPr>
        <p:spPr bwMode="auto">
          <a:xfrm>
            <a:off x="8702742" y="4424236"/>
            <a:ext cx="76815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pipeline</a:t>
            </a:r>
          </a:p>
          <a:p>
            <a:pPr algn="ctr" eaLnBrk="1" hangingPunct="1">
              <a:lnSpc>
                <a:spcPct val="30000"/>
              </a:lnSpc>
              <a:spcBef>
                <a:spcPct val="50000"/>
              </a:spcBef>
              <a:spcAft>
                <a:spcPct val="0"/>
              </a:spcAft>
              <a:buFont typeface="Wingdings" pitchFamily="2" charset="2"/>
              <a:buNone/>
            </a:pPr>
            <a:r>
              <a:rPr lang="en-US" altLang="ja-JP" sz="1200">
                <a:ea typeface="MS PGothic" panose="020B0600070205080204" pitchFamily="34" charset="-128"/>
              </a:rPr>
              <a:t>config</a:t>
            </a:r>
          </a:p>
        </p:txBody>
      </p:sp>
      <p:sp>
        <p:nvSpPr>
          <p:cNvPr id="45091" name="Rectangle 34">
            <a:extLst>
              <a:ext uri="{FF2B5EF4-FFF2-40B4-BE49-F238E27FC236}">
                <a16:creationId xmlns:a16="http://schemas.microsoft.com/office/drawing/2014/main" id="{B63C7F1F-9969-A24D-A1FD-E5F84DC613E3}"/>
              </a:ext>
            </a:extLst>
          </p:cNvPr>
          <p:cNvSpPr>
            <a:spLocks noChangeArrowheads="1"/>
          </p:cNvSpPr>
          <p:nvPr/>
        </p:nvSpPr>
        <p:spPr bwMode="auto">
          <a:xfrm flipH="1">
            <a:off x="9644032" y="3427285"/>
            <a:ext cx="1282700" cy="381000"/>
          </a:xfrm>
          <a:prstGeom prst="rect">
            <a:avLst/>
          </a:prstGeom>
          <a:gradFill rotWithShape="1">
            <a:gsLst>
              <a:gs pos="0">
                <a:srgbClr val="CC99FF"/>
              </a:gs>
              <a:gs pos="50000">
                <a:srgbClr val="FFFFFF"/>
              </a:gs>
              <a:gs pos="100000">
                <a:srgbClr val="CC99FF"/>
              </a:gs>
            </a:gsLst>
            <a:lin ang="5400000" scaled="1"/>
          </a:gradFill>
          <a:ln w="1905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kumimoji="1" lang="ja-JP" altLang="en-US" sz="1800" b="0">
              <a:ea typeface="MS UI Gothic" panose="020B0600070205080204" pitchFamily="34" charset="-128"/>
            </a:endParaRPr>
          </a:p>
        </p:txBody>
      </p:sp>
      <p:sp>
        <p:nvSpPr>
          <p:cNvPr id="45092" name="Text Box 35">
            <a:extLst>
              <a:ext uri="{FF2B5EF4-FFF2-40B4-BE49-F238E27FC236}">
                <a16:creationId xmlns:a16="http://schemas.microsoft.com/office/drawing/2014/main" id="{B9645170-E7F0-A54A-8E7F-AC067D996B94}"/>
              </a:ext>
            </a:extLst>
          </p:cNvPr>
          <p:cNvSpPr txBox="1">
            <a:spLocks noChangeArrowheads="1"/>
          </p:cNvSpPr>
          <p:nvPr/>
        </p:nvSpPr>
        <p:spPr bwMode="auto">
          <a:xfrm flipH="1">
            <a:off x="9594821" y="3417760"/>
            <a:ext cx="1354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CICS Web Services</a:t>
            </a:r>
          </a:p>
          <a:p>
            <a:pPr algn="ctr" eaLnBrk="1" hangingPunct="1">
              <a:spcBef>
                <a:spcPct val="0"/>
              </a:spcBef>
              <a:spcAft>
                <a:spcPct val="0"/>
              </a:spcAft>
              <a:buClrTx/>
              <a:buFontTx/>
              <a:buNone/>
            </a:pPr>
            <a:r>
              <a:rPr kumimoji="1" lang="en-US" altLang="ja-JP" sz="1000">
                <a:ea typeface="MS UI Gothic" panose="020B0600070205080204" pitchFamily="34" charset="-128"/>
              </a:rPr>
              <a:t>Assistant</a:t>
            </a:r>
          </a:p>
        </p:txBody>
      </p:sp>
      <p:sp>
        <p:nvSpPr>
          <p:cNvPr id="45093" name="AutoShape 36">
            <a:extLst>
              <a:ext uri="{FF2B5EF4-FFF2-40B4-BE49-F238E27FC236}">
                <a16:creationId xmlns:a16="http://schemas.microsoft.com/office/drawing/2014/main" id="{EDCFBB10-3F13-1D46-85C6-94BAAC7DE9ED}"/>
              </a:ext>
            </a:extLst>
          </p:cNvPr>
          <p:cNvSpPr>
            <a:spLocks noChangeArrowheads="1"/>
          </p:cNvSpPr>
          <p:nvPr/>
        </p:nvSpPr>
        <p:spPr bwMode="auto">
          <a:xfrm rot="16200000" flipH="1">
            <a:off x="9609902" y="3753517"/>
            <a:ext cx="325437" cy="457200"/>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3085 w 21600"/>
              <a:gd name="T25" fmla="*/ 12343 h 21600"/>
              <a:gd name="T26" fmla="*/ 18514 w 21600"/>
              <a:gd name="T27" fmla="*/ 185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6171"/>
                </a:lnTo>
                <a:lnTo>
                  <a:pt x="12343" y="6171"/>
                </a:lnTo>
                <a:lnTo>
                  <a:pt x="12343" y="12343"/>
                </a:lnTo>
                <a:lnTo>
                  <a:pt x="6171" y="12343"/>
                </a:lnTo>
                <a:lnTo>
                  <a:pt x="6171" y="9257"/>
                </a:lnTo>
                <a:lnTo>
                  <a:pt x="0" y="15429"/>
                </a:lnTo>
                <a:lnTo>
                  <a:pt x="6171" y="21600"/>
                </a:lnTo>
                <a:lnTo>
                  <a:pt x="6171" y="18514"/>
                </a:lnTo>
                <a:lnTo>
                  <a:pt x="18514" y="18514"/>
                </a:lnTo>
                <a:lnTo>
                  <a:pt x="18514" y="6171"/>
                </a:lnTo>
                <a:lnTo>
                  <a:pt x="21600" y="6171"/>
                </a:lnTo>
                <a:lnTo>
                  <a:pt x="15429" y="0"/>
                </a:lnTo>
                <a:close/>
              </a:path>
            </a:pathLst>
          </a:custGeom>
          <a:solidFill>
            <a:schemeClr val="accent1"/>
          </a:solidFill>
          <a:ln w="12700" algn="ctr">
            <a:solidFill>
              <a:schemeClr val="tx1"/>
            </a:solidFill>
            <a:miter lim="800000"/>
            <a:headEnd/>
            <a:tailEnd/>
          </a:ln>
        </p:spPr>
        <p:txBody>
          <a:bodyPr wrap="none" anchor="ctr"/>
          <a:lstStyle/>
          <a:p>
            <a:endParaRPr lang="en-US"/>
          </a:p>
        </p:txBody>
      </p:sp>
      <p:sp>
        <p:nvSpPr>
          <p:cNvPr id="45094" name="AutoShape 37">
            <a:extLst>
              <a:ext uri="{FF2B5EF4-FFF2-40B4-BE49-F238E27FC236}">
                <a16:creationId xmlns:a16="http://schemas.microsoft.com/office/drawing/2014/main" id="{CE8CEC39-5D4C-7B4B-8124-3DEB8AE3E96F}"/>
              </a:ext>
            </a:extLst>
          </p:cNvPr>
          <p:cNvSpPr>
            <a:spLocks noChangeArrowheads="1"/>
          </p:cNvSpPr>
          <p:nvPr/>
        </p:nvSpPr>
        <p:spPr bwMode="auto">
          <a:xfrm rot="5400000" flipH="1" flipV="1">
            <a:off x="9594820" y="3033585"/>
            <a:ext cx="304800" cy="4191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chemeClr val="accent1"/>
          </a:solidFill>
          <a:ln w="12700" algn="ctr">
            <a:solidFill>
              <a:schemeClr val="tx1"/>
            </a:solidFill>
            <a:miter lim="800000"/>
            <a:headEnd/>
            <a:tailEnd/>
          </a:ln>
        </p:spPr>
        <p:txBody>
          <a:bodyPr wrap="none" anchor="ctr"/>
          <a:lstStyle/>
          <a:p>
            <a:endParaRPr lang="en-US"/>
          </a:p>
        </p:txBody>
      </p:sp>
      <p:sp>
        <p:nvSpPr>
          <p:cNvPr id="45095" name="Line 38">
            <a:extLst>
              <a:ext uri="{FF2B5EF4-FFF2-40B4-BE49-F238E27FC236}">
                <a16:creationId xmlns:a16="http://schemas.microsoft.com/office/drawing/2014/main" id="{BC142225-003E-584C-995D-433A6A6E2E02}"/>
              </a:ext>
            </a:extLst>
          </p:cNvPr>
          <p:cNvSpPr>
            <a:spLocks noChangeShapeType="1"/>
          </p:cNvSpPr>
          <p:nvPr/>
        </p:nvSpPr>
        <p:spPr bwMode="auto">
          <a:xfrm flipH="1" flipV="1">
            <a:off x="7040533" y="4103560"/>
            <a:ext cx="1622425"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096" name="Line 39">
            <a:extLst>
              <a:ext uri="{FF2B5EF4-FFF2-40B4-BE49-F238E27FC236}">
                <a16:creationId xmlns:a16="http://schemas.microsoft.com/office/drawing/2014/main" id="{1DB14623-6670-284C-A33B-539352C9F794}"/>
              </a:ext>
            </a:extLst>
          </p:cNvPr>
          <p:cNvSpPr>
            <a:spLocks noChangeShapeType="1"/>
          </p:cNvSpPr>
          <p:nvPr/>
        </p:nvSpPr>
        <p:spPr bwMode="auto">
          <a:xfrm>
            <a:off x="7062757" y="3070098"/>
            <a:ext cx="1600200" cy="8382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45097" name="Line 40">
            <a:extLst>
              <a:ext uri="{FF2B5EF4-FFF2-40B4-BE49-F238E27FC236}">
                <a16:creationId xmlns:a16="http://schemas.microsoft.com/office/drawing/2014/main" id="{D70054F1-7277-E34E-8623-29597EC0FB01}"/>
              </a:ext>
            </a:extLst>
          </p:cNvPr>
          <p:cNvSpPr>
            <a:spLocks noChangeShapeType="1"/>
          </p:cNvSpPr>
          <p:nvPr/>
        </p:nvSpPr>
        <p:spPr bwMode="auto">
          <a:xfrm>
            <a:off x="7062757" y="2993898"/>
            <a:ext cx="1600200" cy="15240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45098" name="Line 41">
            <a:extLst>
              <a:ext uri="{FF2B5EF4-FFF2-40B4-BE49-F238E27FC236}">
                <a16:creationId xmlns:a16="http://schemas.microsoft.com/office/drawing/2014/main" id="{34406AB4-D5B8-9242-A796-744AC7BE8DB8}"/>
              </a:ext>
            </a:extLst>
          </p:cNvPr>
          <p:cNvSpPr>
            <a:spLocks noChangeShapeType="1"/>
          </p:cNvSpPr>
          <p:nvPr/>
        </p:nvSpPr>
        <p:spPr bwMode="auto">
          <a:xfrm flipH="1">
            <a:off x="4667220" y="3951160"/>
            <a:ext cx="849312"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099" name="Line 42">
            <a:extLst>
              <a:ext uri="{FF2B5EF4-FFF2-40B4-BE49-F238E27FC236}">
                <a16:creationId xmlns:a16="http://schemas.microsoft.com/office/drawing/2014/main" id="{CCB279C4-C7CA-9C4B-90E5-8B94B8E7449A}"/>
              </a:ext>
            </a:extLst>
          </p:cNvPr>
          <p:cNvSpPr>
            <a:spLocks noChangeShapeType="1"/>
          </p:cNvSpPr>
          <p:nvPr/>
        </p:nvSpPr>
        <p:spPr bwMode="auto">
          <a:xfrm flipH="1">
            <a:off x="4514820" y="3190748"/>
            <a:ext cx="9906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69707" name="Oval 43">
            <a:extLst>
              <a:ext uri="{FF2B5EF4-FFF2-40B4-BE49-F238E27FC236}">
                <a16:creationId xmlns:a16="http://schemas.microsoft.com/office/drawing/2014/main" id="{74FC21A9-FADC-024B-9D56-8BE5B95AC4F0}"/>
              </a:ext>
            </a:extLst>
          </p:cNvPr>
          <p:cNvSpPr>
            <a:spLocks noChangeArrowheads="1"/>
          </p:cNvSpPr>
          <p:nvPr/>
        </p:nvSpPr>
        <p:spPr bwMode="auto">
          <a:xfrm>
            <a:off x="9391620" y="5376735"/>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5101" name="Text Box 44">
            <a:extLst>
              <a:ext uri="{FF2B5EF4-FFF2-40B4-BE49-F238E27FC236}">
                <a16:creationId xmlns:a16="http://schemas.microsoft.com/office/drawing/2014/main" id="{E80C0D52-954F-E846-929E-B6179BF5C067}"/>
              </a:ext>
            </a:extLst>
          </p:cNvPr>
          <p:cNvSpPr txBox="1">
            <a:spLocks noChangeArrowheads="1"/>
          </p:cNvSpPr>
          <p:nvPr/>
        </p:nvSpPr>
        <p:spPr bwMode="auto">
          <a:xfrm>
            <a:off x="9512270" y="5600573"/>
            <a:ext cx="977900"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ea typeface="MS UI Gothic" panose="020B0600070205080204" pitchFamily="34" charset="-128"/>
              </a:rPr>
              <a:t>Provider</a:t>
            </a:r>
          </a:p>
        </p:txBody>
      </p:sp>
      <p:sp>
        <p:nvSpPr>
          <p:cNvPr id="45102" name="Text Box 45">
            <a:extLst>
              <a:ext uri="{FF2B5EF4-FFF2-40B4-BE49-F238E27FC236}">
                <a16:creationId xmlns:a16="http://schemas.microsoft.com/office/drawing/2014/main" id="{7784CB15-A3E3-3D40-9D20-DC7CFE2CD249}"/>
              </a:ext>
            </a:extLst>
          </p:cNvPr>
          <p:cNvSpPr txBox="1">
            <a:spLocks noChangeArrowheads="1"/>
          </p:cNvSpPr>
          <p:nvPr/>
        </p:nvSpPr>
        <p:spPr bwMode="auto">
          <a:xfrm>
            <a:off x="7958054" y="5979986"/>
            <a:ext cx="1127232" cy="246221"/>
          </a:xfrm>
          <a:prstGeom prst="rect">
            <a:avLst/>
          </a:prstGeom>
          <a:gradFill rotWithShape="1">
            <a:gsLst>
              <a:gs pos="0">
                <a:srgbClr val="FFFF00"/>
              </a:gs>
              <a:gs pos="50000">
                <a:srgbClr val="FFFFFF"/>
              </a:gs>
              <a:gs pos="100000">
                <a:srgbClr val="FFFF00"/>
              </a:gs>
            </a:gsLst>
            <a:lin ang="5400000" scaled="1"/>
          </a:gradFill>
          <a:ln w="12700" algn="ctr">
            <a:solidFill>
              <a:schemeClr val="tx1"/>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a:ea typeface="MS PGothic" panose="020B0600070205080204" pitchFamily="34" charset="-128"/>
              </a:rPr>
              <a:t>SOAP message</a:t>
            </a:r>
          </a:p>
        </p:txBody>
      </p:sp>
      <p:sp>
        <p:nvSpPr>
          <p:cNvPr id="45103" name="AutoShape 46">
            <a:extLst>
              <a:ext uri="{FF2B5EF4-FFF2-40B4-BE49-F238E27FC236}">
                <a16:creationId xmlns:a16="http://schemas.microsoft.com/office/drawing/2014/main" id="{27228587-1BD9-6844-9005-3AB58C85A843}"/>
              </a:ext>
            </a:extLst>
          </p:cNvPr>
          <p:cNvSpPr>
            <a:spLocks noChangeArrowheads="1"/>
          </p:cNvSpPr>
          <p:nvPr/>
        </p:nvSpPr>
        <p:spPr bwMode="auto">
          <a:xfrm>
            <a:off x="10318720" y="2808160"/>
            <a:ext cx="215900" cy="609600"/>
          </a:xfrm>
          <a:prstGeom prst="upDownArrow">
            <a:avLst>
              <a:gd name="adj1" fmla="val 50000"/>
              <a:gd name="adj2" fmla="val 56471"/>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104" name="AutoShape 47">
            <a:extLst>
              <a:ext uri="{FF2B5EF4-FFF2-40B4-BE49-F238E27FC236}">
                <a16:creationId xmlns:a16="http://schemas.microsoft.com/office/drawing/2014/main" id="{22C1FBDB-81C7-BC48-B36A-4C8D7C00E7EF}"/>
              </a:ext>
            </a:extLst>
          </p:cNvPr>
          <p:cNvSpPr>
            <a:spLocks noChangeArrowheads="1"/>
          </p:cNvSpPr>
          <p:nvPr/>
        </p:nvSpPr>
        <p:spPr bwMode="auto">
          <a:xfrm>
            <a:off x="10066307" y="2350960"/>
            <a:ext cx="838200" cy="457200"/>
          </a:xfrm>
          <a:prstGeom prst="foldedCorner">
            <a:avLst>
              <a:gd name="adj" fmla="val 12500"/>
            </a:avLst>
          </a:prstGeom>
          <a:solidFill>
            <a:schemeClr val="bg1"/>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105" name="Text Box 48">
            <a:extLst>
              <a:ext uri="{FF2B5EF4-FFF2-40B4-BE49-F238E27FC236}">
                <a16:creationId xmlns:a16="http://schemas.microsoft.com/office/drawing/2014/main" id="{EBD78101-8062-D349-8984-6C142B78DE57}"/>
              </a:ext>
            </a:extLst>
          </p:cNvPr>
          <p:cNvSpPr txBox="1">
            <a:spLocks noChangeArrowheads="1"/>
          </p:cNvSpPr>
          <p:nvPr/>
        </p:nvSpPr>
        <p:spPr bwMode="auto">
          <a:xfrm>
            <a:off x="10054827" y="2446211"/>
            <a:ext cx="864339"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200" b="0">
                <a:ea typeface="MS PGothic" panose="020B0600070205080204" pitchFamily="34" charset="-128"/>
              </a:rPr>
              <a:t>Language</a:t>
            </a:r>
          </a:p>
          <a:p>
            <a:pPr algn="ctr" eaLnBrk="1" hangingPunct="1">
              <a:lnSpc>
                <a:spcPct val="30000"/>
              </a:lnSpc>
              <a:spcBef>
                <a:spcPct val="50000"/>
              </a:spcBef>
              <a:spcAft>
                <a:spcPct val="0"/>
              </a:spcAft>
              <a:buFont typeface="Wingdings" pitchFamily="2" charset="2"/>
              <a:buNone/>
            </a:pPr>
            <a:r>
              <a:rPr lang="en-US" altLang="ja-JP" sz="1200" b="0">
                <a:ea typeface="MS PGothic" panose="020B0600070205080204" pitchFamily="34" charset="-128"/>
              </a:rPr>
              <a:t>structure</a:t>
            </a:r>
          </a:p>
        </p:txBody>
      </p:sp>
      <p:sp>
        <p:nvSpPr>
          <p:cNvPr id="45106" name="Line 49">
            <a:extLst>
              <a:ext uri="{FF2B5EF4-FFF2-40B4-BE49-F238E27FC236}">
                <a16:creationId xmlns:a16="http://schemas.microsoft.com/office/drawing/2014/main" id="{47D41677-6893-D243-8D56-841D180B57F5}"/>
              </a:ext>
            </a:extLst>
          </p:cNvPr>
          <p:cNvSpPr>
            <a:spLocks noChangeShapeType="1"/>
          </p:cNvSpPr>
          <p:nvPr/>
        </p:nvSpPr>
        <p:spPr bwMode="auto">
          <a:xfrm flipH="1">
            <a:off x="4144932" y="2503360"/>
            <a:ext cx="5932488" cy="76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107" name="Line 50">
            <a:extLst>
              <a:ext uri="{FF2B5EF4-FFF2-40B4-BE49-F238E27FC236}">
                <a16:creationId xmlns:a16="http://schemas.microsoft.com/office/drawing/2014/main" id="{4D1B27D6-2448-D848-9954-3D76160794E9}"/>
              </a:ext>
            </a:extLst>
          </p:cNvPr>
          <p:cNvSpPr>
            <a:spLocks noChangeShapeType="1"/>
          </p:cNvSpPr>
          <p:nvPr/>
        </p:nvSpPr>
        <p:spPr bwMode="auto">
          <a:xfrm>
            <a:off x="9467820" y="4179760"/>
            <a:ext cx="533400" cy="0"/>
          </a:xfrm>
          <a:prstGeom prst="line">
            <a:avLst/>
          </a:prstGeom>
          <a:noFill/>
          <a:ln w="1270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45108" name="Line 51">
            <a:extLst>
              <a:ext uri="{FF2B5EF4-FFF2-40B4-BE49-F238E27FC236}">
                <a16:creationId xmlns:a16="http://schemas.microsoft.com/office/drawing/2014/main" id="{0A6F475B-3905-2C41-8539-16E8C132CE66}"/>
              </a:ext>
            </a:extLst>
          </p:cNvPr>
          <p:cNvSpPr>
            <a:spLocks noChangeShapeType="1"/>
          </p:cNvSpPr>
          <p:nvPr/>
        </p:nvSpPr>
        <p:spPr bwMode="auto">
          <a:xfrm>
            <a:off x="10001220" y="4179760"/>
            <a:ext cx="0" cy="1219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109" name="AutoShape 52">
            <a:extLst>
              <a:ext uri="{FF2B5EF4-FFF2-40B4-BE49-F238E27FC236}">
                <a16:creationId xmlns:a16="http://schemas.microsoft.com/office/drawing/2014/main" id="{9ABAFFDE-5DCF-CF4F-A54D-CA1BDE4935BF}"/>
              </a:ext>
            </a:extLst>
          </p:cNvPr>
          <p:cNvSpPr>
            <a:spLocks noChangeArrowheads="1"/>
          </p:cNvSpPr>
          <p:nvPr/>
        </p:nvSpPr>
        <p:spPr bwMode="auto">
          <a:xfrm>
            <a:off x="5092671" y="5659310"/>
            <a:ext cx="4256087" cy="273050"/>
          </a:xfrm>
          <a:prstGeom prst="leftRightArrow">
            <a:avLst>
              <a:gd name="adj1" fmla="val 50000"/>
              <a:gd name="adj2" fmla="val 102832"/>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110" name="Line 53">
            <a:extLst>
              <a:ext uri="{FF2B5EF4-FFF2-40B4-BE49-F238E27FC236}">
                <a16:creationId xmlns:a16="http://schemas.microsoft.com/office/drawing/2014/main" id="{75EA29E4-3E67-C347-9E6E-7687BE7CE40B}"/>
              </a:ext>
            </a:extLst>
          </p:cNvPr>
          <p:cNvSpPr>
            <a:spLocks noChangeShapeType="1"/>
          </p:cNvSpPr>
          <p:nvPr/>
        </p:nvSpPr>
        <p:spPr bwMode="auto">
          <a:xfrm>
            <a:off x="4449732" y="4484560"/>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111" name="Line 54">
            <a:extLst>
              <a:ext uri="{FF2B5EF4-FFF2-40B4-BE49-F238E27FC236}">
                <a16:creationId xmlns:a16="http://schemas.microsoft.com/office/drawing/2014/main" id="{44E4CE5D-9BAA-8C4D-B31E-FACBECAFFFD4}"/>
              </a:ext>
            </a:extLst>
          </p:cNvPr>
          <p:cNvSpPr>
            <a:spLocks noChangeShapeType="1"/>
          </p:cNvSpPr>
          <p:nvPr/>
        </p:nvSpPr>
        <p:spPr bwMode="auto">
          <a:xfrm flipV="1">
            <a:off x="4906932" y="4484560"/>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112" name="Line 55">
            <a:extLst>
              <a:ext uri="{FF2B5EF4-FFF2-40B4-BE49-F238E27FC236}">
                <a16:creationId xmlns:a16="http://schemas.microsoft.com/office/drawing/2014/main" id="{F4692632-12D8-9049-B676-A36BFE5273F6}"/>
              </a:ext>
            </a:extLst>
          </p:cNvPr>
          <p:cNvSpPr>
            <a:spLocks noChangeShapeType="1"/>
          </p:cNvSpPr>
          <p:nvPr/>
        </p:nvSpPr>
        <p:spPr bwMode="auto">
          <a:xfrm>
            <a:off x="4449732" y="5017960"/>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113" name="Line 56">
            <a:extLst>
              <a:ext uri="{FF2B5EF4-FFF2-40B4-BE49-F238E27FC236}">
                <a16:creationId xmlns:a16="http://schemas.microsoft.com/office/drawing/2014/main" id="{61CBB6C5-1A81-F84B-A5CE-138A0C35DFDB}"/>
              </a:ext>
            </a:extLst>
          </p:cNvPr>
          <p:cNvSpPr>
            <a:spLocks noChangeShapeType="1"/>
          </p:cNvSpPr>
          <p:nvPr/>
        </p:nvSpPr>
        <p:spPr bwMode="auto">
          <a:xfrm flipV="1">
            <a:off x="4906932" y="5017960"/>
            <a:ext cx="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5114" name="Text Box 57">
            <a:extLst>
              <a:ext uri="{FF2B5EF4-FFF2-40B4-BE49-F238E27FC236}">
                <a16:creationId xmlns:a16="http://schemas.microsoft.com/office/drawing/2014/main" id="{43F4AFEE-3499-5B48-8ED6-A0C800254E92}"/>
              </a:ext>
            </a:extLst>
          </p:cNvPr>
          <p:cNvSpPr txBox="1">
            <a:spLocks noChangeArrowheads="1"/>
          </p:cNvSpPr>
          <p:nvPr/>
        </p:nvSpPr>
        <p:spPr bwMode="auto">
          <a:xfrm>
            <a:off x="2663795" y="2693860"/>
            <a:ext cx="1676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EXEC CICS INVOKE    </a:t>
            </a:r>
          </a:p>
          <a:p>
            <a:pP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	  SERVICE</a:t>
            </a:r>
          </a:p>
        </p:txBody>
      </p:sp>
      <p:sp>
        <p:nvSpPr>
          <p:cNvPr id="45116" name="Rectangle 61">
            <a:extLst>
              <a:ext uri="{FF2B5EF4-FFF2-40B4-BE49-F238E27FC236}">
                <a16:creationId xmlns:a16="http://schemas.microsoft.com/office/drawing/2014/main" id="{B8529D9F-A63E-E147-B59E-4E05733983BC}"/>
              </a:ext>
            </a:extLst>
          </p:cNvPr>
          <p:cNvSpPr>
            <a:spLocks noChangeArrowheads="1"/>
          </p:cNvSpPr>
          <p:nvPr/>
        </p:nvSpPr>
        <p:spPr bwMode="auto">
          <a:xfrm>
            <a:off x="5507007" y="4633785"/>
            <a:ext cx="1524000" cy="381000"/>
          </a:xfrm>
          <a:prstGeom prst="rect">
            <a:avLst/>
          </a:prstGeom>
          <a:solidFill>
            <a:schemeClr val="bg1"/>
          </a:solidFill>
          <a:ln w="1905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5117" name="Text Box 62">
            <a:extLst>
              <a:ext uri="{FF2B5EF4-FFF2-40B4-BE49-F238E27FC236}">
                <a16:creationId xmlns:a16="http://schemas.microsoft.com/office/drawing/2014/main" id="{44269585-4F01-B14D-B9CA-D143867B6ADA}"/>
              </a:ext>
            </a:extLst>
          </p:cNvPr>
          <p:cNvSpPr txBox="1">
            <a:spLocks noChangeArrowheads="1"/>
          </p:cNvSpPr>
          <p:nvPr/>
        </p:nvSpPr>
        <p:spPr bwMode="auto">
          <a:xfrm>
            <a:off x="5861021" y="4709985"/>
            <a:ext cx="7842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URIMAP</a:t>
            </a:r>
          </a:p>
        </p:txBody>
      </p:sp>
    </p:spTree>
    <p:extLst>
      <p:ext uri="{BB962C8B-B14F-4D97-AF65-F5344CB8AC3E}">
        <p14:creationId xmlns:p14="http://schemas.microsoft.com/office/powerpoint/2010/main" val="310160375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91198887-CA0D-A942-95E5-86B8BA78C38F}"/>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47106" name="Slide Number Placeholder 2">
            <a:extLst>
              <a:ext uri="{FF2B5EF4-FFF2-40B4-BE49-F238E27FC236}">
                <a16:creationId xmlns:a16="http://schemas.microsoft.com/office/drawing/2014/main" id="{05737E5D-0328-754E-A28C-F2059DFAB6F9}"/>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32</a:t>
            </a:fld>
            <a:endParaRPr lang="en-US" altLang="en-US" sz="1000">
              <a:solidFill>
                <a:srgbClr val="FFFFFF"/>
              </a:solidFill>
            </a:endParaRPr>
          </a:p>
        </p:txBody>
      </p:sp>
      <p:sp>
        <p:nvSpPr>
          <p:cNvPr id="47108" name="Text Box 3">
            <a:extLst>
              <a:ext uri="{FF2B5EF4-FFF2-40B4-BE49-F238E27FC236}">
                <a16:creationId xmlns:a16="http://schemas.microsoft.com/office/drawing/2014/main" id="{CB9B6FE3-2750-554A-8326-F1A7C6A66417}"/>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7109" name="Text Box 4">
            <a:extLst>
              <a:ext uri="{FF2B5EF4-FFF2-40B4-BE49-F238E27FC236}">
                <a16:creationId xmlns:a16="http://schemas.microsoft.com/office/drawing/2014/main" id="{ACD483AD-F3C2-E44C-AC8C-5971FDEB6A4A}"/>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7110" name="Text Box 5">
            <a:extLst>
              <a:ext uri="{FF2B5EF4-FFF2-40B4-BE49-F238E27FC236}">
                <a16:creationId xmlns:a16="http://schemas.microsoft.com/office/drawing/2014/main" id="{F4391BFF-8284-E849-A591-2C4381887286}"/>
              </a:ext>
            </a:extLst>
          </p:cNvPr>
          <p:cNvSpPr txBox="1">
            <a:spLocks noChangeArrowheads="1"/>
          </p:cNvSpPr>
          <p:nvPr/>
        </p:nvSpPr>
        <p:spPr bwMode="auto">
          <a:xfrm>
            <a:off x="2247900" y="1690688"/>
            <a:ext cx="81692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diagram illustrates the flow and the CICS resources necessary to allow CICS to function as a service requester.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WSDL document for the remote service provider will be processed through the Web services assistant. The utility will generate a language structure, which will be used as interface from the service requester program, and a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There will be a PIPELINE resource pointing to a pipeline configuration file, and a WEBSERVICE resource.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service requester program will issue an EXEC CICS INVOKE WEBSERVICE command, passing the request language structure via a channel interface. Information in the corresponding WEBSERVICE resource will be used to convert the language structure into a SOAP message. The SOAP message will be passed through the pipeline, invoking handler programs according to the pipeline configuration file. It will send the request SOAP message to the remote service provider either via HTTP or MQ. When the response SOAP message is received, it will be passed back through the pipeline, converted back into a language structure, and passed back to the service requester program.</a:t>
            </a:r>
          </a:p>
        </p:txBody>
      </p:sp>
    </p:spTree>
    <p:extLst>
      <p:ext uri="{BB962C8B-B14F-4D97-AF65-F5344CB8AC3E}">
        <p14:creationId xmlns:p14="http://schemas.microsoft.com/office/powerpoint/2010/main" val="251432632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8" name="Rectangle 9">
            <a:extLst>
              <a:ext uri="{FF2B5EF4-FFF2-40B4-BE49-F238E27FC236}">
                <a16:creationId xmlns:a16="http://schemas.microsoft.com/office/drawing/2014/main" id="{739B7779-D8D5-744B-B4A6-413CC58B04FE}"/>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CICS Data Mapping: usage of the </a:t>
            </a:r>
            <a:r>
              <a:rPr lang="en-US" altLang="ja-JP" sz="3600" b="1" dirty="0" err="1">
                <a:ea typeface="MS PGothic" panose="020B0600070205080204" pitchFamily="34" charset="-128"/>
              </a:rPr>
              <a:t>WSBind</a:t>
            </a:r>
            <a:r>
              <a:rPr lang="en-US" altLang="ja-JP" sz="3600" b="1" dirty="0">
                <a:ea typeface="MS PGothic" panose="020B0600070205080204" pitchFamily="34" charset="-128"/>
              </a:rPr>
              <a:t> file</a:t>
            </a:r>
          </a:p>
        </p:txBody>
      </p:sp>
      <p:sp>
        <p:nvSpPr>
          <p:cNvPr id="48130" name="Slide Number Placeholder 3">
            <a:extLst>
              <a:ext uri="{FF2B5EF4-FFF2-40B4-BE49-F238E27FC236}">
                <a16:creationId xmlns:a16="http://schemas.microsoft.com/office/drawing/2014/main" id="{D1429BB0-39DD-824D-90B3-A29603D43927}"/>
              </a:ext>
            </a:extLst>
          </p:cNvPr>
          <p:cNvSpPr>
            <a:spLocks noGrp="1"/>
          </p:cNvSpPr>
          <p:nvPr>
            <p:ph type="sldNum" sz="quarter" idx="12"/>
          </p:nvPr>
        </p:nvSpPr>
        <p:spPr bwMode="black">
          <a:xfrm>
            <a:off x="9563109" y="6310312"/>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33</a:t>
            </a:fld>
            <a:endParaRPr lang="en-US" altLang="en-US" sz="1000">
              <a:solidFill>
                <a:srgbClr val="FFFFFF"/>
              </a:solidFill>
            </a:endParaRPr>
          </a:p>
        </p:txBody>
      </p:sp>
      <p:sp>
        <p:nvSpPr>
          <p:cNvPr id="48134" name="Rectangle 5">
            <a:extLst>
              <a:ext uri="{FF2B5EF4-FFF2-40B4-BE49-F238E27FC236}">
                <a16:creationId xmlns:a16="http://schemas.microsoft.com/office/drawing/2014/main" id="{DFF10FD9-36BB-0D4E-A4E7-AF25C29465A7}"/>
              </a:ext>
            </a:extLst>
          </p:cNvPr>
          <p:cNvSpPr>
            <a:spLocks noGrp="1" noChangeArrowheads="1"/>
          </p:cNvSpPr>
          <p:nvPr>
            <p:ph type="body" idx="4294967295"/>
          </p:nvPr>
        </p:nvSpPr>
        <p:spPr>
          <a:xfrm>
            <a:off x="2258173" y="1388805"/>
            <a:ext cx="7775575" cy="3902075"/>
          </a:xfrm>
        </p:spPr>
        <p:txBody>
          <a:bodyPr/>
          <a:lstStyle/>
          <a:p>
            <a:pPr eaLnBrk="1" hangingPunct="1"/>
            <a:r>
              <a:rPr lang="en-US" altLang="ja-JP" sz="1800" dirty="0">
                <a:ea typeface="MS PGothic" panose="020B0600070205080204" pitchFamily="34" charset="-128"/>
              </a:rPr>
              <a:t>CICS as a service provider</a:t>
            </a:r>
          </a:p>
          <a:p>
            <a:pPr eaLnBrk="1" hangingPunct="1"/>
            <a:endParaRPr lang="en-US" altLang="ja-JP" sz="1800" dirty="0">
              <a:ea typeface="MS PGothic" panose="020B0600070205080204" pitchFamily="34" charset="-128"/>
            </a:endParaRPr>
          </a:p>
          <a:p>
            <a:pPr eaLnBrk="1" hangingPunct="1"/>
            <a:endParaRPr lang="en-US" altLang="ja-JP" sz="1800" dirty="0">
              <a:ea typeface="MS PGothic" panose="020B0600070205080204" pitchFamily="34" charset="-128"/>
            </a:endParaRPr>
          </a:p>
          <a:p>
            <a:pPr eaLnBrk="1" hangingPunct="1"/>
            <a:endParaRPr lang="en-US" altLang="ja-JP" sz="1800" dirty="0">
              <a:ea typeface="MS PGothic" panose="020B0600070205080204" pitchFamily="34" charset="-128"/>
            </a:endParaRPr>
          </a:p>
          <a:p>
            <a:pPr lvl="4" eaLnBrk="1" hangingPunct="1"/>
            <a:endParaRPr lang="en-US" altLang="ja-JP" sz="1400" dirty="0">
              <a:ea typeface="MS PGothic" panose="020B0600070205080204" pitchFamily="34" charset="-128"/>
            </a:endParaRPr>
          </a:p>
          <a:p>
            <a:pPr lvl="4" eaLnBrk="1" hangingPunct="1"/>
            <a:endParaRPr lang="en-US" altLang="ja-JP" sz="1400" dirty="0">
              <a:ea typeface="MS PGothic" panose="020B0600070205080204" pitchFamily="34" charset="-128"/>
            </a:endParaRPr>
          </a:p>
          <a:p>
            <a:pPr lvl="4" eaLnBrk="1" hangingPunct="1"/>
            <a:endParaRPr lang="en-US" altLang="ja-JP" sz="1400" dirty="0">
              <a:ea typeface="MS PGothic" panose="020B0600070205080204" pitchFamily="34" charset="-128"/>
            </a:endParaRPr>
          </a:p>
          <a:p>
            <a:pPr lvl="4" eaLnBrk="1" hangingPunct="1"/>
            <a:endParaRPr lang="en-US" altLang="ja-JP" sz="1400" dirty="0">
              <a:ea typeface="MS PGothic" panose="020B0600070205080204" pitchFamily="34" charset="-128"/>
            </a:endParaRPr>
          </a:p>
          <a:p>
            <a:pPr eaLnBrk="1" hangingPunct="1"/>
            <a:r>
              <a:rPr lang="en-US" altLang="ja-JP" sz="1800" dirty="0">
                <a:ea typeface="MS PGothic" panose="020B0600070205080204" pitchFamily="34" charset="-128"/>
              </a:rPr>
              <a:t>CICS as a service requester</a:t>
            </a:r>
          </a:p>
        </p:txBody>
      </p:sp>
      <p:sp>
        <p:nvSpPr>
          <p:cNvPr id="48131" name="Rectangle 2">
            <a:extLst>
              <a:ext uri="{FF2B5EF4-FFF2-40B4-BE49-F238E27FC236}">
                <a16:creationId xmlns:a16="http://schemas.microsoft.com/office/drawing/2014/main" id="{3F844EE4-BA57-824A-A0AB-9788A8F14048}"/>
              </a:ext>
            </a:extLst>
          </p:cNvPr>
          <p:cNvSpPr>
            <a:spLocks noChangeArrowheads="1"/>
          </p:cNvSpPr>
          <p:nvPr/>
        </p:nvSpPr>
        <p:spPr bwMode="auto">
          <a:xfrm>
            <a:off x="2686059" y="4419600"/>
            <a:ext cx="6477000" cy="17526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32" name="Rectangle 3">
            <a:extLst>
              <a:ext uri="{FF2B5EF4-FFF2-40B4-BE49-F238E27FC236}">
                <a16:creationId xmlns:a16="http://schemas.microsoft.com/office/drawing/2014/main" id="{FE23A342-AF27-294B-9773-5FD3CBCA214C}"/>
              </a:ext>
            </a:extLst>
          </p:cNvPr>
          <p:cNvSpPr>
            <a:spLocks noChangeArrowheads="1"/>
          </p:cNvSpPr>
          <p:nvPr/>
        </p:nvSpPr>
        <p:spPr bwMode="auto">
          <a:xfrm>
            <a:off x="4210059" y="4572000"/>
            <a:ext cx="4800600" cy="15240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33" name="Oval 4">
            <a:extLst>
              <a:ext uri="{FF2B5EF4-FFF2-40B4-BE49-F238E27FC236}">
                <a16:creationId xmlns:a16="http://schemas.microsoft.com/office/drawing/2014/main" id="{78489C4D-7457-1547-8243-607E15922916}"/>
              </a:ext>
            </a:extLst>
          </p:cNvPr>
          <p:cNvSpPr>
            <a:spLocks noChangeArrowheads="1"/>
          </p:cNvSpPr>
          <p:nvPr/>
        </p:nvSpPr>
        <p:spPr bwMode="auto">
          <a:xfrm>
            <a:off x="4362459" y="5475288"/>
            <a:ext cx="3429000" cy="533400"/>
          </a:xfrm>
          <a:prstGeom prst="ellipse">
            <a:avLst/>
          </a:prstGeom>
          <a:gradFill rotWithShape="1">
            <a:gsLst>
              <a:gs pos="0">
                <a:srgbClr val="FFFF00"/>
              </a:gs>
              <a:gs pos="50000">
                <a:srgbClr val="FFFFFF"/>
              </a:gs>
              <a:gs pos="100000">
                <a:srgbClr val="FFFF00"/>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35" name="Rectangle 6">
            <a:extLst>
              <a:ext uri="{FF2B5EF4-FFF2-40B4-BE49-F238E27FC236}">
                <a16:creationId xmlns:a16="http://schemas.microsoft.com/office/drawing/2014/main" id="{EFAD3F79-FB60-614D-904C-4BF1B639F8FF}"/>
              </a:ext>
            </a:extLst>
          </p:cNvPr>
          <p:cNvSpPr>
            <a:spLocks noChangeArrowheads="1"/>
          </p:cNvSpPr>
          <p:nvPr/>
        </p:nvSpPr>
        <p:spPr bwMode="auto">
          <a:xfrm>
            <a:off x="4038609" y="1839913"/>
            <a:ext cx="6477000" cy="17526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36" name="Rectangle 7">
            <a:extLst>
              <a:ext uri="{FF2B5EF4-FFF2-40B4-BE49-F238E27FC236}">
                <a16:creationId xmlns:a16="http://schemas.microsoft.com/office/drawing/2014/main" id="{87419029-A51F-824F-94B7-27EF504CBFC4}"/>
              </a:ext>
            </a:extLst>
          </p:cNvPr>
          <p:cNvSpPr>
            <a:spLocks noChangeArrowheads="1"/>
          </p:cNvSpPr>
          <p:nvPr/>
        </p:nvSpPr>
        <p:spPr bwMode="auto">
          <a:xfrm>
            <a:off x="4191009" y="1992313"/>
            <a:ext cx="4648200" cy="14478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37" name="Oval 8">
            <a:extLst>
              <a:ext uri="{FF2B5EF4-FFF2-40B4-BE49-F238E27FC236}">
                <a16:creationId xmlns:a16="http://schemas.microsoft.com/office/drawing/2014/main" id="{80012E64-3694-0249-94AA-53D69492518B}"/>
              </a:ext>
            </a:extLst>
          </p:cNvPr>
          <p:cNvSpPr>
            <a:spLocks noChangeArrowheads="1"/>
          </p:cNvSpPr>
          <p:nvPr/>
        </p:nvSpPr>
        <p:spPr bwMode="auto">
          <a:xfrm>
            <a:off x="5334009" y="2886075"/>
            <a:ext cx="3429000" cy="533400"/>
          </a:xfrm>
          <a:prstGeom prst="ellipse">
            <a:avLst/>
          </a:prstGeom>
          <a:gradFill rotWithShape="1">
            <a:gsLst>
              <a:gs pos="0">
                <a:srgbClr val="FFFF00"/>
              </a:gs>
              <a:gs pos="50000">
                <a:srgbClr val="FFFFFF"/>
              </a:gs>
              <a:gs pos="100000">
                <a:srgbClr val="FFFF00"/>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39" name="Rectangle 10">
            <a:extLst>
              <a:ext uri="{FF2B5EF4-FFF2-40B4-BE49-F238E27FC236}">
                <a16:creationId xmlns:a16="http://schemas.microsoft.com/office/drawing/2014/main" id="{FB0BFC4A-99A3-3542-A5EC-A63B4631FCBC}"/>
              </a:ext>
            </a:extLst>
          </p:cNvPr>
          <p:cNvSpPr>
            <a:spLocks noChangeArrowheads="1"/>
          </p:cNvSpPr>
          <p:nvPr/>
        </p:nvSpPr>
        <p:spPr bwMode="auto">
          <a:xfrm>
            <a:off x="6858009" y="2373313"/>
            <a:ext cx="1371600" cy="381000"/>
          </a:xfrm>
          <a:prstGeom prst="rect">
            <a:avLst/>
          </a:prstGeom>
          <a:gradFill rotWithShape="1">
            <a:gsLst>
              <a:gs pos="0">
                <a:srgbClr val="FFFF00"/>
              </a:gs>
              <a:gs pos="50000">
                <a:srgbClr val="FFFFFF"/>
              </a:gs>
              <a:gs pos="100000">
                <a:srgbClr val="FFFF00"/>
              </a:gs>
            </a:gsLst>
            <a:lin ang="5400000" scaled="1"/>
          </a:gradFill>
          <a:ln w="9525" algn="ctr">
            <a:solidFill>
              <a:schemeClr val="tx1"/>
            </a:solidFill>
            <a:miter lim="800000"/>
            <a:headEnd/>
            <a:tailEnd/>
          </a:ln>
        </p:spPr>
        <p:txBody>
          <a:bodyPr anchor="ct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2747" name="Rectangle 11">
            <a:extLst>
              <a:ext uri="{FF2B5EF4-FFF2-40B4-BE49-F238E27FC236}">
                <a16:creationId xmlns:a16="http://schemas.microsoft.com/office/drawing/2014/main" id="{F851E852-FDAF-2847-B767-5AE81A15F754}"/>
              </a:ext>
            </a:extLst>
          </p:cNvPr>
          <p:cNvSpPr>
            <a:spLocks noChangeArrowheads="1"/>
          </p:cNvSpPr>
          <p:nvPr/>
        </p:nvSpPr>
        <p:spPr bwMode="auto">
          <a:xfrm>
            <a:off x="9569459" y="2395022"/>
            <a:ext cx="793750" cy="369332"/>
          </a:xfrm>
          <a:prstGeom prst="rect">
            <a:avLst/>
          </a:prstGeom>
          <a:gradFill rotWithShape="1">
            <a:gsLst>
              <a:gs pos="0">
                <a:srgbClr val="FF6600"/>
              </a:gs>
              <a:gs pos="50000">
                <a:schemeClr val="bg1"/>
              </a:gs>
              <a:gs pos="100000">
                <a:srgbClr val="FF6600"/>
              </a:gs>
            </a:gsLst>
            <a:lin ang="5400000" scaled="1"/>
          </a:gradFill>
          <a:ln w="9525"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48141" name="Text Box 12">
            <a:extLst>
              <a:ext uri="{FF2B5EF4-FFF2-40B4-BE49-F238E27FC236}">
                <a16:creationId xmlns:a16="http://schemas.microsoft.com/office/drawing/2014/main" id="{FCB5A905-26DA-EB4A-ACF7-6BBB067EBC27}"/>
              </a:ext>
            </a:extLst>
          </p:cNvPr>
          <p:cNvSpPr txBox="1">
            <a:spLocks noChangeArrowheads="1"/>
          </p:cNvSpPr>
          <p:nvPr/>
        </p:nvSpPr>
        <p:spPr bwMode="auto">
          <a:xfrm>
            <a:off x="9604385" y="2351089"/>
            <a:ext cx="7588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 logic</a:t>
            </a:r>
          </a:p>
        </p:txBody>
      </p:sp>
      <p:sp>
        <p:nvSpPr>
          <p:cNvPr id="48142" name="Rectangle 13">
            <a:extLst>
              <a:ext uri="{FF2B5EF4-FFF2-40B4-BE49-F238E27FC236}">
                <a16:creationId xmlns:a16="http://schemas.microsoft.com/office/drawing/2014/main" id="{2FB7C4E5-69F2-FD45-AFF8-CCEBA70ED073}"/>
              </a:ext>
            </a:extLst>
          </p:cNvPr>
          <p:cNvSpPr>
            <a:spLocks noChangeArrowheads="1"/>
          </p:cNvSpPr>
          <p:nvPr/>
        </p:nvSpPr>
        <p:spPr bwMode="auto">
          <a:xfrm>
            <a:off x="4267209" y="2197100"/>
            <a:ext cx="1295400" cy="6858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43" name="Text Box 14">
            <a:extLst>
              <a:ext uri="{FF2B5EF4-FFF2-40B4-BE49-F238E27FC236}">
                <a16:creationId xmlns:a16="http://schemas.microsoft.com/office/drawing/2014/main" id="{C437250C-541F-8640-B8BE-098875DB64C0}"/>
              </a:ext>
            </a:extLst>
          </p:cNvPr>
          <p:cNvSpPr txBox="1">
            <a:spLocks noChangeArrowheads="1"/>
          </p:cNvSpPr>
          <p:nvPr/>
        </p:nvSpPr>
        <p:spPr bwMode="auto">
          <a:xfrm>
            <a:off x="4267209" y="2449513"/>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48144" name="AutoShape 15">
            <a:extLst>
              <a:ext uri="{FF2B5EF4-FFF2-40B4-BE49-F238E27FC236}">
                <a16:creationId xmlns:a16="http://schemas.microsoft.com/office/drawing/2014/main" id="{D7E0ADFE-39A5-414B-A64D-CB20E6960A31}"/>
              </a:ext>
            </a:extLst>
          </p:cNvPr>
          <p:cNvSpPr>
            <a:spLocks noChangeArrowheads="1"/>
          </p:cNvSpPr>
          <p:nvPr/>
        </p:nvSpPr>
        <p:spPr bwMode="auto">
          <a:xfrm>
            <a:off x="3657609" y="2425700"/>
            <a:ext cx="609600" cy="228600"/>
          </a:xfrm>
          <a:prstGeom prst="leftRightArrow">
            <a:avLst>
              <a:gd name="adj1" fmla="val 50000"/>
              <a:gd name="adj2" fmla="val 53333"/>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2752" name="Oval 16">
            <a:extLst>
              <a:ext uri="{FF2B5EF4-FFF2-40B4-BE49-F238E27FC236}">
                <a16:creationId xmlns:a16="http://schemas.microsoft.com/office/drawing/2014/main" id="{0086FDDD-CFB9-4E43-8E94-CB10DF077F71}"/>
              </a:ext>
            </a:extLst>
          </p:cNvPr>
          <p:cNvSpPr>
            <a:spLocks noChangeArrowheads="1"/>
          </p:cNvSpPr>
          <p:nvPr/>
        </p:nvSpPr>
        <p:spPr bwMode="auto">
          <a:xfrm>
            <a:off x="2438409" y="2120900"/>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8146" name="Text Box 17">
            <a:extLst>
              <a:ext uri="{FF2B5EF4-FFF2-40B4-BE49-F238E27FC236}">
                <a16:creationId xmlns:a16="http://schemas.microsoft.com/office/drawing/2014/main" id="{98F058C6-4936-5046-80CA-0D8889F13A25}"/>
              </a:ext>
            </a:extLst>
          </p:cNvPr>
          <p:cNvSpPr txBox="1">
            <a:spLocks noChangeArrowheads="1"/>
          </p:cNvSpPr>
          <p:nvPr/>
        </p:nvSpPr>
        <p:spPr bwMode="auto">
          <a:xfrm>
            <a:off x="2559059" y="2276475"/>
            <a:ext cx="9779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48147" name="Text Box 18">
            <a:extLst>
              <a:ext uri="{FF2B5EF4-FFF2-40B4-BE49-F238E27FC236}">
                <a16:creationId xmlns:a16="http://schemas.microsoft.com/office/drawing/2014/main" id="{A4BECB32-323B-0843-9EBE-A1E93FC4CDE4}"/>
              </a:ext>
            </a:extLst>
          </p:cNvPr>
          <p:cNvSpPr txBox="1">
            <a:spLocks noChangeArrowheads="1"/>
          </p:cNvSpPr>
          <p:nvPr/>
        </p:nvSpPr>
        <p:spPr bwMode="auto">
          <a:xfrm>
            <a:off x="9753609" y="3332163"/>
            <a:ext cx="6858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a:t>
            </a:r>
          </a:p>
        </p:txBody>
      </p:sp>
      <p:sp>
        <p:nvSpPr>
          <p:cNvPr id="48148" name="Text Box 19">
            <a:extLst>
              <a:ext uri="{FF2B5EF4-FFF2-40B4-BE49-F238E27FC236}">
                <a16:creationId xmlns:a16="http://schemas.microsoft.com/office/drawing/2014/main" id="{B1B85AE7-938F-AF40-8F12-15B73E706B0B}"/>
              </a:ext>
            </a:extLst>
          </p:cNvPr>
          <p:cNvSpPr txBox="1">
            <a:spLocks noChangeArrowheads="1"/>
          </p:cNvSpPr>
          <p:nvPr/>
        </p:nvSpPr>
        <p:spPr bwMode="auto">
          <a:xfrm>
            <a:off x="6891347" y="2514600"/>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Data mapping</a:t>
            </a:r>
          </a:p>
        </p:txBody>
      </p:sp>
      <p:sp>
        <p:nvSpPr>
          <p:cNvPr id="48149" name="Rectangle 20">
            <a:extLst>
              <a:ext uri="{FF2B5EF4-FFF2-40B4-BE49-F238E27FC236}">
                <a16:creationId xmlns:a16="http://schemas.microsoft.com/office/drawing/2014/main" id="{6CF611C3-34EA-9740-9915-BF8EF345D47E}"/>
              </a:ext>
            </a:extLst>
          </p:cNvPr>
          <p:cNvSpPr>
            <a:spLocks noChangeArrowheads="1"/>
          </p:cNvSpPr>
          <p:nvPr/>
        </p:nvSpPr>
        <p:spPr bwMode="auto">
          <a:xfrm>
            <a:off x="7566034" y="2982913"/>
            <a:ext cx="838200" cy="381000"/>
          </a:xfrm>
          <a:prstGeom prst="rect">
            <a:avLst/>
          </a:prstGeom>
          <a:solidFill>
            <a:srgbClr val="FFFF99"/>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50" name="Rectangle 21">
            <a:extLst>
              <a:ext uri="{FF2B5EF4-FFF2-40B4-BE49-F238E27FC236}">
                <a16:creationId xmlns:a16="http://schemas.microsoft.com/office/drawing/2014/main" id="{652DECAA-482F-4B44-862E-2FB5D7FFF6AF}"/>
              </a:ext>
            </a:extLst>
          </p:cNvPr>
          <p:cNvSpPr>
            <a:spLocks noChangeArrowheads="1"/>
          </p:cNvSpPr>
          <p:nvPr/>
        </p:nvSpPr>
        <p:spPr bwMode="auto">
          <a:xfrm>
            <a:off x="6553209" y="2978150"/>
            <a:ext cx="838200" cy="381000"/>
          </a:xfrm>
          <a:prstGeom prst="rect">
            <a:avLst/>
          </a:prstGeom>
          <a:solidFill>
            <a:srgbClr val="FFFFCC"/>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51" name="Text Box 22">
            <a:extLst>
              <a:ext uri="{FF2B5EF4-FFF2-40B4-BE49-F238E27FC236}">
                <a16:creationId xmlns:a16="http://schemas.microsoft.com/office/drawing/2014/main" id="{71E7D276-6642-5B46-B4BF-EC012F008B1D}"/>
              </a:ext>
            </a:extLst>
          </p:cNvPr>
          <p:cNvSpPr txBox="1">
            <a:spLocks noChangeArrowheads="1"/>
          </p:cNvSpPr>
          <p:nvPr/>
        </p:nvSpPr>
        <p:spPr bwMode="auto">
          <a:xfrm>
            <a:off x="6727373" y="3098800"/>
            <a:ext cx="55496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WSDL</a:t>
            </a:r>
          </a:p>
        </p:txBody>
      </p:sp>
      <p:sp>
        <p:nvSpPr>
          <p:cNvPr id="48152" name="Line 23">
            <a:extLst>
              <a:ext uri="{FF2B5EF4-FFF2-40B4-BE49-F238E27FC236}">
                <a16:creationId xmlns:a16="http://schemas.microsoft.com/office/drawing/2014/main" id="{C3B82039-9D90-CF40-85DC-CC5BD2503B55}"/>
              </a:ext>
            </a:extLst>
          </p:cNvPr>
          <p:cNvSpPr>
            <a:spLocks noChangeShapeType="1"/>
          </p:cNvSpPr>
          <p:nvPr/>
        </p:nvSpPr>
        <p:spPr bwMode="auto">
          <a:xfrm flipV="1">
            <a:off x="6934209" y="2754313"/>
            <a:ext cx="457200" cy="2286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8153" name="Line 24">
            <a:extLst>
              <a:ext uri="{FF2B5EF4-FFF2-40B4-BE49-F238E27FC236}">
                <a16:creationId xmlns:a16="http://schemas.microsoft.com/office/drawing/2014/main" id="{69D60837-720E-ED4A-B726-BB43F42310EF}"/>
              </a:ext>
            </a:extLst>
          </p:cNvPr>
          <p:cNvSpPr>
            <a:spLocks noChangeShapeType="1"/>
          </p:cNvSpPr>
          <p:nvPr/>
        </p:nvSpPr>
        <p:spPr bwMode="auto">
          <a:xfrm flipH="1" flipV="1">
            <a:off x="7543809" y="2754313"/>
            <a:ext cx="3810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8154" name="Text Box 25">
            <a:extLst>
              <a:ext uri="{FF2B5EF4-FFF2-40B4-BE49-F238E27FC236}">
                <a16:creationId xmlns:a16="http://schemas.microsoft.com/office/drawing/2014/main" id="{5B742A12-AD7F-FF43-85BA-1B53EF3F4407}"/>
              </a:ext>
            </a:extLst>
          </p:cNvPr>
          <p:cNvSpPr txBox="1">
            <a:spLocks noChangeArrowheads="1"/>
          </p:cNvSpPr>
          <p:nvPr/>
        </p:nvSpPr>
        <p:spPr bwMode="auto">
          <a:xfrm>
            <a:off x="6705609" y="2068513"/>
            <a:ext cx="19812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 Web services</a:t>
            </a:r>
          </a:p>
        </p:txBody>
      </p:sp>
      <p:sp>
        <p:nvSpPr>
          <p:cNvPr id="48155" name="Rectangle 26">
            <a:extLst>
              <a:ext uri="{FF2B5EF4-FFF2-40B4-BE49-F238E27FC236}">
                <a16:creationId xmlns:a16="http://schemas.microsoft.com/office/drawing/2014/main" id="{9EB13CEE-C226-114E-8319-F2EFD52103E1}"/>
              </a:ext>
            </a:extLst>
          </p:cNvPr>
          <p:cNvSpPr>
            <a:spLocks noChangeArrowheads="1"/>
          </p:cNvSpPr>
          <p:nvPr/>
        </p:nvSpPr>
        <p:spPr bwMode="auto">
          <a:xfrm>
            <a:off x="4972059" y="4953000"/>
            <a:ext cx="1371600" cy="381000"/>
          </a:xfrm>
          <a:prstGeom prst="rect">
            <a:avLst/>
          </a:prstGeom>
          <a:gradFill rotWithShape="1">
            <a:gsLst>
              <a:gs pos="0">
                <a:srgbClr val="FFFF00"/>
              </a:gs>
              <a:gs pos="50000">
                <a:srgbClr val="FFFFFF"/>
              </a:gs>
              <a:gs pos="100000">
                <a:srgbClr val="FFFF00"/>
              </a:gs>
            </a:gsLst>
            <a:lin ang="5400000" scaled="1"/>
          </a:gradFill>
          <a:ln w="9525" algn="ctr">
            <a:solidFill>
              <a:schemeClr val="tx1"/>
            </a:solidFill>
            <a:miter lim="800000"/>
            <a:headEnd/>
            <a:tailEnd/>
          </a:ln>
        </p:spPr>
        <p:txBody>
          <a:bodyPr anchor="ct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2763" name="Rectangle 27">
            <a:extLst>
              <a:ext uri="{FF2B5EF4-FFF2-40B4-BE49-F238E27FC236}">
                <a16:creationId xmlns:a16="http://schemas.microsoft.com/office/drawing/2014/main" id="{AFA33EB5-2134-1549-8E06-C13E3FF67B06}"/>
              </a:ext>
            </a:extLst>
          </p:cNvPr>
          <p:cNvSpPr>
            <a:spLocks noChangeArrowheads="1"/>
          </p:cNvSpPr>
          <p:nvPr/>
        </p:nvSpPr>
        <p:spPr bwMode="auto">
          <a:xfrm>
            <a:off x="2849572" y="4963597"/>
            <a:ext cx="793750" cy="369332"/>
          </a:xfrm>
          <a:prstGeom prst="rect">
            <a:avLst/>
          </a:prstGeom>
          <a:gradFill rotWithShape="1">
            <a:gsLst>
              <a:gs pos="0">
                <a:srgbClr val="FF6600"/>
              </a:gs>
              <a:gs pos="50000">
                <a:schemeClr val="bg1"/>
              </a:gs>
              <a:gs pos="100000">
                <a:srgbClr val="FF6600"/>
              </a:gs>
            </a:gsLst>
            <a:lin ang="5400000" scaled="1"/>
          </a:gradFill>
          <a:ln w="9525"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48157" name="Text Box 28">
            <a:extLst>
              <a:ext uri="{FF2B5EF4-FFF2-40B4-BE49-F238E27FC236}">
                <a16:creationId xmlns:a16="http://schemas.microsoft.com/office/drawing/2014/main" id="{15A563C5-E673-A74D-A3B2-A50ED0B9729F}"/>
              </a:ext>
            </a:extLst>
          </p:cNvPr>
          <p:cNvSpPr txBox="1">
            <a:spLocks noChangeArrowheads="1"/>
          </p:cNvSpPr>
          <p:nvPr/>
        </p:nvSpPr>
        <p:spPr bwMode="auto">
          <a:xfrm>
            <a:off x="2884498" y="4919664"/>
            <a:ext cx="7588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 logic</a:t>
            </a:r>
          </a:p>
        </p:txBody>
      </p:sp>
      <p:sp>
        <p:nvSpPr>
          <p:cNvPr id="48158" name="Rectangle 29">
            <a:extLst>
              <a:ext uri="{FF2B5EF4-FFF2-40B4-BE49-F238E27FC236}">
                <a16:creationId xmlns:a16="http://schemas.microsoft.com/office/drawing/2014/main" id="{530ADD7A-C94F-F44A-9019-E2D48624232F}"/>
              </a:ext>
            </a:extLst>
          </p:cNvPr>
          <p:cNvSpPr>
            <a:spLocks noChangeArrowheads="1"/>
          </p:cNvSpPr>
          <p:nvPr/>
        </p:nvSpPr>
        <p:spPr bwMode="auto">
          <a:xfrm>
            <a:off x="7639059" y="4821238"/>
            <a:ext cx="1295400" cy="6858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59" name="Text Box 30">
            <a:extLst>
              <a:ext uri="{FF2B5EF4-FFF2-40B4-BE49-F238E27FC236}">
                <a16:creationId xmlns:a16="http://schemas.microsoft.com/office/drawing/2014/main" id="{8062EBFE-B92B-7F44-91FD-5F715392763C}"/>
              </a:ext>
            </a:extLst>
          </p:cNvPr>
          <p:cNvSpPr txBox="1">
            <a:spLocks noChangeArrowheads="1"/>
          </p:cNvSpPr>
          <p:nvPr/>
        </p:nvSpPr>
        <p:spPr bwMode="auto">
          <a:xfrm>
            <a:off x="7639059" y="5073650"/>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48160" name="AutoShape 31">
            <a:extLst>
              <a:ext uri="{FF2B5EF4-FFF2-40B4-BE49-F238E27FC236}">
                <a16:creationId xmlns:a16="http://schemas.microsoft.com/office/drawing/2014/main" id="{2F16B120-AD5D-D946-B9D3-63B6CA163514}"/>
              </a:ext>
            </a:extLst>
          </p:cNvPr>
          <p:cNvSpPr>
            <a:spLocks noChangeArrowheads="1"/>
          </p:cNvSpPr>
          <p:nvPr/>
        </p:nvSpPr>
        <p:spPr bwMode="auto">
          <a:xfrm>
            <a:off x="8934459" y="5049838"/>
            <a:ext cx="609600" cy="228600"/>
          </a:xfrm>
          <a:prstGeom prst="leftRightArrow">
            <a:avLst>
              <a:gd name="adj1" fmla="val 50000"/>
              <a:gd name="adj2" fmla="val 53333"/>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2768" name="Oval 32">
            <a:extLst>
              <a:ext uri="{FF2B5EF4-FFF2-40B4-BE49-F238E27FC236}">
                <a16:creationId xmlns:a16="http://schemas.microsoft.com/office/drawing/2014/main" id="{0A184279-AC43-634D-99FD-C6462627158C}"/>
              </a:ext>
            </a:extLst>
          </p:cNvPr>
          <p:cNvSpPr>
            <a:spLocks noChangeArrowheads="1"/>
          </p:cNvSpPr>
          <p:nvPr/>
        </p:nvSpPr>
        <p:spPr bwMode="auto">
          <a:xfrm>
            <a:off x="9544059" y="4745038"/>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48162" name="Text Box 33">
            <a:extLst>
              <a:ext uri="{FF2B5EF4-FFF2-40B4-BE49-F238E27FC236}">
                <a16:creationId xmlns:a16="http://schemas.microsoft.com/office/drawing/2014/main" id="{393FD9C4-7A0D-F44B-A536-48E185C2A1E8}"/>
              </a:ext>
            </a:extLst>
          </p:cNvPr>
          <p:cNvSpPr txBox="1">
            <a:spLocks noChangeArrowheads="1"/>
          </p:cNvSpPr>
          <p:nvPr/>
        </p:nvSpPr>
        <p:spPr bwMode="auto">
          <a:xfrm>
            <a:off x="9664709" y="4916488"/>
            <a:ext cx="9779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Provider</a:t>
            </a:r>
          </a:p>
        </p:txBody>
      </p:sp>
      <p:sp>
        <p:nvSpPr>
          <p:cNvPr id="48163" name="Text Box 34">
            <a:extLst>
              <a:ext uri="{FF2B5EF4-FFF2-40B4-BE49-F238E27FC236}">
                <a16:creationId xmlns:a16="http://schemas.microsoft.com/office/drawing/2014/main" id="{810A6565-F573-A345-9733-EB135B9F37D0}"/>
              </a:ext>
            </a:extLst>
          </p:cNvPr>
          <p:cNvSpPr txBox="1">
            <a:spLocks noChangeArrowheads="1"/>
          </p:cNvSpPr>
          <p:nvPr/>
        </p:nvSpPr>
        <p:spPr bwMode="auto">
          <a:xfrm>
            <a:off x="2762259" y="5911850"/>
            <a:ext cx="6858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a:t>
            </a:r>
          </a:p>
        </p:txBody>
      </p:sp>
      <p:sp>
        <p:nvSpPr>
          <p:cNvPr id="48164" name="Text Box 35">
            <a:extLst>
              <a:ext uri="{FF2B5EF4-FFF2-40B4-BE49-F238E27FC236}">
                <a16:creationId xmlns:a16="http://schemas.microsoft.com/office/drawing/2014/main" id="{A86B4CCE-0D26-BF46-9489-E1498B9A673E}"/>
              </a:ext>
            </a:extLst>
          </p:cNvPr>
          <p:cNvSpPr txBox="1">
            <a:spLocks noChangeArrowheads="1"/>
          </p:cNvSpPr>
          <p:nvPr/>
        </p:nvSpPr>
        <p:spPr bwMode="auto">
          <a:xfrm>
            <a:off x="5026034" y="5094288"/>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Data mapping</a:t>
            </a:r>
          </a:p>
        </p:txBody>
      </p:sp>
      <p:sp>
        <p:nvSpPr>
          <p:cNvPr id="48165" name="Rectangle 36">
            <a:extLst>
              <a:ext uri="{FF2B5EF4-FFF2-40B4-BE49-F238E27FC236}">
                <a16:creationId xmlns:a16="http://schemas.microsoft.com/office/drawing/2014/main" id="{7DDFC0C7-D73B-4B45-A648-982C7B89E9B0}"/>
              </a:ext>
            </a:extLst>
          </p:cNvPr>
          <p:cNvSpPr>
            <a:spLocks noChangeArrowheads="1"/>
          </p:cNvSpPr>
          <p:nvPr/>
        </p:nvSpPr>
        <p:spPr bwMode="auto">
          <a:xfrm>
            <a:off x="5680084" y="5562600"/>
            <a:ext cx="838200" cy="381000"/>
          </a:xfrm>
          <a:prstGeom prst="rect">
            <a:avLst/>
          </a:prstGeom>
          <a:solidFill>
            <a:srgbClr val="FFFF99"/>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66" name="Rectangle 37">
            <a:extLst>
              <a:ext uri="{FF2B5EF4-FFF2-40B4-BE49-F238E27FC236}">
                <a16:creationId xmlns:a16="http://schemas.microsoft.com/office/drawing/2014/main" id="{5A6CA2BC-9162-2049-A502-51C40368A247}"/>
              </a:ext>
            </a:extLst>
          </p:cNvPr>
          <p:cNvSpPr>
            <a:spLocks noChangeArrowheads="1"/>
          </p:cNvSpPr>
          <p:nvPr/>
        </p:nvSpPr>
        <p:spPr bwMode="auto">
          <a:xfrm>
            <a:off x="4667259" y="5557838"/>
            <a:ext cx="838200" cy="381000"/>
          </a:xfrm>
          <a:prstGeom prst="rect">
            <a:avLst/>
          </a:prstGeom>
          <a:solidFill>
            <a:srgbClr val="FFFFCC"/>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67" name="Text Box 38">
            <a:extLst>
              <a:ext uri="{FF2B5EF4-FFF2-40B4-BE49-F238E27FC236}">
                <a16:creationId xmlns:a16="http://schemas.microsoft.com/office/drawing/2014/main" id="{E2965476-1840-2C4F-A171-5CC30A44A2BC}"/>
              </a:ext>
            </a:extLst>
          </p:cNvPr>
          <p:cNvSpPr txBox="1">
            <a:spLocks noChangeArrowheads="1"/>
          </p:cNvSpPr>
          <p:nvPr/>
        </p:nvSpPr>
        <p:spPr bwMode="auto">
          <a:xfrm>
            <a:off x="4817611" y="5699125"/>
            <a:ext cx="55496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WSDL</a:t>
            </a:r>
          </a:p>
        </p:txBody>
      </p:sp>
      <p:sp>
        <p:nvSpPr>
          <p:cNvPr id="48168" name="Line 39">
            <a:extLst>
              <a:ext uri="{FF2B5EF4-FFF2-40B4-BE49-F238E27FC236}">
                <a16:creationId xmlns:a16="http://schemas.microsoft.com/office/drawing/2014/main" id="{DE6BFC0A-0A34-EF40-B7DB-B7A62DD03274}"/>
              </a:ext>
            </a:extLst>
          </p:cNvPr>
          <p:cNvSpPr>
            <a:spLocks noChangeShapeType="1"/>
          </p:cNvSpPr>
          <p:nvPr/>
        </p:nvSpPr>
        <p:spPr bwMode="auto">
          <a:xfrm flipV="1">
            <a:off x="5048259" y="5334000"/>
            <a:ext cx="457200" cy="2286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8169" name="Line 40">
            <a:extLst>
              <a:ext uri="{FF2B5EF4-FFF2-40B4-BE49-F238E27FC236}">
                <a16:creationId xmlns:a16="http://schemas.microsoft.com/office/drawing/2014/main" id="{0443B64B-80DA-B747-813F-1338F444381D}"/>
              </a:ext>
            </a:extLst>
          </p:cNvPr>
          <p:cNvSpPr>
            <a:spLocks noChangeShapeType="1"/>
          </p:cNvSpPr>
          <p:nvPr/>
        </p:nvSpPr>
        <p:spPr bwMode="auto">
          <a:xfrm flipH="1" flipV="1">
            <a:off x="5657859" y="5334000"/>
            <a:ext cx="3810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48170" name="Text Box 41">
            <a:extLst>
              <a:ext uri="{FF2B5EF4-FFF2-40B4-BE49-F238E27FC236}">
                <a16:creationId xmlns:a16="http://schemas.microsoft.com/office/drawing/2014/main" id="{93D7BC99-D1DE-A84F-B7D5-D1A21EA7346B}"/>
              </a:ext>
            </a:extLst>
          </p:cNvPr>
          <p:cNvSpPr txBox="1">
            <a:spLocks noChangeArrowheads="1"/>
          </p:cNvSpPr>
          <p:nvPr/>
        </p:nvSpPr>
        <p:spPr bwMode="auto">
          <a:xfrm>
            <a:off x="4438659" y="4648200"/>
            <a:ext cx="19812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 Web services</a:t>
            </a:r>
          </a:p>
        </p:txBody>
      </p:sp>
      <p:sp>
        <p:nvSpPr>
          <p:cNvPr id="48171" name="AutoShape 42">
            <a:extLst>
              <a:ext uri="{FF2B5EF4-FFF2-40B4-BE49-F238E27FC236}">
                <a16:creationId xmlns:a16="http://schemas.microsoft.com/office/drawing/2014/main" id="{4CDFCA20-CF12-CB4C-8A52-909936993305}"/>
              </a:ext>
            </a:extLst>
          </p:cNvPr>
          <p:cNvSpPr>
            <a:spLocks noChangeArrowheads="1"/>
          </p:cNvSpPr>
          <p:nvPr/>
        </p:nvSpPr>
        <p:spPr bwMode="auto">
          <a:xfrm>
            <a:off x="8229609" y="2371725"/>
            <a:ext cx="1295400" cy="381000"/>
          </a:xfrm>
          <a:prstGeom prst="leftRightArrow">
            <a:avLst>
              <a:gd name="adj1" fmla="val 50000"/>
              <a:gd name="adj2" fmla="val 68000"/>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72" name="Text Box 43">
            <a:extLst>
              <a:ext uri="{FF2B5EF4-FFF2-40B4-BE49-F238E27FC236}">
                <a16:creationId xmlns:a16="http://schemas.microsoft.com/office/drawing/2014/main" id="{26A46530-CE46-1746-85DF-13A6ECCAF345}"/>
              </a:ext>
            </a:extLst>
          </p:cNvPr>
          <p:cNvSpPr txBox="1">
            <a:spLocks noChangeArrowheads="1"/>
          </p:cNvSpPr>
          <p:nvPr/>
        </p:nvSpPr>
        <p:spPr bwMode="auto">
          <a:xfrm>
            <a:off x="8229609" y="2486025"/>
            <a:ext cx="1371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HLL data structure</a:t>
            </a:r>
          </a:p>
        </p:txBody>
      </p:sp>
      <p:sp>
        <p:nvSpPr>
          <p:cNvPr id="48173" name="AutoShape 44">
            <a:extLst>
              <a:ext uri="{FF2B5EF4-FFF2-40B4-BE49-F238E27FC236}">
                <a16:creationId xmlns:a16="http://schemas.microsoft.com/office/drawing/2014/main" id="{7F87063C-5F05-DB4F-B4C5-A7ADAAC0D25F}"/>
              </a:ext>
            </a:extLst>
          </p:cNvPr>
          <p:cNvSpPr>
            <a:spLocks noChangeArrowheads="1"/>
          </p:cNvSpPr>
          <p:nvPr/>
        </p:nvSpPr>
        <p:spPr bwMode="auto">
          <a:xfrm>
            <a:off x="5562609" y="2371725"/>
            <a:ext cx="1295400" cy="381000"/>
          </a:xfrm>
          <a:prstGeom prst="leftRightArrow">
            <a:avLst>
              <a:gd name="adj1" fmla="val 50000"/>
              <a:gd name="adj2" fmla="val 68000"/>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74" name="Text Box 45">
            <a:extLst>
              <a:ext uri="{FF2B5EF4-FFF2-40B4-BE49-F238E27FC236}">
                <a16:creationId xmlns:a16="http://schemas.microsoft.com/office/drawing/2014/main" id="{6ED25A0C-D3D2-F847-8D94-9EFBE4A02270}"/>
              </a:ext>
            </a:extLst>
          </p:cNvPr>
          <p:cNvSpPr txBox="1">
            <a:spLocks noChangeArrowheads="1"/>
          </p:cNvSpPr>
          <p:nvPr/>
        </p:nvSpPr>
        <p:spPr bwMode="auto">
          <a:xfrm>
            <a:off x="5792797" y="2490788"/>
            <a:ext cx="990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SOAP body</a:t>
            </a:r>
          </a:p>
        </p:txBody>
      </p:sp>
      <p:sp>
        <p:nvSpPr>
          <p:cNvPr id="48175" name="AutoShape 46">
            <a:extLst>
              <a:ext uri="{FF2B5EF4-FFF2-40B4-BE49-F238E27FC236}">
                <a16:creationId xmlns:a16="http://schemas.microsoft.com/office/drawing/2014/main" id="{AD37031C-5494-9642-AD81-98ADC5422957}"/>
              </a:ext>
            </a:extLst>
          </p:cNvPr>
          <p:cNvSpPr>
            <a:spLocks noChangeArrowheads="1"/>
          </p:cNvSpPr>
          <p:nvPr/>
        </p:nvSpPr>
        <p:spPr bwMode="auto">
          <a:xfrm>
            <a:off x="6343659" y="4962525"/>
            <a:ext cx="1295400" cy="381000"/>
          </a:xfrm>
          <a:prstGeom prst="leftRightArrow">
            <a:avLst>
              <a:gd name="adj1" fmla="val 50000"/>
              <a:gd name="adj2" fmla="val 68000"/>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76" name="Text Box 47">
            <a:extLst>
              <a:ext uri="{FF2B5EF4-FFF2-40B4-BE49-F238E27FC236}">
                <a16:creationId xmlns:a16="http://schemas.microsoft.com/office/drawing/2014/main" id="{9BE6332D-D583-1846-B296-B3C942A7407F}"/>
              </a:ext>
            </a:extLst>
          </p:cNvPr>
          <p:cNvSpPr txBox="1">
            <a:spLocks noChangeArrowheads="1"/>
          </p:cNvSpPr>
          <p:nvPr/>
        </p:nvSpPr>
        <p:spPr bwMode="auto">
          <a:xfrm>
            <a:off x="6573847" y="5081588"/>
            <a:ext cx="990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SOAP body</a:t>
            </a:r>
          </a:p>
        </p:txBody>
      </p:sp>
      <p:sp>
        <p:nvSpPr>
          <p:cNvPr id="48177" name="AutoShape 48">
            <a:extLst>
              <a:ext uri="{FF2B5EF4-FFF2-40B4-BE49-F238E27FC236}">
                <a16:creationId xmlns:a16="http://schemas.microsoft.com/office/drawing/2014/main" id="{82CA1D8B-EB82-A546-90F5-CBDFEA0A2769}"/>
              </a:ext>
            </a:extLst>
          </p:cNvPr>
          <p:cNvSpPr>
            <a:spLocks noChangeArrowheads="1"/>
          </p:cNvSpPr>
          <p:nvPr/>
        </p:nvSpPr>
        <p:spPr bwMode="auto">
          <a:xfrm>
            <a:off x="3676659" y="4964113"/>
            <a:ext cx="1295400" cy="381000"/>
          </a:xfrm>
          <a:prstGeom prst="leftRightArrow">
            <a:avLst>
              <a:gd name="adj1" fmla="val 50000"/>
              <a:gd name="adj2" fmla="val 68000"/>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48178" name="Text Box 49">
            <a:extLst>
              <a:ext uri="{FF2B5EF4-FFF2-40B4-BE49-F238E27FC236}">
                <a16:creationId xmlns:a16="http://schemas.microsoft.com/office/drawing/2014/main" id="{4BEDDAFC-4E15-4546-B6A0-6F898E255C1D}"/>
              </a:ext>
            </a:extLst>
          </p:cNvPr>
          <p:cNvSpPr txBox="1">
            <a:spLocks noChangeArrowheads="1"/>
          </p:cNvSpPr>
          <p:nvPr/>
        </p:nvSpPr>
        <p:spPr bwMode="auto">
          <a:xfrm>
            <a:off x="3676659" y="5078413"/>
            <a:ext cx="1371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HLL data structure</a:t>
            </a:r>
          </a:p>
        </p:txBody>
      </p:sp>
      <p:sp>
        <p:nvSpPr>
          <p:cNvPr id="48179" name="Text Box 50">
            <a:extLst>
              <a:ext uri="{FF2B5EF4-FFF2-40B4-BE49-F238E27FC236}">
                <a16:creationId xmlns:a16="http://schemas.microsoft.com/office/drawing/2014/main" id="{780661F0-A1F3-9842-9D3E-B57306451700}"/>
              </a:ext>
            </a:extLst>
          </p:cNvPr>
          <p:cNvSpPr txBox="1">
            <a:spLocks noChangeArrowheads="1"/>
          </p:cNvSpPr>
          <p:nvPr/>
        </p:nvSpPr>
        <p:spPr bwMode="auto">
          <a:xfrm>
            <a:off x="7661970" y="3038476"/>
            <a:ext cx="646331" cy="33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WSBind</a:t>
            </a:r>
          </a:p>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file</a:t>
            </a:r>
          </a:p>
        </p:txBody>
      </p:sp>
      <p:sp>
        <p:nvSpPr>
          <p:cNvPr id="48180" name="Text Box 51">
            <a:extLst>
              <a:ext uri="{FF2B5EF4-FFF2-40B4-BE49-F238E27FC236}">
                <a16:creationId xmlns:a16="http://schemas.microsoft.com/office/drawing/2014/main" id="{74751C2B-0355-ED47-8640-CB9FD43414E3}"/>
              </a:ext>
            </a:extLst>
          </p:cNvPr>
          <p:cNvSpPr txBox="1">
            <a:spLocks noChangeArrowheads="1"/>
          </p:cNvSpPr>
          <p:nvPr/>
        </p:nvSpPr>
        <p:spPr bwMode="auto">
          <a:xfrm>
            <a:off x="5558190" y="3048000"/>
            <a:ext cx="1045479"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WEBSERVICE</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resource</a:t>
            </a:r>
          </a:p>
        </p:txBody>
      </p:sp>
      <p:sp>
        <p:nvSpPr>
          <p:cNvPr id="48181" name="Text Box 52">
            <a:extLst>
              <a:ext uri="{FF2B5EF4-FFF2-40B4-BE49-F238E27FC236}">
                <a16:creationId xmlns:a16="http://schemas.microsoft.com/office/drawing/2014/main" id="{FF5775F8-C064-5847-9DD9-318534E58331}"/>
              </a:ext>
            </a:extLst>
          </p:cNvPr>
          <p:cNvSpPr txBox="1">
            <a:spLocks noChangeArrowheads="1"/>
          </p:cNvSpPr>
          <p:nvPr/>
        </p:nvSpPr>
        <p:spPr bwMode="auto">
          <a:xfrm>
            <a:off x="6521802" y="5638800"/>
            <a:ext cx="1045479"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WEBSERVICE</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resource</a:t>
            </a:r>
          </a:p>
        </p:txBody>
      </p:sp>
      <p:sp>
        <p:nvSpPr>
          <p:cNvPr id="48182" name="Text Box 53">
            <a:extLst>
              <a:ext uri="{FF2B5EF4-FFF2-40B4-BE49-F238E27FC236}">
                <a16:creationId xmlns:a16="http://schemas.microsoft.com/office/drawing/2014/main" id="{66E75658-A696-204D-95E4-712D26DB1BFE}"/>
              </a:ext>
            </a:extLst>
          </p:cNvPr>
          <p:cNvSpPr txBox="1">
            <a:spLocks noChangeArrowheads="1"/>
          </p:cNvSpPr>
          <p:nvPr/>
        </p:nvSpPr>
        <p:spPr bwMode="auto">
          <a:xfrm>
            <a:off x="5776020" y="5618164"/>
            <a:ext cx="646331" cy="33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WSBind</a:t>
            </a:r>
          </a:p>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file</a:t>
            </a:r>
          </a:p>
        </p:txBody>
      </p:sp>
    </p:spTree>
    <p:extLst>
      <p:ext uri="{BB962C8B-B14F-4D97-AF65-F5344CB8AC3E}">
        <p14:creationId xmlns:p14="http://schemas.microsoft.com/office/powerpoint/2010/main" val="128210105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12286A63-6F2A-B647-9B05-258690C08A7C}"/>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49154" name="Slide Number Placeholder 2">
            <a:extLst>
              <a:ext uri="{FF2B5EF4-FFF2-40B4-BE49-F238E27FC236}">
                <a16:creationId xmlns:a16="http://schemas.microsoft.com/office/drawing/2014/main" id="{4BEC5B34-7ACB-B04C-BDB6-FA85DCDDD03E}"/>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34</a:t>
            </a:fld>
            <a:endParaRPr lang="en-US" altLang="en-US" sz="1000">
              <a:solidFill>
                <a:srgbClr val="FFFFFF"/>
              </a:solidFill>
            </a:endParaRPr>
          </a:p>
        </p:txBody>
      </p:sp>
      <p:sp>
        <p:nvSpPr>
          <p:cNvPr id="49156" name="Text Box 3">
            <a:extLst>
              <a:ext uri="{FF2B5EF4-FFF2-40B4-BE49-F238E27FC236}">
                <a16:creationId xmlns:a16="http://schemas.microsoft.com/office/drawing/2014/main" id="{6F077547-4C5C-7345-836C-D0DEA68C1E6D}"/>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9157" name="Text Box 4">
            <a:extLst>
              <a:ext uri="{FF2B5EF4-FFF2-40B4-BE49-F238E27FC236}">
                <a16:creationId xmlns:a16="http://schemas.microsoft.com/office/drawing/2014/main" id="{7AB09AD5-62B9-0145-B6B3-6656483A514A}"/>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49158" name="Text Box 5">
            <a:extLst>
              <a:ext uri="{FF2B5EF4-FFF2-40B4-BE49-F238E27FC236}">
                <a16:creationId xmlns:a16="http://schemas.microsoft.com/office/drawing/2014/main" id="{0FFB2555-E97C-9A49-AB70-5FE5053A0D83}"/>
              </a:ext>
            </a:extLst>
          </p:cNvPr>
          <p:cNvSpPr txBox="1">
            <a:spLocks noChangeArrowheads="1"/>
          </p:cNvSpPr>
          <p:nvPr/>
        </p:nvSpPr>
        <p:spPr bwMode="auto">
          <a:xfrm>
            <a:off x="2247900" y="1690688"/>
            <a:ext cx="8169275"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After the handlers in the pipeline are invoked, the application handler specified in the pipeline configuration file will be invoked.  The normal function of the application handler is to parse the incoming request and create a COMMAREA or container.  The application handler then invokes the target business logic program.  When the business logic program returns, the application handler creates a SOAP response from the returned COMMAREA or container.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CICS supplies an application handler named DFHPITP, in most situations you will use this application handler instead of writing your own.</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For both inbound and outbound requests/responses, DFHPITP uses the information in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to know how to parse and construct incoming and outgoing SOAP messages.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70785481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47370F31-FB63-8C42-AAD4-BC5347CF8EA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WebSphere MQ Transports</a:t>
            </a:r>
            <a:endParaRPr lang="en-US" altLang="en-US" sz="3600" b="1" dirty="0">
              <a:ea typeface="MS PGothic" panose="020B0600070205080204" pitchFamily="34" charset="-128"/>
            </a:endParaRPr>
          </a:p>
        </p:txBody>
      </p:sp>
      <p:sp>
        <p:nvSpPr>
          <p:cNvPr id="50178" name="Slide Number Placeholder 3">
            <a:extLst>
              <a:ext uri="{FF2B5EF4-FFF2-40B4-BE49-F238E27FC236}">
                <a16:creationId xmlns:a16="http://schemas.microsoft.com/office/drawing/2014/main" id="{35CB1323-5A35-8540-B4E5-B5E2E2442C7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35</a:t>
            </a:fld>
            <a:endParaRPr lang="en-US" altLang="en-US" sz="1000">
              <a:solidFill>
                <a:srgbClr val="FFFFFF"/>
              </a:solidFill>
            </a:endParaRPr>
          </a:p>
        </p:txBody>
      </p:sp>
      <p:sp>
        <p:nvSpPr>
          <p:cNvPr id="50180" name="Rectangle 3">
            <a:extLst>
              <a:ext uri="{FF2B5EF4-FFF2-40B4-BE49-F238E27FC236}">
                <a16:creationId xmlns:a16="http://schemas.microsoft.com/office/drawing/2014/main" id="{A77095BF-C1B1-9040-A504-DC359F155C7C}"/>
              </a:ext>
            </a:extLst>
          </p:cNvPr>
          <p:cNvSpPr>
            <a:spLocks noChangeArrowheads="1"/>
          </p:cNvSpPr>
          <p:nvPr/>
        </p:nvSpPr>
        <p:spPr bwMode="auto">
          <a:xfrm>
            <a:off x="2827004" y="4423680"/>
            <a:ext cx="4140200" cy="2303462"/>
          </a:xfrm>
          <a:prstGeom prst="rect">
            <a:avLst/>
          </a:prstGeom>
          <a:gradFill rotWithShape="1">
            <a:gsLst>
              <a:gs pos="0">
                <a:srgbClr val="00CCFF"/>
              </a:gs>
              <a:gs pos="50000">
                <a:srgbClr val="FFFFFF"/>
              </a:gs>
              <a:gs pos="100000">
                <a:srgbClr val="00CCFF"/>
              </a:gs>
            </a:gsLst>
            <a:lin ang="540000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81" name="Text Box 4">
            <a:extLst>
              <a:ext uri="{FF2B5EF4-FFF2-40B4-BE49-F238E27FC236}">
                <a16:creationId xmlns:a16="http://schemas.microsoft.com/office/drawing/2014/main" id="{E4EE9B63-A599-D04D-8866-06617ED21806}"/>
              </a:ext>
            </a:extLst>
          </p:cNvPr>
          <p:cNvSpPr txBox="1">
            <a:spLocks noChangeArrowheads="1"/>
          </p:cNvSpPr>
          <p:nvPr/>
        </p:nvSpPr>
        <p:spPr bwMode="auto">
          <a:xfrm>
            <a:off x="5617829" y="4445905"/>
            <a:ext cx="984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solidFill>
                  <a:srgbClr val="000000"/>
                </a:solidFill>
                <a:ea typeface="MS PGothic" panose="020B0600070205080204" pitchFamily="34" charset="-128"/>
              </a:rPr>
              <a:t>CICS TS</a:t>
            </a:r>
          </a:p>
        </p:txBody>
      </p:sp>
      <p:sp>
        <p:nvSpPr>
          <p:cNvPr id="50182" name="Rectangle 5">
            <a:extLst>
              <a:ext uri="{FF2B5EF4-FFF2-40B4-BE49-F238E27FC236}">
                <a16:creationId xmlns:a16="http://schemas.microsoft.com/office/drawing/2014/main" id="{4E5204D6-2782-F94A-8675-0910310878C5}"/>
              </a:ext>
            </a:extLst>
          </p:cNvPr>
          <p:cNvSpPr>
            <a:spLocks noChangeArrowheads="1"/>
          </p:cNvSpPr>
          <p:nvPr/>
        </p:nvSpPr>
        <p:spPr bwMode="auto">
          <a:xfrm>
            <a:off x="3112755" y="4742767"/>
            <a:ext cx="2212975" cy="1804988"/>
          </a:xfrm>
          <a:prstGeom prst="rect">
            <a:avLst/>
          </a:prstGeom>
          <a:gradFill rotWithShape="1">
            <a:gsLst>
              <a:gs pos="0">
                <a:srgbClr val="FFFF99"/>
              </a:gs>
              <a:gs pos="50000">
                <a:srgbClr val="FFFFFF"/>
              </a:gs>
              <a:gs pos="100000">
                <a:srgbClr val="FFFF99"/>
              </a:gs>
            </a:gsLst>
            <a:lin ang="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83" name="Text Box 6">
            <a:extLst>
              <a:ext uri="{FF2B5EF4-FFF2-40B4-BE49-F238E27FC236}">
                <a16:creationId xmlns:a16="http://schemas.microsoft.com/office/drawing/2014/main" id="{20C7A763-ED81-8243-ABD9-7223D4ED7A8C}"/>
              </a:ext>
            </a:extLst>
          </p:cNvPr>
          <p:cNvSpPr txBox="1">
            <a:spLocks noChangeArrowheads="1"/>
          </p:cNvSpPr>
          <p:nvPr/>
        </p:nvSpPr>
        <p:spPr bwMode="auto">
          <a:xfrm>
            <a:off x="3139742" y="4731655"/>
            <a:ext cx="2282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User Transaction</a:t>
            </a:r>
          </a:p>
        </p:txBody>
      </p:sp>
      <p:sp>
        <p:nvSpPr>
          <p:cNvPr id="50184" name="Rectangle 7">
            <a:extLst>
              <a:ext uri="{FF2B5EF4-FFF2-40B4-BE49-F238E27FC236}">
                <a16:creationId xmlns:a16="http://schemas.microsoft.com/office/drawing/2014/main" id="{45102802-75B8-5C47-88A0-BB23A3BEBF82}"/>
              </a:ext>
            </a:extLst>
          </p:cNvPr>
          <p:cNvSpPr>
            <a:spLocks noChangeArrowheads="1"/>
          </p:cNvSpPr>
          <p:nvPr/>
        </p:nvSpPr>
        <p:spPr bwMode="auto">
          <a:xfrm flipH="1" flipV="1">
            <a:off x="3041317" y="4674505"/>
            <a:ext cx="142875" cy="138112"/>
          </a:xfrm>
          <a:prstGeom prst="rect">
            <a:avLst/>
          </a:prstGeom>
          <a:gradFill rotWithShape="1">
            <a:gsLst>
              <a:gs pos="0">
                <a:srgbClr val="FFFF99"/>
              </a:gs>
              <a:gs pos="50000">
                <a:srgbClr val="FFFFFF"/>
              </a:gs>
              <a:gs pos="100000">
                <a:srgbClr val="FFFF99"/>
              </a:gs>
            </a:gsLst>
            <a:lin ang="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85" name="Rectangle 8">
            <a:extLst>
              <a:ext uri="{FF2B5EF4-FFF2-40B4-BE49-F238E27FC236}">
                <a16:creationId xmlns:a16="http://schemas.microsoft.com/office/drawing/2014/main" id="{3B692784-9C81-3249-829A-535FD52F0850}"/>
              </a:ext>
            </a:extLst>
          </p:cNvPr>
          <p:cNvSpPr>
            <a:spLocks noChangeArrowheads="1"/>
          </p:cNvSpPr>
          <p:nvPr/>
        </p:nvSpPr>
        <p:spPr bwMode="auto">
          <a:xfrm>
            <a:off x="3112754" y="4998356"/>
            <a:ext cx="1141412" cy="1476375"/>
          </a:xfrm>
          <a:prstGeom prst="rect">
            <a:avLst/>
          </a:prstGeom>
          <a:gradFill rotWithShape="1">
            <a:gsLst>
              <a:gs pos="0">
                <a:srgbClr val="FF6600"/>
              </a:gs>
              <a:gs pos="50000">
                <a:srgbClr val="FFFFFF"/>
              </a:gs>
              <a:gs pos="100000">
                <a:srgbClr val="FF6600"/>
              </a:gs>
            </a:gsLst>
            <a:lin ang="540000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86" name="Rectangle 9">
            <a:extLst>
              <a:ext uri="{FF2B5EF4-FFF2-40B4-BE49-F238E27FC236}">
                <a16:creationId xmlns:a16="http://schemas.microsoft.com/office/drawing/2014/main" id="{2A3530E9-26D0-5744-928C-5BA049FF2714}"/>
              </a:ext>
            </a:extLst>
          </p:cNvPr>
          <p:cNvSpPr>
            <a:spLocks noChangeArrowheads="1"/>
          </p:cNvSpPr>
          <p:nvPr/>
        </p:nvSpPr>
        <p:spPr bwMode="auto">
          <a:xfrm>
            <a:off x="3684254" y="5577793"/>
            <a:ext cx="1141412" cy="862013"/>
          </a:xfrm>
          <a:prstGeom prst="rect">
            <a:avLst/>
          </a:prstGeom>
          <a:gradFill rotWithShape="1">
            <a:gsLst>
              <a:gs pos="0">
                <a:srgbClr val="FFFF00"/>
              </a:gs>
              <a:gs pos="50000">
                <a:srgbClr val="FFFFFF"/>
              </a:gs>
              <a:gs pos="100000">
                <a:srgbClr val="FFFF00"/>
              </a:gs>
            </a:gsLst>
            <a:lin ang="540000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87" name="Text Box 10">
            <a:extLst>
              <a:ext uri="{FF2B5EF4-FFF2-40B4-BE49-F238E27FC236}">
                <a16:creationId xmlns:a16="http://schemas.microsoft.com/office/drawing/2014/main" id="{A39B85D5-6C9A-9544-AE0B-B797ABC4CC62}"/>
              </a:ext>
            </a:extLst>
          </p:cNvPr>
          <p:cNvSpPr txBox="1">
            <a:spLocks noChangeArrowheads="1"/>
          </p:cNvSpPr>
          <p:nvPr/>
        </p:nvSpPr>
        <p:spPr bwMode="auto">
          <a:xfrm>
            <a:off x="2974642" y="5012642"/>
            <a:ext cx="1446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Business Logic</a:t>
            </a:r>
          </a:p>
        </p:txBody>
      </p:sp>
      <p:sp>
        <p:nvSpPr>
          <p:cNvPr id="50188" name="Rectangle 11">
            <a:extLst>
              <a:ext uri="{FF2B5EF4-FFF2-40B4-BE49-F238E27FC236}">
                <a16:creationId xmlns:a16="http://schemas.microsoft.com/office/drawing/2014/main" id="{656921CC-AA3D-784C-BEBD-F5EE8964F7D4}"/>
              </a:ext>
            </a:extLst>
          </p:cNvPr>
          <p:cNvSpPr>
            <a:spLocks noChangeArrowheads="1"/>
          </p:cNvSpPr>
          <p:nvPr/>
        </p:nvSpPr>
        <p:spPr bwMode="auto">
          <a:xfrm>
            <a:off x="3968417" y="5647642"/>
            <a:ext cx="1000125" cy="755650"/>
          </a:xfrm>
          <a:prstGeom prst="rect">
            <a:avLst/>
          </a:prstGeom>
          <a:gradFill rotWithShape="1">
            <a:gsLst>
              <a:gs pos="0">
                <a:srgbClr val="00CCFF"/>
              </a:gs>
              <a:gs pos="50000">
                <a:srgbClr val="FFFFFF"/>
              </a:gs>
              <a:gs pos="100000">
                <a:srgbClr val="00CCFF"/>
              </a:gs>
            </a:gsLst>
            <a:lin ang="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89" name="Text Box 12">
            <a:extLst>
              <a:ext uri="{FF2B5EF4-FFF2-40B4-BE49-F238E27FC236}">
                <a16:creationId xmlns:a16="http://schemas.microsoft.com/office/drawing/2014/main" id="{7F744804-143C-BB4E-A1DA-4663CE6AB743}"/>
              </a:ext>
            </a:extLst>
          </p:cNvPr>
          <p:cNvSpPr txBox="1">
            <a:spLocks noChangeArrowheads="1"/>
          </p:cNvSpPr>
          <p:nvPr/>
        </p:nvSpPr>
        <p:spPr bwMode="auto">
          <a:xfrm>
            <a:off x="4020805" y="5719081"/>
            <a:ext cx="923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Pipeline</a:t>
            </a:r>
          </a:p>
        </p:txBody>
      </p:sp>
      <p:sp>
        <p:nvSpPr>
          <p:cNvPr id="50190" name="Oval 13">
            <a:extLst>
              <a:ext uri="{FF2B5EF4-FFF2-40B4-BE49-F238E27FC236}">
                <a16:creationId xmlns:a16="http://schemas.microsoft.com/office/drawing/2014/main" id="{C35510F9-AD54-8949-A142-0A1EA564D687}"/>
              </a:ext>
            </a:extLst>
          </p:cNvPr>
          <p:cNvSpPr>
            <a:spLocks noChangeArrowheads="1"/>
          </p:cNvSpPr>
          <p:nvPr/>
        </p:nvSpPr>
        <p:spPr bwMode="auto">
          <a:xfrm>
            <a:off x="9394492" y="5863543"/>
            <a:ext cx="1141413" cy="765175"/>
          </a:xfrm>
          <a:prstGeom prst="ellipse">
            <a:avLst/>
          </a:prstGeom>
          <a:gradFill rotWithShape="1">
            <a:gsLst>
              <a:gs pos="0">
                <a:srgbClr val="7889FB"/>
              </a:gs>
              <a:gs pos="50000">
                <a:srgbClr val="FFFFFF"/>
              </a:gs>
              <a:gs pos="100000">
                <a:srgbClr val="7889FB"/>
              </a:gs>
            </a:gsLst>
            <a:lin ang="5400000" scaled="1"/>
          </a:gradFill>
          <a:ln w="12700" algn="ctr">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91" name="Text Box 14">
            <a:extLst>
              <a:ext uri="{FF2B5EF4-FFF2-40B4-BE49-F238E27FC236}">
                <a16:creationId xmlns:a16="http://schemas.microsoft.com/office/drawing/2014/main" id="{977A55F8-3D19-4E4F-BE00-A85360B38382}"/>
              </a:ext>
            </a:extLst>
          </p:cNvPr>
          <p:cNvSpPr txBox="1">
            <a:spLocks noChangeArrowheads="1"/>
          </p:cNvSpPr>
          <p:nvPr/>
        </p:nvSpPr>
        <p:spPr bwMode="auto">
          <a:xfrm>
            <a:off x="9507205" y="6066742"/>
            <a:ext cx="915987" cy="39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Provider</a:t>
            </a:r>
          </a:p>
        </p:txBody>
      </p:sp>
      <p:sp>
        <p:nvSpPr>
          <p:cNvPr id="50192" name="AutoShape 15">
            <a:extLst>
              <a:ext uri="{FF2B5EF4-FFF2-40B4-BE49-F238E27FC236}">
                <a16:creationId xmlns:a16="http://schemas.microsoft.com/office/drawing/2014/main" id="{324F4A12-C36E-724D-BF28-484E4F3016BF}"/>
              </a:ext>
            </a:extLst>
          </p:cNvPr>
          <p:cNvSpPr>
            <a:spLocks noChangeArrowheads="1"/>
          </p:cNvSpPr>
          <p:nvPr/>
        </p:nvSpPr>
        <p:spPr bwMode="auto">
          <a:xfrm>
            <a:off x="7975266" y="6120717"/>
            <a:ext cx="1379538" cy="249238"/>
          </a:xfrm>
          <a:prstGeom prst="leftRightArrow">
            <a:avLst>
              <a:gd name="adj1" fmla="val 42676"/>
              <a:gd name="adj2" fmla="val 65395"/>
            </a:avLst>
          </a:prstGeom>
          <a:solidFill>
            <a:srgbClr val="7889FB"/>
          </a:soli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93" name="Rectangle 16">
            <a:extLst>
              <a:ext uri="{FF2B5EF4-FFF2-40B4-BE49-F238E27FC236}">
                <a16:creationId xmlns:a16="http://schemas.microsoft.com/office/drawing/2014/main" id="{F2C9D90C-1894-E944-9184-F61893F067E7}"/>
              </a:ext>
            </a:extLst>
          </p:cNvPr>
          <p:cNvSpPr>
            <a:spLocks noChangeArrowheads="1"/>
          </p:cNvSpPr>
          <p:nvPr/>
        </p:nvSpPr>
        <p:spPr bwMode="auto">
          <a:xfrm flipH="1">
            <a:off x="6952916" y="4423680"/>
            <a:ext cx="971550" cy="2303462"/>
          </a:xfrm>
          <a:prstGeom prst="rect">
            <a:avLst/>
          </a:prstGeom>
          <a:gradFill rotWithShape="1">
            <a:gsLst>
              <a:gs pos="0">
                <a:srgbClr val="FFFF00"/>
              </a:gs>
              <a:gs pos="50000">
                <a:srgbClr val="FFFFFF"/>
              </a:gs>
              <a:gs pos="100000">
                <a:srgbClr val="FFFF00"/>
              </a:gs>
            </a:gsLst>
            <a:lin ang="540000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94" name="Text Box 17">
            <a:extLst>
              <a:ext uri="{FF2B5EF4-FFF2-40B4-BE49-F238E27FC236}">
                <a16:creationId xmlns:a16="http://schemas.microsoft.com/office/drawing/2014/main" id="{05127B11-EC63-F94F-8954-C4CB99CC69B1}"/>
              </a:ext>
            </a:extLst>
          </p:cNvPr>
          <p:cNvSpPr txBox="1">
            <a:spLocks noChangeArrowheads="1"/>
          </p:cNvSpPr>
          <p:nvPr/>
        </p:nvSpPr>
        <p:spPr bwMode="auto">
          <a:xfrm>
            <a:off x="7247525" y="4569730"/>
            <a:ext cx="433132" cy="38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endParaRPr lang="en-US" altLang="ja-JP" sz="1200">
              <a:solidFill>
                <a:srgbClr val="000000"/>
              </a:solidFill>
              <a:ea typeface="MS PGothic" panose="020B0600070205080204" pitchFamily="34" charset="-128"/>
            </a:endParaRPr>
          </a:p>
          <a:p>
            <a:pPr algn="ctr" eaLnBrk="1" hangingPunct="1">
              <a:lnSpc>
                <a:spcPct val="50000"/>
              </a:lnSpc>
              <a:spcBef>
                <a:spcPct val="50000"/>
              </a:spcBef>
              <a:spcAft>
                <a:spcPct val="0"/>
              </a:spcAft>
              <a:buFont typeface="Wingdings" pitchFamily="2" charset="2"/>
              <a:buNone/>
            </a:pPr>
            <a:r>
              <a:rPr lang="en-US" altLang="ja-JP" sz="1200">
                <a:solidFill>
                  <a:srgbClr val="000000"/>
                </a:solidFill>
                <a:ea typeface="MS PGothic" panose="020B0600070205080204" pitchFamily="34" charset="-128"/>
              </a:rPr>
              <a:t>MQ</a:t>
            </a:r>
          </a:p>
        </p:txBody>
      </p:sp>
      <p:sp>
        <p:nvSpPr>
          <p:cNvPr id="50195" name="AutoShape 18">
            <a:extLst>
              <a:ext uri="{FF2B5EF4-FFF2-40B4-BE49-F238E27FC236}">
                <a16:creationId xmlns:a16="http://schemas.microsoft.com/office/drawing/2014/main" id="{DC68416F-BE3E-CB43-812E-0C47AB5DD94B}"/>
              </a:ext>
            </a:extLst>
          </p:cNvPr>
          <p:cNvSpPr>
            <a:spLocks noChangeArrowheads="1"/>
          </p:cNvSpPr>
          <p:nvPr/>
        </p:nvSpPr>
        <p:spPr bwMode="auto">
          <a:xfrm>
            <a:off x="5381291" y="6187393"/>
            <a:ext cx="1549400" cy="144463"/>
          </a:xfrm>
          <a:prstGeom prst="rightArrow">
            <a:avLst>
              <a:gd name="adj1" fmla="val 50000"/>
              <a:gd name="adj2" fmla="val 134761"/>
            </a:avLst>
          </a:prstGeom>
          <a:solidFill>
            <a:srgbClr val="7889FB"/>
          </a:soli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196" name="Text Box 19">
            <a:extLst>
              <a:ext uri="{FF2B5EF4-FFF2-40B4-BE49-F238E27FC236}">
                <a16:creationId xmlns:a16="http://schemas.microsoft.com/office/drawing/2014/main" id="{061563CE-72E5-454F-A6E5-117ECE052E1D}"/>
              </a:ext>
            </a:extLst>
          </p:cNvPr>
          <p:cNvSpPr txBox="1">
            <a:spLocks noChangeArrowheads="1"/>
          </p:cNvSpPr>
          <p:nvPr/>
        </p:nvSpPr>
        <p:spPr bwMode="auto">
          <a:xfrm>
            <a:off x="8338804" y="6366781"/>
            <a:ext cx="736600" cy="333375"/>
          </a:xfrm>
          <a:prstGeom prst="rect">
            <a:avLst/>
          </a:prstGeom>
          <a:gradFill rotWithShape="1">
            <a:gsLst>
              <a:gs pos="0">
                <a:srgbClr val="FFFF00"/>
              </a:gs>
              <a:gs pos="50000">
                <a:srgbClr val="FFFFFF"/>
              </a:gs>
              <a:gs pos="100000">
                <a:srgbClr val="FFFF00"/>
              </a:gs>
            </a:gsLst>
            <a:lin ang="5400000" scaled="1"/>
          </a:gradFill>
          <a:ln w="12700" algn="ctr">
            <a:solidFill>
              <a:srgbClr val="000000"/>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SOAP</a:t>
            </a:r>
          </a:p>
          <a:p>
            <a:pPr algn="ctr" eaLnBrk="1" hangingPunct="1">
              <a:lnSpc>
                <a:spcPct val="50000"/>
              </a:lnSpc>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message</a:t>
            </a:r>
          </a:p>
        </p:txBody>
      </p:sp>
      <p:sp>
        <p:nvSpPr>
          <p:cNvPr id="50197" name="Text Box 20">
            <a:extLst>
              <a:ext uri="{FF2B5EF4-FFF2-40B4-BE49-F238E27FC236}">
                <a16:creationId xmlns:a16="http://schemas.microsoft.com/office/drawing/2014/main" id="{C7EAC1B2-D855-F24E-89A3-0BCA50E0D8D5}"/>
              </a:ext>
            </a:extLst>
          </p:cNvPr>
          <p:cNvSpPr txBox="1">
            <a:spLocks noChangeArrowheads="1"/>
          </p:cNvSpPr>
          <p:nvPr/>
        </p:nvSpPr>
        <p:spPr bwMode="auto">
          <a:xfrm>
            <a:off x="3047666" y="5250767"/>
            <a:ext cx="1366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kumimoji="1" lang="en-US" altLang="ja-JP" sz="800">
                <a:latin typeface="MS PGothic" panose="020B0600070205080204" pitchFamily="34" charset="-128"/>
                <a:ea typeface="MS PGothic" panose="020B0600070205080204" pitchFamily="34" charset="-128"/>
              </a:rPr>
              <a:t>EXEC CICS</a:t>
            </a:r>
          </a:p>
          <a:p>
            <a:pPr eaLnBrk="1" hangingPunct="1">
              <a:spcBef>
                <a:spcPct val="0"/>
              </a:spcBef>
              <a:spcAft>
                <a:spcPct val="0"/>
              </a:spcAft>
              <a:buClrTx/>
              <a:buFontTx/>
              <a:buNone/>
            </a:pPr>
            <a:r>
              <a:rPr kumimoji="1" lang="en-US" altLang="ja-JP" sz="800">
                <a:latin typeface="MS PGothic" panose="020B0600070205080204" pitchFamily="34" charset="-128"/>
                <a:ea typeface="MS PGothic" panose="020B0600070205080204" pitchFamily="34" charset="-128"/>
              </a:rPr>
              <a:t>   INVOKE WEBSERVICE</a:t>
            </a:r>
          </a:p>
        </p:txBody>
      </p:sp>
      <p:graphicFrame>
        <p:nvGraphicFramePr>
          <p:cNvPr id="50198" name="Object 21">
            <a:extLst>
              <a:ext uri="{FF2B5EF4-FFF2-40B4-BE49-F238E27FC236}">
                <a16:creationId xmlns:a16="http://schemas.microsoft.com/office/drawing/2014/main" id="{8E776822-A301-A149-A415-7BB1FE788850}"/>
              </a:ext>
            </a:extLst>
          </p:cNvPr>
          <p:cNvGraphicFramePr>
            <a:graphicFrameLocks noChangeAspect="1"/>
          </p:cNvGraphicFramePr>
          <p:nvPr>
            <p:extLst>
              <p:ext uri="{D42A27DB-BD31-4B8C-83A1-F6EECF244321}">
                <p14:modId xmlns:p14="http://schemas.microsoft.com/office/powerpoint/2010/main" val="1801350924"/>
              </p:ext>
            </p:extLst>
          </p:nvPr>
        </p:nvGraphicFramePr>
        <p:xfrm>
          <a:off x="7187866" y="5863542"/>
          <a:ext cx="490538" cy="222250"/>
        </p:xfrm>
        <a:graphic>
          <a:graphicData uri="http://schemas.openxmlformats.org/presentationml/2006/ole">
            <mc:AlternateContent xmlns:mc="http://schemas.openxmlformats.org/markup-compatibility/2006">
              <mc:Choice xmlns:v="urn:schemas-microsoft-com:vml" Requires="v">
                <p:oleObj name="ﾛｰﾀｽ ﾌﾘｰﾗﾝｽ 2000 ｵﾌﾞｼﾞｪｸﾄ" r:id="rId3" imgW="6223000" imgH="3479800" progId="FLW3Drawing">
                  <p:embed/>
                </p:oleObj>
              </mc:Choice>
              <mc:Fallback>
                <p:oleObj name="ﾛｰﾀｽ ﾌﾘｰﾗﾝｽ 2000 ｵﾌﾞｼﾞｪｸﾄ" r:id="rId3" imgW="6223000" imgH="3479800" progId="FLW3Drawing">
                  <p:embed/>
                  <p:pic>
                    <p:nvPicPr>
                      <p:cNvPr id="50198" name="Object 21">
                        <a:extLst>
                          <a:ext uri="{FF2B5EF4-FFF2-40B4-BE49-F238E27FC236}">
                            <a16:creationId xmlns:a16="http://schemas.microsoft.com/office/drawing/2014/main" id="{8E776822-A301-A149-A415-7BB1FE788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866" y="5863542"/>
                        <a:ext cx="490538" cy="2222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aphicFrame>
        <p:nvGraphicFramePr>
          <p:cNvPr id="50199" name="Object 22">
            <a:extLst>
              <a:ext uri="{FF2B5EF4-FFF2-40B4-BE49-F238E27FC236}">
                <a16:creationId xmlns:a16="http://schemas.microsoft.com/office/drawing/2014/main" id="{B0EF8A4C-E849-0244-8E96-C29888B9708D}"/>
              </a:ext>
            </a:extLst>
          </p:cNvPr>
          <p:cNvGraphicFramePr>
            <a:graphicFrameLocks noChangeAspect="1"/>
          </p:cNvGraphicFramePr>
          <p:nvPr>
            <p:extLst>
              <p:ext uri="{D42A27DB-BD31-4B8C-83A1-F6EECF244321}">
                <p14:modId xmlns:p14="http://schemas.microsoft.com/office/powerpoint/2010/main" val="1050453431"/>
              </p:ext>
            </p:extLst>
          </p:nvPr>
        </p:nvGraphicFramePr>
        <p:xfrm>
          <a:off x="7191041" y="6403292"/>
          <a:ext cx="490538" cy="222250"/>
        </p:xfrm>
        <a:graphic>
          <a:graphicData uri="http://schemas.openxmlformats.org/presentationml/2006/ole">
            <mc:AlternateContent xmlns:mc="http://schemas.openxmlformats.org/markup-compatibility/2006">
              <mc:Choice xmlns:v="urn:schemas-microsoft-com:vml" Requires="v">
                <p:oleObj name="ﾛｰﾀｽ ﾌﾘｰﾗﾝｽ 2000 ｵﾌﾞｼﾞｪｸﾄ" r:id="rId5" imgW="6223000" imgH="3479800" progId="FLW3Drawing">
                  <p:embed/>
                </p:oleObj>
              </mc:Choice>
              <mc:Fallback>
                <p:oleObj name="ﾛｰﾀｽ ﾌﾘｰﾗﾝｽ 2000 ｵﾌﾞｼﾞｪｸﾄ" r:id="rId5" imgW="6223000" imgH="3479800" progId="FLW3Drawing">
                  <p:embed/>
                  <p:pic>
                    <p:nvPicPr>
                      <p:cNvPr id="50199" name="Object 22">
                        <a:extLst>
                          <a:ext uri="{FF2B5EF4-FFF2-40B4-BE49-F238E27FC236}">
                            <a16:creationId xmlns:a16="http://schemas.microsoft.com/office/drawing/2014/main" id="{B0EF8A4C-E849-0244-8E96-C29888B97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041" y="6403292"/>
                        <a:ext cx="490538" cy="2222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50200" name="Group 23">
            <a:extLst>
              <a:ext uri="{FF2B5EF4-FFF2-40B4-BE49-F238E27FC236}">
                <a16:creationId xmlns:a16="http://schemas.microsoft.com/office/drawing/2014/main" id="{3DEE6D60-14A7-DE43-A609-A39A56868F3E}"/>
              </a:ext>
            </a:extLst>
          </p:cNvPr>
          <p:cNvGrpSpPr>
            <a:grpSpLocks/>
          </p:cNvGrpSpPr>
          <p:nvPr/>
        </p:nvGrpSpPr>
        <p:grpSpPr bwMode="auto">
          <a:xfrm>
            <a:off x="2409491" y="1705237"/>
            <a:ext cx="7969250" cy="2303463"/>
            <a:chOff x="262" y="864"/>
            <a:chExt cx="5020" cy="1451"/>
          </a:xfrm>
        </p:grpSpPr>
        <p:sp>
          <p:nvSpPr>
            <p:cNvPr id="50205" name="Rectangle 24">
              <a:extLst>
                <a:ext uri="{FF2B5EF4-FFF2-40B4-BE49-F238E27FC236}">
                  <a16:creationId xmlns:a16="http://schemas.microsoft.com/office/drawing/2014/main" id="{1B572BEC-9BDD-A949-8E5B-536703E69058}"/>
                </a:ext>
              </a:extLst>
            </p:cNvPr>
            <p:cNvSpPr>
              <a:spLocks noChangeArrowheads="1"/>
            </p:cNvSpPr>
            <p:nvPr/>
          </p:nvSpPr>
          <p:spPr bwMode="auto">
            <a:xfrm>
              <a:off x="2094" y="864"/>
              <a:ext cx="3188" cy="1451"/>
            </a:xfrm>
            <a:prstGeom prst="rect">
              <a:avLst/>
            </a:prstGeom>
            <a:gradFill rotWithShape="1">
              <a:gsLst>
                <a:gs pos="0">
                  <a:srgbClr val="00CCFF"/>
                </a:gs>
                <a:gs pos="50000">
                  <a:srgbClr val="FFFFFF"/>
                </a:gs>
                <a:gs pos="100000">
                  <a:srgbClr val="00CCFF"/>
                </a:gs>
              </a:gsLst>
              <a:lin ang="540000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06" name="AutoShape 25">
              <a:extLst>
                <a:ext uri="{FF2B5EF4-FFF2-40B4-BE49-F238E27FC236}">
                  <a16:creationId xmlns:a16="http://schemas.microsoft.com/office/drawing/2014/main" id="{58BFA7BD-7746-C843-A04E-55C08B8AC124}"/>
                </a:ext>
              </a:extLst>
            </p:cNvPr>
            <p:cNvSpPr>
              <a:spLocks noChangeArrowheads="1"/>
            </p:cNvSpPr>
            <p:nvPr/>
          </p:nvSpPr>
          <p:spPr bwMode="auto">
            <a:xfrm flipH="1">
              <a:off x="2231" y="1559"/>
              <a:ext cx="1651" cy="86"/>
            </a:xfrm>
            <a:prstGeom prst="rightArrow">
              <a:avLst>
                <a:gd name="adj1" fmla="val 50000"/>
                <a:gd name="adj2" fmla="val 241215"/>
              </a:avLst>
            </a:prstGeom>
            <a:solidFill>
              <a:srgbClr val="7889FB"/>
            </a:soli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07" name="Rectangle 26">
              <a:extLst>
                <a:ext uri="{FF2B5EF4-FFF2-40B4-BE49-F238E27FC236}">
                  <a16:creationId xmlns:a16="http://schemas.microsoft.com/office/drawing/2014/main" id="{A6FF00E8-42B1-C64A-882F-77B05B468F3D}"/>
                </a:ext>
              </a:extLst>
            </p:cNvPr>
            <p:cNvSpPr>
              <a:spLocks noChangeArrowheads="1"/>
            </p:cNvSpPr>
            <p:nvPr/>
          </p:nvSpPr>
          <p:spPr bwMode="auto">
            <a:xfrm>
              <a:off x="2629" y="1907"/>
              <a:ext cx="589" cy="159"/>
            </a:xfrm>
            <a:prstGeom prst="rect">
              <a:avLst/>
            </a:prstGeom>
            <a:solidFill>
              <a:srgbClr val="FFFFFF"/>
            </a:soli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08" name="Text Box 27">
              <a:extLst>
                <a:ext uri="{FF2B5EF4-FFF2-40B4-BE49-F238E27FC236}">
                  <a16:creationId xmlns:a16="http://schemas.microsoft.com/office/drawing/2014/main" id="{2804982F-4A98-0846-8948-8FB08F6047B6}"/>
                </a:ext>
              </a:extLst>
            </p:cNvPr>
            <p:cNvSpPr txBox="1">
              <a:spLocks noChangeArrowheads="1"/>
            </p:cNvSpPr>
            <p:nvPr/>
          </p:nvSpPr>
          <p:spPr bwMode="auto">
            <a:xfrm>
              <a:off x="2696" y="1912"/>
              <a:ext cx="4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URIMAP</a:t>
              </a:r>
            </a:p>
          </p:txBody>
        </p:sp>
        <p:sp>
          <p:nvSpPr>
            <p:cNvPr id="50209" name="Text Box 28">
              <a:extLst>
                <a:ext uri="{FF2B5EF4-FFF2-40B4-BE49-F238E27FC236}">
                  <a16:creationId xmlns:a16="http://schemas.microsoft.com/office/drawing/2014/main" id="{6B5C87BF-C45D-7947-90DC-D9B48C3E1767}"/>
                </a:ext>
              </a:extLst>
            </p:cNvPr>
            <p:cNvSpPr txBox="1">
              <a:spLocks noChangeArrowheads="1"/>
            </p:cNvSpPr>
            <p:nvPr/>
          </p:nvSpPr>
          <p:spPr bwMode="auto">
            <a:xfrm>
              <a:off x="4369" y="891"/>
              <a:ext cx="6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600">
                  <a:solidFill>
                    <a:srgbClr val="000000"/>
                  </a:solidFill>
                  <a:ea typeface="MS PGothic" panose="020B0600070205080204" pitchFamily="34" charset="-128"/>
                </a:rPr>
                <a:t>CICS TS </a:t>
              </a:r>
            </a:p>
          </p:txBody>
        </p:sp>
        <p:sp>
          <p:nvSpPr>
            <p:cNvPr id="50210" name="Rectangle 29">
              <a:extLst>
                <a:ext uri="{FF2B5EF4-FFF2-40B4-BE49-F238E27FC236}">
                  <a16:creationId xmlns:a16="http://schemas.microsoft.com/office/drawing/2014/main" id="{B80B5A5B-8D45-4C4A-BC1C-221E817E41FC}"/>
                </a:ext>
              </a:extLst>
            </p:cNvPr>
            <p:cNvSpPr>
              <a:spLocks noChangeArrowheads="1"/>
            </p:cNvSpPr>
            <p:nvPr/>
          </p:nvSpPr>
          <p:spPr bwMode="auto">
            <a:xfrm>
              <a:off x="3928" y="1092"/>
              <a:ext cx="872" cy="1110"/>
            </a:xfrm>
            <a:prstGeom prst="rect">
              <a:avLst/>
            </a:prstGeom>
            <a:gradFill rotWithShape="1">
              <a:gsLst>
                <a:gs pos="0">
                  <a:srgbClr val="FFFF99"/>
                </a:gs>
                <a:gs pos="50000">
                  <a:srgbClr val="FFFFFF"/>
                </a:gs>
                <a:gs pos="100000">
                  <a:srgbClr val="FFFF99"/>
                </a:gs>
              </a:gsLst>
              <a:lin ang="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11" name="Text Box 30">
              <a:extLst>
                <a:ext uri="{FF2B5EF4-FFF2-40B4-BE49-F238E27FC236}">
                  <a16:creationId xmlns:a16="http://schemas.microsoft.com/office/drawing/2014/main" id="{646E746B-E902-2D4E-BFA9-5AB3E6401DC2}"/>
                </a:ext>
              </a:extLst>
            </p:cNvPr>
            <p:cNvSpPr txBox="1">
              <a:spLocks noChangeArrowheads="1"/>
            </p:cNvSpPr>
            <p:nvPr/>
          </p:nvSpPr>
          <p:spPr bwMode="auto">
            <a:xfrm>
              <a:off x="4147" y="1138"/>
              <a:ext cx="3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CPIQ</a:t>
              </a:r>
            </a:p>
          </p:txBody>
        </p:sp>
        <p:sp>
          <p:nvSpPr>
            <p:cNvPr id="50212" name="Rectangle 31">
              <a:extLst>
                <a:ext uri="{FF2B5EF4-FFF2-40B4-BE49-F238E27FC236}">
                  <a16:creationId xmlns:a16="http://schemas.microsoft.com/office/drawing/2014/main" id="{1315E5A0-B228-514E-AA14-9E8ABCD736FE}"/>
                </a:ext>
              </a:extLst>
            </p:cNvPr>
            <p:cNvSpPr>
              <a:spLocks noChangeArrowheads="1"/>
            </p:cNvSpPr>
            <p:nvPr/>
          </p:nvSpPr>
          <p:spPr bwMode="auto">
            <a:xfrm>
              <a:off x="2736" y="1138"/>
              <a:ext cx="550" cy="369"/>
            </a:xfrm>
            <a:prstGeom prst="rect">
              <a:avLst/>
            </a:prstGeom>
            <a:gradFill rotWithShape="1">
              <a:gsLst>
                <a:gs pos="0">
                  <a:srgbClr val="FFFF99"/>
                </a:gs>
                <a:gs pos="50000">
                  <a:srgbClr val="FFFFFF"/>
                </a:gs>
                <a:gs pos="100000">
                  <a:srgbClr val="FFFF99"/>
                </a:gs>
              </a:gsLst>
              <a:lin ang="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13" name="Rectangle 32">
              <a:extLst>
                <a:ext uri="{FF2B5EF4-FFF2-40B4-BE49-F238E27FC236}">
                  <a16:creationId xmlns:a16="http://schemas.microsoft.com/office/drawing/2014/main" id="{A13CDDBB-6017-D14C-8E77-7DE1A8EEE369}"/>
                </a:ext>
              </a:extLst>
            </p:cNvPr>
            <p:cNvSpPr>
              <a:spLocks noChangeArrowheads="1"/>
            </p:cNvSpPr>
            <p:nvPr/>
          </p:nvSpPr>
          <p:spPr bwMode="auto">
            <a:xfrm flipH="1" flipV="1">
              <a:off x="2690" y="1092"/>
              <a:ext cx="92" cy="92"/>
            </a:xfrm>
            <a:prstGeom prst="rect">
              <a:avLst/>
            </a:prstGeom>
            <a:gradFill rotWithShape="1">
              <a:gsLst>
                <a:gs pos="0">
                  <a:srgbClr val="FFFF99"/>
                </a:gs>
                <a:gs pos="50000">
                  <a:srgbClr val="FFFFFF"/>
                </a:gs>
                <a:gs pos="100000">
                  <a:srgbClr val="FFFF99"/>
                </a:gs>
              </a:gsLst>
              <a:lin ang="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14" name="Text Box 33">
              <a:extLst>
                <a:ext uri="{FF2B5EF4-FFF2-40B4-BE49-F238E27FC236}">
                  <a16:creationId xmlns:a16="http://schemas.microsoft.com/office/drawing/2014/main" id="{7E39B3C4-EFC6-884F-8DC7-9FF833FCBA6A}"/>
                </a:ext>
              </a:extLst>
            </p:cNvPr>
            <p:cNvSpPr txBox="1">
              <a:spLocks noChangeArrowheads="1"/>
            </p:cNvSpPr>
            <p:nvPr/>
          </p:nvSpPr>
          <p:spPr bwMode="auto">
            <a:xfrm>
              <a:off x="2836" y="1182"/>
              <a:ext cx="3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CPIL</a:t>
              </a:r>
            </a:p>
          </p:txBody>
        </p:sp>
        <p:sp>
          <p:nvSpPr>
            <p:cNvPr id="50215" name="Rectangle 34">
              <a:extLst>
                <a:ext uri="{FF2B5EF4-FFF2-40B4-BE49-F238E27FC236}">
                  <a16:creationId xmlns:a16="http://schemas.microsoft.com/office/drawing/2014/main" id="{FEDB2F63-11F9-7347-8724-A817E00532DD}"/>
                </a:ext>
              </a:extLst>
            </p:cNvPr>
            <p:cNvSpPr>
              <a:spLocks noChangeArrowheads="1"/>
            </p:cNvSpPr>
            <p:nvPr/>
          </p:nvSpPr>
          <p:spPr bwMode="auto">
            <a:xfrm flipH="1" flipV="1">
              <a:off x="3882" y="1046"/>
              <a:ext cx="92" cy="92"/>
            </a:xfrm>
            <a:prstGeom prst="rect">
              <a:avLst/>
            </a:prstGeom>
            <a:gradFill rotWithShape="1">
              <a:gsLst>
                <a:gs pos="0">
                  <a:srgbClr val="FFFF99"/>
                </a:gs>
                <a:gs pos="50000">
                  <a:srgbClr val="FFFFFF"/>
                </a:gs>
                <a:gs pos="100000">
                  <a:srgbClr val="FFFF99"/>
                </a:gs>
              </a:gsLst>
              <a:lin ang="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16" name="AutoShape 35">
              <a:extLst>
                <a:ext uri="{FF2B5EF4-FFF2-40B4-BE49-F238E27FC236}">
                  <a16:creationId xmlns:a16="http://schemas.microsoft.com/office/drawing/2014/main" id="{FB8F93C1-8137-354D-A9D2-C80FEB9D574D}"/>
                </a:ext>
              </a:extLst>
            </p:cNvPr>
            <p:cNvSpPr>
              <a:spLocks noChangeArrowheads="1"/>
            </p:cNvSpPr>
            <p:nvPr/>
          </p:nvSpPr>
          <p:spPr bwMode="auto">
            <a:xfrm>
              <a:off x="3332" y="1277"/>
              <a:ext cx="550" cy="92"/>
            </a:xfrm>
            <a:prstGeom prst="rightArrow">
              <a:avLst>
                <a:gd name="adj1" fmla="val 50000"/>
                <a:gd name="adj2" fmla="val 149457"/>
              </a:avLst>
            </a:prstGeom>
            <a:solidFill>
              <a:srgbClr val="7889FB"/>
            </a:soli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17" name="Oval 36">
              <a:extLst>
                <a:ext uri="{FF2B5EF4-FFF2-40B4-BE49-F238E27FC236}">
                  <a16:creationId xmlns:a16="http://schemas.microsoft.com/office/drawing/2014/main" id="{3C15535B-75C4-2F43-A3A8-C7DB52D7CF45}"/>
                </a:ext>
              </a:extLst>
            </p:cNvPr>
            <p:cNvSpPr>
              <a:spLocks noChangeArrowheads="1"/>
            </p:cNvSpPr>
            <p:nvPr/>
          </p:nvSpPr>
          <p:spPr bwMode="auto">
            <a:xfrm>
              <a:off x="262" y="1278"/>
              <a:ext cx="734" cy="507"/>
            </a:xfrm>
            <a:prstGeom prst="ellipse">
              <a:avLst/>
            </a:prstGeom>
            <a:gradFill rotWithShape="1">
              <a:gsLst>
                <a:gs pos="0">
                  <a:srgbClr val="7889FB"/>
                </a:gs>
                <a:gs pos="50000">
                  <a:srgbClr val="FFFFFF"/>
                </a:gs>
                <a:gs pos="100000">
                  <a:srgbClr val="7889FB"/>
                </a:gs>
              </a:gsLst>
              <a:lin ang="5400000" scaled="1"/>
            </a:gradFill>
            <a:ln w="12700" algn="ctr">
              <a:solidFill>
                <a:srgbClr val="000000"/>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18" name="Text Box 37">
              <a:extLst>
                <a:ext uri="{FF2B5EF4-FFF2-40B4-BE49-F238E27FC236}">
                  <a16:creationId xmlns:a16="http://schemas.microsoft.com/office/drawing/2014/main" id="{D4D7CA2C-3D6C-C540-BD94-F06339148826}"/>
                </a:ext>
              </a:extLst>
            </p:cNvPr>
            <p:cNvSpPr txBox="1">
              <a:spLocks noChangeArrowheads="1"/>
            </p:cNvSpPr>
            <p:nvPr/>
          </p:nvSpPr>
          <p:spPr bwMode="auto">
            <a:xfrm>
              <a:off x="334" y="1414"/>
              <a:ext cx="58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Service</a:t>
              </a:r>
            </a:p>
            <a:p>
              <a:pPr algn="ctr" eaLnBrk="1" hangingPunct="1">
                <a:lnSpc>
                  <a:spcPct val="70000"/>
                </a:lnSpc>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Requester</a:t>
              </a:r>
            </a:p>
          </p:txBody>
        </p:sp>
        <p:sp>
          <p:nvSpPr>
            <p:cNvPr id="50219" name="Line 38">
              <a:extLst>
                <a:ext uri="{FF2B5EF4-FFF2-40B4-BE49-F238E27FC236}">
                  <a16:creationId xmlns:a16="http://schemas.microsoft.com/office/drawing/2014/main" id="{7A0CFE7E-5260-8546-B959-5153B1BB634B}"/>
                </a:ext>
              </a:extLst>
            </p:cNvPr>
            <p:cNvSpPr>
              <a:spLocks noChangeShapeType="1"/>
            </p:cNvSpPr>
            <p:nvPr/>
          </p:nvSpPr>
          <p:spPr bwMode="auto">
            <a:xfrm>
              <a:off x="2965" y="1415"/>
              <a:ext cx="0" cy="46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0220" name="Text Box 39">
              <a:extLst>
                <a:ext uri="{FF2B5EF4-FFF2-40B4-BE49-F238E27FC236}">
                  <a16:creationId xmlns:a16="http://schemas.microsoft.com/office/drawing/2014/main" id="{9237B841-A5AC-C04D-A3F3-27BF46E2EEE4}"/>
                </a:ext>
              </a:extLst>
            </p:cNvPr>
            <p:cNvSpPr txBox="1">
              <a:spLocks noChangeArrowheads="1"/>
            </p:cNvSpPr>
            <p:nvPr/>
          </p:nvSpPr>
          <p:spPr bwMode="auto">
            <a:xfrm>
              <a:off x="2940" y="1695"/>
              <a:ext cx="50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0000"/>
                </a:spcBef>
                <a:spcAft>
                  <a:spcPct val="0"/>
                </a:spcAft>
                <a:buFont typeface="Wingdings" pitchFamily="2" charset="2"/>
                <a:buNone/>
              </a:pPr>
              <a:r>
                <a:rPr lang="en-US" altLang="ja-JP" sz="1200" b="0">
                  <a:solidFill>
                    <a:srgbClr val="000000"/>
                  </a:solidFill>
                  <a:ea typeface="MS PGothic" panose="020B0600070205080204" pitchFamily="34" charset="-128"/>
                </a:rPr>
                <a:t>URIMAP</a:t>
              </a:r>
            </a:p>
            <a:p>
              <a:pPr algn="ctr" eaLnBrk="1" hangingPunct="1">
                <a:lnSpc>
                  <a:spcPct val="25000"/>
                </a:lnSpc>
                <a:spcBef>
                  <a:spcPct val="50000"/>
                </a:spcBef>
                <a:spcAft>
                  <a:spcPct val="0"/>
                </a:spcAft>
                <a:buFont typeface="Wingdings" pitchFamily="2" charset="2"/>
                <a:buNone/>
              </a:pPr>
              <a:r>
                <a:rPr lang="en-US" altLang="ja-JP" sz="1200" b="0">
                  <a:solidFill>
                    <a:srgbClr val="000000"/>
                  </a:solidFill>
                  <a:ea typeface="MS PGothic" panose="020B0600070205080204" pitchFamily="34" charset="-128"/>
                </a:rPr>
                <a:t>matching</a:t>
              </a:r>
            </a:p>
          </p:txBody>
        </p:sp>
        <p:sp>
          <p:nvSpPr>
            <p:cNvPr id="50221" name="Rectangle 40">
              <a:extLst>
                <a:ext uri="{FF2B5EF4-FFF2-40B4-BE49-F238E27FC236}">
                  <a16:creationId xmlns:a16="http://schemas.microsoft.com/office/drawing/2014/main" id="{064C3840-B764-1C48-AACE-550EC6D7BCE2}"/>
                </a:ext>
              </a:extLst>
            </p:cNvPr>
            <p:cNvSpPr>
              <a:spLocks noChangeArrowheads="1"/>
            </p:cNvSpPr>
            <p:nvPr/>
          </p:nvSpPr>
          <p:spPr bwMode="auto">
            <a:xfrm>
              <a:off x="2231" y="1046"/>
              <a:ext cx="413" cy="231"/>
            </a:xfrm>
            <a:prstGeom prst="rect">
              <a:avLst/>
            </a:prstGeom>
            <a:gradFill rotWithShape="1">
              <a:gsLst>
                <a:gs pos="0">
                  <a:srgbClr val="FFFF99"/>
                </a:gs>
                <a:gs pos="50000">
                  <a:srgbClr val="FFFFFF"/>
                </a:gs>
                <a:gs pos="100000">
                  <a:srgbClr val="FFFF99"/>
                </a:gs>
              </a:gsLst>
              <a:lin ang="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22" name="Rectangle 41">
              <a:extLst>
                <a:ext uri="{FF2B5EF4-FFF2-40B4-BE49-F238E27FC236}">
                  <a16:creationId xmlns:a16="http://schemas.microsoft.com/office/drawing/2014/main" id="{203B082A-BC2E-6E49-88EA-C5BD48A37A63}"/>
                </a:ext>
              </a:extLst>
            </p:cNvPr>
            <p:cNvSpPr>
              <a:spLocks noChangeArrowheads="1"/>
            </p:cNvSpPr>
            <p:nvPr/>
          </p:nvSpPr>
          <p:spPr bwMode="auto">
            <a:xfrm flipH="1" flipV="1">
              <a:off x="2185" y="1000"/>
              <a:ext cx="92" cy="92"/>
            </a:xfrm>
            <a:prstGeom prst="rect">
              <a:avLst/>
            </a:prstGeom>
            <a:gradFill rotWithShape="1">
              <a:gsLst>
                <a:gs pos="0">
                  <a:srgbClr val="FFFF99"/>
                </a:gs>
                <a:gs pos="50000">
                  <a:srgbClr val="FFFFFF"/>
                </a:gs>
                <a:gs pos="100000">
                  <a:srgbClr val="FFFF99"/>
                </a:gs>
              </a:gsLst>
              <a:lin ang="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23" name="Text Box 42">
              <a:extLst>
                <a:ext uri="{FF2B5EF4-FFF2-40B4-BE49-F238E27FC236}">
                  <a16:creationId xmlns:a16="http://schemas.microsoft.com/office/drawing/2014/main" id="{F694A98D-0739-F04C-A187-996F0C21809F}"/>
                </a:ext>
              </a:extLst>
            </p:cNvPr>
            <p:cNvSpPr txBox="1">
              <a:spLocks noChangeArrowheads="1"/>
            </p:cNvSpPr>
            <p:nvPr/>
          </p:nvSpPr>
          <p:spPr bwMode="auto">
            <a:xfrm>
              <a:off x="2266" y="1073"/>
              <a:ext cx="3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solidFill>
                    <a:srgbClr val="000000"/>
                  </a:solidFill>
                  <a:ea typeface="MS PGothic" panose="020B0600070205080204" pitchFamily="34" charset="-128"/>
                </a:rPr>
                <a:t>CKTI</a:t>
              </a:r>
            </a:p>
          </p:txBody>
        </p:sp>
        <p:sp>
          <p:nvSpPr>
            <p:cNvPr id="50224" name="Rectangle 43">
              <a:extLst>
                <a:ext uri="{FF2B5EF4-FFF2-40B4-BE49-F238E27FC236}">
                  <a16:creationId xmlns:a16="http://schemas.microsoft.com/office/drawing/2014/main" id="{71CB0534-B945-9243-A13B-4D1D608AA094}"/>
                </a:ext>
              </a:extLst>
            </p:cNvPr>
            <p:cNvSpPr>
              <a:spLocks noChangeArrowheads="1"/>
            </p:cNvSpPr>
            <p:nvPr/>
          </p:nvSpPr>
          <p:spPr bwMode="auto">
            <a:xfrm>
              <a:off x="4158" y="1415"/>
              <a:ext cx="642" cy="719"/>
            </a:xfrm>
            <a:prstGeom prst="rect">
              <a:avLst/>
            </a:prstGeom>
            <a:gradFill rotWithShape="1">
              <a:gsLst>
                <a:gs pos="0">
                  <a:srgbClr val="00CCFF"/>
                </a:gs>
                <a:gs pos="50000">
                  <a:srgbClr val="FFFFFF"/>
                </a:gs>
                <a:gs pos="100000">
                  <a:srgbClr val="00CCFF"/>
                </a:gs>
              </a:gsLst>
              <a:lin ang="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25" name="Text Box 44">
              <a:extLst>
                <a:ext uri="{FF2B5EF4-FFF2-40B4-BE49-F238E27FC236}">
                  <a16:creationId xmlns:a16="http://schemas.microsoft.com/office/drawing/2014/main" id="{45D64C25-1D7B-7D43-BB5E-A19771CEECD7}"/>
                </a:ext>
              </a:extLst>
            </p:cNvPr>
            <p:cNvSpPr txBox="1">
              <a:spLocks noChangeArrowheads="1"/>
            </p:cNvSpPr>
            <p:nvPr/>
          </p:nvSpPr>
          <p:spPr bwMode="auto">
            <a:xfrm>
              <a:off x="4203" y="1431"/>
              <a:ext cx="55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Pipeline</a:t>
              </a:r>
            </a:p>
          </p:txBody>
        </p:sp>
        <p:sp>
          <p:nvSpPr>
            <p:cNvPr id="50226" name="AutoShape 45">
              <a:extLst>
                <a:ext uri="{FF2B5EF4-FFF2-40B4-BE49-F238E27FC236}">
                  <a16:creationId xmlns:a16="http://schemas.microsoft.com/office/drawing/2014/main" id="{C68A62C9-19FB-C745-9940-D3064942CBEF}"/>
                </a:ext>
              </a:extLst>
            </p:cNvPr>
            <p:cNvSpPr>
              <a:spLocks noChangeArrowheads="1"/>
            </p:cNvSpPr>
            <p:nvPr/>
          </p:nvSpPr>
          <p:spPr bwMode="auto">
            <a:xfrm rot="-3711638">
              <a:off x="2491" y="1248"/>
              <a:ext cx="78" cy="321"/>
            </a:xfrm>
            <a:prstGeom prst="curvedRightArrow">
              <a:avLst>
                <a:gd name="adj1" fmla="val 70628"/>
                <a:gd name="adj2" fmla="val 152936"/>
                <a:gd name="adj3" fmla="val 33333"/>
              </a:avLst>
            </a:prstGeom>
            <a:solidFill>
              <a:srgbClr val="7889FB"/>
            </a:solidFill>
            <a:ln w="12700">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27" name="Text Box 46">
              <a:extLst>
                <a:ext uri="{FF2B5EF4-FFF2-40B4-BE49-F238E27FC236}">
                  <a16:creationId xmlns:a16="http://schemas.microsoft.com/office/drawing/2014/main" id="{F92ED8FA-DA1B-4142-954F-DF9037024779}"/>
                </a:ext>
              </a:extLst>
            </p:cNvPr>
            <p:cNvSpPr txBox="1">
              <a:spLocks noChangeArrowheads="1"/>
            </p:cNvSpPr>
            <p:nvPr/>
          </p:nvSpPr>
          <p:spPr bwMode="auto">
            <a:xfrm>
              <a:off x="1009" y="1227"/>
              <a:ext cx="464" cy="210"/>
            </a:xfrm>
            <a:prstGeom prst="rect">
              <a:avLst/>
            </a:prstGeom>
            <a:gradFill rotWithShape="1">
              <a:gsLst>
                <a:gs pos="0">
                  <a:srgbClr val="FFFF00"/>
                </a:gs>
                <a:gs pos="50000">
                  <a:srgbClr val="FFFFFF"/>
                </a:gs>
                <a:gs pos="100000">
                  <a:srgbClr val="FFFF00"/>
                </a:gs>
              </a:gsLst>
              <a:lin ang="5400000" scaled="1"/>
            </a:gradFill>
            <a:ln w="12700" algn="ctr">
              <a:solidFill>
                <a:srgbClr val="000000"/>
              </a:solidFill>
              <a:miter lim="800000"/>
              <a:headEnd/>
              <a:tailEnd/>
            </a:ln>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SOAP</a:t>
              </a:r>
            </a:p>
            <a:p>
              <a:pPr algn="ctr" eaLnBrk="1" hangingPunct="1">
                <a:lnSpc>
                  <a:spcPct val="50000"/>
                </a:lnSpc>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message</a:t>
              </a:r>
            </a:p>
          </p:txBody>
        </p:sp>
        <p:sp>
          <p:nvSpPr>
            <p:cNvPr id="50228" name="AutoShape 47">
              <a:extLst>
                <a:ext uri="{FF2B5EF4-FFF2-40B4-BE49-F238E27FC236}">
                  <a16:creationId xmlns:a16="http://schemas.microsoft.com/office/drawing/2014/main" id="{CF0CAED7-240D-8448-BE75-F39390017136}"/>
                </a:ext>
              </a:extLst>
            </p:cNvPr>
            <p:cNvSpPr>
              <a:spLocks noChangeArrowheads="1"/>
            </p:cNvSpPr>
            <p:nvPr/>
          </p:nvSpPr>
          <p:spPr bwMode="auto">
            <a:xfrm>
              <a:off x="1016" y="1463"/>
              <a:ext cx="456" cy="138"/>
            </a:xfrm>
            <a:prstGeom prst="leftRightArrow">
              <a:avLst>
                <a:gd name="adj1" fmla="val 50000"/>
                <a:gd name="adj2" fmla="val 66087"/>
              </a:avLst>
            </a:prstGeom>
            <a:solidFill>
              <a:srgbClr val="7889FB"/>
            </a:soli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29" name="Rectangle 48">
              <a:extLst>
                <a:ext uri="{FF2B5EF4-FFF2-40B4-BE49-F238E27FC236}">
                  <a16:creationId xmlns:a16="http://schemas.microsoft.com/office/drawing/2014/main" id="{E38FFAEC-2761-8140-A609-01A490006B28}"/>
                </a:ext>
              </a:extLst>
            </p:cNvPr>
            <p:cNvSpPr>
              <a:spLocks noChangeArrowheads="1"/>
            </p:cNvSpPr>
            <p:nvPr/>
          </p:nvSpPr>
          <p:spPr bwMode="auto">
            <a:xfrm flipH="1">
              <a:off x="1495" y="864"/>
              <a:ext cx="612" cy="1451"/>
            </a:xfrm>
            <a:prstGeom prst="rect">
              <a:avLst/>
            </a:prstGeom>
            <a:gradFill rotWithShape="1">
              <a:gsLst>
                <a:gs pos="0">
                  <a:srgbClr val="FFFF00"/>
                </a:gs>
                <a:gs pos="50000">
                  <a:srgbClr val="FFFFFF"/>
                </a:gs>
                <a:gs pos="100000">
                  <a:srgbClr val="FFFF00"/>
                </a:gs>
              </a:gsLst>
              <a:lin ang="540000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30" name="Text Box 49">
              <a:extLst>
                <a:ext uri="{FF2B5EF4-FFF2-40B4-BE49-F238E27FC236}">
                  <a16:creationId xmlns:a16="http://schemas.microsoft.com/office/drawing/2014/main" id="{08BB6BC6-A213-1A43-AEF2-4DD54A6F406F}"/>
                </a:ext>
              </a:extLst>
            </p:cNvPr>
            <p:cNvSpPr txBox="1">
              <a:spLocks noChangeArrowheads="1"/>
            </p:cNvSpPr>
            <p:nvPr/>
          </p:nvSpPr>
          <p:spPr bwMode="auto">
            <a:xfrm>
              <a:off x="1681" y="956"/>
              <a:ext cx="27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endParaRPr lang="en-US" altLang="ja-JP" sz="1200">
                <a:solidFill>
                  <a:srgbClr val="000000"/>
                </a:solidFill>
                <a:ea typeface="MS PGothic" panose="020B0600070205080204" pitchFamily="34" charset="-128"/>
              </a:endParaRPr>
            </a:p>
            <a:p>
              <a:pPr algn="ctr" eaLnBrk="1" hangingPunct="1">
                <a:lnSpc>
                  <a:spcPct val="50000"/>
                </a:lnSpc>
                <a:spcBef>
                  <a:spcPct val="50000"/>
                </a:spcBef>
                <a:spcAft>
                  <a:spcPct val="0"/>
                </a:spcAft>
                <a:buFont typeface="Wingdings" pitchFamily="2" charset="2"/>
                <a:buNone/>
              </a:pPr>
              <a:r>
                <a:rPr lang="en-US" altLang="ja-JP" sz="1200">
                  <a:solidFill>
                    <a:srgbClr val="000000"/>
                  </a:solidFill>
                  <a:ea typeface="MS PGothic" panose="020B0600070205080204" pitchFamily="34" charset="-128"/>
                </a:rPr>
                <a:t>MQ</a:t>
              </a:r>
            </a:p>
          </p:txBody>
        </p:sp>
        <p:sp>
          <p:nvSpPr>
            <p:cNvPr id="50231" name="Rectangle 50">
              <a:extLst>
                <a:ext uri="{FF2B5EF4-FFF2-40B4-BE49-F238E27FC236}">
                  <a16:creationId xmlns:a16="http://schemas.microsoft.com/office/drawing/2014/main" id="{D6DD1B30-9BCC-674B-9F46-B6CA2027F092}"/>
                </a:ext>
              </a:extLst>
            </p:cNvPr>
            <p:cNvSpPr>
              <a:spLocks noChangeArrowheads="1"/>
            </p:cNvSpPr>
            <p:nvPr/>
          </p:nvSpPr>
          <p:spPr bwMode="auto">
            <a:xfrm>
              <a:off x="4381" y="1612"/>
              <a:ext cx="408" cy="499"/>
            </a:xfrm>
            <a:prstGeom prst="rect">
              <a:avLst/>
            </a:prstGeom>
            <a:gradFill rotWithShape="1">
              <a:gsLst>
                <a:gs pos="0">
                  <a:srgbClr val="FFFF00"/>
                </a:gs>
                <a:gs pos="50000">
                  <a:srgbClr val="FFFFFF"/>
                </a:gs>
                <a:gs pos="100000">
                  <a:srgbClr val="FFFF00"/>
                </a:gs>
              </a:gsLst>
              <a:lin ang="5400000" scaled="1"/>
            </a:gradFill>
            <a:ln w="1270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32" name="Rectangle 51">
              <a:extLst>
                <a:ext uri="{FF2B5EF4-FFF2-40B4-BE49-F238E27FC236}">
                  <a16:creationId xmlns:a16="http://schemas.microsoft.com/office/drawing/2014/main" id="{651A941C-4AED-534B-9AD0-96DF9EEC0872}"/>
                </a:ext>
              </a:extLst>
            </p:cNvPr>
            <p:cNvSpPr>
              <a:spLocks noChangeArrowheads="1"/>
            </p:cNvSpPr>
            <p:nvPr/>
          </p:nvSpPr>
          <p:spPr bwMode="auto">
            <a:xfrm>
              <a:off x="4488" y="1658"/>
              <a:ext cx="734" cy="414"/>
            </a:xfrm>
            <a:prstGeom prst="rect">
              <a:avLst/>
            </a:prstGeom>
            <a:gradFill rotWithShape="1">
              <a:gsLst>
                <a:gs pos="0">
                  <a:srgbClr val="FF6600"/>
                </a:gs>
                <a:gs pos="50000">
                  <a:srgbClr val="FFFFFF"/>
                </a:gs>
                <a:gs pos="100000">
                  <a:srgbClr val="FF6600"/>
                </a:gs>
              </a:gsLst>
              <a:lin ang="5400000" scaled="1"/>
            </a:gra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33" name="Text Box 52">
              <a:extLst>
                <a:ext uri="{FF2B5EF4-FFF2-40B4-BE49-F238E27FC236}">
                  <a16:creationId xmlns:a16="http://schemas.microsoft.com/office/drawing/2014/main" id="{67021E1C-D2D2-C04B-B5F6-6BC1C98AB517}"/>
                </a:ext>
              </a:extLst>
            </p:cNvPr>
            <p:cNvSpPr txBox="1">
              <a:spLocks noChangeArrowheads="1"/>
            </p:cNvSpPr>
            <p:nvPr/>
          </p:nvSpPr>
          <p:spPr bwMode="auto">
            <a:xfrm>
              <a:off x="4573" y="1710"/>
              <a:ext cx="55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200">
                  <a:solidFill>
                    <a:srgbClr val="000000"/>
                  </a:solidFill>
                  <a:ea typeface="MS UI Gothic" panose="020B0600070205080204" pitchFamily="34" charset="-128"/>
                </a:rPr>
                <a:t>Logic</a:t>
              </a:r>
            </a:p>
          </p:txBody>
        </p:sp>
        <p:graphicFrame>
          <p:nvGraphicFramePr>
            <p:cNvPr id="50234" name="Object 53">
              <a:extLst>
                <a:ext uri="{FF2B5EF4-FFF2-40B4-BE49-F238E27FC236}">
                  <a16:creationId xmlns:a16="http://schemas.microsoft.com/office/drawing/2014/main" id="{46BF5370-3AF5-404D-AC33-66540E3687B5}"/>
                </a:ext>
              </a:extLst>
            </p:cNvPr>
            <p:cNvGraphicFramePr>
              <a:graphicFrameLocks noChangeAspect="1"/>
            </p:cNvGraphicFramePr>
            <p:nvPr/>
          </p:nvGraphicFramePr>
          <p:xfrm>
            <a:off x="1629" y="1291"/>
            <a:ext cx="309" cy="140"/>
          </p:xfrm>
          <a:graphic>
            <a:graphicData uri="http://schemas.openxmlformats.org/presentationml/2006/ole">
              <mc:AlternateContent xmlns:mc="http://schemas.openxmlformats.org/markup-compatibility/2006">
                <mc:Choice xmlns:v="urn:schemas-microsoft-com:vml" Requires="v">
                  <p:oleObj name="ﾛｰﾀｽ ﾌﾘｰﾗﾝｽ 2000 ｵﾌﾞｼﾞｪｸﾄ" r:id="rId6" imgW="6223000" imgH="3479800" progId="FLW3Drawing">
                    <p:embed/>
                  </p:oleObj>
                </mc:Choice>
                <mc:Fallback>
                  <p:oleObj name="ﾛｰﾀｽ ﾌﾘｰﾗﾝｽ 2000 ｵﾌﾞｼﾞｪｸﾄ" r:id="rId6" imgW="6223000" imgH="3479800" progId="FLW3Drawing">
                    <p:embed/>
                    <p:pic>
                      <p:nvPicPr>
                        <p:cNvPr id="50234" name="Object 53">
                          <a:extLst>
                            <a:ext uri="{FF2B5EF4-FFF2-40B4-BE49-F238E27FC236}">
                              <a16:creationId xmlns:a16="http://schemas.microsoft.com/office/drawing/2014/main" id="{46BF5370-3AF5-404D-AC33-66540E368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 y="1291"/>
                          <a:ext cx="309" cy="14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aphicFrame>
          <p:nvGraphicFramePr>
            <p:cNvPr id="50235" name="Object 54">
              <a:extLst>
                <a:ext uri="{FF2B5EF4-FFF2-40B4-BE49-F238E27FC236}">
                  <a16:creationId xmlns:a16="http://schemas.microsoft.com/office/drawing/2014/main" id="{205FC55A-3B62-7546-B5DD-193A87B43616}"/>
                </a:ext>
              </a:extLst>
            </p:cNvPr>
            <p:cNvGraphicFramePr>
              <a:graphicFrameLocks noChangeAspect="1"/>
            </p:cNvGraphicFramePr>
            <p:nvPr/>
          </p:nvGraphicFramePr>
          <p:xfrm>
            <a:off x="1631" y="1631"/>
            <a:ext cx="309" cy="140"/>
          </p:xfrm>
          <a:graphic>
            <a:graphicData uri="http://schemas.openxmlformats.org/presentationml/2006/ole">
              <mc:AlternateContent xmlns:mc="http://schemas.openxmlformats.org/markup-compatibility/2006">
                <mc:Choice xmlns:v="urn:schemas-microsoft-com:vml" Requires="v">
                  <p:oleObj name="ﾛｰﾀｽ ﾌﾘｰﾗﾝｽ 2000 ｵﾌﾞｼﾞｪｸﾄ" r:id="rId7" imgW="6223000" imgH="3479800" progId="FLW3Drawing">
                    <p:embed/>
                  </p:oleObj>
                </mc:Choice>
                <mc:Fallback>
                  <p:oleObj name="ﾛｰﾀｽ ﾌﾘｰﾗﾝｽ 2000 ｵﾌﾞｼﾞｪｸﾄ" r:id="rId7" imgW="6223000" imgH="3479800" progId="FLW3Drawing">
                    <p:embed/>
                    <p:pic>
                      <p:nvPicPr>
                        <p:cNvPr id="50235" name="Object 54">
                          <a:extLst>
                            <a:ext uri="{FF2B5EF4-FFF2-40B4-BE49-F238E27FC236}">
                              <a16:creationId xmlns:a16="http://schemas.microsoft.com/office/drawing/2014/main" id="{205FC55A-3B62-7546-B5DD-193A87B43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 y="1631"/>
                          <a:ext cx="309" cy="14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50236" name="Rectangle 55">
              <a:extLst>
                <a:ext uri="{FF2B5EF4-FFF2-40B4-BE49-F238E27FC236}">
                  <a16:creationId xmlns:a16="http://schemas.microsoft.com/office/drawing/2014/main" id="{4B5F842A-BC38-BB40-A531-43F92DAF4B25}"/>
                </a:ext>
              </a:extLst>
            </p:cNvPr>
            <p:cNvSpPr>
              <a:spLocks noChangeArrowheads="1"/>
            </p:cNvSpPr>
            <p:nvPr/>
          </p:nvSpPr>
          <p:spPr bwMode="auto">
            <a:xfrm>
              <a:off x="3264" y="1907"/>
              <a:ext cx="590" cy="159"/>
            </a:xfrm>
            <a:prstGeom prst="rect">
              <a:avLst/>
            </a:prstGeom>
            <a:solidFill>
              <a:srgbClr val="FFFFFF"/>
            </a:soli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37" name="Text Box 56">
              <a:extLst>
                <a:ext uri="{FF2B5EF4-FFF2-40B4-BE49-F238E27FC236}">
                  <a16:creationId xmlns:a16="http://schemas.microsoft.com/office/drawing/2014/main" id="{2F28112A-A653-8346-94A7-A62DEB8C7312}"/>
                </a:ext>
              </a:extLst>
            </p:cNvPr>
            <p:cNvSpPr txBox="1">
              <a:spLocks noChangeArrowheads="1"/>
            </p:cNvSpPr>
            <p:nvPr/>
          </p:nvSpPr>
          <p:spPr bwMode="auto">
            <a:xfrm>
              <a:off x="3329" y="1912"/>
              <a:ext cx="47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PIPELINE</a:t>
              </a:r>
            </a:p>
          </p:txBody>
        </p:sp>
        <p:sp>
          <p:nvSpPr>
            <p:cNvPr id="50238" name="Rectangle 57">
              <a:extLst>
                <a:ext uri="{FF2B5EF4-FFF2-40B4-BE49-F238E27FC236}">
                  <a16:creationId xmlns:a16="http://schemas.microsoft.com/office/drawing/2014/main" id="{0C046241-80EB-3B48-90A2-E7ED01A207C4}"/>
                </a:ext>
              </a:extLst>
            </p:cNvPr>
            <p:cNvSpPr>
              <a:spLocks noChangeArrowheads="1"/>
            </p:cNvSpPr>
            <p:nvPr/>
          </p:nvSpPr>
          <p:spPr bwMode="auto">
            <a:xfrm>
              <a:off x="3264" y="2089"/>
              <a:ext cx="590" cy="159"/>
            </a:xfrm>
            <a:prstGeom prst="rect">
              <a:avLst/>
            </a:prstGeom>
            <a:solidFill>
              <a:srgbClr val="FFFFFF"/>
            </a:soli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39" name="Text Box 58">
              <a:extLst>
                <a:ext uri="{FF2B5EF4-FFF2-40B4-BE49-F238E27FC236}">
                  <a16:creationId xmlns:a16="http://schemas.microsoft.com/office/drawing/2014/main" id="{64F59144-0867-B648-B557-DE4EC9F73636}"/>
                </a:ext>
              </a:extLst>
            </p:cNvPr>
            <p:cNvSpPr txBox="1">
              <a:spLocks noChangeArrowheads="1"/>
            </p:cNvSpPr>
            <p:nvPr/>
          </p:nvSpPr>
          <p:spPr bwMode="auto">
            <a:xfrm>
              <a:off x="3241" y="2094"/>
              <a:ext cx="65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WEBSERVICE</a:t>
              </a:r>
            </a:p>
          </p:txBody>
        </p:sp>
      </p:grpSp>
      <p:sp>
        <p:nvSpPr>
          <p:cNvPr id="50201" name="Rectangle 59">
            <a:extLst>
              <a:ext uri="{FF2B5EF4-FFF2-40B4-BE49-F238E27FC236}">
                <a16:creationId xmlns:a16="http://schemas.microsoft.com/office/drawing/2014/main" id="{35E74DD8-465A-414E-96B5-14C96F429B6A}"/>
              </a:ext>
            </a:extLst>
          </p:cNvPr>
          <p:cNvSpPr>
            <a:spLocks noChangeArrowheads="1"/>
          </p:cNvSpPr>
          <p:nvPr/>
        </p:nvSpPr>
        <p:spPr bwMode="auto">
          <a:xfrm>
            <a:off x="5459080" y="4890405"/>
            <a:ext cx="936625" cy="252412"/>
          </a:xfrm>
          <a:prstGeom prst="rect">
            <a:avLst/>
          </a:prstGeom>
          <a:solidFill>
            <a:srgbClr val="FFFFFF"/>
          </a:soli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02" name="Text Box 60">
            <a:extLst>
              <a:ext uri="{FF2B5EF4-FFF2-40B4-BE49-F238E27FC236}">
                <a16:creationId xmlns:a16="http://schemas.microsoft.com/office/drawing/2014/main" id="{5F06A74E-B9EF-9044-8757-E827B1C96B0C}"/>
              </a:ext>
            </a:extLst>
          </p:cNvPr>
          <p:cNvSpPr txBox="1">
            <a:spLocks noChangeArrowheads="1"/>
          </p:cNvSpPr>
          <p:nvPr/>
        </p:nvSpPr>
        <p:spPr bwMode="auto">
          <a:xfrm>
            <a:off x="5562267" y="4898343"/>
            <a:ext cx="760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PIPELINE</a:t>
            </a:r>
          </a:p>
        </p:txBody>
      </p:sp>
      <p:sp>
        <p:nvSpPr>
          <p:cNvPr id="50203" name="Rectangle 61">
            <a:extLst>
              <a:ext uri="{FF2B5EF4-FFF2-40B4-BE49-F238E27FC236}">
                <a16:creationId xmlns:a16="http://schemas.microsoft.com/office/drawing/2014/main" id="{5E55A30C-23D5-6441-B4D9-4BE9DD9E0D52}"/>
              </a:ext>
            </a:extLst>
          </p:cNvPr>
          <p:cNvSpPr>
            <a:spLocks noChangeArrowheads="1"/>
          </p:cNvSpPr>
          <p:nvPr/>
        </p:nvSpPr>
        <p:spPr bwMode="auto">
          <a:xfrm>
            <a:off x="5459080" y="5179330"/>
            <a:ext cx="936625" cy="252412"/>
          </a:xfrm>
          <a:prstGeom prst="rect">
            <a:avLst/>
          </a:prstGeom>
          <a:solidFill>
            <a:srgbClr val="FFFFFF"/>
          </a:solidFill>
          <a:ln w="19050" algn="ctr">
            <a:solidFill>
              <a:srgbClr val="0000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0204" name="Text Box 62">
            <a:extLst>
              <a:ext uri="{FF2B5EF4-FFF2-40B4-BE49-F238E27FC236}">
                <a16:creationId xmlns:a16="http://schemas.microsoft.com/office/drawing/2014/main" id="{2272290D-98A3-394A-8315-26FE483069D7}"/>
              </a:ext>
            </a:extLst>
          </p:cNvPr>
          <p:cNvSpPr txBox="1">
            <a:spLocks noChangeArrowheads="1"/>
          </p:cNvSpPr>
          <p:nvPr/>
        </p:nvSpPr>
        <p:spPr bwMode="auto">
          <a:xfrm>
            <a:off x="5422566" y="5187268"/>
            <a:ext cx="1036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a:solidFill>
                  <a:srgbClr val="000000"/>
                </a:solidFill>
                <a:ea typeface="MS PGothic" panose="020B0600070205080204" pitchFamily="34" charset="-128"/>
              </a:rPr>
              <a:t>WEBSERVICE</a:t>
            </a:r>
          </a:p>
        </p:txBody>
      </p:sp>
      <p:sp>
        <p:nvSpPr>
          <p:cNvPr id="64" name="Rectangle 5">
            <a:extLst>
              <a:ext uri="{FF2B5EF4-FFF2-40B4-BE49-F238E27FC236}">
                <a16:creationId xmlns:a16="http://schemas.microsoft.com/office/drawing/2014/main" id="{87B6E807-CB71-F941-B2AD-49FA73CDA9EC}"/>
              </a:ext>
            </a:extLst>
          </p:cNvPr>
          <p:cNvSpPr txBox="1">
            <a:spLocks noChangeArrowheads="1"/>
          </p:cNvSpPr>
          <p:nvPr/>
        </p:nvSpPr>
        <p:spPr>
          <a:xfrm>
            <a:off x="2258173" y="1388805"/>
            <a:ext cx="7775575" cy="3902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1800" dirty="0">
                <a:ea typeface="MS PGothic" panose="020B0600070205080204" pitchFamily="34" charset="-128"/>
              </a:rPr>
              <a:t>CICS as a service provider</a:t>
            </a:r>
          </a:p>
          <a:p>
            <a:endParaRPr lang="en-US" altLang="ja-JP" sz="1800" dirty="0">
              <a:ea typeface="MS PGothic" panose="020B0600070205080204" pitchFamily="34" charset="-128"/>
            </a:endParaRPr>
          </a:p>
          <a:p>
            <a:endParaRPr lang="en-US" altLang="ja-JP" sz="1800" dirty="0">
              <a:ea typeface="MS PGothic" panose="020B0600070205080204" pitchFamily="34" charset="-128"/>
            </a:endParaRPr>
          </a:p>
          <a:p>
            <a:endParaRPr lang="en-US" altLang="ja-JP" sz="1800" dirty="0">
              <a:ea typeface="MS PGothic" panose="020B0600070205080204" pitchFamily="34" charset="-128"/>
            </a:endParaRPr>
          </a:p>
          <a:p>
            <a:endParaRPr lang="en-US" altLang="ja-JP" sz="1800" dirty="0">
              <a:ea typeface="MS PGothic" panose="020B0600070205080204" pitchFamily="34" charset="-128"/>
            </a:endParaRPr>
          </a:p>
          <a:p>
            <a:endParaRPr lang="en-US" altLang="ja-JP" sz="1800" dirty="0">
              <a:ea typeface="MS PGothic" panose="020B0600070205080204" pitchFamily="34" charset="-128"/>
            </a:endParaRPr>
          </a:p>
          <a:p>
            <a:endParaRPr lang="en-US" altLang="ja-JP" sz="1800" dirty="0">
              <a:ea typeface="MS PGothic" panose="020B0600070205080204" pitchFamily="34" charset="-128"/>
            </a:endParaRPr>
          </a:p>
          <a:p>
            <a:r>
              <a:rPr lang="en-US" altLang="ja-JP" sz="1800" dirty="0">
                <a:ea typeface="MS PGothic" panose="020B0600070205080204" pitchFamily="34" charset="-128"/>
              </a:rPr>
              <a:t>CICS as a service requester</a:t>
            </a:r>
          </a:p>
        </p:txBody>
      </p:sp>
    </p:spTree>
    <p:extLst>
      <p:ext uri="{BB962C8B-B14F-4D97-AF65-F5344CB8AC3E}">
        <p14:creationId xmlns:p14="http://schemas.microsoft.com/office/powerpoint/2010/main" val="425416171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FBCCCE6D-BD2A-0F48-BE60-D775179FFEB1}"/>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52226" name="Slide Number Placeholder 2">
            <a:extLst>
              <a:ext uri="{FF2B5EF4-FFF2-40B4-BE49-F238E27FC236}">
                <a16:creationId xmlns:a16="http://schemas.microsoft.com/office/drawing/2014/main" id="{85896CEE-4088-D342-AE44-567C16D24C8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36</a:t>
            </a:fld>
            <a:endParaRPr lang="en-US" altLang="en-US" sz="1000">
              <a:solidFill>
                <a:srgbClr val="FFFFFF"/>
              </a:solidFill>
            </a:endParaRPr>
          </a:p>
        </p:txBody>
      </p:sp>
      <p:sp>
        <p:nvSpPr>
          <p:cNvPr id="52228" name="Text Box 3">
            <a:extLst>
              <a:ext uri="{FF2B5EF4-FFF2-40B4-BE49-F238E27FC236}">
                <a16:creationId xmlns:a16="http://schemas.microsoft.com/office/drawing/2014/main" id="{3047DDC6-EDEE-9446-ABD3-745A4D7AB723}"/>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52229" name="Text Box 4">
            <a:extLst>
              <a:ext uri="{FF2B5EF4-FFF2-40B4-BE49-F238E27FC236}">
                <a16:creationId xmlns:a16="http://schemas.microsoft.com/office/drawing/2014/main" id="{F22AF09D-0B50-9E4D-877D-99B7F7DF8623}"/>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52230" name="Text Box 5">
            <a:extLst>
              <a:ext uri="{FF2B5EF4-FFF2-40B4-BE49-F238E27FC236}">
                <a16:creationId xmlns:a16="http://schemas.microsoft.com/office/drawing/2014/main" id="{1EA359E5-7C9E-2B4D-9ED7-30A016BBF156}"/>
              </a:ext>
            </a:extLst>
          </p:cNvPr>
          <p:cNvSpPr txBox="1">
            <a:spLocks noChangeArrowheads="1"/>
          </p:cNvSpPr>
          <p:nvPr/>
        </p:nvSpPr>
        <p:spPr bwMode="auto">
          <a:xfrm>
            <a:off x="2247900" y="1690688"/>
            <a:ext cx="816927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using MQ as a CICS Web service transport, the client places a SOAP message on a MQ queue.  In addition to the SOAP message, the client also places path information in the MQ message header called an RFH2 header.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CICS Systems Programmer would need to configure CICS to listen on a specific queue where the Web service requests will arrive.  The work of listening on the queue is performed by the CKTI transaction.  Once the item is obtained from the queue, the CPIL transaction compares the path in the RFH2 header with the paths specified in the URIMAP definitions.  From then on, the flow is the same as with HTTP with the exception that the pipeline is processed under the CPIQ transaction instead of CPIH.</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CICS is the requester using MQ as the transport, the application programmer uses the same commands as when using HTTP.  They place the data to be passed to the Web service in a container, then invoke the INVOKE WEBSERVICE command.  The WEBSERVICE specified after the WEBSERVICE keyword indicates to CICS as to whether to use HTTP or MQ as a transport.</a:t>
            </a:r>
          </a:p>
        </p:txBody>
      </p:sp>
    </p:spTree>
    <p:extLst>
      <p:ext uri="{BB962C8B-B14F-4D97-AF65-F5344CB8AC3E}">
        <p14:creationId xmlns:p14="http://schemas.microsoft.com/office/powerpoint/2010/main" val="75461942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a:extLst>
              <a:ext uri="{FF2B5EF4-FFF2-40B4-BE49-F238E27FC236}">
                <a16:creationId xmlns:a16="http://schemas.microsoft.com/office/drawing/2014/main" id="{61387F0B-1ABC-0C49-8E9B-F2EA38C2AD23}"/>
              </a:ext>
            </a:extLst>
          </p:cNvPr>
          <p:cNvSpPr>
            <a:spLocks noGrp="1" noChangeArrowheads="1"/>
          </p:cNvSpPr>
          <p:nvPr>
            <p:ph type="title"/>
          </p:nvPr>
        </p:nvSpPr>
        <p:spPr/>
        <p:txBody>
          <a:bodyPr>
            <a:normAutofit/>
          </a:bodyPr>
          <a:lstStyle/>
          <a:p>
            <a:pPr eaLnBrk="1" hangingPunct="1"/>
            <a:r>
              <a:rPr lang="en-US" altLang="en-US" sz="3600" b="1" dirty="0"/>
              <a:t>CICS Web Services Artifacts</a:t>
            </a:r>
          </a:p>
        </p:txBody>
      </p:sp>
      <p:sp>
        <p:nvSpPr>
          <p:cNvPr id="53253" name="Rectangle 4">
            <a:extLst>
              <a:ext uri="{FF2B5EF4-FFF2-40B4-BE49-F238E27FC236}">
                <a16:creationId xmlns:a16="http://schemas.microsoft.com/office/drawing/2014/main" id="{A8D8A566-57A1-8D40-8E04-0B77EE13BCA7}"/>
              </a:ext>
            </a:extLst>
          </p:cNvPr>
          <p:cNvSpPr>
            <a:spLocks noGrp="1" noChangeArrowheads="1"/>
          </p:cNvSpPr>
          <p:nvPr>
            <p:ph idx="1"/>
          </p:nvPr>
        </p:nvSpPr>
        <p:spPr/>
        <p:txBody>
          <a:bodyPr>
            <a:normAutofit fontScale="92500" lnSpcReduction="10000"/>
          </a:bodyPr>
          <a:lstStyle/>
          <a:p>
            <a:pPr eaLnBrk="1" hangingPunct="1"/>
            <a:r>
              <a:rPr lang="en-US" altLang="en-US"/>
              <a:t>Systems Programmer</a:t>
            </a:r>
          </a:p>
          <a:p>
            <a:pPr lvl="1" eaLnBrk="1" hangingPunct="1"/>
            <a:r>
              <a:rPr lang="en-US" altLang="en-US"/>
              <a:t>CICS Definitions</a:t>
            </a:r>
          </a:p>
          <a:p>
            <a:pPr lvl="2" eaLnBrk="1" hangingPunct="1"/>
            <a:r>
              <a:rPr lang="en-US" altLang="en-US"/>
              <a:t>TCPIPService</a:t>
            </a:r>
          </a:p>
          <a:p>
            <a:pPr lvl="2" eaLnBrk="1" hangingPunct="1"/>
            <a:r>
              <a:rPr lang="en-US" altLang="en-US"/>
              <a:t>URIMAP</a:t>
            </a:r>
          </a:p>
          <a:p>
            <a:pPr lvl="2" eaLnBrk="1" hangingPunct="1"/>
            <a:r>
              <a:rPr lang="en-US" altLang="en-US"/>
              <a:t>WEBSERVICE</a:t>
            </a:r>
          </a:p>
          <a:p>
            <a:pPr lvl="2" eaLnBrk="1" hangingPunct="1"/>
            <a:r>
              <a:rPr lang="en-US" altLang="en-US"/>
              <a:t>PIPELINE</a:t>
            </a:r>
          </a:p>
          <a:p>
            <a:pPr lvl="1" eaLnBrk="1" hangingPunct="1"/>
            <a:r>
              <a:rPr lang="en-US" altLang="en-US"/>
              <a:t>Handler Programs</a:t>
            </a:r>
          </a:p>
          <a:p>
            <a:pPr eaLnBrk="1" hangingPunct="1"/>
            <a:r>
              <a:rPr lang="en-US" altLang="en-US"/>
              <a:t>Application Programmer</a:t>
            </a:r>
          </a:p>
          <a:p>
            <a:pPr lvl="1" eaLnBrk="1" hangingPunct="1"/>
            <a:r>
              <a:rPr lang="en-US" altLang="en-US"/>
              <a:t>Business Logic Program</a:t>
            </a:r>
          </a:p>
          <a:p>
            <a:pPr lvl="2" eaLnBrk="1" hangingPunct="1"/>
            <a:r>
              <a:rPr lang="en-US" altLang="en-US"/>
              <a:t>Associated Language Structures (copybooks)</a:t>
            </a:r>
          </a:p>
          <a:p>
            <a:pPr lvl="1" eaLnBrk="1" hangingPunct="1"/>
            <a:r>
              <a:rPr lang="en-US" altLang="en-US"/>
              <a:t>WSDL file (to describe the service interface)</a:t>
            </a:r>
          </a:p>
          <a:p>
            <a:pPr lvl="1" eaLnBrk="1" hangingPunct="1"/>
            <a:r>
              <a:rPr lang="en-US" altLang="en-US"/>
              <a:t>WSBIND file (for CICS’s conversion to/from XML/Language structure)</a:t>
            </a:r>
          </a:p>
          <a:p>
            <a:pPr eaLnBrk="1" hangingPunct="1">
              <a:buFont typeface="Wingdings" pitchFamily="2" charset="2"/>
              <a:buNone/>
            </a:pPr>
            <a:endParaRPr lang="en-US" altLang="en-US"/>
          </a:p>
        </p:txBody>
      </p:sp>
      <p:sp>
        <p:nvSpPr>
          <p:cNvPr id="53250" name="Slide Number Placeholder 3">
            <a:extLst>
              <a:ext uri="{FF2B5EF4-FFF2-40B4-BE49-F238E27FC236}">
                <a16:creationId xmlns:a16="http://schemas.microsoft.com/office/drawing/2014/main" id="{6B0393D1-DA8F-1447-B103-BCDDED8E174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37</a:t>
            </a:fld>
            <a:endParaRPr lang="en-US" altLang="en-US" sz="1000">
              <a:solidFill>
                <a:srgbClr val="FFFFFF"/>
              </a:solidFill>
            </a:endParaRPr>
          </a:p>
        </p:txBody>
      </p:sp>
      <p:sp>
        <p:nvSpPr>
          <p:cNvPr id="53251" name="Rectangle 2">
            <a:extLst>
              <a:ext uri="{FF2B5EF4-FFF2-40B4-BE49-F238E27FC236}">
                <a16:creationId xmlns:a16="http://schemas.microsoft.com/office/drawing/2014/main" id="{046F28E4-592C-534C-B843-82B150808871}"/>
              </a:ext>
            </a:extLst>
          </p:cNvPr>
          <p:cNvSpPr>
            <a:spLocks noChangeArrowheads="1"/>
          </p:cNvSpPr>
          <p:nvPr/>
        </p:nvSpPr>
        <p:spPr bwMode="auto">
          <a:xfrm>
            <a:off x="7315200" y="3111500"/>
            <a:ext cx="3175000" cy="1460500"/>
          </a:xfrm>
          <a:prstGeom prst="rect">
            <a:avLst/>
          </a:prstGeom>
          <a:gradFill rotWithShape="1">
            <a:gsLst>
              <a:gs pos="0">
                <a:srgbClr val="00CCFF"/>
              </a:gs>
              <a:gs pos="50000">
                <a:srgbClr val="FFFFFF"/>
              </a:gs>
              <a:gs pos="100000">
                <a:srgbClr val="00CCFF"/>
              </a:gs>
            </a:gsLst>
            <a:lin ang="5400000" scaled="1"/>
          </a:gra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53254" name="Text Box 5">
            <a:extLst>
              <a:ext uri="{FF2B5EF4-FFF2-40B4-BE49-F238E27FC236}">
                <a16:creationId xmlns:a16="http://schemas.microsoft.com/office/drawing/2014/main" id="{E3222815-4EB2-F340-9FCF-144CB4728E01}"/>
              </a:ext>
            </a:extLst>
          </p:cNvPr>
          <p:cNvSpPr txBox="1">
            <a:spLocks noChangeArrowheads="1"/>
          </p:cNvSpPr>
          <p:nvPr/>
        </p:nvSpPr>
        <p:spPr bwMode="auto">
          <a:xfrm>
            <a:off x="7162800" y="3200401"/>
            <a:ext cx="3505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ClrTx/>
              <a:buFontTx/>
              <a:buNone/>
            </a:pPr>
            <a:r>
              <a:rPr lang="en-US" altLang="en-US" sz="2000" b="0">
                <a:solidFill>
                  <a:srgbClr val="24346A"/>
                </a:solidFill>
              </a:rPr>
              <a:t>CICS Web Services Assistant available to help develop Application Programmer artifacts</a:t>
            </a:r>
          </a:p>
        </p:txBody>
      </p:sp>
    </p:spTree>
    <p:extLst>
      <p:ext uri="{BB962C8B-B14F-4D97-AF65-F5344CB8AC3E}">
        <p14:creationId xmlns:p14="http://schemas.microsoft.com/office/powerpoint/2010/main" val="1099636500"/>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F56C5EC3-8A20-E144-A4CD-B2E5A7888C60}"/>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55298" name="Slide Number Placeholder 2">
            <a:extLst>
              <a:ext uri="{FF2B5EF4-FFF2-40B4-BE49-F238E27FC236}">
                <a16:creationId xmlns:a16="http://schemas.microsoft.com/office/drawing/2014/main" id="{08019D9D-4436-F74C-82AA-DCF89E597B46}"/>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38</a:t>
            </a:fld>
            <a:endParaRPr lang="en-US" altLang="en-US" sz="1000">
              <a:solidFill>
                <a:srgbClr val="FFFFFF"/>
              </a:solidFill>
            </a:endParaRPr>
          </a:p>
        </p:txBody>
      </p:sp>
      <p:sp>
        <p:nvSpPr>
          <p:cNvPr id="55300" name="Text Box 3">
            <a:extLst>
              <a:ext uri="{FF2B5EF4-FFF2-40B4-BE49-F238E27FC236}">
                <a16:creationId xmlns:a16="http://schemas.microsoft.com/office/drawing/2014/main" id="{9688C2BA-B342-0D4D-8957-96D654AFCE15}"/>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55301" name="Text Box 4">
            <a:extLst>
              <a:ext uri="{FF2B5EF4-FFF2-40B4-BE49-F238E27FC236}">
                <a16:creationId xmlns:a16="http://schemas.microsoft.com/office/drawing/2014/main" id="{47C17AF7-B28A-7543-BA19-705A4FD972A1}"/>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55302" name="Text Box 5">
            <a:extLst>
              <a:ext uri="{FF2B5EF4-FFF2-40B4-BE49-F238E27FC236}">
                <a16:creationId xmlns:a16="http://schemas.microsoft.com/office/drawing/2014/main" id="{659B0514-65DA-774F-AD0C-DEAD59D43E4A}"/>
              </a:ext>
            </a:extLst>
          </p:cNvPr>
          <p:cNvSpPr txBox="1">
            <a:spLocks noChangeArrowheads="1"/>
          </p:cNvSpPr>
          <p:nvPr/>
        </p:nvSpPr>
        <p:spPr bwMode="auto">
          <a:xfrm>
            <a:off x="2247900" y="1690688"/>
            <a:ext cx="81692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Of the artifacts we have discussed, the system programmer is normally responsible for the CICS resource definitions and coding of the handler programs.  The handler programs normally contain system level actions and do not contain application logic.</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application programmer is normally responsible for the</a:t>
            </a:r>
            <a:br>
              <a:rPr lang="en-US" altLang="ja-JP" sz="1400" b="0" dirty="0">
                <a:ea typeface="MS PGothic" panose="020B0600070205080204" pitchFamily="34" charset="-128"/>
              </a:rPr>
            </a:br>
            <a:r>
              <a:rPr lang="en-US" altLang="ja-JP" sz="1400" b="0" dirty="0">
                <a:ea typeface="MS PGothic" panose="020B0600070205080204" pitchFamily="34" charset="-128"/>
              </a:rPr>
              <a:t>- The business logic</a:t>
            </a:r>
            <a:br>
              <a:rPr lang="en-US" altLang="ja-JP" sz="1400" b="0" dirty="0">
                <a:ea typeface="MS PGothic" panose="020B0600070205080204" pitchFamily="34" charset="-128"/>
              </a:rPr>
            </a:br>
            <a:r>
              <a:rPr lang="en-US" altLang="ja-JP" sz="1400" b="0" dirty="0">
                <a:ea typeface="MS PGothic" panose="020B0600070205080204" pitchFamily="34" charset="-128"/>
              </a:rPr>
              <a:t>- The interface when it is exposed in CICS (COMMAREA or container layout)</a:t>
            </a:r>
            <a:br>
              <a:rPr lang="en-US" altLang="ja-JP" sz="1400" b="0" dirty="0">
                <a:ea typeface="MS PGothic" panose="020B0600070205080204" pitchFamily="34" charset="-128"/>
              </a:rPr>
            </a:br>
            <a:r>
              <a:rPr lang="en-US" altLang="ja-JP" sz="1400" b="0" dirty="0">
                <a:ea typeface="MS PGothic" panose="020B0600070205080204" pitchFamily="34" charset="-128"/>
              </a:rPr>
              <a:t>- The interface when it is exposed as a Web services (the WSDL)</a:t>
            </a:r>
            <a:br>
              <a:rPr lang="en-US" altLang="ja-JP" sz="1400" b="0" dirty="0">
                <a:ea typeface="MS PGothic" panose="020B0600070205080204" pitchFamily="34" charset="-128"/>
              </a:rPr>
            </a:br>
            <a:r>
              <a:rPr lang="en-US" altLang="ja-JP" sz="1400" b="0" dirty="0">
                <a:ea typeface="MS PGothic" panose="020B0600070205080204" pitchFamily="34" charset="-128"/>
              </a:rPr>
              <a:t>- And the file CICS uses to convert between those two interfaces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a:t>
            </a:r>
          </a:p>
          <a:p>
            <a:pPr eaLnBrk="1" hangingPunct="1">
              <a:spcBef>
                <a:spcPct val="50000"/>
              </a:spcBef>
              <a:spcAft>
                <a:spcPct val="0"/>
              </a:spcAft>
              <a:buFont typeface="Wingdings" pitchFamily="2" charset="2"/>
              <a:buNone/>
            </a:pPr>
            <a:endParaRPr lang="en-US" altLang="ja-JP" sz="1400" b="0" dirty="0">
              <a:ea typeface="MS PGothic" panose="020B0600070205080204" pitchFamily="34" charset="-128"/>
            </a:endParaRPr>
          </a:p>
        </p:txBody>
      </p:sp>
    </p:spTree>
    <p:extLst>
      <p:ext uri="{BB962C8B-B14F-4D97-AF65-F5344CB8AC3E}">
        <p14:creationId xmlns:p14="http://schemas.microsoft.com/office/powerpoint/2010/main" val="209089278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FFF569F3-4889-9847-AAAC-6CC3DBD555D7}"/>
              </a:ext>
            </a:extLst>
          </p:cNvPr>
          <p:cNvSpPr>
            <a:spLocks noGrp="1" noChangeArrowheads="1"/>
          </p:cNvSpPr>
          <p:nvPr>
            <p:ph type="title"/>
          </p:nvPr>
        </p:nvSpPr>
        <p:spPr/>
        <p:txBody>
          <a:bodyPr>
            <a:normAutofit/>
          </a:bodyPr>
          <a:lstStyle/>
          <a:p>
            <a:pPr defTabSz="1041400"/>
            <a:r>
              <a:rPr lang="en-US" altLang="en-US" sz="3600" b="1" dirty="0"/>
              <a:t>CICS TS support of Web Service standards </a:t>
            </a:r>
            <a:endParaRPr lang="en-GB" altLang="en-US" sz="3600" b="1" dirty="0"/>
          </a:p>
        </p:txBody>
      </p:sp>
      <p:sp>
        <p:nvSpPr>
          <p:cNvPr id="56324" name="Rectangle 3">
            <a:extLst>
              <a:ext uri="{FF2B5EF4-FFF2-40B4-BE49-F238E27FC236}">
                <a16:creationId xmlns:a16="http://schemas.microsoft.com/office/drawing/2014/main" id="{4F243F93-9A34-934C-90BF-9B536A6426CE}"/>
              </a:ext>
            </a:extLst>
          </p:cNvPr>
          <p:cNvSpPr>
            <a:spLocks noGrp="1" noChangeArrowheads="1"/>
          </p:cNvSpPr>
          <p:nvPr>
            <p:ph idx="1"/>
          </p:nvPr>
        </p:nvSpPr>
        <p:spPr>
          <a:xfrm>
            <a:off x="2265528" y="1825623"/>
            <a:ext cx="9583572" cy="5032377"/>
          </a:xfrm>
        </p:spPr>
        <p:txBody>
          <a:bodyPr>
            <a:normAutofit/>
          </a:bodyPr>
          <a:lstStyle/>
          <a:p>
            <a:pPr eaLnBrk="1" hangingPunct="1">
              <a:lnSpc>
                <a:spcPct val="80000"/>
              </a:lnSpc>
              <a:spcBef>
                <a:spcPts val="0"/>
              </a:spcBef>
            </a:pPr>
            <a:r>
              <a:rPr lang="en-US" altLang="en-US" sz="1800" dirty="0"/>
              <a:t>Both HTTP and MQ 		     	both HTTP 1.0 and 1.1</a:t>
            </a:r>
          </a:p>
          <a:p>
            <a:pPr eaLnBrk="1" hangingPunct="1">
              <a:lnSpc>
                <a:spcPct val="80000"/>
              </a:lnSpc>
              <a:spcBef>
                <a:spcPts val="0"/>
              </a:spcBef>
            </a:pPr>
            <a:r>
              <a:rPr lang="en-US" altLang="en-US" sz="1800" dirty="0"/>
              <a:t>XML Encryption Syntax and Processing	interoperability with entities using XML</a:t>
            </a:r>
          </a:p>
          <a:p>
            <a:pPr eaLnBrk="1" hangingPunct="1">
              <a:lnSpc>
                <a:spcPct val="80000"/>
              </a:lnSpc>
              <a:spcBef>
                <a:spcPts val="0"/>
              </a:spcBef>
            </a:pPr>
            <a:r>
              <a:rPr lang="en-US" altLang="en-US" sz="1800" dirty="0"/>
              <a:t>XML Signature Syntax and Processing	interoperability with entities using XML</a:t>
            </a:r>
          </a:p>
          <a:p>
            <a:pPr eaLnBrk="1" hangingPunct="1">
              <a:lnSpc>
                <a:spcPct val="80000"/>
              </a:lnSpc>
              <a:spcBef>
                <a:spcPts val="0"/>
              </a:spcBef>
            </a:pPr>
            <a:r>
              <a:rPr lang="en-US" altLang="en-US" sz="1800" dirty="0"/>
              <a:t>SOAP 1.1 and 1.2				to send and receive Web services messages</a:t>
            </a:r>
          </a:p>
          <a:p>
            <a:pPr eaLnBrk="1" hangingPunct="1">
              <a:lnSpc>
                <a:spcPct val="80000"/>
              </a:lnSpc>
              <a:spcBef>
                <a:spcPts val="0"/>
              </a:spcBef>
            </a:pPr>
            <a:r>
              <a:rPr lang="en-US" altLang="en-US" sz="1800" dirty="0"/>
              <a:t>WSDL 1.1 and 2.0			to describe Web service interfaces</a:t>
            </a:r>
            <a:endParaRPr lang="en-US" altLang="en-US" sz="1600" dirty="0"/>
          </a:p>
          <a:p>
            <a:pPr eaLnBrk="1" hangingPunct="1">
              <a:lnSpc>
                <a:spcPct val="80000"/>
              </a:lnSpc>
              <a:spcBef>
                <a:spcPts val="0"/>
              </a:spcBef>
            </a:pPr>
            <a:r>
              <a:rPr lang="en-US" altLang="en-US" sz="1800" dirty="0"/>
              <a:t>WSDL 1.1 Binding Extension for SOAP 1.2  	for Interoperability with interfaces</a:t>
            </a:r>
          </a:p>
          <a:p>
            <a:pPr eaLnBrk="1" hangingPunct="1">
              <a:lnSpc>
                <a:spcPct val="80000"/>
              </a:lnSpc>
              <a:spcBef>
                <a:spcPts val="0"/>
              </a:spcBef>
            </a:pPr>
            <a:r>
              <a:rPr lang="en-US" altLang="en-US" sz="1800" dirty="0"/>
              <a:t>WS-I Basic Profile 1.1 		     	for interoperability between providers and requesters using SOAP </a:t>
            </a:r>
          </a:p>
          <a:p>
            <a:pPr eaLnBrk="1" hangingPunct="1">
              <a:lnSpc>
                <a:spcPct val="80000"/>
              </a:lnSpc>
              <a:spcBef>
                <a:spcPts val="0"/>
              </a:spcBef>
            </a:pPr>
            <a:r>
              <a:rPr lang="en-US" altLang="en-US" sz="1800" dirty="0"/>
              <a:t>WS-I Simple SOAP Binding Profile 1.0  	for interoperability using SOAP</a:t>
            </a:r>
          </a:p>
          <a:p>
            <a:pPr eaLnBrk="1" hangingPunct="1">
              <a:lnSpc>
                <a:spcPct val="80000"/>
              </a:lnSpc>
              <a:spcBef>
                <a:spcPts val="0"/>
              </a:spcBef>
            </a:pPr>
            <a:r>
              <a:rPr lang="en-US" altLang="en-US" sz="1800" dirty="0"/>
              <a:t>WS-Atomic Transaction			for propagating transactional context</a:t>
            </a:r>
          </a:p>
          <a:p>
            <a:pPr eaLnBrk="1" hangingPunct="1">
              <a:lnSpc>
                <a:spcPct val="80000"/>
              </a:lnSpc>
              <a:spcBef>
                <a:spcPts val="0"/>
              </a:spcBef>
            </a:pPr>
            <a:r>
              <a:rPr lang="en-US" altLang="en-US" sz="1800" dirty="0"/>
              <a:t>WS-Coordination				for coordinating transaction outcome</a:t>
            </a:r>
          </a:p>
          <a:p>
            <a:pPr eaLnBrk="1" hangingPunct="1">
              <a:lnSpc>
                <a:spcPct val="80000"/>
              </a:lnSpc>
              <a:spcBef>
                <a:spcPts val="0"/>
              </a:spcBef>
            </a:pPr>
            <a:r>
              <a:rPr lang="en-US" altLang="en-US" sz="1800" dirty="0"/>
              <a:t>WS-Security				for authentication and encryption of all or </a:t>
            </a:r>
            <a:br>
              <a:rPr lang="en-US" altLang="en-US" sz="1800" dirty="0"/>
            </a:br>
            <a:r>
              <a:rPr lang="en-US" altLang="en-US" sz="1800" dirty="0"/>
              <a:t>					part of a message (PK22736); username token;</a:t>
            </a:r>
            <a:br>
              <a:rPr lang="en-US" altLang="en-US" sz="1800" dirty="0"/>
            </a:br>
            <a:r>
              <a:rPr lang="en-US" altLang="en-US" sz="1800" dirty="0"/>
              <a:t>					X.509 certificate token; SAML token; Kerberos</a:t>
            </a:r>
          </a:p>
          <a:p>
            <a:pPr eaLnBrk="1" hangingPunct="1">
              <a:lnSpc>
                <a:spcPct val="80000"/>
              </a:lnSpc>
              <a:spcBef>
                <a:spcPts val="0"/>
              </a:spcBef>
            </a:pPr>
            <a:r>
              <a:rPr lang="en-US" altLang="en-US" sz="1800" dirty="0"/>
              <a:t>WS-Trust				for establishing trust relationships</a:t>
            </a:r>
            <a:endParaRPr lang="en-US" altLang="en-US" sz="1600" dirty="0"/>
          </a:p>
          <a:p>
            <a:pPr eaLnBrk="1" hangingPunct="1">
              <a:lnSpc>
                <a:spcPct val="80000"/>
              </a:lnSpc>
              <a:spcBef>
                <a:spcPts val="0"/>
              </a:spcBef>
            </a:pPr>
            <a:r>
              <a:rPr lang="en-US" altLang="en-US" sz="1800" dirty="0"/>
              <a:t>MTOM / XOP				for efficient handling of large messages</a:t>
            </a:r>
            <a:endParaRPr lang="en-US" altLang="en-US" sz="1600" dirty="0"/>
          </a:p>
          <a:p>
            <a:pPr eaLnBrk="1" hangingPunct="1">
              <a:lnSpc>
                <a:spcPct val="80000"/>
              </a:lnSpc>
              <a:spcBef>
                <a:spcPts val="0"/>
              </a:spcBef>
            </a:pPr>
            <a:r>
              <a:rPr lang="en-US" altLang="en-US" sz="1800" dirty="0"/>
              <a:t>SOAP 1.1 Binding for MTOM 1.0	    	to describe the use of MTOM</a:t>
            </a:r>
            <a:endParaRPr lang="en-US" altLang="en-US" sz="1600" dirty="0"/>
          </a:p>
          <a:p>
            <a:pPr eaLnBrk="1" hangingPunct="1">
              <a:lnSpc>
                <a:spcPct val="80000"/>
              </a:lnSpc>
              <a:spcBef>
                <a:spcPts val="0"/>
              </a:spcBef>
            </a:pPr>
            <a:r>
              <a:rPr lang="en-US" altLang="en-US" sz="1800" dirty="0"/>
              <a:t>WS-Addressing				to indicate request and response routing</a:t>
            </a:r>
          </a:p>
          <a:p>
            <a:pPr lvl="1" eaLnBrk="1" hangingPunct="1">
              <a:lnSpc>
                <a:spcPct val="80000"/>
              </a:lnSpc>
              <a:spcBef>
                <a:spcPts val="0"/>
              </a:spcBef>
            </a:pPr>
            <a:endParaRPr lang="en-US" altLang="en-US" sz="1600" dirty="0"/>
          </a:p>
          <a:p>
            <a:pPr eaLnBrk="1" hangingPunct="1">
              <a:lnSpc>
                <a:spcPct val="80000"/>
              </a:lnSpc>
              <a:spcBef>
                <a:spcPts val="0"/>
              </a:spcBef>
            </a:pPr>
            <a:r>
              <a:rPr lang="en-US" altLang="en-US" sz="2000" dirty="0"/>
              <a:t>CICS applications acting as providers or requesters are agnostic to transport mechanism used</a:t>
            </a:r>
          </a:p>
          <a:p>
            <a:pPr lvl="1" eaLnBrk="1" hangingPunct="1">
              <a:lnSpc>
                <a:spcPct val="80000"/>
              </a:lnSpc>
              <a:spcBef>
                <a:spcPts val="0"/>
              </a:spcBef>
            </a:pPr>
            <a:endParaRPr lang="en-US" altLang="en-US" sz="1800" dirty="0"/>
          </a:p>
        </p:txBody>
      </p:sp>
      <p:sp>
        <p:nvSpPr>
          <p:cNvPr id="56322" name="Slide Number Placeholder 3">
            <a:extLst>
              <a:ext uri="{FF2B5EF4-FFF2-40B4-BE49-F238E27FC236}">
                <a16:creationId xmlns:a16="http://schemas.microsoft.com/office/drawing/2014/main" id="{EAE0924D-E94E-1942-94EC-4A2A8E5122A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39</a:t>
            </a:fld>
            <a:endParaRPr lang="en-US" altLang="en-US" sz="1000">
              <a:solidFill>
                <a:srgbClr val="FFFFFF"/>
              </a:solidFill>
            </a:endParaRPr>
          </a:p>
        </p:txBody>
      </p:sp>
    </p:spTree>
    <p:extLst>
      <p:ext uri="{BB962C8B-B14F-4D97-AF65-F5344CB8AC3E}">
        <p14:creationId xmlns:p14="http://schemas.microsoft.com/office/powerpoint/2010/main" val="41542870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CF347EC-9E94-0348-A3E2-1F79018F482A}"/>
              </a:ext>
            </a:extLst>
          </p:cNvPr>
          <p:cNvSpPr>
            <a:spLocks noGrp="1" noChangeArrowheads="1"/>
          </p:cNvSpPr>
          <p:nvPr>
            <p:ph type="title"/>
          </p:nvPr>
        </p:nvSpPr>
        <p:spPr/>
        <p:txBody>
          <a:bodyPr/>
          <a:lstStyle/>
          <a:p>
            <a:pPr eaLnBrk="1" hangingPunct="1"/>
            <a:r>
              <a:rPr lang="en-US" altLang="en-US" sz="2800" b="1"/>
              <a:t>Notices</a:t>
            </a:r>
          </a:p>
        </p:txBody>
      </p:sp>
      <p:sp>
        <p:nvSpPr>
          <p:cNvPr id="8194" name="Slide Number Placeholder 3">
            <a:extLst>
              <a:ext uri="{FF2B5EF4-FFF2-40B4-BE49-F238E27FC236}">
                <a16:creationId xmlns:a16="http://schemas.microsoft.com/office/drawing/2014/main" id="{2619CC5E-D6C7-A448-A246-64112216FB4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t>4</a:t>
            </a:fld>
            <a:endParaRPr lang="en-US" altLang="en-US" sz="1000">
              <a:solidFill>
                <a:srgbClr val="FFFFFF"/>
              </a:solidFill>
            </a:endParaRPr>
          </a:p>
        </p:txBody>
      </p:sp>
      <p:sp>
        <p:nvSpPr>
          <p:cNvPr id="8196" name="Text Box 3">
            <a:extLst>
              <a:ext uri="{FF2B5EF4-FFF2-40B4-BE49-F238E27FC236}">
                <a16:creationId xmlns:a16="http://schemas.microsoft.com/office/drawing/2014/main" id="{97796DDC-94B6-4C4B-A669-486D44FF5C19}"/>
              </a:ext>
            </a:extLst>
          </p:cNvPr>
          <p:cNvSpPr txBox="1">
            <a:spLocks noChangeArrowheads="1"/>
          </p:cNvSpPr>
          <p:nvPr/>
        </p:nvSpPr>
        <p:spPr bwMode="auto">
          <a:xfrm>
            <a:off x="2414382" y="1861249"/>
            <a:ext cx="8524875"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45720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
                <a:srgbClr val="808080"/>
              </a:buClr>
              <a:buSzPct val="90000"/>
              <a:buFont typeface="Monotype Sorts" pitchFamily="2" charset="2"/>
              <a:buNone/>
            </a:pPr>
            <a:r>
              <a:rPr lang="en-US" altLang="en-US" sz="1600" b="0" dirty="0">
                <a:solidFill>
                  <a:srgbClr val="000000"/>
                </a:solidFill>
              </a:rPr>
              <a:t>This information was developed for products and services offered in the U.S.A. IBM may not offer the products, services, or features discussed in this presentation in other countries. </a:t>
            </a:r>
          </a:p>
          <a:p>
            <a:pPr eaLnBrk="1" hangingPunct="1">
              <a:spcBef>
                <a:spcPct val="0"/>
              </a:spcBef>
              <a:spcAft>
                <a:spcPct val="0"/>
              </a:spcAft>
              <a:buClr>
                <a:srgbClr val="808080"/>
              </a:buClr>
              <a:buSzPct val="90000"/>
              <a:buFont typeface="Monotype Sorts" pitchFamily="2" charset="2"/>
              <a:buNone/>
            </a:pPr>
            <a:endParaRPr lang="en-US" altLang="en-US" sz="1600" b="0" dirty="0">
              <a:solidFill>
                <a:srgbClr val="000000"/>
              </a:solidFill>
            </a:endParaRPr>
          </a:p>
          <a:p>
            <a:pPr eaLnBrk="1" hangingPunct="1">
              <a:spcBef>
                <a:spcPct val="0"/>
              </a:spcBef>
              <a:spcAft>
                <a:spcPct val="0"/>
              </a:spcAft>
              <a:buClr>
                <a:srgbClr val="808080"/>
              </a:buClr>
              <a:buSzPct val="90000"/>
              <a:buFont typeface="Monotype Sorts" pitchFamily="2" charset="2"/>
              <a:buNone/>
            </a:pPr>
            <a:r>
              <a:rPr lang="en-US" altLang="en-US" sz="1600" b="0" dirty="0">
                <a:solidFill>
                  <a:srgbClr val="000000"/>
                </a:solidFill>
              </a:rPr>
              <a:t>INTERNATIONAL BUSINESS MACHINES CORPORATION PROVIDES THIS PRESENTATION "AS IS" WITHOUT WARRANTY OF ANY KIND, EITHER EXPRESS OR IMPLIED, INCLUDING, BUT NOT LIMITED TO, THE IMPLIED WARRANTIES OR CONDITIONS OF NON-INFRINGEMENT, MERCHANTABILTY OR FITNESS FOR A PARTICULAR PURPOSE.</a:t>
            </a:r>
          </a:p>
          <a:p>
            <a:pPr eaLnBrk="1" hangingPunct="1">
              <a:spcBef>
                <a:spcPct val="0"/>
              </a:spcBef>
              <a:spcAft>
                <a:spcPct val="0"/>
              </a:spcAft>
              <a:buClr>
                <a:srgbClr val="808080"/>
              </a:buClr>
              <a:buSzPct val="90000"/>
              <a:buFont typeface="Monotype Sorts" pitchFamily="2" charset="2"/>
              <a:buNone/>
            </a:pPr>
            <a:endParaRPr lang="en-US" altLang="en-US" sz="1600" b="0" dirty="0">
              <a:solidFill>
                <a:srgbClr val="000000"/>
              </a:solidFill>
            </a:endParaRPr>
          </a:p>
          <a:p>
            <a:pPr eaLnBrk="1" hangingPunct="1">
              <a:spcBef>
                <a:spcPct val="0"/>
              </a:spcBef>
              <a:spcAft>
                <a:spcPct val="0"/>
              </a:spcAft>
              <a:buClr>
                <a:srgbClr val="808080"/>
              </a:buClr>
              <a:buSzPct val="90000"/>
              <a:buFont typeface="Monotype Sorts" pitchFamily="2" charset="2"/>
              <a:buNone/>
            </a:pPr>
            <a:r>
              <a:rPr lang="en-US" altLang="en-US" sz="1600" b="0" dirty="0">
                <a:solidFill>
                  <a:srgbClr val="000000"/>
                </a:solidFill>
              </a:rPr>
              <a:t>This information could include technical inaccuracies or typographical errors.  IBM may make improvements and/or changes in the product(s) and/or the program(s) described in this presentation at any time without notice.</a:t>
            </a:r>
          </a:p>
          <a:p>
            <a:pPr eaLnBrk="1" hangingPunct="1">
              <a:spcBef>
                <a:spcPct val="0"/>
              </a:spcBef>
              <a:spcAft>
                <a:spcPct val="0"/>
              </a:spcAft>
              <a:buClr>
                <a:srgbClr val="808080"/>
              </a:buClr>
              <a:buSzPct val="90000"/>
              <a:buFont typeface="Monotype Sorts" pitchFamily="2" charset="2"/>
              <a:buNone/>
            </a:pPr>
            <a:endParaRPr lang="en-US" altLang="en-US" sz="1600" b="0" dirty="0">
              <a:solidFill>
                <a:srgbClr val="000000"/>
              </a:solidFill>
            </a:endParaRPr>
          </a:p>
          <a:p>
            <a:pPr eaLnBrk="1" hangingPunct="1">
              <a:spcBef>
                <a:spcPct val="0"/>
              </a:spcBef>
              <a:spcAft>
                <a:spcPct val="0"/>
              </a:spcAft>
              <a:buClr>
                <a:srgbClr val="808080"/>
              </a:buClr>
              <a:buSzPct val="90000"/>
              <a:buFont typeface="Monotype Sorts" pitchFamily="2" charset="2"/>
              <a:buNone/>
            </a:pPr>
            <a:r>
              <a:rPr lang="en-US" altLang="en-US" sz="1600" b="0" dirty="0">
                <a:solidFill>
                  <a:srgbClr val="000000"/>
                </a:solidFill>
              </a:rPr>
              <a:t>Any references in this presentation to non-IBM Web sites are provided for convenience only and do not in any manner serve as an endorsement of those Web sites.  The materials at those Web sites are not part of the materials for this IBM product and use of those Web sites is at your own risk.</a:t>
            </a:r>
            <a:endParaRPr lang="en-US" altLang="en-US" sz="1600" b="0" dirty="0"/>
          </a:p>
        </p:txBody>
      </p:sp>
    </p:spTree>
    <p:extLst>
      <p:ext uri="{BB962C8B-B14F-4D97-AF65-F5344CB8AC3E}">
        <p14:creationId xmlns:p14="http://schemas.microsoft.com/office/powerpoint/2010/main" val="365577876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AAE6161F-4558-E342-BDE3-8162FFB8236F}"/>
              </a:ext>
            </a:extLst>
          </p:cNvPr>
          <p:cNvSpPr>
            <a:spLocks noGrp="1" noChangeArrowheads="1"/>
          </p:cNvSpPr>
          <p:nvPr>
            <p:ph type="title"/>
          </p:nvPr>
        </p:nvSpPr>
        <p:spPr/>
        <p:txBody>
          <a:bodyPr/>
          <a:lstStyle/>
          <a:p>
            <a:pPr eaLnBrk="1" hangingPunct="1"/>
            <a:r>
              <a:rPr lang="en-US" altLang="en-US" sz="2800"/>
              <a:t>Notes:</a:t>
            </a:r>
          </a:p>
        </p:txBody>
      </p:sp>
      <p:sp>
        <p:nvSpPr>
          <p:cNvPr id="58370" name="Slide Number Placeholder 3">
            <a:extLst>
              <a:ext uri="{FF2B5EF4-FFF2-40B4-BE49-F238E27FC236}">
                <a16:creationId xmlns:a16="http://schemas.microsoft.com/office/drawing/2014/main" id="{B7F6DAA6-5907-6A44-BC6D-25CB91029A05}"/>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40</a:t>
            </a:fld>
            <a:endParaRPr lang="en-US" altLang="en-US" sz="1000">
              <a:solidFill>
                <a:srgbClr val="FFFFFF"/>
              </a:solidFill>
            </a:endParaRPr>
          </a:p>
        </p:txBody>
      </p:sp>
      <p:sp>
        <p:nvSpPr>
          <p:cNvPr id="58372" name="Rectangle 3">
            <a:extLst>
              <a:ext uri="{FF2B5EF4-FFF2-40B4-BE49-F238E27FC236}">
                <a16:creationId xmlns:a16="http://schemas.microsoft.com/office/drawing/2014/main" id="{5D3B23C9-F5EE-C94C-A44F-811B19614AB0}"/>
              </a:ext>
            </a:extLst>
          </p:cNvPr>
          <p:cNvSpPr>
            <a:spLocks noGrp="1" noChangeArrowheads="1"/>
          </p:cNvSpPr>
          <p:nvPr>
            <p:ph type="body" idx="4294967295"/>
          </p:nvPr>
        </p:nvSpPr>
        <p:spPr>
          <a:xfrm>
            <a:off x="2247900" y="1690688"/>
            <a:ext cx="10515600" cy="3729038"/>
          </a:xfrm>
        </p:spPr>
        <p:txBody>
          <a:bodyPr>
            <a:normAutofit/>
          </a:bodyPr>
          <a:lstStyle/>
          <a:p>
            <a:pPr eaLnBrk="1" hangingPunct="1"/>
            <a:r>
              <a:rPr lang="en-US" altLang="en-US" sz="1600" dirty="0"/>
              <a:t>This is a list of the Web service-related specifications that CICS supports.</a:t>
            </a:r>
          </a:p>
          <a:p>
            <a:pPr marL="0" indent="0" eaLnBrk="1" hangingPunct="1">
              <a:buNone/>
            </a:pPr>
            <a:endParaRPr lang="en-US" altLang="en-US" sz="1600" dirty="0"/>
          </a:p>
        </p:txBody>
      </p:sp>
    </p:spTree>
    <p:extLst>
      <p:ext uri="{BB962C8B-B14F-4D97-AF65-F5344CB8AC3E}">
        <p14:creationId xmlns:p14="http://schemas.microsoft.com/office/powerpoint/2010/main" val="191112670"/>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B4C1A8FC-B7CD-7644-A294-3DB6A149BD1E}"/>
              </a:ext>
            </a:extLst>
          </p:cNvPr>
          <p:cNvSpPr>
            <a:spLocks noGrp="1" noChangeArrowheads="1"/>
          </p:cNvSpPr>
          <p:nvPr>
            <p:ph type="title"/>
          </p:nvPr>
        </p:nvSpPr>
        <p:spPr/>
        <p:txBody>
          <a:bodyPr>
            <a:normAutofit/>
          </a:bodyPr>
          <a:lstStyle/>
          <a:p>
            <a:pPr eaLnBrk="1" hangingPunct="1"/>
            <a:r>
              <a:rPr lang="en-US" altLang="en-US" sz="3600" b="1" dirty="0"/>
              <a:t>Developing Web Services Artifacts</a:t>
            </a:r>
          </a:p>
        </p:txBody>
      </p:sp>
      <p:sp>
        <p:nvSpPr>
          <p:cNvPr id="59407" name="Rectangle 26">
            <a:extLst>
              <a:ext uri="{FF2B5EF4-FFF2-40B4-BE49-F238E27FC236}">
                <a16:creationId xmlns:a16="http://schemas.microsoft.com/office/drawing/2014/main" id="{C19C9071-51DE-B841-AE44-74C84D226C1C}"/>
              </a:ext>
            </a:extLst>
          </p:cNvPr>
          <p:cNvSpPr>
            <a:spLocks noGrp="1" noChangeArrowheads="1"/>
          </p:cNvSpPr>
          <p:nvPr>
            <p:ph idx="1"/>
          </p:nvPr>
        </p:nvSpPr>
        <p:spPr>
          <a:xfrm>
            <a:off x="2265528" y="1825623"/>
            <a:ext cx="5026333" cy="4849813"/>
          </a:xfrm>
        </p:spPr>
        <p:txBody>
          <a:bodyPr>
            <a:normAutofit fontScale="92500" lnSpcReduction="10000"/>
          </a:bodyPr>
          <a:lstStyle/>
          <a:p>
            <a:pPr eaLnBrk="1" hangingPunct="1"/>
            <a:r>
              <a:rPr lang="en-US" altLang="en-US" sz="1800" dirty="0"/>
              <a:t>“</a:t>
            </a:r>
            <a:r>
              <a:rPr lang="en-US" altLang="en-US" sz="1800" dirty="0">
                <a:solidFill>
                  <a:srgbClr val="00358A"/>
                </a:solidFill>
              </a:rPr>
              <a:t>Top down</a:t>
            </a:r>
            <a:r>
              <a:rPr lang="en-US" altLang="en-US" sz="1800" dirty="0"/>
              <a:t>” approach</a:t>
            </a:r>
          </a:p>
          <a:p>
            <a:pPr lvl="1" eaLnBrk="1" hangingPunct="1"/>
            <a:r>
              <a:rPr lang="en-US" altLang="en-US" sz="1800" dirty="0"/>
              <a:t>Create a service from an existing WSDL</a:t>
            </a:r>
          </a:p>
          <a:p>
            <a:pPr lvl="2" eaLnBrk="1" hangingPunct="1"/>
            <a:r>
              <a:rPr lang="en-US" altLang="en-US" sz="1600" dirty="0"/>
              <a:t>Create a new Web service application</a:t>
            </a:r>
          </a:p>
          <a:p>
            <a:pPr lvl="3" eaLnBrk="1" hangingPunct="1"/>
            <a:r>
              <a:rPr lang="en-US" altLang="en-US" sz="1400" dirty="0"/>
              <a:t>Better interfaces for the requester</a:t>
            </a:r>
          </a:p>
          <a:p>
            <a:pPr lvl="3" eaLnBrk="1" hangingPunct="1"/>
            <a:r>
              <a:rPr lang="en-US" altLang="en-US" sz="1400" dirty="0"/>
              <a:t>New CICS code using the new languages structure</a:t>
            </a:r>
          </a:p>
          <a:p>
            <a:pPr eaLnBrk="1" hangingPunct="1"/>
            <a:r>
              <a:rPr lang="en-US" altLang="en-US" sz="1800" dirty="0"/>
              <a:t>“</a:t>
            </a:r>
            <a:r>
              <a:rPr lang="en-US" altLang="en-US" sz="1800" dirty="0">
                <a:solidFill>
                  <a:srgbClr val="00358A"/>
                </a:solidFill>
              </a:rPr>
              <a:t>Bottom up</a:t>
            </a:r>
            <a:r>
              <a:rPr lang="en-US" altLang="en-US" sz="1800" dirty="0"/>
              <a:t>” approach</a:t>
            </a:r>
          </a:p>
          <a:p>
            <a:pPr lvl="1" eaLnBrk="1" hangingPunct="1"/>
            <a:r>
              <a:rPr lang="en-US" altLang="en-US" sz="1800" dirty="0"/>
              <a:t>Create a WSDL from an exiting application</a:t>
            </a:r>
          </a:p>
          <a:p>
            <a:pPr lvl="2" eaLnBrk="1" hangingPunct="1"/>
            <a:r>
              <a:rPr lang="en-US" altLang="en-US" sz="1600" dirty="0"/>
              <a:t>Expose the application as a Web service</a:t>
            </a:r>
          </a:p>
          <a:p>
            <a:pPr lvl="3" eaLnBrk="1" hangingPunct="1"/>
            <a:r>
              <a:rPr lang="en-US" altLang="en-US" sz="1400" dirty="0"/>
              <a:t>Quicker implementation of the service</a:t>
            </a:r>
          </a:p>
          <a:p>
            <a:pPr lvl="3" eaLnBrk="1" hangingPunct="1"/>
            <a:r>
              <a:rPr lang="en-US" altLang="en-US" sz="1400" dirty="0"/>
              <a:t>Potentially more complex interface for the requester</a:t>
            </a:r>
          </a:p>
          <a:p>
            <a:pPr eaLnBrk="1" hangingPunct="1"/>
            <a:r>
              <a:rPr lang="en-US" altLang="en-US" sz="1800" dirty="0"/>
              <a:t>“</a:t>
            </a:r>
            <a:r>
              <a:rPr lang="en-US" altLang="en-US" sz="1800" dirty="0">
                <a:solidFill>
                  <a:srgbClr val="00358A"/>
                </a:solidFill>
              </a:rPr>
              <a:t>Meet in the middle</a:t>
            </a:r>
            <a:r>
              <a:rPr lang="en-US" altLang="en-US" sz="1800" dirty="0"/>
              <a:t>” approach</a:t>
            </a:r>
          </a:p>
          <a:p>
            <a:pPr lvl="1" eaLnBrk="1" hangingPunct="1"/>
            <a:r>
              <a:rPr lang="en-US" altLang="en-US" sz="1800" dirty="0"/>
              <a:t>Create WSDL from an existing application, modify the WSDL and create a wrapper from the modified WSDL</a:t>
            </a:r>
          </a:p>
          <a:p>
            <a:pPr lvl="2" eaLnBrk="1" hangingPunct="1"/>
            <a:r>
              <a:rPr lang="en-US" altLang="en-US" sz="1600" dirty="0"/>
              <a:t>Indirectly expose the application as a Web service</a:t>
            </a:r>
          </a:p>
          <a:p>
            <a:pPr lvl="3" eaLnBrk="1" hangingPunct="1"/>
            <a:r>
              <a:rPr lang="en-US" altLang="en-US" sz="1400" dirty="0"/>
              <a:t>More suitable interface for the requester</a:t>
            </a:r>
          </a:p>
          <a:p>
            <a:pPr lvl="3" eaLnBrk="1" hangingPunct="1"/>
            <a:r>
              <a:rPr lang="en-US" altLang="en-US" sz="1400" dirty="0"/>
              <a:t>Minimal, if any, CICS development</a:t>
            </a:r>
          </a:p>
        </p:txBody>
      </p:sp>
      <p:sp>
        <p:nvSpPr>
          <p:cNvPr id="59394" name="Slide Number Placeholder 3">
            <a:extLst>
              <a:ext uri="{FF2B5EF4-FFF2-40B4-BE49-F238E27FC236}">
                <a16:creationId xmlns:a16="http://schemas.microsoft.com/office/drawing/2014/main" id="{B4FAA198-5AEA-D34E-A88D-F14D4D3666F3}"/>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41</a:t>
            </a:fld>
            <a:endParaRPr lang="en-US" altLang="en-US" sz="1000">
              <a:solidFill>
                <a:srgbClr val="FFFFFF"/>
              </a:solidFill>
            </a:endParaRPr>
          </a:p>
        </p:txBody>
      </p:sp>
      <p:grpSp>
        <p:nvGrpSpPr>
          <p:cNvPr id="59396" name="Group 3">
            <a:extLst>
              <a:ext uri="{FF2B5EF4-FFF2-40B4-BE49-F238E27FC236}">
                <a16:creationId xmlns:a16="http://schemas.microsoft.com/office/drawing/2014/main" id="{0AFDC23B-35C0-AD48-B624-78F7D6AABE38}"/>
              </a:ext>
            </a:extLst>
          </p:cNvPr>
          <p:cNvGrpSpPr>
            <a:grpSpLocks/>
          </p:cNvGrpSpPr>
          <p:nvPr/>
        </p:nvGrpSpPr>
        <p:grpSpPr bwMode="auto">
          <a:xfrm>
            <a:off x="7774461" y="3009900"/>
            <a:ext cx="2895600" cy="1676400"/>
            <a:chOff x="3504" y="1248"/>
            <a:chExt cx="1824" cy="1056"/>
          </a:xfrm>
        </p:grpSpPr>
        <p:sp>
          <p:nvSpPr>
            <p:cNvPr id="59414" name="AutoShape 4">
              <a:extLst>
                <a:ext uri="{FF2B5EF4-FFF2-40B4-BE49-F238E27FC236}">
                  <a16:creationId xmlns:a16="http://schemas.microsoft.com/office/drawing/2014/main" id="{E3E129B8-7671-8041-84E8-6C68F520F3F0}"/>
                </a:ext>
              </a:extLst>
            </p:cNvPr>
            <p:cNvSpPr>
              <a:spLocks noChangeArrowheads="1"/>
            </p:cNvSpPr>
            <p:nvPr/>
          </p:nvSpPr>
          <p:spPr bwMode="auto">
            <a:xfrm>
              <a:off x="3504" y="1248"/>
              <a:ext cx="576" cy="336"/>
            </a:xfrm>
            <a:prstGeom prst="foldedCorner">
              <a:avLst>
                <a:gd name="adj" fmla="val 12500"/>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5813" name="Oval 5">
              <a:extLst>
                <a:ext uri="{FF2B5EF4-FFF2-40B4-BE49-F238E27FC236}">
                  <a16:creationId xmlns:a16="http://schemas.microsoft.com/office/drawing/2014/main" id="{477F168B-041C-A846-88EF-22F096C518F9}"/>
                </a:ext>
              </a:extLst>
            </p:cNvPr>
            <p:cNvSpPr>
              <a:spLocks noChangeArrowheads="1"/>
            </p:cNvSpPr>
            <p:nvPr/>
          </p:nvSpPr>
          <p:spPr bwMode="auto">
            <a:xfrm>
              <a:off x="4560" y="1776"/>
              <a:ext cx="768" cy="528"/>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59416" name="Text Box 6">
              <a:extLst>
                <a:ext uri="{FF2B5EF4-FFF2-40B4-BE49-F238E27FC236}">
                  <a16:creationId xmlns:a16="http://schemas.microsoft.com/office/drawing/2014/main" id="{8330FCAC-EC2E-5F40-BDBD-6A0E4A029514}"/>
                </a:ext>
              </a:extLst>
            </p:cNvPr>
            <p:cNvSpPr txBox="1">
              <a:spLocks noChangeArrowheads="1"/>
            </p:cNvSpPr>
            <p:nvPr/>
          </p:nvSpPr>
          <p:spPr bwMode="auto">
            <a:xfrm>
              <a:off x="4636" y="1939"/>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p:txBody>
        </p:sp>
        <p:sp>
          <p:nvSpPr>
            <p:cNvPr id="59417" name="Line 7">
              <a:extLst>
                <a:ext uri="{FF2B5EF4-FFF2-40B4-BE49-F238E27FC236}">
                  <a16:creationId xmlns:a16="http://schemas.microsoft.com/office/drawing/2014/main" id="{884D7EE4-8C07-884E-ACAC-C54892EB980E}"/>
                </a:ext>
              </a:extLst>
            </p:cNvPr>
            <p:cNvSpPr>
              <a:spLocks noChangeShapeType="1"/>
            </p:cNvSpPr>
            <p:nvPr/>
          </p:nvSpPr>
          <p:spPr bwMode="auto">
            <a:xfrm flipH="1" flipV="1">
              <a:off x="4128" y="1625"/>
              <a:ext cx="432" cy="247"/>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anchor="ctr"/>
            <a:lstStyle/>
            <a:p>
              <a:endParaRPr lang="en-US"/>
            </a:p>
          </p:txBody>
        </p:sp>
        <p:sp>
          <p:nvSpPr>
            <p:cNvPr id="59418" name="Text Box 8">
              <a:extLst>
                <a:ext uri="{FF2B5EF4-FFF2-40B4-BE49-F238E27FC236}">
                  <a16:creationId xmlns:a16="http://schemas.microsoft.com/office/drawing/2014/main" id="{4B9FB913-76FB-0543-96B9-10F9747726D9}"/>
                </a:ext>
              </a:extLst>
            </p:cNvPr>
            <p:cNvSpPr txBox="1">
              <a:spLocks noChangeArrowheads="1"/>
            </p:cNvSpPr>
            <p:nvPr/>
          </p:nvSpPr>
          <p:spPr bwMode="auto">
            <a:xfrm>
              <a:off x="3599" y="1372"/>
              <a:ext cx="40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59419" name="Text Box 9">
              <a:extLst>
                <a:ext uri="{FF2B5EF4-FFF2-40B4-BE49-F238E27FC236}">
                  <a16:creationId xmlns:a16="http://schemas.microsoft.com/office/drawing/2014/main" id="{803FF9AA-87E3-134B-97DF-F2817892D96F}"/>
                </a:ext>
              </a:extLst>
            </p:cNvPr>
            <p:cNvSpPr txBox="1">
              <a:spLocks noChangeArrowheads="1"/>
            </p:cNvSpPr>
            <p:nvPr/>
          </p:nvSpPr>
          <p:spPr bwMode="auto">
            <a:xfrm>
              <a:off x="3504" y="1574"/>
              <a:ext cx="75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pPr>
              <a:r>
                <a:rPr lang="en-US" altLang="ja-JP" sz="1000" b="0">
                  <a:ea typeface="MS PGothic" panose="020B0600070205080204" pitchFamily="34" charset="-128"/>
                </a:rPr>
                <a:t> location</a:t>
              </a:r>
            </a:p>
            <a:p>
              <a:pPr eaLnBrk="1" hangingPunct="1">
                <a:lnSpc>
                  <a:spcPct val="50000"/>
                </a:lnSpc>
                <a:spcBef>
                  <a:spcPct val="50000"/>
                </a:spcBef>
                <a:spcAft>
                  <a:spcPct val="0"/>
                </a:spcAft>
              </a:pPr>
              <a:r>
                <a:rPr lang="en-US" altLang="ja-JP" sz="1000" b="0">
                  <a:ea typeface="MS PGothic" panose="020B0600070205080204" pitchFamily="34" charset="-128"/>
                </a:rPr>
                <a:t> protocol</a:t>
              </a:r>
            </a:p>
            <a:p>
              <a:pPr eaLnBrk="1" hangingPunct="1">
                <a:lnSpc>
                  <a:spcPct val="50000"/>
                </a:lnSpc>
                <a:spcBef>
                  <a:spcPct val="50000"/>
                </a:spcBef>
                <a:spcAft>
                  <a:spcPct val="0"/>
                </a:spcAft>
              </a:pPr>
              <a:r>
                <a:rPr lang="en-US" altLang="ja-JP" sz="1000" b="0">
                  <a:ea typeface="MS PGothic" panose="020B0600070205080204" pitchFamily="34" charset="-128"/>
                </a:rPr>
                <a:t> operation</a:t>
              </a:r>
            </a:p>
            <a:p>
              <a:pPr eaLnBrk="1" hangingPunct="1">
                <a:lnSpc>
                  <a:spcPct val="50000"/>
                </a:lnSpc>
                <a:spcBef>
                  <a:spcPct val="50000"/>
                </a:spcBef>
                <a:spcAft>
                  <a:spcPct val="0"/>
                </a:spcAft>
              </a:pPr>
              <a:r>
                <a:rPr lang="en-US" altLang="ja-JP" sz="1000" b="0">
                  <a:ea typeface="MS PGothic" panose="020B0600070205080204" pitchFamily="34" charset="-128"/>
                </a:rPr>
                <a:t> message format</a:t>
              </a:r>
            </a:p>
          </p:txBody>
        </p:sp>
      </p:grpSp>
      <p:grpSp>
        <p:nvGrpSpPr>
          <p:cNvPr id="59397" name="Group 10">
            <a:extLst>
              <a:ext uri="{FF2B5EF4-FFF2-40B4-BE49-F238E27FC236}">
                <a16:creationId xmlns:a16="http://schemas.microsoft.com/office/drawing/2014/main" id="{4953515C-C340-7E4F-BEB2-20CB80DC3D94}"/>
              </a:ext>
            </a:extLst>
          </p:cNvPr>
          <p:cNvGrpSpPr>
            <a:grpSpLocks/>
          </p:cNvGrpSpPr>
          <p:nvPr/>
        </p:nvGrpSpPr>
        <p:grpSpPr bwMode="auto">
          <a:xfrm>
            <a:off x="7774461" y="1485900"/>
            <a:ext cx="2895600" cy="1676400"/>
            <a:chOff x="3504" y="2496"/>
            <a:chExt cx="1824" cy="1056"/>
          </a:xfrm>
        </p:grpSpPr>
        <p:sp>
          <p:nvSpPr>
            <p:cNvPr id="59408" name="AutoShape 11">
              <a:extLst>
                <a:ext uri="{FF2B5EF4-FFF2-40B4-BE49-F238E27FC236}">
                  <a16:creationId xmlns:a16="http://schemas.microsoft.com/office/drawing/2014/main" id="{2FAE0EBD-91E2-0E4E-9EBE-13103B748B21}"/>
                </a:ext>
              </a:extLst>
            </p:cNvPr>
            <p:cNvSpPr>
              <a:spLocks noChangeArrowheads="1"/>
            </p:cNvSpPr>
            <p:nvPr/>
          </p:nvSpPr>
          <p:spPr bwMode="auto">
            <a:xfrm>
              <a:off x="3504" y="2496"/>
              <a:ext cx="576" cy="336"/>
            </a:xfrm>
            <a:prstGeom prst="foldedCorner">
              <a:avLst>
                <a:gd name="adj" fmla="val 12500"/>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5820" name="Oval 12">
              <a:extLst>
                <a:ext uri="{FF2B5EF4-FFF2-40B4-BE49-F238E27FC236}">
                  <a16:creationId xmlns:a16="http://schemas.microsoft.com/office/drawing/2014/main" id="{FDA67DF6-46E2-824A-A693-4A8DA86180CE}"/>
                </a:ext>
              </a:extLst>
            </p:cNvPr>
            <p:cNvSpPr>
              <a:spLocks noChangeArrowheads="1"/>
            </p:cNvSpPr>
            <p:nvPr/>
          </p:nvSpPr>
          <p:spPr bwMode="auto">
            <a:xfrm>
              <a:off x="4560" y="3024"/>
              <a:ext cx="768" cy="528"/>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59410" name="Text Box 13">
              <a:extLst>
                <a:ext uri="{FF2B5EF4-FFF2-40B4-BE49-F238E27FC236}">
                  <a16:creationId xmlns:a16="http://schemas.microsoft.com/office/drawing/2014/main" id="{CBD23647-5DE8-9E47-A89F-BC8B0B6638FD}"/>
                </a:ext>
              </a:extLst>
            </p:cNvPr>
            <p:cNvSpPr txBox="1">
              <a:spLocks noChangeArrowheads="1"/>
            </p:cNvSpPr>
            <p:nvPr/>
          </p:nvSpPr>
          <p:spPr bwMode="auto">
            <a:xfrm>
              <a:off x="4636" y="3216"/>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p:txBody>
        </p:sp>
        <p:sp>
          <p:nvSpPr>
            <p:cNvPr id="59411" name="Line 14">
              <a:extLst>
                <a:ext uri="{FF2B5EF4-FFF2-40B4-BE49-F238E27FC236}">
                  <a16:creationId xmlns:a16="http://schemas.microsoft.com/office/drawing/2014/main" id="{4ED5583F-5BB1-8C49-ACBA-14277133EA54}"/>
                </a:ext>
              </a:extLst>
            </p:cNvPr>
            <p:cNvSpPr>
              <a:spLocks noChangeShapeType="1"/>
            </p:cNvSpPr>
            <p:nvPr/>
          </p:nvSpPr>
          <p:spPr bwMode="auto">
            <a:xfrm flipH="1" flipV="1">
              <a:off x="4128" y="2873"/>
              <a:ext cx="432" cy="247"/>
            </a:xfrm>
            <a:prstGeom prst="line">
              <a:avLst/>
            </a:prstGeom>
            <a:noFill/>
            <a:ln w="12700">
              <a:solidFill>
                <a:schemeClr val="tx1"/>
              </a:solidFill>
              <a:round/>
              <a:headEnd type="triangle" w="lg" len="med"/>
              <a:tailEnd/>
            </a:ln>
            <a:extLst>
              <a:ext uri="{909E8E84-426E-40DD-AFC4-6F175D3DCCD1}">
                <a14:hiddenFill xmlns:a14="http://schemas.microsoft.com/office/drawing/2010/main">
                  <a:noFill/>
                </a14:hiddenFill>
              </a:ext>
            </a:extLst>
          </p:spPr>
          <p:txBody>
            <a:bodyPr anchor="ctr"/>
            <a:lstStyle/>
            <a:p>
              <a:endParaRPr lang="en-US"/>
            </a:p>
          </p:txBody>
        </p:sp>
        <p:sp>
          <p:nvSpPr>
            <p:cNvPr id="59412" name="Text Box 15">
              <a:extLst>
                <a:ext uri="{FF2B5EF4-FFF2-40B4-BE49-F238E27FC236}">
                  <a16:creationId xmlns:a16="http://schemas.microsoft.com/office/drawing/2014/main" id="{0568B007-F8B3-594F-9224-8E0C1690EF14}"/>
                </a:ext>
              </a:extLst>
            </p:cNvPr>
            <p:cNvSpPr txBox="1">
              <a:spLocks noChangeArrowheads="1"/>
            </p:cNvSpPr>
            <p:nvPr/>
          </p:nvSpPr>
          <p:spPr bwMode="auto">
            <a:xfrm>
              <a:off x="3592" y="2620"/>
              <a:ext cx="402"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59413" name="Text Box 16">
              <a:extLst>
                <a:ext uri="{FF2B5EF4-FFF2-40B4-BE49-F238E27FC236}">
                  <a16:creationId xmlns:a16="http://schemas.microsoft.com/office/drawing/2014/main" id="{62220615-7A05-DE45-8399-5F03BC90916A}"/>
                </a:ext>
              </a:extLst>
            </p:cNvPr>
            <p:cNvSpPr txBox="1">
              <a:spLocks noChangeArrowheads="1"/>
            </p:cNvSpPr>
            <p:nvPr/>
          </p:nvSpPr>
          <p:spPr bwMode="auto">
            <a:xfrm>
              <a:off x="3504" y="2822"/>
              <a:ext cx="75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pPr>
              <a:r>
                <a:rPr lang="en-US" altLang="ja-JP" sz="1000" b="0">
                  <a:ea typeface="MS PGothic" panose="020B0600070205080204" pitchFamily="34" charset="-128"/>
                </a:rPr>
                <a:t> location</a:t>
              </a:r>
            </a:p>
            <a:p>
              <a:pPr eaLnBrk="1" hangingPunct="1">
                <a:lnSpc>
                  <a:spcPct val="50000"/>
                </a:lnSpc>
                <a:spcBef>
                  <a:spcPct val="50000"/>
                </a:spcBef>
                <a:spcAft>
                  <a:spcPct val="0"/>
                </a:spcAft>
              </a:pPr>
              <a:r>
                <a:rPr lang="en-US" altLang="ja-JP" sz="1000" b="0">
                  <a:ea typeface="MS PGothic" panose="020B0600070205080204" pitchFamily="34" charset="-128"/>
                </a:rPr>
                <a:t> protocol</a:t>
              </a:r>
            </a:p>
            <a:p>
              <a:pPr eaLnBrk="1" hangingPunct="1">
                <a:lnSpc>
                  <a:spcPct val="50000"/>
                </a:lnSpc>
                <a:spcBef>
                  <a:spcPct val="50000"/>
                </a:spcBef>
                <a:spcAft>
                  <a:spcPct val="0"/>
                </a:spcAft>
              </a:pPr>
              <a:r>
                <a:rPr lang="en-US" altLang="ja-JP" sz="1000" b="0">
                  <a:ea typeface="MS PGothic" panose="020B0600070205080204" pitchFamily="34" charset="-128"/>
                </a:rPr>
                <a:t> operation</a:t>
              </a:r>
            </a:p>
            <a:p>
              <a:pPr eaLnBrk="1" hangingPunct="1">
                <a:lnSpc>
                  <a:spcPct val="50000"/>
                </a:lnSpc>
                <a:spcBef>
                  <a:spcPct val="50000"/>
                </a:spcBef>
                <a:spcAft>
                  <a:spcPct val="0"/>
                </a:spcAft>
              </a:pPr>
              <a:r>
                <a:rPr lang="en-US" altLang="ja-JP" sz="1000" b="0">
                  <a:ea typeface="MS PGothic" panose="020B0600070205080204" pitchFamily="34" charset="-128"/>
                </a:rPr>
                <a:t> message format</a:t>
              </a:r>
            </a:p>
          </p:txBody>
        </p:sp>
      </p:grpSp>
      <p:sp>
        <p:nvSpPr>
          <p:cNvPr id="59398" name="AutoShape 17">
            <a:extLst>
              <a:ext uri="{FF2B5EF4-FFF2-40B4-BE49-F238E27FC236}">
                <a16:creationId xmlns:a16="http://schemas.microsoft.com/office/drawing/2014/main" id="{782810EB-B1B3-1D42-8FAB-D4C463829BFF}"/>
              </a:ext>
            </a:extLst>
          </p:cNvPr>
          <p:cNvSpPr>
            <a:spLocks noChangeArrowheads="1"/>
          </p:cNvSpPr>
          <p:nvPr/>
        </p:nvSpPr>
        <p:spPr bwMode="auto">
          <a:xfrm>
            <a:off x="7774461" y="4533900"/>
            <a:ext cx="914400" cy="533400"/>
          </a:xfrm>
          <a:prstGeom prst="foldedCorner">
            <a:avLst>
              <a:gd name="adj" fmla="val 12500"/>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5826" name="Oval 18">
            <a:extLst>
              <a:ext uri="{FF2B5EF4-FFF2-40B4-BE49-F238E27FC236}">
                <a16:creationId xmlns:a16="http://schemas.microsoft.com/office/drawing/2014/main" id="{08187B28-0F98-734F-89B4-0755F86AA5E5}"/>
              </a:ext>
            </a:extLst>
          </p:cNvPr>
          <p:cNvSpPr>
            <a:spLocks noChangeArrowheads="1"/>
          </p:cNvSpPr>
          <p:nvPr/>
        </p:nvSpPr>
        <p:spPr bwMode="auto">
          <a:xfrm>
            <a:off x="9450861" y="5372100"/>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59400" name="Text Box 19">
            <a:extLst>
              <a:ext uri="{FF2B5EF4-FFF2-40B4-BE49-F238E27FC236}">
                <a16:creationId xmlns:a16="http://schemas.microsoft.com/office/drawing/2014/main" id="{88EE188E-BA42-F04B-BDE2-A8DC9A198F7C}"/>
              </a:ext>
            </a:extLst>
          </p:cNvPr>
          <p:cNvSpPr txBox="1">
            <a:spLocks noChangeArrowheads="1"/>
          </p:cNvSpPr>
          <p:nvPr/>
        </p:nvSpPr>
        <p:spPr bwMode="auto">
          <a:xfrm>
            <a:off x="9571511" y="5630864"/>
            <a:ext cx="977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p:txBody>
      </p:sp>
      <p:sp>
        <p:nvSpPr>
          <p:cNvPr id="59401" name="Line 20">
            <a:extLst>
              <a:ext uri="{FF2B5EF4-FFF2-40B4-BE49-F238E27FC236}">
                <a16:creationId xmlns:a16="http://schemas.microsoft.com/office/drawing/2014/main" id="{F0FCE3C4-822C-6949-8D0A-7301C7D54018}"/>
              </a:ext>
            </a:extLst>
          </p:cNvPr>
          <p:cNvSpPr>
            <a:spLocks noChangeShapeType="1"/>
          </p:cNvSpPr>
          <p:nvPr/>
        </p:nvSpPr>
        <p:spPr bwMode="auto">
          <a:xfrm flipH="1" flipV="1">
            <a:off x="9295287" y="5399088"/>
            <a:ext cx="231775" cy="131762"/>
          </a:xfrm>
          <a:prstGeom prst="line">
            <a:avLst/>
          </a:prstGeom>
          <a:noFill/>
          <a:ln w="12700">
            <a:solidFill>
              <a:schemeClr val="tx1"/>
            </a:solidFill>
            <a:round/>
            <a:headEnd type="none" w="lg" len="med"/>
            <a:tailEnd type="triangle" w="lg" len="med"/>
          </a:ln>
          <a:extLst>
            <a:ext uri="{909E8E84-426E-40DD-AFC4-6F175D3DCCD1}">
              <a14:hiddenFill xmlns:a14="http://schemas.microsoft.com/office/drawing/2010/main">
                <a:noFill/>
              </a14:hiddenFill>
            </a:ext>
          </a:extLst>
        </p:spPr>
        <p:txBody>
          <a:bodyPr anchor="ctr"/>
          <a:lstStyle/>
          <a:p>
            <a:endParaRPr lang="en-US"/>
          </a:p>
        </p:txBody>
      </p:sp>
      <p:sp>
        <p:nvSpPr>
          <p:cNvPr id="59402" name="Text Box 21">
            <a:extLst>
              <a:ext uri="{FF2B5EF4-FFF2-40B4-BE49-F238E27FC236}">
                <a16:creationId xmlns:a16="http://schemas.microsoft.com/office/drawing/2014/main" id="{0AD9D626-365B-544B-A53F-2DC7EC2A665E}"/>
              </a:ext>
            </a:extLst>
          </p:cNvPr>
          <p:cNvSpPr txBox="1">
            <a:spLocks noChangeArrowheads="1"/>
          </p:cNvSpPr>
          <p:nvPr/>
        </p:nvSpPr>
        <p:spPr bwMode="auto">
          <a:xfrm>
            <a:off x="7925997" y="4730750"/>
            <a:ext cx="638316"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59403" name="Text Box 22">
            <a:extLst>
              <a:ext uri="{FF2B5EF4-FFF2-40B4-BE49-F238E27FC236}">
                <a16:creationId xmlns:a16="http://schemas.microsoft.com/office/drawing/2014/main" id="{A86FC303-6355-854B-A326-37D01237E45C}"/>
              </a:ext>
            </a:extLst>
          </p:cNvPr>
          <p:cNvSpPr txBox="1">
            <a:spLocks noChangeArrowheads="1"/>
          </p:cNvSpPr>
          <p:nvPr/>
        </p:nvSpPr>
        <p:spPr bwMode="auto">
          <a:xfrm>
            <a:off x="7774461" y="5051426"/>
            <a:ext cx="1194558" cy="7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pPr>
            <a:r>
              <a:rPr lang="en-US" altLang="ja-JP" sz="1000" b="0">
                <a:ea typeface="MS PGothic" panose="020B0600070205080204" pitchFamily="34" charset="-128"/>
              </a:rPr>
              <a:t> location</a:t>
            </a:r>
          </a:p>
          <a:p>
            <a:pPr eaLnBrk="1" hangingPunct="1">
              <a:lnSpc>
                <a:spcPct val="50000"/>
              </a:lnSpc>
              <a:spcBef>
                <a:spcPct val="50000"/>
              </a:spcBef>
              <a:spcAft>
                <a:spcPct val="0"/>
              </a:spcAft>
            </a:pPr>
            <a:r>
              <a:rPr lang="en-US" altLang="ja-JP" sz="1000" b="0">
                <a:ea typeface="MS PGothic" panose="020B0600070205080204" pitchFamily="34" charset="-128"/>
              </a:rPr>
              <a:t> protocol</a:t>
            </a:r>
          </a:p>
          <a:p>
            <a:pPr eaLnBrk="1" hangingPunct="1">
              <a:lnSpc>
                <a:spcPct val="50000"/>
              </a:lnSpc>
              <a:spcBef>
                <a:spcPct val="50000"/>
              </a:spcBef>
              <a:spcAft>
                <a:spcPct val="0"/>
              </a:spcAft>
            </a:pPr>
            <a:r>
              <a:rPr lang="en-US" altLang="ja-JP" sz="1000" b="0">
                <a:ea typeface="MS PGothic" panose="020B0600070205080204" pitchFamily="34" charset="-128"/>
              </a:rPr>
              <a:t> operation</a:t>
            </a:r>
          </a:p>
          <a:p>
            <a:pPr eaLnBrk="1" hangingPunct="1">
              <a:lnSpc>
                <a:spcPct val="50000"/>
              </a:lnSpc>
              <a:spcBef>
                <a:spcPct val="50000"/>
              </a:spcBef>
              <a:spcAft>
                <a:spcPct val="0"/>
              </a:spcAft>
            </a:pPr>
            <a:r>
              <a:rPr lang="en-US" altLang="ja-JP" sz="1000" b="0">
                <a:ea typeface="MS PGothic" panose="020B0600070205080204" pitchFamily="34" charset="-128"/>
              </a:rPr>
              <a:t> message format</a:t>
            </a:r>
          </a:p>
        </p:txBody>
      </p:sp>
      <p:sp>
        <p:nvSpPr>
          <p:cNvPr id="375831" name="Oval 23">
            <a:extLst>
              <a:ext uri="{FF2B5EF4-FFF2-40B4-BE49-F238E27FC236}">
                <a16:creationId xmlns:a16="http://schemas.microsoft.com/office/drawing/2014/main" id="{DAF4D51F-1424-AD4B-A2EE-C0E4B420382A}"/>
              </a:ext>
            </a:extLst>
          </p:cNvPr>
          <p:cNvSpPr>
            <a:spLocks noChangeArrowheads="1"/>
          </p:cNvSpPr>
          <p:nvPr/>
        </p:nvSpPr>
        <p:spPr bwMode="auto">
          <a:xfrm>
            <a:off x="8936511" y="4962525"/>
            <a:ext cx="685800" cy="381000"/>
          </a:xfrm>
          <a:prstGeom prst="ellipse">
            <a:avLst/>
          </a:prstGeom>
          <a:gradFill rotWithShape="1">
            <a:gsLst>
              <a:gs pos="0">
                <a:schemeClr val="folHlink"/>
              </a:gs>
              <a:gs pos="50000">
                <a:srgbClr val="FFFFFF"/>
              </a:gs>
              <a:gs pos="100000">
                <a:schemeClr val="folHlink"/>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59405" name="Text Box 24">
            <a:extLst>
              <a:ext uri="{FF2B5EF4-FFF2-40B4-BE49-F238E27FC236}">
                <a16:creationId xmlns:a16="http://schemas.microsoft.com/office/drawing/2014/main" id="{E7E8F25C-8F5C-8B4D-8F60-9889569E9C5A}"/>
              </a:ext>
            </a:extLst>
          </p:cNvPr>
          <p:cNvSpPr txBox="1">
            <a:spLocks noChangeArrowheads="1"/>
          </p:cNvSpPr>
          <p:nvPr/>
        </p:nvSpPr>
        <p:spPr bwMode="auto">
          <a:xfrm>
            <a:off x="8936511" y="5038726"/>
            <a:ext cx="698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000">
                <a:ea typeface="MS PGothic" panose="020B0600070205080204" pitchFamily="34" charset="-128"/>
              </a:rPr>
              <a:t>Wrapper</a:t>
            </a:r>
          </a:p>
        </p:txBody>
      </p:sp>
      <p:sp>
        <p:nvSpPr>
          <p:cNvPr id="59406" name="Line 25">
            <a:extLst>
              <a:ext uri="{FF2B5EF4-FFF2-40B4-BE49-F238E27FC236}">
                <a16:creationId xmlns:a16="http://schemas.microsoft.com/office/drawing/2014/main" id="{894F6651-36F2-7F41-8D2A-AD4AC848FC7E}"/>
              </a:ext>
            </a:extLst>
          </p:cNvPr>
          <p:cNvSpPr>
            <a:spLocks noChangeShapeType="1"/>
          </p:cNvSpPr>
          <p:nvPr/>
        </p:nvSpPr>
        <p:spPr bwMode="auto">
          <a:xfrm flipH="1" flipV="1">
            <a:off x="8792049" y="4822826"/>
            <a:ext cx="215900" cy="144463"/>
          </a:xfrm>
          <a:prstGeom prst="line">
            <a:avLst/>
          </a:prstGeom>
          <a:noFill/>
          <a:ln w="1270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44597531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C3BE87BC-6D76-F14C-89C3-A4D64849B6F0}"/>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Web Services - Notes</a:t>
            </a:r>
          </a:p>
        </p:txBody>
      </p:sp>
      <p:sp>
        <p:nvSpPr>
          <p:cNvPr id="61442" name="Slide Number Placeholder 2">
            <a:extLst>
              <a:ext uri="{FF2B5EF4-FFF2-40B4-BE49-F238E27FC236}">
                <a16:creationId xmlns:a16="http://schemas.microsoft.com/office/drawing/2014/main" id="{F1F1D5B5-90D8-5E41-A773-457AC992062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42</a:t>
            </a:fld>
            <a:endParaRPr lang="en-US" altLang="en-US" sz="1000">
              <a:solidFill>
                <a:srgbClr val="FFFFFF"/>
              </a:solidFill>
            </a:endParaRPr>
          </a:p>
        </p:txBody>
      </p:sp>
      <p:sp>
        <p:nvSpPr>
          <p:cNvPr id="61444" name="Text Box 3">
            <a:extLst>
              <a:ext uri="{FF2B5EF4-FFF2-40B4-BE49-F238E27FC236}">
                <a16:creationId xmlns:a16="http://schemas.microsoft.com/office/drawing/2014/main" id="{FD291079-B1CE-5041-81BF-60BCB0EA1A2C}"/>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61445" name="Text Box 4">
            <a:extLst>
              <a:ext uri="{FF2B5EF4-FFF2-40B4-BE49-F238E27FC236}">
                <a16:creationId xmlns:a16="http://schemas.microsoft.com/office/drawing/2014/main" id="{EF9612A8-348C-B640-A3BE-79509A616A71}"/>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61446" name="Text Box 5">
            <a:extLst>
              <a:ext uri="{FF2B5EF4-FFF2-40B4-BE49-F238E27FC236}">
                <a16:creationId xmlns:a16="http://schemas.microsoft.com/office/drawing/2014/main" id="{A1B9CEE7-BE07-D149-82B1-949453D72BCF}"/>
              </a:ext>
            </a:extLst>
          </p:cNvPr>
          <p:cNvSpPr txBox="1">
            <a:spLocks noChangeArrowheads="1"/>
          </p:cNvSpPr>
          <p:nvPr/>
        </p:nvSpPr>
        <p:spPr bwMode="auto">
          <a:xfrm>
            <a:off x="2247900" y="1981200"/>
            <a:ext cx="8169275" cy="34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There are three types of approaches in a Web service application development called top down, bottom up, and meet in the middle. The directions show the relationship of the WSDL and the service implementation, and how you approached development of these artifacts.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With the top down approach, the development will start with WSDL. Your business analyst or systems analyst will define the interface and create the WSDL.  After starting with the WSDL, a new Web service application implementation will be created based on the interface specified in the WSDL.</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With the bottom up approach, an existing service implementation will be used as the service provider application. The WSDL will be generated based on the interface which the application uses. It is the easiest way to implement a Web service, but the interface to the service requester may not be very suitable.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meet in the middle approach is where there is an existing application and an existing interface (WSDL).  In this case, a wrapper program will be used to take the convert the existing application interface to and from the interface to the requester. It will have both advantages of the other approaches, with the suitable interface and low development cost. </a:t>
            </a:r>
          </a:p>
        </p:txBody>
      </p:sp>
    </p:spTree>
    <p:extLst>
      <p:ext uri="{BB962C8B-B14F-4D97-AF65-F5344CB8AC3E}">
        <p14:creationId xmlns:p14="http://schemas.microsoft.com/office/powerpoint/2010/main" val="175549568"/>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03" name="Rectangle 38">
            <a:extLst>
              <a:ext uri="{FF2B5EF4-FFF2-40B4-BE49-F238E27FC236}">
                <a16:creationId xmlns:a16="http://schemas.microsoft.com/office/drawing/2014/main" id="{9B342891-CB79-A942-B042-B9937F4517A0}"/>
              </a:ext>
            </a:extLst>
          </p:cNvPr>
          <p:cNvSpPr>
            <a:spLocks noGrp="1" noChangeArrowheads="1"/>
          </p:cNvSpPr>
          <p:nvPr>
            <p:ph type="title"/>
          </p:nvPr>
        </p:nvSpPr>
        <p:spPr/>
        <p:txBody>
          <a:bodyPr>
            <a:normAutofit/>
          </a:bodyPr>
          <a:lstStyle/>
          <a:p>
            <a:pPr eaLnBrk="1" hangingPunct="1"/>
            <a:r>
              <a:rPr lang="en-US" altLang="en-US" sz="3600" b="1" dirty="0"/>
              <a:t>CICS Web Service Development</a:t>
            </a:r>
          </a:p>
        </p:txBody>
      </p:sp>
      <p:sp>
        <p:nvSpPr>
          <p:cNvPr id="62468" name="Rectangle 3">
            <a:extLst>
              <a:ext uri="{FF2B5EF4-FFF2-40B4-BE49-F238E27FC236}">
                <a16:creationId xmlns:a16="http://schemas.microsoft.com/office/drawing/2014/main" id="{537D569F-AF50-3840-A21A-3D6B3BBD4EE0}"/>
              </a:ext>
            </a:extLst>
          </p:cNvPr>
          <p:cNvSpPr>
            <a:spLocks noGrp="1" noChangeArrowheads="1"/>
          </p:cNvSpPr>
          <p:nvPr>
            <p:ph idx="1"/>
          </p:nvPr>
        </p:nvSpPr>
        <p:spPr>
          <a:xfrm>
            <a:off x="2265528" y="1825624"/>
            <a:ext cx="9583572" cy="2324102"/>
          </a:xfrm>
        </p:spPr>
        <p:txBody>
          <a:bodyPr/>
          <a:lstStyle/>
          <a:p>
            <a:pPr eaLnBrk="1" hangingPunct="1"/>
            <a:r>
              <a:rPr lang="en-US" altLang="ja-JP" sz="2000" dirty="0">
                <a:ea typeface="MS PGothic" panose="020B0600070205080204" pitchFamily="34" charset="-128"/>
              </a:rPr>
              <a:t>CICS provides the necessary tools and runtime</a:t>
            </a:r>
          </a:p>
          <a:p>
            <a:pPr lvl="2" eaLnBrk="1" hangingPunct="1"/>
            <a:r>
              <a:rPr lang="en-US" altLang="ja-JP" sz="1800" dirty="0">
                <a:ea typeface="MS PGothic" panose="020B0600070205080204" pitchFamily="34" charset="-128"/>
              </a:rPr>
              <a:t>WSDL can be generated from a utility</a:t>
            </a:r>
          </a:p>
          <a:p>
            <a:pPr lvl="3" eaLnBrk="1" hangingPunct="1"/>
            <a:r>
              <a:rPr lang="en-US" altLang="ja-JP" sz="1600" dirty="0">
                <a:ea typeface="MS PGothic" panose="020B0600070205080204" pitchFamily="34" charset="-128"/>
              </a:rPr>
              <a:t>a bottom up approach from an existing application</a:t>
            </a:r>
          </a:p>
          <a:p>
            <a:pPr lvl="2" eaLnBrk="1" hangingPunct="1"/>
            <a:r>
              <a:rPr lang="en-US" altLang="ja-JP" sz="1800" dirty="0">
                <a:ea typeface="MS PGothic" panose="020B0600070205080204" pitchFamily="34" charset="-128"/>
              </a:rPr>
              <a:t>Utility can generate language structures from WSDL</a:t>
            </a:r>
          </a:p>
          <a:p>
            <a:pPr lvl="3" eaLnBrk="1" hangingPunct="1"/>
            <a:r>
              <a:rPr lang="en-US" altLang="ja-JP" sz="1600" dirty="0">
                <a:ea typeface="MS PGothic" panose="020B0600070205080204" pitchFamily="34" charset="-128"/>
              </a:rPr>
              <a:t>a top down approach to a new CICS service provider programs</a:t>
            </a:r>
          </a:p>
          <a:p>
            <a:pPr lvl="3" eaLnBrk="1" hangingPunct="1"/>
            <a:r>
              <a:rPr lang="en-US" altLang="ja-JP" sz="1600" dirty="0">
                <a:ea typeface="MS PGothic" panose="020B0600070205080204" pitchFamily="34" charset="-128"/>
              </a:rPr>
              <a:t>for CICS service requester programs</a:t>
            </a:r>
          </a:p>
          <a:p>
            <a:pPr lvl="2" eaLnBrk="1" hangingPunct="1"/>
            <a:r>
              <a:rPr lang="en-US" altLang="ja-JP" sz="1800" dirty="0">
                <a:ea typeface="MS PGothic" panose="020B0600070205080204" pitchFamily="34" charset="-128"/>
              </a:rPr>
              <a:t>CICS provides XML-language structure (</a:t>
            </a:r>
            <a:r>
              <a:rPr lang="en-US" altLang="ja-JP" sz="1800" dirty="0" err="1">
                <a:ea typeface="MS PGothic" panose="020B0600070205080204" pitchFamily="34" charset="-128"/>
              </a:rPr>
              <a:t>Commarea</a:t>
            </a:r>
            <a:r>
              <a:rPr lang="en-US" altLang="ja-JP" sz="1800" dirty="0">
                <a:ea typeface="MS PGothic" panose="020B0600070205080204" pitchFamily="34" charset="-128"/>
              </a:rPr>
              <a:t> or Container) conversion</a:t>
            </a:r>
          </a:p>
        </p:txBody>
      </p:sp>
      <p:sp>
        <p:nvSpPr>
          <p:cNvPr id="62466" name="Slide Number Placeholder 3">
            <a:extLst>
              <a:ext uri="{FF2B5EF4-FFF2-40B4-BE49-F238E27FC236}">
                <a16:creationId xmlns:a16="http://schemas.microsoft.com/office/drawing/2014/main" id="{2B6C6AEC-A77A-1942-9CC4-A7236C7072C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43</a:t>
            </a:fld>
            <a:endParaRPr lang="en-US" altLang="en-US" sz="1000">
              <a:solidFill>
                <a:srgbClr val="FFFFFF"/>
              </a:solidFill>
            </a:endParaRPr>
          </a:p>
        </p:txBody>
      </p:sp>
      <p:sp>
        <p:nvSpPr>
          <p:cNvPr id="62467" name="Line 2">
            <a:extLst>
              <a:ext uri="{FF2B5EF4-FFF2-40B4-BE49-F238E27FC236}">
                <a16:creationId xmlns:a16="http://schemas.microsoft.com/office/drawing/2014/main" id="{1B7D8B18-5EF3-8649-AD69-7A86684B0C11}"/>
              </a:ext>
            </a:extLst>
          </p:cNvPr>
          <p:cNvSpPr>
            <a:spLocks noChangeShapeType="1"/>
          </p:cNvSpPr>
          <p:nvPr/>
        </p:nvSpPr>
        <p:spPr bwMode="auto">
          <a:xfrm>
            <a:off x="3395280" y="4938458"/>
            <a:ext cx="0" cy="6858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69" name="Rectangle 4">
            <a:extLst>
              <a:ext uri="{FF2B5EF4-FFF2-40B4-BE49-F238E27FC236}">
                <a16:creationId xmlns:a16="http://schemas.microsoft.com/office/drawing/2014/main" id="{C9579760-9290-D44C-9D20-EE665B9EEE48}"/>
              </a:ext>
            </a:extLst>
          </p:cNvPr>
          <p:cNvSpPr>
            <a:spLocks noChangeArrowheads="1"/>
          </p:cNvSpPr>
          <p:nvPr/>
        </p:nvSpPr>
        <p:spPr bwMode="auto">
          <a:xfrm>
            <a:off x="5016118" y="5319458"/>
            <a:ext cx="4343400" cy="1357312"/>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8885" name="Rectangle 5">
            <a:extLst>
              <a:ext uri="{FF2B5EF4-FFF2-40B4-BE49-F238E27FC236}">
                <a16:creationId xmlns:a16="http://schemas.microsoft.com/office/drawing/2014/main" id="{AB96591D-D916-DA4E-924C-2824F451A237}"/>
              </a:ext>
            </a:extLst>
          </p:cNvPr>
          <p:cNvSpPr>
            <a:spLocks noChangeArrowheads="1"/>
          </p:cNvSpPr>
          <p:nvPr/>
        </p:nvSpPr>
        <p:spPr bwMode="auto">
          <a:xfrm>
            <a:off x="8368918" y="5863454"/>
            <a:ext cx="793750" cy="369332"/>
          </a:xfrm>
          <a:prstGeom prst="rect">
            <a:avLst/>
          </a:prstGeom>
          <a:gradFill rotWithShape="1">
            <a:gsLst>
              <a:gs pos="0">
                <a:srgbClr val="FF6600"/>
              </a:gs>
              <a:gs pos="50000">
                <a:schemeClr val="bg1"/>
              </a:gs>
              <a:gs pos="100000">
                <a:srgbClr val="FF6600"/>
              </a:gs>
            </a:gsLst>
            <a:lin ang="5400000" scaled="1"/>
          </a:gradFill>
          <a:ln w="9525"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62471" name="Text Box 6">
            <a:extLst>
              <a:ext uri="{FF2B5EF4-FFF2-40B4-BE49-F238E27FC236}">
                <a16:creationId xmlns:a16="http://schemas.microsoft.com/office/drawing/2014/main" id="{80B8A298-2552-3447-A19C-3263300AE1B5}"/>
              </a:ext>
            </a:extLst>
          </p:cNvPr>
          <p:cNvSpPr txBox="1">
            <a:spLocks noChangeArrowheads="1"/>
          </p:cNvSpPr>
          <p:nvPr/>
        </p:nvSpPr>
        <p:spPr bwMode="auto">
          <a:xfrm>
            <a:off x="8403844" y="5819520"/>
            <a:ext cx="758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 logic</a:t>
            </a:r>
          </a:p>
        </p:txBody>
      </p:sp>
      <p:sp>
        <p:nvSpPr>
          <p:cNvPr id="62472" name="Rectangle 7">
            <a:extLst>
              <a:ext uri="{FF2B5EF4-FFF2-40B4-BE49-F238E27FC236}">
                <a16:creationId xmlns:a16="http://schemas.microsoft.com/office/drawing/2014/main" id="{B7D7EFF2-5502-4646-8C92-7FC59ACA71E4}"/>
              </a:ext>
            </a:extLst>
          </p:cNvPr>
          <p:cNvSpPr>
            <a:spLocks noChangeArrowheads="1"/>
          </p:cNvSpPr>
          <p:nvPr/>
        </p:nvSpPr>
        <p:spPr bwMode="auto">
          <a:xfrm>
            <a:off x="5244718" y="5721095"/>
            <a:ext cx="1295400" cy="6858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73" name="Text Box 8">
            <a:extLst>
              <a:ext uri="{FF2B5EF4-FFF2-40B4-BE49-F238E27FC236}">
                <a16:creationId xmlns:a16="http://schemas.microsoft.com/office/drawing/2014/main" id="{137D69D6-001A-0A46-B974-C35A6F691AFF}"/>
              </a:ext>
            </a:extLst>
          </p:cNvPr>
          <p:cNvSpPr txBox="1">
            <a:spLocks noChangeArrowheads="1"/>
          </p:cNvSpPr>
          <p:nvPr/>
        </p:nvSpPr>
        <p:spPr bwMode="auto">
          <a:xfrm>
            <a:off x="5244718" y="5973508"/>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62474" name="AutoShape 9">
            <a:extLst>
              <a:ext uri="{FF2B5EF4-FFF2-40B4-BE49-F238E27FC236}">
                <a16:creationId xmlns:a16="http://schemas.microsoft.com/office/drawing/2014/main" id="{386ABF71-06B6-4541-A5AF-EDEA0335947D}"/>
              </a:ext>
            </a:extLst>
          </p:cNvPr>
          <p:cNvSpPr>
            <a:spLocks noChangeArrowheads="1"/>
          </p:cNvSpPr>
          <p:nvPr/>
        </p:nvSpPr>
        <p:spPr bwMode="auto">
          <a:xfrm>
            <a:off x="6540118" y="5949696"/>
            <a:ext cx="381000" cy="207963"/>
          </a:xfrm>
          <a:prstGeom prst="leftRightArrow">
            <a:avLst>
              <a:gd name="adj1" fmla="val 50000"/>
              <a:gd name="adj2" fmla="val 36641"/>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75" name="Text Box 10">
            <a:extLst>
              <a:ext uri="{FF2B5EF4-FFF2-40B4-BE49-F238E27FC236}">
                <a16:creationId xmlns:a16="http://schemas.microsoft.com/office/drawing/2014/main" id="{547FEE9E-F8DC-C447-9798-0D56176F33D3}"/>
              </a:ext>
            </a:extLst>
          </p:cNvPr>
          <p:cNvSpPr txBox="1">
            <a:spLocks noChangeArrowheads="1"/>
          </p:cNvSpPr>
          <p:nvPr/>
        </p:nvSpPr>
        <p:spPr bwMode="auto">
          <a:xfrm>
            <a:off x="8673718" y="6462458"/>
            <a:ext cx="6858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a:t>
            </a:r>
          </a:p>
        </p:txBody>
      </p:sp>
      <p:sp>
        <p:nvSpPr>
          <p:cNvPr id="62476" name="Rectangle 11">
            <a:extLst>
              <a:ext uri="{FF2B5EF4-FFF2-40B4-BE49-F238E27FC236}">
                <a16:creationId xmlns:a16="http://schemas.microsoft.com/office/drawing/2014/main" id="{A2B2018E-C0C9-F041-B3DE-2C0F294E795A}"/>
              </a:ext>
            </a:extLst>
          </p:cNvPr>
          <p:cNvSpPr>
            <a:spLocks noChangeArrowheads="1"/>
          </p:cNvSpPr>
          <p:nvPr/>
        </p:nvSpPr>
        <p:spPr bwMode="auto">
          <a:xfrm>
            <a:off x="8076818" y="4427283"/>
            <a:ext cx="1282700" cy="533400"/>
          </a:xfrm>
          <a:prstGeom prst="rect">
            <a:avLst/>
          </a:prstGeom>
          <a:gradFill rotWithShape="1">
            <a:gsLst>
              <a:gs pos="0">
                <a:srgbClr val="CC99FF"/>
              </a:gs>
              <a:gs pos="50000">
                <a:srgbClr val="FFFFFF"/>
              </a:gs>
              <a:gs pos="100000">
                <a:srgbClr val="CC99FF"/>
              </a:gs>
            </a:gsLst>
            <a:lin ang="5400000" scaled="1"/>
          </a:gra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kumimoji="1" lang="ja-JP" altLang="en-US" sz="1800" b="0">
              <a:ea typeface="MS UI Gothic" panose="020B0600070205080204" pitchFamily="34" charset="-128"/>
            </a:endParaRPr>
          </a:p>
        </p:txBody>
      </p:sp>
      <p:sp>
        <p:nvSpPr>
          <p:cNvPr id="62477" name="Rectangle 12">
            <a:extLst>
              <a:ext uri="{FF2B5EF4-FFF2-40B4-BE49-F238E27FC236}">
                <a16:creationId xmlns:a16="http://schemas.microsoft.com/office/drawing/2014/main" id="{664C48C4-1BA0-E142-A4F3-CE9FF7B92506}"/>
              </a:ext>
            </a:extLst>
          </p:cNvPr>
          <p:cNvSpPr>
            <a:spLocks noChangeArrowheads="1"/>
          </p:cNvSpPr>
          <p:nvPr/>
        </p:nvSpPr>
        <p:spPr bwMode="auto">
          <a:xfrm>
            <a:off x="5168518" y="5471858"/>
            <a:ext cx="3048000" cy="1066800"/>
          </a:xfrm>
          <a:prstGeom prst="rect">
            <a:avLst/>
          </a:prstGeom>
          <a:noFill/>
          <a:ln w="1270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78" name="AutoShape 13">
            <a:extLst>
              <a:ext uri="{FF2B5EF4-FFF2-40B4-BE49-F238E27FC236}">
                <a16:creationId xmlns:a16="http://schemas.microsoft.com/office/drawing/2014/main" id="{87A44ED2-5256-AE43-9C34-D5C55F877A4A}"/>
              </a:ext>
            </a:extLst>
          </p:cNvPr>
          <p:cNvSpPr>
            <a:spLocks noChangeArrowheads="1"/>
          </p:cNvSpPr>
          <p:nvPr/>
        </p:nvSpPr>
        <p:spPr bwMode="auto">
          <a:xfrm>
            <a:off x="7987918" y="5917946"/>
            <a:ext cx="381000" cy="239713"/>
          </a:xfrm>
          <a:prstGeom prst="leftRightArrow">
            <a:avLst>
              <a:gd name="adj1" fmla="val 50000"/>
              <a:gd name="adj2" fmla="val 31788"/>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79" name="Text Box 14">
            <a:extLst>
              <a:ext uri="{FF2B5EF4-FFF2-40B4-BE49-F238E27FC236}">
                <a16:creationId xmlns:a16="http://schemas.microsoft.com/office/drawing/2014/main" id="{87458C96-04D5-9C42-B93D-F68B97863E81}"/>
              </a:ext>
            </a:extLst>
          </p:cNvPr>
          <p:cNvSpPr txBox="1">
            <a:spLocks noChangeArrowheads="1"/>
          </p:cNvSpPr>
          <p:nvPr/>
        </p:nvSpPr>
        <p:spPr bwMode="auto">
          <a:xfrm>
            <a:off x="5016118" y="5548058"/>
            <a:ext cx="18288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 Web service</a:t>
            </a:r>
          </a:p>
        </p:txBody>
      </p:sp>
      <p:sp>
        <p:nvSpPr>
          <p:cNvPr id="62480" name="Oval 15">
            <a:extLst>
              <a:ext uri="{FF2B5EF4-FFF2-40B4-BE49-F238E27FC236}">
                <a16:creationId xmlns:a16="http://schemas.microsoft.com/office/drawing/2014/main" id="{C065A28E-CF8B-AE4E-A1F1-0DD172837993}"/>
              </a:ext>
            </a:extLst>
          </p:cNvPr>
          <p:cNvSpPr>
            <a:spLocks noChangeArrowheads="1"/>
          </p:cNvSpPr>
          <p:nvPr/>
        </p:nvSpPr>
        <p:spPr bwMode="auto">
          <a:xfrm>
            <a:off x="6921118" y="5852858"/>
            <a:ext cx="1066800" cy="381000"/>
          </a:xfrm>
          <a:prstGeom prst="ellipse">
            <a:avLst/>
          </a:prstGeom>
          <a:gradFill rotWithShape="1">
            <a:gsLst>
              <a:gs pos="0">
                <a:srgbClr val="FFFF00"/>
              </a:gs>
              <a:gs pos="50000">
                <a:srgbClr val="FFFFFF"/>
              </a:gs>
              <a:gs pos="100000">
                <a:srgbClr val="FFFF00"/>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81" name="Text Box 16">
            <a:extLst>
              <a:ext uri="{FF2B5EF4-FFF2-40B4-BE49-F238E27FC236}">
                <a16:creationId xmlns:a16="http://schemas.microsoft.com/office/drawing/2014/main" id="{A53AD025-F1A3-284E-B5E8-78CA5ACF0CB8}"/>
              </a:ext>
            </a:extLst>
          </p:cNvPr>
          <p:cNvSpPr txBox="1">
            <a:spLocks noChangeArrowheads="1"/>
          </p:cNvSpPr>
          <p:nvPr/>
        </p:nvSpPr>
        <p:spPr bwMode="auto">
          <a:xfrm>
            <a:off x="6802055" y="5983033"/>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conversion</a:t>
            </a:r>
          </a:p>
        </p:txBody>
      </p:sp>
      <p:sp>
        <p:nvSpPr>
          <p:cNvPr id="62482" name="AutoShape 17">
            <a:extLst>
              <a:ext uri="{FF2B5EF4-FFF2-40B4-BE49-F238E27FC236}">
                <a16:creationId xmlns:a16="http://schemas.microsoft.com/office/drawing/2014/main" id="{E1243B61-35D9-CA4E-A5A2-AC3A53C22CD8}"/>
              </a:ext>
            </a:extLst>
          </p:cNvPr>
          <p:cNvSpPr>
            <a:spLocks noChangeArrowheads="1"/>
          </p:cNvSpPr>
          <p:nvPr/>
        </p:nvSpPr>
        <p:spPr bwMode="auto">
          <a:xfrm>
            <a:off x="5528880" y="4490783"/>
            <a:ext cx="914400" cy="533400"/>
          </a:xfrm>
          <a:prstGeom prst="foldedCorner">
            <a:avLst>
              <a:gd name="adj" fmla="val 12500"/>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83" name="Text Box 18">
            <a:extLst>
              <a:ext uri="{FF2B5EF4-FFF2-40B4-BE49-F238E27FC236}">
                <a16:creationId xmlns:a16="http://schemas.microsoft.com/office/drawing/2014/main" id="{C5EF67F9-00EA-234F-A031-243526E1AA15}"/>
              </a:ext>
            </a:extLst>
          </p:cNvPr>
          <p:cNvSpPr txBox="1">
            <a:spLocks noChangeArrowheads="1"/>
          </p:cNvSpPr>
          <p:nvPr/>
        </p:nvSpPr>
        <p:spPr bwMode="auto">
          <a:xfrm>
            <a:off x="5681281" y="4608259"/>
            <a:ext cx="633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62484" name="AutoShape 19">
            <a:extLst>
              <a:ext uri="{FF2B5EF4-FFF2-40B4-BE49-F238E27FC236}">
                <a16:creationId xmlns:a16="http://schemas.microsoft.com/office/drawing/2014/main" id="{50836C56-A7F7-2B4E-9FC2-22CF8E758058}"/>
              </a:ext>
            </a:extLst>
          </p:cNvPr>
          <p:cNvSpPr>
            <a:spLocks noChangeArrowheads="1"/>
          </p:cNvSpPr>
          <p:nvPr/>
        </p:nvSpPr>
        <p:spPr bwMode="auto">
          <a:xfrm>
            <a:off x="4047744" y="5949696"/>
            <a:ext cx="1176337" cy="207963"/>
          </a:xfrm>
          <a:prstGeom prst="leftRightArrow">
            <a:avLst>
              <a:gd name="adj1" fmla="val 50000"/>
              <a:gd name="adj2" fmla="val 113129"/>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78900" name="Oval 20">
            <a:extLst>
              <a:ext uri="{FF2B5EF4-FFF2-40B4-BE49-F238E27FC236}">
                <a16:creationId xmlns:a16="http://schemas.microsoft.com/office/drawing/2014/main" id="{B781E627-55DF-7743-994D-023E80340663}"/>
              </a:ext>
            </a:extLst>
          </p:cNvPr>
          <p:cNvSpPr>
            <a:spLocks noChangeArrowheads="1"/>
          </p:cNvSpPr>
          <p:nvPr/>
        </p:nvSpPr>
        <p:spPr bwMode="auto">
          <a:xfrm>
            <a:off x="2785680" y="5644895"/>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62486" name="Text Box 21">
            <a:extLst>
              <a:ext uri="{FF2B5EF4-FFF2-40B4-BE49-F238E27FC236}">
                <a16:creationId xmlns:a16="http://schemas.microsoft.com/office/drawing/2014/main" id="{03B24864-7162-CB47-B7B5-5247CB18C9CA}"/>
              </a:ext>
            </a:extLst>
          </p:cNvPr>
          <p:cNvSpPr txBox="1">
            <a:spLocks noChangeArrowheads="1"/>
          </p:cNvSpPr>
          <p:nvPr/>
        </p:nvSpPr>
        <p:spPr bwMode="auto">
          <a:xfrm>
            <a:off x="2906330" y="5816345"/>
            <a:ext cx="9779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62487" name="Oval 22">
            <a:extLst>
              <a:ext uri="{FF2B5EF4-FFF2-40B4-BE49-F238E27FC236}">
                <a16:creationId xmlns:a16="http://schemas.microsoft.com/office/drawing/2014/main" id="{F2615E70-D7AE-1349-9B7C-D7A264E3CAA6}"/>
              </a:ext>
            </a:extLst>
          </p:cNvPr>
          <p:cNvSpPr>
            <a:spLocks noChangeArrowheads="1"/>
          </p:cNvSpPr>
          <p:nvPr/>
        </p:nvSpPr>
        <p:spPr bwMode="auto">
          <a:xfrm>
            <a:off x="2785680" y="4414583"/>
            <a:ext cx="1219200" cy="609600"/>
          </a:xfrm>
          <a:prstGeom prst="ellipse">
            <a:avLst/>
          </a:prstGeom>
          <a:gradFill rotWithShape="1">
            <a:gsLst>
              <a:gs pos="0">
                <a:srgbClr val="FFFF99"/>
              </a:gs>
              <a:gs pos="50000">
                <a:srgbClr val="FFFFFF"/>
              </a:gs>
              <a:gs pos="100000">
                <a:srgbClr val="FFFF99"/>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88" name="Text Box 23">
            <a:extLst>
              <a:ext uri="{FF2B5EF4-FFF2-40B4-BE49-F238E27FC236}">
                <a16:creationId xmlns:a16="http://schemas.microsoft.com/office/drawing/2014/main" id="{F246B9BC-38A7-4548-AFCF-DFCCD558AC27}"/>
              </a:ext>
            </a:extLst>
          </p:cNvPr>
          <p:cNvSpPr txBox="1">
            <a:spLocks noChangeArrowheads="1"/>
          </p:cNvSpPr>
          <p:nvPr/>
        </p:nvSpPr>
        <p:spPr bwMode="auto">
          <a:xfrm>
            <a:off x="2906330" y="4566984"/>
            <a:ext cx="977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IDE tools</a:t>
            </a:r>
          </a:p>
        </p:txBody>
      </p:sp>
      <p:sp>
        <p:nvSpPr>
          <p:cNvPr id="62489" name="Line 24">
            <a:extLst>
              <a:ext uri="{FF2B5EF4-FFF2-40B4-BE49-F238E27FC236}">
                <a16:creationId xmlns:a16="http://schemas.microsoft.com/office/drawing/2014/main" id="{06469C59-9ED7-D945-A4B8-83B2F15C7FB2}"/>
              </a:ext>
            </a:extLst>
          </p:cNvPr>
          <p:cNvSpPr>
            <a:spLocks noChangeShapeType="1"/>
          </p:cNvSpPr>
          <p:nvPr/>
        </p:nvSpPr>
        <p:spPr bwMode="auto">
          <a:xfrm flipH="1">
            <a:off x="4049330" y="4719383"/>
            <a:ext cx="1447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0" name="AutoShape 25">
            <a:extLst>
              <a:ext uri="{FF2B5EF4-FFF2-40B4-BE49-F238E27FC236}">
                <a16:creationId xmlns:a16="http://schemas.microsoft.com/office/drawing/2014/main" id="{DBABA129-C947-2746-B335-6D855FA8FD18}"/>
              </a:ext>
            </a:extLst>
          </p:cNvPr>
          <p:cNvSpPr>
            <a:spLocks noChangeArrowheads="1"/>
          </p:cNvSpPr>
          <p:nvPr/>
        </p:nvSpPr>
        <p:spPr bwMode="auto">
          <a:xfrm>
            <a:off x="6921118" y="5167058"/>
            <a:ext cx="685800" cy="533400"/>
          </a:xfrm>
          <a:prstGeom prst="flowChartMagneticDisk">
            <a:avLst/>
          </a:prstGeom>
          <a:solidFill>
            <a:srgbClr val="FFFFCC"/>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91" name="Text Box 26">
            <a:extLst>
              <a:ext uri="{FF2B5EF4-FFF2-40B4-BE49-F238E27FC236}">
                <a16:creationId xmlns:a16="http://schemas.microsoft.com/office/drawing/2014/main" id="{7134A285-2DC7-D24F-B358-4E1F1B1C9BF4}"/>
              </a:ext>
            </a:extLst>
          </p:cNvPr>
          <p:cNvSpPr txBox="1">
            <a:spLocks noChangeArrowheads="1"/>
          </p:cNvSpPr>
          <p:nvPr/>
        </p:nvSpPr>
        <p:spPr bwMode="auto">
          <a:xfrm>
            <a:off x="6988727" y="5395659"/>
            <a:ext cx="595035" cy="33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binding</a:t>
            </a:r>
          </a:p>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file</a:t>
            </a:r>
          </a:p>
        </p:txBody>
      </p:sp>
      <p:sp>
        <p:nvSpPr>
          <p:cNvPr id="62492" name="Line 27">
            <a:extLst>
              <a:ext uri="{FF2B5EF4-FFF2-40B4-BE49-F238E27FC236}">
                <a16:creationId xmlns:a16="http://schemas.microsoft.com/office/drawing/2014/main" id="{3101F504-BFEB-0349-B1D7-61000C047039}"/>
              </a:ext>
            </a:extLst>
          </p:cNvPr>
          <p:cNvSpPr>
            <a:spLocks noChangeShapeType="1"/>
          </p:cNvSpPr>
          <p:nvPr/>
        </p:nvSpPr>
        <p:spPr bwMode="auto">
          <a:xfrm flipH="1">
            <a:off x="6463918" y="4732083"/>
            <a:ext cx="1612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3" name="Line 28">
            <a:extLst>
              <a:ext uri="{FF2B5EF4-FFF2-40B4-BE49-F238E27FC236}">
                <a16:creationId xmlns:a16="http://schemas.microsoft.com/office/drawing/2014/main" id="{E4D7AB16-6555-B848-B0EC-881EB28A4D0B}"/>
              </a:ext>
            </a:extLst>
          </p:cNvPr>
          <p:cNvSpPr>
            <a:spLocks noChangeShapeType="1"/>
          </p:cNvSpPr>
          <p:nvPr/>
        </p:nvSpPr>
        <p:spPr bwMode="auto">
          <a:xfrm flipH="1">
            <a:off x="7552943" y="4847971"/>
            <a:ext cx="512762" cy="3413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4" name="Line 29">
            <a:extLst>
              <a:ext uri="{FF2B5EF4-FFF2-40B4-BE49-F238E27FC236}">
                <a16:creationId xmlns:a16="http://schemas.microsoft.com/office/drawing/2014/main" id="{CA20E893-FDCC-1A4F-B139-A02728CDB147}"/>
              </a:ext>
            </a:extLst>
          </p:cNvPr>
          <p:cNvSpPr>
            <a:spLocks noChangeShapeType="1"/>
          </p:cNvSpPr>
          <p:nvPr/>
        </p:nvSpPr>
        <p:spPr bwMode="auto">
          <a:xfrm flipV="1">
            <a:off x="8881680" y="4938458"/>
            <a:ext cx="0" cy="838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5" name="Line 30">
            <a:extLst>
              <a:ext uri="{FF2B5EF4-FFF2-40B4-BE49-F238E27FC236}">
                <a16:creationId xmlns:a16="http://schemas.microsoft.com/office/drawing/2014/main" id="{667807AE-A361-1448-A5DB-B10603193265}"/>
              </a:ext>
            </a:extLst>
          </p:cNvPr>
          <p:cNvSpPr>
            <a:spLocks noChangeShapeType="1"/>
          </p:cNvSpPr>
          <p:nvPr/>
        </p:nvSpPr>
        <p:spPr bwMode="auto">
          <a:xfrm>
            <a:off x="6465505" y="4633658"/>
            <a:ext cx="1612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6" name="Line 31">
            <a:extLst>
              <a:ext uri="{FF2B5EF4-FFF2-40B4-BE49-F238E27FC236}">
                <a16:creationId xmlns:a16="http://schemas.microsoft.com/office/drawing/2014/main" id="{2B11644D-22EE-3243-A0E9-7261112A700E}"/>
              </a:ext>
            </a:extLst>
          </p:cNvPr>
          <p:cNvSpPr>
            <a:spLocks noChangeShapeType="1"/>
          </p:cNvSpPr>
          <p:nvPr/>
        </p:nvSpPr>
        <p:spPr bwMode="auto">
          <a:xfrm>
            <a:off x="8957880" y="4971795"/>
            <a:ext cx="0" cy="8382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2497" name="AutoShape 32">
            <a:extLst>
              <a:ext uri="{FF2B5EF4-FFF2-40B4-BE49-F238E27FC236}">
                <a16:creationId xmlns:a16="http://schemas.microsoft.com/office/drawing/2014/main" id="{D116EE54-1CDA-C541-8079-9865EB9098C7}"/>
              </a:ext>
            </a:extLst>
          </p:cNvPr>
          <p:cNvSpPr>
            <a:spLocks noChangeArrowheads="1"/>
          </p:cNvSpPr>
          <p:nvPr/>
        </p:nvSpPr>
        <p:spPr bwMode="auto">
          <a:xfrm>
            <a:off x="8673718" y="5381370"/>
            <a:ext cx="762000" cy="304800"/>
          </a:xfrm>
          <a:prstGeom prst="foldedCorner">
            <a:avLst>
              <a:gd name="adj" fmla="val 12500"/>
            </a:avLst>
          </a:prstGeom>
          <a:solidFill>
            <a:schemeClr val="bg1"/>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2498" name="Text Box 33">
            <a:extLst>
              <a:ext uri="{FF2B5EF4-FFF2-40B4-BE49-F238E27FC236}">
                <a16:creationId xmlns:a16="http://schemas.microsoft.com/office/drawing/2014/main" id="{4608A4B0-1E2B-3947-B173-F52D5FB9247C}"/>
              </a:ext>
            </a:extLst>
          </p:cNvPr>
          <p:cNvSpPr txBox="1">
            <a:spLocks noChangeArrowheads="1"/>
          </p:cNvSpPr>
          <p:nvPr/>
        </p:nvSpPr>
        <p:spPr bwMode="auto">
          <a:xfrm>
            <a:off x="8740908" y="5428995"/>
            <a:ext cx="681597"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lang. </a:t>
            </a:r>
          </a:p>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structure</a:t>
            </a:r>
          </a:p>
        </p:txBody>
      </p:sp>
      <p:sp>
        <p:nvSpPr>
          <p:cNvPr id="62499" name="Text Box 34">
            <a:extLst>
              <a:ext uri="{FF2B5EF4-FFF2-40B4-BE49-F238E27FC236}">
                <a16:creationId xmlns:a16="http://schemas.microsoft.com/office/drawing/2014/main" id="{C0FFC85E-D052-9D45-8109-72F9892E64BE}"/>
              </a:ext>
            </a:extLst>
          </p:cNvPr>
          <p:cNvSpPr txBox="1">
            <a:spLocks noChangeArrowheads="1"/>
          </p:cNvSpPr>
          <p:nvPr/>
        </p:nvSpPr>
        <p:spPr bwMode="auto">
          <a:xfrm>
            <a:off x="6736968" y="4390770"/>
            <a:ext cx="800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top down</a:t>
            </a:r>
          </a:p>
        </p:txBody>
      </p:sp>
      <p:sp>
        <p:nvSpPr>
          <p:cNvPr id="62500" name="Text Box 35">
            <a:extLst>
              <a:ext uri="{FF2B5EF4-FFF2-40B4-BE49-F238E27FC236}">
                <a16:creationId xmlns:a16="http://schemas.microsoft.com/office/drawing/2014/main" id="{7D682E72-80BB-2848-A4A3-D8BAFF0E044D}"/>
              </a:ext>
            </a:extLst>
          </p:cNvPr>
          <p:cNvSpPr txBox="1">
            <a:spLocks noChangeArrowheads="1"/>
          </p:cNvSpPr>
          <p:nvPr/>
        </p:nvSpPr>
        <p:spPr bwMode="auto">
          <a:xfrm>
            <a:off x="6724269" y="4695570"/>
            <a:ext cx="860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bottom up</a:t>
            </a:r>
          </a:p>
        </p:txBody>
      </p:sp>
      <p:sp>
        <p:nvSpPr>
          <p:cNvPr id="62501" name="Text Box 36">
            <a:extLst>
              <a:ext uri="{FF2B5EF4-FFF2-40B4-BE49-F238E27FC236}">
                <a16:creationId xmlns:a16="http://schemas.microsoft.com/office/drawing/2014/main" id="{84997C83-6E11-5C4C-AAA3-1F55D516787B}"/>
              </a:ext>
            </a:extLst>
          </p:cNvPr>
          <p:cNvSpPr txBox="1">
            <a:spLocks noChangeArrowheads="1"/>
          </p:cNvSpPr>
          <p:nvPr/>
        </p:nvSpPr>
        <p:spPr bwMode="auto">
          <a:xfrm>
            <a:off x="9491281" y="5390896"/>
            <a:ext cx="468313"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Char char="•"/>
            </a:pPr>
            <a:r>
              <a:rPr kumimoji="1" lang="en-US" altLang="ja-JP" sz="900">
                <a:ea typeface="MS UI Gothic" panose="020B0600070205080204" pitchFamily="34" charset="-128"/>
              </a:rPr>
              <a:t>COBOL</a:t>
            </a:r>
          </a:p>
          <a:p>
            <a:pPr eaLnBrk="1" hangingPunct="1">
              <a:spcBef>
                <a:spcPct val="0"/>
              </a:spcBef>
              <a:spcAft>
                <a:spcPct val="0"/>
              </a:spcAft>
              <a:buClrTx/>
              <a:buFontTx/>
              <a:buChar char="•"/>
            </a:pPr>
            <a:r>
              <a:rPr kumimoji="1" lang="en-US" altLang="ja-JP" sz="900">
                <a:ea typeface="MS UI Gothic" panose="020B0600070205080204" pitchFamily="34" charset="-128"/>
              </a:rPr>
              <a:t>PL/I</a:t>
            </a:r>
          </a:p>
          <a:p>
            <a:pPr eaLnBrk="1" hangingPunct="1">
              <a:spcBef>
                <a:spcPct val="0"/>
              </a:spcBef>
              <a:spcAft>
                <a:spcPct val="0"/>
              </a:spcAft>
              <a:buClrTx/>
              <a:buFontTx/>
              <a:buChar char="•"/>
            </a:pPr>
            <a:r>
              <a:rPr kumimoji="1" lang="en-US" altLang="ja-JP" sz="900">
                <a:ea typeface="MS UI Gothic" panose="020B0600070205080204" pitchFamily="34" charset="-128"/>
              </a:rPr>
              <a:t>C/C++</a:t>
            </a:r>
          </a:p>
        </p:txBody>
      </p:sp>
      <p:sp>
        <p:nvSpPr>
          <p:cNvPr id="62502" name="Text Box 37">
            <a:extLst>
              <a:ext uri="{FF2B5EF4-FFF2-40B4-BE49-F238E27FC236}">
                <a16:creationId xmlns:a16="http://schemas.microsoft.com/office/drawing/2014/main" id="{AC651DBD-E15A-B34B-81A8-61FAB27BA094}"/>
              </a:ext>
            </a:extLst>
          </p:cNvPr>
          <p:cNvSpPr txBox="1">
            <a:spLocks noChangeArrowheads="1"/>
          </p:cNvSpPr>
          <p:nvPr/>
        </p:nvSpPr>
        <p:spPr bwMode="auto">
          <a:xfrm>
            <a:off x="8125582" y="4444746"/>
            <a:ext cx="116294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spcAft>
                <a:spcPct val="0"/>
              </a:spcAft>
              <a:buClrTx/>
              <a:buFontTx/>
              <a:buNone/>
            </a:pPr>
            <a:r>
              <a:rPr kumimoji="1" lang="en-US" altLang="ja-JP" sz="1200">
                <a:ea typeface="MS UI Gothic" panose="020B0600070205080204" pitchFamily="34" charset="-128"/>
              </a:rPr>
              <a:t>CICS </a:t>
            </a:r>
          </a:p>
          <a:p>
            <a:pPr algn="ctr" eaLnBrk="1" hangingPunct="1">
              <a:lnSpc>
                <a:spcPct val="80000"/>
              </a:lnSpc>
              <a:spcBef>
                <a:spcPct val="0"/>
              </a:spcBef>
              <a:spcAft>
                <a:spcPct val="0"/>
              </a:spcAft>
              <a:buClrTx/>
              <a:buFontTx/>
              <a:buNone/>
            </a:pPr>
            <a:r>
              <a:rPr kumimoji="1" lang="en-US" altLang="ja-JP" sz="1200">
                <a:ea typeface="MS UI Gothic" panose="020B0600070205080204" pitchFamily="34" charset="-128"/>
              </a:rPr>
              <a:t>Web services</a:t>
            </a:r>
          </a:p>
          <a:p>
            <a:pPr algn="ctr" eaLnBrk="1" hangingPunct="1">
              <a:lnSpc>
                <a:spcPct val="80000"/>
              </a:lnSpc>
              <a:spcBef>
                <a:spcPct val="0"/>
              </a:spcBef>
              <a:spcAft>
                <a:spcPct val="0"/>
              </a:spcAft>
              <a:buClrTx/>
              <a:buFontTx/>
              <a:buNone/>
            </a:pPr>
            <a:r>
              <a:rPr kumimoji="1" lang="en-US" altLang="ja-JP" sz="1200">
                <a:ea typeface="MS UI Gothic" panose="020B0600070205080204" pitchFamily="34" charset="-128"/>
              </a:rPr>
              <a:t>assistant</a:t>
            </a:r>
          </a:p>
        </p:txBody>
      </p:sp>
    </p:spTree>
    <p:extLst>
      <p:ext uri="{BB962C8B-B14F-4D97-AF65-F5344CB8AC3E}">
        <p14:creationId xmlns:p14="http://schemas.microsoft.com/office/powerpoint/2010/main" val="370019068"/>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EDBA2877-363F-8A42-8FD7-B46A9A63E11B}"/>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64514" name="Slide Number Placeholder 2">
            <a:extLst>
              <a:ext uri="{FF2B5EF4-FFF2-40B4-BE49-F238E27FC236}">
                <a16:creationId xmlns:a16="http://schemas.microsoft.com/office/drawing/2014/main" id="{CD10DF04-BD8B-8B43-92A9-FB785DF36CC8}"/>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44</a:t>
            </a:fld>
            <a:endParaRPr lang="en-US" altLang="en-US" sz="1000">
              <a:solidFill>
                <a:srgbClr val="FFFFFF"/>
              </a:solidFill>
            </a:endParaRPr>
          </a:p>
        </p:txBody>
      </p:sp>
      <p:sp>
        <p:nvSpPr>
          <p:cNvPr id="64516" name="Text Box 3">
            <a:extLst>
              <a:ext uri="{FF2B5EF4-FFF2-40B4-BE49-F238E27FC236}">
                <a16:creationId xmlns:a16="http://schemas.microsoft.com/office/drawing/2014/main" id="{B79DDD3C-BEC3-A449-BB7C-A2D43DB0A182}"/>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64517" name="Text Box 4">
            <a:extLst>
              <a:ext uri="{FF2B5EF4-FFF2-40B4-BE49-F238E27FC236}">
                <a16:creationId xmlns:a16="http://schemas.microsoft.com/office/drawing/2014/main" id="{D3E9CA6F-1A06-0144-9873-2FDA81F752E9}"/>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64518" name="Text Box 5">
            <a:extLst>
              <a:ext uri="{FF2B5EF4-FFF2-40B4-BE49-F238E27FC236}">
                <a16:creationId xmlns:a16="http://schemas.microsoft.com/office/drawing/2014/main" id="{DEA983DD-751F-0342-91B4-82C407A95C18}"/>
              </a:ext>
            </a:extLst>
          </p:cNvPr>
          <p:cNvSpPr txBox="1">
            <a:spLocks noChangeArrowheads="1"/>
          </p:cNvSpPr>
          <p:nvPr/>
        </p:nvSpPr>
        <p:spPr bwMode="auto">
          <a:xfrm>
            <a:off x="2247900" y="1690688"/>
            <a:ext cx="8169275"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With CICS TS, CICS provides the necessary tools and runtime function, and supports both top down approach and bottom up approach.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CICS supplies utility programs called the CICS Web Services Assistant. The utility programs can take an existing language structure and generate a WSDL directly. The utility programs can also generate a Web services binding file which contains information about the message.  CICS uses this file to convert the language structure to a SOAP message and vice versa. There is no need to create programs and perform the XML parsing.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utility can also take existing WSDL and generate a language structure. This can be used in a top down development approach, or during development of service requester application.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utility supports COBOL, PL/I and C/C++ language structures.</a:t>
            </a:r>
          </a:p>
          <a:p>
            <a:pPr eaLnBrk="1" hangingPunct="1">
              <a:spcBef>
                <a:spcPct val="0"/>
              </a:spcBef>
              <a:spcAft>
                <a:spcPct val="0"/>
              </a:spcAft>
              <a:buClrTx/>
              <a:buFontTx/>
              <a:buNone/>
            </a:pPr>
            <a:endParaRPr lang="en-US" altLang="ja-JP" sz="1400" b="0" dirty="0">
              <a:ea typeface="MS PGothic" panose="020B0600070205080204" pitchFamily="34" charset="-128"/>
            </a:endParaRPr>
          </a:p>
        </p:txBody>
      </p:sp>
    </p:spTree>
    <p:extLst>
      <p:ext uri="{BB962C8B-B14F-4D97-AF65-F5344CB8AC3E}">
        <p14:creationId xmlns:p14="http://schemas.microsoft.com/office/powerpoint/2010/main" val="2027479438"/>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a:extLst>
              <a:ext uri="{FF2B5EF4-FFF2-40B4-BE49-F238E27FC236}">
                <a16:creationId xmlns:a16="http://schemas.microsoft.com/office/drawing/2014/main" id="{496B2C37-6762-2948-BAAD-65A419AD5AE0}"/>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Meet In The Middle</a:t>
            </a:r>
          </a:p>
        </p:txBody>
      </p:sp>
      <p:sp>
        <p:nvSpPr>
          <p:cNvPr id="65541" name="Rectangle 4">
            <a:extLst>
              <a:ext uri="{FF2B5EF4-FFF2-40B4-BE49-F238E27FC236}">
                <a16:creationId xmlns:a16="http://schemas.microsoft.com/office/drawing/2014/main" id="{D6A6E96A-07B7-E847-9F12-62C8FC573654}"/>
              </a:ext>
            </a:extLst>
          </p:cNvPr>
          <p:cNvSpPr>
            <a:spLocks noGrp="1" noChangeArrowheads="1"/>
          </p:cNvSpPr>
          <p:nvPr>
            <p:ph idx="1"/>
          </p:nvPr>
        </p:nvSpPr>
        <p:spPr>
          <a:xfrm>
            <a:off x="2265528" y="1825624"/>
            <a:ext cx="9583572" cy="2746378"/>
          </a:xfrm>
        </p:spPr>
        <p:txBody>
          <a:bodyPr>
            <a:normAutofit fontScale="92500" lnSpcReduction="20000"/>
          </a:bodyPr>
          <a:lstStyle/>
          <a:p>
            <a:pPr eaLnBrk="1" hangingPunct="1">
              <a:lnSpc>
                <a:spcPct val="90000"/>
              </a:lnSpc>
            </a:pPr>
            <a:r>
              <a:rPr lang="en-US" altLang="ja-JP" sz="2300" dirty="0">
                <a:ea typeface="MS PGothic" panose="020B0600070205080204" pitchFamily="34" charset="-128"/>
              </a:rPr>
              <a:t>If you have an existing application and…</a:t>
            </a:r>
          </a:p>
          <a:p>
            <a:pPr lvl="2" eaLnBrk="1" hangingPunct="1">
              <a:lnSpc>
                <a:spcPct val="90000"/>
              </a:lnSpc>
            </a:pPr>
            <a:r>
              <a:rPr lang="en-US" altLang="ja-JP" sz="1800" dirty="0">
                <a:ea typeface="MS PGothic" panose="020B0600070205080204" pitchFamily="34" charset="-128"/>
              </a:rPr>
              <a:t>an existing WSDL is to be used as interface to the client</a:t>
            </a:r>
          </a:p>
          <a:p>
            <a:pPr lvl="3" eaLnBrk="1" hangingPunct="1">
              <a:lnSpc>
                <a:spcPct val="90000"/>
              </a:lnSpc>
            </a:pPr>
            <a:r>
              <a:rPr lang="en-US" altLang="ja-JP" sz="1600" dirty="0">
                <a:ea typeface="MS PGothic" panose="020B0600070205080204" pitchFamily="34" charset="-128"/>
              </a:rPr>
              <a:t>e.g. WSDL defined from a requester’s perspective</a:t>
            </a:r>
          </a:p>
          <a:p>
            <a:pPr lvl="2" eaLnBrk="1" hangingPunct="1">
              <a:lnSpc>
                <a:spcPct val="90000"/>
              </a:lnSpc>
            </a:pPr>
            <a:r>
              <a:rPr lang="en-US" altLang="ja-JP" sz="1800" dirty="0">
                <a:ea typeface="MS PGothic" panose="020B0600070205080204" pitchFamily="34" charset="-128"/>
              </a:rPr>
              <a:t>only want to expose fields that are necessary to the requester</a:t>
            </a:r>
          </a:p>
          <a:p>
            <a:pPr lvl="3" eaLnBrk="1" hangingPunct="1">
              <a:lnSpc>
                <a:spcPct val="90000"/>
              </a:lnSpc>
            </a:pPr>
            <a:r>
              <a:rPr lang="en-US" altLang="ja-JP" sz="1600" dirty="0">
                <a:ea typeface="MS PGothic" panose="020B0600070205080204" pitchFamily="34" charset="-128"/>
              </a:rPr>
              <a:t>existing language structure may be complex, contain unnecessary fields for the requester</a:t>
            </a:r>
          </a:p>
          <a:p>
            <a:pPr lvl="3" eaLnBrk="1" hangingPunct="1">
              <a:lnSpc>
                <a:spcPct val="90000"/>
              </a:lnSpc>
            </a:pPr>
            <a:r>
              <a:rPr lang="en-US" altLang="ja-JP" sz="1600" dirty="0">
                <a:ea typeface="MS PGothic" panose="020B0600070205080204" pitchFamily="34" charset="-128"/>
              </a:rPr>
              <a:t>use an interface more suitable for the requester</a:t>
            </a:r>
          </a:p>
          <a:p>
            <a:pPr lvl="2" eaLnBrk="1" hangingPunct="1">
              <a:lnSpc>
                <a:spcPct val="90000"/>
              </a:lnSpc>
            </a:pPr>
            <a:r>
              <a:rPr lang="en-US" altLang="ja-JP" sz="1800" dirty="0">
                <a:ea typeface="MS PGothic" panose="020B0600070205080204" pitchFamily="34" charset="-128"/>
              </a:rPr>
              <a:t>the existing language structure uses data types not supported by the utility</a:t>
            </a:r>
          </a:p>
          <a:p>
            <a:pPr lvl="3" eaLnBrk="1" hangingPunct="1">
              <a:lnSpc>
                <a:spcPct val="90000"/>
              </a:lnSpc>
            </a:pPr>
            <a:r>
              <a:rPr lang="en-US" altLang="ja-JP" sz="1600" dirty="0">
                <a:ea typeface="MS PGothic" panose="020B0600070205080204" pitchFamily="34" charset="-128"/>
              </a:rPr>
              <a:t>wrapper program converts the data type to a supported data type</a:t>
            </a:r>
          </a:p>
          <a:p>
            <a:pPr lvl="2" eaLnBrk="1" hangingPunct="1">
              <a:lnSpc>
                <a:spcPct val="90000"/>
              </a:lnSpc>
            </a:pPr>
            <a:r>
              <a:rPr lang="en-US" altLang="ja-JP" sz="1800" dirty="0">
                <a:ea typeface="MS PGothic" panose="020B0600070205080204" pitchFamily="34" charset="-128"/>
              </a:rPr>
              <a:t>the existing application is written in a language not supported by the utility</a:t>
            </a:r>
          </a:p>
          <a:p>
            <a:pPr lvl="3" eaLnBrk="1" hangingPunct="1">
              <a:lnSpc>
                <a:spcPct val="90000"/>
              </a:lnSpc>
            </a:pPr>
            <a:r>
              <a:rPr lang="en-US" altLang="ja-JP" sz="1600" dirty="0">
                <a:ea typeface="MS PGothic" panose="020B0600070205080204" pitchFamily="34" charset="-128"/>
              </a:rPr>
              <a:t>Assembler or Java programs</a:t>
            </a:r>
          </a:p>
          <a:p>
            <a:pPr lvl="2" eaLnBrk="1" hangingPunct="1">
              <a:lnSpc>
                <a:spcPct val="90000"/>
              </a:lnSpc>
            </a:pPr>
            <a:r>
              <a:rPr lang="en-US" altLang="ja-JP" sz="1800" dirty="0">
                <a:ea typeface="MS PGothic" panose="020B0600070205080204" pitchFamily="34" charset="-128"/>
              </a:rPr>
              <a:t>etc.</a:t>
            </a:r>
          </a:p>
        </p:txBody>
      </p:sp>
      <p:sp>
        <p:nvSpPr>
          <p:cNvPr id="65538" name="Slide Number Placeholder 3">
            <a:extLst>
              <a:ext uri="{FF2B5EF4-FFF2-40B4-BE49-F238E27FC236}">
                <a16:creationId xmlns:a16="http://schemas.microsoft.com/office/drawing/2014/main" id="{59E1E71A-E710-664B-9333-E6FC6BC9655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45</a:t>
            </a:fld>
            <a:endParaRPr lang="en-US" altLang="en-US" sz="1000">
              <a:solidFill>
                <a:srgbClr val="FFFFFF"/>
              </a:solidFill>
            </a:endParaRPr>
          </a:p>
        </p:txBody>
      </p:sp>
      <p:sp>
        <p:nvSpPr>
          <p:cNvPr id="65539" name="Rectangle 2">
            <a:extLst>
              <a:ext uri="{FF2B5EF4-FFF2-40B4-BE49-F238E27FC236}">
                <a16:creationId xmlns:a16="http://schemas.microsoft.com/office/drawing/2014/main" id="{BDB3E4BB-2FE2-B843-A1ED-776C1E946F60}"/>
              </a:ext>
            </a:extLst>
          </p:cNvPr>
          <p:cNvSpPr>
            <a:spLocks noChangeArrowheads="1"/>
          </p:cNvSpPr>
          <p:nvPr/>
        </p:nvSpPr>
        <p:spPr bwMode="auto">
          <a:xfrm>
            <a:off x="2787697" y="5354216"/>
            <a:ext cx="7391400" cy="12954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81957" name="Rectangle 5">
            <a:extLst>
              <a:ext uri="{FF2B5EF4-FFF2-40B4-BE49-F238E27FC236}">
                <a16:creationId xmlns:a16="http://schemas.microsoft.com/office/drawing/2014/main" id="{5BCE6875-3D35-BD4C-A4A5-56D7D4A62F92}"/>
              </a:ext>
            </a:extLst>
          </p:cNvPr>
          <p:cNvSpPr>
            <a:spLocks noChangeArrowheads="1"/>
          </p:cNvSpPr>
          <p:nvPr/>
        </p:nvSpPr>
        <p:spPr bwMode="auto">
          <a:xfrm>
            <a:off x="9232947" y="5844237"/>
            <a:ext cx="793750" cy="369332"/>
          </a:xfrm>
          <a:prstGeom prst="rect">
            <a:avLst/>
          </a:prstGeom>
          <a:gradFill rotWithShape="1">
            <a:gsLst>
              <a:gs pos="0">
                <a:srgbClr val="FF6600"/>
              </a:gs>
              <a:gs pos="50000">
                <a:schemeClr val="bg1"/>
              </a:gs>
              <a:gs pos="100000">
                <a:srgbClr val="FF6600"/>
              </a:gs>
            </a:gsLst>
            <a:lin ang="5400000" scaled="1"/>
          </a:gradFill>
          <a:ln w="9525"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65543" name="Text Box 6">
            <a:extLst>
              <a:ext uri="{FF2B5EF4-FFF2-40B4-BE49-F238E27FC236}">
                <a16:creationId xmlns:a16="http://schemas.microsoft.com/office/drawing/2014/main" id="{D3E3E0BA-9EB0-B14C-88F8-2357E7031E30}"/>
              </a:ext>
            </a:extLst>
          </p:cNvPr>
          <p:cNvSpPr txBox="1">
            <a:spLocks noChangeArrowheads="1"/>
          </p:cNvSpPr>
          <p:nvPr/>
        </p:nvSpPr>
        <p:spPr bwMode="auto">
          <a:xfrm>
            <a:off x="9267873" y="5838403"/>
            <a:ext cx="758825" cy="39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20000"/>
              </a:spcBef>
              <a:spcAft>
                <a:spcPct val="0"/>
              </a:spcAft>
              <a:buClrTx/>
              <a:buFont typeface="Wingdings" pitchFamily="2" charset="2"/>
              <a:buNone/>
            </a:pPr>
            <a:r>
              <a:rPr kumimoji="1" lang="en-US" altLang="ja-JP" sz="1000">
                <a:ea typeface="MS UI Gothic" panose="020B0600070205080204" pitchFamily="34" charset="-128"/>
              </a:rPr>
              <a:t>existing</a:t>
            </a:r>
          </a:p>
          <a:p>
            <a:pPr algn="ctr" eaLnBrk="1" hangingPunct="1">
              <a:lnSpc>
                <a:spcPct val="50000"/>
              </a:lnSpc>
              <a:spcBef>
                <a:spcPct val="20000"/>
              </a:spcBef>
              <a:spcAft>
                <a:spcPct val="0"/>
              </a:spcAft>
              <a:buClrTx/>
              <a:buFont typeface="Wingdings" pitchFamily="2" charset="2"/>
              <a:buNone/>
            </a:pPr>
            <a:r>
              <a:rPr kumimoji="1" lang="en-US" altLang="ja-JP" sz="1000">
                <a:ea typeface="MS UI Gothic" panose="020B0600070205080204" pitchFamily="34" charset="-128"/>
              </a:rPr>
              <a:t>business</a:t>
            </a:r>
          </a:p>
          <a:p>
            <a:pPr algn="ctr" eaLnBrk="1" hangingPunct="1">
              <a:lnSpc>
                <a:spcPct val="50000"/>
              </a:lnSpc>
              <a:spcBef>
                <a:spcPct val="20000"/>
              </a:spcBef>
              <a:spcAft>
                <a:spcPct val="0"/>
              </a:spcAft>
              <a:buClrTx/>
              <a:buFont typeface="Wingdings" pitchFamily="2" charset="2"/>
              <a:buNone/>
            </a:pPr>
            <a:r>
              <a:rPr kumimoji="1" lang="en-US" altLang="ja-JP" sz="1000">
                <a:ea typeface="MS UI Gothic" panose="020B0600070205080204" pitchFamily="34" charset="-128"/>
              </a:rPr>
              <a:t> logic</a:t>
            </a:r>
          </a:p>
        </p:txBody>
      </p:sp>
      <p:sp>
        <p:nvSpPr>
          <p:cNvPr id="381959" name="Rectangle 7">
            <a:extLst>
              <a:ext uri="{FF2B5EF4-FFF2-40B4-BE49-F238E27FC236}">
                <a16:creationId xmlns:a16="http://schemas.microsoft.com/office/drawing/2014/main" id="{FACF8C87-7653-5B4E-967F-37388AED998F}"/>
              </a:ext>
            </a:extLst>
          </p:cNvPr>
          <p:cNvSpPr>
            <a:spLocks noChangeArrowheads="1"/>
          </p:cNvSpPr>
          <p:nvPr/>
        </p:nvSpPr>
        <p:spPr bwMode="auto">
          <a:xfrm>
            <a:off x="7054897" y="5844237"/>
            <a:ext cx="990600" cy="369332"/>
          </a:xfrm>
          <a:prstGeom prst="rect">
            <a:avLst/>
          </a:prstGeom>
          <a:gradFill rotWithShape="1">
            <a:gsLst>
              <a:gs pos="0">
                <a:srgbClr val="FF9966"/>
              </a:gs>
              <a:gs pos="50000">
                <a:schemeClr val="bg1"/>
              </a:gs>
              <a:gs pos="100000">
                <a:srgbClr val="FF9966"/>
              </a:gs>
            </a:gsLst>
            <a:lin ang="5400000" scaled="1"/>
          </a:gradFill>
          <a:ln w="19050"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65545" name="Text Box 8">
            <a:extLst>
              <a:ext uri="{FF2B5EF4-FFF2-40B4-BE49-F238E27FC236}">
                <a16:creationId xmlns:a16="http://schemas.microsoft.com/office/drawing/2014/main" id="{8FEF06B6-B30A-074F-862A-6798160FF4EE}"/>
              </a:ext>
            </a:extLst>
          </p:cNvPr>
          <p:cNvSpPr txBox="1">
            <a:spLocks noChangeArrowheads="1"/>
          </p:cNvSpPr>
          <p:nvPr/>
        </p:nvSpPr>
        <p:spPr bwMode="auto">
          <a:xfrm>
            <a:off x="7119984" y="5784428"/>
            <a:ext cx="9144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Wrapper</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program</a:t>
            </a:r>
          </a:p>
        </p:txBody>
      </p:sp>
      <p:sp>
        <p:nvSpPr>
          <p:cNvPr id="65546" name="Rectangle 9">
            <a:extLst>
              <a:ext uri="{FF2B5EF4-FFF2-40B4-BE49-F238E27FC236}">
                <a16:creationId xmlns:a16="http://schemas.microsoft.com/office/drawing/2014/main" id="{E0F83CD1-1999-9749-9079-80B471539144}"/>
              </a:ext>
            </a:extLst>
          </p:cNvPr>
          <p:cNvSpPr>
            <a:spLocks noChangeArrowheads="1"/>
          </p:cNvSpPr>
          <p:nvPr/>
        </p:nvSpPr>
        <p:spPr bwMode="auto">
          <a:xfrm>
            <a:off x="3135359" y="5733628"/>
            <a:ext cx="1295400" cy="6858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47" name="Text Box 10">
            <a:extLst>
              <a:ext uri="{FF2B5EF4-FFF2-40B4-BE49-F238E27FC236}">
                <a16:creationId xmlns:a16="http://schemas.microsoft.com/office/drawing/2014/main" id="{40566D2A-594E-DC4D-BCAC-7CF98A0232D9}"/>
              </a:ext>
            </a:extLst>
          </p:cNvPr>
          <p:cNvSpPr txBox="1">
            <a:spLocks noChangeArrowheads="1"/>
          </p:cNvSpPr>
          <p:nvPr/>
        </p:nvSpPr>
        <p:spPr bwMode="auto">
          <a:xfrm>
            <a:off x="3135359" y="5986041"/>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65548" name="AutoShape 11">
            <a:extLst>
              <a:ext uri="{FF2B5EF4-FFF2-40B4-BE49-F238E27FC236}">
                <a16:creationId xmlns:a16="http://schemas.microsoft.com/office/drawing/2014/main" id="{6C19BF06-E63C-E245-BF36-B9ABE13C3815}"/>
              </a:ext>
            </a:extLst>
          </p:cNvPr>
          <p:cNvSpPr>
            <a:spLocks noChangeArrowheads="1"/>
          </p:cNvSpPr>
          <p:nvPr/>
        </p:nvSpPr>
        <p:spPr bwMode="auto">
          <a:xfrm>
            <a:off x="4430759" y="5962229"/>
            <a:ext cx="381000" cy="207963"/>
          </a:xfrm>
          <a:prstGeom prst="leftRightArrow">
            <a:avLst>
              <a:gd name="adj1" fmla="val 50000"/>
              <a:gd name="adj2" fmla="val 36641"/>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49" name="Rectangle 12">
            <a:extLst>
              <a:ext uri="{FF2B5EF4-FFF2-40B4-BE49-F238E27FC236}">
                <a16:creationId xmlns:a16="http://schemas.microsoft.com/office/drawing/2014/main" id="{1C5DD8A5-4176-A940-B84D-543F4A4FC2E2}"/>
              </a:ext>
            </a:extLst>
          </p:cNvPr>
          <p:cNvSpPr>
            <a:spLocks noChangeArrowheads="1"/>
          </p:cNvSpPr>
          <p:nvPr/>
        </p:nvSpPr>
        <p:spPr bwMode="auto">
          <a:xfrm>
            <a:off x="3059159" y="5484391"/>
            <a:ext cx="3048000" cy="1066800"/>
          </a:xfrm>
          <a:prstGeom prst="rect">
            <a:avLst/>
          </a:prstGeom>
          <a:noFill/>
          <a:ln w="12700"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50" name="Oval 13">
            <a:extLst>
              <a:ext uri="{FF2B5EF4-FFF2-40B4-BE49-F238E27FC236}">
                <a16:creationId xmlns:a16="http://schemas.microsoft.com/office/drawing/2014/main" id="{E1C9C32C-B8F4-1C4B-ACED-5A96E0ED051F}"/>
              </a:ext>
            </a:extLst>
          </p:cNvPr>
          <p:cNvSpPr>
            <a:spLocks noChangeArrowheads="1"/>
          </p:cNvSpPr>
          <p:nvPr/>
        </p:nvSpPr>
        <p:spPr bwMode="auto">
          <a:xfrm>
            <a:off x="4811759" y="5865391"/>
            <a:ext cx="1066800" cy="381000"/>
          </a:xfrm>
          <a:prstGeom prst="ellipse">
            <a:avLst/>
          </a:prstGeom>
          <a:gradFill rotWithShape="1">
            <a:gsLst>
              <a:gs pos="0">
                <a:srgbClr val="FFFF00"/>
              </a:gs>
              <a:gs pos="50000">
                <a:srgbClr val="FFFFFF"/>
              </a:gs>
              <a:gs pos="100000">
                <a:srgbClr val="FFFF00"/>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51" name="Text Box 14">
            <a:extLst>
              <a:ext uri="{FF2B5EF4-FFF2-40B4-BE49-F238E27FC236}">
                <a16:creationId xmlns:a16="http://schemas.microsoft.com/office/drawing/2014/main" id="{2BD972DA-6B88-834E-A0BD-340CEA4B0A23}"/>
              </a:ext>
            </a:extLst>
          </p:cNvPr>
          <p:cNvSpPr txBox="1">
            <a:spLocks noChangeArrowheads="1"/>
          </p:cNvSpPr>
          <p:nvPr/>
        </p:nvSpPr>
        <p:spPr bwMode="auto">
          <a:xfrm>
            <a:off x="4692697" y="5995566"/>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conversion</a:t>
            </a:r>
          </a:p>
        </p:txBody>
      </p:sp>
      <p:sp>
        <p:nvSpPr>
          <p:cNvPr id="65552" name="AutoShape 15">
            <a:extLst>
              <a:ext uri="{FF2B5EF4-FFF2-40B4-BE49-F238E27FC236}">
                <a16:creationId xmlns:a16="http://schemas.microsoft.com/office/drawing/2014/main" id="{08EADFB8-B22A-2D47-9F80-C47B8932540A}"/>
              </a:ext>
            </a:extLst>
          </p:cNvPr>
          <p:cNvSpPr>
            <a:spLocks noChangeArrowheads="1"/>
          </p:cNvSpPr>
          <p:nvPr/>
        </p:nvSpPr>
        <p:spPr bwMode="auto">
          <a:xfrm>
            <a:off x="4811759" y="5179591"/>
            <a:ext cx="685800" cy="533400"/>
          </a:xfrm>
          <a:prstGeom prst="flowChartMagneticDisk">
            <a:avLst/>
          </a:prstGeom>
          <a:solidFill>
            <a:srgbClr val="FFFFCC"/>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53" name="Text Box 16">
            <a:extLst>
              <a:ext uri="{FF2B5EF4-FFF2-40B4-BE49-F238E27FC236}">
                <a16:creationId xmlns:a16="http://schemas.microsoft.com/office/drawing/2014/main" id="{9AE729BC-699D-834D-8ADF-5F2924D0B140}"/>
              </a:ext>
            </a:extLst>
          </p:cNvPr>
          <p:cNvSpPr txBox="1">
            <a:spLocks noChangeArrowheads="1"/>
          </p:cNvSpPr>
          <p:nvPr/>
        </p:nvSpPr>
        <p:spPr bwMode="auto">
          <a:xfrm>
            <a:off x="4879368" y="5408192"/>
            <a:ext cx="595035" cy="33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binding</a:t>
            </a:r>
          </a:p>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file</a:t>
            </a:r>
          </a:p>
        </p:txBody>
      </p:sp>
      <p:sp>
        <p:nvSpPr>
          <p:cNvPr id="65554" name="AutoShape 17">
            <a:extLst>
              <a:ext uri="{FF2B5EF4-FFF2-40B4-BE49-F238E27FC236}">
                <a16:creationId xmlns:a16="http://schemas.microsoft.com/office/drawing/2014/main" id="{793F8CAC-56EB-8142-B4D9-E90CF088EA7B}"/>
              </a:ext>
            </a:extLst>
          </p:cNvPr>
          <p:cNvSpPr>
            <a:spLocks noChangeArrowheads="1"/>
          </p:cNvSpPr>
          <p:nvPr/>
        </p:nvSpPr>
        <p:spPr bwMode="auto">
          <a:xfrm>
            <a:off x="8045497" y="5659016"/>
            <a:ext cx="1143000" cy="762000"/>
          </a:xfrm>
          <a:prstGeom prst="leftRightArrow">
            <a:avLst>
              <a:gd name="adj1" fmla="val 64583"/>
              <a:gd name="adj2" fmla="val 30000"/>
            </a:avLst>
          </a:prstGeom>
          <a:solidFill>
            <a:srgbClr val="FFFF99"/>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55" name="Text Box 18">
            <a:extLst>
              <a:ext uri="{FF2B5EF4-FFF2-40B4-BE49-F238E27FC236}">
                <a16:creationId xmlns:a16="http://schemas.microsoft.com/office/drawing/2014/main" id="{9664088D-C7E5-F144-A405-3FC0F56D6EA1}"/>
              </a:ext>
            </a:extLst>
          </p:cNvPr>
          <p:cNvSpPr txBox="1">
            <a:spLocks noChangeArrowheads="1"/>
          </p:cNvSpPr>
          <p:nvPr/>
        </p:nvSpPr>
        <p:spPr bwMode="auto">
          <a:xfrm>
            <a:off x="8216780" y="5806654"/>
            <a:ext cx="822661" cy="48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existing</a:t>
            </a:r>
          </a:p>
          <a:p>
            <a:pPr algn="ct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commarea</a:t>
            </a:r>
          </a:p>
          <a:p>
            <a:pPr algn="ct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structure</a:t>
            </a:r>
          </a:p>
        </p:txBody>
      </p:sp>
      <p:sp>
        <p:nvSpPr>
          <p:cNvPr id="65556" name="AutoShape 19">
            <a:extLst>
              <a:ext uri="{FF2B5EF4-FFF2-40B4-BE49-F238E27FC236}">
                <a16:creationId xmlns:a16="http://schemas.microsoft.com/office/drawing/2014/main" id="{9FE81687-61EA-4A4E-B159-6BAF8638C95D}"/>
              </a:ext>
            </a:extLst>
          </p:cNvPr>
          <p:cNvSpPr>
            <a:spLocks noChangeArrowheads="1"/>
          </p:cNvSpPr>
          <p:nvPr/>
        </p:nvSpPr>
        <p:spPr bwMode="auto">
          <a:xfrm>
            <a:off x="5911897" y="5659016"/>
            <a:ext cx="1143000" cy="762000"/>
          </a:xfrm>
          <a:prstGeom prst="leftRightArrow">
            <a:avLst>
              <a:gd name="adj1" fmla="val 64583"/>
              <a:gd name="adj2" fmla="val 30000"/>
            </a:avLst>
          </a:prstGeom>
          <a:solidFill>
            <a:srgbClr val="FFFF99"/>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57" name="Text Box 20">
            <a:extLst>
              <a:ext uri="{FF2B5EF4-FFF2-40B4-BE49-F238E27FC236}">
                <a16:creationId xmlns:a16="http://schemas.microsoft.com/office/drawing/2014/main" id="{8597A8B0-6A5E-B740-8E07-856192A446EB}"/>
              </a:ext>
            </a:extLst>
          </p:cNvPr>
          <p:cNvSpPr txBox="1">
            <a:spLocks noChangeArrowheads="1"/>
          </p:cNvSpPr>
          <p:nvPr/>
        </p:nvSpPr>
        <p:spPr bwMode="auto">
          <a:xfrm>
            <a:off x="6121652" y="5806654"/>
            <a:ext cx="745717" cy="48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new</a:t>
            </a:r>
          </a:p>
          <a:p>
            <a:pPr algn="ct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language</a:t>
            </a:r>
          </a:p>
          <a:p>
            <a:pPr algn="ct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structure</a:t>
            </a:r>
          </a:p>
        </p:txBody>
      </p:sp>
      <p:sp>
        <p:nvSpPr>
          <p:cNvPr id="65558" name="Text Box 21">
            <a:extLst>
              <a:ext uri="{FF2B5EF4-FFF2-40B4-BE49-F238E27FC236}">
                <a16:creationId xmlns:a16="http://schemas.microsoft.com/office/drawing/2014/main" id="{37A344BE-6D6A-684F-8E9C-2BDAB5F6D1FE}"/>
              </a:ext>
            </a:extLst>
          </p:cNvPr>
          <p:cNvSpPr txBox="1">
            <a:spLocks noChangeArrowheads="1"/>
          </p:cNvSpPr>
          <p:nvPr/>
        </p:nvSpPr>
        <p:spPr bwMode="auto">
          <a:xfrm>
            <a:off x="2863897" y="5551066"/>
            <a:ext cx="18288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 Web service</a:t>
            </a:r>
          </a:p>
        </p:txBody>
      </p:sp>
      <p:sp>
        <p:nvSpPr>
          <p:cNvPr id="65559" name="Rectangle 22">
            <a:extLst>
              <a:ext uri="{FF2B5EF4-FFF2-40B4-BE49-F238E27FC236}">
                <a16:creationId xmlns:a16="http://schemas.microsoft.com/office/drawing/2014/main" id="{77A7550E-BCD7-EF47-914B-9A21638758AF}"/>
              </a:ext>
            </a:extLst>
          </p:cNvPr>
          <p:cNvSpPr>
            <a:spLocks noChangeArrowheads="1"/>
          </p:cNvSpPr>
          <p:nvPr/>
        </p:nvSpPr>
        <p:spPr bwMode="auto">
          <a:xfrm>
            <a:off x="5911897" y="4701753"/>
            <a:ext cx="1282700" cy="533400"/>
          </a:xfrm>
          <a:prstGeom prst="rect">
            <a:avLst/>
          </a:prstGeom>
          <a:gradFill rotWithShape="1">
            <a:gsLst>
              <a:gs pos="0">
                <a:srgbClr val="CC99FF"/>
              </a:gs>
              <a:gs pos="50000">
                <a:srgbClr val="FFFFFF"/>
              </a:gs>
              <a:gs pos="100000">
                <a:srgbClr val="CC99FF"/>
              </a:gs>
            </a:gsLst>
            <a:lin ang="5400000" scaled="1"/>
          </a:gradFill>
          <a:ln w="9525">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kumimoji="1" lang="ja-JP" altLang="en-US" sz="1800" b="0">
              <a:ea typeface="MS UI Gothic" panose="020B0600070205080204" pitchFamily="34" charset="-128"/>
            </a:endParaRPr>
          </a:p>
        </p:txBody>
      </p:sp>
      <p:sp>
        <p:nvSpPr>
          <p:cNvPr id="65560" name="Text Box 23">
            <a:extLst>
              <a:ext uri="{FF2B5EF4-FFF2-40B4-BE49-F238E27FC236}">
                <a16:creationId xmlns:a16="http://schemas.microsoft.com/office/drawing/2014/main" id="{D5ECA39A-81B9-BE40-B9C7-FEBCDABFE845}"/>
              </a:ext>
            </a:extLst>
          </p:cNvPr>
          <p:cNvSpPr txBox="1">
            <a:spLocks noChangeArrowheads="1"/>
          </p:cNvSpPr>
          <p:nvPr/>
        </p:nvSpPr>
        <p:spPr bwMode="auto">
          <a:xfrm>
            <a:off x="5981299" y="4714454"/>
            <a:ext cx="1162946"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spcBef>
                <a:spcPct val="0"/>
              </a:spcBef>
              <a:spcAft>
                <a:spcPct val="0"/>
              </a:spcAft>
              <a:buClrTx/>
              <a:buFontTx/>
              <a:buNone/>
            </a:pPr>
            <a:r>
              <a:rPr kumimoji="1" lang="en-US" altLang="ja-JP" sz="1200">
                <a:ea typeface="MS UI Gothic" panose="020B0600070205080204" pitchFamily="34" charset="-128"/>
              </a:rPr>
              <a:t>CICS </a:t>
            </a:r>
          </a:p>
          <a:p>
            <a:pPr algn="ctr" eaLnBrk="1" hangingPunct="1">
              <a:lnSpc>
                <a:spcPct val="80000"/>
              </a:lnSpc>
              <a:spcBef>
                <a:spcPct val="0"/>
              </a:spcBef>
              <a:spcAft>
                <a:spcPct val="0"/>
              </a:spcAft>
              <a:buClrTx/>
              <a:buFontTx/>
              <a:buNone/>
            </a:pPr>
            <a:r>
              <a:rPr kumimoji="1" lang="en-US" altLang="ja-JP" sz="1200">
                <a:ea typeface="MS UI Gothic" panose="020B0600070205080204" pitchFamily="34" charset="-128"/>
              </a:rPr>
              <a:t>Web services</a:t>
            </a:r>
          </a:p>
          <a:p>
            <a:pPr algn="ctr" eaLnBrk="1" hangingPunct="1">
              <a:lnSpc>
                <a:spcPct val="80000"/>
              </a:lnSpc>
              <a:spcBef>
                <a:spcPct val="0"/>
              </a:spcBef>
              <a:spcAft>
                <a:spcPct val="0"/>
              </a:spcAft>
              <a:buClrTx/>
              <a:buFontTx/>
              <a:buNone/>
            </a:pPr>
            <a:r>
              <a:rPr kumimoji="1" lang="en-US" altLang="ja-JP" sz="1200">
                <a:ea typeface="MS UI Gothic" panose="020B0600070205080204" pitchFamily="34" charset="-128"/>
              </a:rPr>
              <a:t>assistant</a:t>
            </a:r>
          </a:p>
        </p:txBody>
      </p:sp>
      <p:sp>
        <p:nvSpPr>
          <p:cNvPr id="65561" name="AutoShape 24">
            <a:extLst>
              <a:ext uri="{FF2B5EF4-FFF2-40B4-BE49-F238E27FC236}">
                <a16:creationId xmlns:a16="http://schemas.microsoft.com/office/drawing/2014/main" id="{E5D2B446-D8B3-8A49-BE24-1AEDD6A9C5BD}"/>
              </a:ext>
            </a:extLst>
          </p:cNvPr>
          <p:cNvSpPr>
            <a:spLocks noChangeArrowheads="1"/>
          </p:cNvSpPr>
          <p:nvPr/>
        </p:nvSpPr>
        <p:spPr bwMode="auto">
          <a:xfrm>
            <a:off x="7512097" y="4970041"/>
            <a:ext cx="762000" cy="304800"/>
          </a:xfrm>
          <a:prstGeom prst="foldedCorner">
            <a:avLst>
              <a:gd name="adj" fmla="val 12500"/>
            </a:avLst>
          </a:prstGeom>
          <a:solidFill>
            <a:schemeClr val="bg1"/>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62" name="Text Box 25">
            <a:extLst>
              <a:ext uri="{FF2B5EF4-FFF2-40B4-BE49-F238E27FC236}">
                <a16:creationId xmlns:a16="http://schemas.microsoft.com/office/drawing/2014/main" id="{AC6EEA11-95FF-AB47-A4BC-9A5E32534690}"/>
              </a:ext>
            </a:extLst>
          </p:cNvPr>
          <p:cNvSpPr txBox="1">
            <a:spLocks noChangeArrowheads="1"/>
          </p:cNvSpPr>
          <p:nvPr/>
        </p:nvSpPr>
        <p:spPr bwMode="auto">
          <a:xfrm>
            <a:off x="7537609" y="5017666"/>
            <a:ext cx="764953"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new lang. </a:t>
            </a:r>
          </a:p>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structure</a:t>
            </a:r>
          </a:p>
        </p:txBody>
      </p:sp>
      <p:sp>
        <p:nvSpPr>
          <p:cNvPr id="65563" name="Text Box 26">
            <a:extLst>
              <a:ext uri="{FF2B5EF4-FFF2-40B4-BE49-F238E27FC236}">
                <a16:creationId xmlns:a16="http://schemas.microsoft.com/office/drawing/2014/main" id="{FE4F9246-0EFB-CA4E-9058-C1DE28FB1EB7}"/>
              </a:ext>
            </a:extLst>
          </p:cNvPr>
          <p:cNvSpPr txBox="1">
            <a:spLocks noChangeArrowheads="1"/>
          </p:cNvSpPr>
          <p:nvPr/>
        </p:nvSpPr>
        <p:spPr bwMode="auto">
          <a:xfrm>
            <a:off x="8350297" y="4897017"/>
            <a:ext cx="468312"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Char char="•"/>
            </a:pPr>
            <a:r>
              <a:rPr kumimoji="1" lang="en-US" altLang="ja-JP" sz="900">
                <a:ea typeface="MS UI Gothic" panose="020B0600070205080204" pitchFamily="34" charset="-128"/>
              </a:rPr>
              <a:t>COBOL</a:t>
            </a:r>
          </a:p>
          <a:p>
            <a:pPr eaLnBrk="1" hangingPunct="1">
              <a:spcBef>
                <a:spcPct val="0"/>
              </a:spcBef>
              <a:spcAft>
                <a:spcPct val="0"/>
              </a:spcAft>
              <a:buClrTx/>
              <a:buFontTx/>
              <a:buChar char="•"/>
            </a:pPr>
            <a:r>
              <a:rPr kumimoji="1" lang="en-US" altLang="ja-JP" sz="900">
                <a:ea typeface="MS UI Gothic" panose="020B0600070205080204" pitchFamily="34" charset="-128"/>
              </a:rPr>
              <a:t>PL/I</a:t>
            </a:r>
          </a:p>
          <a:p>
            <a:pPr eaLnBrk="1" hangingPunct="1">
              <a:spcBef>
                <a:spcPct val="0"/>
              </a:spcBef>
              <a:spcAft>
                <a:spcPct val="0"/>
              </a:spcAft>
              <a:buClrTx/>
              <a:buFontTx/>
              <a:buChar char="•"/>
            </a:pPr>
            <a:r>
              <a:rPr kumimoji="1" lang="en-US" altLang="ja-JP" sz="900">
                <a:ea typeface="MS UI Gothic" panose="020B0600070205080204" pitchFamily="34" charset="-128"/>
              </a:rPr>
              <a:t>C/C++</a:t>
            </a:r>
          </a:p>
        </p:txBody>
      </p:sp>
      <p:sp>
        <p:nvSpPr>
          <p:cNvPr id="65564" name="Line 27">
            <a:extLst>
              <a:ext uri="{FF2B5EF4-FFF2-40B4-BE49-F238E27FC236}">
                <a16:creationId xmlns:a16="http://schemas.microsoft.com/office/drawing/2014/main" id="{A6140C9B-411A-2F40-A9A5-C38AB590BA22}"/>
              </a:ext>
            </a:extLst>
          </p:cNvPr>
          <p:cNvSpPr>
            <a:spLocks noChangeShapeType="1"/>
          </p:cNvSpPr>
          <p:nvPr/>
        </p:nvSpPr>
        <p:spPr bwMode="auto">
          <a:xfrm>
            <a:off x="7893097" y="5278016"/>
            <a:ext cx="0" cy="1524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65" name="Line 28">
            <a:extLst>
              <a:ext uri="{FF2B5EF4-FFF2-40B4-BE49-F238E27FC236}">
                <a16:creationId xmlns:a16="http://schemas.microsoft.com/office/drawing/2014/main" id="{9F433823-4961-994F-84EC-D2C05B18F505}"/>
              </a:ext>
            </a:extLst>
          </p:cNvPr>
          <p:cNvSpPr>
            <a:spLocks noChangeShapeType="1"/>
          </p:cNvSpPr>
          <p:nvPr/>
        </p:nvSpPr>
        <p:spPr bwMode="auto">
          <a:xfrm>
            <a:off x="7207297" y="5125616"/>
            <a:ext cx="30480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66" name="AutoShape 29">
            <a:extLst>
              <a:ext uri="{FF2B5EF4-FFF2-40B4-BE49-F238E27FC236}">
                <a16:creationId xmlns:a16="http://schemas.microsoft.com/office/drawing/2014/main" id="{3611BAF4-2A49-D34C-AFD7-73A331F09B5C}"/>
              </a:ext>
            </a:extLst>
          </p:cNvPr>
          <p:cNvSpPr>
            <a:spLocks noChangeArrowheads="1"/>
          </p:cNvSpPr>
          <p:nvPr/>
        </p:nvSpPr>
        <p:spPr bwMode="auto">
          <a:xfrm>
            <a:off x="3408409" y="4701753"/>
            <a:ext cx="914400" cy="533400"/>
          </a:xfrm>
          <a:prstGeom prst="foldedCorner">
            <a:avLst>
              <a:gd name="adj" fmla="val 12500"/>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65567" name="Text Box 30">
            <a:extLst>
              <a:ext uri="{FF2B5EF4-FFF2-40B4-BE49-F238E27FC236}">
                <a16:creationId xmlns:a16="http://schemas.microsoft.com/office/drawing/2014/main" id="{EBA0F6CD-1FFF-8D4E-BF1D-C7904832502B}"/>
              </a:ext>
            </a:extLst>
          </p:cNvPr>
          <p:cNvSpPr txBox="1">
            <a:spLocks noChangeArrowheads="1"/>
          </p:cNvSpPr>
          <p:nvPr/>
        </p:nvSpPr>
        <p:spPr bwMode="auto">
          <a:xfrm>
            <a:off x="3560810" y="4819228"/>
            <a:ext cx="633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65568" name="Line 31">
            <a:extLst>
              <a:ext uri="{FF2B5EF4-FFF2-40B4-BE49-F238E27FC236}">
                <a16:creationId xmlns:a16="http://schemas.microsoft.com/office/drawing/2014/main" id="{CDFEDA39-DCE2-9041-AF63-9D54331579A4}"/>
              </a:ext>
            </a:extLst>
          </p:cNvPr>
          <p:cNvSpPr>
            <a:spLocks noChangeShapeType="1"/>
          </p:cNvSpPr>
          <p:nvPr/>
        </p:nvSpPr>
        <p:spPr bwMode="auto">
          <a:xfrm rot="5400000">
            <a:off x="5112591" y="4173910"/>
            <a:ext cx="9525" cy="1589088"/>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65569" name="Line 32">
            <a:extLst>
              <a:ext uri="{FF2B5EF4-FFF2-40B4-BE49-F238E27FC236}">
                <a16:creationId xmlns:a16="http://schemas.microsoft.com/office/drawing/2014/main" id="{4870B6A2-C43B-584B-B250-D7CB8CC2CAE5}"/>
              </a:ext>
            </a:extLst>
          </p:cNvPr>
          <p:cNvSpPr>
            <a:spLocks noChangeShapeType="1"/>
          </p:cNvSpPr>
          <p:nvPr/>
        </p:nvSpPr>
        <p:spPr bwMode="auto">
          <a:xfrm flipH="1">
            <a:off x="5530897" y="5201816"/>
            <a:ext cx="3810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424018229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C3A0CCEF-0B22-A44C-B422-D8A9071BA15B}"/>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67586" name="Slide Number Placeholder 2">
            <a:extLst>
              <a:ext uri="{FF2B5EF4-FFF2-40B4-BE49-F238E27FC236}">
                <a16:creationId xmlns:a16="http://schemas.microsoft.com/office/drawing/2014/main" id="{C57AE783-CF08-D242-92CF-7E64A5ECA87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46</a:t>
            </a:fld>
            <a:endParaRPr lang="en-US" altLang="en-US" sz="1000">
              <a:solidFill>
                <a:srgbClr val="FFFFFF"/>
              </a:solidFill>
            </a:endParaRPr>
          </a:p>
        </p:txBody>
      </p:sp>
      <p:sp>
        <p:nvSpPr>
          <p:cNvPr id="67588" name="Text Box 3">
            <a:extLst>
              <a:ext uri="{FF2B5EF4-FFF2-40B4-BE49-F238E27FC236}">
                <a16:creationId xmlns:a16="http://schemas.microsoft.com/office/drawing/2014/main" id="{FE8912EA-8799-1549-8CB8-8069CE6213C4}"/>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67589" name="Text Box 4">
            <a:extLst>
              <a:ext uri="{FF2B5EF4-FFF2-40B4-BE49-F238E27FC236}">
                <a16:creationId xmlns:a16="http://schemas.microsoft.com/office/drawing/2014/main" id="{803C9A08-6543-3641-A72D-7A3045BB956B}"/>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67590" name="Text Box 5">
            <a:extLst>
              <a:ext uri="{FF2B5EF4-FFF2-40B4-BE49-F238E27FC236}">
                <a16:creationId xmlns:a16="http://schemas.microsoft.com/office/drawing/2014/main" id="{A3F0DDA1-8291-F542-BA55-C73BF0DE4930}"/>
              </a:ext>
            </a:extLst>
          </p:cNvPr>
          <p:cNvSpPr txBox="1">
            <a:spLocks noChangeArrowheads="1"/>
          </p:cNvSpPr>
          <p:nvPr/>
        </p:nvSpPr>
        <p:spPr bwMode="auto">
          <a:xfrm>
            <a:off x="2247900" y="1746036"/>
            <a:ext cx="8169275" cy="4508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following are some scenarios where meet-in-the-middle approach may be used.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there in an existing application but you would like to use existing WSDL as the interface definition. The WSDL may be pre-defined or an industry-defined interface. To map the existing interface with the existing application interface, there needs to be a wrapper program to map the two interfaces.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meet in the middle approach can also be used when there is an existing application but the interface contains unnecessary fields for the service requester. The wrapper program could be used so that unnecessary fields are not required to be sent by the requester.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A wrapper </a:t>
            </a:r>
            <a:r>
              <a:rPr lang="en-US" altLang="ja-JP" sz="1400" b="0" dirty="0" err="1">
                <a:ea typeface="MS PGothic" panose="020B0600070205080204" pitchFamily="34" charset="-128"/>
              </a:rPr>
              <a:t>progam</a:t>
            </a:r>
            <a:r>
              <a:rPr lang="en-US" altLang="ja-JP" sz="1400" b="0" dirty="0">
                <a:ea typeface="MS PGothic" panose="020B0600070205080204" pitchFamily="34" charset="-128"/>
              </a:rPr>
              <a:t> can be used when the existing language structure contains data types that the CICS Web Services Assistant doesn’t support. The wrapper program would convert the data type to a data type that the CICS Web Services Assistant supports and then communicate with the service requester.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meet in the middle approach is also useful when the target application is an Assembler or Java program since the CICS Web Services Assistant doesn’t support these languages.  The wrapper program could be coded in a supported language and LINK to the Assembler or Java program.</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In all cases, the wrapper program will enable reuse of the existing application, and will provide a better interface for the service requester.  The wrapper program can also return faults when there are error situations.</a:t>
            </a:r>
            <a:endParaRPr lang="ja-JP" altLang="en-US" sz="1400" b="0">
              <a:ea typeface="MS PGothic" panose="020B0600070205080204" pitchFamily="34" charset="-128"/>
            </a:endParaRPr>
          </a:p>
        </p:txBody>
      </p:sp>
    </p:spTree>
    <p:extLst>
      <p:ext uri="{BB962C8B-B14F-4D97-AF65-F5344CB8AC3E}">
        <p14:creationId xmlns:p14="http://schemas.microsoft.com/office/powerpoint/2010/main" val="2374141793"/>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FDF54502-B80C-CE4A-B07E-BDE37ECAA70E}"/>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CICS Web Services Assistant</a:t>
            </a:r>
          </a:p>
        </p:txBody>
      </p:sp>
      <p:sp>
        <p:nvSpPr>
          <p:cNvPr id="68612" name="Rectangle 3">
            <a:extLst>
              <a:ext uri="{FF2B5EF4-FFF2-40B4-BE49-F238E27FC236}">
                <a16:creationId xmlns:a16="http://schemas.microsoft.com/office/drawing/2014/main" id="{720AA7F5-5035-4D40-8D18-DF44670860EE}"/>
              </a:ext>
            </a:extLst>
          </p:cNvPr>
          <p:cNvSpPr>
            <a:spLocks noGrp="1" noChangeArrowheads="1"/>
          </p:cNvSpPr>
          <p:nvPr>
            <p:ph idx="1"/>
          </p:nvPr>
        </p:nvSpPr>
        <p:spPr>
          <a:xfrm>
            <a:off x="2265528" y="1825623"/>
            <a:ext cx="9583572" cy="4849814"/>
          </a:xfrm>
        </p:spPr>
        <p:txBody>
          <a:bodyPr>
            <a:normAutofit/>
          </a:bodyPr>
          <a:lstStyle/>
          <a:p>
            <a:pPr marL="282575" indent="-282575"/>
            <a:r>
              <a:rPr lang="en-US" altLang="ja-JP" sz="2000" dirty="0">
                <a:ea typeface="MS PGothic" panose="020B0600070205080204" pitchFamily="34" charset="-128"/>
              </a:rPr>
              <a:t>Create CICS Web services artifacts</a:t>
            </a:r>
          </a:p>
          <a:p>
            <a:pPr marL="682625" lvl="1" indent="-225425">
              <a:lnSpc>
                <a:spcPct val="80000"/>
              </a:lnSpc>
            </a:pPr>
            <a:r>
              <a:rPr lang="en-US" altLang="ja-JP" sz="2000" dirty="0">
                <a:ea typeface="MS PGothic" panose="020B0600070205080204" pitchFamily="34" charset="-128"/>
              </a:rPr>
              <a:t>WSDL or language structure</a:t>
            </a:r>
          </a:p>
          <a:p>
            <a:pPr marL="682625" lvl="1" indent="-225425">
              <a:lnSpc>
                <a:spcPct val="80000"/>
              </a:lnSpc>
            </a:pPr>
            <a:r>
              <a:rPr lang="en-US" altLang="ja-JP" sz="2000" dirty="0" err="1">
                <a:ea typeface="MS PGothic" panose="020B0600070205080204" pitchFamily="34" charset="-128"/>
              </a:rPr>
              <a:t>WSBind</a:t>
            </a:r>
            <a:r>
              <a:rPr lang="en-US" altLang="ja-JP" sz="2000" dirty="0">
                <a:ea typeface="MS PGothic" panose="020B0600070205080204" pitchFamily="34" charset="-128"/>
              </a:rPr>
              <a:t> file</a:t>
            </a:r>
          </a:p>
          <a:p>
            <a:pPr marL="282575" indent="-282575"/>
            <a:r>
              <a:rPr lang="en-US" altLang="ja-JP" sz="2000" dirty="0">
                <a:ea typeface="MS PGothic" panose="020B0600070205080204" pitchFamily="34" charset="-128"/>
              </a:rPr>
              <a:t>Two utility programs provided</a:t>
            </a:r>
          </a:p>
          <a:p>
            <a:pPr marL="1081088" lvl="2" indent="-166688"/>
            <a:r>
              <a:rPr lang="en-US" altLang="ja-JP" sz="1800" dirty="0">
                <a:ea typeface="MS PGothic" panose="020B0600070205080204" pitchFamily="34" charset="-128"/>
              </a:rPr>
              <a:t>DFHLS2WS</a:t>
            </a:r>
          </a:p>
          <a:p>
            <a:pPr marL="1544638" lvl="3" indent="-173038"/>
            <a:r>
              <a:rPr lang="en-US" altLang="ja-JP" sz="1600" dirty="0">
                <a:ea typeface="MS PGothic" panose="020B0600070205080204" pitchFamily="34" charset="-128"/>
              </a:rPr>
              <a:t>creates WSDL from a language structure</a:t>
            </a:r>
          </a:p>
          <a:p>
            <a:pPr marL="1081088" lvl="2" indent="-166688"/>
            <a:r>
              <a:rPr lang="en-US" altLang="ja-JP" sz="1800" dirty="0">
                <a:ea typeface="MS PGothic" panose="020B0600070205080204" pitchFamily="34" charset="-128"/>
              </a:rPr>
              <a:t>DFHWS2LS</a:t>
            </a:r>
          </a:p>
          <a:p>
            <a:pPr marL="1544638" lvl="3" indent="-173038"/>
            <a:r>
              <a:rPr lang="en-US" altLang="ja-JP" sz="1600" dirty="0">
                <a:ea typeface="MS PGothic" panose="020B0600070205080204" pitchFamily="34" charset="-128"/>
              </a:rPr>
              <a:t>creates language structure from WSDL</a:t>
            </a:r>
          </a:p>
          <a:p>
            <a:pPr marL="1081088" lvl="2" indent="-166688"/>
            <a:r>
              <a:rPr lang="en-US" altLang="ja-JP" sz="1800" dirty="0">
                <a:ea typeface="MS PGothic" panose="020B0600070205080204" pitchFamily="34" charset="-128"/>
              </a:rPr>
              <a:t>Supported languages are COBOL, PL/I, C, and C++</a:t>
            </a:r>
          </a:p>
          <a:p>
            <a:pPr marL="282575" indent="-282575"/>
            <a:r>
              <a:rPr lang="en-US" altLang="ja-JP" sz="2000" dirty="0">
                <a:ea typeface="MS PGothic" panose="020B0600070205080204" pitchFamily="34" charset="-128"/>
              </a:rPr>
              <a:t>Supplied JCL procedures will invoke either utility (a Java program)</a:t>
            </a:r>
          </a:p>
          <a:p>
            <a:pPr marL="282575" indent="-282575"/>
            <a:r>
              <a:rPr lang="en-US" altLang="ja-JP" sz="2000" dirty="0">
                <a:ea typeface="MS PGothic" panose="020B0600070205080204" pitchFamily="34" charset="-128"/>
              </a:rPr>
              <a:t>Generates the WSDL or language structure</a:t>
            </a:r>
          </a:p>
          <a:p>
            <a:pPr marL="1081088" lvl="2" indent="-166688"/>
            <a:r>
              <a:rPr lang="en-US" altLang="ja-JP" sz="1800" dirty="0">
                <a:ea typeface="MS PGothic" panose="020B0600070205080204" pitchFamily="34" charset="-128"/>
              </a:rPr>
              <a:t>Generates a Web service binding file (</a:t>
            </a:r>
            <a:r>
              <a:rPr lang="en-US" altLang="ja-JP" sz="1800" dirty="0" err="1">
                <a:ea typeface="MS PGothic" panose="020B0600070205080204" pitchFamily="34" charset="-128"/>
              </a:rPr>
              <a:t>WSBind</a:t>
            </a:r>
            <a:r>
              <a:rPr lang="en-US" altLang="ja-JP" sz="1800" dirty="0">
                <a:ea typeface="MS PGothic" panose="020B0600070205080204" pitchFamily="34" charset="-128"/>
              </a:rPr>
              <a:t> file)</a:t>
            </a:r>
          </a:p>
          <a:p>
            <a:pPr marL="1544638" lvl="3" indent="-173038"/>
            <a:r>
              <a:rPr lang="en-US" altLang="ja-JP" sz="1600" dirty="0">
                <a:ea typeface="MS PGothic" panose="020B0600070205080204" pitchFamily="34" charset="-128"/>
              </a:rPr>
              <a:t>for use in CICS Web service runtime</a:t>
            </a:r>
          </a:p>
          <a:p>
            <a:pPr marL="1081088" lvl="2" indent="-166688"/>
            <a:endParaRPr lang="en-US" altLang="ja-JP" sz="1800" dirty="0">
              <a:ea typeface="MS PGothic" panose="020B0600070205080204" pitchFamily="34" charset="-128"/>
            </a:endParaRPr>
          </a:p>
        </p:txBody>
      </p:sp>
      <p:sp>
        <p:nvSpPr>
          <p:cNvPr id="68610" name="Slide Number Placeholder 3">
            <a:extLst>
              <a:ext uri="{FF2B5EF4-FFF2-40B4-BE49-F238E27FC236}">
                <a16:creationId xmlns:a16="http://schemas.microsoft.com/office/drawing/2014/main" id="{58D7C6A2-6F0C-B74B-A0D4-96EB42CBDBF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47</a:t>
            </a:fld>
            <a:endParaRPr lang="en-US" altLang="en-US" sz="1000">
              <a:solidFill>
                <a:srgbClr val="FFFFFF"/>
              </a:solidFill>
            </a:endParaRPr>
          </a:p>
        </p:txBody>
      </p:sp>
    </p:spTree>
    <p:extLst>
      <p:ext uri="{BB962C8B-B14F-4D97-AF65-F5344CB8AC3E}">
        <p14:creationId xmlns:p14="http://schemas.microsoft.com/office/powerpoint/2010/main" val="2309806445"/>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FFCA3CDA-BEFF-BE49-A52B-A8E7ABA9F681}"/>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70658" name="Slide Number Placeholder 2">
            <a:extLst>
              <a:ext uri="{FF2B5EF4-FFF2-40B4-BE49-F238E27FC236}">
                <a16:creationId xmlns:a16="http://schemas.microsoft.com/office/drawing/2014/main" id="{B48FCAE2-804B-AC4E-A690-7B9596BE3348}"/>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48</a:t>
            </a:fld>
            <a:endParaRPr lang="en-US" altLang="en-US" sz="1000">
              <a:solidFill>
                <a:srgbClr val="FFFFFF"/>
              </a:solidFill>
            </a:endParaRPr>
          </a:p>
        </p:txBody>
      </p:sp>
      <p:sp>
        <p:nvSpPr>
          <p:cNvPr id="70660" name="Text Box 3">
            <a:extLst>
              <a:ext uri="{FF2B5EF4-FFF2-40B4-BE49-F238E27FC236}">
                <a16:creationId xmlns:a16="http://schemas.microsoft.com/office/drawing/2014/main" id="{A0D4090F-7B7B-ED4C-AE5E-760E4B4AC3D8}"/>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0661" name="Text Box 4">
            <a:extLst>
              <a:ext uri="{FF2B5EF4-FFF2-40B4-BE49-F238E27FC236}">
                <a16:creationId xmlns:a16="http://schemas.microsoft.com/office/drawing/2014/main" id="{CF48528B-7EDF-F04B-8BAC-18DF063A8EF0}"/>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0662" name="Text Box 5">
            <a:extLst>
              <a:ext uri="{FF2B5EF4-FFF2-40B4-BE49-F238E27FC236}">
                <a16:creationId xmlns:a16="http://schemas.microsoft.com/office/drawing/2014/main" id="{E3D243CB-78CB-7B4A-B588-CFCFA26ABCDC}"/>
              </a:ext>
            </a:extLst>
          </p:cNvPr>
          <p:cNvSpPr txBox="1">
            <a:spLocks noChangeArrowheads="1"/>
          </p:cNvSpPr>
          <p:nvPr/>
        </p:nvSpPr>
        <p:spPr bwMode="auto">
          <a:xfrm>
            <a:off x="2247900" y="1690688"/>
            <a:ext cx="81692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ja-JP" sz="1400" b="0" dirty="0">
                <a:ea typeface="MS PGothic" panose="020B0600070205080204" pitchFamily="34" charset="-128"/>
              </a:rPr>
              <a:t>The CICS Web Services Assistant is a set of two batch utilities which can help you to transform existing CICS applications into a Web services, and to enable CICS applications to invoke Web services provided by external providers. The CICS Web Services Assistant supports rapid deployment of CICS applications for use in service providers and service requesters, with a minimum of programming effort. The CICS Web Services Assistant comprises two utility programs: </a:t>
            </a:r>
          </a:p>
          <a:p>
            <a:pPr eaLnBrk="1" hangingPunct="1">
              <a:spcBef>
                <a:spcPct val="0"/>
              </a:spcBef>
              <a:spcAft>
                <a:spcPct val="0"/>
              </a:spcAft>
              <a:buClrTx/>
              <a:buFontTx/>
              <a:buNone/>
            </a:pPr>
            <a:endParaRPr lang="en-US" altLang="ja-JP" sz="1400" b="0" dirty="0">
              <a:ea typeface="MS PGothic" panose="020B0600070205080204" pitchFamily="34" charset="-128"/>
            </a:endParaRPr>
          </a:p>
          <a:p>
            <a:pPr eaLnBrk="1" hangingPunct="1">
              <a:spcBef>
                <a:spcPct val="0"/>
              </a:spcBef>
              <a:spcAft>
                <a:spcPct val="0"/>
              </a:spcAft>
              <a:buClrTx/>
              <a:buFontTx/>
              <a:buNone/>
            </a:pPr>
            <a:r>
              <a:rPr lang="en-US" altLang="ja-JP" sz="1400" dirty="0">
                <a:ea typeface="MS PGothic" panose="020B0600070205080204" pitchFamily="34" charset="-128"/>
              </a:rPr>
              <a:t>DFHLS2WS - </a:t>
            </a:r>
            <a:r>
              <a:rPr lang="en-US" altLang="ja-JP" sz="1400" b="0" dirty="0">
                <a:ea typeface="MS PGothic" panose="020B0600070205080204" pitchFamily="34" charset="-128"/>
              </a:rPr>
              <a:t>generates a Web service binding file from a language structure. This utility also generates a Web service description (WSDL)</a:t>
            </a:r>
          </a:p>
          <a:p>
            <a:pPr eaLnBrk="1" hangingPunct="1">
              <a:spcBef>
                <a:spcPct val="0"/>
              </a:spcBef>
              <a:spcAft>
                <a:spcPct val="0"/>
              </a:spcAft>
              <a:buClrTx/>
              <a:buFontTx/>
              <a:buNone/>
            </a:pPr>
            <a:endParaRPr lang="en-US" altLang="ja-JP" sz="1400" b="0" dirty="0">
              <a:ea typeface="MS PGothic" panose="020B0600070205080204" pitchFamily="34" charset="-128"/>
            </a:endParaRPr>
          </a:p>
          <a:p>
            <a:pPr eaLnBrk="1" hangingPunct="1">
              <a:spcBef>
                <a:spcPct val="0"/>
              </a:spcBef>
              <a:spcAft>
                <a:spcPct val="0"/>
              </a:spcAft>
              <a:buClrTx/>
              <a:buFontTx/>
              <a:buNone/>
            </a:pPr>
            <a:r>
              <a:rPr lang="en-US" altLang="ja-JP" sz="1400" dirty="0">
                <a:ea typeface="MS PGothic" panose="020B0600070205080204" pitchFamily="34" charset="-128"/>
              </a:rPr>
              <a:t>DFHWS2LS - </a:t>
            </a:r>
            <a:r>
              <a:rPr lang="en-US" altLang="ja-JP" sz="1400" b="0" dirty="0">
                <a:ea typeface="MS PGothic" panose="020B0600070205080204" pitchFamily="34" charset="-128"/>
              </a:rPr>
              <a:t>generates a Web service binding file from a Web service description. This utility also generates a language structure that you can use in your application program</a:t>
            </a:r>
          </a:p>
          <a:p>
            <a:pPr eaLnBrk="1" hangingPunct="1">
              <a:spcBef>
                <a:spcPct val="0"/>
              </a:spcBef>
              <a:spcAft>
                <a:spcPct val="0"/>
              </a:spcAft>
              <a:buClrTx/>
              <a:buFontTx/>
              <a:buNone/>
            </a:pPr>
            <a:endParaRPr lang="en-US" altLang="ja-JP" sz="1400" b="0" dirty="0">
              <a:ea typeface="MS PGothic" panose="020B0600070205080204" pitchFamily="34" charset="-128"/>
            </a:endParaRPr>
          </a:p>
          <a:p>
            <a:pPr eaLnBrk="1" hangingPunct="1">
              <a:spcBef>
                <a:spcPct val="0"/>
              </a:spcBef>
              <a:spcAft>
                <a:spcPct val="0"/>
              </a:spcAft>
              <a:buClrTx/>
              <a:buFontTx/>
              <a:buNone/>
            </a:pPr>
            <a:r>
              <a:rPr lang="en-US" altLang="ja-JP" sz="1400" b="0" dirty="0">
                <a:ea typeface="MS PGothic" panose="020B0600070205080204" pitchFamily="34" charset="-128"/>
              </a:rPr>
              <a:t>There are procedures and sample JCL supplied to invoke these utility programs.</a:t>
            </a:r>
          </a:p>
          <a:p>
            <a:pPr eaLnBrk="1" hangingPunct="1">
              <a:spcBef>
                <a:spcPct val="0"/>
              </a:spcBef>
              <a:spcAft>
                <a:spcPct val="0"/>
              </a:spcAft>
              <a:buClrTx/>
              <a:buFontTx/>
              <a:buNone/>
            </a:pPr>
            <a:endParaRPr lang="en-US" altLang="ja-JP" sz="1400" b="0" dirty="0">
              <a:ea typeface="MS PGothic" panose="020B0600070205080204" pitchFamily="34" charset="-128"/>
            </a:endParaRPr>
          </a:p>
        </p:txBody>
      </p:sp>
    </p:spTree>
    <p:extLst>
      <p:ext uri="{BB962C8B-B14F-4D97-AF65-F5344CB8AC3E}">
        <p14:creationId xmlns:p14="http://schemas.microsoft.com/office/powerpoint/2010/main" val="258258831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a:extLst>
              <a:ext uri="{FF2B5EF4-FFF2-40B4-BE49-F238E27FC236}">
                <a16:creationId xmlns:a16="http://schemas.microsoft.com/office/drawing/2014/main" id="{4562EC52-72E3-834F-BC05-869FD366EA94}"/>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CICS Web Services Assistant</a:t>
            </a:r>
          </a:p>
        </p:txBody>
      </p:sp>
      <p:sp>
        <p:nvSpPr>
          <p:cNvPr id="71682" name="Slide Number Placeholder 3">
            <a:extLst>
              <a:ext uri="{FF2B5EF4-FFF2-40B4-BE49-F238E27FC236}">
                <a16:creationId xmlns:a16="http://schemas.microsoft.com/office/drawing/2014/main" id="{7223A9C8-2718-C34C-B8FB-8A0AAEF5F9E2}"/>
              </a:ext>
            </a:extLst>
          </p:cNvPr>
          <p:cNvSpPr>
            <a:spLocks noGrp="1"/>
          </p:cNvSpPr>
          <p:nvPr>
            <p:ph type="sldNum" sz="quarter" idx="12"/>
          </p:nvPr>
        </p:nvSpPr>
        <p:spPr bwMode="black">
          <a:xfrm>
            <a:off x="9105900" y="6693374"/>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49</a:t>
            </a:fld>
            <a:endParaRPr lang="en-US" altLang="en-US" sz="1000">
              <a:solidFill>
                <a:srgbClr val="FFFFFF"/>
              </a:solidFill>
            </a:endParaRPr>
          </a:p>
        </p:txBody>
      </p:sp>
      <p:sp>
        <p:nvSpPr>
          <p:cNvPr id="71685" name="Rectangle 4">
            <a:extLst>
              <a:ext uri="{FF2B5EF4-FFF2-40B4-BE49-F238E27FC236}">
                <a16:creationId xmlns:a16="http://schemas.microsoft.com/office/drawing/2014/main" id="{F11ADB33-2FC0-5043-AEF6-FC651FB282E2}"/>
              </a:ext>
            </a:extLst>
          </p:cNvPr>
          <p:cNvSpPr>
            <a:spLocks noGrp="1" noChangeArrowheads="1"/>
          </p:cNvSpPr>
          <p:nvPr>
            <p:ph type="body" idx="4294967295"/>
          </p:nvPr>
        </p:nvSpPr>
        <p:spPr>
          <a:xfrm>
            <a:off x="2254251" y="1678462"/>
            <a:ext cx="7775575" cy="538163"/>
          </a:xfrm>
        </p:spPr>
        <p:txBody>
          <a:bodyPr/>
          <a:lstStyle/>
          <a:p>
            <a:pPr eaLnBrk="1" hangingPunct="1">
              <a:lnSpc>
                <a:spcPct val="90000"/>
              </a:lnSpc>
            </a:pPr>
            <a:r>
              <a:rPr lang="en-US" altLang="ja-JP" dirty="0">
                <a:solidFill>
                  <a:srgbClr val="24346A"/>
                </a:solidFill>
                <a:ea typeface="MS PGothic" panose="020B0600070205080204" pitchFamily="34" charset="-128"/>
              </a:rPr>
              <a:t>DFHLS2WS</a:t>
            </a:r>
            <a:r>
              <a:rPr lang="en-US" altLang="ja-JP" dirty="0">
                <a:ea typeface="MS PGothic" panose="020B0600070205080204" pitchFamily="34" charset="-128"/>
              </a:rPr>
              <a:t> (Language Structure to Web Service)</a:t>
            </a:r>
          </a:p>
          <a:p>
            <a:pPr lvl="2" eaLnBrk="1" hangingPunct="1">
              <a:lnSpc>
                <a:spcPct val="90000"/>
              </a:lnSpc>
            </a:pPr>
            <a:endParaRPr lang="en-US" altLang="ja-JP" dirty="0">
              <a:ea typeface="MS PGothic" panose="020B0600070205080204" pitchFamily="34" charset="-128"/>
            </a:endParaRPr>
          </a:p>
        </p:txBody>
      </p:sp>
      <p:sp>
        <p:nvSpPr>
          <p:cNvPr id="71683" name="Rectangle 2">
            <a:extLst>
              <a:ext uri="{FF2B5EF4-FFF2-40B4-BE49-F238E27FC236}">
                <a16:creationId xmlns:a16="http://schemas.microsoft.com/office/drawing/2014/main" id="{9799C4B0-51E6-B347-97BE-300E3A6A6A52}"/>
              </a:ext>
            </a:extLst>
          </p:cNvPr>
          <p:cNvSpPr>
            <a:spLocks noChangeArrowheads="1"/>
          </p:cNvSpPr>
          <p:nvPr/>
        </p:nvSpPr>
        <p:spPr bwMode="auto">
          <a:xfrm>
            <a:off x="2238376" y="5793262"/>
            <a:ext cx="7688263" cy="927100"/>
          </a:xfrm>
          <a:prstGeom prst="rect">
            <a:avLst/>
          </a:prstGeom>
          <a:solidFill>
            <a:srgbClr val="FEFFFF"/>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600" b="0"/>
          </a:p>
        </p:txBody>
      </p:sp>
      <p:sp>
        <p:nvSpPr>
          <p:cNvPr id="71686" name="Rectangle 5">
            <a:extLst>
              <a:ext uri="{FF2B5EF4-FFF2-40B4-BE49-F238E27FC236}">
                <a16:creationId xmlns:a16="http://schemas.microsoft.com/office/drawing/2014/main" id="{82A0E0ED-BDC0-3349-88F6-09E56EAABC37}"/>
              </a:ext>
            </a:extLst>
          </p:cNvPr>
          <p:cNvSpPr>
            <a:spLocks noChangeArrowheads="1"/>
          </p:cNvSpPr>
          <p:nvPr/>
        </p:nvSpPr>
        <p:spPr bwMode="auto">
          <a:xfrm>
            <a:off x="7631114" y="4196237"/>
            <a:ext cx="1044575" cy="425450"/>
          </a:xfrm>
          <a:prstGeom prst="rect">
            <a:avLst/>
          </a:prstGeom>
          <a:gradFill rotWithShape="1">
            <a:gsLst>
              <a:gs pos="0">
                <a:srgbClr val="76765E"/>
              </a:gs>
              <a:gs pos="50000">
                <a:srgbClr val="FFFFCC"/>
              </a:gs>
              <a:gs pos="100000">
                <a:srgbClr val="76765E"/>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WSBind File</a:t>
            </a:r>
          </a:p>
        </p:txBody>
      </p:sp>
      <p:sp>
        <p:nvSpPr>
          <p:cNvPr id="71687" name="Rectangle 6">
            <a:extLst>
              <a:ext uri="{FF2B5EF4-FFF2-40B4-BE49-F238E27FC236}">
                <a16:creationId xmlns:a16="http://schemas.microsoft.com/office/drawing/2014/main" id="{1468BF8A-5EE5-CA46-BA93-16DA4F6C8659}"/>
              </a:ext>
            </a:extLst>
          </p:cNvPr>
          <p:cNvSpPr>
            <a:spLocks noChangeArrowheads="1"/>
          </p:cNvSpPr>
          <p:nvPr/>
        </p:nvSpPr>
        <p:spPr bwMode="auto">
          <a:xfrm>
            <a:off x="5467350" y="4353401"/>
            <a:ext cx="1282700" cy="720725"/>
          </a:xfrm>
          <a:prstGeom prst="rect">
            <a:avLst/>
          </a:prstGeom>
          <a:gradFill rotWithShape="1">
            <a:gsLst>
              <a:gs pos="0">
                <a:srgbClr val="CC99FF"/>
              </a:gs>
              <a:gs pos="50000">
                <a:srgbClr val="FFFFFF"/>
              </a:gs>
              <a:gs pos="100000">
                <a:srgbClr val="CC99FF"/>
              </a:gs>
            </a:gsLst>
            <a:lin ang="5400000" scaled="1"/>
          </a:gradFill>
          <a:ln w="1905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kumimoji="1" lang="ja-JP" altLang="en-US" sz="1800" b="0">
              <a:ea typeface="MS UI Gothic" panose="020B0600070205080204" pitchFamily="34" charset="-128"/>
            </a:endParaRPr>
          </a:p>
        </p:txBody>
      </p:sp>
      <p:sp>
        <p:nvSpPr>
          <p:cNvPr id="71688" name="Text Box 7">
            <a:extLst>
              <a:ext uri="{FF2B5EF4-FFF2-40B4-BE49-F238E27FC236}">
                <a16:creationId xmlns:a16="http://schemas.microsoft.com/office/drawing/2014/main" id="{0D8EF2CA-FD87-4345-BE00-0F5C47012638}"/>
              </a:ext>
            </a:extLst>
          </p:cNvPr>
          <p:cNvSpPr txBox="1">
            <a:spLocks noChangeArrowheads="1"/>
          </p:cNvSpPr>
          <p:nvPr/>
        </p:nvSpPr>
        <p:spPr bwMode="auto">
          <a:xfrm>
            <a:off x="5576888" y="4601051"/>
            <a:ext cx="1022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200">
                <a:ea typeface="MS UI Gothic" panose="020B0600070205080204" pitchFamily="34" charset="-128"/>
              </a:rPr>
              <a:t>DFHWS2LS</a:t>
            </a:r>
          </a:p>
        </p:txBody>
      </p:sp>
      <p:sp>
        <p:nvSpPr>
          <p:cNvPr id="71689" name="Rectangle 8">
            <a:extLst>
              <a:ext uri="{FF2B5EF4-FFF2-40B4-BE49-F238E27FC236}">
                <a16:creationId xmlns:a16="http://schemas.microsoft.com/office/drawing/2014/main" id="{2A06D764-2E26-9E46-99B5-40A6CA4857C3}"/>
              </a:ext>
            </a:extLst>
          </p:cNvPr>
          <p:cNvSpPr>
            <a:spLocks noChangeArrowheads="1"/>
          </p:cNvSpPr>
          <p:nvPr/>
        </p:nvSpPr>
        <p:spPr bwMode="auto">
          <a:xfrm>
            <a:off x="7640639" y="4858225"/>
            <a:ext cx="1044575" cy="425450"/>
          </a:xfrm>
          <a:prstGeom prst="rect">
            <a:avLst/>
          </a:prstGeom>
          <a:gradFill rotWithShape="1">
            <a:gsLst>
              <a:gs pos="0">
                <a:srgbClr val="FF9966"/>
              </a:gs>
              <a:gs pos="50000">
                <a:srgbClr val="FFFFFF"/>
              </a:gs>
              <a:gs pos="100000">
                <a:srgbClr val="FF9966"/>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language</a:t>
            </a:r>
          </a:p>
          <a:p>
            <a:pPr algn="ctr" eaLnBrk="1" hangingPunct="1">
              <a:spcBef>
                <a:spcPct val="0"/>
              </a:spcBef>
              <a:spcAft>
                <a:spcPct val="0"/>
              </a:spcAft>
              <a:buClrTx/>
              <a:buFontTx/>
              <a:buNone/>
            </a:pPr>
            <a:r>
              <a:rPr kumimoji="1" lang="en-US" altLang="ja-JP" sz="1000">
                <a:ea typeface="MS UI Gothic" panose="020B0600070205080204" pitchFamily="34" charset="-128"/>
              </a:rPr>
              <a:t>structure</a:t>
            </a:r>
          </a:p>
        </p:txBody>
      </p:sp>
      <p:sp>
        <p:nvSpPr>
          <p:cNvPr id="71690" name="Line 9">
            <a:extLst>
              <a:ext uri="{FF2B5EF4-FFF2-40B4-BE49-F238E27FC236}">
                <a16:creationId xmlns:a16="http://schemas.microsoft.com/office/drawing/2014/main" id="{84A439A5-432C-1E45-A26A-1885A81C0DE1}"/>
              </a:ext>
            </a:extLst>
          </p:cNvPr>
          <p:cNvSpPr>
            <a:spLocks noChangeShapeType="1"/>
          </p:cNvSpPr>
          <p:nvPr/>
        </p:nvSpPr>
        <p:spPr bwMode="auto">
          <a:xfrm flipH="1" flipV="1">
            <a:off x="4681539" y="4396263"/>
            <a:ext cx="676275" cy="1873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691" name="Text Box 10">
            <a:extLst>
              <a:ext uri="{FF2B5EF4-FFF2-40B4-BE49-F238E27FC236}">
                <a16:creationId xmlns:a16="http://schemas.microsoft.com/office/drawing/2014/main" id="{E9BC8E0F-5810-1D44-A19A-D345A766425A}"/>
              </a:ext>
            </a:extLst>
          </p:cNvPr>
          <p:cNvSpPr txBox="1">
            <a:spLocks noChangeArrowheads="1"/>
          </p:cNvSpPr>
          <p:nvPr/>
        </p:nvSpPr>
        <p:spPr bwMode="auto">
          <a:xfrm>
            <a:off x="7573964" y="5326537"/>
            <a:ext cx="1323975"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900">
                <a:ea typeface="MS PGothic" panose="020B0600070205080204" pitchFamily="34" charset="-128"/>
              </a:rPr>
              <a:t>COBOL, PL/I, C/C++</a:t>
            </a:r>
          </a:p>
        </p:txBody>
      </p:sp>
      <p:sp>
        <p:nvSpPr>
          <p:cNvPr id="71692" name="Rectangle 11">
            <a:extLst>
              <a:ext uri="{FF2B5EF4-FFF2-40B4-BE49-F238E27FC236}">
                <a16:creationId xmlns:a16="http://schemas.microsoft.com/office/drawing/2014/main" id="{00EBA0F7-B841-9742-8B6F-7B31F5A58AC0}"/>
              </a:ext>
            </a:extLst>
          </p:cNvPr>
          <p:cNvSpPr>
            <a:spLocks noChangeArrowheads="1"/>
          </p:cNvSpPr>
          <p:nvPr/>
        </p:nvSpPr>
        <p:spPr bwMode="auto">
          <a:xfrm>
            <a:off x="3556001" y="4845525"/>
            <a:ext cx="1044575" cy="425450"/>
          </a:xfrm>
          <a:prstGeom prst="rect">
            <a:avLst/>
          </a:prstGeom>
          <a:gradFill rotWithShape="1">
            <a:gsLst>
              <a:gs pos="0">
                <a:srgbClr val="475E76"/>
              </a:gs>
              <a:gs pos="50000">
                <a:srgbClr val="99CCFF"/>
              </a:gs>
              <a:gs pos="100000">
                <a:srgbClr val="475E76"/>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Service definition</a:t>
            </a:r>
          </a:p>
          <a:p>
            <a:pPr algn="ctr" eaLnBrk="1" hangingPunct="1">
              <a:spcBef>
                <a:spcPct val="0"/>
              </a:spcBef>
              <a:spcAft>
                <a:spcPct val="0"/>
              </a:spcAft>
              <a:buClrTx/>
              <a:buFontTx/>
              <a:buNone/>
            </a:pPr>
            <a:r>
              <a:rPr kumimoji="1" lang="en-US" altLang="ja-JP" sz="1000">
                <a:ea typeface="MS UI Gothic" panose="020B0600070205080204" pitchFamily="34" charset="-128"/>
              </a:rPr>
              <a:t>(WSDL)</a:t>
            </a:r>
          </a:p>
        </p:txBody>
      </p:sp>
      <p:sp>
        <p:nvSpPr>
          <p:cNvPr id="71693" name="Line 12">
            <a:extLst>
              <a:ext uri="{FF2B5EF4-FFF2-40B4-BE49-F238E27FC236}">
                <a16:creationId xmlns:a16="http://schemas.microsoft.com/office/drawing/2014/main" id="{3DA056D4-1BF6-0E46-A4AD-CFD47C03CA09}"/>
              </a:ext>
            </a:extLst>
          </p:cNvPr>
          <p:cNvSpPr>
            <a:spLocks noChangeShapeType="1"/>
          </p:cNvSpPr>
          <p:nvPr/>
        </p:nvSpPr>
        <p:spPr bwMode="auto">
          <a:xfrm flipH="1">
            <a:off x="4676775" y="4932838"/>
            <a:ext cx="725488" cy="157163"/>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694" name="Rectangle 13">
            <a:extLst>
              <a:ext uri="{FF2B5EF4-FFF2-40B4-BE49-F238E27FC236}">
                <a16:creationId xmlns:a16="http://schemas.microsoft.com/office/drawing/2014/main" id="{D1764F08-85E0-814C-9329-EDC56DA89436}"/>
              </a:ext>
            </a:extLst>
          </p:cNvPr>
          <p:cNvSpPr>
            <a:spLocks noChangeArrowheads="1"/>
          </p:cNvSpPr>
          <p:nvPr/>
        </p:nvSpPr>
        <p:spPr bwMode="auto">
          <a:xfrm>
            <a:off x="3551239" y="4196237"/>
            <a:ext cx="1044575" cy="425450"/>
          </a:xfrm>
          <a:prstGeom prst="rect">
            <a:avLst/>
          </a:prstGeom>
          <a:gradFill rotWithShape="1">
            <a:gsLst>
              <a:gs pos="0">
                <a:srgbClr val="5E765E"/>
              </a:gs>
              <a:gs pos="50000">
                <a:srgbClr val="CCFFCC"/>
              </a:gs>
              <a:gs pos="100000">
                <a:srgbClr val="5E765E"/>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Control </a:t>
            </a:r>
          </a:p>
          <a:p>
            <a:pPr algn="ctr" eaLnBrk="1" hangingPunct="1">
              <a:spcBef>
                <a:spcPct val="0"/>
              </a:spcBef>
              <a:spcAft>
                <a:spcPct val="0"/>
              </a:spcAft>
              <a:buClrTx/>
              <a:buFontTx/>
              <a:buNone/>
            </a:pPr>
            <a:r>
              <a:rPr kumimoji="1" lang="en-US" altLang="ja-JP" sz="1000">
                <a:ea typeface="MS UI Gothic" panose="020B0600070205080204" pitchFamily="34" charset="-128"/>
              </a:rPr>
              <a:t>Parameters</a:t>
            </a:r>
          </a:p>
        </p:txBody>
      </p:sp>
      <p:sp>
        <p:nvSpPr>
          <p:cNvPr id="71695" name="Line 14">
            <a:extLst>
              <a:ext uri="{FF2B5EF4-FFF2-40B4-BE49-F238E27FC236}">
                <a16:creationId xmlns:a16="http://schemas.microsoft.com/office/drawing/2014/main" id="{AD76BE04-BEEA-334A-BC7F-1B4A545AA037}"/>
              </a:ext>
            </a:extLst>
          </p:cNvPr>
          <p:cNvSpPr>
            <a:spLocks noChangeShapeType="1"/>
          </p:cNvSpPr>
          <p:nvPr/>
        </p:nvSpPr>
        <p:spPr bwMode="auto">
          <a:xfrm flipH="1" flipV="1">
            <a:off x="6821489" y="4862988"/>
            <a:ext cx="676275" cy="1873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696" name="Line 15">
            <a:extLst>
              <a:ext uri="{FF2B5EF4-FFF2-40B4-BE49-F238E27FC236}">
                <a16:creationId xmlns:a16="http://schemas.microsoft.com/office/drawing/2014/main" id="{FE272351-B63F-934D-A3C9-903389A693CD}"/>
              </a:ext>
            </a:extLst>
          </p:cNvPr>
          <p:cNvSpPr>
            <a:spLocks noChangeShapeType="1"/>
          </p:cNvSpPr>
          <p:nvPr/>
        </p:nvSpPr>
        <p:spPr bwMode="auto">
          <a:xfrm flipH="1">
            <a:off x="6826250" y="4397850"/>
            <a:ext cx="725488" cy="15716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697" name="Rectangle 16">
            <a:extLst>
              <a:ext uri="{FF2B5EF4-FFF2-40B4-BE49-F238E27FC236}">
                <a16:creationId xmlns:a16="http://schemas.microsoft.com/office/drawing/2014/main" id="{74461BA6-3DFE-FE45-8352-AAA9A2993421}"/>
              </a:ext>
            </a:extLst>
          </p:cNvPr>
          <p:cNvSpPr>
            <a:spLocks noChangeArrowheads="1"/>
          </p:cNvSpPr>
          <p:nvPr/>
        </p:nvSpPr>
        <p:spPr bwMode="auto">
          <a:xfrm>
            <a:off x="2254251" y="3623150"/>
            <a:ext cx="77755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ja-JP" b="0" dirty="0">
                <a:solidFill>
                  <a:srgbClr val="24346A"/>
                </a:solidFill>
                <a:ea typeface="MS PGothic" panose="020B0600070205080204" pitchFamily="34" charset="-128"/>
              </a:rPr>
              <a:t>DFHWS2LS</a:t>
            </a:r>
            <a:r>
              <a:rPr lang="en-US" altLang="ja-JP" b="0" dirty="0">
                <a:ea typeface="MS PGothic" panose="020B0600070205080204" pitchFamily="34" charset="-128"/>
              </a:rPr>
              <a:t> (Web Service to Language Structure)</a:t>
            </a:r>
          </a:p>
          <a:p>
            <a:pPr lvl="2" eaLnBrk="1" hangingPunct="1">
              <a:lnSpc>
                <a:spcPct val="90000"/>
              </a:lnSpc>
            </a:pPr>
            <a:endParaRPr lang="en-US" altLang="ja-JP" dirty="0">
              <a:ea typeface="MS PGothic" panose="020B0600070205080204" pitchFamily="34" charset="-128"/>
            </a:endParaRPr>
          </a:p>
        </p:txBody>
      </p:sp>
      <p:sp>
        <p:nvSpPr>
          <p:cNvPr id="71698" name="Rectangle 17">
            <a:extLst>
              <a:ext uri="{FF2B5EF4-FFF2-40B4-BE49-F238E27FC236}">
                <a16:creationId xmlns:a16="http://schemas.microsoft.com/office/drawing/2014/main" id="{A2527F47-8BFC-664F-A2F3-34240F51D2AD}"/>
              </a:ext>
            </a:extLst>
          </p:cNvPr>
          <p:cNvSpPr>
            <a:spLocks noChangeArrowheads="1"/>
          </p:cNvSpPr>
          <p:nvPr/>
        </p:nvSpPr>
        <p:spPr bwMode="auto">
          <a:xfrm>
            <a:off x="7612064" y="2291237"/>
            <a:ext cx="1044575" cy="425450"/>
          </a:xfrm>
          <a:prstGeom prst="rect">
            <a:avLst/>
          </a:prstGeom>
          <a:gradFill rotWithShape="1">
            <a:gsLst>
              <a:gs pos="0">
                <a:srgbClr val="76765E"/>
              </a:gs>
              <a:gs pos="50000">
                <a:srgbClr val="FFFFCC"/>
              </a:gs>
              <a:gs pos="100000">
                <a:srgbClr val="76765E"/>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WSBind File</a:t>
            </a:r>
          </a:p>
        </p:txBody>
      </p:sp>
      <p:sp>
        <p:nvSpPr>
          <p:cNvPr id="71699" name="Rectangle 18">
            <a:extLst>
              <a:ext uri="{FF2B5EF4-FFF2-40B4-BE49-F238E27FC236}">
                <a16:creationId xmlns:a16="http://schemas.microsoft.com/office/drawing/2014/main" id="{A92729EC-0A9B-C34B-8201-DC8A963CB87E}"/>
              </a:ext>
            </a:extLst>
          </p:cNvPr>
          <p:cNvSpPr>
            <a:spLocks noChangeArrowheads="1"/>
          </p:cNvSpPr>
          <p:nvPr/>
        </p:nvSpPr>
        <p:spPr bwMode="auto">
          <a:xfrm>
            <a:off x="5438775" y="2429351"/>
            <a:ext cx="1282700" cy="720725"/>
          </a:xfrm>
          <a:prstGeom prst="rect">
            <a:avLst/>
          </a:prstGeom>
          <a:gradFill rotWithShape="1">
            <a:gsLst>
              <a:gs pos="0">
                <a:srgbClr val="CC99FF"/>
              </a:gs>
              <a:gs pos="50000">
                <a:srgbClr val="FFFFFF"/>
              </a:gs>
              <a:gs pos="100000">
                <a:srgbClr val="CC99FF"/>
              </a:gs>
            </a:gsLst>
            <a:lin ang="5400000" scaled="1"/>
          </a:gradFill>
          <a:ln w="19050">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endParaRPr kumimoji="1" lang="ja-JP" altLang="en-US" sz="1800" b="0">
              <a:ea typeface="MS UI Gothic" panose="020B0600070205080204" pitchFamily="34" charset="-128"/>
            </a:endParaRPr>
          </a:p>
        </p:txBody>
      </p:sp>
      <p:sp>
        <p:nvSpPr>
          <p:cNvPr id="71700" name="Text Box 19">
            <a:extLst>
              <a:ext uri="{FF2B5EF4-FFF2-40B4-BE49-F238E27FC236}">
                <a16:creationId xmlns:a16="http://schemas.microsoft.com/office/drawing/2014/main" id="{73B30102-69B3-2548-9B1D-D0F4B381717A}"/>
              </a:ext>
            </a:extLst>
          </p:cNvPr>
          <p:cNvSpPr txBox="1">
            <a:spLocks noChangeArrowheads="1"/>
          </p:cNvSpPr>
          <p:nvPr/>
        </p:nvSpPr>
        <p:spPr bwMode="auto">
          <a:xfrm>
            <a:off x="5548313" y="2677001"/>
            <a:ext cx="10223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200">
                <a:ea typeface="MS UI Gothic" panose="020B0600070205080204" pitchFamily="34" charset="-128"/>
              </a:rPr>
              <a:t>DFHLS2WS</a:t>
            </a:r>
          </a:p>
        </p:txBody>
      </p:sp>
      <p:sp>
        <p:nvSpPr>
          <p:cNvPr id="71701" name="Rectangle 20">
            <a:extLst>
              <a:ext uri="{FF2B5EF4-FFF2-40B4-BE49-F238E27FC236}">
                <a16:creationId xmlns:a16="http://schemas.microsoft.com/office/drawing/2014/main" id="{7F394431-D6B3-2248-9B02-39E3B6514272}"/>
              </a:ext>
            </a:extLst>
          </p:cNvPr>
          <p:cNvSpPr>
            <a:spLocks noChangeArrowheads="1"/>
          </p:cNvSpPr>
          <p:nvPr/>
        </p:nvSpPr>
        <p:spPr bwMode="auto">
          <a:xfrm>
            <a:off x="3516314" y="2943700"/>
            <a:ext cx="1044575" cy="425450"/>
          </a:xfrm>
          <a:prstGeom prst="rect">
            <a:avLst/>
          </a:prstGeom>
          <a:gradFill rotWithShape="1">
            <a:gsLst>
              <a:gs pos="0">
                <a:srgbClr val="FF9966"/>
              </a:gs>
              <a:gs pos="50000">
                <a:srgbClr val="FFFFFF"/>
              </a:gs>
              <a:gs pos="100000">
                <a:srgbClr val="FF9966"/>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language</a:t>
            </a:r>
          </a:p>
          <a:p>
            <a:pPr algn="ctr" eaLnBrk="1" hangingPunct="1">
              <a:spcBef>
                <a:spcPct val="0"/>
              </a:spcBef>
              <a:spcAft>
                <a:spcPct val="0"/>
              </a:spcAft>
              <a:buClrTx/>
              <a:buFontTx/>
              <a:buNone/>
            </a:pPr>
            <a:r>
              <a:rPr kumimoji="1" lang="en-US" altLang="ja-JP" sz="1000">
                <a:ea typeface="MS UI Gothic" panose="020B0600070205080204" pitchFamily="34" charset="-128"/>
              </a:rPr>
              <a:t>structure</a:t>
            </a:r>
          </a:p>
        </p:txBody>
      </p:sp>
      <p:sp>
        <p:nvSpPr>
          <p:cNvPr id="71702" name="Line 21">
            <a:extLst>
              <a:ext uri="{FF2B5EF4-FFF2-40B4-BE49-F238E27FC236}">
                <a16:creationId xmlns:a16="http://schemas.microsoft.com/office/drawing/2014/main" id="{2F22B5B1-C16F-484B-97AF-D201796D92E2}"/>
              </a:ext>
            </a:extLst>
          </p:cNvPr>
          <p:cNvSpPr>
            <a:spLocks noChangeShapeType="1"/>
          </p:cNvSpPr>
          <p:nvPr/>
        </p:nvSpPr>
        <p:spPr bwMode="auto">
          <a:xfrm flipH="1" flipV="1">
            <a:off x="4652964" y="2472213"/>
            <a:ext cx="676275" cy="1873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703" name="Text Box 22">
            <a:extLst>
              <a:ext uri="{FF2B5EF4-FFF2-40B4-BE49-F238E27FC236}">
                <a16:creationId xmlns:a16="http://schemas.microsoft.com/office/drawing/2014/main" id="{D4D78836-D18F-5C4D-9FD2-352538A29B7B}"/>
              </a:ext>
            </a:extLst>
          </p:cNvPr>
          <p:cNvSpPr txBox="1">
            <a:spLocks noChangeArrowheads="1"/>
          </p:cNvSpPr>
          <p:nvPr/>
        </p:nvSpPr>
        <p:spPr bwMode="auto">
          <a:xfrm>
            <a:off x="3449639" y="3412012"/>
            <a:ext cx="1323975" cy="170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900">
                <a:ea typeface="MS PGothic" panose="020B0600070205080204" pitchFamily="34" charset="-128"/>
              </a:rPr>
              <a:t>COBOL, PL/I, C/C++</a:t>
            </a:r>
          </a:p>
        </p:txBody>
      </p:sp>
      <p:sp>
        <p:nvSpPr>
          <p:cNvPr id="71704" name="Rectangle 23">
            <a:extLst>
              <a:ext uri="{FF2B5EF4-FFF2-40B4-BE49-F238E27FC236}">
                <a16:creationId xmlns:a16="http://schemas.microsoft.com/office/drawing/2014/main" id="{6CA2E033-C1E1-124F-8FEB-4F57888BB545}"/>
              </a:ext>
            </a:extLst>
          </p:cNvPr>
          <p:cNvSpPr>
            <a:spLocks noChangeArrowheads="1"/>
          </p:cNvSpPr>
          <p:nvPr/>
        </p:nvSpPr>
        <p:spPr bwMode="auto">
          <a:xfrm>
            <a:off x="7600951" y="2970687"/>
            <a:ext cx="1044575" cy="425450"/>
          </a:xfrm>
          <a:prstGeom prst="rect">
            <a:avLst/>
          </a:prstGeom>
          <a:gradFill rotWithShape="1">
            <a:gsLst>
              <a:gs pos="0">
                <a:srgbClr val="475E76"/>
              </a:gs>
              <a:gs pos="50000">
                <a:srgbClr val="99CCFF"/>
              </a:gs>
              <a:gs pos="100000">
                <a:srgbClr val="475E76"/>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Service definition</a:t>
            </a:r>
          </a:p>
          <a:p>
            <a:pPr algn="ctr" eaLnBrk="1" hangingPunct="1">
              <a:spcBef>
                <a:spcPct val="0"/>
              </a:spcBef>
              <a:spcAft>
                <a:spcPct val="0"/>
              </a:spcAft>
              <a:buClrTx/>
              <a:buFontTx/>
              <a:buNone/>
            </a:pPr>
            <a:r>
              <a:rPr kumimoji="1" lang="en-US" altLang="ja-JP" sz="1000">
                <a:ea typeface="MS UI Gothic" panose="020B0600070205080204" pitchFamily="34" charset="-128"/>
              </a:rPr>
              <a:t>(WSDL)</a:t>
            </a:r>
          </a:p>
        </p:txBody>
      </p:sp>
      <p:sp>
        <p:nvSpPr>
          <p:cNvPr id="71705" name="Line 24">
            <a:extLst>
              <a:ext uri="{FF2B5EF4-FFF2-40B4-BE49-F238E27FC236}">
                <a16:creationId xmlns:a16="http://schemas.microsoft.com/office/drawing/2014/main" id="{10A1A1C5-D3EB-5C40-B4D8-591761425F35}"/>
              </a:ext>
            </a:extLst>
          </p:cNvPr>
          <p:cNvSpPr>
            <a:spLocks noChangeShapeType="1"/>
          </p:cNvSpPr>
          <p:nvPr/>
        </p:nvSpPr>
        <p:spPr bwMode="auto">
          <a:xfrm flipH="1">
            <a:off x="4648200" y="3008788"/>
            <a:ext cx="725488" cy="157163"/>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706" name="Rectangle 25">
            <a:extLst>
              <a:ext uri="{FF2B5EF4-FFF2-40B4-BE49-F238E27FC236}">
                <a16:creationId xmlns:a16="http://schemas.microsoft.com/office/drawing/2014/main" id="{FB32C1A2-6423-C24A-987A-439BE7647F7E}"/>
              </a:ext>
            </a:extLst>
          </p:cNvPr>
          <p:cNvSpPr>
            <a:spLocks noChangeArrowheads="1"/>
          </p:cNvSpPr>
          <p:nvPr/>
        </p:nvSpPr>
        <p:spPr bwMode="auto">
          <a:xfrm>
            <a:off x="3522664" y="2272187"/>
            <a:ext cx="1044575" cy="425450"/>
          </a:xfrm>
          <a:prstGeom prst="rect">
            <a:avLst/>
          </a:prstGeom>
          <a:gradFill rotWithShape="1">
            <a:gsLst>
              <a:gs pos="0">
                <a:srgbClr val="5E765E"/>
              </a:gs>
              <a:gs pos="50000">
                <a:srgbClr val="CCFFCC"/>
              </a:gs>
              <a:gs pos="100000">
                <a:srgbClr val="5E765E"/>
              </a:gs>
            </a:gsLst>
            <a:lin ang="5400000" scaled="1"/>
          </a:gradFill>
          <a:ln w="22225">
            <a:solidFill>
              <a:schemeClr val="tx1"/>
            </a:solidFill>
            <a:miter lim="800000"/>
            <a:headEnd/>
            <a:tailEnd/>
          </a:ln>
        </p:spPr>
        <p:txBody>
          <a:bodyPr wrap="none" lIns="18000" tIns="10800" rIns="18000" bIns="36000"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kumimoji="1" lang="en-US" altLang="ja-JP" sz="1000">
                <a:ea typeface="MS UI Gothic" panose="020B0600070205080204" pitchFamily="34" charset="-128"/>
              </a:rPr>
              <a:t>Control </a:t>
            </a:r>
          </a:p>
          <a:p>
            <a:pPr algn="ctr" eaLnBrk="1" hangingPunct="1">
              <a:spcBef>
                <a:spcPct val="0"/>
              </a:spcBef>
              <a:spcAft>
                <a:spcPct val="0"/>
              </a:spcAft>
              <a:buClrTx/>
              <a:buFontTx/>
              <a:buNone/>
            </a:pPr>
            <a:r>
              <a:rPr kumimoji="1" lang="en-US" altLang="ja-JP" sz="1000">
                <a:ea typeface="MS UI Gothic" panose="020B0600070205080204" pitchFamily="34" charset="-128"/>
              </a:rPr>
              <a:t>Parameters</a:t>
            </a:r>
          </a:p>
        </p:txBody>
      </p:sp>
      <p:sp>
        <p:nvSpPr>
          <p:cNvPr id="71707" name="Line 26">
            <a:extLst>
              <a:ext uri="{FF2B5EF4-FFF2-40B4-BE49-F238E27FC236}">
                <a16:creationId xmlns:a16="http://schemas.microsoft.com/office/drawing/2014/main" id="{6B63BC93-C110-CC44-BD80-559919E3DB78}"/>
              </a:ext>
            </a:extLst>
          </p:cNvPr>
          <p:cNvSpPr>
            <a:spLocks noChangeShapeType="1"/>
          </p:cNvSpPr>
          <p:nvPr/>
        </p:nvSpPr>
        <p:spPr bwMode="auto">
          <a:xfrm flipH="1" flipV="1">
            <a:off x="6792914" y="2938938"/>
            <a:ext cx="676275" cy="187325"/>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708" name="Line 27">
            <a:extLst>
              <a:ext uri="{FF2B5EF4-FFF2-40B4-BE49-F238E27FC236}">
                <a16:creationId xmlns:a16="http://schemas.microsoft.com/office/drawing/2014/main" id="{B14188BA-F9F5-154C-A3E6-EF8C2F945263}"/>
              </a:ext>
            </a:extLst>
          </p:cNvPr>
          <p:cNvSpPr>
            <a:spLocks noChangeShapeType="1"/>
          </p:cNvSpPr>
          <p:nvPr/>
        </p:nvSpPr>
        <p:spPr bwMode="auto">
          <a:xfrm flipH="1">
            <a:off x="6797675" y="2473800"/>
            <a:ext cx="725488" cy="157162"/>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1710" name="Line 29">
            <a:extLst>
              <a:ext uri="{FF2B5EF4-FFF2-40B4-BE49-F238E27FC236}">
                <a16:creationId xmlns:a16="http://schemas.microsoft.com/office/drawing/2014/main" id="{8572DFE9-9B5C-C04B-BFE0-9005D874B13D}"/>
              </a:ext>
            </a:extLst>
          </p:cNvPr>
          <p:cNvSpPr>
            <a:spLocks noChangeShapeType="1"/>
          </p:cNvSpPr>
          <p:nvPr/>
        </p:nvSpPr>
        <p:spPr bwMode="auto">
          <a:xfrm>
            <a:off x="2344739" y="5493225"/>
            <a:ext cx="68722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71711" name="Rectangle 30">
            <a:extLst>
              <a:ext uri="{FF2B5EF4-FFF2-40B4-BE49-F238E27FC236}">
                <a16:creationId xmlns:a16="http://schemas.microsoft.com/office/drawing/2014/main" id="{BE8DBA9B-FBDC-ED47-8600-02115F3F7406}"/>
              </a:ext>
            </a:extLst>
          </p:cNvPr>
          <p:cNvSpPr>
            <a:spLocks noChangeArrowheads="1"/>
          </p:cNvSpPr>
          <p:nvPr/>
        </p:nvSpPr>
        <p:spPr bwMode="auto">
          <a:xfrm>
            <a:off x="2544764" y="5820250"/>
            <a:ext cx="32924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682625" indent="-223838">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ja-JP" sz="2000" b="0" dirty="0">
                <a:solidFill>
                  <a:srgbClr val="CC3300"/>
                </a:solidFill>
                <a:ea typeface="MS PGothic" panose="020B0600070205080204" pitchFamily="34" charset="-128"/>
              </a:rPr>
              <a:t>Batch Jobs</a:t>
            </a:r>
          </a:p>
          <a:p>
            <a:pPr eaLnBrk="1" hangingPunct="1">
              <a:lnSpc>
                <a:spcPct val="90000"/>
              </a:lnSpc>
            </a:pPr>
            <a:r>
              <a:rPr lang="en-US" altLang="ja-JP" sz="2000" b="0" dirty="0">
                <a:solidFill>
                  <a:srgbClr val="CC3300"/>
                </a:solidFill>
                <a:ea typeface="MS PGothic" panose="020B0600070205080204" pitchFamily="34" charset="-128"/>
              </a:rPr>
              <a:t>Samples supplied</a:t>
            </a:r>
          </a:p>
          <a:p>
            <a:pPr lvl="2" eaLnBrk="1" hangingPunct="1">
              <a:lnSpc>
                <a:spcPct val="90000"/>
              </a:lnSpc>
            </a:pPr>
            <a:endParaRPr lang="en-US" altLang="ja-JP" sz="1800" b="1" dirty="0">
              <a:ea typeface="MS PGothic" panose="020B0600070205080204" pitchFamily="34" charset="-128"/>
            </a:endParaRPr>
          </a:p>
        </p:txBody>
      </p:sp>
      <p:sp>
        <p:nvSpPr>
          <p:cNvPr id="71712" name="Rectangle 31">
            <a:extLst>
              <a:ext uri="{FF2B5EF4-FFF2-40B4-BE49-F238E27FC236}">
                <a16:creationId xmlns:a16="http://schemas.microsoft.com/office/drawing/2014/main" id="{FDBB6B00-0CEF-124C-9423-5A5FC083C3E0}"/>
              </a:ext>
            </a:extLst>
          </p:cNvPr>
          <p:cNvSpPr>
            <a:spLocks noChangeArrowheads="1"/>
          </p:cNvSpPr>
          <p:nvPr/>
        </p:nvSpPr>
        <p:spPr bwMode="auto">
          <a:xfrm>
            <a:off x="5368926" y="5810725"/>
            <a:ext cx="4430713"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ja-JP" sz="2000" b="0">
                <a:solidFill>
                  <a:srgbClr val="CC3300"/>
                </a:solidFill>
                <a:ea typeface="MS PGothic" panose="020B0600070205080204" pitchFamily="34" charset="-128"/>
              </a:rPr>
              <a:t>Limitations fully documented in the CICS manuals</a:t>
            </a:r>
            <a:endParaRPr lang="en-US" altLang="ja-JP" sz="2000" b="0">
              <a:ea typeface="MS PGothic" panose="020B0600070205080204" pitchFamily="34" charset="-128"/>
            </a:endParaRPr>
          </a:p>
        </p:txBody>
      </p:sp>
    </p:spTree>
    <p:extLst>
      <p:ext uri="{BB962C8B-B14F-4D97-AF65-F5344CB8AC3E}">
        <p14:creationId xmlns:p14="http://schemas.microsoft.com/office/powerpoint/2010/main" val="89813925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CB4CDE75-C030-AD44-BC95-BB7EF60D1FB8}"/>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Agenda</a:t>
            </a:r>
          </a:p>
        </p:txBody>
      </p:sp>
      <p:sp>
        <p:nvSpPr>
          <p:cNvPr id="9220" name="Rectangle 3">
            <a:extLst>
              <a:ext uri="{FF2B5EF4-FFF2-40B4-BE49-F238E27FC236}">
                <a16:creationId xmlns:a16="http://schemas.microsoft.com/office/drawing/2014/main" id="{A591E00D-A87B-9443-BCA9-92E5CF22CC2D}"/>
              </a:ext>
            </a:extLst>
          </p:cNvPr>
          <p:cNvSpPr>
            <a:spLocks noGrp="1" noChangeArrowheads="1"/>
          </p:cNvSpPr>
          <p:nvPr>
            <p:ph idx="1"/>
          </p:nvPr>
        </p:nvSpPr>
        <p:spPr/>
        <p:txBody>
          <a:bodyPr>
            <a:normAutofit lnSpcReduction="10000"/>
          </a:bodyPr>
          <a:lstStyle/>
          <a:p>
            <a:pPr eaLnBrk="1" hangingPunct="1"/>
            <a:r>
              <a:rPr lang="en-US" altLang="ja-JP" sz="2000" dirty="0">
                <a:ea typeface="MS PGothic" panose="020B0600070205080204" pitchFamily="34" charset="-128"/>
              </a:rPr>
              <a:t>High Level Overview of SOAP, Web Services, and CICS Pipeline processing</a:t>
            </a:r>
          </a:p>
          <a:p>
            <a:pPr eaLnBrk="1" hangingPunct="1"/>
            <a:r>
              <a:rPr lang="en-US" altLang="ja-JP" sz="2000" dirty="0">
                <a:ea typeface="MS PGothic" panose="020B0600070205080204" pitchFamily="34" charset="-128"/>
              </a:rPr>
              <a:t>Development Styles</a:t>
            </a:r>
          </a:p>
          <a:p>
            <a:pPr eaLnBrk="1" hangingPunct="1"/>
            <a:r>
              <a:rPr lang="en-US" altLang="ja-JP" sz="2000" dirty="0">
                <a:ea typeface="MS PGothic" panose="020B0600070205080204" pitchFamily="34" charset="-128"/>
              </a:rPr>
              <a:t>Web Services Artifacts</a:t>
            </a:r>
          </a:p>
          <a:p>
            <a:pPr lvl="1" eaLnBrk="1" hangingPunct="1"/>
            <a:r>
              <a:rPr lang="en-US" altLang="ja-JP" dirty="0">
                <a:ea typeface="MS PGothic" panose="020B0600070205080204" pitchFamily="34" charset="-128"/>
              </a:rPr>
              <a:t>WSDL</a:t>
            </a:r>
          </a:p>
          <a:p>
            <a:pPr lvl="1" eaLnBrk="1" hangingPunct="1"/>
            <a:r>
              <a:rPr lang="en-US" altLang="ja-JP" dirty="0" err="1">
                <a:ea typeface="MS PGothic" panose="020B0600070205080204" pitchFamily="34" charset="-128"/>
              </a:rPr>
              <a:t>WSBind</a:t>
            </a:r>
            <a:r>
              <a:rPr lang="en-US" altLang="ja-JP" dirty="0">
                <a:ea typeface="MS PGothic" panose="020B0600070205080204" pitchFamily="34" charset="-128"/>
              </a:rPr>
              <a:t> file</a:t>
            </a:r>
          </a:p>
          <a:p>
            <a:pPr eaLnBrk="1" hangingPunct="1"/>
            <a:r>
              <a:rPr lang="en-US" altLang="ja-JP" sz="2000" dirty="0">
                <a:ea typeface="MS PGothic" panose="020B0600070205080204" pitchFamily="34" charset="-128"/>
              </a:rPr>
              <a:t>CICS Web Services</a:t>
            </a:r>
            <a:br>
              <a:rPr lang="en-US" altLang="ja-JP" sz="2000" dirty="0">
                <a:ea typeface="MS PGothic" panose="020B0600070205080204" pitchFamily="34" charset="-128"/>
              </a:rPr>
            </a:br>
            <a:r>
              <a:rPr lang="en-US" altLang="ja-JP" sz="2000" dirty="0">
                <a:ea typeface="MS PGothic" panose="020B0600070205080204" pitchFamily="34" charset="-128"/>
              </a:rPr>
              <a:t>Assistant</a:t>
            </a:r>
          </a:p>
          <a:p>
            <a:pPr lvl="2" eaLnBrk="1" hangingPunct="1"/>
            <a:r>
              <a:rPr lang="en-US" altLang="ja-JP" sz="1800" dirty="0">
                <a:ea typeface="MS PGothic" panose="020B0600070205080204" pitchFamily="34" charset="-128"/>
              </a:rPr>
              <a:t>DFHLS2WS / DFHWS2LS</a:t>
            </a:r>
          </a:p>
          <a:p>
            <a:pPr eaLnBrk="1" hangingPunct="1"/>
            <a:r>
              <a:rPr lang="en-US" altLang="ja-JP" sz="2000" dirty="0">
                <a:ea typeface="MS PGothic" panose="020B0600070205080204" pitchFamily="34" charset="-128"/>
              </a:rPr>
              <a:t>IBM Developer for z System (</a:t>
            </a:r>
            <a:r>
              <a:rPr lang="en-US" altLang="ja-JP" sz="2000" dirty="0" err="1">
                <a:ea typeface="MS PGothic" panose="020B0600070205080204" pitchFamily="34" charset="-128"/>
              </a:rPr>
              <a:t>IDz</a:t>
            </a:r>
            <a:r>
              <a:rPr lang="en-US" altLang="ja-JP" sz="2000" dirty="0">
                <a:ea typeface="MS PGothic" panose="020B0600070205080204" pitchFamily="34" charset="-128"/>
              </a:rPr>
              <a:t>)</a:t>
            </a:r>
          </a:p>
          <a:p>
            <a:pPr lvl="1" eaLnBrk="1" hangingPunct="1"/>
            <a:r>
              <a:rPr lang="en-US" altLang="ja-JP" sz="1800" dirty="0">
                <a:ea typeface="MS PGothic" panose="020B0600070205080204" pitchFamily="34" charset="-128"/>
              </a:rPr>
              <a:t>Web Services, JSON Service, and XML transforms</a:t>
            </a:r>
          </a:p>
          <a:p>
            <a:pPr eaLnBrk="1" hangingPunct="1"/>
            <a:r>
              <a:rPr lang="en-US" altLang="ja-JP" sz="2000" dirty="0">
                <a:ea typeface="MS PGothic" panose="020B0600070205080204" pitchFamily="34" charset="-128"/>
              </a:rPr>
              <a:t>Service Flow Feature (just a few words)</a:t>
            </a:r>
          </a:p>
          <a:p>
            <a:pPr eaLnBrk="1" hangingPunct="1"/>
            <a:r>
              <a:rPr lang="en-US" altLang="ja-JP" sz="2000" dirty="0">
                <a:ea typeface="MS PGothic" panose="020B0600070205080204" pitchFamily="34" charset="-128"/>
              </a:rPr>
              <a:t>Java-based Web Services</a:t>
            </a:r>
          </a:p>
        </p:txBody>
      </p:sp>
      <p:sp>
        <p:nvSpPr>
          <p:cNvPr id="9218" name="Slide Number Placeholder 3">
            <a:extLst>
              <a:ext uri="{FF2B5EF4-FFF2-40B4-BE49-F238E27FC236}">
                <a16:creationId xmlns:a16="http://schemas.microsoft.com/office/drawing/2014/main" id="{B1F571A0-7354-9943-8A9D-DD6A3A6053B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t>5</a:t>
            </a:fld>
            <a:endParaRPr lang="en-US" altLang="en-US" sz="1000">
              <a:solidFill>
                <a:srgbClr val="FFFFFF"/>
              </a:solidFill>
            </a:endParaRPr>
          </a:p>
        </p:txBody>
      </p:sp>
      <p:sp>
        <p:nvSpPr>
          <p:cNvPr id="9222" name="Text Box 34">
            <a:extLst>
              <a:ext uri="{FF2B5EF4-FFF2-40B4-BE49-F238E27FC236}">
                <a16:creationId xmlns:a16="http://schemas.microsoft.com/office/drawing/2014/main" id="{48B9CF92-8410-7E46-9426-3EC35DF113B6}"/>
              </a:ext>
            </a:extLst>
          </p:cNvPr>
          <p:cNvSpPr txBox="1">
            <a:spLocks noChangeArrowheads="1"/>
          </p:cNvSpPr>
          <p:nvPr/>
        </p:nvSpPr>
        <p:spPr bwMode="auto">
          <a:xfrm>
            <a:off x="6248401" y="2133601"/>
            <a:ext cx="15081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45720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4572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4572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4572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
                <a:srgbClr val="808080"/>
              </a:buClr>
              <a:buSzPct val="90000"/>
              <a:buFont typeface="Monotype Sorts" pitchFamily="2" charset="2"/>
              <a:buNone/>
            </a:pPr>
            <a:r>
              <a:rPr lang="en-US" altLang="en-US" sz="2600">
                <a:solidFill>
                  <a:srgbClr val="FFFFFF"/>
                </a:solidFill>
              </a:rPr>
              <a:t>Agenda</a:t>
            </a:r>
            <a:endParaRPr lang="en-US" altLang="en-US" sz="1800" b="0"/>
          </a:p>
        </p:txBody>
      </p:sp>
    </p:spTree>
    <p:extLst>
      <p:ext uri="{BB962C8B-B14F-4D97-AF65-F5344CB8AC3E}">
        <p14:creationId xmlns:p14="http://schemas.microsoft.com/office/powerpoint/2010/main" val="1414496926"/>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DCFBA5F4-2938-5C47-BAEC-3A00F300F617}"/>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73730" name="Slide Number Placeholder 2">
            <a:extLst>
              <a:ext uri="{FF2B5EF4-FFF2-40B4-BE49-F238E27FC236}">
                <a16:creationId xmlns:a16="http://schemas.microsoft.com/office/drawing/2014/main" id="{B7CD2D43-AA63-5446-BBBA-2B97192377E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50</a:t>
            </a:fld>
            <a:endParaRPr lang="en-US" altLang="en-US" sz="1000">
              <a:solidFill>
                <a:srgbClr val="FFFFFF"/>
              </a:solidFill>
            </a:endParaRPr>
          </a:p>
        </p:txBody>
      </p:sp>
      <p:sp>
        <p:nvSpPr>
          <p:cNvPr id="73732" name="Text Box 3">
            <a:extLst>
              <a:ext uri="{FF2B5EF4-FFF2-40B4-BE49-F238E27FC236}">
                <a16:creationId xmlns:a16="http://schemas.microsoft.com/office/drawing/2014/main" id="{8FC44646-5A4D-514D-BF24-5711B7B6C2E4}"/>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3733" name="Text Box 4">
            <a:extLst>
              <a:ext uri="{FF2B5EF4-FFF2-40B4-BE49-F238E27FC236}">
                <a16:creationId xmlns:a16="http://schemas.microsoft.com/office/drawing/2014/main" id="{B32C5471-4362-0644-86CD-04055FFD4694}"/>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3734" name="Text Box 5">
            <a:extLst>
              <a:ext uri="{FF2B5EF4-FFF2-40B4-BE49-F238E27FC236}">
                <a16:creationId xmlns:a16="http://schemas.microsoft.com/office/drawing/2014/main" id="{5FE6661E-FB06-5C47-A716-E4782DC07BA5}"/>
              </a:ext>
            </a:extLst>
          </p:cNvPr>
          <p:cNvSpPr txBox="1">
            <a:spLocks noChangeArrowheads="1"/>
          </p:cNvSpPr>
          <p:nvPr/>
        </p:nvSpPr>
        <p:spPr bwMode="auto">
          <a:xfrm>
            <a:off x="2247900" y="1690688"/>
            <a:ext cx="8169275" cy="34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slide graphically illustrates the invocation of the CICS Web Services Assistant.</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For DFHLS2WS, the input is a language structure in C, C++, PL/I, or Java.  Additionally, input control statements indicate the actions to be taken by the program.  The output of DFHLS2WS is both a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and a WSDL document describing the interface.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using DFHWS2LS, a WSDL file is input in addition to control statements that indicate the action to be performed on the WSDL.  The output of DFHWS2LS is a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plus a language structure that can be used in a CICS program as the COMMAREA or container interface.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Not every data structure you can specify in COBOL, PL/I, C, or C++ is supported by the CICS Web Services Assistant.  For example, in COBOL there is a structure called an Occurs Depending On that is not supported by the CICS Web Services Assistant.  Although not supported by the CICS Web Services Assistant, </a:t>
            </a:r>
            <a:r>
              <a:rPr lang="en-US" altLang="ja-JP" sz="1400" b="0" dirty="0" err="1">
                <a:ea typeface="MS PGothic" panose="020B0600070205080204" pitchFamily="34" charset="-128"/>
              </a:rPr>
              <a:t>RDz</a:t>
            </a:r>
            <a:r>
              <a:rPr lang="en-US" altLang="ja-JP" sz="1400" b="0" dirty="0">
                <a:ea typeface="MS PGothic" panose="020B0600070205080204" pitchFamily="34" charset="-128"/>
              </a:rPr>
              <a:t> (Rational Developer for System z) does support the Occurs Depending On.</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All limitations of the CICS Web Services Assistant are documented in the CICS </a:t>
            </a:r>
            <a:r>
              <a:rPr lang="en-US" altLang="ja-JP" sz="1400" b="0" dirty="0" err="1">
                <a:ea typeface="MS PGothic" panose="020B0600070205080204" pitchFamily="34" charset="-128"/>
              </a:rPr>
              <a:t>InfoCenter</a:t>
            </a:r>
            <a:r>
              <a:rPr lang="en-US" altLang="ja-JP" sz="1400" b="0" dirty="0">
                <a:ea typeface="MS PGothic" panose="020B0600070205080204" pitchFamily="34" charset="-128"/>
              </a:rPr>
              <a:t>.</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1333840724"/>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2E1BDD07-3BA1-A247-A45F-24C5A951A805}"/>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Some of the CICS TS DFHLS2WS Input </a:t>
            </a:r>
            <a:r>
              <a:rPr lang="en-US" altLang="ja-JP" sz="3600" b="1" dirty="0" err="1">
                <a:ea typeface="MS PGothic" panose="020B0600070205080204" pitchFamily="34" charset="-128"/>
              </a:rPr>
              <a:t>parms</a:t>
            </a:r>
            <a:endParaRPr lang="en-US" altLang="ja-JP" sz="3600" b="1" dirty="0">
              <a:ea typeface="MS PGothic" panose="020B0600070205080204" pitchFamily="34" charset="-128"/>
            </a:endParaRPr>
          </a:p>
        </p:txBody>
      </p:sp>
      <p:sp>
        <p:nvSpPr>
          <p:cNvPr id="74754" name="Slide Number Placeholder 4">
            <a:extLst>
              <a:ext uri="{FF2B5EF4-FFF2-40B4-BE49-F238E27FC236}">
                <a16:creationId xmlns:a16="http://schemas.microsoft.com/office/drawing/2014/main" id="{AC557BB7-1AFE-F54C-9FA7-D3E79CF2F7A7}"/>
              </a:ext>
            </a:extLst>
          </p:cNvPr>
          <p:cNvSpPr>
            <a:spLocks noGrp="1"/>
          </p:cNvSpPr>
          <p:nvPr>
            <p:ph type="sldNum" sz="quarter" idx="12"/>
          </p:nvPr>
        </p:nvSpPr>
        <p:spPr bwMode="black">
          <a:xfrm>
            <a:off x="9328324" y="6335026"/>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0B83B411-C1F6-DD41-9D32-36383453F5A0}" type="slidenum">
              <a:rPr lang="en-US" altLang="en-US" smtClean="0"/>
              <a:pPr>
                <a:spcBef>
                  <a:spcPct val="50000"/>
                </a:spcBef>
                <a:spcAft>
                  <a:spcPct val="0"/>
                </a:spcAft>
                <a:buClrTx/>
                <a:buFontTx/>
                <a:buNone/>
              </a:pPr>
              <a:t>51</a:t>
            </a:fld>
            <a:endParaRPr lang="en-US" altLang="en-US" sz="1000">
              <a:solidFill>
                <a:srgbClr val="FFFFFF"/>
              </a:solidFill>
            </a:endParaRPr>
          </a:p>
        </p:txBody>
      </p:sp>
      <p:graphicFrame>
        <p:nvGraphicFramePr>
          <p:cNvPr id="390256" name="Group 112">
            <a:extLst>
              <a:ext uri="{FF2B5EF4-FFF2-40B4-BE49-F238E27FC236}">
                <a16:creationId xmlns:a16="http://schemas.microsoft.com/office/drawing/2014/main" id="{F8D9EDE8-60B4-BC40-A537-2C9937B9AC41}"/>
              </a:ext>
            </a:extLst>
          </p:cNvPr>
          <p:cNvGraphicFramePr>
            <a:graphicFrameLocks noGrp="1"/>
          </p:cNvGraphicFramePr>
          <p:nvPr>
            <p:ph sz="half" idx="4294967295"/>
            <p:extLst>
              <p:ext uri="{D42A27DB-BD31-4B8C-83A1-F6EECF244321}">
                <p14:modId xmlns:p14="http://schemas.microsoft.com/office/powerpoint/2010/main" val="3877897661"/>
              </p:ext>
            </p:extLst>
          </p:nvPr>
        </p:nvGraphicFramePr>
        <p:xfrm>
          <a:off x="6996582" y="1304713"/>
          <a:ext cx="4664074" cy="5335586"/>
        </p:xfrm>
        <a:graphic>
          <a:graphicData uri="http://schemas.openxmlformats.org/drawingml/2006/table">
            <a:tbl>
              <a:tblPr/>
              <a:tblGrid>
                <a:gridCol w="2087050">
                  <a:extLst>
                    <a:ext uri="{9D8B030D-6E8A-4147-A177-3AD203B41FA5}">
                      <a16:colId xmlns:a16="http://schemas.microsoft.com/office/drawing/2014/main" val="20000"/>
                    </a:ext>
                  </a:extLst>
                </a:gridCol>
                <a:gridCol w="2577024">
                  <a:extLst>
                    <a:ext uri="{9D8B030D-6E8A-4147-A177-3AD203B41FA5}">
                      <a16:colId xmlns:a16="http://schemas.microsoft.com/office/drawing/2014/main" val="20001"/>
                    </a:ext>
                  </a:extLst>
                </a:gridCol>
              </a:tblGrid>
              <a:tr h="228627">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900" b="0" i="0" u="none" strike="noStrike" cap="none" normalizeH="0" baseline="0">
                          <a:ln>
                            <a:noFill/>
                          </a:ln>
                          <a:solidFill>
                            <a:schemeClr val="tx1"/>
                          </a:solidFill>
                          <a:effectLst/>
                          <a:latin typeface="Arial" charset="0"/>
                          <a:ea typeface="MS PGothic" pitchFamily="34" charset="-128"/>
                          <a:cs typeface="Arial" charset="0"/>
                        </a:rPr>
                        <a:t>Parameter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900" b="0" i="0" u="none" strike="noStrike" cap="none" normalizeH="0" baseline="0">
                          <a:ln>
                            <a:noFill/>
                          </a:ln>
                          <a:solidFill>
                            <a:schemeClr val="tx1"/>
                          </a:solidFill>
                          <a:effectLst/>
                          <a:latin typeface="Arial" charset="0"/>
                          <a:ea typeface="MS PGothic" pitchFamily="34" charset="-128"/>
                          <a:cs typeface="Arial" charset="0"/>
                        </a:rPr>
                        <a:t>Description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7">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dirty="0">
                          <a:ln>
                            <a:noFill/>
                          </a:ln>
                          <a:solidFill>
                            <a:schemeClr val="tx1"/>
                          </a:solidFill>
                          <a:effectLst/>
                          <a:latin typeface="Arial" charset="0"/>
                          <a:ea typeface="MS PGothic" pitchFamily="34" charset="-128"/>
                          <a:cs typeface="Arial" charset="0"/>
                        </a:rPr>
                        <a:t>MAPPING-LEVEL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Capabilities (</a:t>
                      </a:r>
                      <a:r>
                        <a:rPr kumimoji="0" lang="en-US" altLang="ja-JP" sz="1000" b="1" i="0" u="sng" strike="noStrike" cap="none" normalizeH="0" baseline="0">
                          <a:ln>
                            <a:noFill/>
                          </a:ln>
                          <a:solidFill>
                            <a:schemeClr val="tx1"/>
                          </a:solidFill>
                          <a:effectLst/>
                          <a:latin typeface="Arial" charset="0"/>
                          <a:ea typeface="MS PGothic" pitchFamily="34" charset="-128"/>
                          <a:cs typeface="Arial" charset="0"/>
                        </a:rPr>
                        <a:t>1.0</a:t>
                      </a: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,1.1,1.2,2.0,2.1,2.2,3.0)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70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CHAR-VARYING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(NO or NULL) If MAPPING-LEVEL=1.2 or higher, if NULL, characters are null delimited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69">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MINIMUM-RUNTIME-LEVEL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Lowest possible runtime level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70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SOAPVER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Protocol to be used  (can be 1.1, 1.2, or ALL), only allowed when MINIMUM-RUNTIME-LEVEL=2.0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70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CCSID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Used to encode application structure character data (default is LOCALCCSID specified in SIT)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7">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REQUEST-NAMESPACE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targetNamespace of the XML schemas (default: CICS generated)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7">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RESPONSE-NAMESPACE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targetNamespace of the XML schemas  (default: CICS generated)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87">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WSBIND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Fully qualified HFS name of the Web service binding file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87">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WSDL, WSDL_1.1 or WSDL_2.0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Fully qualified HFS name of the Web service description file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870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XML-ONLY</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Set to YES if the program will be responsible for transforming XML to copybook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87">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LOGFILE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Fully qualified HFS name for the log and trace information of the utility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0548">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Many More….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dirty="0">
                          <a:ln>
                            <a:noFill/>
                          </a:ln>
                          <a:solidFill>
                            <a:schemeClr val="tx1"/>
                          </a:solidFill>
                          <a:effectLst/>
                          <a:latin typeface="Arial" charset="0"/>
                          <a:ea typeface="MS PGothic" pitchFamily="34" charset="-128"/>
                          <a:cs typeface="Arial" charset="0"/>
                        </a:rPr>
                        <a:t>Documented in the CICS </a:t>
                      </a:r>
                      <a:r>
                        <a:rPr kumimoji="0" lang="en-US" altLang="ja-JP" sz="1000" b="1" i="0" u="none" strike="noStrike" cap="none" normalizeH="0" baseline="0" dirty="0" err="1">
                          <a:ln>
                            <a:noFill/>
                          </a:ln>
                          <a:solidFill>
                            <a:schemeClr val="tx1"/>
                          </a:solidFill>
                          <a:effectLst/>
                          <a:latin typeface="Arial" charset="0"/>
                          <a:ea typeface="MS PGothic" pitchFamily="34" charset="-128"/>
                          <a:cs typeface="Arial" charset="0"/>
                        </a:rPr>
                        <a:t>InfoCenter</a:t>
                      </a:r>
                      <a:endParaRPr kumimoji="0" lang="en-US" altLang="ja-JP" sz="1000" b="1" i="0" u="none" strike="noStrike" cap="none" normalizeH="0" baseline="0" dirty="0">
                        <a:ln>
                          <a:noFill/>
                        </a:ln>
                        <a:solidFill>
                          <a:schemeClr val="tx1"/>
                        </a:solidFill>
                        <a:effectLst/>
                        <a:latin typeface="Arial" charset="0"/>
                        <a:ea typeface="MS PGothic" pitchFamily="34" charset="-128"/>
                        <a:cs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390231" name="Group 87">
            <a:extLst>
              <a:ext uri="{FF2B5EF4-FFF2-40B4-BE49-F238E27FC236}">
                <a16:creationId xmlns:a16="http://schemas.microsoft.com/office/drawing/2014/main" id="{B68FD40C-8956-754A-BC46-7D9B2B4C75FA}"/>
              </a:ext>
            </a:extLst>
          </p:cNvPr>
          <p:cNvGraphicFramePr>
            <a:graphicFrameLocks noGrp="1"/>
          </p:cNvGraphicFramePr>
          <p:nvPr>
            <p:extLst>
              <p:ext uri="{D42A27DB-BD31-4B8C-83A1-F6EECF244321}">
                <p14:modId xmlns:p14="http://schemas.microsoft.com/office/powerpoint/2010/main" val="3134652262"/>
              </p:ext>
            </p:extLst>
          </p:nvPr>
        </p:nvGraphicFramePr>
        <p:xfrm>
          <a:off x="2600502" y="1304713"/>
          <a:ext cx="3895725" cy="5548311"/>
        </p:xfrm>
        <a:graphic>
          <a:graphicData uri="http://schemas.openxmlformats.org/drawingml/2006/table">
            <a:tbl>
              <a:tblPr/>
              <a:tblGrid>
                <a:gridCol w="1463675">
                  <a:extLst>
                    <a:ext uri="{9D8B030D-6E8A-4147-A177-3AD203B41FA5}">
                      <a16:colId xmlns:a16="http://schemas.microsoft.com/office/drawing/2014/main" val="20000"/>
                    </a:ext>
                  </a:extLst>
                </a:gridCol>
                <a:gridCol w="2432050">
                  <a:extLst>
                    <a:ext uri="{9D8B030D-6E8A-4147-A177-3AD203B41FA5}">
                      <a16:colId xmlns:a16="http://schemas.microsoft.com/office/drawing/2014/main" val="20001"/>
                    </a:ext>
                  </a:extLst>
                </a:gridCol>
              </a:tblGrid>
              <a:tr h="290546">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0" i="0" u="none" strike="noStrike" cap="none" normalizeH="0" baseline="0">
                          <a:ln>
                            <a:noFill/>
                          </a:ln>
                          <a:solidFill>
                            <a:schemeClr val="tx1"/>
                          </a:solidFill>
                          <a:effectLst/>
                          <a:latin typeface="Arial" charset="0"/>
                          <a:ea typeface="MS PGothic" pitchFamily="34" charset="-128"/>
                          <a:cs typeface="Arial" charset="0"/>
                        </a:rPr>
                        <a:t>Parameter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0" i="0" u="none" strike="noStrike" cap="none" normalizeH="0" baseline="0">
                          <a:ln>
                            <a:noFill/>
                          </a:ln>
                          <a:solidFill>
                            <a:schemeClr val="tx1"/>
                          </a:solidFill>
                          <a:effectLst/>
                          <a:latin typeface="Arial" charset="0"/>
                          <a:ea typeface="MS PGothic" pitchFamily="34" charset="-128"/>
                          <a:cs typeface="Arial" charset="0"/>
                        </a:rPr>
                        <a:t>Description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70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PDSLIB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Name of PDS containing the high level language structures to be processed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REQMEM</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Member in the PDSLIB for the Web service request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58">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PDSCP</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PDS member code page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RESPMEM</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Member in the PDSLIB for the Web service response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STRUCTURE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C and C++ only – structure name in REQMEM and RESPMEM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870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LANG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Programming language of input language structure. COBOL, PL/I, C, or CPP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PGMNAME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If CICS implements the service, name of the CICS application program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8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TRANSACTION</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TRANSID to be placed in the generated URIMAP definition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8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USERID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USERID to be placed in the generated URIMAP definition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4870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URI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If CICS implements the service, local URI to use as reference to the program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6285">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PGMINT</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Target program interface.  Either COMMAREA or CHANNEL</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48703">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a:ln>
                            <a:noFill/>
                          </a:ln>
                          <a:solidFill>
                            <a:schemeClr val="tx1"/>
                          </a:solidFill>
                          <a:effectLst/>
                          <a:latin typeface="Arial" charset="0"/>
                          <a:ea typeface="MS PGothic" pitchFamily="34" charset="-128"/>
                          <a:cs typeface="Arial" charset="0"/>
                        </a:rPr>
                        <a:t>CONTID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itchFamily="2" charset="2"/>
                        <a:buNone/>
                        <a:tabLst/>
                      </a:pPr>
                      <a:r>
                        <a:rPr kumimoji="0" lang="en-US" altLang="ja-JP" sz="1000" b="1" i="0" u="none" strike="noStrike" cap="none" normalizeH="0" baseline="0" dirty="0">
                          <a:ln>
                            <a:noFill/>
                          </a:ln>
                          <a:solidFill>
                            <a:schemeClr val="tx1"/>
                          </a:solidFill>
                          <a:effectLst/>
                          <a:latin typeface="Arial" charset="0"/>
                          <a:ea typeface="MS PGothic" pitchFamily="34" charset="-128"/>
                          <a:cs typeface="Arial" charset="0"/>
                        </a:rPr>
                        <a:t>Name of container that will hold the highest level of the language structure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95957323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2D109476-EF25-1947-8597-20D30439DC4C}"/>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76802" name="Slide Number Placeholder 2">
            <a:extLst>
              <a:ext uri="{FF2B5EF4-FFF2-40B4-BE49-F238E27FC236}">
                <a16:creationId xmlns:a16="http://schemas.microsoft.com/office/drawing/2014/main" id="{28D4A398-3F98-874B-8473-294A87256235}"/>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52</a:t>
            </a:fld>
            <a:endParaRPr lang="en-US" altLang="en-US" sz="1000">
              <a:solidFill>
                <a:srgbClr val="FFFFFF"/>
              </a:solidFill>
            </a:endParaRPr>
          </a:p>
        </p:txBody>
      </p:sp>
      <p:sp>
        <p:nvSpPr>
          <p:cNvPr id="76804" name="Text Box 3">
            <a:extLst>
              <a:ext uri="{FF2B5EF4-FFF2-40B4-BE49-F238E27FC236}">
                <a16:creationId xmlns:a16="http://schemas.microsoft.com/office/drawing/2014/main" id="{DAC3A22A-9B4D-7A45-8A80-46943C901DE9}"/>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6805" name="Text Box 4">
            <a:extLst>
              <a:ext uri="{FF2B5EF4-FFF2-40B4-BE49-F238E27FC236}">
                <a16:creationId xmlns:a16="http://schemas.microsoft.com/office/drawing/2014/main" id="{F2E74E78-62A5-C342-9CA4-202E25B35347}"/>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6806" name="Text Box 5">
            <a:extLst>
              <a:ext uri="{FF2B5EF4-FFF2-40B4-BE49-F238E27FC236}">
                <a16:creationId xmlns:a16="http://schemas.microsoft.com/office/drawing/2014/main" id="{5CC9EB33-C47D-4F4C-BC8F-2FC2080D6D4B}"/>
              </a:ext>
            </a:extLst>
          </p:cNvPr>
          <p:cNvSpPr txBox="1">
            <a:spLocks noChangeArrowheads="1"/>
          </p:cNvSpPr>
          <p:nvPr/>
        </p:nvSpPr>
        <p:spPr bwMode="auto">
          <a:xfrm>
            <a:off x="2247900" y="1690688"/>
            <a:ext cx="8169275" cy="34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slide lists some of the parameters that can be input to the CICS Web Services Assistant.  Some of the available parameters will vary depending on whether you are using DFHLS2WS or DFHWS2LS.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Since the initial delivery of CICS TS V3.1 In March 2005, there have been many improvements in how CICS works with mapping WSDL to language structures and mapping language structures to WSDL.  The updates to CICS’s capabilities are specified as mapping levels.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If you want the functionality that was available for CICS TS V3.1 in March 2005, you would specify MAPPING-LEVEL=1.0.  Improvements in mapping for CICS TS V3.1 resulted in mapping level 1.1 and 1.2.</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Although CICS TS V3.2 supports mapping levels 1.0, 1.1, and 1.2, it added 2.0, 2.1, and 2.2.  CICS TS V4.1 as added mapping level 3.0.</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It is recommended that you use that most current mapping level unless there is some functionality that is only available at a lower mapping level.</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1335092328"/>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3">
            <a:extLst>
              <a:ext uri="{FF2B5EF4-FFF2-40B4-BE49-F238E27FC236}">
                <a16:creationId xmlns:a16="http://schemas.microsoft.com/office/drawing/2014/main" id="{C1435285-7328-5F42-98EB-870CD7CA2482}"/>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DFHLS2WS sample job</a:t>
            </a:r>
          </a:p>
        </p:txBody>
      </p:sp>
      <p:sp>
        <p:nvSpPr>
          <p:cNvPr id="77826" name="Slide Number Placeholder 3">
            <a:extLst>
              <a:ext uri="{FF2B5EF4-FFF2-40B4-BE49-F238E27FC236}">
                <a16:creationId xmlns:a16="http://schemas.microsoft.com/office/drawing/2014/main" id="{8917AE52-65C7-114D-9BD4-9EF2EBC757AB}"/>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53</a:t>
            </a:fld>
            <a:endParaRPr lang="en-US" altLang="en-US" sz="1000">
              <a:solidFill>
                <a:srgbClr val="FFFFFF"/>
              </a:solidFill>
            </a:endParaRPr>
          </a:p>
        </p:txBody>
      </p:sp>
      <p:sp>
        <p:nvSpPr>
          <p:cNvPr id="77827" name="Rectangle 2">
            <a:extLst>
              <a:ext uri="{FF2B5EF4-FFF2-40B4-BE49-F238E27FC236}">
                <a16:creationId xmlns:a16="http://schemas.microsoft.com/office/drawing/2014/main" id="{A60C2531-E849-BA4E-9F94-3DF7FEF876D5}"/>
              </a:ext>
            </a:extLst>
          </p:cNvPr>
          <p:cNvSpPr>
            <a:spLocks noChangeArrowheads="1"/>
          </p:cNvSpPr>
          <p:nvPr/>
        </p:nvSpPr>
        <p:spPr bwMode="auto">
          <a:xfrm>
            <a:off x="2438400" y="2057400"/>
            <a:ext cx="4953000" cy="3124200"/>
          </a:xfrm>
          <a:prstGeom prst="rect">
            <a:avLst/>
          </a:prstGeom>
          <a:solidFill>
            <a:schemeClr val="bg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77830" name="Text Box 5">
            <a:extLst>
              <a:ext uri="{FF2B5EF4-FFF2-40B4-BE49-F238E27FC236}">
                <a16:creationId xmlns:a16="http://schemas.microsoft.com/office/drawing/2014/main" id="{334A1A17-5DF9-E145-A559-6518F8148625}"/>
              </a:ext>
            </a:extLst>
          </p:cNvPr>
          <p:cNvSpPr txBox="1">
            <a:spLocks noChangeArrowheads="1"/>
          </p:cNvSpPr>
          <p:nvPr/>
        </p:nvSpPr>
        <p:spPr bwMode="auto">
          <a:xfrm>
            <a:off x="2482850" y="2159000"/>
            <a:ext cx="475615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//LS2WS JOB (accounting information),CLASS=A,REGION=0M</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 SET QT=''''</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//JAVAPROG EXEC DFHLS2WS,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 JAVADIR='java7'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//INPUT.SYSUT1 DD *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LOGFILE=/some/user/directory/ls2ws.log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WSDL=/some/user/directory/wsdl/RegisterPet.wsdl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PGMNAME=REGPETS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MAPPING-LEVEL=3.0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URI=/registerPet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PGMINT=CHANNEL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CONTID=PETCONTAINER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LANG=COBOL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WSBIND=/some/user/directory/RegisterPet.wsbind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PDSLIB=//USER1.COPYBOOK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REQMEM=TESTFILE                                        </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 </a:t>
            </a:r>
            <a:endParaRPr lang="ja-JP" altLang="en-US" sz="1200" b="0">
              <a:latin typeface="MS Gothic" panose="020B0609070205080204" pitchFamily="49" charset="-128"/>
              <a:ea typeface="MS Gothic" panose="020B0609070205080204" pitchFamily="49" charset="-128"/>
            </a:endParaRPr>
          </a:p>
        </p:txBody>
      </p:sp>
      <p:sp>
        <p:nvSpPr>
          <p:cNvPr id="77831" name="Rectangle 6">
            <a:extLst>
              <a:ext uri="{FF2B5EF4-FFF2-40B4-BE49-F238E27FC236}">
                <a16:creationId xmlns:a16="http://schemas.microsoft.com/office/drawing/2014/main" id="{18E01338-0E97-794E-A71F-89B26E62CF92}"/>
              </a:ext>
            </a:extLst>
          </p:cNvPr>
          <p:cNvSpPr>
            <a:spLocks noChangeArrowheads="1"/>
          </p:cNvSpPr>
          <p:nvPr/>
        </p:nvSpPr>
        <p:spPr bwMode="auto">
          <a:xfrm>
            <a:off x="6400800" y="4648200"/>
            <a:ext cx="3657600" cy="1371600"/>
          </a:xfrm>
          <a:prstGeom prst="rect">
            <a:avLst/>
          </a:prstGeom>
          <a:solidFill>
            <a:schemeClr val="bg1"/>
          </a:solidFill>
          <a:ln w="12700" algn="ctr">
            <a:solidFill>
              <a:schemeClr val="tx1"/>
            </a:solidFill>
            <a:miter lim="800000"/>
            <a:headEnd/>
            <a:tailEnd/>
          </a:ln>
          <a:effectLst>
            <a:outerShdw dist="107763" dir="2700000" algn="ctr" rotWithShape="0">
              <a:schemeClr val="bg2">
                <a:alpha val="50000"/>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7832" name="Text Box 7">
            <a:extLst>
              <a:ext uri="{FF2B5EF4-FFF2-40B4-BE49-F238E27FC236}">
                <a16:creationId xmlns:a16="http://schemas.microsoft.com/office/drawing/2014/main" id="{511CD04A-C879-9546-A129-605F4D2A2A34}"/>
              </a:ext>
            </a:extLst>
          </p:cNvPr>
          <p:cNvSpPr txBox="1">
            <a:spLocks noChangeArrowheads="1"/>
          </p:cNvSpPr>
          <p:nvPr/>
        </p:nvSpPr>
        <p:spPr bwMode="auto">
          <a:xfrm>
            <a:off x="6369050" y="4876800"/>
            <a:ext cx="33083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ja-JP" altLang="en-US" sz="1200" b="0">
                <a:latin typeface="MS Gothic" panose="020B0609070205080204" pitchFamily="49" charset="-128"/>
                <a:ea typeface="MS Gothic" panose="020B0609070205080204" pitchFamily="49" charset="-128"/>
              </a:rPr>
              <a:t>       </a:t>
            </a:r>
            <a:r>
              <a:rPr lang="en-US" altLang="ja-JP" sz="1200" b="0">
                <a:latin typeface="MS Gothic" panose="020B0609070205080204" pitchFamily="49" charset="-128"/>
                <a:ea typeface="MS Gothic" panose="020B0609070205080204" pitchFamily="49" charset="-128"/>
              </a:rPr>
              <a:t>03 NAME                 PIC X(16).</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03 AGE                  PIC 99.</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03 PETS OCCURS 3.</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05 TYPE             PIC X(8).</a:t>
            </a:r>
          </a:p>
          <a:p>
            <a:pPr eaLnBrk="1" hangingPunct="1">
              <a:lnSpc>
                <a:spcPct val="50000"/>
              </a:lnSpc>
              <a:spcBef>
                <a:spcPct val="50000"/>
              </a:spcBef>
              <a:spcAft>
                <a:spcPct val="0"/>
              </a:spcAft>
              <a:buFont typeface="Wingdings" pitchFamily="2" charset="2"/>
              <a:buNone/>
            </a:pPr>
            <a:r>
              <a:rPr lang="en-US" altLang="ja-JP" sz="1200" b="0">
                <a:latin typeface="MS Gothic" panose="020B0609070205080204" pitchFamily="49" charset="-128"/>
                <a:ea typeface="MS Gothic" panose="020B0609070205080204" pitchFamily="49" charset="-128"/>
              </a:rPr>
              <a:t>           05 COLOUR           PIC X(8).</a:t>
            </a:r>
          </a:p>
          <a:p>
            <a:pPr eaLnBrk="1" hangingPunct="1">
              <a:lnSpc>
                <a:spcPct val="50000"/>
              </a:lnSpc>
              <a:spcBef>
                <a:spcPct val="50000"/>
              </a:spcBef>
              <a:spcAft>
                <a:spcPct val="0"/>
              </a:spcAft>
              <a:buFont typeface="Wingdings" pitchFamily="2" charset="2"/>
              <a:buNone/>
            </a:pPr>
            <a:endParaRPr lang="ja-JP" altLang="en-US" sz="1200" b="0">
              <a:latin typeface="MS Gothic" panose="020B0609070205080204" pitchFamily="49" charset="-128"/>
              <a:ea typeface="MS Gothic" panose="020B0609070205080204" pitchFamily="49" charset="-128"/>
            </a:endParaRPr>
          </a:p>
        </p:txBody>
      </p:sp>
      <p:sp>
        <p:nvSpPr>
          <p:cNvPr id="77833" name="Oval 8">
            <a:extLst>
              <a:ext uri="{FF2B5EF4-FFF2-40B4-BE49-F238E27FC236}">
                <a16:creationId xmlns:a16="http://schemas.microsoft.com/office/drawing/2014/main" id="{5C7C9E0B-B058-A644-BA29-A5F128973296}"/>
              </a:ext>
            </a:extLst>
          </p:cNvPr>
          <p:cNvSpPr>
            <a:spLocks noChangeArrowheads="1"/>
          </p:cNvSpPr>
          <p:nvPr/>
        </p:nvSpPr>
        <p:spPr bwMode="auto">
          <a:xfrm>
            <a:off x="2057400" y="4876800"/>
            <a:ext cx="2514600" cy="304800"/>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77834" name="Line 9">
            <a:extLst>
              <a:ext uri="{FF2B5EF4-FFF2-40B4-BE49-F238E27FC236}">
                <a16:creationId xmlns:a16="http://schemas.microsoft.com/office/drawing/2014/main" id="{BF6981DD-6261-6C40-82C8-97CE08EC5DF8}"/>
              </a:ext>
            </a:extLst>
          </p:cNvPr>
          <p:cNvSpPr>
            <a:spLocks noChangeShapeType="1"/>
          </p:cNvSpPr>
          <p:nvPr/>
        </p:nvSpPr>
        <p:spPr bwMode="auto">
          <a:xfrm>
            <a:off x="4572000" y="5062155"/>
            <a:ext cx="18288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5" name="Text Box 10">
            <a:extLst>
              <a:ext uri="{FF2B5EF4-FFF2-40B4-BE49-F238E27FC236}">
                <a16:creationId xmlns:a16="http://schemas.microsoft.com/office/drawing/2014/main" id="{6DC78685-3DE6-BA4F-BB00-3B5301E75909}"/>
              </a:ext>
            </a:extLst>
          </p:cNvPr>
          <p:cNvSpPr txBox="1">
            <a:spLocks noChangeArrowheads="1"/>
          </p:cNvSpPr>
          <p:nvPr/>
        </p:nvSpPr>
        <p:spPr bwMode="auto">
          <a:xfrm>
            <a:off x="7985126" y="4373564"/>
            <a:ext cx="21177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&lt; Input COBOL structure &gt;</a:t>
            </a:r>
          </a:p>
        </p:txBody>
      </p:sp>
    </p:spTree>
    <p:extLst>
      <p:ext uri="{BB962C8B-B14F-4D97-AF65-F5344CB8AC3E}">
        <p14:creationId xmlns:p14="http://schemas.microsoft.com/office/powerpoint/2010/main" val="3279075791"/>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5C78EF4C-3C47-234D-86DC-2B14D54A2445}"/>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78850" name="Slide Number Placeholder 2">
            <a:extLst>
              <a:ext uri="{FF2B5EF4-FFF2-40B4-BE49-F238E27FC236}">
                <a16:creationId xmlns:a16="http://schemas.microsoft.com/office/drawing/2014/main" id="{51E4A562-4759-1B41-8412-BF7F49FA07E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54</a:t>
            </a:fld>
            <a:endParaRPr lang="en-US" altLang="en-US" sz="1000">
              <a:solidFill>
                <a:srgbClr val="FFFFFF"/>
              </a:solidFill>
            </a:endParaRPr>
          </a:p>
        </p:txBody>
      </p:sp>
      <p:sp>
        <p:nvSpPr>
          <p:cNvPr id="78852" name="Text Box 3">
            <a:extLst>
              <a:ext uri="{FF2B5EF4-FFF2-40B4-BE49-F238E27FC236}">
                <a16:creationId xmlns:a16="http://schemas.microsoft.com/office/drawing/2014/main" id="{4C572B78-91AA-E44C-A56E-469763AEC7F1}"/>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8853" name="Text Box 4">
            <a:extLst>
              <a:ext uri="{FF2B5EF4-FFF2-40B4-BE49-F238E27FC236}">
                <a16:creationId xmlns:a16="http://schemas.microsoft.com/office/drawing/2014/main" id="{79FCF3A1-A7B4-2745-81E5-F8309FA9B8DE}"/>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78854" name="Text Box 5">
            <a:extLst>
              <a:ext uri="{FF2B5EF4-FFF2-40B4-BE49-F238E27FC236}">
                <a16:creationId xmlns:a16="http://schemas.microsoft.com/office/drawing/2014/main" id="{8B4CB68B-2819-6940-88E8-931D131C570C}"/>
              </a:ext>
            </a:extLst>
          </p:cNvPr>
          <p:cNvSpPr txBox="1">
            <a:spLocks noChangeArrowheads="1"/>
          </p:cNvSpPr>
          <p:nvPr/>
        </p:nvSpPr>
        <p:spPr bwMode="auto">
          <a:xfrm>
            <a:off x="2247900" y="1690688"/>
            <a:ext cx="8169275"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slide shows sample JCL to invoke the sample PROC to invoke DFHLS2WS.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control statements used are the minimal amount you will see for a program where CICS is the provider.</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control statements indicated that the TESTFILE PDS member found in USER1.COPYBOOK is in COBOL, and defines a CHANNEL interface to the REGPETS program.  When the REGPETS program is invoked, CICS should place the input data in a container called PETCONTAINER.  CICS will know that this Web services should be invoked when it receives a path of /</a:t>
            </a:r>
            <a:r>
              <a:rPr lang="en-US" altLang="ja-JP" sz="1400" b="0" dirty="0" err="1">
                <a:ea typeface="MS PGothic" panose="020B0600070205080204" pitchFamily="34" charset="-128"/>
              </a:rPr>
              <a:t>registerPet</a:t>
            </a:r>
            <a:r>
              <a:rPr lang="en-US" altLang="ja-JP" sz="1400" b="0" dirty="0">
                <a:ea typeface="MS PGothic" panose="020B0600070205080204" pitchFamily="34" charset="-128"/>
              </a:rPr>
              <a:t>.  The name and location of the output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is listed.  The name and location of the output WSDL file is listed.</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Both the DFHLS2WS and DFHWS2LS utilities write messages to a log as they process your language structure or WSDL file.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257381638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7" name="Rectangle 4">
            <a:extLst>
              <a:ext uri="{FF2B5EF4-FFF2-40B4-BE49-F238E27FC236}">
                <a16:creationId xmlns:a16="http://schemas.microsoft.com/office/drawing/2014/main" id="{DF26D937-681A-D245-AC41-674BAA484A8B}"/>
              </a:ext>
            </a:extLst>
          </p:cNvPr>
          <p:cNvSpPr>
            <a:spLocks noGrp="1" noChangeArrowheads="1"/>
          </p:cNvSpPr>
          <p:nvPr>
            <p:ph type="title"/>
          </p:nvPr>
        </p:nvSpPr>
        <p:spPr/>
        <p:txBody>
          <a:bodyPr/>
          <a:lstStyle/>
          <a:p>
            <a:pPr eaLnBrk="1" hangingPunct="1"/>
            <a:r>
              <a:rPr lang="en-US" altLang="en-US" sz="2800" b="1"/>
              <a:t>Fault Processing</a:t>
            </a:r>
          </a:p>
        </p:txBody>
      </p:sp>
      <p:sp>
        <p:nvSpPr>
          <p:cNvPr id="79876" name="Rectangle 3">
            <a:extLst>
              <a:ext uri="{FF2B5EF4-FFF2-40B4-BE49-F238E27FC236}">
                <a16:creationId xmlns:a16="http://schemas.microsoft.com/office/drawing/2014/main" id="{D3B9E4ED-9C27-C14C-9D82-C72B0346DD97}"/>
              </a:ext>
            </a:extLst>
          </p:cNvPr>
          <p:cNvSpPr>
            <a:spLocks noGrp="1" noChangeArrowheads="1"/>
          </p:cNvSpPr>
          <p:nvPr>
            <p:ph idx="1"/>
          </p:nvPr>
        </p:nvSpPr>
        <p:spPr/>
        <p:txBody>
          <a:bodyPr>
            <a:spAutoFit/>
          </a:bodyPr>
          <a:lstStyle/>
          <a:p>
            <a:pPr eaLnBrk="1" hangingPunct="1">
              <a:lnSpc>
                <a:spcPct val="90000"/>
              </a:lnSpc>
              <a:spcBef>
                <a:spcPct val="0"/>
              </a:spcBef>
              <a:buFont typeface="Wingdings" pitchFamily="2" charset="2"/>
              <a:buNone/>
            </a:pPr>
            <a:r>
              <a:rPr lang="en-US" altLang="en-US" sz="1800">
                <a:latin typeface="Courier New" panose="02070309020205020404" pitchFamily="49" charset="0"/>
              </a:rPr>
              <a:t> </a:t>
            </a:r>
            <a:endParaRPr lang="en-US" altLang="en-US" sz="1200">
              <a:latin typeface="Courier" pitchFamily="2" charset="0"/>
            </a:endParaRPr>
          </a:p>
        </p:txBody>
      </p:sp>
      <p:sp>
        <p:nvSpPr>
          <p:cNvPr id="79874" name="Slide Number Placeholder 3">
            <a:extLst>
              <a:ext uri="{FF2B5EF4-FFF2-40B4-BE49-F238E27FC236}">
                <a16:creationId xmlns:a16="http://schemas.microsoft.com/office/drawing/2014/main" id="{492ED97A-55B2-F04E-A0E0-FA82CA366116}"/>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55</a:t>
            </a:fld>
            <a:endParaRPr lang="en-US" altLang="en-US" sz="1000">
              <a:solidFill>
                <a:srgbClr val="FFFFFF"/>
              </a:solidFill>
            </a:endParaRPr>
          </a:p>
        </p:txBody>
      </p:sp>
    </p:spTree>
    <p:extLst>
      <p:ext uri="{BB962C8B-B14F-4D97-AF65-F5344CB8AC3E}">
        <p14:creationId xmlns:p14="http://schemas.microsoft.com/office/powerpoint/2010/main" val="2766182765"/>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F94A-6D5D-4847-9E2A-515780F364C1}"/>
              </a:ext>
            </a:extLst>
          </p:cNvPr>
          <p:cNvSpPr>
            <a:spLocks noGrp="1"/>
          </p:cNvSpPr>
          <p:nvPr>
            <p:ph type="title"/>
          </p:nvPr>
        </p:nvSpPr>
        <p:spPr/>
        <p:txBody>
          <a:bodyPr/>
          <a:lstStyle/>
          <a:p>
            <a:r>
              <a:rPr lang="en-US" dirty="0"/>
              <a:t>Fault processing</a:t>
            </a:r>
          </a:p>
        </p:txBody>
      </p:sp>
      <p:sp>
        <p:nvSpPr>
          <p:cNvPr id="3" name="Content Placeholder 2">
            <a:extLst>
              <a:ext uri="{FF2B5EF4-FFF2-40B4-BE49-F238E27FC236}">
                <a16:creationId xmlns:a16="http://schemas.microsoft.com/office/drawing/2014/main" id="{2DBD59CE-BD4B-3344-A714-FA7E718A44DE}"/>
              </a:ext>
            </a:extLst>
          </p:cNvPr>
          <p:cNvSpPr>
            <a:spLocks noGrp="1"/>
          </p:cNvSpPr>
          <p:nvPr>
            <p:ph idx="1"/>
          </p:nvPr>
        </p:nvSpPr>
        <p:spPr>
          <a:xfrm>
            <a:off x="2265528" y="1825623"/>
            <a:ext cx="9583572" cy="4785241"/>
          </a:xfrm>
        </p:spPr>
        <p:txBody>
          <a:bodyPr>
            <a:normAutofit fontScale="92500" lnSpcReduction="10000"/>
          </a:bodyPr>
          <a:lstStyle/>
          <a:p>
            <a:r>
              <a:rPr lang="en-US" dirty="0"/>
              <a:t>SOAP &lt;Fault&gt; element is used to carry error information</a:t>
            </a:r>
          </a:p>
          <a:p>
            <a:pPr lvl="1"/>
            <a:r>
              <a:rPr lang="en-US" dirty="0"/>
              <a:t>Contained in the body of a message</a:t>
            </a:r>
          </a:p>
          <a:p>
            <a:r>
              <a:rPr lang="en-US" dirty="0"/>
              <a:t>SOAP 1.1 Fault sub elements</a:t>
            </a:r>
          </a:p>
          <a:p>
            <a:pPr lvl="1"/>
            <a:r>
              <a:rPr lang="en-US" dirty="0"/>
              <a:t>&lt;</a:t>
            </a:r>
            <a:r>
              <a:rPr lang="en-US" dirty="0" err="1"/>
              <a:t>faultcode</a:t>
            </a:r>
            <a:r>
              <a:rPr lang="en-US" dirty="0"/>
              <a:t>&gt; Error information for software processing</a:t>
            </a:r>
          </a:p>
          <a:p>
            <a:pPr lvl="1"/>
            <a:r>
              <a:rPr lang="en-US" dirty="0"/>
              <a:t>&lt;</a:t>
            </a:r>
            <a:r>
              <a:rPr lang="en-US" dirty="0" err="1"/>
              <a:t>faultstring</a:t>
            </a:r>
            <a:r>
              <a:rPr lang="en-US" dirty="0"/>
              <a:t>&gt; Error information for a human reader</a:t>
            </a:r>
          </a:p>
          <a:p>
            <a:pPr lvl="1"/>
            <a:r>
              <a:rPr lang="en-US" dirty="0"/>
              <a:t>&lt;</a:t>
            </a:r>
            <a:r>
              <a:rPr lang="en-US" dirty="0" err="1"/>
              <a:t>faultactor</a:t>
            </a:r>
            <a:r>
              <a:rPr lang="en-US" dirty="0"/>
              <a:t>&gt; URI of the SOAP node that caused the fault</a:t>
            </a:r>
          </a:p>
          <a:p>
            <a:pPr lvl="1"/>
            <a:r>
              <a:rPr lang="en-US" dirty="0"/>
              <a:t>&lt;details&gt; Application specific error information related to &lt;Body&gt;</a:t>
            </a:r>
          </a:p>
          <a:p>
            <a:r>
              <a:rPr lang="en-US" dirty="0"/>
              <a:t>SOAP 1.2 Fault sub elements</a:t>
            </a:r>
          </a:p>
          <a:p>
            <a:pPr lvl="1"/>
            <a:r>
              <a:rPr lang="en-US" dirty="0"/>
              <a:t>&lt;Code&gt; Error information for software processing</a:t>
            </a:r>
          </a:p>
          <a:p>
            <a:pPr lvl="1"/>
            <a:r>
              <a:rPr lang="en-US" dirty="0"/>
              <a:t>&lt;Reason&gt; Error information for a human reader</a:t>
            </a:r>
          </a:p>
          <a:p>
            <a:pPr lvl="1"/>
            <a:r>
              <a:rPr lang="en-US" dirty="0"/>
              <a:t>&lt;Node&gt; URI of the SOAP node that caused the error</a:t>
            </a:r>
          </a:p>
          <a:p>
            <a:pPr lvl="1"/>
            <a:r>
              <a:rPr lang="en-US" dirty="0"/>
              <a:t>&lt;Role&gt; Role the node was in when the error occurred</a:t>
            </a:r>
          </a:p>
          <a:p>
            <a:pPr lvl="1"/>
            <a:r>
              <a:rPr lang="en-US" dirty="0"/>
              <a:t>&lt;Details&gt; Application specific error information</a:t>
            </a:r>
          </a:p>
          <a:p>
            <a:endParaRPr lang="en-US" dirty="0"/>
          </a:p>
        </p:txBody>
      </p:sp>
    </p:spTree>
    <p:extLst>
      <p:ext uri="{BB962C8B-B14F-4D97-AF65-F5344CB8AC3E}">
        <p14:creationId xmlns:p14="http://schemas.microsoft.com/office/powerpoint/2010/main" val="766089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3" name="Rectangle 2">
            <a:extLst>
              <a:ext uri="{FF2B5EF4-FFF2-40B4-BE49-F238E27FC236}">
                <a16:creationId xmlns:a16="http://schemas.microsoft.com/office/drawing/2014/main" id="{B1E6AD25-6269-8848-94F7-770B4352C8FC}"/>
              </a:ext>
            </a:extLst>
          </p:cNvPr>
          <p:cNvSpPr>
            <a:spLocks noGrp="1" noChangeArrowheads="1"/>
          </p:cNvSpPr>
          <p:nvPr>
            <p:ph type="title"/>
          </p:nvPr>
        </p:nvSpPr>
        <p:spPr/>
        <p:txBody>
          <a:bodyPr>
            <a:normAutofit/>
          </a:bodyPr>
          <a:lstStyle/>
          <a:p>
            <a:pPr eaLnBrk="1" hangingPunct="1"/>
            <a:r>
              <a:rPr lang="en-US" altLang="en-US"/>
              <a:t>Notes</a:t>
            </a:r>
          </a:p>
        </p:txBody>
      </p:sp>
      <p:sp>
        <p:nvSpPr>
          <p:cNvPr id="81922" name="Slide Number Placeholder 2">
            <a:extLst>
              <a:ext uri="{FF2B5EF4-FFF2-40B4-BE49-F238E27FC236}">
                <a16:creationId xmlns:a16="http://schemas.microsoft.com/office/drawing/2014/main" id="{4C5A5726-AFF1-2E43-B59F-2D0F2AE8ED6F}"/>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57</a:t>
            </a:fld>
            <a:endParaRPr lang="en-US" altLang="en-US" sz="1000">
              <a:solidFill>
                <a:srgbClr val="FFFFFF"/>
              </a:solidFill>
            </a:endParaRPr>
          </a:p>
        </p:txBody>
      </p:sp>
      <p:sp>
        <p:nvSpPr>
          <p:cNvPr id="81924" name="Text Box 3">
            <a:extLst>
              <a:ext uri="{FF2B5EF4-FFF2-40B4-BE49-F238E27FC236}">
                <a16:creationId xmlns:a16="http://schemas.microsoft.com/office/drawing/2014/main" id="{CD029599-427F-914F-A7FD-0F9788574847}"/>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en-US" altLang="en-US" sz="1400" b="0"/>
          </a:p>
        </p:txBody>
      </p:sp>
      <p:sp>
        <p:nvSpPr>
          <p:cNvPr id="81925" name="Text Box 4">
            <a:extLst>
              <a:ext uri="{FF2B5EF4-FFF2-40B4-BE49-F238E27FC236}">
                <a16:creationId xmlns:a16="http://schemas.microsoft.com/office/drawing/2014/main" id="{5F08A81E-D906-F74F-81FB-712F89B3C86D}"/>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en-US" altLang="en-US" sz="1400" b="0"/>
          </a:p>
        </p:txBody>
      </p:sp>
      <p:sp>
        <p:nvSpPr>
          <p:cNvPr id="81926" name="Text Box 5">
            <a:extLst>
              <a:ext uri="{FF2B5EF4-FFF2-40B4-BE49-F238E27FC236}">
                <a16:creationId xmlns:a16="http://schemas.microsoft.com/office/drawing/2014/main" id="{D4D922BF-4905-9548-A3A8-E8EEDDB41367}"/>
              </a:ext>
            </a:extLst>
          </p:cNvPr>
          <p:cNvSpPr txBox="1">
            <a:spLocks noChangeArrowheads="1"/>
          </p:cNvSpPr>
          <p:nvPr/>
        </p:nvSpPr>
        <p:spPr bwMode="auto">
          <a:xfrm>
            <a:off x="2247900" y="1554162"/>
            <a:ext cx="87630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000" b="0" dirty="0"/>
              <a:t>The SOAP &lt;Fault&gt; element is used to carry error and status information within a SOAP message. If present, the SOAP &lt;Fault&gt; element must appear as a body entry and must not appear more than once within a Body element. The sub-elements of the SOAP &lt;Fault&gt; element are different in SOAP 1.1 and SOAP 1.2.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In SOAP 1.1, the SOAP &lt;Fault&gt; element contains the following sub elements: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a:t>
            </a:r>
            <a:r>
              <a:rPr lang="en-US" altLang="en-US" sz="1000" b="0" dirty="0" err="1"/>
              <a:t>faultcode</a:t>
            </a:r>
            <a:r>
              <a:rPr lang="en-US" altLang="en-US" sz="1000" b="0" dirty="0"/>
              <a:t>&gt; The &lt;</a:t>
            </a:r>
            <a:r>
              <a:rPr lang="en-US" altLang="en-US" sz="1000" b="0" dirty="0" err="1"/>
              <a:t>faultcode</a:t>
            </a:r>
            <a:r>
              <a:rPr lang="en-US" altLang="en-US" sz="1000" b="0" dirty="0"/>
              <a:t>&gt; element is a mandatory element within the &lt;Fault&gt; element. It provides information about the fault in a form that can be processed by software. SOAP defines a small set of SOAP fault codes covering basic SOAP faults, and this set can be extended by applications.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a:t>
            </a:r>
            <a:r>
              <a:rPr lang="en-US" altLang="en-US" sz="1000" b="0" dirty="0" err="1"/>
              <a:t>faultstring</a:t>
            </a:r>
            <a:r>
              <a:rPr lang="en-US" altLang="en-US" sz="1000" b="0" dirty="0"/>
              <a:t>&gt; The &lt;</a:t>
            </a:r>
            <a:r>
              <a:rPr lang="en-US" altLang="en-US" sz="1000" b="0" dirty="0" err="1"/>
              <a:t>faultstring</a:t>
            </a:r>
            <a:r>
              <a:rPr lang="en-US" altLang="en-US" sz="1000" b="0" dirty="0"/>
              <a:t>&gt; element is is a mandatory element within the&lt;Fault&gt; element. It provides information about the fault in a form intended for a human reader.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a:t>
            </a:r>
            <a:r>
              <a:rPr lang="en-US" altLang="en-US" sz="1000" b="0" dirty="0" err="1"/>
              <a:t>faultactor</a:t>
            </a:r>
            <a:r>
              <a:rPr lang="en-US" altLang="en-US" sz="1000" b="0" dirty="0"/>
              <a:t>&gt; The &lt;</a:t>
            </a:r>
            <a:r>
              <a:rPr lang="en-US" altLang="en-US" sz="1000" b="0" dirty="0" err="1"/>
              <a:t>faultactor</a:t>
            </a:r>
            <a:r>
              <a:rPr lang="en-US" altLang="en-US" sz="1000" b="0" dirty="0"/>
              <a:t>&gt; element contains the URI of the SOAP node that caused the fault to happen. A SOAP node that is not the ultimate SOAP receiver must include the &lt;</a:t>
            </a:r>
            <a:r>
              <a:rPr lang="en-US" altLang="en-US" sz="1000" b="0" dirty="0" err="1"/>
              <a:t>faultactor</a:t>
            </a:r>
            <a:r>
              <a:rPr lang="en-US" altLang="en-US" sz="1000" b="0" dirty="0"/>
              <a:t>&gt; element when it creates a fault; an ultimate SOAP receiver is not obliged to include this element, but may do so.</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&lt;detail&gt; The &lt;detail&gt; element carries application-specific error information related to the &lt;Body&gt; element. It must be present if the contents of the &lt;Body&gt; element could not be successfully processed; it must not be used to carry information about error information belonging to header entries - detailed error information belonging to header entries must be carried within header entries.</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In SOAP 1.2, the SOAP &lt;Fault&gt; element contains the following sub elements: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&lt;Code&gt; The &lt;Code&gt; element is a mandatory element within the &lt;Fault&gt; element. It provides information about the fault in a form that can be processed by software. It contains a &lt;Value&gt; element and an optional &lt;Subcode&gt; element.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&lt;Reason&gt; The &lt;Reason&gt; element is a mandatory element within the &lt;Fault&gt; element. It provides information about the fault in a form intended for a human reader. The &lt;Reason&gt; element contains one or more &lt;Text&gt; elements, each of which contains information about the fault in a different language.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&lt;Node&gt; The &lt;Node&gt; element contains the URI of the SOAP node that caused the fault to happen. A SOAP node that is not the ultimate SOAP receiver must include the &lt;Node&gt; element when it creates a fault; an ultimate SOAP receiver is not obliged to include this element, but may do so. &lt;Role&gt; The &lt;Role&gt; element contains a URI that identifies the role the node was operating in at the point the fault occurred. </a:t>
            </a:r>
          </a:p>
          <a:p>
            <a:pPr eaLnBrk="1" hangingPunct="1">
              <a:spcBef>
                <a:spcPct val="0"/>
              </a:spcBef>
              <a:spcAft>
                <a:spcPct val="0"/>
              </a:spcAft>
              <a:buClrTx/>
              <a:buFontTx/>
              <a:buNone/>
            </a:pPr>
            <a:endParaRPr lang="en-US" altLang="en-US" sz="1000" b="0" dirty="0"/>
          </a:p>
          <a:p>
            <a:pPr eaLnBrk="1" hangingPunct="1">
              <a:spcBef>
                <a:spcPct val="0"/>
              </a:spcBef>
              <a:spcAft>
                <a:spcPct val="0"/>
              </a:spcAft>
              <a:buClrTx/>
              <a:buFontTx/>
              <a:buNone/>
            </a:pPr>
            <a:r>
              <a:rPr lang="en-US" altLang="en-US" sz="1000" b="0" dirty="0"/>
              <a:t>&lt;Detail&gt; The &lt;Detail&gt; element is an optional element, which contains application-specific error information related to the SOAP fault codes describing the fault. The presence of the &lt;Detail&gt; element has no significance as to which parts of the faulty SOAP message were processed.</a:t>
            </a:r>
          </a:p>
        </p:txBody>
      </p:sp>
    </p:spTree>
    <p:extLst>
      <p:ext uri="{BB962C8B-B14F-4D97-AF65-F5344CB8AC3E}">
        <p14:creationId xmlns:p14="http://schemas.microsoft.com/office/powerpoint/2010/main" val="313650137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0935F-AF46-CF41-BA8C-8011C3C9C637}"/>
              </a:ext>
            </a:extLst>
          </p:cNvPr>
          <p:cNvSpPr>
            <a:spLocks noGrp="1"/>
          </p:cNvSpPr>
          <p:nvPr>
            <p:ph type="title"/>
          </p:nvPr>
        </p:nvSpPr>
        <p:spPr/>
        <p:txBody>
          <a:bodyPr/>
          <a:lstStyle/>
          <a:p>
            <a:r>
              <a:rPr lang="en-US" dirty="0"/>
              <a:t>CICS API for fault processing</a:t>
            </a:r>
          </a:p>
        </p:txBody>
      </p:sp>
      <p:sp>
        <p:nvSpPr>
          <p:cNvPr id="3" name="Content Placeholder 2">
            <a:extLst>
              <a:ext uri="{FF2B5EF4-FFF2-40B4-BE49-F238E27FC236}">
                <a16:creationId xmlns:a16="http://schemas.microsoft.com/office/drawing/2014/main" id="{90E08CFA-D246-E441-8B79-5FC8E34FF86E}"/>
              </a:ext>
            </a:extLst>
          </p:cNvPr>
          <p:cNvSpPr>
            <a:spLocks noGrp="1"/>
          </p:cNvSpPr>
          <p:nvPr>
            <p:ph idx="1"/>
          </p:nvPr>
        </p:nvSpPr>
        <p:spPr/>
        <p:txBody>
          <a:bodyPr>
            <a:normAutofit lnSpcReduction="10000"/>
          </a:bodyPr>
          <a:lstStyle/>
          <a:p>
            <a:r>
              <a:rPr lang="en-US" dirty="0"/>
              <a:t>Create a SOAP fault</a:t>
            </a:r>
          </a:p>
          <a:p>
            <a:pPr lvl="1"/>
            <a:r>
              <a:rPr lang="en-US" b="1" dirty="0">
                <a:latin typeface="Courier New" panose="02070309020205020404" pitchFamily="49" charset="0"/>
                <a:cs typeface="Courier New" panose="02070309020205020404" pitchFamily="49" charset="0"/>
              </a:rPr>
              <a:t>EXEC CICS SOAPFAULT CREATE FAULTCODE ( )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FAULTSTRING ( ) FAULTSTRLEN ( ) ROLE (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ROLELENGTH ( ) FAULTACTOR ( ) FAULTACTLEN ( ) DETAIL ( ) DETAILLENGTH ( ) NATLANG ( )</a:t>
            </a:r>
            <a:endParaRPr lang="en-US" dirty="0"/>
          </a:p>
          <a:p>
            <a:r>
              <a:rPr lang="en-US" dirty="0"/>
              <a:t>Add a reason to an existing fault in a specified language</a:t>
            </a:r>
          </a:p>
          <a:p>
            <a:pPr lvl="1"/>
            <a:r>
              <a:rPr lang="en-US" b="1" dirty="0">
                <a:latin typeface="Courier New" panose="02070309020205020404" pitchFamily="49" charset="0"/>
                <a:cs typeface="Courier New" panose="02070309020205020404" pitchFamily="49" charset="0"/>
              </a:rPr>
              <a:t>EXEC CICS SOAPFAULT ADD                                   SUBCODEST ( ) SUBCODELEN ( ) FAULTSTRING ( ) FAULTSTLEN ( ) NATLANG ( )</a:t>
            </a:r>
          </a:p>
          <a:p>
            <a:r>
              <a:rPr lang="en-US" dirty="0"/>
              <a:t>Delete a Soap Fault that has been created</a:t>
            </a:r>
          </a:p>
          <a:p>
            <a:pPr lvl="1"/>
            <a:r>
              <a:rPr lang="en-US" b="1" dirty="0">
                <a:latin typeface="Courier New" panose="02070309020205020404" pitchFamily="49" charset="0"/>
                <a:cs typeface="Courier New" panose="02070309020205020404" pitchFamily="49" charset="0"/>
              </a:rPr>
              <a:t>EXEC CICS SOAPFAULT DELETE</a:t>
            </a:r>
          </a:p>
          <a:p>
            <a:endParaRPr lang="en-US" dirty="0"/>
          </a:p>
        </p:txBody>
      </p:sp>
    </p:spTree>
    <p:extLst>
      <p:ext uri="{BB962C8B-B14F-4D97-AF65-F5344CB8AC3E}">
        <p14:creationId xmlns:p14="http://schemas.microsoft.com/office/powerpoint/2010/main" val="3236128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5" name="Rectangle 2">
            <a:extLst>
              <a:ext uri="{FF2B5EF4-FFF2-40B4-BE49-F238E27FC236}">
                <a16:creationId xmlns:a16="http://schemas.microsoft.com/office/drawing/2014/main" id="{45AD8208-04B3-C045-9486-015C7EC837DB}"/>
              </a:ext>
            </a:extLst>
          </p:cNvPr>
          <p:cNvSpPr>
            <a:spLocks noGrp="1" noChangeArrowheads="1"/>
          </p:cNvSpPr>
          <p:nvPr>
            <p:ph type="title"/>
          </p:nvPr>
        </p:nvSpPr>
        <p:spPr/>
        <p:txBody>
          <a:bodyPr>
            <a:normAutofit/>
          </a:bodyPr>
          <a:lstStyle/>
          <a:p>
            <a:pPr eaLnBrk="1" hangingPunct="1"/>
            <a:r>
              <a:rPr lang="en-US" altLang="en-US" dirty="0"/>
              <a:t>Notes</a:t>
            </a:r>
          </a:p>
        </p:txBody>
      </p:sp>
      <p:sp>
        <p:nvSpPr>
          <p:cNvPr id="84994" name="Slide Number Placeholder 2">
            <a:extLst>
              <a:ext uri="{FF2B5EF4-FFF2-40B4-BE49-F238E27FC236}">
                <a16:creationId xmlns:a16="http://schemas.microsoft.com/office/drawing/2014/main" id="{B598A942-0307-3841-A1A1-1C8690ED51E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59</a:t>
            </a:fld>
            <a:endParaRPr lang="en-US" altLang="en-US" sz="1000">
              <a:solidFill>
                <a:srgbClr val="FFFFFF"/>
              </a:solidFill>
            </a:endParaRPr>
          </a:p>
        </p:txBody>
      </p:sp>
      <p:sp>
        <p:nvSpPr>
          <p:cNvPr id="84996" name="Text Box 3">
            <a:extLst>
              <a:ext uri="{FF2B5EF4-FFF2-40B4-BE49-F238E27FC236}">
                <a16:creationId xmlns:a16="http://schemas.microsoft.com/office/drawing/2014/main" id="{7DEFF77D-C5AD-D046-B606-C3717E751D27}"/>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en-US" altLang="en-US" sz="1400" b="0"/>
          </a:p>
        </p:txBody>
      </p:sp>
      <p:sp>
        <p:nvSpPr>
          <p:cNvPr id="84997" name="Text Box 4">
            <a:extLst>
              <a:ext uri="{FF2B5EF4-FFF2-40B4-BE49-F238E27FC236}">
                <a16:creationId xmlns:a16="http://schemas.microsoft.com/office/drawing/2014/main" id="{8AEDCFBD-275B-1D4D-B3E2-8EBE95543F51}"/>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en-US" altLang="en-US" sz="1400" b="0"/>
          </a:p>
        </p:txBody>
      </p:sp>
      <p:sp>
        <p:nvSpPr>
          <p:cNvPr id="84998" name="Text Box 5">
            <a:extLst>
              <a:ext uri="{FF2B5EF4-FFF2-40B4-BE49-F238E27FC236}">
                <a16:creationId xmlns:a16="http://schemas.microsoft.com/office/drawing/2014/main" id="{BCBD20FA-BCD6-3F42-B0E0-731311D781A0}"/>
              </a:ext>
            </a:extLst>
          </p:cNvPr>
          <p:cNvSpPr txBox="1">
            <a:spLocks noChangeArrowheads="1"/>
          </p:cNvSpPr>
          <p:nvPr/>
        </p:nvSpPr>
        <p:spPr bwMode="auto">
          <a:xfrm>
            <a:off x="2247900" y="1712833"/>
            <a:ext cx="9775224"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0"/>
              </a:spcBef>
              <a:spcAft>
                <a:spcPct val="0"/>
              </a:spcAft>
              <a:buClrTx/>
              <a:buNone/>
            </a:pPr>
            <a:r>
              <a:rPr lang="en-US" altLang="en-US" sz="1000" b="0" dirty="0"/>
              <a:t>The SOAP &lt;Fault&gt; element carries error and status information in the SOAP message.</a:t>
            </a:r>
          </a:p>
          <a:p>
            <a:pPr>
              <a:spcBef>
                <a:spcPct val="0"/>
              </a:spcBef>
              <a:spcAft>
                <a:spcPct val="0"/>
              </a:spcAft>
              <a:buClrTx/>
              <a:buNone/>
            </a:pPr>
            <a:endParaRPr lang="en-US" altLang="en-US" sz="1000" b="0" dirty="0"/>
          </a:p>
          <a:p>
            <a:pPr>
              <a:spcBef>
                <a:spcPct val="0"/>
              </a:spcBef>
              <a:spcAft>
                <a:spcPct val="0"/>
              </a:spcAft>
              <a:buClrTx/>
              <a:buNone/>
            </a:pPr>
            <a:r>
              <a:rPr lang="en-US" altLang="en-US" sz="1000" b="0" dirty="0"/>
              <a:t>If an error occurs in a web service, a fault message is returned to the client. The basic structure of the fault message is defined in the SOAP specifications. Each fault message can include XML that describes the specific error condition. For example, if an application abend occurs in a CICS® web service, a fault message is returned to the client reporting the abend.</a:t>
            </a:r>
          </a:p>
          <a:p>
            <a:pPr>
              <a:spcBef>
                <a:spcPct val="0"/>
              </a:spcBef>
              <a:spcAft>
                <a:spcPct val="0"/>
              </a:spcAft>
              <a:buClrTx/>
              <a:buNone/>
            </a:pPr>
            <a:endParaRPr lang="en-US" altLang="en-US" sz="1000" b="0" dirty="0"/>
          </a:p>
          <a:p>
            <a:pPr>
              <a:spcBef>
                <a:spcPct val="0"/>
              </a:spcBef>
              <a:spcAft>
                <a:spcPct val="0"/>
              </a:spcAft>
              <a:buClrTx/>
              <a:buNone/>
            </a:pPr>
            <a:r>
              <a:rPr lang="en-US" altLang="en-US" sz="1000" b="0" dirty="0"/>
              <a:t>In a service provider, you can use the CICS API to send a SOAP fault to a web service requester. The fault can be issued by the service provider application or by a header processing program in the pipeline. The SOAPFAULT CREATE command has a number of options to provide you with flexibility to respond appropriately to a web service requester. When your program issues this command, CICS creates the SOAP fault response message at the appropriate SOAP level. If your service provider application issues the command, it does not need to create a SOAP response and put it in the DFHRESPONSE container. The pipeline processes the SOAP fault through the message handlers and sends the response to the web service provider.</a:t>
            </a:r>
          </a:p>
          <a:p>
            <a:pPr>
              <a:spcBef>
                <a:spcPct val="0"/>
              </a:spcBef>
              <a:spcAft>
                <a:spcPct val="0"/>
              </a:spcAft>
              <a:buClrTx/>
              <a:buNone/>
            </a:pPr>
            <a:endParaRPr lang="en-US" altLang="en-US" sz="1000" b="0" dirty="0"/>
          </a:p>
          <a:p>
            <a:pPr>
              <a:spcBef>
                <a:spcPct val="0"/>
              </a:spcBef>
              <a:spcAft>
                <a:spcPct val="0"/>
              </a:spcAft>
              <a:buClrTx/>
              <a:buNone/>
            </a:pPr>
            <a:r>
              <a:rPr lang="en-US" altLang="en-US" sz="1000" b="0" dirty="0"/>
              <a:t>SOAPFAULT ADD adds information to a SOAPFAULT object that was created with an earlier SOAPFAULT CREATE command. The information that can be added comprises a subcode and/or a fault string for a particular national language. If the fault already contains a fault string for the language, then this command replaces the fault string for that language. In SOAP 1.1, only the fault string for the original language is used.</a:t>
            </a:r>
          </a:p>
          <a:p>
            <a:pPr>
              <a:spcBef>
                <a:spcPct val="0"/>
              </a:spcBef>
              <a:spcAft>
                <a:spcPct val="0"/>
              </a:spcAft>
              <a:buClrTx/>
              <a:buNone/>
            </a:pPr>
            <a:endParaRPr lang="en-US" altLang="en-US" sz="1000" b="0" dirty="0"/>
          </a:p>
          <a:p>
            <a:pPr>
              <a:spcBef>
                <a:spcPct val="0"/>
              </a:spcBef>
              <a:spcAft>
                <a:spcPct val="0"/>
              </a:spcAft>
              <a:buClrTx/>
              <a:buNone/>
            </a:pPr>
            <a:endParaRPr lang="en-US" altLang="en-US" sz="1000" b="0" dirty="0"/>
          </a:p>
          <a:p>
            <a:pPr>
              <a:spcBef>
                <a:spcPct val="0"/>
              </a:spcBef>
              <a:spcAft>
                <a:spcPct val="0"/>
              </a:spcAft>
              <a:buClrTx/>
              <a:buNone/>
            </a:pPr>
            <a:br>
              <a:rPr lang="en-US" altLang="en-US" sz="1000" b="0" dirty="0"/>
            </a:br>
            <a:endParaRPr lang="en-US" altLang="en-US" sz="1000" b="0" dirty="0"/>
          </a:p>
          <a:p>
            <a:pPr eaLnBrk="1" hangingPunct="1">
              <a:spcBef>
                <a:spcPct val="0"/>
              </a:spcBef>
              <a:spcAft>
                <a:spcPct val="0"/>
              </a:spcAft>
              <a:buClrTx/>
              <a:buFontTx/>
              <a:buNone/>
            </a:pPr>
            <a:endParaRPr lang="en-US" altLang="en-US" sz="1000" b="0" dirty="0"/>
          </a:p>
        </p:txBody>
      </p:sp>
    </p:spTree>
    <p:extLst>
      <p:ext uri="{BB962C8B-B14F-4D97-AF65-F5344CB8AC3E}">
        <p14:creationId xmlns:p14="http://schemas.microsoft.com/office/powerpoint/2010/main" val="277835676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FDD42EF4-6BDA-1743-A7E4-531F73521FAF}"/>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10242" name="Slide Number Placeholder 2">
            <a:extLst>
              <a:ext uri="{FF2B5EF4-FFF2-40B4-BE49-F238E27FC236}">
                <a16:creationId xmlns:a16="http://schemas.microsoft.com/office/drawing/2014/main" id="{629467E3-0DC1-6B41-9AB4-7DBB7D8ABEB3}"/>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t>6</a:t>
            </a:fld>
            <a:endParaRPr lang="en-US" altLang="en-US" sz="1000">
              <a:solidFill>
                <a:srgbClr val="FFFFFF"/>
              </a:solidFill>
            </a:endParaRPr>
          </a:p>
        </p:txBody>
      </p:sp>
      <p:sp>
        <p:nvSpPr>
          <p:cNvPr id="10244" name="Text Box 3">
            <a:extLst>
              <a:ext uri="{FF2B5EF4-FFF2-40B4-BE49-F238E27FC236}">
                <a16:creationId xmlns:a16="http://schemas.microsoft.com/office/drawing/2014/main" id="{A68BF4A8-F015-5D44-BFA2-C1DFC04515B7}"/>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0245" name="Text Box 4">
            <a:extLst>
              <a:ext uri="{FF2B5EF4-FFF2-40B4-BE49-F238E27FC236}">
                <a16:creationId xmlns:a16="http://schemas.microsoft.com/office/drawing/2014/main" id="{C117BBED-F0CB-9C43-9876-6D3FAEFAF2C1}"/>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0246" name="Text Box 5">
            <a:extLst>
              <a:ext uri="{FF2B5EF4-FFF2-40B4-BE49-F238E27FC236}">
                <a16:creationId xmlns:a16="http://schemas.microsoft.com/office/drawing/2014/main" id="{8A740178-49FD-DD4C-A7B1-81854B757AA0}"/>
              </a:ext>
            </a:extLst>
          </p:cNvPr>
          <p:cNvSpPr txBox="1">
            <a:spLocks noChangeArrowheads="1"/>
          </p:cNvSpPr>
          <p:nvPr/>
        </p:nvSpPr>
        <p:spPr bwMode="auto">
          <a:xfrm>
            <a:off x="2247900" y="2286000"/>
            <a:ext cx="81692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is the Agenda slide.  We will start our discussion of CICS’s Web service support with a reminder of how Web services work and the technologies associated with Web services.  We illustrate the flow of Web services through CICS, discussing the various required resource definitions and configuration files that are needed.  Both the HTTP and WMQ transports will be discussed.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We will then turn our attention to the development aspects of Web services in CICS and discuss the tools (CICS Web Services Assistant and </a:t>
            </a:r>
            <a:r>
              <a:rPr lang="en-US" altLang="ja-JP" sz="1400" b="0" dirty="0" err="1">
                <a:ea typeface="MS PGothic" panose="020B0600070205080204" pitchFamily="34" charset="-128"/>
              </a:rPr>
              <a:t>IDz</a:t>
            </a:r>
            <a:r>
              <a:rPr lang="en-US" altLang="ja-JP" sz="1400" b="0" dirty="0">
                <a:ea typeface="MS PGothic" panose="020B0600070205080204" pitchFamily="34" charset="-128"/>
              </a:rPr>
              <a:t>) that are available to help us develop the required artifacts.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Towards the end, we will have a word on the Service Flow Feature.</a:t>
            </a:r>
          </a:p>
        </p:txBody>
      </p:sp>
    </p:spTree>
    <p:extLst>
      <p:ext uri="{BB962C8B-B14F-4D97-AF65-F5344CB8AC3E}">
        <p14:creationId xmlns:p14="http://schemas.microsoft.com/office/powerpoint/2010/main" val="78733865"/>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5">
            <a:extLst>
              <a:ext uri="{FF2B5EF4-FFF2-40B4-BE49-F238E27FC236}">
                <a16:creationId xmlns:a16="http://schemas.microsoft.com/office/drawing/2014/main" id="{CEE27A3A-4B3C-324B-AE6D-D629681C3929}"/>
              </a:ext>
            </a:extLst>
          </p:cNvPr>
          <p:cNvSpPr>
            <a:spLocks noGrp="1" noChangeArrowheads="1"/>
          </p:cNvSpPr>
          <p:nvPr>
            <p:ph type="title"/>
          </p:nvPr>
        </p:nvSpPr>
        <p:spPr/>
        <p:txBody>
          <a:bodyPr>
            <a:normAutofit/>
          </a:bodyPr>
          <a:lstStyle/>
          <a:p>
            <a:pPr eaLnBrk="1" hangingPunct="1"/>
            <a:r>
              <a:rPr lang="en-US" altLang="en-US" sz="3600" b="1" dirty="0"/>
              <a:t>Web Service Invocation API</a:t>
            </a:r>
          </a:p>
        </p:txBody>
      </p:sp>
      <p:sp>
        <p:nvSpPr>
          <p:cNvPr id="86020" name="Rectangle 3">
            <a:extLst>
              <a:ext uri="{FF2B5EF4-FFF2-40B4-BE49-F238E27FC236}">
                <a16:creationId xmlns:a16="http://schemas.microsoft.com/office/drawing/2014/main" id="{D3912664-6199-BE4C-9449-5CDBE2EB54C3}"/>
              </a:ext>
            </a:extLst>
          </p:cNvPr>
          <p:cNvSpPr>
            <a:spLocks noGrp="1" noChangeArrowheads="1"/>
          </p:cNvSpPr>
          <p:nvPr>
            <p:ph idx="1"/>
          </p:nvPr>
        </p:nvSpPr>
        <p:spPr/>
        <p:txBody>
          <a:bodyPr>
            <a:spAutoFit/>
          </a:bodyPr>
          <a:lstStyle/>
          <a:p>
            <a:pPr eaLnBrk="1" hangingPunct="1">
              <a:lnSpc>
                <a:spcPct val="90000"/>
              </a:lnSpc>
              <a:spcBef>
                <a:spcPct val="0"/>
              </a:spcBef>
              <a:buFont typeface="Wingdings" pitchFamily="2" charset="2"/>
              <a:buNone/>
            </a:pPr>
            <a:r>
              <a:rPr lang="en-US" altLang="en-US" sz="1800">
                <a:latin typeface="Courier New" panose="02070309020205020404" pitchFamily="49" charset="0"/>
              </a:rPr>
              <a:t> </a:t>
            </a:r>
            <a:endParaRPr lang="en-US" altLang="en-US" sz="1200">
              <a:latin typeface="Courier" pitchFamily="2" charset="0"/>
            </a:endParaRPr>
          </a:p>
        </p:txBody>
      </p:sp>
      <p:sp>
        <p:nvSpPr>
          <p:cNvPr id="86018" name="Slide Number Placeholder 3">
            <a:extLst>
              <a:ext uri="{FF2B5EF4-FFF2-40B4-BE49-F238E27FC236}">
                <a16:creationId xmlns:a16="http://schemas.microsoft.com/office/drawing/2014/main" id="{63EA2A40-6911-8A4B-BBB8-43F5B3A941FE}"/>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60</a:t>
            </a:fld>
            <a:endParaRPr lang="en-US" altLang="en-US" sz="1000">
              <a:solidFill>
                <a:srgbClr val="FFFFFF"/>
              </a:solidFill>
            </a:endParaRPr>
          </a:p>
        </p:txBody>
      </p:sp>
      <p:sp>
        <p:nvSpPr>
          <p:cNvPr id="86019" name="Rectangle 2">
            <a:extLst>
              <a:ext uri="{FF2B5EF4-FFF2-40B4-BE49-F238E27FC236}">
                <a16:creationId xmlns:a16="http://schemas.microsoft.com/office/drawing/2014/main" id="{BE9E6462-A23E-0B43-B56D-4C99F4E9770F}"/>
              </a:ext>
            </a:extLst>
          </p:cNvPr>
          <p:cNvSpPr>
            <a:spLocks noGrp="1" noChangeArrowheads="1"/>
          </p:cNvSpPr>
          <p:nvPr>
            <p:ph type="body" idx="4294967295"/>
          </p:nvPr>
        </p:nvSpPr>
        <p:spPr>
          <a:xfrm>
            <a:off x="2247899" y="1825624"/>
            <a:ext cx="8229600" cy="4572000"/>
          </a:xfrm>
        </p:spPr>
        <p:txBody>
          <a:bodyPr/>
          <a:lstStyle/>
          <a:p>
            <a:pPr eaLnBrk="1" hangingPunct="1"/>
            <a:r>
              <a:rPr lang="en-US" altLang="en-US" sz="2000" b="1" dirty="0">
                <a:solidFill>
                  <a:srgbClr val="24346A"/>
                </a:solidFill>
                <a:latin typeface="Courier New" panose="02070309020205020404" pitchFamily="49" charset="0"/>
                <a:cs typeface="Courier New" panose="02070309020205020404" pitchFamily="49" charset="0"/>
              </a:rPr>
              <a:t>EXEC CICS INVOKE SERVICE( ) CHANNEL( ) OPERATION( ) {URI() | URIMAP()}</a:t>
            </a:r>
            <a:endParaRPr lang="en-US" altLang="en-US" sz="2000" b="1" dirty="0">
              <a:latin typeface="Courier New" panose="02070309020205020404" pitchFamily="49" charset="0"/>
              <a:cs typeface="Courier New" panose="02070309020205020404" pitchFamily="49" charset="0"/>
            </a:endParaRPr>
          </a:p>
          <a:p>
            <a:pPr marL="914400" lvl="2" indent="-455613"/>
            <a:endParaRPr lang="en-US" altLang="en-US" dirty="0"/>
          </a:p>
          <a:p>
            <a:pPr marL="914400" lvl="2" indent="-455613"/>
            <a:r>
              <a:rPr lang="en-US" altLang="en-US" dirty="0"/>
              <a:t>Must have WSBIND file</a:t>
            </a:r>
          </a:p>
          <a:p>
            <a:pPr marL="914400" lvl="2" indent="-455613"/>
            <a:r>
              <a:rPr lang="en-US" altLang="en-US" dirty="0"/>
              <a:t>CICS constructs message body</a:t>
            </a:r>
          </a:p>
          <a:p>
            <a:pPr marL="914400" lvl="2" indent="-455613"/>
            <a:r>
              <a:rPr lang="en-US" altLang="en-US" dirty="0"/>
              <a:t>WEBSERVICE: name of the Web Service to be invoked</a:t>
            </a:r>
          </a:p>
          <a:p>
            <a:pPr marL="914400" lvl="2" indent="-455613"/>
            <a:r>
              <a:rPr lang="en-US" altLang="en-US" dirty="0"/>
              <a:t>CHANNEL: name of the channel containing data to be passed to the Web Service (DFHWS-DATA container) </a:t>
            </a:r>
          </a:p>
          <a:p>
            <a:pPr marL="914400" lvl="2" indent="-455613"/>
            <a:r>
              <a:rPr lang="en-US" altLang="en-US" dirty="0"/>
              <a:t>OPERATION: name of the operation to be invoked</a:t>
            </a:r>
          </a:p>
          <a:p>
            <a:pPr marL="914400" lvl="2" indent="-455613"/>
            <a:r>
              <a:rPr lang="en-US" altLang="en-US" dirty="0"/>
              <a:t>URI: Universal Resource Identifier of the Web Service (optional)</a:t>
            </a:r>
          </a:p>
          <a:p>
            <a:pPr marL="914400" lvl="2" indent="-455613"/>
            <a:r>
              <a:rPr lang="en-US" altLang="en-US" dirty="0"/>
              <a:t>URIMAP: Name of URIMAP resource with URL and other connection parameters (optional)</a:t>
            </a:r>
          </a:p>
          <a:p>
            <a:pPr marL="914400" lvl="2" indent="-455613"/>
            <a:r>
              <a:rPr lang="en-US" altLang="en-US" dirty="0"/>
              <a:t>V3.2 – timeout value (RESPWAIT) can be specified on the PIPELINE definition</a:t>
            </a:r>
            <a:endParaRPr lang="en-US" altLang="en-US" sz="1800" dirty="0"/>
          </a:p>
        </p:txBody>
      </p:sp>
    </p:spTree>
    <p:extLst>
      <p:ext uri="{BB962C8B-B14F-4D97-AF65-F5344CB8AC3E}">
        <p14:creationId xmlns:p14="http://schemas.microsoft.com/office/powerpoint/2010/main" val="3636669439"/>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7" name="Rectangle 2">
            <a:extLst>
              <a:ext uri="{FF2B5EF4-FFF2-40B4-BE49-F238E27FC236}">
                <a16:creationId xmlns:a16="http://schemas.microsoft.com/office/drawing/2014/main" id="{66EE8942-80EB-DD4C-B08C-A05076C0F09F}"/>
              </a:ext>
            </a:extLst>
          </p:cNvPr>
          <p:cNvSpPr>
            <a:spLocks noGrp="1" noChangeArrowheads="1"/>
          </p:cNvSpPr>
          <p:nvPr>
            <p:ph type="title"/>
          </p:nvPr>
        </p:nvSpPr>
        <p:spPr/>
        <p:txBody>
          <a:bodyPr>
            <a:normAutofit/>
          </a:bodyPr>
          <a:lstStyle/>
          <a:p>
            <a:pPr eaLnBrk="1" hangingPunct="1"/>
            <a:r>
              <a:rPr lang="en-US" altLang="en-US"/>
              <a:t>Notes</a:t>
            </a:r>
          </a:p>
        </p:txBody>
      </p:sp>
      <p:sp>
        <p:nvSpPr>
          <p:cNvPr id="88066" name="Slide Number Placeholder 2">
            <a:extLst>
              <a:ext uri="{FF2B5EF4-FFF2-40B4-BE49-F238E27FC236}">
                <a16:creationId xmlns:a16="http://schemas.microsoft.com/office/drawing/2014/main" id="{93F2E328-958E-FA46-9C89-06E85B08C7B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61</a:t>
            </a:fld>
            <a:endParaRPr lang="en-US" altLang="en-US" sz="1000">
              <a:solidFill>
                <a:srgbClr val="FFFFFF"/>
              </a:solidFill>
            </a:endParaRPr>
          </a:p>
        </p:txBody>
      </p:sp>
      <p:sp>
        <p:nvSpPr>
          <p:cNvPr id="88068" name="Text Box 3">
            <a:extLst>
              <a:ext uri="{FF2B5EF4-FFF2-40B4-BE49-F238E27FC236}">
                <a16:creationId xmlns:a16="http://schemas.microsoft.com/office/drawing/2014/main" id="{88EA61B5-57C2-DF47-9921-E77AC231FECD}"/>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en-US" altLang="en-US" sz="1400" b="0"/>
          </a:p>
        </p:txBody>
      </p:sp>
      <p:sp>
        <p:nvSpPr>
          <p:cNvPr id="88069" name="Text Box 4">
            <a:extLst>
              <a:ext uri="{FF2B5EF4-FFF2-40B4-BE49-F238E27FC236}">
                <a16:creationId xmlns:a16="http://schemas.microsoft.com/office/drawing/2014/main" id="{D2549478-FBF1-3149-B6EF-A956CE8884E9}"/>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en-US" altLang="en-US" sz="1400" b="0"/>
          </a:p>
        </p:txBody>
      </p:sp>
      <p:sp>
        <p:nvSpPr>
          <p:cNvPr id="88070" name="Text Box 5">
            <a:extLst>
              <a:ext uri="{FF2B5EF4-FFF2-40B4-BE49-F238E27FC236}">
                <a16:creationId xmlns:a16="http://schemas.microsoft.com/office/drawing/2014/main" id="{85FE13A1-27BD-E94D-AE4E-4B11AD35E471}"/>
              </a:ext>
            </a:extLst>
          </p:cNvPr>
          <p:cNvSpPr txBox="1">
            <a:spLocks noChangeArrowheads="1"/>
          </p:cNvSpPr>
          <p:nvPr/>
        </p:nvSpPr>
        <p:spPr bwMode="auto">
          <a:xfrm>
            <a:off x="2247900" y="1690688"/>
            <a:ext cx="8763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r>
              <a:rPr lang="en-US" altLang="en-US" sz="1400" b="0" dirty="0"/>
              <a:t>The purpose of the command is to invoke the web service named and pass the channel into which the relevant containers have been put. </a:t>
            </a:r>
          </a:p>
          <a:p>
            <a:pPr eaLnBrk="1" hangingPunct="1">
              <a:spcBef>
                <a:spcPct val="0"/>
              </a:spcBef>
              <a:spcAft>
                <a:spcPct val="0"/>
              </a:spcAft>
              <a:buClrTx/>
              <a:buFontTx/>
              <a:buNone/>
            </a:pPr>
            <a:endParaRPr lang="en-US" altLang="en-US" sz="1400" b="0" dirty="0"/>
          </a:p>
          <a:p>
            <a:pPr eaLnBrk="1" hangingPunct="1">
              <a:spcBef>
                <a:spcPct val="0"/>
              </a:spcBef>
              <a:spcAft>
                <a:spcPct val="0"/>
              </a:spcAft>
              <a:buClrTx/>
              <a:buFontTx/>
              <a:buNone/>
            </a:pPr>
            <a:r>
              <a:rPr lang="en-US" altLang="en-US" sz="1400" b="0" dirty="0"/>
              <a:t>The container DFHWS-DATA must be created by the requesting application before the INVOKE WEBSERVICE command is issued.</a:t>
            </a:r>
          </a:p>
          <a:p>
            <a:pPr eaLnBrk="1" hangingPunct="1">
              <a:spcBef>
                <a:spcPct val="0"/>
              </a:spcBef>
              <a:spcAft>
                <a:spcPct val="0"/>
              </a:spcAft>
              <a:buClrTx/>
              <a:buFontTx/>
              <a:buNone/>
            </a:pPr>
            <a:endParaRPr lang="en-US" altLang="en-US" sz="1400" b="0" dirty="0"/>
          </a:p>
          <a:p>
            <a:pPr eaLnBrk="1" hangingPunct="1">
              <a:spcBef>
                <a:spcPct val="0"/>
              </a:spcBef>
              <a:spcAft>
                <a:spcPct val="0"/>
              </a:spcAft>
              <a:buClrTx/>
              <a:buFontTx/>
              <a:buNone/>
            </a:pPr>
            <a:r>
              <a:rPr lang="en-US" altLang="en-US" sz="1400" b="0" dirty="0"/>
              <a:t>The same container, DFHWS-DATA, will hold the response, if any, from the Web Service.</a:t>
            </a:r>
          </a:p>
          <a:p>
            <a:pPr eaLnBrk="1" hangingPunct="1">
              <a:spcBef>
                <a:spcPct val="0"/>
              </a:spcBef>
              <a:spcAft>
                <a:spcPct val="0"/>
              </a:spcAft>
              <a:buClrTx/>
              <a:buFontTx/>
              <a:buNone/>
            </a:pPr>
            <a:endParaRPr lang="en-US" altLang="en-US" sz="1400" b="0" dirty="0"/>
          </a:p>
          <a:p>
            <a:pPr eaLnBrk="1" hangingPunct="1">
              <a:spcBef>
                <a:spcPct val="0"/>
              </a:spcBef>
              <a:spcAft>
                <a:spcPct val="0"/>
              </a:spcAft>
              <a:buClrTx/>
              <a:buFontTx/>
              <a:buNone/>
            </a:pPr>
            <a:r>
              <a:rPr lang="en-US" altLang="en-US" sz="1400" b="0" dirty="0"/>
              <a:t>If a fault is returned from the Web service provider, CICS will provide the CICS application program with appropriate RESP and RESP2 values.</a:t>
            </a:r>
          </a:p>
        </p:txBody>
      </p:sp>
    </p:spTree>
    <p:extLst>
      <p:ext uri="{BB962C8B-B14F-4D97-AF65-F5344CB8AC3E}">
        <p14:creationId xmlns:p14="http://schemas.microsoft.com/office/powerpoint/2010/main" val="1849303628"/>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5">
            <a:extLst>
              <a:ext uri="{FF2B5EF4-FFF2-40B4-BE49-F238E27FC236}">
                <a16:creationId xmlns:a16="http://schemas.microsoft.com/office/drawing/2014/main" id="{5EC750F9-8BD5-894F-B6D3-77C837B57A99}"/>
              </a:ext>
            </a:extLst>
          </p:cNvPr>
          <p:cNvSpPr>
            <a:spLocks noGrp="1" noChangeArrowheads="1"/>
          </p:cNvSpPr>
          <p:nvPr>
            <p:ph type="title"/>
          </p:nvPr>
        </p:nvSpPr>
        <p:spPr/>
        <p:txBody>
          <a:bodyPr/>
          <a:lstStyle/>
          <a:p>
            <a:pPr eaLnBrk="1" hangingPunct="1"/>
            <a:r>
              <a:rPr lang="en-GB" altLang="en-US" sz="2800" b="1" dirty="0"/>
              <a:t>Setting </a:t>
            </a:r>
            <a:r>
              <a:rPr lang="en-GB" altLang="en-US" sz="2800" b="1" dirty="0" err="1"/>
              <a:t>Userid</a:t>
            </a:r>
            <a:r>
              <a:rPr lang="en-GB" altLang="en-US" sz="2800" b="1" dirty="0"/>
              <a:t> and </a:t>
            </a:r>
            <a:r>
              <a:rPr lang="en-GB" altLang="en-US" sz="2800" b="1" dirty="0" err="1"/>
              <a:t>Tranid</a:t>
            </a:r>
            <a:r>
              <a:rPr lang="en-GB" altLang="en-US" sz="2800" b="1" dirty="0"/>
              <a:t> – (inbound web service)</a:t>
            </a:r>
            <a:endParaRPr lang="en-US" altLang="en-US" sz="2800" b="1" dirty="0"/>
          </a:p>
        </p:txBody>
      </p:sp>
      <p:sp>
        <p:nvSpPr>
          <p:cNvPr id="89091" name="Rectangle 3">
            <a:extLst>
              <a:ext uri="{FF2B5EF4-FFF2-40B4-BE49-F238E27FC236}">
                <a16:creationId xmlns:a16="http://schemas.microsoft.com/office/drawing/2014/main" id="{B7CD631B-9C93-CB48-B2FA-A898DDC0D443}"/>
              </a:ext>
            </a:extLst>
          </p:cNvPr>
          <p:cNvSpPr>
            <a:spLocks noGrp="1" noChangeArrowheads="1"/>
          </p:cNvSpPr>
          <p:nvPr>
            <p:ph idx="1"/>
          </p:nvPr>
        </p:nvSpPr>
        <p:spPr/>
        <p:txBody>
          <a:bodyPr>
            <a:spAutoFit/>
          </a:bodyPr>
          <a:lstStyle/>
          <a:p>
            <a:pPr eaLnBrk="1" hangingPunct="1">
              <a:lnSpc>
                <a:spcPct val="90000"/>
              </a:lnSpc>
              <a:spcBef>
                <a:spcPct val="0"/>
              </a:spcBef>
              <a:buFont typeface="Wingdings" pitchFamily="2" charset="2"/>
              <a:buNone/>
            </a:pPr>
            <a:r>
              <a:rPr lang="en-US" altLang="en-US" sz="1800">
                <a:latin typeface="Courier New" panose="02070309020205020404" pitchFamily="49" charset="0"/>
              </a:rPr>
              <a:t> </a:t>
            </a:r>
            <a:endParaRPr lang="en-US" altLang="en-US" sz="1200">
              <a:latin typeface="Courier" pitchFamily="2" charset="0"/>
            </a:endParaRPr>
          </a:p>
        </p:txBody>
      </p:sp>
      <p:sp>
        <p:nvSpPr>
          <p:cNvPr id="89090" name="Slide Number Placeholder 3">
            <a:extLst>
              <a:ext uri="{FF2B5EF4-FFF2-40B4-BE49-F238E27FC236}">
                <a16:creationId xmlns:a16="http://schemas.microsoft.com/office/drawing/2014/main" id="{4B9CD80A-B46F-7B43-8672-CE8D63610133}"/>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62</a:t>
            </a:fld>
            <a:endParaRPr lang="en-US" altLang="en-US" sz="1000">
              <a:solidFill>
                <a:srgbClr val="FFFFFF"/>
              </a:solidFill>
            </a:endParaRPr>
          </a:p>
        </p:txBody>
      </p:sp>
      <p:sp>
        <p:nvSpPr>
          <p:cNvPr id="89093" name="Rectangle 3">
            <a:extLst>
              <a:ext uri="{FF2B5EF4-FFF2-40B4-BE49-F238E27FC236}">
                <a16:creationId xmlns:a16="http://schemas.microsoft.com/office/drawing/2014/main" id="{204BA687-45A6-8046-A267-82D67CDFD2FF}"/>
              </a:ext>
            </a:extLst>
          </p:cNvPr>
          <p:cNvSpPr>
            <a:spLocks noGrp="1" noChangeArrowheads="1"/>
          </p:cNvSpPr>
          <p:nvPr>
            <p:ph sz="half" idx="4294967295"/>
          </p:nvPr>
        </p:nvSpPr>
        <p:spPr>
          <a:xfrm>
            <a:off x="8380413" y="1371600"/>
            <a:ext cx="3811587" cy="349250"/>
          </a:xfrm>
        </p:spPr>
        <p:txBody>
          <a:bodyPr>
            <a:spAutoFit/>
          </a:bodyPr>
          <a:lstStyle/>
          <a:p>
            <a:pPr eaLnBrk="1" hangingPunct="1">
              <a:lnSpc>
                <a:spcPct val="90000"/>
              </a:lnSpc>
              <a:spcBef>
                <a:spcPct val="0"/>
              </a:spcBef>
              <a:buFont typeface="Wingdings" pitchFamily="2" charset="2"/>
              <a:buNone/>
            </a:pPr>
            <a:r>
              <a:rPr lang="en-US" altLang="en-US" sz="1800">
                <a:latin typeface="Courier New" panose="02070309020205020404" pitchFamily="49" charset="0"/>
              </a:rPr>
              <a:t> </a:t>
            </a:r>
            <a:endParaRPr lang="en-US" altLang="en-US" sz="1200">
              <a:latin typeface="Courier" pitchFamily="2" charset="0"/>
            </a:endParaRPr>
          </a:p>
        </p:txBody>
      </p:sp>
      <p:sp>
        <p:nvSpPr>
          <p:cNvPr id="8" name="Rectangle 2">
            <a:extLst>
              <a:ext uri="{FF2B5EF4-FFF2-40B4-BE49-F238E27FC236}">
                <a16:creationId xmlns:a16="http://schemas.microsoft.com/office/drawing/2014/main" id="{634436B3-F171-1F4B-AF25-50DA483226D8}"/>
              </a:ext>
            </a:extLst>
          </p:cNvPr>
          <p:cNvSpPr txBox="1">
            <a:spLocks noChangeArrowheads="1"/>
          </p:cNvSpPr>
          <p:nvPr/>
        </p:nvSpPr>
        <p:spPr bwMode="auto">
          <a:xfrm>
            <a:off x="2312505" y="1371600"/>
            <a:ext cx="7889875" cy="5105400"/>
          </a:xfrm>
          <a:prstGeom prst="rect">
            <a:avLst/>
          </a:prstGeom>
          <a:noFill/>
          <a:ln w="9525">
            <a:noFill/>
            <a:miter lim="800000"/>
            <a:headEnd/>
            <a:tailEnd/>
          </a:ln>
        </p:spPr>
        <p:txBody>
          <a:bodyPr/>
          <a:lstStyle/>
          <a:p>
            <a:pPr marL="228600" indent="-228600">
              <a:lnSpc>
                <a:spcPct val="90000"/>
              </a:lnSpc>
              <a:spcBef>
                <a:spcPct val="35000"/>
              </a:spcBef>
              <a:spcAft>
                <a:spcPct val="15000"/>
              </a:spcAft>
              <a:buClr>
                <a:schemeClr val="accent2"/>
              </a:buClr>
              <a:buFont typeface="Wingdings" pitchFamily="2" charset="2"/>
              <a:buChar char="§"/>
              <a:defRPr/>
            </a:pPr>
            <a:r>
              <a:rPr lang="en-GB" sz="2000" b="1" kern="0" dirty="0" err="1"/>
              <a:t>Userid</a:t>
            </a:r>
            <a:endParaRPr lang="en-GB" sz="2000" b="1" kern="0" dirty="0"/>
          </a:p>
          <a:p>
            <a:pPr marL="465138" lvl="1" indent="-234950">
              <a:lnSpc>
                <a:spcPct val="90000"/>
              </a:lnSpc>
              <a:spcBef>
                <a:spcPct val="25000"/>
              </a:spcBef>
              <a:spcAft>
                <a:spcPct val="15000"/>
              </a:spcAft>
              <a:buClr>
                <a:schemeClr val="accent2"/>
              </a:buClr>
              <a:buFont typeface="Arial" charset="0"/>
              <a:buChar char="–"/>
              <a:defRPr/>
            </a:pPr>
            <a:r>
              <a:rPr lang="en-GB" sz="2000" kern="0" dirty="0"/>
              <a:t>Specified in URIMAP (hard-coded URIMAP definition)</a:t>
            </a:r>
          </a:p>
          <a:p>
            <a:pPr marL="465138" lvl="1" indent="-234950">
              <a:lnSpc>
                <a:spcPct val="90000"/>
              </a:lnSpc>
              <a:spcBef>
                <a:spcPct val="25000"/>
              </a:spcBef>
              <a:spcAft>
                <a:spcPct val="15000"/>
              </a:spcAft>
              <a:buClr>
                <a:schemeClr val="accent2"/>
              </a:buClr>
              <a:buFont typeface="Arial" charset="0"/>
              <a:buChar char="–"/>
              <a:defRPr/>
            </a:pPr>
            <a:r>
              <a:rPr lang="en-GB" sz="2000" kern="0" dirty="0"/>
              <a:t>Specified in URIMAP (from </a:t>
            </a:r>
            <a:r>
              <a:rPr lang="en-GB" sz="2000" kern="0" dirty="0" err="1"/>
              <a:t>WSBind</a:t>
            </a:r>
            <a:r>
              <a:rPr lang="en-GB" sz="2000" kern="0" dirty="0"/>
              <a:t> file, CICS created URIMAP)</a:t>
            </a:r>
          </a:p>
          <a:p>
            <a:pPr marL="465138" lvl="1" indent="-234950">
              <a:lnSpc>
                <a:spcPct val="90000"/>
              </a:lnSpc>
              <a:spcBef>
                <a:spcPct val="25000"/>
              </a:spcBef>
              <a:spcAft>
                <a:spcPct val="15000"/>
              </a:spcAft>
              <a:buClr>
                <a:schemeClr val="accent2"/>
              </a:buClr>
              <a:buFont typeface="Arial" charset="0"/>
              <a:buChar char="–"/>
              <a:defRPr/>
            </a:pPr>
            <a:r>
              <a:rPr lang="en-GB" sz="2000" kern="0" dirty="0"/>
              <a:t>A HANDLER puts the </a:t>
            </a:r>
            <a:r>
              <a:rPr lang="en-GB" sz="2000" kern="0" dirty="0" err="1"/>
              <a:t>userid</a:t>
            </a:r>
            <a:r>
              <a:rPr lang="en-GB" sz="2000" kern="0" dirty="0"/>
              <a:t> in the DFHWS-USERID container</a:t>
            </a:r>
          </a:p>
          <a:p>
            <a:pPr marL="465138" lvl="1" indent="-234950">
              <a:lnSpc>
                <a:spcPct val="90000"/>
              </a:lnSpc>
              <a:spcBef>
                <a:spcPct val="25000"/>
              </a:spcBef>
              <a:spcAft>
                <a:spcPct val="15000"/>
              </a:spcAft>
              <a:buClr>
                <a:schemeClr val="accent2"/>
              </a:buClr>
              <a:buFont typeface="Arial" charset="0"/>
              <a:buChar char="–"/>
              <a:defRPr/>
            </a:pPr>
            <a:r>
              <a:rPr lang="en-GB" sz="2000" kern="0" dirty="0"/>
              <a:t>SSL   (CICS associates </a:t>
            </a:r>
            <a:r>
              <a:rPr lang="en-GB" sz="2000" kern="0" dirty="0" err="1"/>
              <a:t>userid</a:t>
            </a:r>
            <a:r>
              <a:rPr lang="en-GB" sz="2000" kern="0" dirty="0"/>
              <a:t> based on client certificate)</a:t>
            </a:r>
          </a:p>
          <a:p>
            <a:pPr marL="465138" lvl="1" indent="-234950">
              <a:lnSpc>
                <a:spcPct val="90000"/>
              </a:lnSpc>
              <a:spcBef>
                <a:spcPct val="25000"/>
              </a:spcBef>
              <a:spcAft>
                <a:spcPct val="15000"/>
              </a:spcAft>
              <a:buClr>
                <a:schemeClr val="accent2"/>
              </a:buClr>
              <a:buFont typeface="Arial" charset="0"/>
              <a:buChar char="–"/>
              <a:defRPr/>
            </a:pPr>
            <a:r>
              <a:rPr lang="en-GB" sz="2000" kern="0" dirty="0"/>
              <a:t>HTTP Basic authentication (normally not used for Web services)</a:t>
            </a:r>
          </a:p>
          <a:p>
            <a:pPr marL="465138" lvl="1" indent="-234950">
              <a:lnSpc>
                <a:spcPct val="90000"/>
              </a:lnSpc>
              <a:spcBef>
                <a:spcPct val="25000"/>
              </a:spcBef>
              <a:spcAft>
                <a:spcPct val="15000"/>
              </a:spcAft>
              <a:buClr>
                <a:schemeClr val="accent2"/>
              </a:buClr>
              <a:buFont typeface="Arial" charset="0"/>
              <a:buChar char="–"/>
              <a:defRPr/>
            </a:pPr>
            <a:r>
              <a:rPr lang="en-GB" sz="2000" kern="0" dirty="0"/>
              <a:t>WS-Security</a:t>
            </a:r>
          </a:p>
          <a:p>
            <a:pPr marL="465138" lvl="1" indent="-234950">
              <a:lnSpc>
                <a:spcPct val="90000"/>
              </a:lnSpc>
              <a:spcBef>
                <a:spcPct val="25000"/>
              </a:spcBef>
              <a:spcAft>
                <a:spcPct val="15000"/>
              </a:spcAft>
              <a:buClr>
                <a:schemeClr val="accent2"/>
              </a:buClr>
              <a:buFont typeface="Arial" charset="0"/>
              <a:buChar char="–"/>
              <a:defRPr/>
            </a:pPr>
            <a:r>
              <a:rPr lang="en-GB" sz="2000" kern="0" dirty="0"/>
              <a:t>WS-Trust</a:t>
            </a:r>
          </a:p>
          <a:p>
            <a:pPr marL="228600" indent="-228600">
              <a:lnSpc>
                <a:spcPct val="90000"/>
              </a:lnSpc>
              <a:spcBef>
                <a:spcPct val="35000"/>
              </a:spcBef>
              <a:spcAft>
                <a:spcPct val="15000"/>
              </a:spcAft>
              <a:buClr>
                <a:schemeClr val="accent2"/>
              </a:buClr>
              <a:buFont typeface="Wingdings" pitchFamily="2" charset="2"/>
              <a:buChar char="§"/>
              <a:defRPr/>
            </a:pPr>
            <a:r>
              <a:rPr lang="en-GB" sz="2000" b="1" kern="0" dirty="0" err="1"/>
              <a:t>Tranid</a:t>
            </a:r>
            <a:endParaRPr lang="en-GB" sz="2000" b="1" kern="0" dirty="0"/>
          </a:p>
          <a:p>
            <a:pPr marL="465138" lvl="1" indent="-234950">
              <a:lnSpc>
                <a:spcPct val="90000"/>
              </a:lnSpc>
              <a:spcBef>
                <a:spcPct val="25000"/>
              </a:spcBef>
              <a:spcAft>
                <a:spcPct val="15000"/>
              </a:spcAft>
              <a:buClr>
                <a:schemeClr val="accent2"/>
              </a:buClr>
              <a:buFont typeface="Arial" charset="0"/>
              <a:buChar char="–"/>
              <a:defRPr/>
            </a:pPr>
            <a:r>
              <a:rPr lang="en-GB" sz="2000" kern="0" dirty="0"/>
              <a:t>Specified in URIMAP (hard-coded URIMAP definition)</a:t>
            </a:r>
          </a:p>
          <a:p>
            <a:pPr marL="465138" lvl="1" indent="-234950">
              <a:lnSpc>
                <a:spcPct val="90000"/>
              </a:lnSpc>
              <a:spcBef>
                <a:spcPct val="25000"/>
              </a:spcBef>
              <a:spcAft>
                <a:spcPct val="15000"/>
              </a:spcAft>
              <a:buClr>
                <a:schemeClr val="accent2"/>
              </a:buClr>
              <a:buFont typeface="Arial" charset="0"/>
              <a:buChar char="–"/>
              <a:defRPr/>
            </a:pPr>
            <a:r>
              <a:rPr lang="en-GB" sz="2000" kern="0" dirty="0"/>
              <a:t>Specified in URIMAP (from </a:t>
            </a:r>
            <a:r>
              <a:rPr lang="en-GB" sz="2000" kern="0" dirty="0" err="1"/>
              <a:t>WSBind</a:t>
            </a:r>
            <a:r>
              <a:rPr lang="en-GB" sz="2000" kern="0" dirty="0"/>
              <a:t> file, CICS created URIMAP)</a:t>
            </a:r>
          </a:p>
          <a:p>
            <a:pPr marL="465138" lvl="1" indent="-234950">
              <a:lnSpc>
                <a:spcPct val="90000"/>
              </a:lnSpc>
              <a:spcBef>
                <a:spcPct val="25000"/>
              </a:spcBef>
              <a:spcAft>
                <a:spcPct val="15000"/>
              </a:spcAft>
              <a:buClr>
                <a:schemeClr val="accent2"/>
              </a:buClr>
              <a:buFont typeface="Arial" charset="0"/>
              <a:buChar char="–"/>
              <a:defRPr/>
            </a:pPr>
            <a:r>
              <a:rPr lang="en-GB" sz="2000" kern="0" dirty="0"/>
              <a:t>A HANDLER puts the </a:t>
            </a:r>
            <a:r>
              <a:rPr lang="en-GB" sz="2000" kern="0" dirty="0" err="1"/>
              <a:t>tranid</a:t>
            </a:r>
            <a:r>
              <a:rPr lang="en-GB" sz="2000" kern="0" dirty="0"/>
              <a:t> in the DFHWS-TRANID container</a:t>
            </a:r>
            <a:endParaRPr lang="en-US" sz="2000" kern="0" dirty="0"/>
          </a:p>
        </p:txBody>
      </p:sp>
    </p:spTree>
    <p:extLst>
      <p:ext uri="{BB962C8B-B14F-4D97-AF65-F5344CB8AC3E}">
        <p14:creationId xmlns:p14="http://schemas.microsoft.com/office/powerpoint/2010/main" val="2434778199"/>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a:extLst>
              <a:ext uri="{FF2B5EF4-FFF2-40B4-BE49-F238E27FC236}">
                <a16:creationId xmlns:a16="http://schemas.microsoft.com/office/drawing/2014/main" id="{045E8AE3-56BC-CD41-88A5-1B8C6A8286F0}"/>
              </a:ext>
            </a:extLst>
          </p:cNvPr>
          <p:cNvSpPr>
            <a:spLocks noGrp="1" noChangeArrowheads="1"/>
          </p:cNvSpPr>
          <p:nvPr>
            <p:ph type="title"/>
          </p:nvPr>
        </p:nvSpPr>
        <p:spPr/>
        <p:txBody>
          <a:bodyPr/>
          <a:lstStyle/>
          <a:p>
            <a:pPr eaLnBrk="1" hangingPunct="1"/>
            <a:r>
              <a:rPr lang="en-US" altLang="en-US" sz="2800" b="1"/>
              <a:t> </a:t>
            </a:r>
          </a:p>
        </p:txBody>
      </p:sp>
      <p:sp>
        <p:nvSpPr>
          <p:cNvPr id="92164" name="Rectangle 3">
            <a:extLst>
              <a:ext uri="{FF2B5EF4-FFF2-40B4-BE49-F238E27FC236}">
                <a16:creationId xmlns:a16="http://schemas.microsoft.com/office/drawing/2014/main" id="{A17BCC5E-A199-4940-9A14-F4FF2507858A}"/>
              </a:ext>
            </a:extLst>
          </p:cNvPr>
          <p:cNvSpPr>
            <a:spLocks noGrp="1" noChangeArrowheads="1"/>
          </p:cNvSpPr>
          <p:nvPr>
            <p:ph type="body" idx="1"/>
          </p:nvPr>
        </p:nvSpPr>
        <p:spPr/>
        <p:txBody>
          <a:bodyPr>
            <a:normAutofit/>
          </a:bodyPr>
          <a:lstStyle/>
          <a:p>
            <a:pPr algn="ctr" eaLnBrk="1" hangingPunct="1"/>
            <a:r>
              <a:rPr lang="en-US" altLang="en-US" sz="3600" dirty="0">
                <a:solidFill>
                  <a:schemeClr val="accent1">
                    <a:lumMod val="75000"/>
                  </a:schemeClr>
                </a:solidFill>
              </a:rPr>
              <a:t> CICS Web Service Support in </a:t>
            </a:r>
            <a:r>
              <a:rPr lang="en-US" altLang="en-US" sz="3600" dirty="0" err="1">
                <a:solidFill>
                  <a:schemeClr val="accent1">
                    <a:lumMod val="75000"/>
                  </a:schemeClr>
                </a:solidFill>
              </a:rPr>
              <a:t>IDz</a:t>
            </a:r>
            <a:r>
              <a:rPr lang="en-US" altLang="en-US" sz="3600" dirty="0">
                <a:solidFill>
                  <a:schemeClr val="accent1">
                    <a:lumMod val="75000"/>
                  </a:schemeClr>
                </a:solidFill>
              </a:rPr>
              <a:t> </a:t>
            </a:r>
          </a:p>
          <a:p>
            <a:pPr algn="ctr" eaLnBrk="1" hangingPunct="1"/>
            <a:r>
              <a:rPr lang="en-US" altLang="en-US" sz="3600" dirty="0">
                <a:solidFill>
                  <a:schemeClr val="accent1">
                    <a:lumMod val="75000"/>
                  </a:schemeClr>
                </a:solidFill>
              </a:rPr>
              <a:t>(IBM Developer for z System)</a:t>
            </a:r>
          </a:p>
        </p:txBody>
      </p:sp>
      <p:sp>
        <p:nvSpPr>
          <p:cNvPr id="92162" name="Slide Number Placeholder 3">
            <a:extLst>
              <a:ext uri="{FF2B5EF4-FFF2-40B4-BE49-F238E27FC236}">
                <a16:creationId xmlns:a16="http://schemas.microsoft.com/office/drawing/2014/main" id="{6871C0E1-D258-0C42-B56D-3A3BC17DB1CE}"/>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63</a:t>
            </a:fld>
            <a:endParaRPr lang="en-US" altLang="en-US" sz="1000">
              <a:solidFill>
                <a:srgbClr val="FFFFFF"/>
              </a:solidFill>
            </a:endParaRPr>
          </a:p>
        </p:txBody>
      </p:sp>
    </p:spTree>
    <p:extLst>
      <p:ext uri="{BB962C8B-B14F-4D97-AF65-F5344CB8AC3E}">
        <p14:creationId xmlns:p14="http://schemas.microsoft.com/office/powerpoint/2010/main" val="244937350"/>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4">
            <a:extLst>
              <a:ext uri="{FF2B5EF4-FFF2-40B4-BE49-F238E27FC236}">
                <a16:creationId xmlns:a16="http://schemas.microsoft.com/office/drawing/2014/main" id="{1AB32DB8-3D1D-554A-BA70-BD6031DDF3E4}"/>
              </a:ext>
            </a:extLst>
          </p:cNvPr>
          <p:cNvSpPr>
            <a:spLocks noGrp="1" noChangeArrowheads="1"/>
          </p:cNvSpPr>
          <p:nvPr>
            <p:ph type="title"/>
          </p:nvPr>
        </p:nvSpPr>
        <p:spPr/>
        <p:txBody>
          <a:bodyPr>
            <a:normAutofit/>
          </a:bodyPr>
          <a:lstStyle/>
          <a:p>
            <a:pPr eaLnBrk="1" hangingPunct="1"/>
            <a:r>
              <a:rPr lang="en-US" altLang="ja-JP" sz="3600" b="1" dirty="0" err="1">
                <a:ea typeface="MS PGothic" panose="020B0600070205080204" pitchFamily="34" charset="-128"/>
              </a:rPr>
              <a:t>IDz</a:t>
            </a:r>
            <a:r>
              <a:rPr lang="en-US" altLang="ja-JP" sz="3600" b="1" dirty="0">
                <a:ea typeface="MS PGothic" panose="020B0600070205080204" pitchFamily="34" charset="-128"/>
              </a:rPr>
              <a:t>: Creating CICS Web Service Artifacts</a:t>
            </a:r>
          </a:p>
        </p:txBody>
      </p:sp>
      <p:sp>
        <p:nvSpPr>
          <p:cNvPr id="93186" name="Slide Number Placeholder 4">
            <a:extLst>
              <a:ext uri="{FF2B5EF4-FFF2-40B4-BE49-F238E27FC236}">
                <a16:creationId xmlns:a16="http://schemas.microsoft.com/office/drawing/2014/main" id="{8D6AD8AB-0523-3448-BB93-B057C73F12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1029777F-CB33-054D-951F-296CC282F081}" type="slidenum">
              <a:rPr lang="en-US" altLang="en-US" sz="1000">
                <a:solidFill>
                  <a:srgbClr val="FFFFFF"/>
                </a:solidFill>
              </a:rPr>
              <a:pPr>
                <a:spcBef>
                  <a:spcPct val="50000"/>
                </a:spcBef>
                <a:spcAft>
                  <a:spcPct val="0"/>
                </a:spcAft>
                <a:buClrTx/>
                <a:buFontTx/>
                <a:buNone/>
              </a:pPr>
              <a:t>64</a:t>
            </a:fld>
            <a:endParaRPr lang="en-US" altLang="en-US" sz="1000">
              <a:solidFill>
                <a:srgbClr val="FFFFFF"/>
              </a:solidFill>
            </a:endParaRPr>
          </a:p>
        </p:txBody>
      </p:sp>
      <p:sp>
        <p:nvSpPr>
          <p:cNvPr id="93187" name="Rectangle 2">
            <a:extLst>
              <a:ext uri="{FF2B5EF4-FFF2-40B4-BE49-F238E27FC236}">
                <a16:creationId xmlns:a16="http://schemas.microsoft.com/office/drawing/2014/main" id="{34D04DA0-F294-8740-AA23-CDD96315F232}"/>
              </a:ext>
            </a:extLst>
          </p:cNvPr>
          <p:cNvSpPr>
            <a:spLocks noGrp="1" noChangeArrowheads="1"/>
          </p:cNvSpPr>
          <p:nvPr>
            <p:ph type="body" sz="half" idx="4294967295"/>
          </p:nvPr>
        </p:nvSpPr>
        <p:spPr>
          <a:xfrm>
            <a:off x="2247900" y="1690688"/>
            <a:ext cx="8610600" cy="3326155"/>
          </a:xfrm>
        </p:spPr>
        <p:txBody>
          <a:bodyPr/>
          <a:lstStyle/>
          <a:p>
            <a:pPr eaLnBrk="1" hangingPunct="1"/>
            <a:r>
              <a:rPr lang="en-US" altLang="ja-JP" sz="2000" dirty="0">
                <a:ea typeface="MS PGothic" panose="020B0600070205080204" pitchFamily="34" charset="-128"/>
              </a:rPr>
              <a:t>“</a:t>
            </a:r>
            <a:r>
              <a:rPr lang="en-US" altLang="ja-JP" sz="2000" dirty="0">
                <a:solidFill>
                  <a:srgbClr val="24346A"/>
                </a:solidFill>
                <a:ea typeface="MS PGothic" panose="020B0600070205080204" pitchFamily="34" charset="-128"/>
              </a:rPr>
              <a:t>Interpretive</a:t>
            </a:r>
            <a:r>
              <a:rPr lang="en-US" altLang="ja-JP" sz="2000" dirty="0">
                <a:ea typeface="MS PGothic" panose="020B0600070205080204" pitchFamily="34" charset="-128"/>
              </a:rPr>
              <a:t>” XML Conversion</a:t>
            </a:r>
          </a:p>
          <a:p>
            <a:pPr marL="465138" lvl="1" indent="-234950"/>
            <a:r>
              <a:rPr lang="en-US" altLang="ja-JP" sz="2000" dirty="0">
                <a:ea typeface="MS PGothic" panose="020B0600070205080204" pitchFamily="34" charset="-128"/>
              </a:rPr>
              <a:t>Takes entire COBOL program as input (you select structure to expose)</a:t>
            </a:r>
          </a:p>
          <a:p>
            <a:pPr marL="465138" lvl="1" indent="-234950"/>
            <a:r>
              <a:rPr lang="en-US" altLang="ja-JP" sz="2000" dirty="0">
                <a:ea typeface="MS PGothic" panose="020B0600070205080204" pitchFamily="34" charset="-128"/>
              </a:rPr>
              <a:t>Allows you to expose selected fields as input or output</a:t>
            </a:r>
          </a:p>
          <a:p>
            <a:pPr marL="465138" lvl="1" indent="-234950"/>
            <a:r>
              <a:rPr lang="en-US" altLang="ja-JP" sz="2000" dirty="0">
                <a:ea typeface="MS PGothic" panose="020B0600070205080204" pitchFamily="34" charset="-128"/>
              </a:rPr>
              <a:t>Invokes the CICS Web Services Assistant Java classes ‘under the covers’</a:t>
            </a:r>
          </a:p>
          <a:p>
            <a:pPr marL="465138" lvl="1" indent="-234950"/>
            <a:r>
              <a:rPr lang="en-US" altLang="ja-JP" sz="2000" dirty="0">
                <a:ea typeface="MS PGothic" panose="020B0600070205080204" pitchFamily="34" charset="-128"/>
              </a:rPr>
              <a:t>Uses CICS’s </a:t>
            </a:r>
            <a:r>
              <a:rPr lang="en-US" altLang="ja-JP" sz="2000" dirty="0" err="1">
                <a:ea typeface="MS PGothic" panose="020B0600070205080204" pitchFamily="34" charset="-128"/>
              </a:rPr>
              <a:t>WSBind</a:t>
            </a:r>
            <a:r>
              <a:rPr lang="en-US" altLang="ja-JP" sz="2000" dirty="0">
                <a:ea typeface="MS PGothic" panose="020B0600070205080204" pitchFamily="34" charset="-128"/>
              </a:rPr>
              <a:t> file conversion mechanism provided by DFHPITP</a:t>
            </a:r>
          </a:p>
          <a:p>
            <a:pPr marL="465138" lvl="1" indent="-234950"/>
            <a:r>
              <a:rPr lang="en-US" altLang="ja-JP" sz="2000" dirty="0">
                <a:ea typeface="MS PGothic" panose="020B0600070205080204" pitchFamily="34" charset="-128"/>
              </a:rPr>
              <a:t>For top-down, also generates a template service implementation</a:t>
            </a:r>
          </a:p>
          <a:p>
            <a:pPr marL="465138" lvl="1" indent="-234950"/>
            <a:r>
              <a:rPr lang="en-US" altLang="ja-JP" sz="2000" dirty="0">
                <a:ea typeface="MS PGothic" panose="020B0600070205080204" pitchFamily="34" charset="-128"/>
              </a:rPr>
              <a:t>For CICS as a requester, generates template program containing the Web service invoke</a:t>
            </a:r>
          </a:p>
          <a:p>
            <a:pPr marL="465138" lvl="1" indent="-234950"/>
            <a:r>
              <a:rPr lang="en-US" altLang="ja-JP" sz="2000" dirty="0">
                <a:ea typeface="MS PGothic" panose="020B0600070205080204" pitchFamily="34" charset="-128"/>
              </a:rPr>
              <a:t>COBOL and PL/I</a:t>
            </a:r>
          </a:p>
          <a:p>
            <a:pPr marL="465138" lvl="1" indent="-234950"/>
            <a:endParaRPr lang="en-US" altLang="ja-JP" sz="2000" dirty="0">
              <a:ea typeface="MS PGothic" panose="020B0600070205080204" pitchFamily="34" charset="-128"/>
            </a:endParaRPr>
          </a:p>
        </p:txBody>
      </p:sp>
      <p:sp>
        <p:nvSpPr>
          <p:cNvPr id="93188" name="Text Box 3">
            <a:extLst>
              <a:ext uri="{FF2B5EF4-FFF2-40B4-BE49-F238E27FC236}">
                <a16:creationId xmlns:a16="http://schemas.microsoft.com/office/drawing/2014/main" id="{46C937F8-65C4-E24E-B0ED-4AF08E0B6BBB}"/>
              </a:ext>
            </a:extLst>
          </p:cNvPr>
          <p:cNvSpPr txBox="1">
            <a:spLocks noChangeArrowheads="1"/>
          </p:cNvSpPr>
          <p:nvPr/>
        </p:nvSpPr>
        <p:spPr bwMode="auto">
          <a:xfrm>
            <a:off x="2262000" y="4841655"/>
            <a:ext cx="2743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Char char="-"/>
            </a:pPr>
            <a:r>
              <a:rPr lang="en-US" altLang="en-US" sz="1600" dirty="0">
                <a:solidFill>
                  <a:srgbClr val="FF0000"/>
                </a:solidFill>
              </a:rPr>
              <a:t> Graphical interface</a:t>
            </a:r>
          </a:p>
          <a:p>
            <a:pPr eaLnBrk="1" hangingPunct="1">
              <a:spcBef>
                <a:spcPct val="50000"/>
              </a:spcBef>
              <a:spcAft>
                <a:spcPct val="0"/>
              </a:spcAft>
              <a:buClrTx/>
              <a:buFontTx/>
              <a:buChar char="-"/>
            </a:pPr>
            <a:r>
              <a:rPr lang="en-US" altLang="en-US" sz="1600" dirty="0">
                <a:solidFill>
                  <a:srgbClr val="FF0000"/>
                </a:solidFill>
              </a:rPr>
              <a:t> Mainframe connection</a:t>
            </a:r>
          </a:p>
          <a:p>
            <a:pPr eaLnBrk="1" hangingPunct="1">
              <a:spcBef>
                <a:spcPct val="50000"/>
              </a:spcBef>
              <a:spcAft>
                <a:spcPct val="0"/>
              </a:spcAft>
              <a:buClrTx/>
              <a:buFontTx/>
              <a:buChar char="-"/>
            </a:pPr>
            <a:r>
              <a:rPr lang="en-US" altLang="en-US" sz="1600" dirty="0">
                <a:solidFill>
                  <a:srgbClr val="FF0000"/>
                </a:solidFill>
              </a:rPr>
              <a:t> WSDL Editor              </a:t>
            </a:r>
          </a:p>
          <a:p>
            <a:pPr eaLnBrk="1" hangingPunct="1">
              <a:spcBef>
                <a:spcPct val="50000"/>
              </a:spcBef>
              <a:spcAft>
                <a:spcPct val="0"/>
              </a:spcAft>
              <a:buClrTx/>
              <a:buFontTx/>
              <a:buChar char="-"/>
            </a:pPr>
            <a:r>
              <a:rPr lang="en-US" altLang="en-US" sz="1600" dirty="0">
                <a:solidFill>
                  <a:srgbClr val="FF0000"/>
                </a:solidFill>
              </a:rPr>
              <a:t> XML Wizards                </a:t>
            </a:r>
          </a:p>
          <a:p>
            <a:pPr eaLnBrk="1" hangingPunct="1">
              <a:spcBef>
                <a:spcPct val="50000"/>
              </a:spcBef>
              <a:spcAft>
                <a:spcPct val="0"/>
              </a:spcAft>
              <a:buClrTx/>
              <a:buNone/>
            </a:pPr>
            <a:r>
              <a:rPr lang="en-US" altLang="en-US" sz="1600" dirty="0">
                <a:solidFill>
                  <a:srgbClr val="FF0000"/>
                </a:solidFill>
              </a:rPr>
              <a:t>- Much more</a:t>
            </a:r>
          </a:p>
        </p:txBody>
      </p:sp>
      <p:sp>
        <p:nvSpPr>
          <p:cNvPr id="93191" name="Rectangle 6">
            <a:extLst>
              <a:ext uri="{FF2B5EF4-FFF2-40B4-BE49-F238E27FC236}">
                <a16:creationId xmlns:a16="http://schemas.microsoft.com/office/drawing/2014/main" id="{B32385D0-3244-A848-933F-BA6042B27D11}"/>
              </a:ext>
            </a:extLst>
          </p:cNvPr>
          <p:cNvSpPr>
            <a:spLocks noChangeArrowheads="1"/>
          </p:cNvSpPr>
          <p:nvPr/>
        </p:nvSpPr>
        <p:spPr bwMode="auto">
          <a:xfrm>
            <a:off x="2262000" y="4752400"/>
            <a:ext cx="2743200" cy="19943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Tree>
    <p:extLst>
      <p:ext uri="{BB962C8B-B14F-4D97-AF65-F5344CB8AC3E}">
        <p14:creationId xmlns:p14="http://schemas.microsoft.com/office/powerpoint/2010/main" val="1918712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1" name="Rectangle 2">
            <a:extLst>
              <a:ext uri="{FF2B5EF4-FFF2-40B4-BE49-F238E27FC236}">
                <a16:creationId xmlns:a16="http://schemas.microsoft.com/office/drawing/2014/main" id="{6E22A339-CEDB-7249-A29B-7878A3F4C068}"/>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94210" name="Slide Number Placeholder 2">
            <a:extLst>
              <a:ext uri="{FF2B5EF4-FFF2-40B4-BE49-F238E27FC236}">
                <a16:creationId xmlns:a16="http://schemas.microsoft.com/office/drawing/2014/main" id="{D1AB5DD5-592B-F447-BE84-C17660F34F19}"/>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65</a:t>
            </a:fld>
            <a:endParaRPr lang="en-US" altLang="en-US" sz="1000">
              <a:solidFill>
                <a:srgbClr val="FFFFFF"/>
              </a:solidFill>
            </a:endParaRPr>
          </a:p>
        </p:txBody>
      </p:sp>
      <p:sp>
        <p:nvSpPr>
          <p:cNvPr id="94212" name="Text Box 3">
            <a:extLst>
              <a:ext uri="{FF2B5EF4-FFF2-40B4-BE49-F238E27FC236}">
                <a16:creationId xmlns:a16="http://schemas.microsoft.com/office/drawing/2014/main" id="{8DDBA958-1B44-E040-B38E-28C13CEDB320}"/>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94213" name="Text Box 4">
            <a:extLst>
              <a:ext uri="{FF2B5EF4-FFF2-40B4-BE49-F238E27FC236}">
                <a16:creationId xmlns:a16="http://schemas.microsoft.com/office/drawing/2014/main" id="{A8F77E1C-0A3C-1F43-ABB8-814F0A798F1A}"/>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94214" name="Text Box 5">
            <a:extLst>
              <a:ext uri="{FF2B5EF4-FFF2-40B4-BE49-F238E27FC236}">
                <a16:creationId xmlns:a16="http://schemas.microsoft.com/office/drawing/2014/main" id="{4D746989-D31C-AC4E-9E6D-DE5EFDCE75B9}"/>
              </a:ext>
            </a:extLst>
          </p:cNvPr>
          <p:cNvSpPr txBox="1">
            <a:spLocks noChangeArrowheads="1"/>
          </p:cNvSpPr>
          <p:nvPr/>
        </p:nvSpPr>
        <p:spPr bwMode="auto">
          <a:xfrm>
            <a:off x="2247900" y="1981993"/>
            <a:ext cx="8169275"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In addition to creating CICS Web services artifacts with the CICS Web Services Assistant, you can also use IBM Developer for z Systems (</a:t>
            </a:r>
            <a:r>
              <a:rPr lang="en-US" altLang="ja-JP" sz="1400" b="0" dirty="0" err="1">
                <a:ea typeface="MS PGothic" panose="020B0600070205080204" pitchFamily="34" charset="-128"/>
              </a:rPr>
              <a:t>IDz</a:t>
            </a:r>
            <a:r>
              <a:rPr lang="en-US" altLang="ja-JP" sz="1400" b="0" dirty="0">
                <a:ea typeface="MS PGothic" panose="020B0600070205080204" pitchFamily="34" charset="-128"/>
              </a:rPr>
              <a:t> – formerly named Rational Developer for z Systems).</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using the </a:t>
            </a:r>
            <a:r>
              <a:rPr lang="en-US" altLang="ja-JP" sz="1400" b="0" dirty="0" err="1">
                <a:ea typeface="MS PGothic" panose="020B0600070205080204" pitchFamily="34" charset="-128"/>
              </a:rPr>
              <a:t>IDz</a:t>
            </a:r>
            <a:r>
              <a:rPr lang="en-US" altLang="ja-JP" sz="1400" b="0" dirty="0">
                <a:ea typeface="MS PGothic" panose="020B0600070205080204" pitchFamily="34" charset="-128"/>
              </a:rPr>
              <a:t>-supplied CICS Web services wizards, you first need to indicate if you want to use the ‘Interpretive XML Conversion’ technique or the ‘Compiled XML Conversion’ technique.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using the Interpretive XML Conversion, </a:t>
            </a:r>
            <a:r>
              <a:rPr lang="en-US" altLang="ja-JP" sz="1400" b="0" dirty="0" err="1">
                <a:ea typeface="MS PGothic" panose="020B0600070205080204" pitchFamily="34" charset="-128"/>
              </a:rPr>
              <a:t>IDz</a:t>
            </a:r>
            <a:r>
              <a:rPr lang="en-US" altLang="ja-JP" sz="1400" b="0" dirty="0">
                <a:ea typeface="MS PGothic" panose="020B0600070205080204" pitchFamily="34" charset="-128"/>
              </a:rPr>
              <a:t> invokes the CICS Web Services Assistant under the covers and a WSDL and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are create as discussed in previous slides.  In addition to providing a graphical interface for this scenario, you can also tell </a:t>
            </a:r>
            <a:r>
              <a:rPr lang="en-US" altLang="ja-JP" sz="1400" b="0" dirty="0" err="1">
                <a:ea typeface="MS PGothic" panose="020B0600070205080204" pitchFamily="34" charset="-128"/>
              </a:rPr>
              <a:t>IDz</a:t>
            </a:r>
            <a:r>
              <a:rPr lang="en-US" altLang="ja-JP" sz="1400" b="0" dirty="0">
                <a:ea typeface="MS PGothic" panose="020B0600070205080204" pitchFamily="34" charset="-128"/>
              </a:rPr>
              <a:t> to expose selected fields, and generate a template program for top-down.</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1333890707"/>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7" name="Rectangle 4">
            <a:extLst>
              <a:ext uri="{FF2B5EF4-FFF2-40B4-BE49-F238E27FC236}">
                <a16:creationId xmlns:a16="http://schemas.microsoft.com/office/drawing/2014/main" id="{DE3F1D11-5B73-484D-959E-47B6C70F9E5E}"/>
              </a:ext>
            </a:extLst>
          </p:cNvPr>
          <p:cNvSpPr>
            <a:spLocks noGrp="1" noChangeArrowheads="1"/>
          </p:cNvSpPr>
          <p:nvPr>
            <p:ph type="title"/>
          </p:nvPr>
        </p:nvSpPr>
        <p:spPr/>
        <p:txBody>
          <a:bodyPr>
            <a:normAutofit/>
          </a:bodyPr>
          <a:lstStyle/>
          <a:p>
            <a:pPr eaLnBrk="1" hangingPunct="1"/>
            <a:r>
              <a:rPr lang="en-US" altLang="ja-JP" sz="3600" b="1">
                <a:ea typeface="MS PGothic" panose="020B0600070205080204" pitchFamily="34" charset="-128"/>
              </a:rPr>
              <a:t>IDz “Interpretive” XML Conversion</a:t>
            </a:r>
          </a:p>
        </p:txBody>
      </p:sp>
      <p:sp>
        <p:nvSpPr>
          <p:cNvPr id="95234" name="Slide Number Placeholder 3">
            <a:extLst>
              <a:ext uri="{FF2B5EF4-FFF2-40B4-BE49-F238E27FC236}">
                <a16:creationId xmlns:a16="http://schemas.microsoft.com/office/drawing/2014/main" id="{86C4AADB-6164-CD4F-8C42-09C5BC939D43}"/>
              </a:ext>
            </a:extLst>
          </p:cNvPr>
          <p:cNvSpPr>
            <a:spLocks noGrp="1"/>
          </p:cNvSpPr>
          <p:nvPr>
            <p:ph type="sldNum" sz="quarter" idx="12"/>
          </p:nvPr>
        </p:nvSpPr>
        <p:spPr bwMode="black">
          <a:xfrm>
            <a:off x="9736107" y="6631594"/>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66</a:t>
            </a:fld>
            <a:endParaRPr lang="en-US" altLang="en-US" sz="1000">
              <a:solidFill>
                <a:srgbClr val="FFFFFF"/>
              </a:solidFill>
            </a:endParaRPr>
          </a:p>
        </p:txBody>
      </p:sp>
      <p:sp>
        <p:nvSpPr>
          <p:cNvPr id="95284" name="Rectangle 51">
            <a:extLst>
              <a:ext uri="{FF2B5EF4-FFF2-40B4-BE49-F238E27FC236}">
                <a16:creationId xmlns:a16="http://schemas.microsoft.com/office/drawing/2014/main" id="{03B3F68B-D156-5246-B664-229F57C18777}"/>
              </a:ext>
            </a:extLst>
          </p:cNvPr>
          <p:cNvSpPr>
            <a:spLocks noGrp="1" noChangeArrowheads="1"/>
          </p:cNvSpPr>
          <p:nvPr>
            <p:ph type="body" idx="4294967295"/>
          </p:nvPr>
        </p:nvSpPr>
        <p:spPr>
          <a:xfrm>
            <a:off x="2247900" y="1470633"/>
            <a:ext cx="9067800" cy="1676400"/>
          </a:xfrm>
          <a:noFill/>
        </p:spPr>
        <p:txBody>
          <a:bodyPr/>
          <a:lstStyle/>
          <a:p>
            <a:pPr eaLnBrk="1" hangingPunct="1"/>
            <a:r>
              <a:rPr lang="en-US" altLang="ja-JP" sz="1800" dirty="0">
                <a:ea typeface="MS PGothic" panose="020B0600070205080204" pitchFamily="34" charset="-128"/>
              </a:rPr>
              <a:t>Invokes the CICS Web Services Assistant </a:t>
            </a:r>
          </a:p>
          <a:p>
            <a:pPr lvl="1" eaLnBrk="1" hangingPunct="1"/>
            <a:r>
              <a:rPr lang="en-US" altLang="ja-JP" sz="1800" dirty="0">
                <a:ea typeface="MS PGothic" panose="020B0600070205080204" pitchFamily="34" charset="-128"/>
              </a:rPr>
              <a:t>Same Java classes as used on mainframe supplied with CICS</a:t>
            </a:r>
          </a:p>
          <a:p>
            <a:pPr lvl="1" eaLnBrk="1" hangingPunct="1"/>
            <a:r>
              <a:rPr lang="en-US" altLang="ja-JP" sz="1800" dirty="0">
                <a:ea typeface="MS PGothic" panose="020B0600070205080204" pitchFamily="34" charset="-128"/>
              </a:rPr>
              <a:t>Graphical user interface</a:t>
            </a:r>
          </a:p>
          <a:p>
            <a:pPr lvl="1" eaLnBrk="1" hangingPunct="1"/>
            <a:r>
              <a:rPr lang="en-US" altLang="ja-JP" sz="1800" dirty="0" err="1">
                <a:ea typeface="MS PGothic" panose="020B0600070205080204" pitchFamily="34" charset="-128"/>
              </a:rPr>
              <a:t>WSBind</a:t>
            </a:r>
            <a:r>
              <a:rPr lang="en-US" altLang="ja-JP" sz="1800" dirty="0">
                <a:ea typeface="MS PGothic" panose="020B0600070205080204" pitchFamily="34" charset="-128"/>
              </a:rPr>
              <a:t> and WSDL file generation is performed on your workstation</a:t>
            </a:r>
          </a:p>
        </p:txBody>
      </p:sp>
      <p:sp>
        <p:nvSpPr>
          <p:cNvPr id="95235" name="Rectangle 2">
            <a:extLst>
              <a:ext uri="{FF2B5EF4-FFF2-40B4-BE49-F238E27FC236}">
                <a16:creationId xmlns:a16="http://schemas.microsoft.com/office/drawing/2014/main" id="{AB277BC0-ABEC-B44A-A82F-47B3299E6DCA}"/>
              </a:ext>
            </a:extLst>
          </p:cNvPr>
          <p:cNvSpPr>
            <a:spLocks noChangeArrowheads="1"/>
          </p:cNvSpPr>
          <p:nvPr/>
        </p:nvSpPr>
        <p:spPr bwMode="auto">
          <a:xfrm>
            <a:off x="4041746" y="2912083"/>
            <a:ext cx="6567487" cy="2049463"/>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36" name="Oval 3">
            <a:extLst>
              <a:ext uri="{FF2B5EF4-FFF2-40B4-BE49-F238E27FC236}">
                <a16:creationId xmlns:a16="http://schemas.microsoft.com/office/drawing/2014/main" id="{1C837B5E-7DCB-4045-97F1-DE38263E0786}"/>
              </a:ext>
            </a:extLst>
          </p:cNvPr>
          <p:cNvSpPr>
            <a:spLocks noChangeArrowheads="1"/>
          </p:cNvSpPr>
          <p:nvPr/>
        </p:nvSpPr>
        <p:spPr bwMode="auto">
          <a:xfrm>
            <a:off x="6807171" y="5945795"/>
            <a:ext cx="3101975" cy="762000"/>
          </a:xfrm>
          <a:prstGeom prst="ellipse">
            <a:avLst/>
          </a:prstGeom>
          <a:gradFill rotWithShape="1">
            <a:gsLst>
              <a:gs pos="0">
                <a:srgbClr val="FFFF99"/>
              </a:gs>
              <a:gs pos="50000">
                <a:srgbClr val="FFFFFF"/>
              </a:gs>
              <a:gs pos="100000">
                <a:srgbClr val="FFFF99"/>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38" name="AutoShape 5">
            <a:extLst>
              <a:ext uri="{FF2B5EF4-FFF2-40B4-BE49-F238E27FC236}">
                <a16:creationId xmlns:a16="http://schemas.microsoft.com/office/drawing/2014/main" id="{6E72CF9B-B86C-5043-ADBB-A2F3F26D6C99}"/>
              </a:ext>
            </a:extLst>
          </p:cNvPr>
          <p:cNvSpPr>
            <a:spLocks noChangeArrowheads="1"/>
          </p:cNvSpPr>
          <p:nvPr/>
        </p:nvSpPr>
        <p:spPr bwMode="auto">
          <a:xfrm>
            <a:off x="5192682" y="6098195"/>
            <a:ext cx="914400" cy="533400"/>
          </a:xfrm>
          <a:prstGeom prst="foldedCorner">
            <a:avLst>
              <a:gd name="adj" fmla="val 12500"/>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39" name="Text Box 6">
            <a:extLst>
              <a:ext uri="{FF2B5EF4-FFF2-40B4-BE49-F238E27FC236}">
                <a16:creationId xmlns:a16="http://schemas.microsoft.com/office/drawing/2014/main" id="{DE72E7EA-2409-3E47-B72B-8C5C74C7A696}"/>
              </a:ext>
            </a:extLst>
          </p:cNvPr>
          <p:cNvSpPr txBox="1">
            <a:spLocks noChangeArrowheads="1"/>
          </p:cNvSpPr>
          <p:nvPr/>
        </p:nvSpPr>
        <p:spPr bwMode="auto">
          <a:xfrm>
            <a:off x="5345083" y="6215671"/>
            <a:ext cx="633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95240" name="Line 7">
            <a:extLst>
              <a:ext uri="{FF2B5EF4-FFF2-40B4-BE49-F238E27FC236}">
                <a16:creationId xmlns:a16="http://schemas.microsoft.com/office/drawing/2014/main" id="{75468971-23A6-BC42-B194-A3803ACFBBDE}"/>
              </a:ext>
            </a:extLst>
          </p:cNvPr>
          <p:cNvSpPr>
            <a:spLocks noChangeShapeType="1"/>
          </p:cNvSpPr>
          <p:nvPr/>
        </p:nvSpPr>
        <p:spPr bwMode="auto">
          <a:xfrm flipH="1">
            <a:off x="9828182" y="5687033"/>
            <a:ext cx="592138" cy="4921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41" name="AutoShape 8">
            <a:extLst>
              <a:ext uri="{FF2B5EF4-FFF2-40B4-BE49-F238E27FC236}">
                <a16:creationId xmlns:a16="http://schemas.microsoft.com/office/drawing/2014/main" id="{6D908D0D-A3C6-FC4B-85C3-85A3C79F5573}"/>
              </a:ext>
            </a:extLst>
          </p:cNvPr>
          <p:cNvSpPr>
            <a:spLocks noChangeArrowheads="1"/>
          </p:cNvSpPr>
          <p:nvPr/>
        </p:nvSpPr>
        <p:spPr bwMode="auto">
          <a:xfrm>
            <a:off x="10047257" y="5375882"/>
            <a:ext cx="762000" cy="304800"/>
          </a:xfrm>
          <a:prstGeom prst="foldedCorner">
            <a:avLst>
              <a:gd name="adj" fmla="val 12500"/>
            </a:avLst>
          </a:prstGeom>
          <a:solidFill>
            <a:schemeClr val="bg1"/>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42" name="Text Box 9">
            <a:extLst>
              <a:ext uri="{FF2B5EF4-FFF2-40B4-BE49-F238E27FC236}">
                <a16:creationId xmlns:a16="http://schemas.microsoft.com/office/drawing/2014/main" id="{17FFCB8F-53EE-1240-BBE5-72A92B764783}"/>
              </a:ext>
            </a:extLst>
          </p:cNvPr>
          <p:cNvSpPr txBox="1">
            <a:spLocks noChangeArrowheads="1"/>
          </p:cNvSpPr>
          <p:nvPr/>
        </p:nvSpPr>
        <p:spPr bwMode="auto">
          <a:xfrm>
            <a:off x="10124212" y="5431445"/>
            <a:ext cx="631904"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COBOL</a:t>
            </a:r>
          </a:p>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source</a:t>
            </a:r>
          </a:p>
        </p:txBody>
      </p:sp>
      <p:sp>
        <p:nvSpPr>
          <p:cNvPr id="95243" name="Text Box 10">
            <a:extLst>
              <a:ext uri="{FF2B5EF4-FFF2-40B4-BE49-F238E27FC236}">
                <a16:creationId xmlns:a16="http://schemas.microsoft.com/office/drawing/2014/main" id="{15F9B7C6-8E91-A146-9E46-AEE1E848BC89}"/>
              </a:ext>
            </a:extLst>
          </p:cNvPr>
          <p:cNvSpPr txBox="1">
            <a:spLocks noChangeArrowheads="1"/>
          </p:cNvSpPr>
          <p:nvPr/>
        </p:nvSpPr>
        <p:spPr bwMode="auto">
          <a:xfrm>
            <a:off x="10094883" y="5806096"/>
            <a:ext cx="606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import</a:t>
            </a:r>
          </a:p>
        </p:txBody>
      </p:sp>
      <p:sp>
        <p:nvSpPr>
          <p:cNvPr id="95244" name="Oval 11">
            <a:extLst>
              <a:ext uri="{FF2B5EF4-FFF2-40B4-BE49-F238E27FC236}">
                <a16:creationId xmlns:a16="http://schemas.microsoft.com/office/drawing/2014/main" id="{EF7D5F84-F5D7-7A42-9DDF-7C96CAE79CAD}"/>
              </a:ext>
            </a:extLst>
          </p:cNvPr>
          <p:cNvSpPr>
            <a:spLocks noChangeArrowheads="1"/>
          </p:cNvSpPr>
          <p:nvPr/>
        </p:nvSpPr>
        <p:spPr bwMode="auto">
          <a:xfrm>
            <a:off x="8596282" y="6098195"/>
            <a:ext cx="1219200" cy="457200"/>
          </a:xfrm>
          <a:prstGeom prst="ellipse">
            <a:avLst/>
          </a:prstGeom>
          <a:gradFill rotWithShape="1">
            <a:gsLst>
              <a:gs pos="0">
                <a:srgbClr val="CCFFCC"/>
              </a:gs>
              <a:gs pos="50000">
                <a:srgbClr val="FFFFFF"/>
              </a:gs>
              <a:gs pos="100000">
                <a:srgbClr val="CCFFCC"/>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45" name="Text Box 12">
            <a:extLst>
              <a:ext uri="{FF2B5EF4-FFF2-40B4-BE49-F238E27FC236}">
                <a16:creationId xmlns:a16="http://schemas.microsoft.com/office/drawing/2014/main" id="{0D15FD71-C03E-0148-B973-560C13C5F62A}"/>
              </a:ext>
            </a:extLst>
          </p:cNvPr>
          <p:cNvSpPr txBox="1">
            <a:spLocks noChangeArrowheads="1"/>
          </p:cNvSpPr>
          <p:nvPr/>
        </p:nvSpPr>
        <p:spPr bwMode="auto">
          <a:xfrm>
            <a:off x="8592629" y="6271232"/>
            <a:ext cx="1215397"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XML Enablement</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tool</a:t>
            </a:r>
          </a:p>
        </p:txBody>
      </p:sp>
      <p:sp>
        <p:nvSpPr>
          <p:cNvPr id="95246" name="Oval 13">
            <a:extLst>
              <a:ext uri="{FF2B5EF4-FFF2-40B4-BE49-F238E27FC236}">
                <a16:creationId xmlns:a16="http://schemas.microsoft.com/office/drawing/2014/main" id="{3BA3B15B-6522-5C4F-B8F5-743A11EAAFD5}"/>
              </a:ext>
            </a:extLst>
          </p:cNvPr>
          <p:cNvSpPr>
            <a:spLocks noChangeArrowheads="1"/>
          </p:cNvSpPr>
          <p:nvPr/>
        </p:nvSpPr>
        <p:spPr bwMode="auto">
          <a:xfrm>
            <a:off x="6916707" y="6098195"/>
            <a:ext cx="1219200" cy="457200"/>
          </a:xfrm>
          <a:prstGeom prst="ellipse">
            <a:avLst/>
          </a:prstGeom>
          <a:gradFill rotWithShape="1">
            <a:gsLst>
              <a:gs pos="0">
                <a:srgbClr val="CCFFCC"/>
              </a:gs>
              <a:gs pos="50000">
                <a:srgbClr val="FFFFFF"/>
              </a:gs>
              <a:gs pos="100000">
                <a:srgbClr val="CCFFCC"/>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47" name="Text Box 14">
            <a:extLst>
              <a:ext uri="{FF2B5EF4-FFF2-40B4-BE49-F238E27FC236}">
                <a16:creationId xmlns:a16="http://schemas.microsoft.com/office/drawing/2014/main" id="{4AE9C463-54E1-CA46-80EB-3C10C02D7A1C}"/>
              </a:ext>
            </a:extLst>
          </p:cNvPr>
          <p:cNvSpPr txBox="1">
            <a:spLocks noChangeArrowheads="1"/>
          </p:cNvSpPr>
          <p:nvPr/>
        </p:nvSpPr>
        <p:spPr bwMode="auto">
          <a:xfrm>
            <a:off x="7014043" y="6250595"/>
            <a:ext cx="1013419"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Web Services</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wizard</a:t>
            </a:r>
          </a:p>
        </p:txBody>
      </p:sp>
      <p:sp>
        <p:nvSpPr>
          <p:cNvPr id="95248" name="Line 15">
            <a:extLst>
              <a:ext uri="{FF2B5EF4-FFF2-40B4-BE49-F238E27FC236}">
                <a16:creationId xmlns:a16="http://schemas.microsoft.com/office/drawing/2014/main" id="{4D056705-2940-D140-88A4-2F95655B4B40}"/>
              </a:ext>
            </a:extLst>
          </p:cNvPr>
          <p:cNvSpPr>
            <a:spLocks noChangeShapeType="1"/>
          </p:cNvSpPr>
          <p:nvPr/>
        </p:nvSpPr>
        <p:spPr bwMode="auto">
          <a:xfrm flipH="1">
            <a:off x="8135907" y="6326795"/>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49" name="Line 16">
            <a:extLst>
              <a:ext uri="{FF2B5EF4-FFF2-40B4-BE49-F238E27FC236}">
                <a16:creationId xmlns:a16="http://schemas.microsoft.com/office/drawing/2014/main" id="{183E1114-1A05-B345-A4BF-334962B00832}"/>
              </a:ext>
            </a:extLst>
          </p:cNvPr>
          <p:cNvSpPr>
            <a:spLocks noChangeShapeType="1"/>
          </p:cNvSpPr>
          <p:nvPr/>
        </p:nvSpPr>
        <p:spPr bwMode="auto">
          <a:xfrm flipH="1">
            <a:off x="6107083" y="6326795"/>
            <a:ext cx="6905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50" name="Oval 17">
            <a:extLst>
              <a:ext uri="{FF2B5EF4-FFF2-40B4-BE49-F238E27FC236}">
                <a16:creationId xmlns:a16="http://schemas.microsoft.com/office/drawing/2014/main" id="{D5812989-E5B8-EE47-B011-98E68DD8885A}"/>
              </a:ext>
            </a:extLst>
          </p:cNvPr>
          <p:cNvSpPr>
            <a:spLocks noChangeArrowheads="1"/>
          </p:cNvSpPr>
          <p:nvPr/>
        </p:nvSpPr>
        <p:spPr bwMode="auto">
          <a:xfrm>
            <a:off x="2449482" y="6021995"/>
            <a:ext cx="1219200" cy="609600"/>
          </a:xfrm>
          <a:prstGeom prst="ellipse">
            <a:avLst/>
          </a:prstGeom>
          <a:gradFill rotWithShape="1">
            <a:gsLst>
              <a:gs pos="0">
                <a:srgbClr val="FFFF99"/>
              </a:gs>
              <a:gs pos="50000">
                <a:srgbClr val="FFFFFF"/>
              </a:gs>
              <a:gs pos="100000">
                <a:srgbClr val="FFFF99"/>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51" name="Text Box 18">
            <a:extLst>
              <a:ext uri="{FF2B5EF4-FFF2-40B4-BE49-F238E27FC236}">
                <a16:creationId xmlns:a16="http://schemas.microsoft.com/office/drawing/2014/main" id="{1504CB53-B9AD-8941-8E00-9765935000E0}"/>
              </a:ext>
            </a:extLst>
          </p:cNvPr>
          <p:cNvSpPr txBox="1">
            <a:spLocks noChangeArrowheads="1"/>
          </p:cNvSpPr>
          <p:nvPr/>
        </p:nvSpPr>
        <p:spPr bwMode="auto">
          <a:xfrm>
            <a:off x="2570132" y="6174396"/>
            <a:ext cx="977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IDE tools</a:t>
            </a:r>
          </a:p>
        </p:txBody>
      </p:sp>
      <p:sp>
        <p:nvSpPr>
          <p:cNvPr id="95252" name="Line 19">
            <a:extLst>
              <a:ext uri="{FF2B5EF4-FFF2-40B4-BE49-F238E27FC236}">
                <a16:creationId xmlns:a16="http://schemas.microsoft.com/office/drawing/2014/main" id="{2325DA2A-5733-6145-BDEB-0353FF2C235A}"/>
              </a:ext>
            </a:extLst>
          </p:cNvPr>
          <p:cNvSpPr>
            <a:spLocks noChangeShapeType="1"/>
          </p:cNvSpPr>
          <p:nvPr/>
        </p:nvSpPr>
        <p:spPr bwMode="auto">
          <a:xfrm flipH="1">
            <a:off x="3713132" y="6326795"/>
            <a:ext cx="1447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53" name="Line 20">
            <a:extLst>
              <a:ext uri="{FF2B5EF4-FFF2-40B4-BE49-F238E27FC236}">
                <a16:creationId xmlns:a16="http://schemas.microsoft.com/office/drawing/2014/main" id="{D57FE18B-1FCC-964E-9F23-56E187210C92}"/>
              </a:ext>
            </a:extLst>
          </p:cNvPr>
          <p:cNvSpPr>
            <a:spLocks noChangeShapeType="1"/>
          </p:cNvSpPr>
          <p:nvPr/>
        </p:nvSpPr>
        <p:spPr bwMode="auto">
          <a:xfrm flipV="1">
            <a:off x="3068607" y="4067783"/>
            <a:ext cx="0" cy="1954213"/>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54" name="Text Box 21">
            <a:extLst>
              <a:ext uri="{FF2B5EF4-FFF2-40B4-BE49-F238E27FC236}">
                <a16:creationId xmlns:a16="http://schemas.microsoft.com/office/drawing/2014/main" id="{FBFAD030-F22C-7F40-B758-6EAE44141D9B}"/>
              </a:ext>
            </a:extLst>
          </p:cNvPr>
          <p:cNvSpPr txBox="1">
            <a:spLocks noChangeArrowheads="1"/>
          </p:cNvSpPr>
          <p:nvPr/>
        </p:nvSpPr>
        <p:spPr bwMode="auto">
          <a:xfrm>
            <a:off x="7416765" y="5182207"/>
            <a:ext cx="788999"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b="0">
                <a:ea typeface="MS PGothic" panose="020B0600070205080204" pitchFamily="34" charset="-128"/>
              </a:rPr>
              <a:t>generate</a:t>
            </a:r>
          </a:p>
        </p:txBody>
      </p:sp>
      <p:sp>
        <p:nvSpPr>
          <p:cNvPr id="95255" name="Text Box 22">
            <a:extLst>
              <a:ext uri="{FF2B5EF4-FFF2-40B4-BE49-F238E27FC236}">
                <a16:creationId xmlns:a16="http://schemas.microsoft.com/office/drawing/2014/main" id="{FB2A059A-ED65-914D-96A7-2C2B679721AE}"/>
              </a:ext>
            </a:extLst>
          </p:cNvPr>
          <p:cNvSpPr txBox="1">
            <a:spLocks noChangeArrowheads="1"/>
          </p:cNvSpPr>
          <p:nvPr/>
        </p:nvSpPr>
        <p:spPr bwMode="auto">
          <a:xfrm>
            <a:off x="6338858" y="6356957"/>
            <a:ext cx="606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create</a:t>
            </a:r>
          </a:p>
        </p:txBody>
      </p:sp>
      <p:sp>
        <p:nvSpPr>
          <p:cNvPr id="95256" name="Text Box 23">
            <a:extLst>
              <a:ext uri="{FF2B5EF4-FFF2-40B4-BE49-F238E27FC236}">
                <a16:creationId xmlns:a16="http://schemas.microsoft.com/office/drawing/2014/main" id="{F9212627-2D4A-1242-BA5F-668F1752213C}"/>
              </a:ext>
            </a:extLst>
          </p:cNvPr>
          <p:cNvSpPr txBox="1">
            <a:spLocks noChangeArrowheads="1"/>
          </p:cNvSpPr>
          <p:nvPr/>
        </p:nvSpPr>
        <p:spPr bwMode="auto">
          <a:xfrm>
            <a:off x="8212107" y="6052157"/>
            <a:ext cx="420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xsd</a:t>
            </a:r>
          </a:p>
        </p:txBody>
      </p:sp>
      <p:pic>
        <p:nvPicPr>
          <p:cNvPr id="95257" name="Picture 24">
            <a:extLst>
              <a:ext uri="{FF2B5EF4-FFF2-40B4-BE49-F238E27FC236}">
                <a16:creationId xmlns:a16="http://schemas.microsoft.com/office/drawing/2014/main" id="{C9E68B0C-3CFF-7D49-BF83-7F959C056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433" y="5402871"/>
            <a:ext cx="828675" cy="6191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5258" name="Rectangle 25">
            <a:extLst>
              <a:ext uri="{FF2B5EF4-FFF2-40B4-BE49-F238E27FC236}">
                <a16:creationId xmlns:a16="http://schemas.microsoft.com/office/drawing/2014/main" id="{782C45C9-6D6F-4542-A9E2-589FB9E4A408}"/>
              </a:ext>
            </a:extLst>
          </p:cNvPr>
          <p:cNvSpPr>
            <a:spLocks noChangeArrowheads="1"/>
          </p:cNvSpPr>
          <p:nvPr/>
        </p:nvSpPr>
        <p:spPr bwMode="auto">
          <a:xfrm>
            <a:off x="4194146" y="3064483"/>
            <a:ext cx="4827587" cy="1725613"/>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59" name="Oval 26">
            <a:extLst>
              <a:ext uri="{FF2B5EF4-FFF2-40B4-BE49-F238E27FC236}">
                <a16:creationId xmlns:a16="http://schemas.microsoft.com/office/drawing/2014/main" id="{5B45FC06-3BFC-6841-8472-9FC3483EDECA}"/>
              </a:ext>
            </a:extLst>
          </p:cNvPr>
          <p:cNvSpPr>
            <a:spLocks noChangeArrowheads="1"/>
          </p:cNvSpPr>
          <p:nvPr/>
        </p:nvSpPr>
        <p:spPr bwMode="auto">
          <a:xfrm>
            <a:off x="4440207" y="4110645"/>
            <a:ext cx="3429000" cy="533400"/>
          </a:xfrm>
          <a:prstGeom prst="ellipse">
            <a:avLst/>
          </a:prstGeom>
          <a:gradFill rotWithShape="1">
            <a:gsLst>
              <a:gs pos="0">
                <a:srgbClr val="FFFF00"/>
              </a:gs>
              <a:gs pos="50000">
                <a:srgbClr val="FFFFFF"/>
              </a:gs>
              <a:gs pos="100000">
                <a:srgbClr val="FFFF00"/>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60" name="Rectangle 27">
            <a:extLst>
              <a:ext uri="{FF2B5EF4-FFF2-40B4-BE49-F238E27FC236}">
                <a16:creationId xmlns:a16="http://schemas.microsoft.com/office/drawing/2014/main" id="{5CD97E83-74CA-E041-B05B-F2D679D46803}"/>
              </a:ext>
            </a:extLst>
          </p:cNvPr>
          <p:cNvSpPr>
            <a:spLocks noChangeArrowheads="1"/>
          </p:cNvSpPr>
          <p:nvPr/>
        </p:nvSpPr>
        <p:spPr bwMode="auto">
          <a:xfrm>
            <a:off x="6735732" y="3445482"/>
            <a:ext cx="1371600" cy="381000"/>
          </a:xfrm>
          <a:prstGeom prst="rect">
            <a:avLst/>
          </a:prstGeom>
          <a:gradFill rotWithShape="1">
            <a:gsLst>
              <a:gs pos="0">
                <a:srgbClr val="FFFF00"/>
              </a:gs>
              <a:gs pos="50000">
                <a:srgbClr val="FFFFFF"/>
              </a:gs>
              <a:gs pos="100000">
                <a:srgbClr val="FFFF00"/>
              </a:gs>
            </a:gsLst>
            <a:lin ang="5400000" scaled="1"/>
          </a:gradFill>
          <a:ln w="9525" algn="ctr">
            <a:solidFill>
              <a:schemeClr val="tx1"/>
            </a:solidFill>
            <a:miter lim="800000"/>
            <a:headEnd/>
            <a:tailEnd/>
          </a:ln>
        </p:spPr>
        <p:txBody>
          <a:bodyPr anchor="ct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94268" name="Rectangle 28">
            <a:extLst>
              <a:ext uri="{FF2B5EF4-FFF2-40B4-BE49-F238E27FC236}">
                <a16:creationId xmlns:a16="http://schemas.microsoft.com/office/drawing/2014/main" id="{978D3791-C4CC-B24D-9DE0-B8B5CB3B1BD7}"/>
              </a:ext>
            </a:extLst>
          </p:cNvPr>
          <p:cNvSpPr>
            <a:spLocks noChangeArrowheads="1"/>
          </p:cNvSpPr>
          <p:nvPr/>
        </p:nvSpPr>
        <p:spPr bwMode="auto">
          <a:xfrm>
            <a:off x="9637682" y="3467191"/>
            <a:ext cx="793750" cy="369332"/>
          </a:xfrm>
          <a:prstGeom prst="rect">
            <a:avLst/>
          </a:prstGeom>
          <a:gradFill rotWithShape="1">
            <a:gsLst>
              <a:gs pos="0">
                <a:srgbClr val="FF6600"/>
              </a:gs>
              <a:gs pos="50000">
                <a:schemeClr val="bg1"/>
              </a:gs>
              <a:gs pos="100000">
                <a:srgbClr val="FF6600"/>
              </a:gs>
            </a:gsLst>
            <a:lin ang="5400000" scaled="1"/>
          </a:gradFill>
          <a:ln w="9525"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95262" name="Text Box 29">
            <a:extLst>
              <a:ext uri="{FF2B5EF4-FFF2-40B4-BE49-F238E27FC236}">
                <a16:creationId xmlns:a16="http://schemas.microsoft.com/office/drawing/2014/main" id="{14B1E260-339B-A04C-852C-6FDBEF283DD7}"/>
              </a:ext>
            </a:extLst>
          </p:cNvPr>
          <p:cNvSpPr txBox="1">
            <a:spLocks noChangeArrowheads="1"/>
          </p:cNvSpPr>
          <p:nvPr/>
        </p:nvSpPr>
        <p:spPr bwMode="auto">
          <a:xfrm>
            <a:off x="9672608" y="3423257"/>
            <a:ext cx="758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 logic</a:t>
            </a:r>
          </a:p>
        </p:txBody>
      </p:sp>
      <p:sp>
        <p:nvSpPr>
          <p:cNvPr id="95263" name="Rectangle 30">
            <a:extLst>
              <a:ext uri="{FF2B5EF4-FFF2-40B4-BE49-F238E27FC236}">
                <a16:creationId xmlns:a16="http://schemas.microsoft.com/office/drawing/2014/main" id="{60FCF489-6966-F942-BC5F-C4C4382DF215}"/>
              </a:ext>
            </a:extLst>
          </p:cNvPr>
          <p:cNvSpPr>
            <a:spLocks noChangeArrowheads="1"/>
          </p:cNvSpPr>
          <p:nvPr/>
        </p:nvSpPr>
        <p:spPr bwMode="auto">
          <a:xfrm>
            <a:off x="4268757" y="3269270"/>
            <a:ext cx="1295400" cy="6858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64" name="Text Box 31">
            <a:extLst>
              <a:ext uri="{FF2B5EF4-FFF2-40B4-BE49-F238E27FC236}">
                <a16:creationId xmlns:a16="http://schemas.microsoft.com/office/drawing/2014/main" id="{74B7A94C-2FD1-3D4B-9B38-448C41326173}"/>
              </a:ext>
            </a:extLst>
          </p:cNvPr>
          <p:cNvSpPr txBox="1">
            <a:spLocks noChangeArrowheads="1"/>
          </p:cNvSpPr>
          <p:nvPr/>
        </p:nvSpPr>
        <p:spPr bwMode="auto">
          <a:xfrm>
            <a:off x="4268757" y="3521682"/>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95265" name="AutoShape 32">
            <a:extLst>
              <a:ext uri="{FF2B5EF4-FFF2-40B4-BE49-F238E27FC236}">
                <a16:creationId xmlns:a16="http://schemas.microsoft.com/office/drawing/2014/main" id="{BD6C1B16-8CC4-F945-B7E7-EF07B8ABD9D1}"/>
              </a:ext>
            </a:extLst>
          </p:cNvPr>
          <p:cNvSpPr>
            <a:spLocks noChangeArrowheads="1"/>
          </p:cNvSpPr>
          <p:nvPr/>
        </p:nvSpPr>
        <p:spPr bwMode="auto">
          <a:xfrm>
            <a:off x="3659157" y="3497870"/>
            <a:ext cx="609600" cy="228600"/>
          </a:xfrm>
          <a:prstGeom prst="leftRightArrow">
            <a:avLst>
              <a:gd name="adj1" fmla="val 50000"/>
              <a:gd name="adj2" fmla="val 53333"/>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94273" name="Oval 33">
            <a:extLst>
              <a:ext uri="{FF2B5EF4-FFF2-40B4-BE49-F238E27FC236}">
                <a16:creationId xmlns:a16="http://schemas.microsoft.com/office/drawing/2014/main" id="{00B36E6D-1088-5F43-81C8-63846AB5CF9A}"/>
              </a:ext>
            </a:extLst>
          </p:cNvPr>
          <p:cNvSpPr>
            <a:spLocks noChangeArrowheads="1"/>
          </p:cNvSpPr>
          <p:nvPr/>
        </p:nvSpPr>
        <p:spPr bwMode="auto">
          <a:xfrm>
            <a:off x="2420907" y="3193070"/>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95267" name="Text Box 34">
            <a:extLst>
              <a:ext uri="{FF2B5EF4-FFF2-40B4-BE49-F238E27FC236}">
                <a16:creationId xmlns:a16="http://schemas.microsoft.com/office/drawing/2014/main" id="{B6103CB2-EC70-F648-B876-FD83A265E48C}"/>
              </a:ext>
            </a:extLst>
          </p:cNvPr>
          <p:cNvSpPr txBox="1">
            <a:spLocks noChangeArrowheads="1"/>
          </p:cNvSpPr>
          <p:nvPr/>
        </p:nvSpPr>
        <p:spPr bwMode="auto">
          <a:xfrm>
            <a:off x="2541557" y="3348645"/>
            <a:ext cx="9779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95268" name="Text Box 35">
            <a:extLst>
              <a:ext uri="{FF2B5EF4-FFF2-40B4-BE49-F238E27FC236}">
                <a16:creationId xmlns:a16="http://schemas.microsoft.com/office/drawing/2014/main" id="{86A3B697-4E70-924A-A2F2-028630A46369}"/>
              </a:ext>
            </a:extLst>
          </p:cNvPr>
          <p:cNvSpPr txBox="1">
            <a:spLocks noChangeArrowheads="1"/>
          </p:cNvSpPr>
          <p:nvPr/>
        </p:nvSpPr>
        <p:spPr bwMode="auto">
          <a:xfrm>
            <a:off x="6769070" y="3586770"/>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DFHPITP</a:t>
            </a:r>
          </a:p>
        </p:txBody>
      </p:sp>
      <p:sp>
        <p:nvSpPr>
          <p:cNvPr id="95269" name="Rectangle 36">
            <a:extLst>
              <a:ext uri="{FF2B5EF4-FFF2-40B4-BE49-F238E27FC236}">
                <a16:creationId xmlns:a16="http://schemas.microsoft.com/office/drawing/2014/main" id="{1E956BE6-9D7D-F841-ACE6-20B7CB09B81C}"/>
              </a:ext>
            </a:extLst>
          </p:cNvPr>
          <p:cNvSpPr>
            <a:spLocks noChangeArrowheads="1"/>
          </p:cNvSpPr>
          <p:nvPr/>
        </p:nvSpPr>
        <p:spPr bwMode="auto">
          <a:xfrm>
            <a:off x="6672232" y="4207482"/>
            <a:ext cx="838200" cy="381000"/>
          </a:xfrm>
          <a:prstGeom prst="rect">
            <a:avLst/>
          </a:prstGeom>
          <a:solidFill>
            <a:srgbClr val="FFFF99"/>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70" name="Rectangle 37">
            <a:extLst>
              <a:ext uri="{FF2B5EF4-FFF2-40B4-BE49-F238E27FC236}">
                <a16:creationId xmlns:a16="http://schemas.microsoft.com/office/drawing/2014/main" id="{C26B467B-3581-A54E-89CD-AD136D6AFDDF}"/>
              </a:ext>
            </a:extLst>
          </p:cNvPr>
          <p:cNvSpPr>
            <a:spLocks noChangeArrowheads="1"/>
          </p:cNvSpPr>
          <p:nvPr/>
        </p:nvSpPr>
        <p:spPr bwMode="auto">
          <a:xfrm>
            <a:off x="5659407" y="4202720"/>
            <a:ext cx="838200" cy="381000"/>
          </a:xfrm>
          <a:prstGeom prst="rect">
            <a:avLst/>
          </a:prstGeom>
          <a:solidFill>
            <a:srgbClr val="FFFFCC"/>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71" name="Text Box 38">
            <a:extLst>
              <a:ext uri="{FF2B5EF4-FFF2-40B4-BE49-F238E27FC236}">
                <a16:creationId xmlns:a16="http://schemas.microsoft.com/office/drawing/2014/main" id="{8E038936-D177-DF4F-9D1B-61A9B8C770C5}"/>
              </a:ext>
            </a:extLst>
          </p:cNvPr>
          <p:cNvSpPr txBox="1">
            <a:spLocks noChangeArrowheads="1"/>
          </p:cNvSpPr>
          <p:nvPr/>
        </p:nvSpPr>
        <p:spPr bwMode="auto">
          <a:xfrm>
            <a:off x="5833571" y="4323370"/>
            <a:ext cx="55496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WSDL</a:t>
            </a:r>
          </a:p>
        </p:txBody>
      </p:sp>
      <p:sp>
        <p:nvSpPr>
          <p:cNvPr id="95272" name="Line 39">
            <a:extLst>
              <a:ext uri="{FF2B5EF4-FFF2-40B4-BE49-F238E27FC236}">
                <a16:creationId xmlns:a16="http://schemas.microsoft.com/office/drawing/2014/main" id="{F738833C-B7AA-F547-837C-AAED84965BEB}"/>
              </a:ext>
            </a:extLst>
          </p:cNvPr>
          <p:cNvSpPr>
            <a:spLocks noChangeShapeType="1"/>
          </p:cNvSpPr>
          <p:nvPr/>
        </p:nvSpPr>
        <p:spPr bwMode="auto">
          <a:xfrm flipV="1">
            <a:off x="6018182" y="3826483"/>
            <a:ext cx="698500" cy="3270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73" name="Line 40">
            <a:extLst>
              <a:ext uri="{FF2B5EF4-FFF2-40B4-BE49-F238E27FC236}">
                <a16:creationId xmlns:a16="http://schemas.microsoft.com/office/drawing/2014/main" id="{0E873C80-B253-DE48-8E1A-940BC3C3CB8B}"/>
              </a:ext>
            </a:extLst>
          </p:cNvPr>
          <p:cNvSpPr>
            <a:spLocks noChangeShapeType="1"/>
          </p:cNvSpPr>
          <p:nvPr/>
        </p:nvSpPr>
        <p:spPr bwMode="auto">
          <a:xfrm flipV="1">
            <a:off x="7061171" y="3843946"/>
            <a:ext cx="128587" cy="3444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74" name="Text Box 41">
            <a:extLst>
              <a:ext uri="{FF2B5EF4-FFF2-40B4-BE49-F238E27FC236}">
                <a16:creationId xmlns:a16="http://schemas.microsoft.com/office/drawing/2014/main" id="{79775582-3F99-764D-9996-99C4EB88AD3B}"/>
              </a:ext>
            </a:extLst>
          </p:cNvPr>
          <p:cNvSpPr txBox="1">
            <a:spLocks noChangeArrowheads="1"/>
          </p:cNvSpPr>
          <p:nvPr/>
        </p:nvSpPr>
        <p:spPr bwMode="auto">
          <a:xfrm>
            <a:off x="6583332" y="3140682"/>
            <a:ext cx="19812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 Web services</a:t>
            </a:r>
          </a:p>
        </p:txBody>
      </p:sp>
      <p:sp>
        <p:nvSpPr>
          <p:cNvPr id="95275" name="AutoShape 42">
            <a:extLst>
              <a:ext uri="{FF2B5EF4-FFF2-40B4-BE49-F238E27FC236}">
                <a16:creationId xmlns:a16="http://schemas.microsoft.com/office/drawing/2014/main" id="{1AB2C571-9356-AF45-B808-EACC18576AEF}"/>
              </a:ext>
            </a:extLst>
          </p:cNvPr>
          <p:cNvSpPr>
            <a:spLocks noChangeArrowheads="1"/>
          </p:cNvSpPr>
          <p:nvPr/>
        </p:nvSpPr>
        <p:spPr bwMode="auto">
          <a:xfrm>
            <a:off x="8139082" y="3443895"/>
            <a:ext cx="1447800" cy="381000"/>
          </a:xfrm>
          <a:prstGeom prst="leftRightArrow">
            <a:avLst>
              <a:gd name="adj1" fmla="val 50000"/>
              <a:gd name="adj2" fmla="val 76000"/>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76" name="Text Box 43">
            <a:extLst>
              <a:ext uri="{FF2B5EF4-FFF2-40B4-BE49-F238E27FC236}">
                <a16:creationId xmlns:a16="http://schemas.microsoft.com/office/drawing/2014/main" id="{06014F38-BC13-8B4A-8F79-60BEBBA6866B}"/>
              </a:ext>
            </a:extLst>
          </p:cNvPr>
          <p:cNvSpPr txBox="1">
            <a:spLocks noChangeArrowheads="1"/>
          </p:cNvSpPr>
          <p:nvPr/>
        </p:nvSpPr>
        <p:spPr bwMode="auto">
          <a:xfrm>
            <a:off x="8183532" y="3577245"/>
            <a:ext cx="1371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HLL data structure</a:t>
            </a:r>
          </a:p>
        </p:txBody>
      </p:sp>
      <p:sp>
        <p:nvSpPr>
          <p:cNvPr id="95277" name="AutoShape 44">
            <a:extLst>
              <a:ext uri="{FF2B5EF4-FFF2-40B4-BE49-F238E27FC236}">
                <a16:creationId xmlns:a16="http://schemas.microsoft.com/office/drawing/2014/main" id="{6EBF877F-302A-134D-A1A0-C859FF3846B0}"/>
              </a:ext>
            </a:extLst>
          </p:cNvPr>
          <p:cNvSpPr>
            <a:spLocks noChangeArrowheads="1"/>
          </p:cNvSpPr>
          <p:nvPr/>
        </p:nvSpPr>
        <p:spPr bwMode="auto">
          <a:xfrm>
            <a:off x="5619720" y="3443895"/>
            <a:ext cx="1116012" cy="381000"/>
          </a:xfrm>
          <a:prstGeom prst="leftRightArrow">
            <a:avLst>
              <a:gd name="adj1" fmla="val 50000"/>
              <a:gd name="adj2" fmla="val 58583"/>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5278" name="Text Box 45">
            <a:extLst>
              <a:ext uri="{FF2B5EF4-FFF2-40B4-BE49-F238E27FC236}">
                <a16:creationId xmlns:a16="http://schemas.microsoft.com/office/drawing/2014/main" id="{5B4360D0-4745-AF4E-8E90-5E891219D875}"/>
              </a:ext>
            </a:extLst>
          </p:cNvPr>
          <p:cNvSpPr txBox="1">
            <a:spLocks noChangeArrowheads="1"/>
          </p:cNvSpPr>
          <p:nvPr/>
        </p:nvSpPr>
        <p:spPr bwMode="auto">
          <a:xfrm>
            <a:off x="5765770" y="3591532"/>
            <a:ext cx="990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SOAP body</a:t>
            </a:r>
          </a:p>
        </p:txBody>
      </p:sp>
      <p:sp>
        <p:nvSpPr>
          <p:cNvPr id="95279" name="Text Box 46">
            <a:extLst>
              <a:ext uri="{FF2B5EF4-FFF2-40B4-BE49-F238E27FC236}">
                <a16:creationId xmlns:a16="http://schemas.microsoft.com/office/drawing/2014/main" id="{24CEC360-12C8-8049-92C4-3C87A0C2632F}"/>
              </a:ext>
            </a:extLst>
          </p:cNvPr>
          <p:cNvSpPr txBox="1">
            <a:spLocks noChangeArrowheads="1"/>
          </p:cNvSpPr>
          <p:nvPr/>
        </p:nvSpPr>
        <p:spPr bwMode="auto">
          <a:xfrm>
            <a:off x="6768168" y="4263046"/>
            <a:ext cx="646331" cy="33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WSBind</a:t>
            </a:r>
          </a:p>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file</a:t>
            </a:r>
          </a:p>
        </p:txBody>
      </p:sp>
      <p:sp>
        <p:nvSpPr>
          <p:cNvPr id="95280" name="Text Box 47">
            <a:extLst>
              <a:ext uri="{FF2B5EF4-FFF2-40B4-BE49-F238E27FC236}">
                <a16:creationId xmlns:a16="http://schemas.microsoft.com/office/drawing/2014/main" id="{1F7F9F4F-3A59-DF45-8437-3E7C0E864F7A}"/>
              </a:ext>
            </a:extLst>
          </p:cNvPr>
          <p:cNvSpPr txBox="1">
            <a:spLocks noChangeArrowheads="1"/>
          </p:cNvSpPr>
          <p:nvPr/>
        </p:nvSpPr>
        <p:spPr bwMode="auto">
          <a:xfrm>
            <a:off x="4664388" y="4272570"/>
            <a:ext cx="1045479"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WEBSERVICE</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resource</a:t>
            </a:r>
          </a:p>
        </p:txBody>
      </p:sp>
      <p:sp>
        <p:nvSpPr>
          <p:cNvPr id="95281" name="Text Box 48">
            <a:extLst>
              <a:ext uri="{FF2B5EF4-FFF2-40B4-BE49-F238E27FC236}">
                <a16:creationId xmlns:a16="http://schemas.microsoft.com/office/drawing/2014/main" id="{E08208C8-C479-2145-9EDA-750BF3F74447}"/>
              </a:ext>
            </a:extLst>
          </p:cNvPr>
          <p:cNvSpPr txBox="1">
            <a:spLocks noChangeArrowheads="1"/>
          </p:cNvSpPr>
          <p:nvPr/>
        </p:nvSpPr>
        <p:spPr bwMode="auto">
          <a:xfrm>
            <a:off x="9501157" y="3016857"/>
            <a:ext cx="6858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a:t>
            </a:r>
          </a:p>
        </p:txBody>
      </p:sp>
      <p:sp>
        <p:nvSpPr>
          <p:cNvPr id="95282" name="Line 49">
            <a:extLst>
              <a:ext uri="{FF2B5EF4-FFF2-40B4-BE49-F238E27FC236}">
                <a16:creationId xmlns:a16="http://schemas.microsoft.com/office/drawing/2014/main" id="{39A3D997-8F08-FD4C-9F81-6DFCCCCD92F4}"/>
              </a:ext>
            </a:extLst>
          </p:cNvPr>
          <p:cNvSpPr>
            <a:spLocks noChangeShapeType="1"/>
          </p:cNvSpPr>
          <p:nvPr/>
        </p:nvSpPr>
        <p:spPr bwMode="auto">
          <a:xfrm flipH="1" flipV="1">
            <a:off x="7321520" y="4631345"/>
            <a:ext cx="265112" cy="13446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5283" name="Line 50">
            <a:extLst>
              <a:ext uri="{FF2B5EF4-FFF2-40B4-BE49-F238E27FC236}">
                <a16:creationId xmlns:a16="http://schemas.microsoft.com/office/drawing/2014/main" id="{B07CB12D-20A5-D84F-94BC-15A980D96442}"/>
              </a:ext>
            </a:extLst>
          </p:cNvPr>
          <p:cNvSpPr>
            <a:spLocks noChangeShapeType="1"/>
          </p:cNvSpPr>
          <p:nvPr/>
        </p:nvSpPr>
        <p:spPr bwMode="auto">
          <a:xfrm flipV="1">
            <a:off x="5749896" y="4605946"/>
            <a:ext cx="179387" cy="14700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539098007"/>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9" name="Rectangle 2">
            <a:extLst>
              <a:ext uri="{FF2B5EF4-FFF2-40B4-BE49-F238E27FC236}">
                <a16:creationId xmlns:a16="http://schemas.microsoft.com/office/drawing/2014/main" id="{BC8CFBA0-F1EE-B847-8A4A-1553233C659D}"/>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96258" name="Slide Number Placeholder 2">
            <a:extLst>
              <a:ext uri="{FF2B5EF4-FFF2-40B4-BE49-F238E27FC236}">
                <a16:creationId xmlns:a16="http://schemas.microsoft.com/office/drawing/2014/main" id="{D11B6625-7F2D-5E4E-B985-7347330424CD}"/>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67</a:t>
            </a:fld>
            <a:endParaRPr lang="en-US" altLang="en-US" sz="1000">
              <a:solidFill>
                <a:srgbClr val="FFFFFF"/>
              </a:solidFill>
            </a:endParaRPr>
          </a:p>
        </p:txBody>
      </p:sp>
      <p:sp>
        <p:nvSpPr>
          <p:cNvPr id="96260" name="Text Box 3">
            <a:extLst>
              <a:ext uri="{FF2B5EF4-FFF2-40B4-BE49-F238E27FC236}">
                <a16:creationId xmlns:a16="http://schemas.microsoft.com/office/drawing/2014/main" id="{2CAD26CA-A422-F241-8751-7E92717635AD}"/>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96261" name="Text Box 4">
            <a:extLst>
              <a:ext uri="{FF2B5EF4-FFF2-40B4-BE49-F238E27FC236}">
                <a16:creationId xmlns:a16="http://schemas.microsoft.com/office/drawing/2014/main" id="{17FD3CB2-F878-5A43-B2F8-604BBB1D7A1A}"/>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96262" name="Text Box 5">
            <a:extLst>
              <a:ext uri="{FF2B5EF4-FFF2-40B4-BE49-F238E27FC236}">
                <a16:creationId xmlns:a16="http://schemas.microsoft.com/office/drawing/2014/main" id="{E9606C1B-BB83-3449-8F74-B624BFB13F02}"/>
              </a:ext>
            </a:extLst>
          </p:cNvPr>
          <p:cNvSpPr txBox="1">
            <a:spLocks noChangeArrowheads="1"/>
          </p:cNvSpPr>
          <p:nvPr/>
        </p:nvSpPr>
        <p:spPr bwMode="auto">
          <a:xfrm>
            <a:off x="2247900" y="1690688"/>
            <a:ext cx="8169275"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diagram shows the usage of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and WEBSERVICE resources when using the </a:t>
            </a:r>
            <a:r>
              <a:rPr lang="en-US" altLang="ja-JP" sz="1400" b="0" dirty="0" err="1">
                <a:ea typeface="MS PGothic" panose="020B0600070205080204" pitchFamily="34" charset="-128"/>
              </a:rPr>
              <a:t>IDz</a:t>
            </a:r>
            <a:r>
              <a:rPr lang="en-US" altLang="ja-JP" sz="1400" b="0" dirty="0">
                <a:ea typeface="MS PGothic" panose="020B0600070205080204" pitchFamily="34" charset="-128"/>
              </a:rPr>
              <a:t> Interpretive XML Conversion approach.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a SOAP message arrives, the data mapping component in the pipeline will use the information from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and convert the SOAP message into a language structure. When the message is converted it will use the information in the WEBSERVICE resource and call the target application. When the target application returns with a response language structure, it will create a SOAP response from the output of the Business logic program. </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It is mostly the same when CICS is a service requester. The service requester will invoke the Web service processing. The data mapping component will convert the language structure into a SOAP message an run the outbound pipeline. The pipeline will use the information in the WEBSERVICE resource and send the SOAP message outbound. When the response is received, the data mapping component will convert the response SOAP message back into a language structure and pass it back to the service requester program.</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WSDL file is optional. It is only needed if a validation of the SOAP message is required or if you want CICS to serve the WSDL file in response to a URL such as http://</a:t>
            </a:r>
            <a:r>
              <a:rPr lang="en-US" altLang="ja-JP" sz="1400" b="0" dirty="0" err="1">
                <a:ea typeface="MS PGothic" panose="020B0600070205080204" pitchFamily="34" charset="-128"/>
              </a:rPr>
              <a:t>host:port</a:t>
            </a:r>
            <a:r>
              <a:rPr lang="en-US" altLang="ja-JP" sz="1400" b="0" dirty="0">
                <a:ea typeface="MS PGothic" panose="020B0600070205080204" pitchFamily="34" charset="-128"/>
              </a:rPr>
              <a:t>/path/to/</a:t>
            </a:r>
            <a:r>
              <a:rPr lang="en-US" altLang="ja-JP" sz="1400" b="0" dirty="0" err="1">
                <a:ea typeface="MS PGothic" panose="020B0600070205080204" pitchFamily="34" charset="-128"/>
              </a:rPr>
              <a:t>service?wsdl</a:t>
            </a:r>
            <a:endParaRPr lang="en-US" altLang="ja-JP" sz="1400" b="0" dirty="0">
              <a:ea typeface="MS PGothic" panose="020B0600070205080204" pitchFamily="34" charset="-128"/>
            </a:endParaRPr>
          </a:p>
        </p:txBody>
      </p:sp>
    </p:spTree>
    <p:extLst>
      <p:ext uri="{BB962C8B-B14F-4D97-AF65-F5344CB8AC3E}">
        <p14:creationId xmlns:p14="http://schemas.microsoft.com/office/powerpoint/2010/main" val="2839256895"/>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4">
            <a:extLst>
              <a:ext uri="{FF2B5EF4-FFF2-40B4-BE49-F238E27FC236}">
                <a16:creationId xmlns:a16="http://schemas.microsoft.com/office/drawing/2014/main" id="{2FA7F1EA-D9ED-0240-BECE-76258E35B1C5}"/>
              </a:ext>
            </a:extLst>
          </p:cNvPr>
          <p:cNvSpPr>
            <a:spLocks noGrp="1" noChangeArrowheads="1"/>
          </p:cNvSpPr>
          <p:nvPr>
            <p:ph type="title"/>
          </p:nvPr>
        </p:nvSpPr>
        <p:spPr/>
        <p:txBody>
          <a:bodyPr>
            <a:normAutofit/>
          </a:bodyPr>
          <a:lstStyle/>
          <a:p>
            <a:pPr eaLnBrk="1" hangingPunct="1"/>
            <a:r>
              <a:rPr lang="en-US" altLang="ja-JP" sz="3600" b="1" dirty="0" err="1">
                <a:ea typeface="MS PGothic" panose="020B0600070205080204" pitchFamily="34" charset="-128"/>
              </a:rPr>
              <a:t>IDz</a:t>
            </a:r>
            <a:r>
              <a:rPr lang="en-US" altLang="ja-JP" sz="3600" b="1" dirty="0">
                <a:ea typeface="MS PGothic" panose="020B0600070205080204" pitchFamily="34" charset="-128"/>
              </a:rPr>
              <a:t>: Creating CICS Web Service Artifacts</a:t>
            </a:r>
          </a:p>
        </p:txBody>
      </p:sp>
      <p:sp>
        <p:nvSpPr>
          <p:cNvPr id="97283" name="Rectangle 2">
            <a:extLst>
              <a:ext uri="{FF2B5EF4-FFF2-40B4-BE49-F238E27FC236}">
                <a16:creationId xmlns:a16="http://schemas.microsoft.com/office/drawing/2014/main" id="{52907F71-51D0-E149-8A92-FD60AEF03848}"/>
              </a:ext>
            </a:extLst>
          </p:cNvPr>
          <p:cNvSpPr>
            <a:spLocks noGrp="1" noChangeArrowheads="1"/>
          </p:cNvSpPr>
          <p:nvPr>
            <p:ph idx="1"/>
          </p:nvPr>
        </p:nvSpPr>
        <p:spPr/>
        <p:txBody>
          <a:bodyPr/>
          <a:lstStyle/>
          <a:p>
            <a:pPr eaLnBrk="1" hangingPunct="1"/>
            <a:r>
              <a:rPr lang="en-US" altLang="ja-JP" sz="1800">
                <a:ea typeface="MS PGothic" panose="020B0600070205080204" pitchFamily="34" charset="-128"/>
              </a:rPr>
              <a:t>“</a:t>
            </a:r>
            <a:r>
              <a:rPr lang="en-US" altLang="ja-JP" sz="1800">
                <a:solidFill>
                  <a:srgbClr val="24346A"/>
                </a:solidFill>
                <a:ea typeface="MS PGothic" panose="020B0600070205080204" pitchFamily="34" charset="-128"/>
              </a:rPr>
              <a:t>Compiled</a:t>
            </a:r>
            <a:r>
              <a:rPr lang="en-US" altLang="ja-JP" sz="1800">
                <a:ea typeface="MS PGothic" panose="020B0600070205080204" pitchFamily="34" charset="-128"/>
              </a:rPr>
              <a:t>” XML Conversion</a:t>
            </a:r>
          </a:p>
          <a:p>
            <a:pPr marL="465138" lvl="1" indent="-234950"/>
            <a:r>
              <a:rPr lang="en-US" altLang="ja-JP" sz="1800">
                <a:ea typeface="MS PGothic" panose="020B0600070205080204" pitchFamily="34" charset="-128"/>
              </a:rPr>
              <a:t>Takes entire COBOL program as input (you select structure to expose)</a:t>
            </a:r>
          </a:p>
          <a:p>
            <a:pPr marL="465138" lvl="1" indent="-234950"/>
            <a:r>
              <a:rPr lang="en-US" altLang="ja-JP" sz="1800">
                <a:ea typeface="MS PGothic" panose="020B0600070205080204" pitchFamily="34" charset="-128"/>
              </a:rPr>
              <a:t>Allows you to expose selected fields as input or output</a:t>
            </a:r>
          </a:p>
          <a:p>
            <a:pPr marL="465138" lvl="1" indent="-234950"/>
            <a:r>
              <a:rPr lang="en-US" altLang="ja-JP" sz="1800">
                <a:ea typeface="MS PGothic" panose="020B0600070205080204" pitchFamily="34" charset="-128"/>
              </a:rPr>
              <a:t>Generates a COBOL Converter program</a:t>
            </a:r>
          </a:p>
          <a:p>
            <a:pPr marL="465138" lvl="1" indent="-234950"/>
            <a:r>
              <a:rPr lang="en-US" altLang="ja-JP" sz="1800">
                <a:ea typeface="MS PGothic" panose="020B0600070205080204" pitchFamily="34" charset="-128"/>
              </a:rPr>
              <a:t>Generates a WSBind file containing a ‘Vendor Segment’ which tells DFHPITP to use the generated Converter program</a:t>
            </a:r>
          </a:p>
          <a:p>
            <a:pPr marL="465138" lvl="1" indent="-234950"/>
            <a:r>
              <a:rPr lang="en-US" altLang="ja-JP" sz="1800">
                <a:ea typeface="MS PGothic" panose="020B0600070205080204" pitchFamily="34" charset="-128"/>
              </a:rPr>
              <a:t>Supports more complex COBOL data structures like OCCURS DEPENDING ON and REDEFINES</a:t>
            </a:r>
          </a:p>
          <a:p>
            <a:pPr marL="465138" lvl="1" indent="-234950"/>
            <a:r>
              <a:rPr lang="en-US" altLang="ja-JP" sz="1800">
                <a:ea typeface="MS PGothic" panose="020B0600070205080204" pitchFamily="34" charset="-128"/>
              </a:rPr>
              <a:t>You can modify the generated code for special needs</a:t>
            </a:r>
          </a:p>
          <a:p>
            <a:pPr marL="465138" lvl="1" indent="-234950"/>
            <a:r>
              <a:rPr lang="en-US" altLang="ja-JP" sz="1800">
                <a:ea typeface="MS PGothic" panose="020B0600070205080204" pitchFamily="34" charset="-128"/>
              </a:rPr>
              <a:t>Generated COBOL program will need to go into your source repository</a:t>
            </a:r>
          </a:p>
          <a:p>
            <a:pPr marL="465138" lvl="1" indent="-234950"/>
            <a:r>
              <a:rPr lang="en-US" altLang="ja-JP" sz="1800">
                <a:ea typeface="MS PGothic" panose="020B0600070205080204" pitchFamily="34" charset="-128"/>
              </a:rPr>
              <a:t>Generated COBOL program will need to go through production turnover</a:t>
            </a:r>
          </a:p>
          <a:p>
            <a:pPr marL="465138" lvl="1" indent="-234950"/>
            <a:r>
              <a:rPr lang="en-US" altLang="ja-JP" sz="1800">
                <a:ea typeface="MS PGothic" panose="020B0600070205080204" pitchFamily="34" charset="-128"/>
              </a:rPr>
              <a:t>Generated COBOL program, if modified, will need user acceptance testing</a:t>
            </a:r>
          </a:p>
        </p:txBody>
      </p:sp>
      <p:sp>
        <p:nvSpPr>
          <p:cNvPr id="97282" name="Slide Number Placeholder 4">
            <a:extLst>
              <a:ext uri="{FF2B5EF4-FFF2-40B4-BE49-F238E27FC236}">
                <a16:creationId xmlns:a16="http://schemas.microsoft.com/office/drawing/2014/main" id="{B9BFBB93-0719-2D41-8743-C299FBB48D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spcBef>
                <a:spcPct val="50000"/>
              </a:spcBef>
              <a:spcAft>
                <a:spcPct val="0"/>
              </a:spcAft>
              <a:buClrTx/>
              <a:buFontTx/>
              <a:buNone/>
            </a:pPr>
            <a:fld id="{7DE78488-DB2E-9E41-B5FB-5E1983394F8D}" type="slidenum">
              <a:rPr lang="en-US" altLang="en-US" sz="1000">
                <a:solidFill>
                  <a:srgbClr val="FFFFFF"/>
                </a:solidFill>
              </a:rPr>
              <a:pPr>
                <a:spcBef>
                  <a:spcPct val="50000"/>
                </a:spcBef>
                <a:spcAft>
                  <a:spcPct val="0"/>
                </a:spcAft>
                <a:buClrTx/>
                <a:buFontTx/>
                <a:buNone/>
              </a:pPr>
              <a:t>68</a:t>
            </a:fld>
            <a:endParaRPr lang="en-US" altLang="en-US" sz="1000">
              <a:solidFill>
                <a:srgbClr val="FFFFFF"/>
              </a:solidFill>
            </a:endParaRPr>
          </a:p>
        </p:txBody>
      </p:sp>
      <p:sp>
        <p:nvSpPr>
          <p:cNvPr id="97284" name="Text Box 3">
            <a:extLst>
              <a:ext uri="{FF2B5EF4-FFF2-40B4-BE49-F238E27FC236}">
                <a16:creationId xmlns:a16="http://schemas.microsoft.com/office/drawing/2014/main" id="{2F1C3DA8-4187-3E47-921F-C6EB9B747334}"/>
              </a:ext>
            </a:extLst>
          </p:cNvPr>
          <p:cNvSpPr txBox="1">
            <a:spLocks noChangeArrowheads="1"/>
          </p:cNvSpPr>
          <p:nvPr/>
        </p:nvSpPr>
        <p:spPr bwMode="auto">
          <a:xfrm>
            <a:off x="4800601" y="5472114"/>
            <a:ext cx="19272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ClrTx/>
              <a:buFontTx/>
              <a:buChar char="-"/>
            </a:pPr>
            <a:r>
              <a:rPr lang="en-US" altLang="en-US" sz="1200">
                <a:solidFill>
                  <a:srgbClr val="FF0000"/>
                </a:solidFill>
              </a:rPr>
              <a:t> Graphical interface       - Mainframe connection - WSDL Editor                - XML Wizards                - Much more</a:t>
            </a:r>
          </a:p>
        </p:txBody>
      </p:sp>
      <p:pic>
        <p:nvPicPr>
          <p:cNvPr id="97286" name="Picture 5">
            <a:extLst>
              <a:ext uri="{FF2B5EF4-FFF2-40B4-BE49-F238E27FC236}">
                <a16:creationId xmlns:a16="http://schemas.microsoft.com/office/drawing/2014/main" id="{3A103FE1-4554-D84D-BCDD-9F3AC91E8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0490" y="1377880"/>
            <a:ext cx="1932010" cy="144614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7287" name="Rectangle 6">
            <a:extLst>
              <a:ext uri="{FF2B5EF4-FFF2-40B4-BE49-F238E27FC236}">
                <a16:creationId xmlns:a16="http://schemas.microsoft.com/office/drawing/2014/main" id="{1FD8D3DA-6382-3944-A5DA-30B87F644AF5}"/>
              </a:ext>
            </a:extLst>
          </p:cNvPr>
          <p:cNvSpPr>
            <a:spLocks noChangeArrowheads="1"/>
          </p:cNvSpPr>
          <p:nvPr/>
        </p:nvSpPr>
        <p:spPr bwMode="auto">
          <a:xfrm>
            <a:off x="4832350" y="5462588"/>
            <a:ext cx="1873250" cy="9953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Tree>
    <p:extLst>
      <p:ext uri="{BB962C8B-B14F-4D97-AF65-F5344CB8AC3E}">
        <p14:creationId xmlns:p14="http://schemas.microsoft.com/office/powerpoint/2010/main" val="103682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7" name="Rectangle 2">
            <a:extLst>
              <a:ext uri="{FF2B5EF4-FFF2-40B4-BE49-F238E27FC236}">
                <a16:creationId xmlns:a16="http://schemas.microsoft.com/office/drawing/2014/main" id="{32D0928C-691D-1448-9FDE-8FA01E6D0DBE}"/>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98306" name="Slide Number Placeholder 2">
            <a:extLst>
              <a:ext uri="{FF2B5EF4-FFF2-40B4-BE49-F238E27FC236}">
                <a16:creationId xmlns:a16="http://schemas.microsoft.com/office/drawing/2014/main" id="{FD24F111-AA4B-1E40-833A-92FECC32E78E}"/>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69</a:t>
            </a:fld>
            <a:endParaRPr lang="en-US" altLang="en-US" sz="1000">
              <a:solidFill>
                <a:srgbClr val="FFFFFF"/>
              </a:solidFill>
            </a:endParaRPr>
          </a:p>
        </p:txBody>
      </p:sp>
      <p:sp>
        <p:nvSpPr>
          <p:cNvPr id="98308" name="Text Box 3">
            <a:extLst>
              <a:ext uri="{FF2B5EF4-FFF2-40B4-BE49-F238E27FC236}">
                <a16:creationId xmlns:a16="http://schemas.microsoft.com/office/drawing/2014/main" id="{E1F078B2-7903-F044-8287-CDE9EEA37679}"/>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98309" name="Text Box 4">
            <a:extLst>
              <a:ext uri="{FF2B5EF4-FFF2-40B4-BE49-F238E27FC236}">
                <a16:creationId xmlns:a16="http://schemas.microsoft.com/office/drawing/2014/main" id="{4EF88323-FE79-9B46-BD6A-41B3FF29AA6E}"/>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98310" name="Text Box 5">
            <a:extLst>
              <a:ext uri="{FF2B5EF4-FFF2-40B4-BE49-F238E27FC236}">
                <a16:creationId xmlns:a16="http://schemas.microsoft.com/office/drawing/2014/main" id="{28E3CDE4-B1B3-E34E-9035-16514D1B0A90}"/>
              </a:ext>
            </a:extLst>
          </p:cNvPr>
          <p:cNvSpPr txBox="1">
            <a:spLocks noChangeArrowheads="1"/>
          </p:cNvSpPr>
          <p:nvPr/>
        </p:nvSpPr>
        <p:spPr bwMode="auto">
          <a:xfrm>
            <a:off x="2133600" y="1690688"/>
            <a:ext cx="8169275"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In addition to creating CICS Web services artifacts with the CICS Web Services Assistant, you can also use IBM Developer for System z (</a:t>
            </a:r>
            <a:r>
              <a:rPr lang="en-US" altLang="ja-JP" sz="1400" b="0" dirty="0" err="1">
                <a:ea typeface="MS PGothic" panose="020B0600070205080204" pitchFamily="34" charset="-128"/>
              </a:rPr>
              <a:t>IDz</a:t>
            </a:r>
            <a:r>
              <a:rPr lang="en-US" altLang="ja-JP" sz="1400" b="0" dirty="0">
                <a:ea typeface="MS PGothic" panose="020B0600070205080204" pitchFamily="34" charset="-128"/>
              </a:rPr>
              <a:t>).</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using the </a:t>
            </a:r>
            <a:r>
              <a:rPr lang="en-US" altLang="ja-JP" sz="1400" b="0" dirty="0" err="1">
                <a:ea typeface="MS PGothic" panose="020B0600070205080204" pitchFamily="34" charset="-128"/>
              </a:rPr>
              <a:t>IDz</a:t>
            </a:r>
            <a:r>
              <a:rPr lang="en-US" altLang="ja-JP" sz="1400" b="0" dirty="0">
                <a:ea typeface="MS PGothic" panose="020B0600070205080204" pitchFamily="34" charset="-128"/>
              </a:rPr>
              <a:t>-supplied CICS Web services wizards, you first need to indicate if you want to use the ‘Interpretive XML Conversion’ technique or the ‘Compiled XML Conversion’ technique.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using the Compiled XML Conversion, </a:t>
            </a:r>
            <a:r>
              <a:rPr lang="en-US" altLang="ja-JP" sz="1400" b="0" dirty="0" err="1">
                <a:ea typeface="MS PGothic" panose="020B0600070205080204" pitchFamily="34" charset="-128"/>
              </a:rPr>
              <a:t>IDz</a:t>
            </a:r>
            <a:r>
              <a:rPr lang="en-US" altLang="ja-JP" sz="1400" b="0" dirty="0">
                <a:ea typeface="MS PGothic" panose="020B0600070205080204" pitchFamily="34" charset="-128"/>
              </a:rPr>
              <a:t> generates COBOL programs that perform the conversion.</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The generated COBOL programs can be compiled with Enterprise COBOL V4.1 or higher to make their parse routines become </a:t>
            </a:r>
            <a:r>
              <a:rPr lang="en-US" altLang="ja-JP" sz="1400" b="0" dirty="0" err="1">
                <a:ea typeface="MS PGothic" panose="020B0600070205080204" pitchFamily="34" charset="-128"/>
              </a:rPr>
              <a:t>zAAP</a:t>
            </a:r>
            <a:r>
              <a:rPr lang="en-US" altLang="ja-JP" sz="1400" b="0" dirty="0">
                <a:ea typeface="MS PGothic" panose="020B0600070205080204" pitchFamily="34" charset="-128"/>
              </a:rPr>
              <a:t> eligible.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As of CICS TS V4.1, CICS’s XML parsing routines are </a:t>
            </a:r>
            <a:r>
              <a:rPr lang="en-US" altLang="ja-JP" sz="1400" b="0" dirty="0" err="1">
                <a:ea typeface="MS PGothic" panose="020B0600070205080204" pitchFamily="34" charset="-128"/>
              </a:rPr>
              <a:t>zAAP</a:t>
            </a:r>
            <a:r>
              <a:rPr lang="en-US" altLang="ja-JP" sz="1400" b="0" dirty="0">
                <a:ea typeface="MS PGothic" panose="020B0600070205080204" pitchFamily="34" charset="-128"/>
              </a:rPr>
              <a:t> eligible.</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23318131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7">
            <a:extLst>
              <a:ext uri="{FF2B5EF4-FFF2-40B4-BE49-F238E27FC236}">
                <a16:creationId xmlns:a16="http://schemas.microsoft.com/office/drawing/2014/main" id="{E9E78E0D-98B6-4344-84D5-BD5F684F9980}"/>
              </a:ext>
            </a:extLst>
          </p:cNvPr>
          <p:cNvSpPr>
            <a:spLocks noGrp="1" noChangeArrowheads="1"/>
          </p:cNvSpPr>
          <p:nvPr>
            <p:ph type="title"/>
          </p:nvPr>
        </p:nvSpPr>
        <p:spPr/>
        <p:txBody>
          <a:bodyPr>
            <a:normAutofit/>
          </a:bodyPr>
          <a:lstStyle/>
          <a:p>
            <a:pPr eaLnBrk="1" hangingPunct="1"/>
            <a:r>
              <a:rPr lang="en-US" altLang="en-US" sz="3600" b="1" dirty="0"/>
              <a:t>Web Services</a:t>
            </a:r>
          </a:p>
        </p:txBody>
      </p:sp>
      <p:sp>
        <p:nvSpPr>
          <p:cNvPr id="11267" name="Rectangle 2">
            <a:extLst>
              <a:ext uri="{FF2B5EF4-FFF2-40B4-BE49-F238E27FC236}">
                <a16:creationId xmlns:a16="http://schemas.microsoft.com/office/drawing/2014/main" id="{40C9FA92-9E86-5844-A674-E03422A4AB5E}"/>
              </a:ext>
            </a:extLst>
          </p:cNvPr>
          <p:cNvSpPr>
            <a:spLocks noGrp="1" noChangeArrowheads="1"/>
          </p:cNvSpPr>
          <p:nvPr>
            <p:ph idx="1"/>
          </p:nvPr>
        </p:nvSpPr>
        <p:spPr>
          <a:xfrm>
            <a:off x="2265528" y="1825624"/>
            <a:ext cx="4652107" cy="4206686"/>
          </a:xfrm>
          <a:noFill/>
        </p:spPr>
        <p:txBody>
          <a:bodyPr vert="horz" lIns="90000" tIns="46800" rIns="90000" bIns="46800" rtlCol="0">
            <a:normAutofit/>
          </a:bodyPr>
          <a:lstStyle/>
          <a:p>
            <a:pPr marL="279400" indent="-279400" defTabSz="449263"/>
            <a:r>
              <a:rPr lang="en-US" altLang="en-US" sz="1800" dirty="0"/>
              <a:t>Architecture for</a:t>
            </a:r>
          </a:p>
          <a:p>
            <a:pPr marL="679450" lvl="1" indent="-222250" defTabSz="449263">
              <a:lnSpc>
                <a:spcPct val="80000"/>
              </a:lnSpc>
            </a:pPr>
            <a:r>
              <a:rPr lang="en-US" altLang="en-US" sz="1900" dirty="0"/>
              <a:t>Application to application</a:t>
            </a:r>
          </a:p>
          <a:p>
            <a:pPr marL="1077913" lvl="2" indent="-163513" defTabSz="449263"/>
            <a:r>
              <a:rPr lang="en-US" altLang="en-US" sz="1800" dirty="0"/>
              <a:t>Communication</a:t>
            </a:r>
          </a:p>
          <a:p>
            <a:pPr marL="1077913" lvl="2" indent="-163513" defTabSz="449263"/>
            <a:r>
              <a:rPr lang="en-US" altLang="en-US" sz="1800" dirty="0"/>
              <a:t>Interoperation</a:t>
            </a:r>
          </a:p>
          <a:p>
            <a:pPr marL="279400" indent="-279400" defTabSz="449263"/>
            <a:r>
              <a:rPr lang="en-US" altLang="en-US" sz="1800" dirty="0"/>
              <a:t>Definition:</a:t>
            </a:r>
          </a:p>
          <a:p>
            <a:pPr marL="679450" lvl="1" indent="-222250" defTabSz="449263">
              <a:lnSpc>
                <a:spcPct val="80000"/>
              </a:lnSpc>
            </a:pPr>
            <a:r>
              <a:rPr lang="en-US" altLang="en-US" sz="1900" dirty="0"/>
              <a:t>Web Services are </a:t>
            </a:r>
            <a:r>
              <a:rPr lang="en-US" altLang="en-US" sz="1900" b="1" dirty="0">
                <a:solidFill>
                  <a:srgbClr val="0000FF"/>
                </a:solidFill>
              </a:rPr>
              <a:t>software components described via WSDL</a:t>
            </a:r>
            <a:r>
              <a:rPr lang="en-US" altLang="en-US" sz="1900" dirty="0"/>
              <a:t> that are capable of being accessed via </a:t>
            </a:r>
            <a:r>
              <a:rPr lang="en-US" altLang="en-US" sz="1900" b="1" dirty="0">
                <a:solidFill>
                  <a:srgbClr val="0000FF"/>
                </a:solidFill>
              </a:rPr>
              <a:t>standard</a:t>
            </a:r>
            <a:r>
              <a:rPr lang="en-US" altLang="en-US" sz="1900" dirty="0">
                <a:solidFill>
                  <a:srgbClr val="0000FF"/>
                </a:solidFill>
              </a:rPr>
              <a:t> </a:t>
            </a:r>
            <a:r>
              <a:rPr lang="en-US" altLang="en-US" sz="1900" dirty="0"/>
              <a:t>network protocols such as SOAP over HTTP</a:t>
            </a:r>
          </a:p>
          <a:p>
            <a:pPr marL="279400" indent="-279400" defTabSz="449263"/>
            <a:r>
              <a:rPr lang="en-US" altLang="en-US" sz="1800" dirty="0"/>
              <a:t>WS-</a:t>
            </a:r>
            <a:r>
              <a:rPr lang="en-US" altLang="en-US" sz="1800" dirty="0" err="1"/>
              <a:t>I.org</a:t>
            </a:r>
            <a:r>
              <a:rPr lang="en-US" altLang="en-US" sz="1800" dirty="0"/>
              <a:t> (Web Services Interoperability Organization)</a:t>
            </a:r>
          </a:p>
          <a:p>
            <a:pPr marL="679450" lvl="1" indent="-222250" defTabSz="449263">
              <a:lnSpc>
                <a:spcPct val="80000"/>
              </a:lnSpc>
            </a:pPr>
            <a:r>
              <a:rPr lang="en-US" altLang="en-US" sz="1900" dirty="0"/>
              <a:t>Ensure interoperability</a:t>
            </a:r>
          </a:p>
        </p:txBody>
      </p:sp>
      <p:sp>
        <p:nvSpPr>
          <p:cNvPr id="11266" name="Slide Number Placeholder 3">
            <a:extLst>
              <a:ext uri="{FF2B5EF4-FFF2-40B4-BE49-F238E27FC236}">
                <a16:creationId xmlns:a16="http://schemas.microsoft.com/office/drawing/2014/main" id="{7A75103B-AFB8-C343-8307-0BA9AE2B3F75}"/>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t>7</a:t>
            </a:fld>
            <a:endParaRPr lang="en-US" altLang="en-US" sz="1000">
              <a:solidFill>
                <a:srgbClr val="FFFFFF"/>
              </a:solidFill>
            </a:endParaRPr>
          </a:p>
        </p:txBody>
      </p:sp>
      <p:graphicFrame>
        <p:nvGraphicFramePr>
          <p:cNvPr id="11268" name="Object 3">
            <a:extLst>
              <a:ext uri="{FF2B5EF4-FFF2-40B4-BE49-F238E27FC236}">
                <a16:creationId xmlns:a16="http://schemas.microsoft.com/office/drawing/2014/main" id="{2A3D0AF0-2FD0-694B-B698-2128E644D3BA}"/>
              </a:ext>
            </a:extLst>
          </p:cNvPr>
          <p:cNvGraphicFramePr>
            <a:graphicFrameLocks noChangeAspect="1"/>
          </p:cNvGraphicFramePr>
          <p:nvPr>
            <p:extLst>
              <p:ext uri="{D42A27DB-BD31-4B8C-83A1-F6EECF244321}">
                <p14:modId xmlns:p14="http://schemas.microsoft.com/office/powerpoint/2010/main" val="3483423380"/>
              </p:ext>
            </p:extLst>
          </p:nvPr>
        </p:nvGraphicFramePr>
        <p:xfrm>
          <a:off x="7123044" y="5559426"/>
          <a:ext cx="3960813" cy="735013"/>
        </p:xfrm>
        <a:graphic>
          <a:graphicData uri="http://schemas.openxmlformats.org/presentationml/2006/ole">
            <mc:AlternateContent xmlns:mc="http://schemas.openxmlformats.org/markup-compatibility/2006">
              <mc:Choice xmlns:v="urn:schemas-microsoft-com:vml" Requires="v">
                <p:oleObj name="Drawing" r:id="rId3" imgW="41376600" imgH="7683500" progId="FLW3Drawing">
                  <p:embed/>
                </p:oleObj>
              </mc:Choice>
              <mc:Fallback>
                <p:oleObj name="Drawing" r:id="rId3" imgW="41376600" imgH="7683500" progId="FLW3Drawing">
                  <p:embed/>
                  <p:pic>
                    <p:nvPicPr>
                      <p:cNvPr id="11268" name="Object 3">
                        <a:extLst>
                          <a:ext uri="{FF2B5EF4-FFF2-40B4-BE49-F238E27FC236}">
                            <a16:creationId xmlns:a16="http://schemas.microsoft.com/office/drawing/2014/main" id="{2A3D0AF0-2FD0-694B-B698-2128E644D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044" y="5559426"/>
                        <a:ext cx="3960813"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4">
            <a:extLst>
              <a:ext uri="{FF2B5EF4-FFF2-40B4-BE49-F238E27FC236}">
                <a16:creationId xmlns:a16="http://schemas.microsoft.com/office/drawing/2014/main" id="{50CC7FA4-AD1A-2C47-8119-66995D7B7EC0}"/>
              </a:ext>
            </a:extLst>
          </p:cNvPr>
          <p:cNvGraphicFramePr>
            <a:graphicFrameLocks noChangeAspect="1"/>
          </p:cNvGraphicFramePr>
          <p:nvPr>
            <p:extLst>
              <p:ext uri="{D42A27DB-BD31-4B8C-83A1-F6EECF244321}">
                <p14:modId xmlns:p14="http://schemas.microsoft.com/office/powerpoint/2010/main" val="2134247984"/>
              </p:ext>
            </p:extLst>
          </p:nvPr>
        </p:nvGraphicFramePr>
        <p:xfrm>
          <a:off x="6665843" y="758826"/>
          <a:ext cx="5207000" cy="3622675"/>
        </p:xfrm>
        <a:graphic>
          <a:graphicData uri="http://schemas.openxmlformats.org/presentationml/2006/ole">
            <mc:AlternateContent xmlns:mc="http://schemas.openxmlformats.org/markup-compatibility/2006">
              <mc:Choice xmlns:v="urn:schemas-microsoft-com:vml" Requires="v">
                <p:oleObj name="Drawing" r:id="rId5" imgW="52285900" imgH="36410900" progId="FLW3Drawing">
                  <p:embed/>
                </p:oleObj>
              </mc:Choice>
              <mc:Fallback>
                <p:oleObj name="Drawing" r:id="rId5" imgW="52285900" imgH="36410900" progId="FLW3Drawing">
                  <p:embed/>
                  <p:pic>
                    <p:nvPicPr>
                      <p:cNvPr id="11269" name="Object 4">
                        <a:extLst>
                          <a:ext uri="{FF2B5EF4-FFF2-40B4-BE49-F238E27FC236}">
                            <a16:creationId xmlns:a16="http://schemas.microsoft.com/office/drawing/2014/main" id="{50CC7FA4-AD1A-2C47-8119-66995D7B7E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5843" y="758826"/>
                        <a:ext cx="5207000"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0" name="Object 5">
            <a:extLst>
              <a:ext uri="{FF2B5EF4-FFF2-40B4-BE49-F238E27FC236}">
                <a16:creationId xmlns:a16="http://schemas.microsoft.com/office/drawing/2014/main" id="{3598E04E-EB81-134F-BB42-8DE15AABE89E}"/>
              </a:ext>
            </a:extLst>
          </p:cNvPr>
          <p:cNvGraphicFramePr>
            <a:graphicFrameLocks noChangeAspect="1"/>
          </p:cNvGraphicFramePr>
          <p:nvPr>
            <p:extLst>
              <p:ext uri="{D42A27DB-BD31-4B8C-83A1-F6EECF244321}">
                <p14:modId xmlns:p14="http://schemas.microsoft.com/office/powerpoint/2010/main" val="3114374766"/>
              </p:ext>
            </p:extLst>
          </p:nvPr>
        </p:nvGraphicFramePr>
        <p:xfrm>
          <a:off x="9617007" y="4424363"/>
          <a:ext cx="1252537" cy="1047750"/>
        </p:xfrm>
        <a:graphic>
          <a:graphicData uri="http://schemas.openxmlformats.org/presentationml/2006/ole">
            <mc:AlternateContent xmlns:mc="http://schemas.openxmlformats.org/markup-compatibility/2006">
              <mc:Choice xmlns:v="urn:schemas-microsoft-com:vml" Requires="v">
                <p:oleObj name="Drawing" r:id="rId7" imgW="11430000" imgH="9537700" progId="FLW3Drawing">
                  <p:embed/>
                </p:oleObj>
              </mc:Choice>
              <mc:Fallback>
                <p:oleObj name="Drawing" r:id="rId7" imgW="11430000" imgH="9537700" progId="FLW3Drawing">
                  <p:embed/>
                  <p:pic>
                    <p:nvPicPr>
                      <p:cNvPr id="11270" name="Object 5">
                        <a:extLst>
                          <a:ext uri="{FF2B5EF4-FFF2-40B4-BE49-F238E27FC236}">
                            <a16:creationId xmlns:a16="http://schemas.microsoft.com/office/drawing/2014/main" id="{3598E04E-EB81-134F-BB42-8DE15AABE8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17007" y="4424363"/>
                        <a:ext cx="1252537"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1" name="Object 6">
            <a:extLst>
              <a:ext uri="{FF2B5EF4-FFF2-40B4-BE49-F238E27FC236}">
                <a16:creationId xmlns:a16="http://schemas.microsoft.com/office/drawing/2014/main" id="{721E4BBF-B32F-6E41-A8D6-3C61AAE46A4D}"/>
              </a:ext>
            </a:extLst>
          </p:cNvPr>
          <p:cNvGraphicFramePr>
            <a:graphicFrameLocks noChangeAspect="1"/>
          </p:cNvGraphicFramePr>
          <p:nvPr>
            <p:extLst>
              <p:ext uri="{D42A27DB-BD31-4B8C-83A1-F6EECF244321}">
                <p14:modId xmlns:p14="http://schemas.microsoft.com/office/powerpoint/2010/main" val="557494818"/>
              </p:ext>
            </p:extLst>
          </p:nvPr>
        </p:nvGraphicFramePr>
        <p:xfrm>
          <a:off x="7961243" y="4568825"/>
          <a:ext cx="1036638" cy="795338"/>
        </p:xfrm>
        <a:graphic>
          <a:graphicData uri="http://schemas.openxmlformats.org/presentationml/2006/ole">
            <mc:AlternateContent xmlns:mc="http://schemas.openxmlformats.org/markup-compatibility/2006">
              <mc:Choice xmlns:v="urn:schemas-microsoft-com:vml" Requires="v">
                <p:oleObj name="Drawing" r:id="rId9" imgW="9448800" imgH="7264400" progId="FLW3Drawing">
                  <p:embed/>
                </p:oleObj>
              </mc:Choice>
              <mc:Fallback>
                <p:oleObj name="Drawing" r:id="rId9" imgW="9448800" imgH="7264400" progId="FLW3Drawing">
                  <p:embed/>
                  <p:pic>
                    <p:nvPicPr>
                      <p:cNvPr id="11271" name="Object 6">
                        <a:extLst>
                          <a:ext uri="{FF2B5EF4-FFF2-40B4-BE49-F238E27FC236}">
                            <a16:creationId xmlns:a16="http://schemas.microsoft.com/office/drawing/2014/main" id="{721E4BBF-B32F-6E41-A8D6-3C61AAE46A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61243" y="4568825"/>
                        <a:ext cx="1036638" cy="7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59649046"/>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4">
            <a:extLst>
              <a:ext uri="{FF2B5EF4-FFF2-40B4-BE49-F238E27FC236}">
                <a16:creationId xmlns:a16="http://schemas.microsoft.com/office/drawing/2014/main" id="{C090DBA6-61CB-B944-96B6-4DCD6C3D2DB0}"/>
              </a:ext>
            </a:extLst>
          </p:cNvPr>
          <p:cNvSpPr>
            <a:spLocks noGrp="1" noChangeArrowheads="1"/>
          </p:cNvSpPr>
          <p:nvPr>
            <p:ph type="title"/>
          </p:nvPr>
        </p:nvSpPr>
        <p:spPr/>
        <p:txBody>
          <a:bodyPr>
            <a:normAutofit/>
          </a:bodyPr>
          <a:lstStyle/>
          <a:p>
            <a:pPr eaLnBrk="1" hangingPunct="1"/>
            <a:r>
              <a:rPr lang="en-US" altLang="ja-JP" sz="3600" b="1" dirty="0" err="1">
                <a:ea typeface="MS PGothic" panose="020B0600070205080204" pitchFamily="34" charset="-128"/>
              </a:rPr>
              <a:t>IDz</a:t>
            </a:r>
            <a:r>
              <a:rPr lang="en-US" altLang="ja-JP" sz="3600" b="1" dirty="0">
                <a:ea typeface="MS PGothic" panose="020B0600070205080204" pitchFamily="34" charset="-128"/>
              </a:rPr>
              <a:t> “Compiled” XML Conversion</a:t>
            </a:r>
          </a:p>
        </p:txBody>
      </p:sp>
      <p:sp>
        <p:nvSpPr>
          <p:cNvPr id="99330" name="Slide Number Placeholder 3">
            <a:extLst>
              <a:ext uri="{FF2B5EF4-FFF2-40B4-BE49-F238E27FC236}">
                <a16:creationId xmlns:a16="http://schemas.microsoft.com/office/drawing/2014/main" id="{44C3DD55-E649-0949-98BD-198CAEF648A8}"/>
              </a:ext>
            </a:extLst>
          </p:cNvPr>
          <p:cNvSpPr>
            <a:spLocks noGrp="1"/>
          </p:cNvSpPr>
          <p:nvPr>
            <p:ph type="sldNum" sz="quarter" idx="12"/>
          </p:nvPr>
        </p:nvSpPr>
        <p:spPr bwMode="black">
          <a:xfrm>
            <a:off x="9105900" y="6421525"/>
            <a:ext cx="2743200" cy="365125"/>
          </a:xfrm>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70</a:t>
            </a:fld>
            <a:endParaRPr lang="en-US" altLang="en-US" sz="1000">
              <a:solidFill>
                <a:srgbClr val="FFFFFF"/>
              </a:solidFill>
            </a:endParaRPr>
          </a:p>
        </p:txBody>
      </p:sp>
      <p:sp>
        <p:nvSpPr>
          <p:cNvPr id="99384" name="Rectangle 55">
            <a:extLst>
              <a:ext uri="{FF2B5EF4-FFF2-40B4-BE49-F238E27FC236}">
                <a16:creationId xmlns:a16="http://schemas.microsoft.com/office/drawing/2014/main" id="{11922043-3DC9-FE4E-93D0-0C6F66852876}"/>
              </a:ext>
            </a:extLst>
          </p:cNvPr>
          <p:cNvSpPr>
            <a:spLocks noGrp="1" noChangeArrowheads="1"/>
          </p:cNvSpPr>
          <p:nvPr>
            <p:ph type="body" idx="4294967295"/>
          </p:nvPr>
        </p:nvSpPr>
        <p:spPr>
          <a:xfrm>
            <a:off x="2261299" y="1426653"/>
            <a:ext cx="9067800" cy="1676400"/>
          </a:xfrm>
          <a:noFill/>
        </p:spPr>
        <p:txBody>
          <a:bodyPr/>
          <a:lstStyle/>
          <a:p>
            <a:pPr eaLnBrk="1" hangingPunct="1"/>
            <a:r>
              <a:rPr lang="en-US" altLang="ja-JP" sz="1800" dirty="0">
                <a:ea typeface="MS PGothic" panose="020B0600070205080204" pitchFamily="34" charset="-128"/>
              </a:rPr>
              <a:t>Generates COBOL programs that have to be compiled</a:t>
            </a:r>
          </a:p>
          <a:p>
            <a:pPr lvl="1" eaLnBrk="1" hangingPunct="1"/>
            <a:r>
              <a:rPr lang="en-US" altLang="ja-JP" sz="1800" dirty="0">
                <a:ea typeface="MS PGothic" panose="020B0600070205080204" pitchFamily="34" charset="-128"/>
              </a:rPr>
              <a:t>Graphical user interface</a:t>
            </a:r>
          </a:p>
          <a:p>
            <a:pPr lvl="1" eaLnBrk="1" hangingPunct="1"/>
            <a:r>
              <a:rPr lang="en-US" altLang="ja-JP" sz="1800" dirty="0" err="1">
                <a:ea typeface="MS PGothic" panose="020B0600070205080204" pitchFamily="34" charset="-128"/>
              </a:rPr>
              <a:t>WSBind</a:t>
            </a:r>
            <a:r>
              <a:rPr lang="en-US" altLang="ja-JP" sz="1800" dirty="0">
                <a:ea typeface="MS PGothic" panose="020B0600070205080204" pitchFamily="34" charset="-128"/>
              </a:rPr>
              <a:t> and WSDL file generation is performed on your workstation</a:t>
            </a:r>
          </a:p>
          <a:p>
            <a:pPr lvl="1" eaLnBrk="1" hangingPunct="1"/>
            <a:r>
              <a:rPr lang="en-US" altLang="ja-JP" sz="1800" dirty="0">
                <a:ea typeface="MS PGothic" panose="020B0600070205080204" pitchFamily="34" charset="-128"/>
              </a:rPr>
              <a:t>Use of a “Vendor Segment” in the </a:t>
            </a:r>
            <a:r>
              <a:rPr lang="en-US" altLang="ja-JP" sz="1800" dirty="0" err="1">
                <a:ea typeface="MS PGothic" panose="020B0600070205080204" pitchFamily="34" charset="-128"/>
              </a:rPr>
              <a:t>WSBind</a:t>
            </a:r>
            <a:r>
              <a:rPr lang="en-US" altLang="ja-JP" sz="1800" dirty="0">
                <a:ea typeface="MS PGothic" panose="020B0600070205080204" pitchFamily="34" charset="-128"/>
              </a:rPr>
              <a:t> file tells DFHPITP to use the converter program instead of using its own conversion mechanism.</a:t>
            </a:r>
          </a:p>
        </p:txBody>
      </p:sp>
      <p:sp>
        <p:nvSpPr>
          <p:cNvPr id="99331" name="Rectangle 2">
            <a:extLst>
              <a:ext uri="{FF2B5EF4-FFF2-40B4-BE49-F238E27FC236}">
                <a16:creationId xmlns:a16="http://schemas.microsoft.com/office/drawing/2014/main" id="{5FBF604E-3D32-0A40-A0FB-542B2A764729}"/>
              </a:ext>
            </a:extLst>
          </p:cNvPr>
          <p:cNvSpPr>
            <a:spLocks noChangeArrowheads="1"/>
          </p:cNvSpPr>
          <p:nvPr/>
        </p:nvSpPr>
        <p:spPr bwMode="auto">
          <a:xfrm>
            <a:off x="4004675" y="3025354"/>
            <a:ext cx="6567487" cy="2049463"/>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32" name="Oval 3">
            <a:extLst>
              <a:ext uri="{FF2B5EF4-FFF2-40B4-BE49-F238E27FC236}">
                <a16:creationId xmlns:a16="http://schemas.microsoft.com/office/drawing/2014/main" id="{334B76EC-C008-3C42-A8A1-FFF52BDA1B04}"/>
              </a:ext>
            </a:extLst>
          </p:cNvPr>
          <p:cNvSpPr>
            <a:spLocks noChangeArrowheads="1"/>
          </p:cNvSpPr>
          <p:nvPr/>
        </p:nvSpPr>
        <p:spPr bwMode="auto">
          <a:xfrm>
            <a:off x="6770100" y="6059066"/>
            <a:ext cx="3101975" cy="762000"/>
          </a:xfrm>
          <a:prstGeom prst="ellipse">
            <a:avLst/>
          </a:prstGeom>
          <a:gradFill rotWithShape="1">
            <a:gsLst>
              <a:gs pos="0">
                <a:srgbClr val="FFFF99"/>
              </a:gs>
              <a:gs pos="50000">
                <a:srgbClr val="FFFFFF"/>
              </a:gs>
              <a:gs pos="100000">
                <a:srgbClr val="FFFF99"/>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34" name="AutoShape 5">
            <a:extLst>
              <a:ext uri="{FF2B5EF4-FFF2-40B4-BE49-F238E27FC236}">
                <a16:creationId xmlns:a16="http://schemas.microsoft.com/office/drawing/2014/main" id="{D125991A-40A7-1B44-8DFC-2CA4BC61877C}"/>
              </a:ext>
            </a:extLst>
          </p:cNvPr>
          <p:cNvSpPr>
            <a:spLocks noChangeArrowheads="1"/>
          </p:cNvSpPr>
          <p:nvPr/>
        </p:nvSpPr>
        <p:spPr bwMode="auto">
          <a:xfrm>
            <a:off x="5155611" y="6211466"/>
            <a:ext cx="914400" cy="533400"/>
          </a:xfrm>
          <a:prstGeom prst="foldedCorner">
            <a:avLst>
              <a:gd name="adj" fmla="val 12500"/>
            </a:avLst>
          </a:prstGeom>
          <a:solidFill>
            <a:srgbClr val="FFFF99"/>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35" name="Text Box 6">
            <a:extLst>
              <a:ext uri="{FF2B5EF4-FFF2-40B4-BE49-F238E27FC236}">
                <a16:creationId xmlns:a16="http://schemas.microsoft.com/office/drawing/2014/main" id="{F4CCA988-B727-C64E-BD68-A841B2A8C682}"/>
              </a:ext>
            </a:extLst>
          </p:cNvPr>
          <p:cNvSpPr txBox="1">
            <a:spLocks noChangeArrowheads="1"/>
          </p:cNvSpPr>
          <p:nvPr/>
        </p:nvSpPr>
        <p:spPr bwMode="auto">
          <a:xfrm>
            <a:off x="5308012" y="6328942"/>
            <a:ext cx="633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a:ea typeface="MS PGothic" panose="020B0600070205080204" pitchFamily="34" charset="-128"/>
              </a:rPr>
              <a:t>WSDL</a:t>
            </a:r>
          </a:p>
        </p:txBody>
      </p:sp>
      <p:sp>
        <p:nvSpPr>
          <p:cNvPr id="99336" name="Line 7">
            <a:extLst>
              <a:ext uri="{FF2B5EF4-FFF2-40B4-BE49-F238E27FC236}">
                <a16:creationId xmlns:a16="http://schemas.microsoft.com/office/drawing/2014/main" id="{37608E92-357E-7446-949F-3D7D6D60D31B}"/>
              </a:ext>
            </a:extLst>
          </p:cNvPr>
          <p:cNvSpPr>
            <a:spLocks noChangeShapeType="1"/>
          </p:cNvSpPr>
          <p:nvPr/>
        </p:nvSpPr>
        <p:spPr bwMode="auto">
          <a:xfrm flipH="1">
            <a:off x="9791111" y="5800304"/>
            <a:ext cx="592138" cy="4921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37" name="AutoShape 8">
            <a:extLst>
              <a:ext uri="{FF2B5EF4-FFF2-40B4-BE49-F238E27FC236}">
                <a16:creationId xmlns:a16="http://schemas.microsoft.com/office/drawing/2014/main" id="{F67212AD-D3B1-6541-84B6-6A7A82A1B1CD}"/>
              </a:ext>
            </a:extLst>
          </p:cNvPr>
          <p:cNvSpPr>
            <a:spLocks noChangeArrowheads="1"/>
          </p:cNvSpPr>
          <p:nvPr/>
        </p:nvSpPr>
        <p:spPr bwMode="auto">
          <a:xfrm>
            <a:off x="10010186" y="5489153"/>
            <a:ext cx="762000" cy="304800"/>
          </a:xfrm>
          <a:prstGeom prst="foldedCorner">
            <a:avLst>
              <a:gd name="adj" fmla="val 12500"/>
            </a:avLst>
          </a:prstGeom>
          <a:solidFill>
            <a:schemeClr val="bg1"/>
          </a:solidFill>
          <a:ln w="12700">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38" name="Text Box 9">
            <a:extLst>
              <a:ext uri="{FF2B5EF4-FFF2-40B4-BE49-F238E27FC236}">
                <a16:creationId xmlns:a16="http://schemas.microsoft.com/office/drawing/2014/main" id="{C27913A7-D643-4B42-8F7D-F030AB5375ED}"/>
              </a:ext>
            </a:extLst>
          </p:cNvPr>
          <p:cNvSpPr txBox="1">
            <a:spLocks noChangeArrowheads="1"/>
          </p:cNvSpPr>
          <p:nvPr/>
        </p:nvSpPr>
        <p:spPr bwMode="auto">
          <a:xfrm>
            <a:off x="10087141" y="5544716"/>
            <a:ext cx="631904"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COBOL</a:t>
            </a:r>
          </a:p>
          <a:p>
            <a:pPr algn="ctr" eaLnBrk="1" hangingPunct="1">
              <a:lnSpc>
                <a:spcPct val="30000"/>
              </a:lnSpc>
              <a:spcBef>
                <a:spcPct val="50000"/>
              </a:spcBef>
              <a:spcAft>
                <a:spcPct val="0"/>
              </a:spcAft>
              <a:buFont typeface="Wingdings" pitchFamily="2" charset="2"/>
              <a:buNone/>
            </a:pPr>
            <a:r>
              <a:rPr lang="en-US" altLang="ja-JP" sz="1000" b="0">
                <a:ea typeface="MS PGothic" panose="020B0600070205080204" pitchFamily="34" charset="-128"/>
              </a:rPr>
              <a:t>source</a:t>
            </a:r>
          </a:p>
        </p:txBody>
      </p:sp>
      <p:sp>
        <p:nvSpPr>
          <p:cNvPr id="99339" name="Text Box 10">
            <a:extLst>
              <a:ext uri="{FF2B5EF4-FFF2-40B4-BE49-F238E27FC236}">
                <a16:creationId xmlns:a16="http://schemas.microsoft.com/office/drawing/2014/main" id="{067D455E-1553-2F46-9017-DF1DBB066BE2}"/>
              </a:ext>
            </a:extLst>
          </p:cNvPr>
          <p:cNvSpPr txBox="1">
            <a:spLocks noChangeArrowheads="1"/>
          </p:cNvSpPr>
          <p:nvPr/>
        </p:nvSpPr>
        <p:spPr bwMode="auto">
          <a:xfrm>
            <a:off x="10057812" y="5919367"/>
            <a:ext cx="606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import</a:t>
            </a:r>
          </a:p>
        </p:txBody>
      </p:sp>
      <p:sp>
        <p:nvSpPr>
          <p:cNvPr id="99340" name="Oval 11">
            <a:extLst>
              <a:ext uri="{FF2B5EF4-FFF2-40B4-BE49-F238E27FC236}">
                <a16:creationId xmlns:a16="http://schemas.microsoft.com/office/drawing/2014/main" id="{86DB1EBF-34B5-1848-95E1-F2A8516EA033}"/>
              </a:ext>
            </a:extLst>
          </p:cNvPr>
          <p:cNvSpPr>
            <a:spLocks noChangeArrowheads="1"/>
          </p:cNvSpPr>
          <p:nvPr/>
        </p:nvSpPr>
        <p:spPr bwMode="auto">
          <a:xfrm>
            <a:off x="8559211" y="6211466"/>
            <a:ext cx="1219200" cy="457200"/>
          </a:xfrm>
          <a:prstGeom prst="ellipse">
            <a:avLst/>
          </a:prstGeom>
          <a:gradFill rotWithShape="1">
            <a:gsLst>
              <a:gs pos="0">
                <a:srgbClr val="CCFFCC"/>
              </a:gs>
              <a:gs pos="50000">
                <a:srgbClr val="FFFFFF"/>
              </a:gs>
              <a:gs pos="100000">
                <a:srgbClr val="CCFFCC"/>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41" name="Text Box 12">
            <a:extLst>
              <a:ext uri="{FF2B5EF4-FFF2-40B4-BE49-F238E27FC236}">
                <a16:creationId xmlns:a16="http://schemas.microsoft.com/office/drawing/2014/main" id="{6106168D-0715-9D4E-B2A9-DE727CCE5091}"/>
              </a:ext>
            </a:extLst>
          </p:cNvPr>
          <p:cNvSpPr txBox="1">
            <a:spLocks noChangeArrowheads="1"/>
          </p:cNvSpPr>
          <p:nvPr/>
        </p:nvSpPr>
        <p:spPr bwMode="auto">
          <a:xfrm>
            <a:off x="8555558" y="6384503"/>
            <a:ext cx="1215397"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XML Enablement</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tool</a:t>
            </a:r>
          </a:p>
        </p:txBody>
      </p:sp>
      <p:sp>
        <p:nvSpPr>
          <p:cNvPr id="99342" name="Oval 13">
            <a:extLst>
              <a:ext uri="{FF2B5EF4-FFF2-40B4-BE49-F238E27FC236}">
                <a16:creationId xmlns:a16="http://schemas.microsoft.com/office/drawing/2014/main" id="{0230ABEA-6B94-E443-82A5-D742E4740D65}"/>
              </a:ext>
            </a:extLst>
          </p:cNvPr>
          <p:cNvSpPr>
            <a:spLocks noChangeArrowheads="1"/>
          </p:cNvSpPr>
          <p:nvPr/>
        </p:nvSpPr>
        <p:spPr bwMode="auto">
          <a:xfrm>
            <a:off x="6879636" y="6211466"/>
            <a:ext cx="1219200" cy="457200"/>
          </a:xfrm>
          <a:prstGeom prst="ellipse">
            <a:avLst/>
          </a:prstGeom>
          <a:gradFill rotWithShape="1">
            <a:gsLst>
              <a:gs pos="0">
                <a:srgbClr val="CCFFCC"/>
              </a:gs>
              <a:gs pos="50000">
                <a:srgbClr val="FFFFFF"/>
              </a:gs>
              <a:gs pos="100000">
                <a:srgbClr val="CCFFCC"/>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43" name="Text Box 14">
            <a:extLst>
              <a:ext uri="{FF2B5EF4-FFF2-40B4-BE49-F238E27FC236}">
                <a16:creationId xmlns:a16="http://schemas.microsoft.com/office/drawing/2014/main" id="{B54F333F-1C62-7746-8AEA-BCA321D88840}"/>
              </a:ext>
            </a:extLst>
          </p:cNvPr>
          <p:cNvSpPr txBox="1">
            <a:spLocks noChangeArrowheads="1"/>
          </p:cNvSpPr>
          <p:nvPr/>
        </p:nvSpPr>
        <p:spPr bwMode="auto">
          <a:xfrm>
            <a:off x="6976972" y="6363866"/>
            <a:ext cx="1013419"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Web Services</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wizard</a:t>
            </a:r>
          </a:p>
        </p:txBody>
      </p:sp>
      <p:sp>
        <p:nvSpPr>
          <p:cNvPr id="99344" name="Line 15">
            <a:extLst>
              <a:ext uri="{FF2B5EF4-FFF2-40B4-BE49-F238E27FC236}">
                <a16:creationId xmlns:a16="http://schemas.microsoft.com/office/drawing/2014/main" id="{3B5AE7C8-440A-EB43-8E2D-F4D7A1828558}"/>
              </a:ext>
            </a:extLst>
          </p:cNvPr>
          <p:cNvSpPr>
            <a:spLocks noChangeShapeType="1"/>
          </p:cNvSpPr>
          <p:nvPr/>
        </p:nvSpPr>
        <p:spPr bwMode="auto">
          <a:xfrm flipH="1">
            <a:off x="8098836" y="6440066"/>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45" name="Line 16">
            <a:extLst>
              <a:ext uri="{FF2B5EF4-FFF2-40B4-BE49-F238E27FC236}">
                <a16:creationId xmlns:a16="http://schemas.microsoft.com/office/drawing/2014/main" id="{75D8B166-CBD5-7D48-A76E-20A354095789}"/>
              </a:ext>
            </a:extLst>
          </p:cNvPr>
          <p:cNvSpPr>
            <a:spLocks noChangeShapeType="1"/>
          </p:cNvSpPr>
          <p:nvPr/>
        </p:nvSpPr>
        <p:spPr bwMode="auto">
          <a:xfrm flipH="1">
            <a:off x="6070012" y="6440066"/>
            <a:ext cx="6905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46" name="Oval 17">
            <a:extLst>
              <a:ext uri="{FF2B5EF4-FFF2-40B4-BE49-F238E27FC236}">
                <a16:creationId xmlns:a16="http://schemas.microsoft.com/office/drawing/2014/main" id="{527103ED-4A36-0F4C-9706-A9912532A903}"/>
              </a:ext>
            </a:extLst>
          </p:cNvPr>
          <p:cNvSpPr>
            <a:spLocks noChangeArrowheads="1"/>
          </p:cNvSpPr>
          <p:nvPr/>
        </p:nvSpPr>
        <p:spPr bwMode="auto">
          <a:xfrm>
            <a:off x="2412411" y="6135266"/>
            <a:ext cx="1219200" cy="609600"/>
          </a:xfrm>
          <a:prstGeom prst="ellipse">
            <a:avLst/>
          </a:prstGeom>
          <a:gradFill rotWithShape="1">
            <a:gsLst>
              <a:gs pos="0">
                <a:srgbClr val="FFFF99"/>
              </a:gs>
              <a:gs pos="50000">
                <a:srgbClr val="FFFFFF"/>
              </a:gs>
              <a:gs pos="100000">
                <a:srgbClr val="FFFF99"/>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47" name="Text Box 18">
            <a:extLst>
              <a:ext uri="{FF2B5EF4-FFF2-40B4-BE49-F238E27FC236}">
                <a16:creationId xmlns:a16="http://schemas.microsoft.com/office/drawing/2014/main" id="{DDC616BC-ADB0-EC42-B303-CBC251897EEB}"/>
              </a:ext>
            </a:extLst>
          </p:cNvPr>
          <p:cNvSpPr txBox="1">
            <a:spLocks noChangeArrowheads="1"/>
          </p:cNvSpPr>
          <p:nvPr/>
        </p:nvSpPr>
        <p:spPr bwMode="auto">
          <a:xfrm>
            <a:off x="2533061" y="6287667"/>
            <a:ext cx="977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IDE tools</a:t>
            </a:r>
          </a:p>
        </p:txBody>
      </p:sp>
      <p:sp>
        <p:nvSpPr>
          <p:cNvPr id="99348" name="Line 19">
            <a:extLst>
              <a:ext uri="{FF2B5EF4-FFF2-40B4-BE49-F238E27FC236}">
                <a16:creationId xmlns:a16="http://schemas.microsoft.com/office/drawing/2014/main" id="{33EED1E0-D826-6841-9277-EF0707D5CFA7}"/>
              </a:ext>
            </a:extLst>
          </p:cNvPr>
          <p:cNvSpPr>
            <a:spLocks noChangeShapeType="1"/>
          </p:cNvSpPr>
          <p:nvPr/>
        </p:nvSpPr>
        <p:spPr bwMode="auto">
          <a:xfrm flipH="1">
            <a:off x="3676061" y="6440066"/>
            <a:ext cx="1447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49" name="Line 20">
            <a:extLst>
              <a:ext uri="{FF2B5EF4-FFF2-40B4-BE49-F238E27FC236}">
                <a16:creationId xmlns:a16="http://schemas.microsoft.com/office/drawing/2014/main" id="{BC4D2CE2-C2CA-EC46-9720-776DC1779255}"/>
              </a:ext>
            </a:extLst>
          </p:cNvPr>
          <p:cNvSpPr>
            <a:spLocks noChangeShapeType="1"/>
          </p:cNvSpPr>
          <p:nvPr/>
        </p:nvSpPr>
        <p:spPr bwMode="auto">
          <a:xfrm flipV="1">
            <a:off x="3031536" y="4181054"/>
            <a:ext cx="0" cy="1954213"/>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50" name="Text Box 21">
            <a:extLst>
              <a:ext uri="{FF2B5EF4-FFF2-40B4-BE49-F238E27FC236}">
                <a16:creationId xmlns:a16="http://schemas.microsoft.com/office/drawing/2014/main" id="{B6D05DE2-8B4A-0C44-AB95-080A75068047}"/>
              </a:ext>
            </a:extLst>
          </p:cNvPr>
          <p:cNvSpPr txBox="1">
            <a:spLocks noChangeArrowheads="1"/>
          </p:cNvSpPr>
          <p:nvPr/>
        </p:nvSpPr>
        <p:spPr bwMode="auto">
          <a:xfrm>
            <a:off x="7379694" y="5295478"/>
            <a:ext cx="788999"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b="0">
                <a:ea typeface="MS PGothic" panose="020B0600070205080204" pitchFamily="34" charset="-128"/>
              </a:rPr>
              <a:t>generate</a:t>
            </a:r>
          </a:p>
        </p:txBody>
      </p:sp>
      <p:sp>
        <p:nvSpPr>
          <p:cNvPr id="99351" name="Text Box 22">
            <a:extLst>
              <a:ext uri="{FF2B5EF4-FFF2-40B4-BE49-F238E27FC236}">
                <a16:creationId xmlns:a16="http://schemas.microsoft.com/office/drawing/2014/main" id="{40B74416-E715-B14D-A3FE-6FA71616A748}"/>
              </a:ext>
            </a:extLst>
          </p:cNvPr>
          <p:cNvSpPr txBox="1">
            <a:spLocks noChangeArrowheads="1"/>
          </p:cNvSpPr>
          <p:nvPr/>
        </p:nvSpPr>
        <p:spPr bwMode="auto">
          <a:xfrm>
            <a:off x="6301787" y="6470228"/>
            <a:ext cx="6064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create</a:t>
            </a:r>
          </a:p>
        </p:txBody>
      </p:sp>
      <p:sp>
        <p:nvSpPr>
          <p:cNvPr id="99352" name="Text Box 23">
            <a:extLst>
              <a:ext uri="{FF2B5EF4-FFF2-40B4-BE49-F238E27FC236}">
                <a16:creationId xmlns:a16="http://schemas.microsoft.com/office/drawing/2014/main" id="{3BB3B95A-6FFD-6147-81D9-04210395871F}"/>
              </a:ext>
            </a:extLst>
          </p:cNvPr>
          <p:cNvSpPr txBox="1">
            <a:spLocks noChangeArrowheads="1"/>
          </p:cNvSpPr>
          <p:nvPr/>
        </p:nvSpPr>
        <p:spPr bwMode="auto">
          <a:xfrm>
            <a:off x="8175036" y="6165428"/>
            <a:ext cx="4206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spcAft>
                <a:spcPct val="0"/>
              </a:spcAft>
              <a:buFont typeface="Wingdings" pitchFamily="2" charset="2"/>
              <a:buNone/>
            </a:pPr>
            <a:r>
              <a:rPr lang="en-US" altLang="ja-JP" sz="1200" b="0">
                <a:ea typeface="MS PGothic" panose="020B0600070205080204" pitchFamily="34" charset="-128"/>
              </a:rPr>
              <a:t>xsd</a:t>
            </a:r>
          </a:p>
        </p:txBody>
      </p:sp>
      <p:pic>
        <p:nvPicPr>
          <p:cNvPr id="99353" name="Picture 24">
            <a:extLst>
              <a:ext uri="{FF2B5EF4-FFF2-40B4-BE49-F238E27FC236}">
                <a16:creationId xmlns:a16="http://schemas.microsoft.com/office/drawing/2014/main" id="{D7BD27CA-5EA0-E749-B105-109137A52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9362" y="5516142"/>
            <a:ext cx="828675" cy="61912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9354" name="Rectangle 25">
            <a:extLst>
              <a:ext uri="{FF2B5EF4-FFF2-40B4-BE49-F238E27FC236}">
                <a16:creationId xmlns:a16="http://schemas.microsoft.com/office/drawing/2014/main" id="{435A4C09-A89D-604D-B4D1-332D783FE927}"/>
              </a:ext>
            </a:extLst>
          </p:cNvPr>
          <p:cNvSpPr>
            <a:spLocks noChangeArrowheads="1"/>
          </p:cNvSpPr>
          <p:nvPr/>
        </p:nvSpPr>
        <p:spPr bwMode="auto">
          <a:xfrm>
            <a:off x="4157075" y="3177754"/>
            <a:ext cx="4827587" cy="1725613"/>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prstDash val="dash"/>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55" name="Oval 26">
            <a:extLst>
              <a:ext uri="{FF2B5EF4-FFF2-40B4-BE49-F238E27FC236}">
                <a16:creationId xmlns:a16="http://schemas.microsoft.com/office/drawing/2014/main" id="{B0BF69E3-43A5-6F4B-B44A-24D5FEF3E23D}"/>
              </a:ext>
            </a:extLst>
          </p:cNvPr>
          <p:cNvSpPr>
            <a:spLocks noChangeArrowheads="1"/>
          </p:cNvSpPr>
          <p:nvPr/>
        </p:nvSpPr>
        <p:spPr bwMode="auto">
          <a:xfrm>
            <a:off x="4403136" y="4223916"/>
            <a:ext cx="3429000" cy="533400"/>
          </a:xfrm>
          <a:prstGeom prst="ellipse">
            <a:avLst/>
          </a:prstGeom>
          <a:gradFill rotWithShape="1">
            <a:gsLst>
              <a:gs pos="0">
                <a:srgbClr val="FFFF00"/>
              </a:gs>
              <a:gs pos="50000">
                <a:srgbClr val="FFFFFF"/>
              </a:gs>
              <a:gs pos="100000">
                <a:srgbClr val="FFFF00"/>
              </a:gs>
            </a:gsLst>
            <a:lin ang="5400000" scaled="1"/>
          </a:gradFill>
          <a:ln w="12700" algn="ctr">
            <a:solidFill>
              <a:schemeClr val="tx1"/>
            </a:solidFill>
            <a:round/>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56" name="Rectangle 27">
            <a:extLst>
              <a:ext uri="{FF2B5EF4-FFF2-40B4-BE49-F238E27FC236}">
                <a16:creationId xmlns:a16="http://schemas.microsoft.com/office/drawing/2014/main" id="{6DBF524D-15FF-2544-9CF1-071DC87A21B7}"/>
              </a:ext>
            </a:extLst>
          </p:cNvPr>
          <p:cNvSpPr>
            <a:spLocks noChangeArrowheads="1"/>
          </p:cNvSpPr>
          <p:nvPr/>
        </p:nvSpPr>
        <p:spPr bwMode="auto">
          <a:xfrm>
            <a:off x="6698661" y="3558753"/>
            <a:ext cx="1371600" cy="381000"/>
          </a:xfrm>
          <a:prstGeom prst="rect">
            <a:avLst/>
          </a:prstGeom>
          <a:gradFill rotWithShape="1">
            <a:gsLst>
              <a:gs pos="0">
                <a:srgbClr val="FFFF00"/>
              </a:gs>
              <a:gs pos="50000">
                <a:srgbClr val="FFFFFF"/>
              </a:gs>
              <a:gs pos="100000">
                <a:srgbClr val="FFFF00"/>
              </a:gs>
            </a:gsLst>
            <a:lin ang="5400000" scaled="1"/>
          </a:gradFill>
          <a:ln w="9525" algn="ctr">
            <a:solidFill>
              <a:schemeClr val="tx1"/>
            </a:solidFill>
            <a:miter lim="800000"/>
            <a:headEnd/>
            <a:tailEnd/>
          </a:ln>
        </p:spPr>
        <p:txBody>
          <a:bodyPr anchor="ct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96316" name="Rectangle 28">
            <a:extLst>
              <a:ext uri="{FF2B5EF4-FFF2-40B4-BE49-F238E27FC236}">
                <a16:creationId xmlns:a16="http://schemas.microsoft.com/office/drawing/2014/main" id="{BE582202-FD82-4846-9CBB-56AD78DE877F}"/>
              </a:ext>
            </a:extLst>
          </p:cNvPr>
          <p:cNvSpPr>
            <a:spLocks noChangeArrowheads="1"/>
          </p:cNvSpPr>
          <p:nvPr/>
        </p:nvSpPr>
        <p:spPr bwMode="auto">
          <a:xfrm>
            <a:off x="9600611" y="3580462"/>
            <a:ext cx="793750" cy="369332"/>
          </a:xfrm>
          <a:prstGeom prst="rect">
            <a:avLst/>
          </a:prstGeom>
          <a:gradFill rotWithShape="1">
            <a:gsLst>
              <a:gs pos="0">
                <a:srgbClr val="FF6600"/>
              </a:gs>
              <a:gs pos="50000">
                <a:schemeClr val="bg1"/>
              </a:gs>
              <a:gs pos="100000">
                <a:srgbClr val="FF6600"/>
              </a:gs>
            </a:gsLst>
            <a:lin ang="5400000" scaled="1"/>
          </a:gradFill>
          <a:ln w="9525"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99358" name="Text Box 29">
            <a:extLst>
              <a:ext uri="{FF2B5EF4-FFF2-40B4-BE49-F238E27FC236}">
                <a16:creationId xmlns:a16="http://schemas.microsoft.com/office/drawing/2014/main" id="{7F91BD62-954D-9543-8BDE-4085D255FB92}"/>
              </a:ext>
            </a:extLst>
          </p:cNvPr>
          <p:cNvSpPr txBox="1">
            <a:spLocks noChangeArrowheads="1"/>
          </p:cNvSpPr>
          <p:nvPr/>
        </p:nvSpPr>
        <p:spPr bwMode="auto">
          <a:xfrm>
            <a:off x="9635537" y="3536528"/>
            <a:ext cx="7588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business</a:t>
            </a:r>
          </a:p>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 logic</a:t>
            </a:r>
          </a:p>
        </p:txBody>
      </p:sp>
      <p:sp>
        <p:nvSpPr>
          <p:cNvPr id="99359" name="Rectangle 30">
            <a:extLst>
              <a:ext uri="{FF2B5EF4-FFF2-40B4-BE49-F238E27FC236}">
                <a16:creationId xmlns:a16="http://schemas.microsoft.com/office/drawing/2014/main" id="{61B84D6C-3B2F-E84B-887D-39857F67D8EE}"/>
              </a:ext>
            </a:extLst>
          </p:cNvPr>
          <p:cNvSpPr>
            <a:spLocks noChangeArrowheads="1"/>
          </p:cNvSpPr>
          <p:nvPr/>
        </p:nvSpPr>
        <p:spPr bwMode="auto">
          <a:xfrm>
            <a:off x="4231686" y="3382541"/>
            <a:ext cx="1295400" cy="685800"/>
          </a:xfrm>
          <a:prstGeom prst="rect">
            <a:avLst/>
          </a:prstGeom>
          <a:gradFill rotWithShape="1">
            <a:gsLst>
              <a:gs pos="0">
                <a:srgbClr val="00CCFF"/>
              </a:gs>
              <a:gs pos="50000">
                <a:srgbClr val="FFFFFF"/>
              </a:gs>
              <a:gs pos="100000">
                <a:srgbClr val="00CCFF"/>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60" name="Text Box 31">
            <a:extLst>
              <a:ext uri="{FF2B5EF4-FFF2-40B4-BE49-F238E27FC236}">
                <a16:creationId xmlns:a16="http://schemas.microsoft.com/office/drawing/2014/main" id="{41B9DEAF-7505-724E-A6A0-409217209138}"/>
              </a:ext>
            </a:extLst>
          </p:cNvPr>
          <p:cNvSpPr txBox="1">
            <a:spLocks noChangeArrowheads="1"/>
          </p:cNvSpPr>
          <p:nvPr/>
        </p:nvSpPr>
        <p:spPr bwMode="auto">
          <a:xfrm>
            <a:off x="4231686" y="3634953"/>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pipeline</a:t>
            </a:r>
          </a:p>
        </p:txBody>
      </p:sp>
      <p:sp>
        <p:nvSpPr>
          <p:cNvPr id="99361" name="AutoShape 32">
            <a:extLst>
              <a:ext uri="{FF2B5EF4-FFF2-40B4-BE49-F238E27FC236}">
                <a16:creationId xmlns:a16="http://schemas.microsoft.com/office/drawing/2014/main" id="{F359689C-E8B4-2B4F-A304-172577D06C28}"/>
              </a:ext>
            </a:extLst>
          </p:cNvPr>
          <p:cNvSpPr>
            <a:spLocks noChangeArrowheads="1"/>
          </p:cNvSpPr>
          <p:nvPr/>
        </p:nvSpPr>
        <p:spPr bwMode="auto">
          <a:xfrm>
            <a:off x="3622086" y="3611141"/>
            <a:ext cx="609600" cy="228600"/>
          </a:xfrm>
          <a:prstGeom prst="leftRightArrow">
            <a:avLst>
              <a:gd name="adj1" fmla="val 50000"/>
              <a:gd name="adj2" fmla="val 53333"/>
            </a:avLst>
          </a:prstGeom>
          <a:solidFill>
            <a:schemeClr val="accent1"/>
          </a:soli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396321" name="Oval 33">
            <a:extLst>
              <a:ext uri="{FF2B5EF4-FFF2-40B4-BE49-F238E27FC236}">
                <a16:creationId xmlns:a16="http://schemas.microsoft.com/office/drawing/2014/main" id="{0B93C1B3-0935-A24E-B3E6-EE22A7D47B28}"/>
              </a:ext>
            </a:extLst>
          </p:cNvPr>
          <p:cNvSpPr>
            <a:spLocks noChangeArrowheads="1"/>
          </p:cNvSpPr>
          <p:nvPr/>
        </p:nvSpPr>
        <p:spPr bwMode="auto">
          <a:xfrm>
            <a:off x="2383836" y="3306341"/>
            <a:ext cx="1219200" cy="838200"/>
          </a:xfrm>
          <a:prstGeom prst="ellipse">
            <a:avLst/>
          </a:prstGeom>
          <a:gradFill rotWithShape="1">
            <a:gsLst>
              <a:gs pos="0">
                <a:schemeClr val="accent1"/>
              </a:gs>
              <a:gs pos="50000">
                <a:srgbClr val="FFFFFF"/>
              </a:gs>
              <a:gs pos="100000">
                <a:schemeClr val="accent1"/>
              </a:gs>
            </a:gsLst>
            <a:lin ang="5400000" scaled="1"/>
          </a:gradFill>
          <a:ln w="12700" algn="ctr">
            <a:solidFill>
              <a:schemeClr val="tx1"/>
            </a:solidFill>
            <a:round/>
            <a:headEnd/>
            <a:tailEnd/>
          </a:ln>
          <a:effectLst/>
        </p:spPr>
        <p:txBody>
          <a:bodyPr wrap="none" anchor="ctr"/>
          <a:lstStyle/>
          <a:p>
            <a:pPr eaLnBrk="1" hangingPunct="1">
              <a:defRPr/>
            </a:pPr>
            <a:endParaRPr lang="en-US">
              <a:latin typeface="Arial" charset="0"/>
              <a:cs typeface="Arial" charset="0"/>
            </a:endParaRPr>
          </a:p>
        </p:txBody>
      </p:sp>
      <p:sp>
        <p:nvSpPr>
          <p:cNvPr id="99363" name="Text Box 34">
            <a:extLst>
              <a:ext uri="{FF2B5EF4-FFF2-40B4-BE49-F238E27FC236}">
                <a16:creationId xmlns:a16="http://schemas.microsoft.com/office/drawing/2014/main" id="{5A5503DC-1927-5E44-8B66-E7313252B189}"/>
              </a:ext>
            </a:extLst>
          </p:cNvPr>
          <p:cNvSpPr txBox="1">
            <a:spLocks noChangeArrowheads="1"/>
          </p:cNvSpPr>
          <p:nvPr/>
        </p:nvSpPr>
        <p:spPr bwMode="auto">
          <a:xfrm>
            <a:off x="2504486" y="3461916"/>
            <a:ext cx="977900"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Service</a:t>
            </a:r>
          </a:p>
          <a:p>
            <a:pPr algn="ctr" eaLnBrk="1" hangingPunct="1">
              <a:spcBef>
                <a:spcPct val="20000"/>
              </a:spcBef>
              <a:spcAft>
                <a:spcPct val="0"/>
              </a:spcAft>
              <a:buClrTx/>
              <a:buFont typeface="Wingdings" pitchFamily="2" charset="2"/>
              <a:buNone/>
            </a:pPr>
            <a:r>
              <a:rPr kumimoji="1" lang="en-US" altLang="ja-JP" sz="1200">
                <a:ea typeface="MS UI Gothic" panose="020B0600070205080204" pitchFamily="34" charset="-128"/>
              </a:rPr>
              <a:t>Requester</a:t>
            </a:r>
          </a:p>
        </p:txBody>
      </p:sp>
      <p:sp>
        <p:nvSpPr>
          <p:cNvPr id="99364" name="Text Box 35">
            <a:extLst>
              <a:ext uri="{FF2B5EF4-FFF2-40B4-BE49-F238E27FC236}">
                <a16:creationId xmlns:a16="http://schemas.microsoft.com/office/drawing/2014/main" id="{666BAF7F-3954-394C-AB90-03EB8561228D}"/>
              </a:ext>
            </a:extLst>
          </p:cNvPr>
          <p:cNvSpPr txBox="1">
            <a:spLocks noChangeArrowheads="1"/>
          </p:cNvSpPr>
          <p:nvPr/>
        </p:nvSpPr>
        <p:spPr bwMode="auto">
          <a:xfrm>
            <a:off x="6731999" y="3700041"/>
            <a:ext cx="12954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DFHPITP</a:t>
            </a:r>
          </a:p>
        </p:txBody>
      </p:sp>
      <p:sp>
        <p:nvSpPr>
          <p:cNvPr id="99365" name="Rectangle 36">
            <a:extLst>
              <a:ext uri="{FF2B5EF4-FFF2-40B4-BE49-F238E27FC236}">
                <a16:creationId xmlns:a16="http://schemas.microsoft.com/office/drawing/2014/main" id="{20F1D724-CB99-0542-8914-C599605F8293}"/>
              </a:ext>
            </a:extLst>
          </p:cNvPr>
          <p:cNvSpPr>
            <a:spLocks noChangeArrowheads="1"/>
          </p:cNvSpPr>
          <p:nvPr/>
        </p:nvSpPr>
        <p:spPr bwMode="auto">
          <a:xfrm>
            <a:off x="6635161" y="4320753"/>
            <a:ext cx="838200" cy="381000"/>
          </a:xfrm>
          <a:prstGeom prst="rect">
            <a:avLst/>
          </a:prstGeom>
          <a:solidFill>
            <a:srgbClr val="FFFF99"/>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66" name="Rectangle 37">
            <a:extLst>
              <a:ext uri="{FF2B5EF4-FFF2-40B4-BE49-F238E27FC236}">
                <a16:creationId xmlns:a16="http://schemas.microsoft.com/office/drawing/2014/main" id="{F0E373B6-720F-9C4C-8628-934028F43795}"/>
              </a:ext>
            </a:extLst>
          </p:cNvPr>
          <p:cNvSpPr>
            <a:spLocks noChangeArrowheads="1"/>
          </p:cNvSpPr>
          <p:nvPr/>
        </p:nvSpPr>
        <p:spPr bwMode="auto">
          <a:xfrm>
            <a:off x="5622336" y="4315991"/>
            <a:ext cx="838200" cy="381000"/>
          </a:xfrm>
          <a:prstGeom prst="rect">
            <a:avLst/>
          </a:prstGeom>
          <a:solidFill>
            <a:srgbClr val="FFFFCC"/>
          </a:solidFill>
          <a:ln w="1905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67" name="Text Box 38">
            <a:extLst>
              <a:ext uri="{FF2B5EF4-FFF2-40B4-BE49-F238E27FC236}">
                <a16:creationId xmlns:a16="http://schemas.microsoft.com/office/drawing/2014/main" id="{CFDBED1E-F14B-AC47-BF43-91119D2C5ED2}"/>
              </a:ext>
            </a:extLst>
          </p:cNvPr>
          <p:cNvSpPr txBox="1">
            <a:spLocks noChangeArrowheads="1"/>
          </p:cNvSpPr>
          <p:nvPr/>
        </p:nvSpPr>
        <p:spPr bwMode="auto">
          <a:xfrm>
            <a:off x="5796500" y="4436641"/>
            <a:ext cx="55496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WSDL</a:t>
            </a:r>
          </a:p>
        </p:txBody>
      </p:sp>
      <p:sp>
        <p:nvSpPr>
          <p:cNvPr id="99368" name="Line 39">
            <a:extLst>
              <a:ext uri="{FF2B5EF4-FFF2-40B4-BE49-F238E27FC236}">
                <a16:creationId xmlns:a16="http://schemas.microsoft.com/office/drawing/2014/main" id="{5B959410-09EF-F74D-ABB3-958CF52133D0}"/>
              </a:ext>
            </a:extLst>
          </p:cNvPr>
          <p:cNvSpPr>
            <a:spLocks noChangeShapeType="1"/>
          </p:cNvSpPr>
          <p:nvPr/>
        </p:nvSpPr>
        <p:spPr bwMode="auto">
          <a:xfrm flipV="1">
            <a:off x="5981111" y="3939754"/>
            <a:ext cx="698500" cy="3270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69" name="Line 40">
            <a:extLst>
              <a:ext uri="{FF2B5EF4-FFF2-40B4-BE49-F238E27FC236}">
                <a16:creationId xmlns:a16="http://schemas.microsoft.com/office/drawing/2014/main" id="{92DCD177-6224-5149-BBFC-A36A66C65102}"/>
              </a:ext>
            </a:extLst>
          </p:cNvPr>
          <p:cNvSpPr>
            <a:spLocks noChangeShapeType="1"/>
          </p:cNvSpPr>
          <p:nvPr/>
        </p:nvSpPr>
        <p:spPr bwMode="auto">
          <a:xfrm flipV="1">
            <a:off x="6785975" y="3957217"/>
            <a:ext cx="433387" cy="3444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70" name="Text Box 41">
            <a:extLst>
              <a:ext uri="{FF2B5EF4-FFF2-40B4-BE49-F238E27FC236}">
                <a16:creationId xmlns:a16="http://schemas.microsoft.com/office/drawing/2014/main" id="{DAAD6A4D-0FA8-1A4B-A282-25EB83EF081A}"/>
              </a:ext>
            </a:extLst>
          </p:cNvPr>
          <p:cNvSpPr txBox="1">
            <a:spLocks noChangeArrowheads="1"/>
          </p:cNvSpPr>
          <p:nvPr/>
        </p:nvSpPr>
        <p:spPr bwMode="auto">
          <a:xfrm>
            <a:off x="6546261" y="3253953"/>
            <a:ext cx="19812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 Web services</a:t>
            </a:r>
          </a:p>
        </p:txBody>
      </p:sp>
      <p:sp>
        <p:nvSpPr>
          <p:cNvPr id="99371" name="AutoShape 42">
            <a:extLst>
              <a:ext uri="{FF2B5EF4-FFF2-40B4-BE49-F238E27FC236}">
                <a16:creationId xmlns:a16="http://schemas.microsoft.com/office/drawing/2014/main" id="{C43B4477-562F-4A45-9B0A-680E7169A254}"/>
              </a:ext>
            </a:extLst>
          </p:cNvPr>
          <p:cNvSpPr>
            <a:spLocks noChangeArrowheads="1"/>
          </p:cNvSpPr>
          <p:nvPr/>
        </p:nvSpPr>
        <p:spPr bwMode="auto">
          <a:xfrm>
            <a:off x="8102011" y="3557166"/>
            <a:ext cx="1447800" cy="381000"/>
          </a:xfrm>
          <a:prstGeom prst="leftRightArrow">
            <a:avLst>
              <a:gd name="adj1" fmla="val 50000"/>
              <a:gd name="adj2" fmla="val 76000"/>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72" name="Text Box 43">
            <a:extLst>
              <a:ext uri="{FF2B5EF4-FFF2-40B4-BE49-F238E27FC236}">
                <a16:creationId xmlns:a16="http://schemas.microsoft.com/office/drawing/2014/main" id="{FEF2CC71-B838-0242-83D9-6C4A75CCE651}"/>
              </a:ext>
            </a:extLst>
          </p:cNvPr>
          <p:cNvSpPr txBox="1">
            <a:spLocks noChangeArrowheads="1"/>
          </p:cNvSpPr>
          <p:nvPr/>
        </p:nvSpPr>
        <p:spPr bwMode="auto">
          <a:xfrm>
            <a:off x="8146461" y="3690516"/>
            <a:ext cx="1371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HLL data structure</a:t>
            </a:r>
          </a:p>
        </p:txBody>
      </p:sp>
      <p:sp>
        <p:nvSpPr>
          <p:cNvPr id="99373" name="AutoShape 44">
            <a:extLst>
              <a:ext uri="{FF2B5EF4-FFF2-40B4-BE49-F238E27FC236}">
                <a16:creationId xmlns:a16="http://schemas.microsoft.com/office/drawing/2014/main" id="{569222ED-ACCC-C043-9B4C-01FEAF4609B1}"/>
              </a:ext>
            </a:extLst>
          </p:cNvPr>
          <p:cNvSpPr>
            <a:spLocks noChangeArrowheads="1"/>
          </p:cNvSpPr>
          <p:nvPr/>
        </p:nvSpPr>
        <p:spPr bwMode="auto">
          <a:xfrm>
            <a:off x="5582649" y="3557166"/>
            <a:ext cx="1116012" cy="381000"/>
          </a:xfrm>
          <a:prstGeom prst="leftRightArrow">
            <a:avLst>
              <a:gd name="adj1" fmla="val 50000"/>
              <a:gd name="adj2" fmla="val 58583"/>
            </a:avLst>
          </a:prstGeom>
          <a:gradFill rotWithShape="1">
            <a:gsLst>
              <a:gs pos="0">
                <a:srgbClr val="FFFF99"/>
              </a:gs>
              <a:gs pos="50000">
                <a:srgbClr val="FFFFFF"/>
              </a:gs>
              <a:gs pos="100000">
                <a:srgbClr val="FFFF99"/>
              </a:gs>
            </a:gsLst>
            <a:lin ang="5400000" scaled="1"/>
          </a:gradFill>
          <a:ln w="12700" algn="ctr">
            <a:solidFill>
              <a:schemeClr val="tx1"/>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9374" name="Text Box 45">
            <a:extLst>
              <a:ext uri="{FF2B5EF4-FFF2-40B4-BE49-F238E27FC236}">
                <a16:creationId xmlns:a16="http://schemas.microsoft.com/office/drawing/2014/main" id="{010562E4-0776-6344-8FA4-C53B121AED63}"/>
              </a:ext>
            </a:extLst>
          </p:cNvPr>
          <p:cNvSpPr txBox="1">
            <a:spLocks noChangeArrowheads="1"/>
          </p:cNvSpPr>
          <p:nvPr/>
        </p:nvSpPr>
        <p:spPr bwMode="auto">
          <a:xfrm>
            <a:off x="5728699" y="3704803"/>
            <a:ext cx="990600" cy="17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spcAft>
                <a:spcPct val="0"/>
              </a:spcAft>
              <a:buFont typeface="Wingdings" pitchFamily="2" charset="2"/>
              <a:buNone/>
            </a:pPr>
            <a:r>
              <a:rPr lang="en-US" altLang="ja-JP" sz="1000">
                <a:ea typeface="MS PGothic" panose="020B0600070205080204" pitchFamily="34" charset="-128"/>
              </a:rPr>
              <a:t>SOAP body</a:t>
            </a:r>
          </a:p>
        </p:txBody>
      </p:sp>
      <p:sp>
        <p:nvSpPr>
          <p:cNvPr id="99375" name="Text Box 46">
            <a:extLst>
              <a:ext uri="{FF2B5EF4-FFF2-40B4-BE49-F238E27FC236}">
                <a16:creationId xmlns:a16="http://schemas.microsoft.com/office/drawing/2014/main" id="{CFB6A230-510F-5644-9A29-C0F0903F8D33}"/>
              </a:ext>
            </a:extLst>
          </p:cNvPr>
          <p:cNvSpPr txBox="1">
            <a:spLocks noChangeArrowheads="1"/>
          </p:cNvSpPr>
          <p:nvPr/>
        </p:nvSpPr>
        <p:spPr bwMode="auto">
          <a:xfrm>
            <a:off x="6731097" y="4376317"/>
            <a:ext cx="646331" cy="33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WSBind</a:t>
            </a:r>
          </a:p>
          <a:p>
            <a:pPr algn="ctr" eaLnBrk="1" hangingPunct="1">
              <a:lnSpc>
                <a:spcPct val="50000"/>
              </a:lnSpc>
              <a:spcBef>
                <a:spcPct val="50000"/>
              </a:spcBef>
              <a:spcAft>
                <a:spcPct val="0"/>
              </a:spcAft>
              <a:buFont typeface="Wingdings" pitchFamily="2" charset="2"/>
              <a:buNone/>
            </a:pPr>
            <a:r>
              <a:rPr lang="en-US" altLang="ja-JP" sz="1000" b="0">
                <a:ea typeface="MS PGothic" panose="020B0600070205080204" pitchFamily="34" charset="-128"/>
              </a:rPr>
              <a:t>file</a:t>
            </a:r>
          </a:p>
        </p:txBody>
      </p:sp>
      <p:sp>
        <p:nvSpPr>
          <p:cNvPr id="99376" name="Text Box 47">
            <a:extLst>
              <a:ext uri="{FF2B5EF4-FFF2-40B4-BE49-F238E27FC236}">
                <a16:creationId xmlns:a16="http://schemas.microsoft.com/office/drawing/2014/main" id="{82AA0EF3-C4B0-8D49-A1F6-E7F5AB5063C5}"/>
              </a:ext>
            </a:extLst>
          </p:cNvPr>
          <p:cNvSpPr txBox="1">
            <a:spLocks noChangeArrowheads="1"/>
          </p:cNvSpPr>
          <p:nvPr/>
        </p:nvSpPr>
        <p:spPr bwMode="auto">
          <a:xfrm>
            <a:off x="4627317" y="4385841"/>
            <a:ext cx="1045479" cy="279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WEBSERVICE</a:t>
            </a:r>
          </a:p>
          <a:p>
            <a:pPr algn="ctr" eaLnBrk="1" hangingPunct="1">
              <a:lnSpc>
                <a:spcPct val="30000"/>
              </a:lnSpc>
              <a:spcBef>
                <a:spcPct val="50000"/>
              </a:spcBef>
              <a:spcAft>
                <a:spcPct val="0"/>
              </a:spcAft>
              <a:buFont typeface="Wingdings" pitchFamily="2" charset="2"/>
              <a:buNone/>
            </a:pPr>
            <a:r>
              <a:rPr lang="en-US" altLang="ja-JP" sz="1000">
                <a:ea typeface="MS PGothic" panose="020B0600070205080204" pitchFamily="34" charset="-128"/>
              </a:rPr>
              <a:t>resource</a:t>
            </a:r>
          </a:p>
        </p:txBody>
      </p:sp>
      <p:sp>
        <p:nvSpPr>
          <p:cNvPr id="396336" name="Rectangle 48">
            <a:extLst>
              <a:ext uri="{FF2B5EF4-FFF2-40B4-BE49-F238E27FC236}">
                <a16:creationId xmlns:a16="http://schemas.microsoft.com/office/drawing/2014/main" id="{1C79CB71-2B6F-894C-8657-AE98EFF81780}"/>
              </a:ext>
            </a:extLst>
          </p:cNvPr>
          <p:cNvSpPr>
            <a:spLocks noChangeArrowheads="1"/>
          </p:cNvSpPr>
          <p:nvPr/>
        </p:nvSpPr>
        <p:spPr bwMode="auto">
          <a:xfrm>
            <a:off x="7924212" y="4334525"/>
            <a:ext cx="949325" cy="369332"/>
          </a:xfrm>
          <a:prstGeom prst="rect">
            <a:avLst/>
          </a:prstGeom>
          <a:gradFill rotWithShape="1">
            <a:gsLst>
              <a:gs pos="0">
                <a:srgbClr val="FFFF99"/>
              </a:gs>
              <a:gs pos="50000">
                <a:schemeClr val="bg1"/>
              </a:gs>
              <a:gs pos="100000">
                <a:srgbClr val="FFFF99"/>
              </a:gs>
            </a:gsLst>
            <a:lin ang="5400000" scaled="1"/>
          </a:gradFill>
          <a:ln w="9525" algn="ctr">
            <a:solidFill>
              <a:schemeClr val="tx1"/>
            </a:solidFill>
            <a:miter lim="800000"/>
            <a:headEnd/>
            <a:tailEnd/>
          </a:ln>
          <a:effectLst/>
        </p:spPr>
        <p:txBody>
          <a:bodyPr anchor="ctr">
            <a:spAutoFit/>
          </a:bodyPr>
          <a:lstStyle/>
          <a:p>
            <a:pPr eaLnBrk="1" hangingPunct="1">
              <a:defRPr/>
            </a:pPr>
            <a:endParaRPr lang="en-US">
              <a:latin typeface="Arial" charset="0"/>
              <a:cs typeface="Arial" charset="0"/>
            </a:endParaRPr>
          </a:p>
        </p:txBody>
      </p:sp>
      <p:sp>
        <p:nvSpPr>
          <p:cNvPr id="99378" name="Text Box 49">
            <a:extLst>
              <a:ext uri="{FF2B5EF4-FFF2-40B4-BE49-F238E27FC236}">
                <a16:creationId xmlns:a16="http://schemas.microsoft.com/office/drawing/2014/main" id="{2ABA01D1-0CBC-B843-8997-F56ABB368EEE}"/>
              </a:ext>
            </a:extLst>
          </p:cNvPr>
          <p:cNvSpPr txBox="1">
            <a:spLocks noChangeArrowheads="1"/>
          </p:cNvSpPr>
          <p:nvPr/>
        </p:nvSpPr>
        <p:spPr bwMode="auto">
          <a:xfrm>
            <a:off x="7924211" y="4279478"/>
            <a:ext cx="9461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Input/output</a:t>
            </a:r>
          </a:p>
          <a:p>
            <a:pPr algn="ctr" eaLnBrk="1" hangingPunct="1">
              <a:spcBef>
                <a:spcPct val="20000"/>
              </a:spcBef>
              <a:spcAft>
                <a:spcPct val="0"/>
              </a:spcAft>
              <a:buClrTx/>
              <a:buFont typeface="Wingdings" pitchFamily="2" charset="2"/>
              <a:buNone/>
            </a:pPr>
            <a:r>
              <a:rPr kumimoji="1" lang="en-US" altLang="ja-JP" sz="1000">
                <a:ea typeface="MS UI Gothic" panose="020B0600070205080204" pitchFamily="34" charset="-128"/>
              </a:rPr>
              <a:t> converter</a:t>
            </a:r>
          </a:p>
        </p:txBody>
      </p:sp>
      <p:sp>
        <p:nvSpPr>
          <p:cNvPr id="99379" name="Text Box 50">
            <a:extLst>
              <a:ext uri="{FF2B5EF4-FFF2-40B4-BE49-F238E27FC236}">
                <a16:creationId xmlns:a16="http://schemas.microsoft.com/office/drawing/2014/main" id="{0EB60BD9-3538-694F-A78E-A1CB9D037846}"/>
              </a:ext>
            </a:extLst>
          </p:cNvPr>
          <p:cNvSpPr txBox="1">
            <a:spLocks noChangeArrowheads="1"/>
          </p:cNvSpPr>
          <p:nvPr/>
        </p:nvSpPr>
        <p:spPr bwMode="auto">
          <a:xfrm>
            <a:off x="9464086" y="3130128"/>
            <a:ext cx="685800" cy="196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lnSpc>
                <a:spcPct val="50000"/>
              </a:lnSpc>
              <a:spcBef>
                <a:spcPct val="50000"/>
              </a:spcBef>
              <a:spcAft>
                <a:spcPct val="0"/>
              </a:spcAft>
              <a:buFont typeface="Wingdings" pitchFamily="2" charset="2"/>
              <a:buNone/>
            </a:pPr>
            <a:r>
              <a:rPr lang="en-US" altLang="ja-JP" sz="1200">
                <a:ea typeface="MS PGothic" panose="020B0600070205080204" pitchFamily="34" charset="-128"/>
              </a:rPr>
              <a:t>CICS</a:t>
            </a:r>
          </a:p>
        </p:txBody>
      </p:sp>
      <p:sp>
        <p:nvSpPr>
          <p:cNvPr id="99380" name="Line 51">
            <a:extLst>
              <a:ext uri="{FF2B5EF4-FFF2-40B4-BE49-F238E27FC236}">
                <a16:creationId xmlns:a16="http://schemas.microsoft.com/office/drawing/2014/main" id="{BF5863C3-25A8-784D-AC5B-6D351DCF07C4}"/>
              </a:ext>
            </a:extLst>
          </p:cNvPr>
          <p:cNvSpPr>
            <a:spLocks noChangeShapeType="1"/>
          </p:cNvSpPr>
          <p:nvPr/>
        </p:nvSpPr>
        <p:spPr bwMode="auto">
          <a:xfrm>
            <a:off x="7689261" y="3976266"/>
            <a:ext cx="287338" cy="25241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99381" name="Line 52">
            <a:extLst>
              <a:ext uri="{FF2B5EF4-FFF2-40B4-BE49-F238E27FC236}">
                <a16:creationId xmlns:a16="http://schemas.microsoft.com/office/drawing/2014/main" id="{425EB4D3-DD0D-7940-872A-63BF65D6F647}"/>
              </a:ext>
            </a:extLst>
          </p:cNvPr>
          <p:cNvSpPr>
            <a:spLocks noChangeShapeType="1"/>
          </p:cNvSpPr>
          <p:nvPr/>
        </p:nvSpPr>
        <p:spPr bwMode="auto">
          <a:xfrm flipH="1" flipV="1">
            <a:off x="7284449" y="4744616"/>
            <a:ext cx="265112" cy="13446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82" name="Line 53">
            <a:extLst>
              <a:ext uri="{FF2B5EF4-FFF2-40B4-BE49-F238E27FC236}">
                <a16:creationId xmlns:a16="http://schemas.microsoft.com/office/drawing/2014/main" id="{835B4E17-26E0-7D4B-9607-7E50C9F7E9A2}"/>
              </a:ext>
            </a:extLst>
          </p:cNvPr>
          <p:cNvSpPr>
            <a:spLocks noChangeShapeType="1"/>
          </p:cNvSpPr>
          <p:nvPr/>
        </p:nvSpPr>
        <p:spPr bwMode="auto">
          <a:xfrm flipV="1">
            <a:off x="8097250" y="4808117"/>
            <a:ext cx="174625" cy="12461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99383" name="Line 54">
            <a:extLst>
              <a:ext uri="{FF2B5EF4-FFF2-40B4-BE49-F238E27FC236}">
                <a16:creationId xmlns:a16="http://schemas.microsoft.com/office/drawing/2014/main" id="{815259B7-A661-0644-A4A5-C67580109D99}"/>
              </a:ext>
            </a:extLst>
          </p:cNvPr>
          <p:cNvSpPr>
            <a:spLocks noChangeShapeType="1"/>
          </p:cNvSpPr>
          <p:nvPr/>
        </p:nvSpPr>
        <p:spPr bwMode="auto">
          <a:xfrm flipV="1">
            <a:off x="5712825" y="4719217"/>
            <a:ext cx="179387" cy="1470025"/>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10037639"/>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5" name="Rectangle 2">
            <a:extLst>
              <a:ext uri="{FF2B5EF4-FFF2-40B4-BE49-F238E27FC236}">
                <a16:creationId xmlns:a16="http://schemas.microsoft.com/office/drawing/2014/main" id="{851E3278-E64F-254B-BCDD-58551CD553EF}"/>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100354" name="Slide Number Placeholder 2">
            <a:extLst>
              <a:ext uri="{FF2B5EF4-FFF2-40B4-BE49-F238E27FC236}">
                <a16:creationId xmlns:a16="http://schemas.microsoft.com/office/drawing/2014/main" id="{39E59AA5-4D58-2942-BC2F-FF5FD54E472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spcBef>
                  <a:spcPct val="50000"/>
                </a:spcBef>
                <a:spcAft>
                  <a:spcPct val="0"/>
                </a:spcAft>
                <a:buClrTx/>
                <a:buFontTx/>
                <a:buNone/>
              </a:pPr>
              <a:t>71</a:t>
            </a:fld>
            <a:endParaRPr lang="en-US" altLang="en-US" sz="1000">
              <a:solidFill>
                <a:srgbClr val="FFFFFF"/>
              </a:solidFill>
            </a:endParaRPr>
          </a:p>
        </p:txBody>
      </p:sp>
      <p:sp>
        <p:nvSpPr>
          <p:cNvPr id="100356" name="Text Box 3">
            <a:extLst>
              <a:ext uri="{FF2B5EF4-FFF2-40B4-BE49-F238E27FC236}">
                <a16:creationId xmlns:a16="http://schemas.microsoft.com/office/drawing/2014/main" id="{683F18D2-06C7-8642-A41F-DD2E7C522AA8}"/>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00357" name="Text Box 4">
            <a:extLst>
              <a:ext uri="{FF2B5EF4-FFF2-40B4-BE49-F238E27FC236}">
                <a16:creationId xmlns:a16="http://schemas.microsoft.com/office/drawing/2014/main" id="{E331B1FC-1058-5145-B6F2-BA9734519DE9}"/>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00358" name="Text Box 5">
            <a:extLst>
              <a:ext uri="{FF2B5EF4-FFF2-40B4-BE49-F238E27FC236}">
                <a16:creationId xmlns:a16="http://schemas.microsoft.com/office/drawing/2014/main" id="{8B588D3B-BD3D-5A4E-AB12-6877162B52B7}"/>
              </a:ext>
            </a:extLst>
          </p:cNvPr>
          <p:cNvSpPr txBox="1">
            <a:spLocks noChangeArrowheads="1"/>
          </p:cNvSpPr>
          <p:nvPr/>
        </p:nvSpPr>
        <p:spPr bwMode="auto">
          <a:xfrm>
            <a:off x="2247900" y="1690688"/>
            <a:ext cx="816927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diagram is similar to the previous slide with the exception of the converter program.</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When using Compiled XML Conversion, </a:t>
            </a:r>
            <a:r>
              <a:rPr lang="en-US" altLang="ja-JP" sz="1400" b="0" dirty="0" err="1">
                <a:ea typeface="MS PGothic" panose="020B0600070205080204" pitchFamily="34" charset="-128"/>
              </a:rPr>
              <a:t>RDz</a:t>
            </a:r>
            <a:r>
              <a:rPr lang="en-US" altLang="ja-JP" sz="1400" b="0" dirty="0">
                <a:ea typeface="MS PGothic" panose="020B0600070205080204" pitchFamily="34" charset="-128"/>
              </a:rPr>
              <a:t> generates converter programs that do the XML parsing instead of CICS.  The processing is similar, except that when the mapping program DFHPITP looks in the </a:t>
            </a:r>
            <a:r>
              <a:rPr lang="en-US" altLang="ja-JP" sz="1400" b="0" dirty="0" err="1">
                <a:ea typeface="MS PGothic" panose="020B0600070205080204" pitchFamily="34" charset="-128"/>
              </a:rPr>
              <a:t>WSBind</a:t>
            </a:r>
            <a:r>
              <a:rPr lang="en-US" altLang="ja-JP" sz="1400" b="0" dirty="0">
                <a:ea typeface="MS PGothic" panose="020B0600070205080204" pitchFamily="34" charset="-128"/>
              </a:rPr>
              <a:t> file to find the rules for XML Parsing, it finds the name of the converter program.  Instead of DFHPITP do the parsing itself, it just LINKs to the </a:t>
            </a:r>
            <a:r>
              <a:rPr lang="en-US" altLang="ja-JP" sz="1400" b="0" dirty="0" err="1">
                <a:ea typeface="MS PGothic" panose="020B0600070205080204" pitchFamily="34" charset="-128"/>
              </a:rPr>
              <a:t>RDz</a:t>
            </a:r>
            <a:r>
              <a:rPr lang="en-US" altLang="ja-JP" sz="1400" b="0" dirty="0">
                <a:ea typeface="MS PGothic" panose="020B0600070205080204" pitchFamily="34" charset="-128"/>
              </a:rPr>
              <a:t>-generated converter program.</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 </a:t>
            </a:r>
          </a:p>
        </p:txBody>
      </p:sp>
    </p:spTree>
    <p:extLst>
      <p:ext uri="{BB962C8B-B14F-4D97-AF65-F5344CB8AC3E}">
        <p14:creationId xmlns:p14="http://schemas.microsoft.com/office/powerpoint/2010/main" val="3578207051"/>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0002-60E3-8B4C-98AE-851BEFF33F2E}"/>
              </a:ext>
            </a:extLst>
          </p:cNvPr>
          <p:cNvSpPr>
            <a:spLocks noGrp="1"/>
          </p:cNvSpPr>
          <p:nvPr>
            <p:ph type="title"/>
          </p:nvPr>
        </p:nvSpPr>
        <p:spPr/>
        <p:txBody>
          <a:bodyPr/>
          <a:lstStyle/>
          <a:p>
            <a:r>
              <a:rPr lang="en-US" dirty="0"/>
              <a:t>More </a:t>
            </a:r>
            <a:r>
              <a:rPr lang="en-US" dirty="0" err="1"/>
              <a:t>IDz</a:t>
            </a:r>
            <a:r>
              <a:rPr lang="en-US" dirty="0"/>
              <a:t> support for CICS Web Services</a:t>
            </a:r>
          </a:p>
        </p:txBody>
      </p:sp>
      <p:sp>
        <p:nvSpPr>
          <p:cNvPr id="3" name="Content Placeholder 2">
            <a:extLst>
              <a:ext uri="{FF2B5EF4-FFF2-40B4-BE49-F238E27FC236}">
                <a16:creationId xmlns:a16="http://schemas.microsoft.com/office/drawing/2014/main" id="{0EFC2EF5-7589-F946-B3CC-EA65739A6975}"/>
              </a:ext>
            </a:extLst>
          </p:cNvPr>
          <p:cNvSpPr>
            <a:spLocks noGrp="1"/>
          </p:cNvSpPr>
          <p:nvPr>
            <p:ph idx="1"/>
          </p:nvPr>
        </p:nvSpPr>
        <p:spPr/>
        <p:txBody>
          <a:bodyPr>
            <a:normAutofit lnSpcReduction="10000"/>
          </a:bodyPr>
          <a:lstStyle/>
          <a:p>
            <a:r>
              <a:rPr lang="en-GB" altLang="en-US" sz="2000" dirty="0"/>
              <a:t>New Service interface (bottom-up) (existing program)</a:t>
            </a:r>
          </a:p>
          <a:p>
            <a:pPr lvl="1"/>
            <a:r>
              <a:rPr lang="en-GB" altLang="en-US" sz="1800" dirty="0"/>
              <a:t>Service provider</a:t>
            </a:r>
          </a:p>
          <a:p>
            <a:pPr lvl="1"/>
            <a:r>
              <a:rPr lang="en-GB" altLang="en-US" sz="1800" dirty="0"/>
              <a:t>Interpretive or Compiled</a:t>
            </a:r>
          </a:p>
          <a:p>
            <a:r>
              <a:rPr lang="en-GB" altLang="en-US" sz="2000" dirty="0"/>
              <a:t>New MTOM/XOP Interface (bottom-up)</a:t>
            </a:r>
          </a:p>
          <a:p>
            <a:pPr lvl="1"/>
            <a:r>
              <a:rPr lang="en-GB" altLang="en-US" sz="1800" dirty="0"/>
              <a:t>Service provider</a:t>
            </a:r>
          </a:p>
          <a:p>
            <a:pPr lvl="1"/>
            <a:r>
              <a:rPr lang="en-GB" altLang="en-US" sz="1800" dirty="0"/>
              <a:t>Interpretive only</a:t>
            </a:r>
            <a:endParaRPr lang="en-GB" altLang="en-US" sz="1600" dirty="0"/>
          </a:p>
          <a:p>
            <a:r>
              <a:rPr lang="en-GB" altLang="en-US" sz="2000" dirty="0"/>
              <a:t>New Service implementation (top-down)</a:t>
            </a:r>
          </a:p>
          <a:p>
            <a:pPr lvl="1"/>
            <a:r>
              <a:rPr lang="en-GB" altLang="en-US" sz="1800" dirty="0"/>
              <a:t>Service provider or service requestor</a:t>
            </a:r>
          </a:p>
          <a:p>
            <a:pPr lvl="1"/>
            <a:r>
              <a:rPr lang="en-GB" altLang="en-US" sz="1800" dirty="0"/>
              <a:t>Interpretive only</a:t>
            </a:r>
          </a:p>
          <a:p>
            <a:r>
              <a:rPr lang="en-GB" altLang="en-US" sz="2000" dirty="0"/>
              <a:t>Map an exiting service interface (meet-in-middle)</a:t>
            </a:r>
          </a:p>
          <a:p>
            <a:pPr lvl="1"/>
            <a:r>
              <a:rPr lang="en-GB" altLang="en-US" sz="1800" dirty="0"/>
              <a:t>Provides mapping between WSDL and copybook</a:t>
            </a:r>
          </a:p>
          <a:p>
            <a:pPr lvl="1"/>
            <a:r>
              <a:rPr lang="en-GB" altLang="en-US" sz="1800" dirty="0"/>
              <a:t>Service provider</a:t>
            </a:r>
          </a:p>
          <a:p>
            <a:pPr lvl="1"/>
            <a:r>
              <a:rPr lang="en-GB" altLang="en-US" sz="1800" dirty="0"/>
              <a:t>Compiled only</a:t>
            </a:r>
            <a:endParaRPr lang="en-US" dirty="0"/>
          </a:p>
        </p:txBody>
      </p:sp>
    </p:spTree>
    <p:extLst>
      <p:ext uri="{BB962C8B-B14F-4D97-AF65-F5344CB8AC3E}">
        <p14:creationId xmlns:p14="http://schemas.microsoft.com/office/powerpoint/2010/main" val="3444195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016A7-B228-2749-927D-64115CDF3907}"/>
              </a:ext>
            </a:extLst>
          </p:cNvPr>
          <p:cNvSpPr>
            <a:spLocks noGrp="1"/>
          </p:cNvSpPr>
          <p:nvPr>
            <p:ph type="title"/>
          </p:nvPr>
        </p:nvSpPr>
        <p:spPr/>
        <p:txBody>
          <a:bodyPr/>
          <a:lstStyle/>
          <a:p>
            <a:r>
              <a:rPr lang="en-US" dirty="0"/>
              <a:t>More </a:t>
            </a:r>
            <a:r>
              <a:rPr lang="en-US" dirty="0" err="1"/>
              <a:t>IDz</a:t>
            </a:r>
            <a:r>
              <a:rPr lang="en-US" dirty="0"/>
              <a:t> support for XML transformation</a:t>
            </a:r>
          </a:p>
        </p:txBody>
      </p:sp>
      <p:sp>
        <p:nvSpPr>
          <p:cNvPr id="3" name="Content Placeholder 2">
            <a:extLst>
              <a:ext uri="{FF2B5EF4-FFF2-40B4-BE49-F238E27FC236}">
                <a16:creationId xmlns:a16="http://schemas.microsoft.com/office/drawing/2014/main" id="{FB7CDDAA-43A4-0645-84AC-DE4EC7D71546}"/>
              </a:ext>
            </a:extLst>
          </p:cNvPr>
          <p:cNvSpPr>
            <a:spLocks noGrp="1"/>
          </p:cNvSpPr>
          <p:nvPr>
            <p:ph idx="1"/>
          </p:nvPr>
        </p:nvSpPr>
        <p:spPr/>
        <p:txBody>
          <a:bodyPr/>
          <a:lstStyle/>
          <a:p>
            <a:r>
              <a:rPr lang="en-GB" altLang="en-US" sz="2000" dirty="0"/>
              <a:t>Layout documented in XML Schema definition</a:t>
            </a:r>
          </a:p>
          <a:p>
            <a:r>
              <a:rPr lang="en-GB" altLang="en-US" sz="2000" dirty="0"/>
              <a:t>Can translate XML to copybook and copybook to XML in your program</a:t>
            </a:r>
          </a:p>
          <a:p>
            <a:endParaRPr lang="en-GB" altLang="en-US" sz="2000" dirty="0"/>
          </a:p>
          <a:p>
            <a:r>
              <a:rPr lang="en-GB" altLang="en-US" sz="1800" dirty="0"/>
              <a:t>Bottom-up (existing copybook)</a:t>
            </a:r>
          </a:p>
          <a:p>
            <a:pPr lvl="1"/>
            <a:r>
              <a:rPr lang="en-GB" altLang="en-US" sz="1800" dirty="0"/>
              <a:t>Service Provider</a:t>
            </a:r>
          </a:p>
          <a:p>
            <a:pPr lvl="1"/>
            <a:r>
              <a:rPr lang="en-GB" altLang="en-US" sz="1800" dirty="0"/>
              <a:t>Interpretive or Compiled</a:t>
            </a:r>
          </a:p>
          <a:p>
            <a:r>
              <a:rPr lang="en-GB" altLang="en-US" sz="2000" dirty="0"/>
              <a:t>Top-down (from XML schema)</a:t>
            </a:r>
          </a:p>
          <a:p>
            <a:pPr lvl="1"/>
            <a:r>
              <a:rPr lang="en-GB" altLang="en-US" sz="1800" dirty="0"/>
              <a:t>Service provider</a:t>
            </a:r>
          </a:p>
          <a:p>
            <a:pPr lvl="1"/>
            <a:r>
              <a:rPr lang="en-GB" altLang="en-US" sz="1800" dirty="0"/>
              <a:t>Interpretive only</a:t>
            </a:r>
            <a:endParaRPr lang="en-US" dirty="0"/>
          </a:p>
        </p:txBody>
      </p:sp>
    </p:spTree>
    <p:extLst>
      <p:ext uri="{BB962C8B-B14F-4D97-AF65-F5344CB8AC3E}">
        <p14:creationId xmlns:p14="http://schemas.microsoft.com/office/powerpoint/2010/main" val="38257587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5" name="Rectangle 5">
            <a:extLst>
              <a:ext uri="{FF2B5EF4-FFF2-40B4-BE49-F238E27FC236}">
                <a16:creationId xmlns:a16="http://schemas.microsoft.com/office/drawing/2014/main" id="{70092CE6-C99F-3D4E-88D9-AADCB48C76E0}"/>
              </a:ext>
            </a:extLst>
          </p:cNvPr>
          <p:cNvSpPr>
            <a:spLocks noGrp="1" noChangeArrowheads="1"/>
          </p:cNvSpPr>
          <p:nvPr>
            <p:ph type="title"/>
          </p:nvPr>
        </p:nvSpPr>
        <p:spPr/>
        <p:txBody>
          <a:bodyPr>
            <a:normAutofit/>
          </a:bodyPr>
          <a:lstStyle/>
          <a:p>
            <a:pPr eaLnBrk="1" hangingPunct="1"/>
            <a:r>
              <a:rPr lang="en-GB" altLang="en-US" sz="3600" b="1" dirty="0"/>
              <a:t>More </a:t>
            </a:r>
            <a:r>
              <a:rPr lang="en-GB" altLang="en-US" sz="3600" b="1" dirty="0" err="1"/>
              <a:t>IDz</a:t>
            </a:r>
            <a:r>
              <a:rPr lang="en-GB" altLang="en-US" sz="3600" b="1" dirty="0"/>
              <a:t> – </a:t>
            </a:r>
            <a:r>
              <a:rPr lang="en-GB" altLang="en-US" sz="3600" b="1" dirty="0" err="1"/>
              <a:t>WSBind</a:t>
            </a:r>
            <a:r>
              <a:rPr lang="en-GB" altLang="en-US" sz="3600" b="1" dirty="0"/>
              <a:t> file viewer or editor</a:t>
            </a:r>
            <a:endParaRPr lang="en-US" altLang="en-US" sz="3600" b="1" dirty="0"/>
          </a:p>
        </p:txBody>
      </p:sp>
      <p:sp>
        <p:nvSpPr>
          <p:cNvPr id="107522" name="Slide Number Placeholder 3">
            <a:extLst>
              <a:ext uri="{FF2B5EF4-FFF2-40B4-BE49-F238E27FC236}">
                <a16:creationId xmlns:a16="http://schemas.microsoft.com/office/drawing/2014/main" id="{F2CF934C-1A1D-1543-8F68-9B0296560842}"/>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74</a:t>
            </a:fld>
            <a:endParaRPr lang="en-US" altLang="en-US" sz="1000">
              <a:solidFill>
                <a:srgbClr val="FFFFFF"/>
              </a:solidFill>
            </a:endParaRPr>
          </a:p>
        </p:txBody>
      </p:sp>
      <p:sp>
        <p:nvSpPr>
          <p:cNvPr id="107523" name="Rectangle 2">
            <a:extLst>
              <a:ext uri="{FF2B5EF4-FFF2-40B4-BE49-F238E27FC236}">
                <a16:creationId xmlns:a16="http://schemas.microsoft.com/office/drawing/2014/main" id="{7A190497-DD95-5E49-9F8E-29AE451FAED7}"/>
              </a:ext>
            </a:extLst>
          </p:cNvPr>
          <p:cNvSpPr>
            <a:spLocks noGrp="1" noChangeArrowheads="1"/>
          </p:cNvSpPr>
          <p:nvPr>
            <p:ph type="body" idx="4294967295"/>
          </p:nvPr>
        </p:nvSpPr>
        <p:spPr>
          <a:xfrm>
            <a:off x="2247900" y="1434265"/>
            <a:ext cx="7889875" cy="838200"/>
          </a:xfrm>
        </p:spPr>
        <p:txBody>
          <a:bodyPr/>
          <a:lstStyle/>
          <a:p>
            <a:pPr eaLnBrk="1" hangingPunct="1">
              <a:lnSpc>
                <a:spcPct val="90000"/>
              </a:lnSpc>
            </a:pPr>
            <a:r>
              <a:rPr lang="en-US" altLang="en-US" sz="2000" dirty="0"/>
              <a:t>Can look at and edit the ‘black-box’ file that CICS needs for translating XML to a copybook</a:t>
            </a:r>
            <a:endParaRPr lang="en-US" altLang="en-US" dirty="0"/>
          </a:p>
        </p:txBody>
      </p:sp>
      <p:sp>
        <p:nvSpPr>
          <p:cNvPr id="107524" name="Rectangle 3">
            <a:extLst>
              <a:ext uri="{FF2B5EF4-FFF2-40B4-BE49-F238E27FC236}">
                <a16:creationId xmlns:a16="http://schemas.microsoft.com/office/drawing/2014/main" id="{C7B4BBDB-7BC6-2340-A227-E8493487774E}"/>
              </a:ext>
            </a:extLst>
          </p:cNvPr>
          <p:cNvSpPr>
            <a:spLocks noGrp="1" noChangeArrowheads="1"/>
          </p:cNvSpPr>
          <p:nvPr>
            <p:ph sz="half" idx="4294967295"/>
          </p:nvPr>
        </p:nvSpPr>
        <p:spPr>
          <a:xfrm>
            <a:off x="8380413" y="1371600"/>
            <a:ext cx="3811587" cy="349250"/>
          </a:xfrm>
        </p:spPr>
        <p:txBody>
          <a:bodyPr>
            <a:spAutoFit/>
          </a:bodyPr>
          <a:lstStyle/>
          <a:p>
            <a:pPr eaLnBrk="1" hangingPunct="1">
              <a:lnSpc>
                <a:spcPct val="90000"/>
              </a:lnSpc>
              <a:spcBef>
                <a:spcPct val="0"/>
              </a:spcBef>
              <a:buFont typeface="Wingdings" pitchFamily="2" charset="2"/>
              <a:buNone/>
            </a:pPr>
            <a:r>
              <a:rPr lang="en-US" altLang="en-US" sz="1800">
                <a:latin typeface="Courier New" panose="02070309020205020404" pitchFamily="49" charset="0"/>
              </a:rPr>
              <a:t> </a:t>
            </a:r>
            <a:endParaRPr lang="en-US" altLang="en-US" sz="1200">
              <a:latin typeface="Courier" pitchFamily="2" charset="0"/>
            </a:endParaRPr>
          </a:p>
        </p:txBody>
      </p:sp>
      <p:pic>
        <p:nvPicPr>
          <p:cNvPr id="107526" name="Picture 2">
            <a:extLst>
              <a:ext uri="{FF2B5EF4-FFF2-40B4-BE49-F238E27FC236}">
                <a16:creationId xmlns:a16="http://schemas.microsoft.com/office/drawing/2014/main" id="{4858F379-434F-DA41-8F7E-BF20DFA8E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440462"/>
            <a:ext cx="6096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6F0716F-392E-3E4E-8DCE-BA025847033B}"/>
              </a:ext>
            </a:extLst>
          </p:cNvPr>
          <p:cNvSpPr/>
          <p:nvPr/>
        </p:nvSpPr>
        <p:spPr>
          <a:xfrm>
            <a:off x="2743200" y="2364261"/>
            <a:ext cx="6248400" cy="434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1801654015"/>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3" name="Rectangle 5">
            <a:extLst>
              <a:ext uri="{FF2B5EF4-FFF2-40B4-BE49-F238E27FC236}">
                <a16:creationId xmlns:a16="http://schemas.microsoft.com/office/drawing/2014/main" id="{51CDA2F5-797C-A74F-9097-224317C68167}"/>
              </a:ext>
            </a:extLst>
          </p:cNvPr>
          <p:cNvSpPr>
            <a:spLocks noGrp="1" noChangeArrowheads="1"/>
          </p:cNvSpPr>
          <p:nvPr>
            <p:ph type="title"/>
          </p:nvPr>
        </p:nvSpPr>
        <p:spPr/>
        <p:txBody>
          <a:bodyPr>
            <a:normAutofit/>
          </a:bodyPr>
          <a:lstStyle/>
          <a:p>
            <a:pPr eaLnBrk="1" hangingPunct="1"/>
            <a:r>
              <a:rPr lang="en-GB" altLang="en-US" sz="3600" b="1" dirty="0"/>
              <a:t>More </a:t>
            </a:r>
            <a:r>
              <a:rPr lang="en-GB" altLang="en-US" sz="3600" b="1" dirty="0" err="1"/>
              <a:t>IDz</a:t>
            </a:r>
            <a:r>
              <a:rPr lang="en-GB" altLang="en-US" sz="3600" b="1" dirty="0"/>
              <a:t> – Web Services Test Client</a:t>
            </a:r>
            <a:endParaRPr lang="en-US" altLang="en-US" sz="3600" b="1" dirty="0"/>
          </a:p>
        </p:txBody>
      </p:sp>
      <p:sp>
        <p:nvSpPr>
          <p:cNvPr id="109570" name="Slide Number Placeholder 3">
            <a:extLst>
              <a:ext uri="{FF2B5EF4-FFF2-40B4-BE49-F238E27FC236}">
                <a16:creationId xmlns:a16="http://schemas.microsoft.com/office/drawing/2014/main" id="{83109112-F993-7E40-9202-3E49E96C4001}"/>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75</a:t>
            </a:fld>
            <a:endParaRPr lang="en-US" altLang="en-US" sz="1000">
              <a:solidFill>
                <a:srgbClr val="FFFFFF"/>
              </a:solidFill>
            </a:endParaRPr>
          </a:p>
        </p:txBody>
      </p:sp>
      <p:sp>
        <p:nvSpPr>
          <p:cNvPr id="109571" name="Rectangle 2">
            <a:extLst>
              <a:ext uri="{FF2B5EF4-FFF2-40B4-BE49-F238E27FC236}">
                <a16:creationId xmlns:a16="http://schemas.microsoft.com/office/drawing/2014/main" id="{0093F9B2-A32D-9F4B-9520-9A0EA91CE363}"/>
              </a:ext>
            </a:extLst>
          </p:cNvPr>
          <p:cNvSpPr>
            <a:spLocks noGrp="1" noChangeArrowheads="1"/>
          </p:cNvSpPr>
          <p:nvPr>
            <p:ph type="body" idx="4294967295"/>
          </p:nvPr>
        </p:nvSpPr>
        <p:spPr>
          <a:xfrm>
            <a:off x="2247900" y="1328738"/>
            <a:ext cx="7889875" cy="838200"/>
          </a:xfrm>
        </p:spPr>
        <p:txBody>
          <a:bodyPr>
            <a:noAutofit/>
          </a:bodyPr>
          <a:lstStyle/>
          <a:p>
            <a:pPr eaLnBrk="1" hangingPunct="1">
              <a:lnSpc>
                <a:spcPct val="90000"/>
              </a:lnSpc>
            </a:pPr>
            <a:r>
              <a:rPr lang="en-US" altLang="en-US" sz="2000" dirty="0"/>
              <a:t>Graphical WSDL editor</a:t>
            </a:r>
          </a:p>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pPr>
            <a:endParaRPr lang="en-US" altLang="en-US" sz="2000" dirty="0"/>
          </a:p>
          <a:p>
            <a:pPr eaLnBrk="1" hangingPunct="1">
              <a:lnSpc>
                <a:spcPct val="90000"/>
              </a:lnSpc>
              <a:buFont typeface="Wingdings" pitchFamily="2" charset="2"/>
              <a:buNone/>
            </a:pPr>
            <a:endParaRPr lang="en-US" altLang="en-US" sz="2000" dirty="0"/>
          </a:p>
          <a:p>
            <a:pPr eaLnBrk="1" hangingPunct="1">
              <a:lnSpc>
                <a:spcPct val="90000"/>
              </a:lnSpc>
            </a:pPr>
            <a:r>
              <a:rPr lang="en-US" altLang="en-US" sz="2000" dirty="0"/>
              <a:t>Test Client – can test and ‘save’ tests</a:t>
            </a:r>
            <a:endParaRPr lang="en-US" altLang="en-US" dirty="0"/>
          </a:p>
        </p:txBody>
      </p:sp>
      <p:sp>
        <p:nvSpPr>
          <p:cNvPr id="109572" name="Rectangle 3">
            <a:extLst>
              <a:ext uri="{FF2B5EF4-FFF2-40B4-BE49-F238E27FC236}">
                <a16:creationId xmlns:a16="http://schemas.microsoft.com/office/drawing/2014/main" id="{3CA4C9D0-5FB3-5D47-9FF7-58863A044470}"/>
              </a:ext>
            </a:extLst>
          </p:cNvPr>
          <p:cNvSpPr>
            <a:spLocks noGrp="1" noChangeArrowheads="1"/>
          </p:cNvSpPr>
          <p:nvPr>
            <p:ph sz="half" idx="4294967295"/>
          </p:nvPr>
        </p:nvSpPr>
        <p:spPr>
          <a:xfrm>
            <a:off x="8380413" y="1371600"/>
            <a:ext cx="3811587" cy="349250"/>
          </a:xfrm>
        </p:spPr>
        <p:txBody>
          <a:bodyPr>
            <a:spAutoFit/>
          </a:bodyPr>
          <a:lstStyle/>
          <a:p>
            <a:pPr eaLnBrk="1" hangingPunct="1">
              <a:lnSpc>
                <a:spcPct val="90000"/>
              </a:lnSpc>
              <a:spcBef>
                <a:spcPct val="0"/>
              </a:spcBef>
              <a:buFont typeface="Wingdings" pitchFamily="2" charset="2"/>
              <a:buNone/>
            </a:pPr>
            <a:r>
              <a:rPr lang="en-US" altLang="en-US" sz="1800">
                <a:latin typeface="Courier New" panose="02070309020205020404" pitchFamily="49" charset="0"/>
              </a:rPr>
              <a:t> </a:t>
            </a:r>
            <a:endParaRPr lang="en-US" altLang="en-US" sz="1200">
              <a:latin typeface="Courier" pitchFamily="2" charset="0"/>
            </a:endParaRPr>
          </a:p>
        </p:txBody>
      </p:sp>
      <p:pic>
        <p:nvPicPr>
          <p:cNvPr id="109574" name="Picture 2">
            <a:extLst>
              <a:ext uri="{FF2B5EF4-FFF2-40B4-BE49-F238E27FC236}">
                <a16:creationId xmlns:a16="http://schemas.microsoft.com/office/drawing/2014/main" id="{9F7748CF-6101-2242-B1F1-0AFCABD22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698" y="1700255"/>
            <a:ext cx="5654716" cy="16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5" name="Picture 3">
            <a:extLst>
              <a:ext uri="{FF2B5EF4-FFF2-40B4-BE49-F238E27FC236}">
                <a16:creationId xmlns:a16="http://schemas.microsoft.com/office/drawing/2014/main" id="{5771CDED-EAC9-7F45-8220-A62E765D1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5697" y="3734070"/>
            <a:ext cx="5281481" cy="302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8477024"/>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236C-0829-AE4B-B832-DF5C606DBD82}"/>
              </a:ext>
            </a:extLst>
          </p:cNvPr>
          <p:cNvSpPr>
            <a:spLocks noGrp="1"/>
          </p:cNvSpPr>
          <p:nvPr>
            <p:ph type="title"/>
          </p:nvPr>
        </p:nvSpPr>
        <p:spPr/>
        <p:txBody>
          <a:bodyPr/>
          <a:lstStyle/>
          <a:p>
            <a:r>
              <a:rPr lang="en-US" dirty="0"/>
              <a:t>More </a:t>
            </a:r>
            <a:r>
              <a:rPr lang="en-US" dirty="0" err="1"/>
              <a:t>IDz</a:t>
            </a:r>
            <a:r>
              <a:rPr lang="en-US" dirty="0"/>
              <a:t> – Characteristics and Settings</a:t>
            </a:r>
          </a:p>
        </p:txBody>
      </p:sp>
      <p:sp>
        <p:nvSpPr>
          <p:cNvPr id="3" name="Content Placeholder 2">
            <a:extLst>
              <a:ext uri="{FF2B5EF4-FFF2-40B4-BE49-F238E27FC236}">
                <a16:creationId xmlns:a16="http://schemas.microsoft.com/office/drawing/2014/main" id="{51B554C2-A23A-2443-9381-6C77D82D93CA}"/>
              </a:ext>
            </a:extLst>
          </p:cNvPr>
          <p:cNvSpPr>
            <a:spLocks noGrp="1"/>
          </p:cNvSpPr>
          <p:nvPr>
            <p:ph idx="1"/>
          </p:nvPr>
        </p:nvSpPr>
        <p:spPr/>
        <p:txBody>
          <a:bodyPr>
            <a:normAutofit/>
          </a:bodyPr>
          <a:lstStyle/>
          <a:p>
            <a:r>
              <a:rPr lang="en-US" dirty="0"/>
              <a:t>Can set defaults for:</a:t>
            </a:r>
          </a:p>
          <a:p>
            <a:r>
              <a:rPr lang="en-US" dirty="0"/>
              <a:t>Web Services Assistant</a:t>
            </a:r>
          </a:p>
          <a:p>
            <a:pPr lvl="1"/>
            <a:r>
              <a:rPr lang="en-US" dirty="0"/>
              <a:t>Preferences-&gt;Enterprise Service Tools-&gt;Web Services Assistant (</a:t>
            </a:r>
            <a:r>
              <a:rPr lang="en-US" dirty="0" err="1"/>
              <a:t>WSBind</a:t>
            </a:r>
            <a:r>
              <a:rPr lang="en-US" dirty="0"/>
              <a:t>)</a:t>
            </a:r>
          </a:p>
          <a:p>
            <a:pPr lvl="1"/>
            <a:r>
              <a:rPr lang="en-US" dirty="0"/>
              <a:t>DFHLS2WS, DFHWS2LS, DFHLS2JS, and DFHJS2LS</a:t>
            </a:r>
          </a:p>
          <a:p>
            <a:r>
              <a:rPr lang="en-US" dirty="0"/>
              <a:t>XML Assistant (</a:t>
            </a:r>
            <a:r>
              <a:rPr lang="en-US" dirty="0" err="1"/>
              <a:t>XSDBind</a:t>
            </a:r>
            <a:r>
              <a:rPr lang="en-US" dirty="0"/>
              <a:t>)</a:t>
            </a:r>
          </a:p>
          <a:p>
            <a:pPr lvl="1"/>
            <a:r>
              <a:rPr lang="en-US" dirty="0"/>
              <a:t>Preferences-&gt;Enterprise Service Tools-&gt;XML Assistant (</a:t>
            </a:r>
            <a:r>
              <a:rPr lang="en-US" dirty="0" err="1"/>
              <a:t>XSDBind</a:t>
            </a:r>
            <a:r>
              <a:rPr lang="en-US" dirty="0"/>
              <a:t>)</a:t>
            </a:r>
          </a:p>
          <a:p>
            <a:pPr lvl="1"/>
            <a:r>
              <a:rPr lang="en-US" dirty="0"/>
              <a:t>DFHLS2SC and DFHSC2LS</a:t>
            </a:r>
          </a:p>
        </p:txBody>
      </p:sp>
    </p:spTree>
    <p:extLst>
      <p:ext uri="{BB962C8B-B14F-4D97-AF65-F5344CB8AC3E}">
        <p14:creationId xmlns:p14="http://schemas.microsoft.com/office/powerpoint/2010/main" val="3676668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a:extLst>
              <a:ext uri="{FF2B5EF4-FFF2-40B4-BE49-F238E27FC236}">
                <a16:creationId xmlns:a16="http://schemas.microsoft.com/office/drawing/2014/main" id="{98B16D11-C3CB-254F-A7D8-45059A982A6F}"/>
              </a:ext>
            </a:extLst>
          </p:cNvPr>
          <p:cNvSpPr>
            <a:spLocks noGrp="1" noChangeArrowheads="1"/>
          </p:cNvSpPr>
          <p:nvPr>
            <p:ph type="title"/>
          </p:nvPr>
        </p:nvSpPr>
        <p:spPr/>
        <p:txBody>
          <a:bodyPr/>
          <a:lstStyle/>
          <a:p>
            <a:pPr eaLnBrk="1" hangingPunct="1"/>
            <a:r>
              <a:rPr lang="en-US" altLang="en-US" sz="2800" b="1"/>
              <a:t> </a:t>
            </a:r>
          </a:p>
        </p:txBody>
      </p:sp>
      <p:sp>
        <p:nvSpPr>
          <p:cNvPr id="113668" name="Rectangle 3">
            <a:extLst>
              <a:ext uri="{FF2B5EF4-FFF2-40B4-BE49-F238E27FC236}">
                <a16:creationId xmlns:a16="http://schemas.microsoft.com/office/drawing/2014/main" id="{13A6F10D-0B72-9041-8A44-FC70BE993A0C}"/>
              </a:ext>
            </a:extLst>
          </p:cNvPr>
          <p:cNvSpPr>
            <a:spLocks noGrp="1" noChangeArrowheads="1"/>
          </p:cNvSpPr>
          <p:nvPr>
            <p:ph type="body" idx="1"/>
          </p:nvPr>
        </p:nvSpPr>
        <p:spPr/>
        <p:txBody>
          <a:bodyPr/>
          <a:lstStyle/>
          <a:p>
            <a:pPr marL="0" indent="0" algn="ctr">
              <a:buNone/>
            </a:pPr>
            <a:r>
              <a:rPr lang="en-US" altLang="en-US" sz="3600" dirty="0">
                <a:solidFill>
                  <a:schemeClr val="accent1">
                    <a:lumMod val="75000"/>
                  </a:schemeClr>
                </a:solidFill>
              </a:rPr>
              <a:t>Web Services in Java</a:t>
            </a:r>
          </a:p>
        </p:txBody>
      </p:sp>
      <p:sp>
        <p:nvSpPr>
          <p:cNvPr id="113666" name="Slide Number Placeholder 3">
            <a:extLst>
              <a:ext uri="{FF2B5EF4-FFF2-40B4-BE49-F238E27FC236}">
                <a16:creationId xmlns:a16="http://schemas.microsoft.com/office/drawing/2014/main" id="{EC327D73-CB92-DC4D-B6A7-D7F852ADD0A3}"/>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77</a:t>
            </a:fld>
            <a:endParaRPr lang="en-US" altLang="en-US" sz="1000">
              <a:solidFill>
                <a:srgbClr val="FFFFFF"/>
              </a:solidFill>
            </a:endParaRPr>
          </a:p>
        </p:txBody>
      </p:sp>
    </p:spTree>
    <p:extLst>
      <p:ext uri="{BB962C8B-B14F-4D97-AF65-F5344CB8AC3E}">
        <p14:creationId xmlns:p14="http://schemas.microsoft.com/office/powerpoint/2010/main" val="3175872304"/>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1FF8-56F7-F940-B23A-DD07A5AAB695}"/>
              </a:ext>
            </a:extLst>
          </p:cNvPr>
          <p:cNvSpPr>
            <a:spLocks noGrp="1"/>
          </p:cNvSpPr>
          <p:nvPr>
            <p:ph type="title"/>
          </p:nvPr>
        </p:nvSpPr>
        <p:spPr/>
        <p:txBody>
          <a:bodyPr/>
          <a:lstStyle/>
          <a:p>
            <a:r>
              <a:rPr lang="en-US" dirty="0"/>
              <a:t>CICS Liberty – Web Service support </a:t>
            </a:r>
          </a:p>
        </p:txBody>
      </p:sp>
      <p:sp>
        <p:nvSpPr>
          <p:cNvPr id="3" name="Content Placeholder 2">
            <a:extLst>
              <a:ext uri="{FF2B5EF4-FFF2-40B4-BE49-F238E27FC236}">
                <a16:creationId xmlns:a16="http://schemas.microsoft.com/office/drawing/2014/main" id="{A40B2FDC-12DF-4841-AD61-F4D7CF3439B0}"/>
              </a:ext>
            </a:extLst>
          </p:cNvPr>
          <p:cNvSpPr>
            <a:spLocks noGrp="1"/>
          </p:cNvSpPr>
          <p:nvPr>
            <p:ph idx="1"/>
          </p:nvPr>
        </p:nvSpPr>
        <p:spPr>
          <a:xfrm>
            <a:off x="2265528" y="1825623"/>
            <a:ext cx="9583572" cy="5032377"/>
          </a:xfrm>
        </p:spPr>
        <p:txBody>
          <a:bodyPr>
            <a:normAutofit lnSpcReduction="10000"/>
          </a:bodyPr>
          <a:lstStyle/>
          <a:p>
            <a:pPr marL="219075" indent="-219075" defTabSz="911225">
              <a:spcAft>
                <a:spcPct val="25000"/>
              </a:spcAft>
              <a:buClr>
                <a:schemeClr val="accent1"/>
              </a:buClr>
              <a:buFontTx/>
              <a:buChar char="•"/>
              <a:defRPr/>
            </a:pPr>
            <a:r>
              <a:rPr lang="en-US" kern="0" dirty="0"/>
              <a:t>CICS TS V5.2+: JAX-WS and JAXB (in the Liberty profile)</a:t>
            </a:r>
          </a:p>
          <a:p>
            <a:pPr marL="219075" indent="-219075" defTabSz="911225">
              <a:spcAft>
                <a:spcPct val="25000"/>
              </a:spcAft>
              <a:buClr>
                <a:schemeClr val="accent1"/>
              </a:buClr>
              <a:buFontTx/>
              <a:buChar char="•"/>
              <a:defRPr/>
            </a:pPr>
            <a:r>
              <a:rPr lang="en-US" kern="0" dirty="0"/>
              <a:t>See an example in the </a:t>
            </a:r>
            <a:r>
              <a:rPr lang="en-US" kern="0" dirty="0" err="1"/>
              <a:t>CICSdev</a:t>
            </a:r>
            <a:r>
              <a:rPr lang="en-US" kern="0" dirty="0"/>
              <a:t> community article </a:t>
            </a:r>
            <a:r>
              <a:rPr lang="en-US" sz="1600" kern="0" dirty="0"/>
              <a:t>https://</a:t>
            </a:r>
            <a:r>
              <a:rPr lang="en-US" sz="1600" kern="0" dirty="0" err="1"/>
              <a:t>www.ibm.com</a:t>
            </a:r>
            <a:r>
              <a:rPr lang="en-US" sz="1600" kern="0" dirty="0"/>
              <a:t>/</a:t>
            </a:r>
            <a:r>
              <a:rPr lang="en-US" sz="1600" kern="0" dirty="0" err="1"/>
              <a:t>developerworks</a:t>
            </a:r>
            <a:r>
              <a:rPr lang="en-US" sz="1600" kern="0" dirty="0"/>
              <a:t>/community/blogs/</a:t>
            </a:r>
            <a:r>
              <a:rPr lang="en-US" sz="1600" kern="0" dirty="0" err="1"/>
              <a:t>cicsdev</a:t>
            </a:r>
            <a:r>
              <a:rPr lang="en-US" sz="1600" kern="0" dirty="0"/>
              <a:t>/entry/jax_ws_and_jaxb_support_in_cics_ts_v5_2_open_beta_liberty_profile?lang=</a:t>
            </a:r>
            <a:r>
              <a:rPr lang="en-US" sz="1600" kern="0" dirty="0" err="1"/>
              <a:t>en</a:t>
            </a:r>
            <a:r>
              <a:rPr lang="en-US" sz="1600" kern="0" dirty="0"/>
              <a:t>   (Mark Cocker)</a:t>
            </a:r>
          </a:p>
          <a:p>
            <a:pPr marL="676275" lvl="1" indent="-219075" defTabSz="911225">
              <a:spcAft>
                <a:spcPct val="25000"/>
              </a:spcAft>
              <a:buClr>
                <a:schemeClr val="accent1"/>
              </a:buClr>
              <a:buFontTx/>
              <a:buChar char="•"/>
              <a:defRPr/>
            </a:pPr>
            <a:r>
              <a:rPr lang="en-US" sz="2800" kern="0" dirty="0"/>
              <a:t>Article contains the steps necessary to get a sample web service running in:</a:t>
            </a:r>
          </a:p>
          <a:p>
            <a:pPr marL="912813" lvl="2" indent="-230188" defTabSz="911225">
              <a:spcAft>
                <a:spcPct val="25000"/>
              </a:spcAft>
              <a:buClr>
                <a:schemeClr val="accent1"/>
              </a:buClr>
              <a:buFont typeface="Arial" pitchFamily="34" charset="0"/>
              <a:buChar char="–"/>
              <a:defRPr/>
            </a:pPr>
            <a:r>
              <a:rPr lang="en-US" sz="2400" kern="0" dirty="0"/>
              <a:t>Liberty on your desktop</a:t>
            </a:r>
          </a:p>
          <a:p>
            <a:pPr marL="912813" lvl="2" indent="-230188" defTabSz="911225">
              <a:spcAft>
                <a:spcPct val="25000"/>
              </a:spcAft>
              <a:buClr>
                <a:schemeClr val="accent1"/>
              </a:buClr>
              <a:buFont typeface="Arial" pitchFamily="34" charset="0"/>
              <a:buChar char="–"/>
              <a:defRPr/>
            </a:pPr>
            <a:r>
              <a:rPr lang="en-US" sz="2400" kern="0" dirty="0"/>
              <a:t>CICS Liberty profile</a:t>
            </a:r>
          </a:p>
          <a:p>
            <a:pPr marL="676275" lvl="1" indent="-219075" defTabSz="911225">
              <a:spcAft>
                <a:spcPct val="25000"/>
              </a:spcAft>
              <a:buClr>
                <a:schemeClr val="accent1"/>
              </a:buClr>
              <a:buFontTx/>
              <a:buChar char="•"/>
              <a:defRPr/>
            </a:pPr>
            <a:r>
              <a:rPr lang="en-US" sz="2800" kern="0" dirty="0"/>
              <a:t>Gets some CICS APIs running in the page that displays the web service output </a:t>
            </a:r>
            <a:r>
              <a:rPr lang="en-US" kern="0" dirty="0"/>
              <a:t>(CICS APIs only work in CICS)</a:t>
            </a:r>
            <a:endParaRPr lang="en-US" sz="2800" kern="0" dirty="0"/>
          </a:p>
          <a:p>
            <a:pPr marL="676275" lvl="1" indent="-219075" defTabSz="911225">
              <a:spcAft>
                <a:spcPct val="25000"/>
              </a:spcAft>
              <a:buClr>
                <a:schemeClr val="accent1"/>
              </a:buClr>
              <a:buFontTx/>
              <a:buChar char="•"/>
              <a:defRPr/>
            </a:pPr>
            <a:r>
              <a:rPr lang="en-US" sz="2800" kern="0" dirty="0"/>
              <a:t>Also tests the web service in the Eclipse Web Service Explorer</a:t>
            </a:r>
          </a:p>
        </p:txBody>
      </p:sp>
    </p:spTree>
    <p:extLst>
      <p:ext uri="{BB962C8B-B14F-4D97-AF65-F5344CB8AC3E}">
        <p14:creationId xmlns:p14="http://schemas.microsoft.com/office/powerpoint/2010/main" val="31559332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a:extLst>
              <a:ext uri="{FF2B5EF4-FFF2-40B4-BE49-F238E27FC236}">
                <a16:creationId xmlns:a16="http://schemas.microsoft.com/office/drawing/2014/main" id="{ED6F4582-ABF3-024A-9909-C88638493666}"/>
              </a:ext>
            </a:extLst>
          </p:cNvPr>
          <p:cNvSpPr>
            <a:spLocks noGrp="1" noChangeArrowheads="1"/>
          </p:cNvSpPr>
          <p:nvPr>
            <p:ph type="title"/>
          </p:nvPr>
        </p:nvSpPr>
        <p:spPr/>
        <p:txBody>
          <a:bodyPr>
            <a:normAutofit/>
          </a:bodyPr>
          <a:lstStyle/>
          <a:p>
            <a:pPr eaLnBrk="1" hangingPunct="1"/>
            <a:r>
              <a:rPr lang="en-US" altLang="en-US" sz="3600" dirty="0"/>
              <a:t>CICS-Liberty – Web Services Support (CICS TS V5.2)</a:t>
            </a:r>
          </a:p>
        </p:txBody>
      </p:sp>
      <p:sp>
        <p:nvSpPr>
          <p:cNvPr id="115714" name="Slide Number Placeholder 3">
            <a:extLst>
              <a:ext uri="{FF2B5EF4-FFF2-40B4-BE49-F238E27FC236}">
                <a16:creationId xmlns:a16="http://schemas.microsoft.com/office/drawing/2014/main" id="{C9AAFFF7-CC18-704C-BD10-B4277EA78F15}"/>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79</a:t>
            </a:fld>
            <a:endParaRPr lang="en-US" altLang="en-US" sz="1000">
              <a:solidFill>
                <a:srgbClr val="FFFFFF"/>
              </a:solidFill>
            </a:endParaRPr>
          </a:p>
        </p:txBody>
      </p:sp>
      <p:sp>
        <p:nvSpPr>
          <p:cNvPr id="115716" name="Content Placeholder 2">
            <a:extLst>
              <a:ext uri="{FF2B5EF4-FFF2-40B4-BE49-F238E27FC236}">
                <a16:creationId xmlns:a16="http://schemas.microsoft.com/office/drawing/2014/main" id="{60B3277E-4728-724A-959B-88E18EB4A11B}"/>
              </a:ext>
            </a:extLst>
          </p:cNvPr>
          <p:cNvSpPr>
            <a:spLocks noGrp="1"/>
          </p:cNvSpPr>
          <p:nvPr>
            <p:ph idx="4294967295"/>
          </p:nvPr>
        </p:nvSpPr>
        <p:spPr>
          <a:xfrm>
            <a:off x="2762511" y="2008211"/>
            <a:ext cx="6754813" cy="3005069"/>
          </a:xfrm>
        </p:spPr>
        <p:txBody>
          <a:bodyPr/>
          <a:lstStyle/>
          <a:p>
            <a:pPr eaLnBrk="1" hangingPunct="1">
              <a:buFont typeface="Wingdings" pitchFamily="2" charset="2"/>
              <a:buNone/>
            </a:pPr>
            <a:r>
              <a:rPr lang="en-US" altLang="en-US" sz="1400" b="1" dirty="0">
                <a:latin typeface="Courier New" panose="02070309020205020404" pitchFamily="49" charset="0"/>
                <a:cs typeface="Courier New" panose="02070309020205020404" pitchFamily="49" charset="0"/>
              </a:rPr>
              <a:t>  package </a:t>
            </a:r>
            <a:r>
              <a:rPr lang="en-US" altLang="en-US" sz="1400" b="1" dirty="0" err="1">
                <a:latin typeface="Courier New" panose="02070309020205020404" pitchFamily="49" charset="0"/>
                <a:cs typeface="Courier New" panose="02070309020205020404" pitchFamily="49" charset="0"/>
              </a:rPr>
              <a:t>com.ddw.verysimple.web.service</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import </a:t>
            </a:r>
            <a:r>
              <a:rPr lang="en-US" altLang="en-US" sz="1400" b="1" dirty="0" err="1">
                <a:latin typeface="Courier New" panose="02070309020205020404" pitchFamily="49" charset="0"/>
                <a:cs typeface="Courier New" panose="02070309020205020404" pitchFamily="49" charset="0"/>
              </a:rPr>
              <a:t>javax.jws.WebService</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import </a:t>
            </a:r>
            <a:r>
              <a:rPr lang="en-US" altLang="en-US" sz="1400" b="1" dirty="0" err="1">
                <a:latin typeface="Courier New" panose="02070309020205020404" pitchFamily="49" charset="0"/>
                <a:cs typeface="Courier New" panose="02070309020205020404" pitchFamily="49" charset="0"/>
              </a:rPr>
              <a:t>javax.jws.WebMethod</a:t>
            </a:r>
            <a:r>
              <a:rPr lang="en-US" altLang="en-US" sz="1400" b="1" dirty="0">
                <a:latin typeface="Courier New" panose="02070309020205020404" pitchFamily="49" charset="0"/>
                <a:cs typeface="Courier New" panose="02070309020205020404" pitchFamily="49" charset="0"/>
              </a:rPr>
              <a:t>;</a:t>
            </a:r>
            <a:br>
              <a:rPr lang="en-US" altLang="en-US" sz="1400" b="1" dirty="0">
                <a:latin typeface="Courier New" panose="02070309020205020404" pitchFamily="49" charset="0"/>
                <a:cs typeface="Courier New" panose="02070309020205020404" pitchFamily="49" charset="0"/>
              </a:rPr>
            </a:b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r>
              <a:rPr lang="en-US" altLang="en-US" sz="1400" b="1" dirty="0" err="1">
                <a:latin typeface="Courier New" panose="02070309020205020404" pitchFamily="49" charset="0"/>
                <a:cs typeface="Courier New" panose="02070309020205020404" pitchFamily="49" charset="0"/>
              </a:rPr>
              <a:t>WebService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public class </a:t>
            </a:r>
            <a:r>
              <a:rPr lang="en-US" altLang="en-US" sz="1400" b="1" dirty="0" err="1">
                <a:latin typeface="Courier New" panose="02070309020205020404" pitchFamily="49" charset="0"/>
                <a:cs typeface="Courier New" panose="02070309020205020404" pitchFamily="49" charset="0"/>
              </a:rPr>
              <a:t>HelloWebService</a:t>
            </a:r>
            <a:r>
              <a:rPr lang="en-US" altLang="en-US" sz="1400" b="1" dirty="0">
                <a:latin typeface="Courier New" panose="02070309020205020404" pitchFamily="49" charset="0"/>
                <a:cs typeface="Courier New" panose="02070309020205020404" pitchFamily="49" charset="0"/>
              </a:rPr>
              <a:t>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private String message = new String("Hello,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public </a:t>
            </a:r>
            <a:r>
              <a:rPr lang="en-US" altLang="en-US" sz="1400" b="1" dirty="0" err="1">
                <a:latin typeface="Courier New" panose="02070309020205020404" pitchFamily="49" charset="0"/>
                <a:cs typeface="Courier New" panose="02070309020205020404" pitchFamily="49" charset="0"/>
              </a:rPr>
              <a:t>HelloWebService</a:t>
            </a:r>
            <a:r>
              <a:rPr lang="en-US" altLang="en-US" sz="1400" b="1" dirty="0">
                <a:latin typeface="Courier New" panose="02070309020205020404" pitchFamily="49" charset="0"/>
                <a:cs typeface="Courier New" panose="02070309020205020404" pitchFamily="49" charset="0"/>
              </a:rPr>
              <a:t>() { }</a:t>
            </a:r>
            <a:br>
              <a:rPr lang="en-US" altLang="en-US" sz="1400" b="1" dirty="0">
                <a:latin typeface="Courier New" panose="02070309020205020404" pitchFamily="49" charset="0"/>
                <a:cs typeface="Courier New" panose="02070309020205020404" pitchFamily="49" charset="0"/>
              </a:rPr>
            </a:b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WebMethod</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public String </a:t>
            </a:r>
            <a:r>
              <a:rPr lang="en-US" altLang="en-US" sz="1400" b="1" dirty="0" err="1">
                <a:latin typeface="Courier New" panose="02070309020205020404" pitchFamily="49" charset="0"/>
                <a:cs typeface="Courier New" panose="02070309020205020404" pitchFamily="49" charset="0"/>
              </a:rPr>
              <a:t>sayHello</a:t>
            </a:r>
            <a:r>
              <a:rPr lang="en-US" altLang="en-US" sz="1400" b="1" dirty="0">
                <a:latin typeface="Courier New" panose="02070309020205020404" pitchFamily="49" charset="0"/>
                <a:cs typeface="Courier New" panose="02070309020205020404" pitchFamily="49" charset="0"/>
              </a:rPr>
              <a:t>(String name)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return message + name +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a:t>
            </a:r>
          </a:p>
        </p:txBody>
      </p:sp>
      <p:sp>
        <p:nvSpPr>
          <p:cNvPr id="115717" name="TextBox 11">
            <a:extLst>
              <a:ext uri="{FF2B5EF4-FFF2-40B4-BE49-F238E27FC236}">
                <a16:creationId xmlns:a16="http://schemas.microsoft.com/office/drawing/2014/main" id="{5B331AB4-9091-E248-BC14-E4E1376C824D}"/>
              </a:ext>
            </a:extLst>
          </p:cNvPr>
          <p:cNvSpPr txBox="1">
            <a:spLocks noChangeArrowheads="1"/>
          </p:cNvSpPr>
          <p:nvPr/>
        </p:nvSpPr>
        <p:spPr bwMode="auto">
          <a:xfrm>
            <a:off x="6562603" y="5792832"/>
            <a:ext cx="5486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spcAft>
                <a:spcPct val="0"/>
              </a:spcAft>
              <a:buClrTx/>
              <a:buFontTx/>
              <a:buNone/>
            </a:pPr>
            <a:r>
              <a:rPr lang="en-US" altLang="en-US" sz="1800" b="0">
                <a:solidFill>
                  <a:srgbClr val="FF0000"/>
                </a:solidFill>
              </a:rPr>
              <a:t>The Liberty profile also supports JAXB </a:t>
            </a:r>
          </a:p>
          <a:p>
            <a:pPr algn="ctr" eaLnBrk="1" hangingPunct="1">
              <a:spcBef>
                <a:spcPct val="0"/>
              </a:spcBef>
              <a:spcAft>
                <a:spcPct val="0"/>
              </a:spcAft>
              <a:buClrTx/>
              <a:buFontTx/>
              <a:buNone/>
            </a:pPr>
            <a:r>
              <a:rPr lang="en-US" altLang="en-US" sz="1800" b="0">
                <a:solidFill>
                  <a:srgbClr val="FF0000"/>
                </a:solidFill>
              </a:rPr>
              <a:t>(JAXB can be used to prepare a string of XML that makes up the body of your web service)</a:t>
            </a:r>
          </a:p>
        </p:txBody>
      </p:sp>
      <p:sp>
        <p:nvSpPr>
          <p:cNvPr id="115718" name="Rectangle 12">
            <a:extLst>
              <a:ext uri="{FF2B5EF4-FFF2-40B4-BE49-F238E27FC236}">
                <a16:creationId xmlns:a16="http://schemas.microsoft.com/office/drawing/2014/main" id="{33FE7950-0A93-F344-8489-603061CFE31E}"/>
              </a:ext>
            </a:extLst>
          </p:cNvPr>
          <p:cNvSpPr>
            <a:spLocks noChangeArrowheads="1"/>
          </p:cNvSpPr>
          <p:nvPr/>
        </p:nvSpPr>
        <p:spPr bwMode="auto">
          <a:xfrm>
            <a:off x="6715003" y="5792832"/>
            <a:ext cx="5257800" cy="914400"/>
          </a:xfrm>
          <a:prstGeom prst="rect">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defTabSz="614363">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defTabSz="614363">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614363">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614363">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614363">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defTabSz="6143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200" b="0"/>
          </a:p>
        </p:txBody>
      </p:sp>
      <p:sp>
        <p:nvSpPr>
          <p:cNvPr id="115719" name="Rectangle 5">
            <a:extLst>
              <a:ext uri="{FF2B5EF4-FFF2-40B4-BE49-F238E27FC236}">
                <a16:creationId xmlns:a16="http://schemas.microsoft.com/office/drawing/2014/main" id="{4A7F1E66-910A-BD40-8078-618F4315F845}"/>
              </a:ext>
            </a:extLst>
          </p:cNvPr>
          <p:cNvSpPr>
            <a:spLocks noChangeArrowheads="1"/>
          </p:cNvSpPr>
          <p:nvPr/>
        </p:nvSpPr>
        <p:spPr bwMode="auto">
          <a:xfrm>
            <a:off x="2762511" y="1918518"/>
            <a:ext cx="6796088" cy="30947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9" name="Rectangle 3">
            <a:extLst>
              <a:ext uri="{FF2B5EF4-FFF2-40B4-BE49-F238E27FC236}">
                <a16:creationId xmlns:a16="http://schemas.microsoft.com/office/drawing/2014/main" id="{D30D75D0-0AE2-174A-9A43-BF8B2EB7C5E0}"/>
              </a:ext>
            </a:extLst>
          </p:cNvPr>
          <p:cNvSpPr txBox="1">
            <a:spLocks noChangeArrowheads="1"/>
          </p:cNvSpPr>
          <p:nvPr/>
        </p:nvSpPr>
        <p:spPr bwMode="gray">
          <a:xfrm>
            <a:off x="2296904" y="5045075"/>
            <a:ext cx="8208963" cy="1701800"/>
          </a:xfrm>
          <a:prstGeom prst="rect">
            <a:avLst/>
          </a:prstGeom>
          <a:noFill/>
          <a:ln w="9525">
            <a:noFill/>
            <a:miter lim="800000"/>
            <a:headEnd/>
            <a:tailEnd/>
          </a:ln>
        </p:spPr>
        <p:txBody>
          <a:bodyPr lIns="53547" tIns="26774" rIns="0" bIns="0"/>
          <a:lstStyle/>
          <a:p>
            <a:pPr marL="219075" indent="-219075" defTabSz="911225">
              <a:spcAft>
                <a:spcPct val="25000"/>
              </a:spcAft>
              <a:buClr>
                <a:schemeClr val="accent1"/>
              </a:buClr>
              <a:buFontTx/>
              <a:buChar char="•"/>
              <a:defRPr/>
            </a:pPr>
            <a:r>
              <a:rPr lang="en-US" sz="2400" kern="0" dirty="0"/>
              <a:t>Eclipse wizards generate everything else:</a:t>
            </a:r>
          </a:p>
          <a:p>
            <a:pPr marL="676275" lvl="1" indent="-219075" defTabSz="911225">
              <a:spcAft>
                <a:spcPct val="25000"/>
              </a:spcAft>
              <a:buClr>
                <a:schemeClr val="accent1"/>
              </a:buClr>
              <a:buFontTx/>
              <a:buChar char="•"/>
              <a:defRPr/>
            </a:pPr>
            <a:r>
              <a:rPr lang="en-US" sz="2400" kern="0" dirty="0"/>
              <a:t>Implementation</a:t>
            </a:r>
          </a:p>
          <a:p>
            <a:pPr marL="676275" lvl="1" indent="-219075" defTabSz="911225">
              <a:spcAft>
                <a:spcPct val="25000"/>
              </a:spcAft>
              <a:buClr>
                <a:schemeClr val="accent1"/>
              </a:buClr>
              <a:buFontTx/>
              <a:buChar char="•"/>
              <a:defRPr/>
            </a:pPr>
            <a:r>
              <a:rPr lang="en-US" sz="2400" kern="0" dirty="0"/>
              <a:t>WSDL</a:t>
            </a:r>
          </a:p>
        </p:txBody>
      </p:sp>
      <p:sp>
        <p:nvSpPr>
          <p:cNvPr id="10" name="Rectangle 3">
            <a:extLst>
              <a:ext uri="{FF2B5EF4-FFF2-40B4-BE49-F238E27FC236}">
                <a16:creationId xmlns:a16="http://schemas.microsoft.com/office/drawing/2014/main" id="{722BB6A3-FC63-9646-921B-A8C8727D2C26}"/>
              </a:ext>
            </a:extLst>
          </p:cNvPr>
          <p:cNvSpPr txBox="1">
            <a:spLocks noChangeArrowheads="1"/>
          </p:cNvSpPr>
          <p:nvPr/>
        </p:nvSpPr>
        <p:spPr bwMode="gray">
          <a:xfrm>
            <a:off x="2296904" y="1434307"/>
            <a:ext cx="8208963" cy="1701800"/>
          </a:xfrm>
          <a:prstGeom prst="rect">
            <a:avLst/>
          </a:prstGeom>
          <a:noFill/>
          <a:ln w="9525">
            <a:noFill/>
            <a:miter lim="800000"/>
            <a:headEnd/>
            <a:tailEnd/>
          </a:ln>
        </p:spPr>
        <p:txBody>
          <a:bodyPr lIns="53547" tIns="26774" rIns="0" bIns="0"/>
          <a:lstStyle/>
          <a:p>
            <a:pPr marL="219075" indent="-219075" defTabSz="911225">
              <a:spcAft>
                <a:spcPct val="25000"/>
              </a:spcAft>
              <a:buClr>
                <a:schemeClr val="accent1"/>
              </a:buClr>
              <a:buFontTx/>
              <a:buChar char="•"/>
              <a:defRPr/>
            </a:pPr>
            <a:r>
              <a:rPr lang="en-US" sz="2400" kern="0" dirty="0"/>
              <a:t>Web Service Hello World (very, very, simple)</a:t>
            </a:r>
          </a:p>
        </p:txBody>
      </p:sp>
    </p:spTree>
    <p:extLst>
      <p:ext uri="{BB962C8B-B14F-4D97-AF65-F5344CB8AC3E}">
        <p14:creationId xmlns:p14="http://schemas.microsoft.com/office/powerpoint/2010/main" val="208346870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9BD64202-7A38-AD4A-8249-548160E3470E}"/>
              </a:ext>
            </a:extLst>
          </p:cNvPr>
          <p:cNvSpPr>
            <a:spLocks noGrp="1" noChangeArrowheads="1"/>
          </p:cNvSpPr>
          <p:nvPr>
            <p:ph type="title"/>
          </p:nvPr>
        </p:nvSpPr>
        <p:spPr/>
        <p:txBody>
          <a:bodyPr/>
          <a:lstStyle/>
          <a:p>
            <a:pPr eaLnBrk="1" hangingPunct="1"/>
            <a:r>
              <a:rPr lang="en-US" altLang="ja-JP">
                <a:ea typeface="MS PGothic" panose="020B0600070205080204" pitchFamily="34" charset="-128"/>
              </a:rPr>
              <a:t>Notes</a:t>
            </a:r>
          </a:p>
        </p:txBody>
      </p:sp>
      <p:sp>
        <p:nvSpPr>
          <p:cNvPr id="13314" name="Slide Number Placeholder 2">
            <a:extLst>
              <a:ext uri="{FF2B5EF4-FFF2-40B4-BE49-F238E27FC236}">
                <a16:creationId xmlns:a16="http://schemas.microsoft.com/office/drawing/2014/main" id="{9E8E18EB-3C1E-6848-809E-59AA02DCBE84}"/>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t>8</a:t>
            </a:fld>
            <a:endParaRPr lang="en-US" altLang="en-US" sz="1000">
              <a:solidFill>
                <a:srgbClr val="FFFFFF"/>
              </a:solidFill>
            </a:endParaRPr>
          </a:p>
        </p:txBody>
      </p:sp>
      <p:sp>
        <p:nvSpPr>
          <p:cNvPr id="13316" name="Text Box 3">
            <a:extLst>
              <a:ext uri="{FF2B5EF4-FFF2-40B4-BE49-F238E27FC236}">
                <a16:creationId xmlns:a16="http://schemas.microsoft.com/office/drawing/2014/main" id="{62F16731-3067-4B4C-B579-640172CAD88B}"/>
              </a:ext>
            </a:extLst>
          </p:cNvPr>
          <p:cNvSpPr txBox="1">
            <a:spLocks noChangeArrowheads="1"/>
          </p:cNvSpPr>
          <p:nvPr/>
        </p:nvSpPr>
        <p:spPr bwMode="auto">
          <a:xfrm>
            <a:off x="2133600" y="2057400"/>
            <a:ext cx="777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3317" name="Text Box 4">
            <a:extLst>
              <a:ext uri="{FF2B5EF4-FFF2-40B4-BE49-F238E27FC236}">
                <a16:creationId xmlns:a16="http://schemas.microsoft.com/office/drawing/2014/main" id="{0FF7CDFC-0E0D-7C4D-A918-5FBF9BF2E2E9}"/>
              </a:ext>
            </a:extLst>
          </p:cNvPr>
          <p:cNvSpPr txBox="1">
            <a:spLocks noChangeArrowheads="1"/>
          </p:cNvSpPr>
          <p:nvPr/>
        </p:nvSpPr>
        <p:spPr bwMode="auto">
          <a:xfrm>
            <a:off x="2133600" y="1981200"/>
            <a:ext cx="7239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50000"/>
              </a:spcBef>
              <a:spcAft>
                <a:spcPct val="0"/>
              </a:spcAft>
              <a:buClrTx/>
              <a:buFontTx/>
              <a:buNone/>
            </a:pPr>
            <a:endParaRPr lang="ja-JP" altLang="en-US" sz="1400" b="0">
              <a:ea typeface="MS PGothic" panose="020B0600070205080204" pitchFamily="34" charset="-128"/>
            </a:endParaRPr>
          </a:p>
        </p:txBody>
      </p:sp>
      <p:sp>
        <p:nvSpPr>
          <p:cNvPr id="13318" name="Text Box 5">
            <a:extLst>
              <a:ext uri="{FF2B5EF4-FFF2-40B4-BE49-F238E27FC236}">
                <a16:creationId xmlns:a16="http://schemas.microsoft.com/office/drawing/2014/main" id="{E4438F16-2C84-F44C-8F7B-787BD109708F}"/>
              </a:ext>
            </a:extLst>
          </p:cNvPr>
          <p:cNvSpPr txBox="1">
            <a:spLocks noChangeArrowheads="1"/>
          </p:cNvSpPr>
          <p:nvPr/>
        </p:nvSpPr>
        <p:spPr bwMode="auto">
          <a:xfrm>
            <a:off x="2247900" y="1690688"/>
            <a:ext cx="816927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This slide is an overview of Web services.  It will not be discussed here in detail since it was already discussed in detail in the CICS Integration Workshop overview presentation.</a:t>
            </a:r>
          </a:p>
          <a:p>
            <a:pPr eaLnBrk="1" hangingPunct="1">
              <a:spcBef>
                <a:spcPct val="50000"/>
              </a:spcBef>
              <a:spcAft>
                <a:spcPct val="0"/>
              </a:spcAft>
              <a:buFont typeface="Wingdings" pitchFamily="2" charset="2"/>
              <a:buNone/>
            </a:pPr>
            <a:r>
              <a:rPr lang="en-US" altLang="ja-JP" sz="1400" b="0" dirty="0">
                <a:ea typeface="MS PGothic" panose="020B0600070205080204" pitchFamily="34" charset="-128"/>
              </a:rPr>
              <a:t>It is worthwhile, however, to have a reminder about the technologies involved (SOAP and WSDL), and the roles CICS can perform in the Web services picture.</a:t>
            </a:r>
          </a:p>
        </p:txBody>
      </p:sp>
    </p:spTree>
    <p:extLst>
      <p:ext uri="{BB962C8B-B14F-4D97-AF65-F5344CB8AC3E}">
        <p14:creationId xmlns:p14="http://schemas.microsoft.com/office/powerpoint/2010/main" val="371572066"/>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a:extLst>
              <a:ext uri="{FF2B5EF4-FFF2-40B4-BE49-F238E27FC236}">
                <a16:creationId xmlns:a16="http://schemas.microsoft.com/office/drawing/2014/main" id="{5143A41F-EFB1-4A48-92F5-4C39C3BA401D}"/>
              </a:ext>
            </a:extLst>
          </p:cNvPr>
          <p:cNvSpPr>
            <a:spLocks noGrp="1" noChangeArrowheads="1"/>
          </p:cNvSpPr>
          <p:nvPr>
            <p:ph type="title"/>
          </p:nvPr>
        </p:nvSpPr>
        <p:spPr>
          <a:xfrm>
            <a:off x="2247899" y="731350"/>
            <a:ext cx="9583571" cy="593112"/>
          </a:xfrm>
        </p:spPr>
        <p:txBody>
          <a:bodyPr vert="horz" lIns="90000" tIns="46800" rIns="90000" bIns="46800" rtlCol="0" anchor="ctr">
            <a:spAutoFit/>
          </a:body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en-US" sz="3600" b="1" dirty="0"/>
              <a:t>Summary</a:t>
            </a:r>
          </a:p>
        </p:txBody>
      </p:sp>
      <p:sp>
        <p:nvSpPr>
          <p:cNvPr id="92164" name="Rectangle 3">
            <a:extLst>
              <a:ext uri="{FF2B5EF4-FFF2-40B4-BE49-F238E27FC236}">
                <a16:creationId xmlns:a16="http://schemas.microsoft.com/office/drawing/2014/main" id="{7EEA28CB-10AE-F94D-9B33-C8EA1A9A81BE}"/>
              </a:ext>
            </a:extLst>
          </p:cNvPr>
          <p:cNvSpPr>
            <a:spLocks noGrp="1" noChangeArrowheads="1"/>
          </p:cNvSpPr>
          <p:nvPr>
            <p:ph idx="1"/>
          </p:nvPr>
        </p:nvSpPr>
        <p:spPr/>
        <p:txBody>
          <a:bodyPr vert="horz" lIns="90000" tIns="46800" rIns="90000" bIns="46800" rtlCol="0">
            <a:spAutoFit/>
          </a:bodyPr>
          <a:lstStyle/>
          <a:p>
            <a:pPr marL="279400" indent="-27940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2000" dirty="0">
                <a:ea typeface="MS PGothic" pitchFamily="34" charset="-128"/>
              </a:rPr>
              <a:t>High Level Overview</a:t>
            </a:r>
          </a:p>
          <a:p>
            <a:pPr marL="279400" indent="-27940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2000" dirty="0">
                <a:ea typeface="MS PGothic" pitchFamily="34" charset="-128"/>
              </a:rPr>
              <a:t>Development Styles</a:t>
            </a:r>
          </a:p>
          <a:p>
            <a:pPr marL="279400" indent="-27940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2000" dirty="0">
                <a:ea typeface="MS PGothic" pitchFamily="34" charset="-128"/>
              </a:rPr>
              <a:t>Web Services Artifacts</a:t>
            </a:r>
          </a:p>
          <a:p>
            <a:pPr marL="679450" lvl="1" indent="-222250" defTabSz="449263">
              <a:buFont typeface="Arial"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2000" dirty="0">
                <a:ea typeface="MS PGothic" pitchFamily="34" charset="-128"/>
              </a:rPr>
              <a:t>WSDL</a:t>
            </a:r>
          </a:p>
          <a:p>
            <a:pPr marL="679450" lvl="1" indent="-222250" defTabSz="449263">
              <a:buFont typeface="Arial"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2000" dirty="0" err="1">
                <a:ea typeface="MS PGothic" pitchFamily="34" charset="-128"/>
              </a:rPr>
              <a:t>WSBind</a:t>
            </a:r>
            <a:r>
              <a:rPr lang="en-US" altLang="ja-JP" sz="2000" dirty="0">
                <a:ea typeface="MS PGothic" pitchFamily="34" charset="-128"/>
              </a:rPr>
              <a:t> file</a:t>
            </a:r>
          </a:p>
          <a:p>
            <a:pPr marL="279400" indent="-27940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2000" dirty="0">
                <a:ea typeface="MS PGothic" pitchFamily="34" charset="-128"/>
              </a:rPr>
              <a:t>CICS Web Services Assistant</a:t>
            </a:r>
          </a:p>
          <a:p>
            <a:pPr marL="1077913" lvl="2" indent="-163513"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1800" dirty="0">
                <a:ea typeface="MS PGothic" pitchFamily="34" charset="-128"/>
              </a:rPr>
              <a:t>DFHLS2WS</a:t>
            </a:r>
          </a:p>
          <a:p>
            <a:pPr marL="1077913" lvl="2" indent="-163513"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1800" dirty="0">
                <a:ea typeface="MS PGothic" pitchFamily="34" charset="-128"/>
              </a:rPr>
              <a:t>DFHWS2LS</a:t>
            </a:r>
          </a:p>
          <a:p>
            <a:pPr marL="279400" indent="-279400" defTabSz="449263">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US" altLang="ja-JP" sz="2000" dirty="0">
                <a:ea typeface="MS PGothic" pitchFamily="34" charset="-128"/>
              </a:rPr>
              <a:t>Rational Developer for System z(</a:t>
            </a:r>
            <a:r>
              <a:rPr lang="en-US" altLang="ja-JP" sz="2000" dirty="0" err="1">
                <a:ea typeface="MS PGothic" pitchFamily="34" charset="-128"/>
              </a:rPr>
              <a:t>RDz</a:t>
            </a:r>
            <a:r>
              <a:rPr lang="en-US" altLang="ja-JP" sz="2000" dirty="0">
                <a:ea typeface="MS PGothic" pitchFamily="34" charset="-128"/>
              </a:rPr>
              <a:t>)</a:t>
            </a:r>
          </a:p>
          <a:p>
            <a:pPr lvl="1" eaLnBrk="1" hangingPunct="1">
              <a:buFont typeface="Arial" charset="0"/>
              <a:buChar char="–"/>
              <a:defRPr/>
            </a:pPr>
            <a:r>
              <a:rPr lang="en-US" altLang="ja-JP" sz="1800" dirty="0">
                <a:ea typeface="MS PGothic" pitchFamily="34" charset="-128"/>
              </a:rPr>
              <a:t>Web Services, JSON Service, and XML transforms</a:t>
            </a:r>
          </a:p>
          <a:p>
            <a:pPr eaLnBrk="1" hangingPunct="1">
              <a:defRPr/>
            </a:pPr>
            <a:r>
              <a:rPr lang="en-US" altLang="ja-JP" sz="2000" dirty="0">
                <a:ea typeface="MS PGothic" pitchFamily="34" charset="-128"/>
              </a:rPr>
              <a:t>Service Flow Feature</a:t>
            </a:r>
          </a:p>
          <a:p>
            <a:pPr eaLnBrk="1" hangingPunct="1">
              <a:defRPr/>
            </a:pPr>
            <a:r>
              <a:rPr lang="en-US" altLang="ja-JP" sz="2000" dirty="0">
                <a:ea typeface="MS PGothic" pitchFamily="34" charset="-128"/>
              </a:rPr>
              <a:t>Web Services in Java</a:t>
            </a:r>
          </a:p>
          <a:p>
            <a:pPr eaLnBrk="1" hangingPunct="1">
              <a:defRPr/>
            </a:pPr>
            <a:endParaRPr lang="en-US" altLang="ja-JP" sz="2000" dirty="0">
              <a:ea typeface="MS PGothic" pitchFamily="34" charset="-128"/>
            </a:endParaRPr>
          </a:p>
        </p:txBody>
      </p:sp>
      <p:sp>
        <p:nvSpPr>
          <p:cNvPr id="116738" name="Slide Number Placeholder 3">
            <a:extLst>
              <a:ext uri="{FF2B5EF4-FFF2-40B4-BE49-F238E27FC236}">
                <a16:creationId xmlns:a16="http://schemas.microsoft.com/office/drawing/2014/main" id="{EC1642A8-9BF9-4142-B72B-7AF2F3D7152A}"/>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80</a:t>
            </a:fld>
            <a:endParaRPr lang="en-US" altLang="en-US" sz="1000">
              <a:solidFill>
                <a:srgbClr val="FFFFFF"/>
              </a:solidFill>
            </a:endParaRPr>
          </a:p>
        </p:txBody>
      </p:sp>
      <p:sp>
        <p:nvSpPr>
          <p:cNvPr id="116741" name="Text Box 4">
            <a:extLst>
              <a:ext uri="{FF2B5EF4-FFF2-40B4-BE49-F238E27FC236}">
                <a16:creationId xmlns:a16="http://schemas.microsoft.com/office/drawing/2014/main" id="{2E3FC577-A048-5245-8BFE-2C964A40A4B2}"/>
              </a:ext>
            </a:extLst>
          </p:cNvPr>
          <p:cNvSpPr txBox="1">
            <a:spLocks noChangeArrowheads="1"/>
          </p:cNvSpPr>
          <p:nvPr/>
        </p:nvSpPr>
        <p:spPr bwMode="auto">
          <a:xfrm>
            <a:off x="6856414" y="1371600"/>
            <a:ext cx="3811587" cy="35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228600" indent="-228600" defTabSz="449263">
              <a:spcBef>
                <a:spcPct val="35000"/>
              </a:spcBef>
              <a:spcAft>
                <a:spcPct val="15000"/>
              </a:spcAft>
              <a:buClr>
                <a:schemeClr val="accent2"/>
              </a:buClr>
              <a:buFont typeface="Wingdings" pitchFamily="2"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400" b="1">
                <a:solidFill>
                  <a:schemeClr val="tx1"/>
                </a:solidFill>
                <a:latin typeface="Arial" panose="020B0604020202020204" pitchFamily="34" charset="0"/>
                <a:cs typeface="Arial" panose="020B0604020202020204" pitchFamily="34" charset="0"/>
              </a:defRPr>
            </a:lvl1pPr>
            <a:lvl2pPr marL="742950" indent="-285750" defTabSz="449263">
              <a:spcBef>
                <a:spcPct val="25000"/>
              </a:spcBef>
              <a:spcAft>
                <a:spcPct val="15000"/>
              </a:spcAft>
              <a:buClr>
                <a:schemeClr val="accent2"/>
              </a:buClr>
              <a:buFont typeface="Arial" panose="020B0604020202020204" pitchFamily="34"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0"/>
              </a:spcBef>
              <a:spcAft>
                <a:spcPct val="0"/>
              </a:spcAft>
              <a:buClr>
                <a:srgbClr val="4F8D97"/>
              </a:buClr>
              <a:buFont typeface="Times" pitchFamily="2" charset="0"/>
              <a:buNone/>
            </a:pPr>
            <a:r>
              <a:rPr lang="en-GB" altLang="en-US" sz="1800">
                <a:solidFill>
                  <a:srgbClr val="0047BD"/>
                </a:solidFill>
                <a:latin typeface="Courier New" panose="02070309020205020404" pitchFamily="49" charset="0"/>
              </a:rPr>
              <a:t> </a:t>
            </a:r>
          </a:p>
        </p:txBody>
      </p:sp>
    </p:spTree>
    <p:extLst>
      <p:ext uri="{BB962C8B-B14F-4D97-AF65-F5344CB8AC3E}">
        <p14:creationId xmlns:p14="http://schemas.microsoft.com/office/powerpoint/2010/main" val="2991488110"/>
      </p:ext>
    </p:extLst>
  </p:cSld>
  <p:clrMapOvr>
    <a:masterClrMapping/>
  </p:clrMapOvr>
  <p:transition spd="slow" advTm="197632"/>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7" name="Rectangle 2">
            <a:extLst>
              <a:ext uri="{FF2B5EF4-FFF2-40B4-BE49-F238E27FC236}">
                <a16:creationId xmlns:a16="http://schemas.microsoft.com/office/drawing/2014/main" id="{ACD05488-17F1-E842-821B-7362E60818B3}"/>
              </a:ext>
            </a:extLst>
          </p:cNvPr>
          <p:cNvSpPr>
            <a:spLocks noGrp="1" noChangeArrowheads="1"/>
          </p:cNvSpPr>
          <p:nvPr>
            <p:ph type="title"/>
          </p:nvPr>
        </p:nvSpPr>
        <p:spPr/>
        <p:txBody>
          <a:bodyPr/>
          <a:lstStyle/>
          <a:p>
            <a:pPr eaLnBrk="1" hangingPunct="1"/>
            <a:r>
              <a:rPr lang="en-US" altLang="en-US" sz="3600" b="1" dirty="0"/>
              <a:t>Resources</a:t>
            </a:r>
            <a:r>
              <a:rPr lang="en-US" altLang="en-US" sz="2800" b="1" dirty="0"/>
              <a:t> </a:t>
            </a:r>
            <a:endParaRPr lang="en-US" altLang="en-US" sz="1600" b="1" dirty="0"/>
          </a:p>
        </p:txBody>
      </p:sp>
      <p:sp>
        <p:nvSpPr>
          <p:cNvPr id="118786" name="Slide Number Placeholder 3">
            <a:extLst>
              <a:ext uri="{FF2B5EF4-FFF2-40B4-BE49-F238E27FC236}">
                <a16:creationId xmlns:a16="http://schemas.microsoft.com/office/drawing/2014/main" id="{87A3926D-15E5-4E47-B794-15BB6A054C00}"/>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862B2D06-8390-2540-9B49-A36DCD700684}" type="slidenum">
              <a:rPr lang="en-US" altLang="en-US" smtClean="0"/>
              <a:pPr>
                <a:spcBef>
                  <a:spcPct val="50000"/>
                </a:spcBef>
                <a:spcAft>
                  <a:spcPct val="0"/>
                </a:spcAft>
                <a:buClrTx/>
                <a:buFontTx/>
                <a:buNone/>
              </a:pPr>
              <a:t>81</a:t>
            </a:fld>
            <a:endParaRPr lang="en-US" altLang="en-US" sz="1000">
              <a:solidFill>
                <a:srgbClr val="FFFFFF"/>
              </a:solidFill>
            </a:endParaRPr>
          </a:p>
        </p:txBody>
      </p:sp>
      <p:sp>
        <p:nvSpPr>
          <p:cNvPr id="118789" name="Rectangle 4">
            <a:extLst>
              <a:ext uri="{FF2B5EF4-FFF2-40B4-BE49-F238E27FC236}">
                <a16:creationId xmlns:a16="http://schemas.microsoft.com/office/drawing/2014/main" id="{253B134D-CCD6-0448-A1A2-BF9643BBDDC5}"/>
              </a:ext>
            </a:extLst>
          </p:cNvPr>
          <p:cNvSpPr>
            <a:spLocks noChangeArrowheads="1"/>
          </p:cNvSpPr>
          <p:nvPr/>
        </p:nvSpPr>
        <p:spPr bwMode="auto">
          <a:xfrm>
            <a:off x="2247900" y="1318195"/>
            <a:ext cx="8488363" cy="535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9400" indent="-279400" defTabSz="449263">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679450" indent="-222250" defTabSz="449263">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defTabSz="4492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defTabSz="4492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defTabSz="4492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defTabSz="449263"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ts val="0"/>
              </a:spcBef>
              <a:spcAft>
                <a:spcPts val="200"/>
              </a:spcAft>
            </a:pPr>
            <a:r>
              <a:rPr lang="en-US" altLang="en-US" sz="2000" b="0" dirty="0"/>
              <a:t>The CICS product documentation</a:t>
            </a:r>
          </a:p>
          <a:p>
            <a:pPr eaLnBrk="1" hangingPunct="1">
              <a:spcBef>
                <a:spcPts val="0"/>
              </a:spcBef>
              <a:spcAft>
                <a:spcPts val="200"/>
              </a:spcAft>
            </a:pPr>
            <a:r>
              <a:rPr lang="en-US" altLang="en-US" sz="2000" b="0" dirty="0"/>
              <a:t>http://www.w3schools.com</a:t>
            </a:r>
          </a:p>
          <a:p>
            <a:pPr lvl="1" eaLnBrk="1" hangingPunct="1">
              <a:spcBef>
                <a:spcPts val="0"/>
              </a:spcBef>
              <a:spcAft>
                <a:spcPts val="200"/>
              </a:spcAft>
            </a:pPr>
            <a:r>
              <a:rPr lang="en-US" altLang="en-US" sz="2000" dirty="0"/>
              <a:t>Tutorials on everything ‘Web’ related</a:t>
            </a:r>
          </a:p>
          <a:p>
            <a:pPr eaLnBrk="1" hangingPunct="1">
              <a:lnSpc>
                <a:spcPct val="80000"/>
              </a:lnSpc>
              <a:spcBef>
                <a:spcPts val="0"/>
              </a:spcBef>
              <a:spcAft>
                <a:spcPts val="200"/>
              </a:spcAft>
            </a:pPr>
            <a:r>
              <a:rPr lang="en-US" altLang="en-US" sz="2000" b="0" dirty="0"/>
              <a:t>Web Services Architecture (@ W3C)</a:t>
            </a:r>
          </a:p>
          <a:p>
            <a:pPr lvl="1" eaLnBrk="1" hangingPunct="1">
              <a:spcBef>
                <a:spcPts val="0"/>
              </a:spcBef>
              <a:spcAft>
                <a:spcPts val="200"/>
              </a:spcAft>
            </a:pPr>
            <a:r>
              <a:rPr lang="en-US" altLang="en-US" sz="2000" dirty="0"/>
              <a:t>http://www.w3.org/TR/</a:t>
            </a:r>
            <a:r>
              <a:rPr lang="en-US" altLang="en-US" sz="2000" dirty="0" err="1"/>
              <a:t>ws</a:t>
            </a:r>
            <a:r>
              <a:rPr lang="en-US" altLang="en-US" sz="2000" dirty="0"/>
              <a:t>-arch/</a:t>
            </a:r>
          </a:p>
          <a:p>
            <a:pPr eaLnBrk="1" hangingPunct="1">
              <a:lnSpc>
                <a:spcPct val="80000"/>
              </a:lnSpc>
              <a:spcBef>
                <a:spcPts val="0"/>
              </a:spcBef>
              <a:spcAft>
                <a:spcPts val="200"/>
              </a:spcAft>
            </a:pPr>
            <a:r>
              <a:rPr lang="en-US" altLang="en-US" sz="2000" b="0" dirty="0"/>
              <a:t>Web Services Zone (@ IBM </a:t>
            </a:r>
            <a:r>
              <a:rPr lang="en-US" altLang="en-US" sz="2000" b="0" dirty="0" err="1"/>
              <a:t>developerWorks</a:t>
            </a:r>
            <a:r>
              <a:rPr lang="en-US" altLang="en-US" sz="2000" b="0" dirty="0"/>
              <a:t>)</a:t>
            </a:r>
          </a:p>
          <a:p>
            <a:pPr lvl="1" eaLnBrk="1" hangingPunct="1">
              <a:spcBef>
                <a:spcPts val="0"/>
              </a:spcBef>
              <a:spcAft>
                <a:spcPts val="200"/>
              </a:spcAft>
            </a:pPr>
            <a:r>
              <a:rPr lang="en-US" altLang="en-US" sz="2000" dirty="0"/>
              <a:t>http://</a:t>
            </a:r>
            <a:r>
              <a:rPr lang="en-US" altLang="en-US" sz="2000" dirty="0" err="1"/>
              <a:t>www.ibm.com</a:t>
            </a:r>
            <a:r>
              <a:rPr lang="en-US" altLang="en-US" sz="2000" dirty="0"/>
              <a:t>/</a:t>
            </a:r>
            <a:r>
              <a:rPr lang="en-US" altLang="en-US" sz="2000" dirty="0" err="1"/>
              <a:t>developerworks</a:t>
            </a:r>
            <a:r>
              <a:rPr lang="en-US" altLang="en-US" sz="2000" dirty="0"/>
              <a:t>/webservices/</a:t>
            </a:r>
          </a:p>
          <a:p>
            <a:pPr eaLnBrk="1" hangingPunct="1">
              <a:lnSpc>
                <a:spcPct val="80000"/>
              </a:lnSpc>
              <a:spcBef>
                <a:spcPts val="0"/>
              </a:spcBef>
              <a:spcAft>
                <a:spcPts val="200"/>
              </a:spcAft>
            </a:pPr>
            <a:r>
              <a:rPr lang="en-US" altLang="en-US" sz="2000" b="0" dirty="0"/>
              <a:t>SOAP Specification</a:t>
            </a:r>
          </a:p>
          <a:p>
            <a:pPr lvl="1" eaLnBrk="1" hangingPunct="1">
              <a:spcBef>
                <a:spcPts val="0"/>
              </a:spcBef>
              <a:spcAft>
                <a:spcPts val="200"/>
              </a:spcAft>
            </a:pPr>
            <a:r>
              <a:rPr lang="en-US" altLang="en-US" sz="2000" dirty="0"/>
              <a:t>http://www.w3.org/TR/soap/</a:t>
            </a:r>
          </a:p>
          <a:p>
            <a:pPr eaLnBrk="1" hangingPunct="1">
              <a:lnSpc>
                <a:spcPct val="80000"/>
              </a:lnSpc>
              <a:spcBef>
                <a:spcPts val="0"/>
              </a:spcBef>
              <a:spcAft>
                <a:spcPts val="200"/>
              </a:spcAft>
            </a:pPr>
            <a:r>
              <a:rPr lang="en-US" altLang="en-US" sz="2000" b="0" dirty="0"/>
              <a:t>WSDL Specification</a:t>
            </a:r>
          </a:p>
          <a:p>
            <a:pPr lvl="1" eaLnBrk="1" hangingPunct="1">
              <a:spcBef>
                <a:spcPts val="0"/>
              </a:spcBef>
              <a:spcAft>
                <a:spcPts val="200"/>
              </a:spcAft>
            </a:pPr>
            <a:r>
              <a:rPr lang="en-US" altLang="en-US" sz="2000" dirty="0"/>
              <a:t>http://www.w3.org/TR/</a:t>
            </a:r>
            <a:r>
              <a:rPr lang="en-US" altLang="en-US" sz="2000" dirty="0" err="1"/>
              <a:t>wsdl</a:t>
            </a:r>
            <a:r>
              <a:rPr lang="en-US" altLang="en-US" sz="2000" dirty="0"/>
              <a:t>/</a:t>
            </a:r>
          </a:p>
          <a:p>
            <a:pPr eaLnBrk="1" hangingPunct="1">
              <a:lnSpc>
                <a:spcPct val="80000"/>
              </a:lnSpc>
              <a:spcBef>
                <a:spcPts val="0"/>
              </a:spcBef>
              <a:spcAft>
                <a:spcPts val="200"/>
              </a:spcAft>
            </a:pPr>
            <a:r>
              <a:rPr lang="en-US" altLang="en-US" sz="2000" b="0" dirty="0"/>
              <a:t>Namespaces in XML</a:t>
            </a:r>
          </a:p>
          <a:p>
            <a:pPr lvl="1" eaLnBrk="1" hangingPunct="1">
              <a:spcBef>
                <a:spcPts val="0"/>
              </a:spcBef>
              <a:spcAft>
                <a:spcPts val="200"/>
              </a:spcAft>
            </a:pPr>
            <a:r>
              <a:rPr lang="en-US" altLang="en-US" sz="2000" dirty="0"/>
              <a:t>http://www.w3.org/TR/REC-xml-names/</a:t>
            </a:r>
          </a:p>
          <a:p>
            <a:pPr eaLnBrk="1" hangingPunct="1">
              <a:lnSpc>
                <a:spcPct val="80000"/>
              </a:lnSpc>
              <a:spcBef>
                <a:spcPts val="0"/>
              </a:spcBef>
              <a:spcAft>
                <a:spcPts val="200"/>
              </a:spcAft>
            </a:pPr>
            <a:r>
              <a:rPr lang="en-US" altLang="en-US" sz="2000" b="0" dirty="0" err="1"/>
              <a:t>Xmethods</a:t>
            </a:r>
            <a:r>
              <a:rPr lang="en-US" altLang="en-US" sz="2000" b="0" dirty="0"/>
              <a:t> lists publicly-accessible web services</a:t>
            </a:r>
          </a:p>
          <a:p>
            <a:pPr lvl="1" eaLnBrk="1" hangingPunct="1">
              <a:spcBef>
                <a:spcPts val="0"/>
              </a:spcBef>
              <a:spcAft>
                <a:spcPts val="200"/>
              </a:spcAft>
            </a:pPr>
            <a:r>
              <a:rPr lang="en-US" altLang="en-US" sz="2000" dirty="0"/>
              <a:t>http://</a:t>
            </a:r>
            <a:r>
              <a:rPr lang="en-US" altLang="en-US" sz="2000" dirty="0" err="1"/>
              <a:t>www.xmethods.net</a:t>
            </a:r>
            <a:endParaRPr lang="en-US" altLang="en-US" sz="2000" dirty="0"/>
          </a:p>
          <a:p>
            <a:pPr eaLnBrk="1" hangingPunct="1">
              <a:lnSpc>
                <a:spcPct val="80000"/>
              </a:lnSpc>
              <a:spcBef>
                <a:spcPts val="0"/>
              </a:spcBef>
              <a:spcAft>
                <a:spcPts val="200"/>
              </a:spcAft>
            </a:pPr>
            <a:r>
              <a:rPr lang="en-US" altLang="en-US" sz="2000" b="0" dirty="0"/>
              <a:t>Articles and tutorials:</a:t>
            </a:r>
          </a:p>
          <a:p>
            <a:pPr lvl="1" eaLnBrk="1" hangingPunct="1">
              <a:spcBef>
                <a:spcPts val="0"/>
              </a:spcBef>
              <a:spcAft>
                <a:spcPts val="200"/>
              </a:spcAft>
            </a:pPr>
            <a:r>
              <a:rPr lang="en-US" altLang="en-US" sz="2000" dirty="0"/>
              <a:t>http://</a:t>
            </a:r>
            <a:r>
              <a:rPr lang="en-US" altLang="en-US" sz="2000" dirty="0" err="1"/>
              <a:t>ibm.com</a:t>
            </a:r>
            <a:r>
              <a:rPr lang="en-US" altLang="en-US" sz="2000" dirty="0"/>
              <a:t>/</a:t>
            </a:r>
            <a:r>
              <a:rPr lang="en-US" altLang="en-US" sz="2000" dirty="0" err="1"/>
              <a:t>developerworks</a:t>
            </a:r>
            <a:r>
              <a:rPr lang="en-US" altLang="en-US" sz="2000" dirty="0"/>
              <a:t>/webservices</a:t>
            </a:r>
          </a:p>
        </p:txBody>
      </p:sp>
    </p:spTree>
    <p:extLst>
      <p:ext uri="{BB962C8B-B14F-4D97-AF65-F5344CB8AC3E}">
        <p14:creationId xmlns:p14="http://schemas.microsoft.com/office/powerpoint/2010/main" val="387841553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71F7C6FA-F3F9-D64B-902F-FC7BA0428773}"/>
              </a:ext>
            </a:extLst>
          </p:cNvPr>
          <p:cNvSpPr>
            <a:spLocks noGrp="1" noChangeArrowheads="1"/>
          </p:cNvSpPr>
          <p:nvPr>
            <p:ph type="title"/>
          </p:nvPr>
        </p:nvSpPr>
        <p:spPr/>
        <p:txBody>
          <a:bodyPr>
            <a:normAutofit/>
          </a:bodyPr>
          <a:lstStyle/>
          <a:p>
            <a:pPr eaLnBrk="1" hangingPunct="1"/>
            <a:r>
              <a:rPr lang="en-US" altLang="ja-JP" sz="3600" b="1" dirty="0">
                <a:ea typeface="MS PGothic" panose="020B0600070205080204" pitchFamily="34" charset="-128"/>
              </a:rPr>
              <a:t>Very High Level: CICS Web Services</a:t>
            </a:r>
          </a:p>
        </p:txBody>
      </p:sp>
      <p:sp>
        <p:nvSpPr>
          <p:cNvPr id="14338" name="Slide Number Placeholder 2">
            <a:extLst>
              <a:ext uri="{FF2B5EF4-FFF2-40B4-BE49-F238E27FC236}">
                <a16:creationId xmlns:a16="http://schemas.microsoft.com/office/drawing/2014/main" id="{FA57C4F6-F54B-1D42-A340-A831D41B9668}"/>
              </a:ext>
            </a:extLst>
          </p:cNvPr>
          <p:cNvSpPr>
            <a:spLocks noGrp="1"/>
          </p:cNvSpPr>
          <p:nvPr>
            <p:ph type="sldNum" sz="quarter" idx="12"/>
          </p:nvPr>
        </p:nvSpPr>
        <p:spPr bwMode="black">
          <a:prstGeom prst="rect">
            <a:avLst/>
          </a:prstGeom>
          <a:noFill/>
          <a:ln w="9525"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50000"/>
              </a:spcBef>
              <a:spcAft>
                <a:spcPct val="0"/>
              </a:spcAft>
              <a:defRPr sz="1000" b="1"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50000"/>
              </a:spcBef>
              <a:spcAft>
                <a:spcPct val="0"/>
              </a:spcAft>
              <a:buClrTx/>
              <a:buFontTx/>
              <a:buNone/>
            </a:pPr>
            <a:fld id="{96E0D800-401D-E548-9DBA-5CD8723C9E5F}" type="slidenum">
              <a:rPr lang="en-US" altLang="en-US" smtClean="0"/>
              <a:pPr/>
              <a:t>9</a:t>
            </a:fld>
            <a:endParaRPr lang="en-US" altLang="en-US" sz="1000">
              <a:solidFill>
                <a:srgbClr val="FFFFFF"/>
              </a:solidFill>
            </a:endParaRPr>
          </a:p>
        </p:txBody>
      </p:sp>
      <p:sp>
        <p:nvSpPr>
          <p:cNvPr id="14342" name="Rectangle 5">
            <a:extLst>
              <a:ext uri="{FF2B5EF4-FFF2-40B4-BE49-F238E27FC236}">
                <a16:creationId xmlns:a16="http://schemas.microsoft.com/office/drawing/2014/main" id="{541C6A9B-19F4-5944-98B0-F52678015477}"/>
              </a:ext>
            </a:extLst>
          </p:cNvPr>
          <p:cNvSpPr>
            <a:spLocks noChangeArrowheads="1"/>
          </p:cNvSpPr>
          <p:nvPr/>
        </p:nvSpPr>
        <p:spPr bwMode="auto">
          <a:xfrm>
            <a:off x="2650158" y="2446613"/>
            <a:ext cx="1620838" cy="1511300"/>
          </a:xfrm>
          <a:prstGeom prst="rect">
            <a:avLst/>
          </a:prstGeom>
          <a:noFill/>
          <a:ln w="19050" algn="ctr">
            <a:solidFill>
              <a:srgbClr val="A7A5A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endParaRPr lang="en-US" altLang="en-US" sz="2000" b="0">
              <a:solidFill>
                <a:schemeClr val="bg1"/>
              </a:solidFill>
              <a:latin typeface="Times New Roman" panose="02020603050405020304" pitchFamily="18" charset="0"/>
            </a:endParaRPr>
          </a:p>
        </p:txBody>
      </p:sp>
      <p:sp>
        <p:nvSpPr>
          <p:cNvPr id="14343" name="Text Box 6">
            <a:extLst>
              <a:ext uri="{FF2B5EF4-FFF2-40B4-BE49-F238E27FC236}">
                <a16:creationId xmlns:a16="http://schemas.microsoft.com/office/drawing/2014/main" id="{CC3AC6DD-24BF-2D40-AB41-59EFA75E11E4}"/>
              </a:ext>
            </a:extLst>
          </p:cNvPr>
          <p:cNvSpPr txBox="1">
            <a:spLocks noChangeArrowheads="1"/>
          </p:cNvSpPr>
          <p:nvPr/>
        </p:nvSpPr>
        <p:spPr bwMode="auto">
          <a:xfrm>
            <a:off x="2721596" y="2518051"/>
            <a:ext cx="14271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GB" altLang="en-US" sz="2000">
                <a:solidFill>
                  <a:srgbClr val="000000"/>
                </a:solidFill>
              </a:rPr>
              <a:t>Service</a:t>
            </a:r>
            <a:br>
              <a:rPr lang="en-GB" altLang="en-US" sz="2000">
                <a:solidFill>
                  <a:srgbClr val="000000"/>
                </a:solidFill>
              </a:rPr>
            </a:br>
            <a:r>
              <a:rPr lang="en-GB" altLang="en-US" sz="2000">
                <a:solidFill>
                  <a:srgbClr val="000000"/>
                </a:solidFill>
              </a:rPr>
              <a:t>Requester</a:t>
            </a:r>
          </a:p>
        </p:txBody>
      </p:sp>
      <p:sp>
        <p:nvSpPr>
          <p:cNvPr id="14344" name="Rectangle 7">
            <a:extLst>
              <a:ext uri="{FF2B5EF4-FFF2-40B4-BE49-F238E27FC236}">
                <a16:creationId xmlns:a16="http://schemas.microsoft.com/office/drawing/2014/main" id="{D98F5F63-F2FB-264D-97D5-494E4BE472A0}"/>
              </a:ext>
            </a:extLst>
          </p:cNvPr>
          <p:cNvSpPr>
            <a:spLocks noChangeArrowheads="1"/>
          </p:cNvSpPr>
          <p:nvPr/>
        </p:nvSpPr>
        <p:spPr bwMode="auto">
          <a:xfrm>
            <a:off x="5667996" y="1816376"/>
            <a:ext cx="4608512" cy="2301875"/>
          </a:xfrm>
          <a:prstGeom prst="rect">
            <a:avLst/>
          </a:prstGeom>
          <a:solidFill>
            <a:srgbClr val="E5E5F2"/>
          </a:solidFill>
          <a:ln w="19050" algn="ctr">
            <a:solidFill>
              <a:srgbClr val="8080C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endParaRPr lang="en-US" altLang="en-US" sz="2000" b="0">
              <a:solidFill>
                <a:schemeClr val="bg1"/>
              </a:solidFill>
              <a:latin typeface="Times New Roman" panose="02020603050405020304" pitchFamily="18" charset="0"/>
            </a:endParaRPr>
          </a:p>
        </p:txBody>
      </p:sp>
      <p:sp>
        <p:nvSpPr>
          <p:cNvPr id="14345" name="Text Box 8">
            <a:extLst>
              <a:ext uri="{FF2B5EF4-FFF2-40B4-BE49-F238E27FC236}">
                <a16:creationId xmlns:a16="http://schemas.microsoft.com/office/drawing/2014/main" id="{E96E3DE8-72FD-214A-BA16-1B77727E82A0}"/>
              </a:ext>
            </a:extLst>
          </p:cNvPr>
          <p:cNvSpPr txBox="1">
            <a:spLocks noChangeArrowheads="1"/>
          </p:cNvSpPr>
          <p:nvPr/>
        </p:nvSpPr>
        <p:spPr bwMode="auto">
          <a:xfrm>
            <a:off x="7547597" y="1775101"/>
            <a:ext cx="1214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GB" altLang="en-US" sz="2000">
                <a:solidFill>
                  <a:srgbClr val="000000"/>
                </a:solidFill>
              </a:rPr>
              <a:t>Service</a:t>
            </a:r>
            <a:br>
              <a:rPr lang="en-GB" altLang="en-US" sz="2000">
                <a:solidFill>
                  <a:srgbClr val="000000"/>
                </a:solidFill>
              </a:rPr>
            </a:br>
            <a:r>
              <a:rPr lang="en-GB" altLang="en-US" sz="2000">
                <a:solidFill>
                  <a:srgbClr val="000000"/>
                </a:solidFill>
              </a:rPr>
              <a:t>Provider</a:t>
            </a:r>
          </a:p>
        </p:txBody>
      </p:sp>
      <p:sp>
        <p:nvSpPr>
          <p:cNvPr id="14346" name="Rectangle 9">
            <a:extLst>
              <a:ext uri="{FF2B5EF4-FFF2-40B4-BE49-F238E27FC236}">
                <a16:creationId xmlns:a16="http://schemas.microsoft.com/office/drawing/2014/main" id="{B04FD011-76A6-6048-BF76-928E69970EC1}"/>
              </a:ext>
            </a:extLst>
          </p:cNvPr>
          <p:cNvSpPr>
            <a:spLocks noChangeArrowheads="1"/>
          </p:cNvSpPr>
          <p:nvPr/>
        </p:nvSpPr>
        <p:spPr bwMode="auto">
          <a:xfrm>
            <a:off x="9046197" y="2557738"/>
            <a:ext cx="1025525" cy="1206500"/>
          </a:xfrm>
          <a:prstGeom prst="rect">
            <a:avLst/>
          </a:prstGeom>
          <a:solidFill>
            <a:srgbClr val="FFFFFF"/>
          </a:solidFill>
          <a:ln w="9525" algn="ctr">
            <a:solidFill>
              <a:srgbClr val="B2B2B2"/>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GB" altLang="en-US" sz="1200">
                <a:solidFill>
                  <a:srgbClr val="00CC00"/>
                </a:solidFill>
              </a:rPr>
              <a:t>Business</a:t>
            </a:r>
          </a:p>
          <a:p>
            <a:pPr algn="ctr">
              <a:spcBef>
                <a:spcPct val="0"/>
              </a:spcBef>
              <a:spcAft>
                <a:spcPct val="0"/>
              </a:spcAft>
              <a:buClrTx/>
              <a:buFontTx/>
              <a:buNone/>
            </a:pPr>
            <a:r>
              <a:rPr lang="en-GB" altLang="en-US" sz="1200">
                <a:solidFill>
                  <a:srgbClr val="00CC00"/>
                </a:solidFill>
              </a:rPr>
              <a:t>Logic</a:t>
            </a:r>
          </a:p>
          <a:p>
            <a:pPr algn="ctr">
              <a:spcBef>
                <a:spcPct val="0"/>
              </a:spcBef>
              <a:spcAft>
                <a:spcPct val="0"/>
              </a:spcAft>
              <a:buClrTx/>
              <a:buFontTx/>
              <a:buNone/>
            </a:pPr>
            <a:r>
              <a:rPr lang="en-GB" altLang="en-US" sz="1200">
                <a:solidFill>
                  <a:srgbClr val="00CC00"/>
                </a:solidFill>
              </a:rPr>
              <a:t>Program</a:t>
            </a:r>
          </a:p>
        </p:txBody>
      </p:sp>
      <p:sp>
        <p:nvSpPr>
          <p:cNvPr id="14347" name="Rectangle 10">
            <a:extLst>
              <a:ext uri="{FF2B5EF4-FFF2-40B4-BE49-F238E27FC236}">
                <a16:creationId xmlns:a16="http://schemas.microsoft.com/office/drawing/2014/main" id="{1397571C-4F36-4748-B2E8-70F76A7DB5DB}"/>
              </a:ext>
            </a:extLst>
          </p:cNvPr>
          <p:cNvSpPr>
            <a:spLocks noChangeArrowheads="1"/>
          </p:cNvSpPr>
          <p:nvPr/>
        </p:nvSpPr>
        <p:spPr bwMode="auto">
          <a:xfrm>
            <a:off x="2773983" y="3338788"/>
            <a:ext cx="1371600" cy="455612"/>
          </a:xfrm>
          <a:prstGeom prst="rect">
            <a:avLst/>
          </a:prstGeom>
          <a:solidFill>
            <a:srgbClr val="FFFFFF"/>
          </a:solidFill>
          <a:ln w="9525" algn="ctr">
            <a:solidFill>
              <a:srgbClr val="B2B2B2"/>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GB" altLang="en-US" sz="1200"/>
              <a:t>Client Application</a:t>
            </a:r>
          </a:p>
        </p:txBody>
      </p:sp>
      <p:sp>
        <p:nvSpPr>
          <p:cNvPr id="14348" name="Text Box 11">
            <a:extLst>
              <a:ext uri="{FF2B5EF4-FFF2-40B4-BE49-F238E27FC236}">
                <a16:creationId xmlns:a16="http://schemas.microsoft.com/office/drawing/2014/main" id="{379685FA-4A82-654F-81EA-15307981EAD0}"/>
              </a:ext>
            </a:extLst>
          </p:cNvPr>
          <p:cNvSpPr txBox="1">
            <a:spLocks noChangeArrowheads="1"/>
          </p:cNvSpPr>
          <p:nvPr/>
        </p:nvSpPr>
        <p:spPr bwMode="auto">
          <a:xfrm>
            <a:off x="6007722" y="1530625"/>
            <a:ext cx="885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CICS TS</a:t>
            </a:r>
          </a:p>
        </p:txBody>
      </p:sp>
      <p:pic>
        <p:nvPicPr>
          <p:cNvPr id="14349" name="Picture 12">
            <a:extLst>
              <a:ext uri="{FF2B5EF4-FFF2-40B4-BE49-F238E27FC236}">
                <a16:creationId xmlns:a16="http://schemas.microsoft.com/office/drawing/2014/main" id="{E7A1240B-5DCA-D747-808A-027DD74F15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847" y="3010176"/>
            <a:ext cx="5794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350" name="Rectangle 13">
            <a:extLst>
              <a:ext uri="{FF2B5EF4-FFF2-40B4-BE49-F238E27FC236}">
                <a16:creationId xmlns:a16="http://schemas.microsoft.com/office/drawing/2014/main" id="{12C0AB24-B840-2D49-8334-FD9B6E190CF1}"/>
              </a:ext>
            </a:extLst>
          </p:cNvPr>
          <p:cNvSpPr>
            <a:spLocks noChangeArrowheads="1"/>
          </p:cNvSpPr>
          <p:nvPr/>
        </p:nvSpPr>
        <p:spPr bwMode="auto">
          <a:xfrm>
            <a:off x="5794997" y="2376764"/>
            <a:ext cx="1597025" cy="1609725"/>
          </a:xfrm>
          <a:prstGeom prst="rect">
            <a:avLst/>
          </a:prstGeom>
          <a:solidFill>
            <a:srgbClr val="FFFFFF"/>
          </a:solidFill>
          <a:ln w="9525" algn="ctr">
            <a:solidFill>
              <a:srgbClr val="B2B2B2"/>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GB" altLang="en-US" sz="1200">
                <a:solidFill>
                  <a:srgbClr val="00CC00"/>
                </a:solidFill>
              </a:rPr>
              <a:t>CICS</a:t>
            </a:r>
          </a:p>
          <a:p>
            <a:pPr algn="ctr">
              <a:spcBef>
                <a:spcPct val="0"/>
              </a:spcBef>
              <a:spcAft>
                <a:spcPct val="0"/>
              </a:spcAft>
              <a:buClrTx/>
              <a:buFontTx/>
              <a:buNone/>
            </a:pPr>
            <a:r>
              <a:rPr lang="en-GB" altLang="en-US" sz="1200">
                <a:solidFill>
                  <a:srgbClr val="00CC00"/>
                </a:solidFill>
              </a:rPr>
              <a:t>Web Services</a:t>
            </a:r>
          </a:p>
          <a:p>
            <a:pPr algn="ctr">
              <a:spcBef>
                <a:spcPct val="0"/>
              </a:spcBef>
              <a:spcAft>
                <a:spcPct val="0"/>
              </a:spcAft>
              <a:buClrTx/>
              <a:buFontTx/>
              <a:buNone/>
            </a:pPr>
            <a:r>
              <a:rPr lang="en-GB" altLang="en-US" sz="1200">
                <a:solidFill>
                  <a:srgbClr val="00CC00"/>
                </a:solidFill>
              </a:rPr>
              <a:t>Support</a:t>
            </a:r>
          </a:p>
        </p:txBody>
      </p:sp>
      <p:sp>
        <p:nvSpPr>
          <p:cNvPr id="14351" name="AutoShape 14">
            <a:extLst>
              <a:ext uri="{FF2B5EF4-FFF2-40B4-BE49-F238E27FC236}">
                <a16:creationId xmlns:a16="http://schemas.microsoft.com/office/drawing/2014/main" id="{D2100413-98A8-D044-97B8-50B0CEEDB6BB}"/>
              </a:ext>
            </a:extLst>
          </p:cNvPr>
          <p:cNvSpPr>
            <a:spLocks noChangeArrowheads="1"/>
          </p:cNvSpPr>
          <p:nvPr/>
        </p:nvSpPr>
        <p:spPr bwMode="auto">
          <a:xfrm>
            <a:off x="4331321" y="2694264"/>
            <a:ext cx="1662112" cy="274637"/>
          </a:xfrm>
          <a:prstGeom prst="rightArrow">
            <a:avLst>
              <a:gd name="adj1" fmla="val 50000"/>
              <a:gd name="adj2" fmla="val 151301"/>
            </a:avLst>
          </a:prstGeom>
          <a:solidFill>
            <a:srgbClr val="CCFFFF"/>
          </a:solidFill>
          <a:ln w="9525">
            <a:solidFill>
              <a:srgbClr val="00CCFF"/>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14352" name="Document">
            <a:extLst>
              <a:ext uri="{FF2B5EF4-FFF2-40B4-BE49-F238E27FC236}">
                <a16:creationId xmlns:a16="http://schemas.microsoft.com/office/drawing/2014/main" id="{4435BD1E-A2CB-4544-96D3-4774039E7F68}"/>
              </a:ext>
            </a:extLst>
          </p:cNvPr>
          <p:cNvSpPr>
            <a:spLocks noEditPoints="1" noChangeArrowheads="1"/>
          </p:cNvSpPr>
          <p:nvPr/>
        </p:nvSpPr>
        <p:spPr bwMode="auto">
          <a:xfrm>
            <a:off x="7658722" y="2867301"/>
            <a:ext cx="917575" cy="498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0 w 21600"/>
              <a:gd name="T11" fmla="*/ 0 h 21600"/>
              <a:gd name="T12" fmla="*/ 2147483646 w 21600"/>
              <a:gd name="T13" fmla="*/ 0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solidFill>
          <a:ln w="9525" algn="ctr">
            <a:solidFill>
              <a:srgbClr val="000000"/>
            </a:solidFill>
            <a:miter lim="800000"/>
            <a:headEnd/>
            <a:tailEnd/>
          </a:ln>
        </p:spPr>
        <p:txBody>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r>
              <a:rPr lang="en-GB" altLang="en-US" sz="900" b="0">
                <a:solidFill>
                  <a:srgbClr val="00CC00"/>
                </a:solidFill>
                <a:latin typeface="Courier New" panose="02070309020205020404" pitchFamily="49" charset="0"/>
              </a:rPr>
              <a:t>Language</a:t>
            </a:r>
          </a:p>
          <a:p>
            <a:pPr algn="ctr">
              <a:spcBef>
                <a:spcPct val="0"/>
              </a:spcBef>
              <a:spcAft>
                <a:spcPct val="0"/>
              </a:spcAft>
              <a:buClrTx/>
              <a:buFontTx/>
              <a:buNone/>
            </a:pPr>
            <a:r>
              <a:rPr lang="en-GB" altLang="en-US" sz="900" b="0">
                <a:solidFill>
                  <a:srgbClr val="00CC00"/>
                </a:solidFill>
                <a:latin typeface="Courier New" panose="02070309020205020404" pitchFamily="49" charset="0"/>
              </a:rPr>
              <a:t>structure</a:t>
            </a:r>
          </a:p>
          <a:p>
            <a:pPr algn="ctr">
              <a:spcBef>
                <a:spcPct val="0"/>
              </a:spcBef>
              <a:spcAft>
                <a:spcPct val="0"/>
              </a:spcAft>
              <a:buClrTx/>
              <a:buFontTx/>
              <a:buNone/>
            </a:pPr>
            <a:r>
              <a:rPr lang="en-GB" altLang="en-US" sz="900" b="0">
                <a:solidFill>
                  <a:srgbClr val="00CC00"/>
                </a:solidFill>
                <a:latin typeface="Courier New" panose="02070309020205020404" pitchFamily="49" charset="0"/>
              </a:rPr>
              <a:t>0101001</a:t>
            </a:r>
          </a:p>
        </p:txBody>
      </p:sp>
      <p:sp>
        <p:nvSpPr>
          <p:cNvPr id="14353" name="AutoShape 16">
            <a:extLst>
              <a:ext uri="{FF2B5EF4-FFF2-40B4-BE49-F238E27FC236}">
                <a16:creationId xmlns:a16="http://schemas.microsoft.com/office/drawing/2014/main" id="{A10F01B5-8E9B-CD49-B11C-D83B3BC85FFF}"/>
              </a:ext>
            </a:extLst>
          </p:cNvPr>
          <p:cNvSpPr>
            <a:spLocks noChangeArrowheads="1"/>
          </p:cNvSpPr>
          <p:nvPr/>
        </p:nvSpPr>
        <p:spPr bwMode="auto">
          <a:xfrm>
            <a:off x="7268197" y="2560914"/>
            <a:ext cx="1849437" cy="274637"/>
          </a:xfrm>
          <a:prstGeom prst="rightArrow">
            <a:avLst>
              <a:gd name="adj1" fmla="val 50000"/>
              <a:gd name="adj2" fmla="val 168353"/>
            </a:avLst>
          </a:prstGeom>
          <a:solidFill>
            <a:srgbClr val="CCFFFF"/>
          </a:solidFill>
          <a:ln w="9525">
            <a:solidFill>
              <a:srgbClr val="00CCFF"/>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14354" name="AutoShape 17">
            <a:extLst>
              <a:ext uri="{FF2B5EF4-FFF2-40B4-BE49-F238E27FC236}">
                <a16:creationId xmlns:a16="http://schemas.microsoft.com/office/drawing/2014/main" id="{B546EAEE-E446-504C-A797-1419C4334DE8}"/>
              </a:ext>
            </a:extLst>
          </p:cNvPr>
          <p:cNvSpPr>
            <a:spLocks noChangeArrowheads="1"/>
          </p:cNvSpPr>
          <p:nvPr/>
        </p:nvSpPr>
        <p:spPr bwMode="auto">
          <a:xfrm flipH="1">
            <a:off x="4332909" y="3461025"/>
            <a:ext cx="1622425" cy="274638"/>
          </a:xfrm>
          <a:prstGeom prst="rightArrow">
            <a:avLst>
              <a:gd name="adj1" fmla="val 50000"/>
              <a:gd name="adj2" fmla="val 147688"/>
            </a:avLst>
          </a:prstGeom>
          <a:solidFill>
            <a:srgbClr val="CCFFFF"/>
          </a:solidFill>
          <a:ln w="9525">
            <a:solidFill>
              <a:srgbClr val="00CCFF"/>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14355" name="AutoShape 18">
            <a:extLst>
              <a:ext uri="{FF2B5EF4-FFF2-40B4-BE49-F238E27FC236}">
                <a16:creationId xmlns:a16="http://schemas.microsoft.com/office/drawing/2014/main" id="{A978B8D1-D24E-B74F-8D33-6B37F796115A}"/>
              </a:ext>
            </a:extLst>
          </p:cNvPr>
          <p:cNvSpPr>
            <a:spLocks noChangeArrowheads="1"/>
          </p:cNvSpPr>
          <p:nvPr/>
        </p:nvSpPr>
        <p:spPr bwMode="auto">
          <a:xfrm flipH="1">
            <a:off x="7257084" y="3465789"/>
            <a:ext cx="1878013" cy="274637"/>
          </a:xfrm>
          <a:prstGeom prst="rightArrow">
            <a:avLst>
              <a:gd name="adj1" fmla="val 50000"/>
              <a:gd name="adj2" fmla="val 170954"/>
            </a:avLst>
          </a:prstGeom>
          <a:solidFill>
            <a:srgbClr val="CCFFFF"/>
          </a:solidFill>
          <a:ln w="9525">
            <a:solidFill>
              <a:srgbClr val="00CCFF"/>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ct val="0"/>
              </a:spcAft>
              <a:buClrTx/>
              <a:buFontTx/>
              <a:buNone/>
            </a:pPr>
            <a:endParaRPr lang="en-US" altLang="en-US" sz="1800" b="0"/>
          </a:p>
        </p:txBody>
      </p:sp>
      <p:sp>
        <p:nvSpPr>
          <p:cNvPr id="14356" name="Rectangle 19">
            <a:extLst>
              <a:ext uri="{FF2B5EF4-FFF2-40B4-BE49-F238E27FC236}">
                <a16:creationId xmlns:a16="http://schemas.microsoft.com/office/drawing/2014/main" id="{8784AEBE-493A-0145-A7FD-4FF5ED727530}"/>
              </a:ext>
            </a:extLst>
          </p:cNvPr>
          <p:cNvSpPr>
            <a:spLocks noChangeArrowheads="1"/>
          </p:cNvSpPr>
          <p:nvPr/>
        </p:nvSpPr>
        <p:spPr bwMode="auto">
          <a:xfrm>
            <a:off x="3863009" y="4838976"/>
            <a:ext cx="5191125" cy="428625"/>
          </a:xfrm>
          <a:prstGeom prst="rect">
            <a:avLst/>
          </a:prstGeom>
          <a:solidFill>
            <a:srgbClr val="CCFFCC"/>
          </a:solidFill>
          <a:ln w="19050" algn="ctr">
            <a:solidFill>
              <a:srgbClr val="339966"/>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endParaRPr lang="en-US" altLang="en-US" sz="2000" b="0">
              <a:solidFill>
                <a:schemeClr val="bg1"/>
              </a:solidFill>
              <a:latin typeface="Times New Roman" panose="02020603050405020304" pitchFamily="18" charset="0"/>
            </a:endParaRPr>
          </a:p>
        </p:txBody>
      </p:sp>
      <p:sp>
        <p:nvSpPr>
          <p:cNvPr id="14357" name="Text Box 20">
            <a:extLst>
              <a:ext uri="{FF2B5EF4-FFF2-40B4-BE49-F238E27FC236}">
                <a16:creationId xmlns:a16="http://schemas.microsoft.com/office/drawing/2014/main" id="{411DDF53-DE3B-B247-BE8A-E89999A07A1F}"/>
              </a:ext>
            </a:extLst>
          </p:cNvPr>
          <p:cNvSpPr txBox="1">
            <a:spLocks noChangeArrowheads="1"/>
          </p:cNvSpPr>
          <p:nvPr/>
        </p:nvSpPr>
        <p:spPr bwMode="auto">
          <a:xfrm>
            <a:off x="3096246" y="4548463"/>
            <a:ext cx="74152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SOAP Message  - XML, tag delimited data, one body, zero or more headers</a:t>
            </a:r>
          </a:p>
        </p:txBody>
      </p:sp>
      <p:sp>
        <p:nvSpPr>
          <p:cNvPr id="14358" name="Rectangle 21">
            <a:extLst>
              <a:ext uri="{FF2B5EF4-FFF2-40B4-BE49-F238E27FC236}">
                <a16:creationId xmlns:a16="http://schemas.microsoft.com/office/drawing/2014/main" id="{ECAB6706-65CA-1F4C-99BE-8A4E6C7A786B}"/>
              </a:ext>
            </a:extLst>
          </p:cNvPr>
          <p:cNvSpPr>
            <a:spLocks noChangeArrowheads="1"/>
          </p:cNvSpPr>
          <p:nvPr/>
        </p:nvSpPr>
        <p:spPr bwMode="auto">
          <a:xfrm>
            <a:off x="3964609" y="4934225"/>
            <a:ext cx="1914525" cy="222250"/>
          </a:xfrm>
          <a:prstGeom prst="rect">
            <a:avLst/>
          </a:prstGeom>
          <a:solidFill>
            <a:srgbClr val="FFFF99"/>
          </a:solidFill>
          <a:ln w="19050" algn="ctr">
            <a:solidFill>
              <a:srgbClr val="FF99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endParaRPr lang="en-US" altLang="en-US" sz="2000" b="0">
              <a:solidFill>
                <a:schemeClr val="bg1"/>
              </a:solidFill>
              <a:latin typeface="Times New Roman" panose="02020603050405020304" pitchFamily="18" charset="0"/>
            </a:endParaRPr>
          </a:p>
        </p:txBody>
      </p:sp>
      <p:sp>
        <p:nvSpPr>
          <p:cNvPr id="14359" name="Text Box 22">
            <a:extLst>
              <a:ext uri="{FF2B5EF4-FFF2-40B4-BE49-F238E27FC236}">
                <a16:creationId xmlns:a16="http://schemas.microsoft.com/office/drawing/2014/main" id="{CFE766BC-83B3-A445-8A87-1B5AF9D2D810}"/>
              </a:ext>
            </a:extLst>
          </p:cNvPr>
          <p:cNvSpPr txBox="1">
            <a:spLocks noChangeArrowheads="1"/>
          </p:cNvSpPr>
          <p:nvPr/>
        </p:nvSpPr>
        <p:spPr bwMode="auto">
          <a:xfrm>
            <a:off x="3916983" y="4883425"/>
            <a:ext cx="1989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zero or more headers</a:t>
            </a:r>
          </a:p>
        </p:txBody>
      </p:sp>
      <p:sp>
        <p:nvSpPr>
          <p:cNvPr id="14360" name="Rectangle 23">
            <a:extLst>
              <a:ext uri="{FF2B5EF4-FFF2-40B4-BE49-F238E27FC236}">
                <a16:creationId xmlns:a16="http://schemas.microsoft.com/office/drawing/2014/main" id="{6F616CC6-B96F-A647-8C8D-F5888B736019}"/>
              </a:ext>
            </a:extLst>
          </p:cNvPr>
          <p:cNvSpPr>
            <a:spLocks noChangeArrowheads="1"/>
          </p:cNvSpPr>
          <p:nvPr/>
        </p:nvSpPr>
        <p:spPr bwMode="auto">
          <a:xfrm>
            <a:off x="6001372" y="4934225"/>
            <a:ext cx="2947987" cy="222250"/>
          </a:xfrm>
          <a:prstGeom prst="rect">
            <a:avLst/>
          </a:prstGeom>
          <a:solidFill>
            <a:srgbClr val="FFFF99"/>
          </a:solidFill>
          <a:ln w="19050" algn="ctr">
            <a:solidFill>
              <a:srgbClr val="FF9900"/>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endParaRPr lang="en-US" altLang="en-US" sz="2000" b="0">
              <a:solidFill>
                <a:schemeClr val="bg1"/>
              </a:solidFill>
              <a:latin typeface="Times New Roman" panose="02020603050405020304" pitchFamily="18" charset="0"/>
            </a:endParaRPr>
          </a:p>
        </p:txBody>
      </p:sp>
      <p:sp>
        <p:nvSpPr>
          <p:cNvPr id="14361" name="Text Box 24">
            <a:extLst>
              <a:ext uri="{FF2B5EF4-FFF2-40B4-BE49-F238E27FC236}">
                <a16:creationId xmlns:a16="http://schemas.microsoft.com/office/drawing/2014/main" id="{EE6C32A8-02A5-E241-9C63-BA65AE4838AB}"/>
              </a:ext>
            </a:extLst>
          </p:cNvPr>
          <p:cNvSpPr txBox="1">
            <a:spLocks noChangeArrowheads="1"/>
          </p:cNvSpPr>
          <p:nvPr/>
        </p:nvSpPr>
        <p:spPr bwMode="auto">
          <a:xfrm>
            <a:off x="6009309" y="4885013"/>
            <a:ext cx="2951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body containing application data</a:t>
            </a:r>
          </a:p>
        </p:txBody>
      </p:sp>
      <p:sp>
        <p:nvSpPr>
          <p:cNvPr id="14362" name="Text Box 25">
            <a:extLst>
              <a:ext uri="{FF2B5EF4-FFF2-40B4-BE49-F238E27FC236}">
                <a16:creationId xmlns:a16="http://schemas.microsoft.com/office/drawing/2014/main" id="{08561A39-338C-884E-BFE4-66F0222FA0AC}"/>
              </a:ext>
            </a:extLst>
          </p:cNvPr>
          <p:cNvSpPr txBox="1">
            <a:spLocks noChangeArrowheads="1"/>
          </p:cNvSpPr>
          <p:nvPr/>
        </p:nvSpPr>
        <p:spPr bwMode="auto">
          <a:xfrm>
            <a:off x="3124821" y="5329513"/>
            <a:ext cx="405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Languages Structure – e.g. COBOL copybook</a:t>
            </a:r>
          </a:p>
        </p:txBody>
      </p:sp>
      <p:sp>
        <p:nvSpPr>
          <p:cNvPr id="14363" name="Rectangle 26">
            <a:extLst>
              <a:ext uri="{FF2B5EF4-FFF2-40B4-BE49-F238E27FC236}">
                <a16:creationId xmlns:a16="http://schemas.microsoft.com/office/drawing/2014/main" id="{0AE7E9F8-435C-F140-9F0E-4B30763A86F7}"/>
              </a:ext>
            </a:extLst>
          </p:cNvPr>
          <p:cNvSpPr>
            <a:spLocks noChangeArrowheads="1"/>
          </p:cNvSpPr>
          <p:nvPr/>
        </p:nvSpPr>
        <p:spPr bwMode="auto">
          <a:xfrm>
            <a:off x="3882058" y="5596214"/>
            <a:ext cx="3943350" cy="871537"/>
          </a:xfrm>
          <a:prstGeom prst="rect">
            <a:avLst/>
          </a:prstGeom>
          <a:solidFill>
            <a:srgbClr val="CCFFCC"/>
          </a:solidFill>
          <a:ln w="19050" algn="ctr">
            <a:solidFill>
              <a:srgbClr val="339966"/>
            </a:solidFill>
            <a:miter lim="800000"/>
            <a:headEnd/>
            <a:tailEnd/>
          </a:ln>
        </p:spPr>
        <p:txBody>
          <a:bodyPr wrap="none" anchor="ctr"/>
          <a:lstStyle>
            <a:lvl1pPr>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742950" indent="-28575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algn="ctr">
              <a:spcBef>
                <a:spcPct val="0"/>
              </a:spcBef>
              <a:spcAft>
                <a:spcPct val="0"/>
              </a:spcAft>
              <a:buClrTx/>
              <a:buFontTx/>
              <a:buNone/>
            </a:pPr>
            <a:endParaRPr lang="en-US" altLang="en-US" sz="2000" b="0">
              <a:solidFill>
                <a:schemeClr val="bg1"/>
              </a:solidFill>
              <a:latin typeface="Times New Roman" panose="02020603050405020304" pitchFamily="18" charset="0"/>
            </a:endParaRPr>
          </a:p>
        </p:txBody>
      </p:sp>
      <p:sp>
        <p:nvSpPr>
          <p:cNvPr id="14364" name="Text Box 27">
            <a:extLst>
              <a:ext uri="{FF2B5EF4-FFF2-40B4-BE49-F238E27FC236}">
                <a16:creationId xmlns:a16="http://schemas.microsoft.com/office/drawing/2014/main" id="{32376E39-72EE-2F4D-B315-1912A965F27A}"/>
              </a:ext>
            </a:extLst>
          </p:cNvPr>
          <p:cNvSpPr txBox="1">
            <a:spLocks noChangeArrowheads="1"/>
          </p:cNvSpPr>
          <p:nvPr/>
        </p:nvSpPr>
        <p:spPr bwMode="auto">
          <a:xfrm>
            <a:off x="3823321" y="5556526"/>
            <a:ext cx="40513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marL="457200" indent="-457200">
              <a:spcBef>
                <a:spcPct val="35000"/>
              </a:spcBef>
              <a:spcAft>
                <a:spcPct val="15000"/>
              </a:spcAft>
              <a:buClr>
                <a:schemeClr val="accent2"/>
              </a:buClr>
              <a:buFont typeface="Wingdings" pitchFamily="2" charset="2"/>
              <a:buChar char="§"/>
              <a:defRPr sz="2400" b="1">
                <a:solidFill>
                  <a:schemeClr val="tx1"/>
                </a:solidFill>
                <a:latin typeface="Arial" panose="020B0604020202020204" pitchFamily="34" charset="0"/>
                <a:cs typeface="Arial" panose="020B0604020202020204" pitchFamily="34" charset="0"/>
              </a:defRPr>
            </a:lvl1pPr>
            <a:lvl2pPr marL="914400" indent="-457200">
              <a:spcBef>
                <a:spcPct val="25000"/>
              </a:spcBef>
              <a:spcAft>
                <a:spcPct val="15000"/>
              </a:spcAft>
              <a:buClr>
                <a:schemeClr val="accent2"/>
              </a:buClr>
              <a:buFont typeface="Arial" panose="020B0604020202020204" pitchFamily="34" charset="0"/>
              <a:buChar char="–"/>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2"/>
              </a:buClr>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2"/>
              </a:buClr>
              <a:buFont typeface="Arial" panose="020B0604020202020204" pitchFamily="34" charset="0"/>
              <a:buChar char="&g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spcAft>
                <a:spcPct val="0"/>
              </a:spcAft>
              <a:buFont typeface="Wingdings" pitchFamily="2" charset="2"/>
              <a:buNone/>
            </a:pPr>
            <a:r>
              <a:rPr lang="en-US" altLang="ja-JP" sz="1400">
                <a:solidFill>
                  <a:srgbClr val="000000"/>
                </a:solidFill>
                <a:ea typeface="MS PGothic" panose="020B0600070205080204" pitchFamily="34" charset="-128"/>
              </a:rPr>
              <a:t>01 DFHCOMMAREA.</a:t>
            </a:r>
            <a:br>
              <a:rPr lang="en-US" altLang="ja-JP" sz="1400">
                <a:solidFill>
                  <a:srgbClr val="000000"/>
                </a:solidFill>
                <a:ea typeface="MS PGothic" panose="020B0600070205080204" pitchFamily="34" charset="-128"/>
              </a:rPr>
            </a:br>
            <a:r>
              <a:rPr lang="en-US" altLang="ja-JP" sz="1400">
                <a:solidFill>
                  <a:srgbClr val="000000"/>
                </a:solidFill>
                <a:ea typeface="MS PGothic" panose="020B0600070205080204" pitchFamily="34" charset="-128"/>
              </a:rPr>
              <a:t>03  CUSTOMER-FIRST-NAME  PIC X(30).</a:t>
            </a:r>
            <a:br>
              <a:rPr lang="en-US" altLang="ja-JP" sz="1400">
                <a:solidFill>
                  <a:srgbClr val="000000"/>
                </a:solidFill>
                <a:ea typeface="MS PGothic" panose="020B0600070205080204" pitchFamily="34" charset="-128"/>
              </a:rPr>
            </a:br>
            <a:r>
              <a:rPr lang="en-US" altLang="ja-JP" sz="1400">
                <a:solidFill>
                  <a:srgbClr val="000000"/>
                </a:solidFill>
                <a:ea typeface="MS PGothic" panose="020B0600070205080204" pitchFamily="34" charset="-128"/>
              </a:rPr>
              <a:t>03  CUSTOMER-LAST-NAME   PIC X(30).</a:t>
            </a:r>
            <a:br>
              <a:rPr lang="en-US" altLang="ja-JP" sz="1400">
                <a:solidFill>
                  <a:srgbClr val="000000"/>
                </a:solidFill>
                <a:ea typeface="MS PGothic" panose="020B0600070205080204" pitchFamily="34" charset="-128"/>
              </a:rPr>
            </a:br>
            <a:r>
              <a:rPr lang="en-US" altLang="ja-JP" sz="1400">
                <a:solidFill>
                  <a:srgbClr val="000000"/>
                </a:solidFill>
                <a:ea typeface="MS PGothic" panose="020B0600070205080204" pitchFamily="34" charset="-128"/>
              </a:rPr>
              <a:t>…</a:t>
            </a:r>
          </a:p>
          <a:p>
            <a:pPr lvl="1" eaLnBrk="1" hangingPunct="1">
              <a:spcBef>
                <a:spcPct val="50000"/>
              </a:spcBef>
              <a:spcAft>
                <a:spcPct val="0"/>
              </a:spcAft>
              <a:buFont typeface="Wingdings" pitchFamily="2" charset="2"/>
              <a:buAutoNum type="arabicPlain"/>
            </a:pPr>
            <a:endParaRPr lang="en-US" altLang="ja-JP" sz="1400" b="1">
              <a:solidFill>
                <a:srgbClr val="000000"/>
              </a:solidFill>
              <a:ea typeface="MS PGothic" panose="020B0600070205080204" pitchFamily="34" charset="-128"/>
            </a:endParaRPr>
          </a:p>
        </p:txBody>
      </p:sp>
    </p:spTree>
    <p:extLst>
      <p:ext uri="{BB962C8B-B14F-4D97-AF65-F5344CB8AC3E}">
        <p14:creationId xmlns:p14="http://schemas.microsoft.com/office/powerpoint/2010/main" val="1525878027"/>
      </p:ext>
    </p:extLst>
  </p:cSld>
  <p:clrMapOvr>
    <a:masterClrMapping/>
  </p:clrMapOvr>
  <p:transition spd="slow"/>
</p:sld>
</file>

<file path=ppt/theme/theme1.xml><?xml version="1.0" encoding="utf-8"?>
<a:theme xmlns:a="http://schemas.openxmlformats.org/drawingml/2006/main" name="2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20">
      <a:dk1>
        <a:srgbClr val="000000"/>
      </a:dk1>
      <a:lt1>
        <a:srgbClr val="FE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Examples of use" id="{C40488D0-E2B1-A04E-97BC-40DAAC832675}" vid="{CCD035AF-6C33-C54D-8F35-BF9199B1FCE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3171</TotalTime>
  <Words>10432</Words>
  <Application>Microsoft Macintosh PowerPoint</Application>
  <PresentationFormat>Widescreen</PresentationFormat>
  <Paragraphs>1193</Paragraphs>
  <Slides>81</Slides>
  <Notes>27</Notes>
  <HiddenSlides>40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2</vt:i4>
      </vt:variant>
      <vt:variant>
        <vt:lpstr>Slide Titles</vt:lpstr>
      </vt:variant>
      <vt:variant>
        <vt:i4>81</vt:i4>
      </vt:variant>
    </vt:vector>
  </HeadingPairs>
  <TitlesOfParts>
    <vt:vector size="100" baseType="lpstr">
      <vt:lpstr>MS Gothic</vt:lpstr>
      <vt:lpstr>MS PGothic</vt:lpstr>
      <vt:lpstr>Arial</vt:lpstr>
      <vt:lpstr>Calibri</vt:lpstr>
      <vt:lpstr>Calibri Light</vt:lpstr>
      <vt:lpstr>Courier</vt:lpstr>
      <vt:lpstr>Courier New</vt:lpstr>
      <vt:lpstr>IBM Plex Sans</vt:lpstr>
      <vt:lpstr>Lucida Console</vt:lpstr>
      <vt:lpstr>Monotype Sorts</vt:lpstr>
      <vt:lpstr>Times</vt:lpstr>
      <vt:lpstr>Times New Roman</vt:lpstr>
      <vt:lpstr>Wingdings</vt:lpstr>
      <vt:lpstr>2_Office Theme</vt:lpstr>
      <vt:lpstr>3_Office Theme</vt:lpstr>
      <vt:lpstr>1_Office Theme</vt:lpstr>
      <vt:lpstr>IBM 2020 Master template (black background)</vt:lpstr>
      <vt:lpstr>Drawing</vt:lpstr>
      <vt:lpstr>ﾛｰﾀｽ ﾌﾘｰﾗﾝｽ 2000 ｵﾌﾞｼﾞｪｸﾄ</vt:lpstr>
      <vt:lpstr>Web Services in CICS</vt:lpstr>
      <vt:lpstr>Abstract</vt:lpstr>
      <vt:lpstr>Copyright and Trademarks</vt:lpstr>
      <vt:lpstr>Notices</vt:lpstr>
      <vt:lpstr>Agenda</vt:lpstr>
      <vt:lpstr>Notes</vt:lpstr>
      <vt:lpstr>Web Services</vt:lpstr>
      <vt:lpstr>Notes</vt:lpstr>
      <vt:lpstr>Very High Level: CICS Web Services</vt:lpstr>
      <vt:lpstr>Notes</vt:lpstr>
      <vt:lpstr>Web Services Processing in CICS</vt:lpstr>
      <vt:lpstr>Notes</vt:lpstr>
      <vt:lpstr>The URL - Directing Web Service Requests to CICS</vt:lpstr>
      <vt:lpstr>Notes</vt:lpstr>
      <vt:lpstr>CICS listens for HTTP requests (1 of 7) </vt:lpstr>
      <vt:lpstr>TCPIPSERVICE </vt:lpstr>
      <vt:lpstr>Notes</vt:lpstr>
      <vt:lpstr>CICS decides what to do with the request (2 of 7) </vt:lpstr>
      <vt:lpstr>URIMAP matching …</vt:lpstr>
      <vt:lpstr>Notes</vt:lpstr>
      <vt:lpstr>Pipeline configuration file (3 of 7) </vt:lpstr>
      <vt:lpstr>Notes</vt:lpstr>
      <vt:lpstr>Pipeline configuration file (4 of 7) </vt:lpstr>
      <vt:lpstr>Notes</vt:lpstr>
      <vt:lpstr>Provider Pipeline Configuration (5 of 7)</vt:lpstr>
      <vt:lpstr>Notes</vt:lpstr>
      <vt:lpstr>Data mapping uses WEBSERVICE definition (6 of 7) </vt:lpstr>
      <vt:lpstr>Notes</vt:lpstr>
      <vt:lpstr>CICS Web Services:  CICS as a Provider (7 of 7) </vt:lpstr>
      <vt:lpstr>Notes</vt:lpstr>
      <vt:lpstr>CICS Web Services: CICS as a Requester</vt:lpstr>
      <vt:lpstr>Notes</vt:lpstr>
      <vt:lpstr>CICS Data Mapping: usage of the WSBind file</vt:lpstr>
      <vt:lpstr>Notes</vt:lpstr>
      <vt:lpstr>WebSphere MQ Transports</vt:lpstr>
      <vt:lpstr>Notes</vt:lpstr>
      <vt:lpstr>CICS Web Services Artifacts</vt:lpstr>
      <vt:lpstr>Notes</vt:lpstr>
      <vt:lpstr>CICS TS support of Web Service standards </vt:lpstr>
      <vt:lpstr>Notes:</vt:lpstr>
      <vt:lpstr>Developing Web Services Artifacts</vt:lpstr>
      <vt:lpstr>Web Services - Notes</vt:lpstr>
      <vt:lpstr>CICS Web Service Development</vt:lpstr>
      <vt:lpstr>Notes</vt:lpstr>
      <vt:lpstr>Meet In The Middle</vt:lpstr>
      <vt:lpstr>Notes</vt:lpstr>
      <vt:lpstr>CICS Web Services Assistant</vt:lpstr>
      <vt:lpstr>Notes</vt:lpstr>
      <vt:lpstr>CICS Web Services Assistant</vt:lpstr>
      <vt:lpstr>Notes</vt:lpstr>
      <vt:lpstr>Some of the CICS TS DFHLS2WS Input parms</vt:lpstr>
      <vt:lpstr>Notes</vt:lpstr>
      <vt:lpstr>DFHLS2WS sample job</vt:lpstr>
      <vt:lpstr>Notes</vt:lpstr>
      <vt:lpstr>Fault Processing</vt:lpstr>
      <vt:lpstr>Fault processing</vt:lpstr>
      <vt:lpstr>Notes</vt:lpstr>
      <vt:lpstr>CICS API for fault processing</vt:lpstr>
      <vt:lpstr>Notes</vt:lpstr>
      <vt:lpstr>Web Service Invocation API</vt:lpstr>
      <vt:lpstr>Notes</vt:lpstr>
      <vt:lpstr>Setting Userid and Tranid – (inbound web service)</vt:lpstr>
      <vt:lpstr> </vt:lpstr>
      <vt:lpstr>IDz: Creating CICS Web Service Artifacts</vt:lpstr>
      <vt:lpstr>Notes</vt:lpstr>
      <vt:lpstr>IDz “Interpretive” XML Conversion</vt:lpstr>
      <vt:lpstr>Notes</vt:lpstr>
      <vt:lpstr>IDz: Creating CICS Web Service Artifacts</vt:lpstr>
      <vt:lpstr>Notes</vt:lpstr>
      <vt:lpstr>IDz “Compiled” XML Conversion</vt:lpstr>
      <vt:lpstr>Notes</vt:lpstr>
      <vt:lpstr>More IDz support for CICS Web Services</vt:lpstr>
      <vt:lpstr>More IDz support for XML transformation</vt:lpstr>
      <vt:lpstr>More IDz – WSBind file viewer or editor</vt:lpstr>
      <vt:lpstr>More IDz – Web Services Test Client</vt:lpstr>
      <vt:lpstr>More IDz – Characteristics and Settings</vt:lpstr>
      <vt:lpstr> </vt:lpstr>
      <vt:lpstr>CICS Liberty – Web Service support </vt:lpstr>
      <vt:lpstr>CICS-Liberty – Web Services Support (CICS TS V5.2)</vt:lpstr>
      <vt:lpstr>Summary</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Judy Keute</dc:creator>
  <cp:lastModifiedBy>Leigh Compton</cp:lastModifiedBy>
  <cp:revision>132</cp:revision>
  <cp:lastPrinted>2023-08-23T14:26:52Z</cp:lastPrinted>
  <dcterms:created xsi:type="dcterms:W3CDTF">2020-12-07T22:35:24Z</dcterms:created>
  <dcterms:modified xsi:type="dcterms:W3CDTF">2023-10-10T18:13:54Z</dcterms:modified>
</cp:coreProperties>
</file>