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47" r:id="rId2"/>
    <p:sldMasterId id="2147483718" r:id="rId3"/>
    <p:sldMasterId id="2147483760" r:id="rId4"/>
  </p:sldMasterIdLst>
  <p:notesMasterIdLst>
    <p:notesMasterId r:id="rId65"/>
  </p:notesMasterIdLst>
  <p:sldIdLst>
    <p:sldId id="256" r:id="rId5"/>
    <p:sldId id="388" r:id="rId6"/>
    <p:sldId id="303" r:id="rId7"/>
    <p:sldId id="640" r:id="rId8"/>
    <p:sldId id="305" r:id="rId9"/>
    <p:sldId id="521" r:id="rId10"/>
    <p:sldId id="348" r:id="rId11"/>
    <p:sldId id="537" r:id="rId12"/>
    <p:sldId id="538" r:id="rId13"/>
    <p:sldId id="539" r:id="rId14"/>
    <p:sldId id="540" r:id="rId15"/>
    <p:sldId id="422" r:id="rId16"/>
    <p:sldId id="544" r:id="rId17"/>
    <p:sldId id="545" r:id="rId18"/>
    <p:sldId id="641" r:id="rId19"/>
    <p:sldId id="642" r:id="rId20"/>
    <p:sldId id="351" r:id="rId21"/>
    <p:sldId id="352" r:id="rId22"/>
    <p:sldId id="353" r:id="rId23"/>
    <p:sldId id="354" r:id="rId24"/>
    <p:sldId id="550" r:id="rId25"/>
    <p:sldId id="551" r:id="rId26"/>
    <p:sldId id="599" r:id="rId27"/>
    <p:sldId id="561" r:id="rId28"/>
    <p:sldId id="563" r:id="rId29"/>
    <p:sldId id="609" r:id="rId30"/>
    <p:sldId id="569" r:id="rId31"/>
    <p:sldId id="567" r:id="rId32"/>
    <p:sldId id="559" r:id="rId33"/>
    <p:sldId id="560" r:id="rId34"/>
    <p:sldId id="588" r:id="rId35"/>
    <p:sldId id="643" r:id="rId36"/>
    <p:sldId id="628" r:id="rId37"/>
    <p:sldId id="610" r:id="rId38"/>
    <p:sldId id="606" r:id="rId39"/>
    <p:sldId id="607" r:id="rId40"/>
    <p:sldId id="591" r:id="rId41"/>
    <p:sldId id="592" r:id="rId42"/>
    <p:sldId id="605" r:id="rId43"/>
    <p:sldId id="615" r:id="rId44"/>
    <p:sldId id="616" r:id="rId45"/>
    <p:sldId id="630" r:id="rId46"/>
    <p:sldId id="617" r:id="rId47"/>
    <p:sldId id="620" r:id="rId48"/>
    <p:sldId id="633" r:id="rId49"/>
    <p:sldId id="621" r:id="rId50"/>
    <p:sldId id="629" r:id="rId51"/>
    <p:sldId id="623" r:id="rId52"/>
    <p:sldId id="631" r:id="rId53"/>
    <p:sldId id="638" r:id="rId54"/>
    <p:sldId id="632" r:id="rId55"/>
    <p:sldId id="625" r:id="rId56"/>
    <p:sldId id="634" r:id="rId57"/>
    <p:sldId id="636" r:id="rId58"/>
    <p:sldId id="639" r:id="rId59"/>
    <p:sldId id="552" r:id="rId60"/>
    <p:sldId id="553" r:id="rId61"/>
    <p:sldId id="593" r:id="rId62"/>
    <p:sldId id="595" r:id="rId63"/>
    <p:sldId id="59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9FA0"/>
    <a:srgbClr val="1400FF"/>
    <a:srgbClr val="0850E7"/>
    <a:srgbClr val="B2F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89" autoAdjust="0"/>
    <p:restoredTop sz="94660"/>
  </p:normalViewPr>
  <p:slideViewPr>
    <p:cSldViewPr snapToGrid="0">
      <p:cViewPr varScale="1">
        <p:scale>
          <a:sx n="134" d="100"/>
          <a:sy n="134" d="100"/>
        </p:scale>
        <p:origin x="208" y="488"/>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52C15-1AC5-4271-A786-E578900E3265}" type="datetimeFigureOut">
              <a:rPr lang="en-US" smtClean="0"/>
              <a:t>10/10/23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861DB-D2C0-40EC-8EDB-BF4FA4F86EF7}" type="slidenum">
              <a:rPr lang="en-US" smtClean="0"/>
              <a:t>‹#›</a:t>
            </a:fld>
            <a:endParaRPr lang="en-US"/>
          </a:p>
        </p:txBody>
      </p:sp>
    </p:spTree>
    <p:extLst>
      <p:ext uri="{BB962C8B-B14F-4D97-AF65-F5344CB8AC3E}">
        <p14:creationId xmlns:p14="http://schemas.microsoft.com/office/powerpoint/2010/main" val="87173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6625BDE-E479-BA47-B9C9-EE444A64FF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3D1B1E-B97A-0349-A20F-811EF0EEFE57}" type="slidenum">
              <a:rPr lang="en-US" altLang="en-US"/>
              <a:pPr>
                <a:spcBef>
                  <a:spcPct val="0"/>
                </a:spcBef>
              </a:pPr>
              <a:t>5</a:t>
            </a:fld>
            <a:endParaRPr lang="en-US" altLang="en-US"/>
          </a:p>
        </p:txBody>
      </p:sp>
      <p:sp>
        <p:nvSpPr>
          <p:cNvPr id="28675" name="Rectangle 2">
            <a:extLst>
              <a:ext uri="{FF2B5EF4-FFF2-40B4-BE49-F238E27FC236}">
                <a16:creationId xmlns:a16="http://schemas.microsoft.com/office/drawing/2014/main" id="{E2A468F2-5E78-9C42-B948-08C477FA4878}"/>
              </a:ext>
            </a:extLst>
          </p:cNvPr>
          <p:cNvSpPr>
            <a:spLocks noGrp="1" noRot="1" noChangeAspect="1" noChangeArrowheads="1" noTextEdit="1"/>
          </p:cNvSpPr>
          <p:nvPr>
            <p:ph type="sldImg"/>
          </p:nvPr>
        </p:nvSpPr>
        <p:spPr>
          <a:xfrm>
            <a:off x="603250" y="473075"/>
            <a:ext cx="5954713" cy="3351213"/>
          </a:xfrm>
          <a:ln/>
        </p:spPr>
      </p:sp>
      <p:sp>
        <p:nvSpPr>
          <p:cNvPr id="28676" name="Rectangle 3">
            <a:extLst>
              <a:ext uri="{FF2B5EF4-FFF2-40B4-BE49-F238E27FC236}">
                <a16:creationId xmlns:a16="http://schemas.microsoft.com/office/drawing/2014/main" id="{3E91A0B6-0BB6-0944-9E4A-96FDFEBB2C6D}"/>
              </a:ext>
            </a:extLst>
          </p:cNvPr>
          <p:cNvSpPr>
            <a:spLocks noGrp="1" noChangeArrowheads="1"/>
          </p:cNvSpPr>
          <p:nvPr>
            <p:ph type="body" idx="1"/>
          </p:nvPr>
        </p:nvSpPr>
        <p:spPr>
          <a:xfrm>
            <a:off x="431800" y="3892550"/>
            <a:ext cx="6605588" cy="5167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81229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BC892595-CC35-4843-8280-AD3EF51EDC2F}"/>
              </a:ext>
            </a:extLst>
          </p:cNvPr>
          <p:cNvSpPr>
            <a:spLocks noGrp="1" noRot="1" noChangeAspect="1" noTextEdit="1"/>
          </p:cNvSpPr>
          <p:nvPr>
            <p:ph type="sldImg"/>
          </p:nvPr>
        </p:nvSpPr>
        <p:spPr>
          <a:ln/>
        </p:spPr>
      </p:sp>
      <p:sp>
        <p:nvSpPr>
          <p:cNvPr id="82947" name="Notes Placeholder 2">
            <a:extLst>
              <a:ext uri="{FF2B5EF4-FFF2-40B4-BE49-F238E27FC236}">
                <a16:creationId xmlns:a16="http://schemas.microsoft.com/office/drawing/2014/main" id="{C88E945A-B3DC-354F-94F1-DE110F8B42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 DB2 needs to enhance tooling integration (known requirement) </a:t>
            </a:r>
          </a:p>
          <a:p>
            <a:r>
              <a:rPr lang="en-US" altLang="en-US">
                <a:latin typeface="Arial" panose="020B0604020202020204" pitchFamily="34" charset="0"/>
              </a:rPr>
              <a:t>- Batch is sometimes listed on this chart – note batch is supported by custom WOLA support and there are no plans to include tooling for batch </a:t>
            </a:r>
          </a:p>
        </p:txBody>
      </p:sp>
      <p:sp>
        <p:nvSpPr>
          <p:cNvPr id="82948" name="Slide Number Placeholder 3">
            <a:extLst>
              <a:ext uri="{FF2B5EF4-FFF2-40B4-BE49-F238E27FC236}">
                <a16:creationId xmlns:a16="http://schemas.microsoft.com/office/drawing/2014/main" id="{789A1BB2-F35A-0647-A5C1-9600A4AB2F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tx1"/>
                </a:solidFill>
                <a:latin typeface="Arial" panose="020B0604020202020204" pitchFamily="34" charset="0"/>
                <a:cs typeface="Arial" panose="020B0604020202020204" pitchFamily="34" charset="0"/>
              </a:defRPr>
            </a:lvl1pPr>
            <a:lvl2pPr marL="742950" indent="-285750" defTabSz="966788">
              <a:defRPr sz="1400">
                <a:solidFill>
                  <a:schemeClr val="tx1"/>
                </a:solidFill>
                <a:latin typeface="Arial" panose="020B0604020202020204" pitchFamily="34" charset="0"/>
                <a:cs typeface="Arial" panose="020B0604020202020204" pitchFamily="34" charset="0"/>
              </a:defRPr>
            </a:lvl2pPr>
            <a:lvl3pPr marL="1143000" indent="-228600" defTabSz="966788">
              <a:defRPr sz="1400">
                <a:solidFill>
                  <a:schemeClr val="tx1"/>
                </a:solidFill>
                <a:latin typeface="Arial" panose="020B0604020202020204" pitchFamily="34" charset="0"/>
                <a:cs typeface="Arial" panose="020B0604020202020204" pitchFamily="34" charset="0"/>
              </a:defRPr>
            </a:lvl3pPr>
            <a:lvl4pPr marL="1600200" indent="-228600" defTabSz="966788">
              <a:defRPr sz="1400">
                <a:solidFill>
                  <a:schemeClr val="tx1"/>
                </a:solidFill>
                <a:latin typeface="Arial" panose="020B0604020202020204" pitchFamily="34" charset="0"/>
                <a:cs typeface="Arial" panose="020B0604020202020204" pitchFamily="34" charset="0"/>
              </a:defRPr>
            </a:lvl4pPr>
            <a:lvl5pPr marL="2057400" indent="-228600" defTabSz="966788">
              <a:defRPr sz="1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fld id="{251BB2B1-D246-FB4C-AC2B-7C294A818798}" type="slidenum">
              <a:rPr lang="en-US" altLang="en-US" sz="1200"/>
              <a:pPr/>
              <a:t>42</a:t>
            </a:fld>
            <a:endParaRPr lang="en-US" altLang="en-US" sz="1200"/>
          </a:p>
        </p:txBody>
      </p:sp>
    </p:spTree>
    <p:extLst>
      <p:ext uri="{BB962C8B-B14F-4D97-AF65-F5344CB8AC3E}">
        <p14:creationId xmlns:p14="http://schemas.microsoft.com/office/powerpoint/2010/main" val="1251762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DEF2A04A-AFB4-494D-8C77-899D8F0D1E1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tx1"/>
                </a:solidFill>
                <a:latin typeface="Arial" panose="020B0604020202020204" pitchFamily="34" charset="0"/>
                <a:cs typeface="Arial" panose="020B0604020202020204" pitchFamily="34" charset="0"/>
              </a:defRPr>
            </a:lvl1pPr>
            <a:lvl2pPr marL="742950" indent="-285750" defTabSz="966788">
              <a:defRPr sz="1400">
                <a:solidFill>
                  <a:schemeClr val="tx1"/>
                </a:solidFill>
                <a:latin typeface="Arial" panose="020B0604020202020204" pitchFamily="34" charset="0"/>
                <a:cs typeface="Arial" panose="020B0604020202020204" pitchFamily="34" charset="0"/>
              </a:defRPr>
            </a:lvl2pPr>
            <a:lvl3pPr marL="1143000" indent="-228600" defTabSz="966788">
              <a:defRPr sz="1400">
                <a:solidFill>
                  <a:schemeClr val="tx1"/>
                </a:solidFill>
                <a:latin typeface="Arial" panose="020B0604020202020204" pitchFamily="34" charset="0"/>
                <a:cs typeface="Arial" panose="020B0604020202020204" pitchFamily="34" charset="0"/>
              </a:defRPr>
            </a:lvl3pPr>
            <a:lvl4pPr marL="1600200" indent="-228600" defTabSz="966788">
              <a:defRPr sz="1400">
                <a:solidFill>
                  <a:schemeClr val="tx1"/>
                </a:solidFill>
                <a:latin typeface="Arial" panose="020B0604020202020204" pitchFamily="34" charset="0"/>
                <a:cs typeface="Arial" panose="020B0604020202020204" pitchFamily="34" charset="0"/>
              </a:defRPr>
            </a:lvl4pPr>
            <a:lvl5pPr marL="2057400" indent="-228600" defTabSz="966788">
              <a:defRPr sz="1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a:t>Unit 1a - Overview</a:t>
            </a:r>
          </a:p>
        </p:txBody>
      </p:sp>
      <p:sp>
        <p:nvSpPr>
          <p:cNvPr id="86019" name="Rectangle 5">
            <a:extLst>
              <a:ext uri="{FF2B5EF4-FFF2-40B4-BE49-F238E27FC236}">
                <a16:creationId xmlns:a16="http://schemas.microsoft.com/office/drawing/2014/main" id="{26904EE8-1E93-8A4B-81C9-6FAAE66256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tx1"/>
                </a:solidFill>
                <a:latin typeface="Arial" panose="020B0604020202020204" pitchFamily="34" charset="0"/>
                <a:cs typeface="Arial" panose="020B0604020202020204" pitchFamily="34" charset="0"/>
              </a:defRPr>
            </a:lvl1pPr>
            <a:lvl2pPr marL="742950" indent="-285750" defTabSz="966788">
              <a:defRPr sz="1400">
                <a:solidFill>
                  <a:schemeClr val="tx1"/>
                </a:solidFill>
                <a:latin typeface="Arial" panose="020B0604020202020204" pitchFamily="34" charset="0"/>
                <a:cs typeface="Arial" panose="020B0604020202020204" pitchFamily="34" charset="0"/>
              </a:defRPr>
            </a:lvl2pPr>
            <a:lvl3pPr marL="1143000" indent="-228600" defTabSz="966788">
              <a:defRPr sz="1400">
                <a:solidFill>
                  <a:schemeClr val="tx1"/>
                </a:solidFill>
                <a:latin typeface="Arial" panose="020B0604020202020204" pitchFamily="34" charset="0"/>
                <a:cs typeface="Arial" panose="020B0604020202020204" pitchFamily="34" charset="0"/>
              </a:defRPr>
            </a:lvl3pPr>
            <a:lvl4pPr marL="1600200" indent="-228600" defTabSz="966788">
              <a:defRPr sz="1400">
                <a:solidFill>
                  <a:schemeClr val="tx1"/>
                </a:solidFill>
                <a:latin typeface="Arial" panose="020B0604020202020204" pitchFamily="34" charset="0"/>
                <a:cs typeface="Arial" panose="020B0604020202020204" pitchFamily="34" charset="0"/>
              </a:defRPr>
            </a:lvl4pPr>
            <a:lvl5pPr marL="2057400" indent="-228600" defTabSz="966788">
              <a:defRPr sz="1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sz="1200"/>
              <a:t>Unit 1a - </a:t>
            </a:r>
            <a:fld id="{2E6ACE53-530D-E543-B329-C2BD8776F902}" type="slidenum">
              <a:rPr lang="en-US" altLang="en-US" sz="1200"/>
              <a:pPr/>
              <a:t>44</a:t>
            </a:fld>
            <a:endParaRPr lang="en-US" altLang="en-US" sz="1200"/>
          </a:p>
        </p:txBody>
      </p:sp>
      <p:sp>
        <p:nvSpPr>
          <p:cNvPr id="86020" name="Rectangle 1">
            <a:extLst>
              <a:ext uri="{FF2B5EF4-FFF2-40B4-BE49-F238E27FC236}">
                <a16:creationId xmlns:a16="http://schemas.microsoft.com/office/drawing/2014/main" id="{710367F0-3733-FB4C-84BF-2857D319817E}"/>
              </a:ext>
            </a:extLst>
          </p:cNvPr>
          <p:cNvSpPr>
            <a:spLocks noGrp="1" noRot="1" noChangeAspect="1" noChangeArrowheads="1" noTextEdit="1"/>
          </p:cNvSpPr>
          <p:nvPr>
            <p:ph type="sldImg"/>
          </p:nvPr>
        </p:nvSpPr>
        <p:spPr>
          <a:xfrm>
            <a:off x="-381000" y="457200"/>
            <a:ext cx="8534400" cy="48006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Text Box 2">
            <a:extLst>
              <a:ext uri="{FF2B5EF4-FFF2-40B4-BE49-F238E27FC236}">
                <a16:creationId xmlns:a16="http://schemas.microsoft.com/office/drawing/2014/main" id="{BD7FB002-CDF4-324F-B324-D5384761B15D}"/>
              </a:ext>
            </a:extLst>
          </p:cNvPr>
          <p:cNvSpPr txBox="1">
            <a:spLocks noGrp="1" noChangeArrowheads="1"/>
          </p:cNvSpPr>
          <p:nvPr>
            <p:ph type="body" idx="1"/>
          </p:nvPr>
        </p:nvSpPr>
        <p:spPr>
          <a:xfrm>
            <a:off x="685800" y="5303838"/>
            <a:ext cx="6400800" cy="418782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1000" dirty="0">
                <a:latin typeface="Calibri" panose="020F0502020204030204" pitchFamily="34" charset="0"/>
                <a:cs typeface="Arial" panose="020B0604020202020204" pitchFamily="34" charset="0"/>
              </a:rPr>
              <a:t>This is a busy first chart, but it helps set the stage for what this workshop is all about.  First and foremost, we wish to make z/OS Connect EE V2.0 understandable, and we start by laying out a </a:t>
            </a:r>
            <a:r>
              <a:rPr lang="en-US" altLang="en-US" sz="1000" i="1" dirty="0">
                <a:latin typeface="Calibri" panose="020F0502020204030204" pitchFamily="34" charset="0"/>
                <a:cs typeface="Arial" panose="020B0604020202020204" pitchFamily="34" charset="0"/>
              </a:rPr>
              <a:t>physical</a:t>
            </a:r>
            <a:r>
              <a:rPr lang="en-US" altLang="en-US" sz="1000" dirty="0">
                <a:latin typeface="Calibri" panose="020F0502020204030204" pitchFamily="34" charset="0"/>
                <a:cs typeface="Arial" panose="020B0604020202020204" pitchFamily="34" charset="0"/>
              </a:rPr>
              <a:t> topology.  Physical topologies are often easy to approach because the pieces are well-known things on z/OS such as started tasks, CICS regions, and workstations used for graphical tools.</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1000" dirty="0">
                <a:latin typeface="Calibri" panose="020F0502020204030204" pitchFamily="34" charset="0"/>
                <a:cs typeface="Arial" panose="020B0604020202020204" pitchFamily="34" charset="0"/>
              </a:rPr>
              <a:t>Follow the numbers on the chart with the notes here:</a:t>
            </a:r>
          </a:p>
          <a:p>
            <a:pPr marL="136525" indent="-136525" eaLnBrk="1" hangingPunct="1">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1000" dirty="0">
                <a:latin typeface="Calibri" panose="020F0502020204030204" pitchFamily="34" charset="0"/>
                <a:cs typeface="Arial" panose="020B0604020202020204" pitchFamily="34" charset="0"/>
              </a:rPr>
              <a:t>z/OS Connect EE V2.0 operates inside an instance of Liberty z/OS, which provides the Java runtime environment for z/OS Connect.  Liberty z/OS runs as a started task.  It has a JCL start procedure associated with it.  At this level, z/OS Connect EE V2.0 is fairly standard stuff.</a:t>
            </a:r>
          </a:p>
          <a:p>
            <a:pPr marL="136525" indent="-136525" eaLnBrk="1" hangingPunct="1">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1000" dirty="0">
                <a:latin typeface="Calibri" panose="020F0502020204030204" pitchFamily="34" charset="0"/>
                <a:cs typeface="Arial" panose="020B0604020202020204" pitchFamily="34" charset="0"/>
              </a:rPr>
              <a:t>z/OS Connect EE V2.0 is really just IBM-written Java code that runs inside Liberty z/OS.  It's fairly sophisticated Java code, but at the end of the day that's what it is: Java code written by IBM that runs in a Liberty z/OS server.</a:t>
            </a:r>
          </a:p>
          <a:p>
            <a:pPr marL="136525" indent="-136525" eaLnBrk="1" hangingPunct="1">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1000" dirty="0">
                <a:latin typeface="Calibri" panose="020F0502020204030204" pitchFamily="34" charset="0"/>
                <a:cs typeface="Arial" panose="020B0604020202020204" pitchFamily="34" charset="0"/>
              </a:rPr>
              <a:t>The goal of z/OS Connect EE V2.0 is to take REST requests from clients on the network and turn them into requests that flow into CICS regions or IMS regions.  That means there must be a way to communicate between z/OS Connect and CICS or IMS.  For CICS, that's WOLA (which we'll talk about more later).  For IMS, it's a socket protocol to IMS Connect.  In either case the objective is to process a call from Liberty z/OS over into the CICS or IMS region.</a:t>
            </a:r>
          </a:p>
          <a:p>
            <a:pPr marL="136525" indent="-136525" eaLnBrk="1" hangingPunct="1">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1000" dirty="0">
                <a:latin typeface="Calibri" panose="020F0502020204030204" pitchFamily="34" charset="0"/>
                <a:cs typeface="Arial" panose="020B0604020202020204" pitchFamily="34" charset="0"/>
              </a:rPr>
              <a:t>The API Editor is used to construct the definition that tells z/OS Connect how to handle the REST requests that come in.  The API Editor allows you to design what "paths" (URI patterns) to use, and how you want the REST request information to map to the data requirements of the back end program.  Unit 3 is dedicated to this topic.  </a:t>
            </a:r>
          </a:p>
          <a:p>
            <a:pPr marL="136525" indent="-136525" eaLnBrk="1" hangingPunct="1">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1000" dirty="0">
                <a:latin typeface="Calibri" panose="020F0502020204030204" pitchFamily="34" charset="0"/>
                <a:cs typeface="Arial" panose="020B0604020202020204" pitchFamily="34" charset="0"/>
              </a:rPr>
              <a:t>REST requests come in from REST clients, which may be anything on the network that is capable of forming up a REST request and understanding the response that comes back.  For the purpose of this workshop we will remain neutral to what that client is (mobile device, or another mainframe program, or a UNIX process).  We remain neutral because ultimately it does not matter what it is.  The key is that it can understand the APIs exposed by z/OS Connect EE V2.0, invoke them, and understand the response.</a:t>
            </a:r>
          </a:p>
          <a:p>
            <a:pPr marL="136525" indent="-136525" eaLnBrk="1" hangingPunct="1">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1000" dirty="0">
                <a:latin typeface="Calibri" panose="020F0502020204030204" pitchFamily="34" charset="0"/>
                <a:cs typeface="Arial" panose="020B0604020202020204" pitchFamily="34" charset="0"/>
              </a:rPr>
              <a:t>The REST request is what results in the backend program being invoked, the response is what flows back to the client.  How the request maps to the backend is what this workshop is all about.</a:t>
            </a:r>
          </a:p>
          <a:p>
            <a:pPr marL="136525" indent="-136525" eaLnBrk="1" hangingPunct="1">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1000" dirty="0">
                <a:latin typeface="Calibri" panose="020F0502020204030204" pitchFamily="34" charset="0"/>
                <a:cs typeface="Arial" panose="020B0604020202020204" pitchFamily="34" charset="0"/>
              </a:rPr>
              <a:t>Security … a great big topic which we'll cover to a certain level in the final unit of the workshop.</a:t>
            </a:r>
          </a:p>
        </p:txBody>
      </p:sp>
    </p:spTree>
    <p:extLst>
      <p:ext uri="{BB962C8B-B14F-4D97-AF65-F5344CB8AC3E}">
        <p14:creationId xmlns:p14="http://schemas.microsoft.com/office/powerpoint/2010/main" val="2079088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C3BF9C1B-9D4D-2948-98EC-BE7A1F333DA8}"/>
              </a:ext>
            </a:extLst>
          </p:cNvPr>
          <p:cNvSpPr>
            <a:spLocks noGrp="1" noRot="1" noChangeAspect="1" noTextEdit="1"/>
          </p:cNvSpPr>
          <p:nvPr>
            <p:ph type="sldImg"/>
          </p:nvPr>
        </p:nvSpPr>
        <p:spPr>
          <a:ln/>
        </p:spPr>
      </p:sp>
      <p:sp>
        <p:nvSpPr>
          <p:cNvPr id="88067" name="Notes Placeholder 2">
            <a:extLst>
              <a:ext uri="{FF2B5EF4-FFF2-40B4-BE49-F238E27FC236}">
                <a16:creationId xmlns:a16="http://schemas.microsoft.com/office/drawing/2014/main" id="{1D00E608-BCBD-9449-8E1F-31D0732D46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latin typeface="Arial" panose="020B0604020202020204" pitchFamily="34" charset="0"/>
              </a:rPr>
              <a:t>This includes mapping path and query parameters. z/OS Connect EE provides granular mapping of data structures, which makes it possible to create </a:t>
            </a:r>
            <a:r>
              <a:rPr lang="en-US" altLang="en-US" i="1">
                <a:latin typeface="Arial" panose="020B0604020202020204" pitchFamily="34" charset="0"/>
              </a:rPr>
              <a:t>genuinely</a:t>
            </a:r>
            <a:r>
              <a:rPr lang="en-US" altLang="en-US">
                <a:latin typeface="Arial" panose="020B0604020202020204" pitchFamily="34" charset="0"/>
              </a:rPr>
              <a:t> RESTful APIs.</a:t>
            </a:r>
          </a:p>
          <a:p>
            <a:endParaRPr lang="en-US" altLang="en-US">
              <a:latin typeface="Arial" panose="020B0604020202020204" pitchFamily="34" charset="0"/>
            </a:endParaRPr>
          </a:p>
        </p:txBody>
      </p:sp>
      <p:sp>
        <p:nvSpPr>
          <p:cNvPr id="4" name="Slide Number Placeholder 3">
            <a:extLst>
              <a:ext uri="{FF2B5EF4-FFF2-40B4-BE49-F238E27FC236}">
                <a16:creationId xmlns:a16="http://schemas.microsoft.com/office/drawing/2014/main" id="{D8879AEC-D4AC-234D-894A-DAFCD7A603A9}"/>
              </a:ext>
            </a:extLst>
          </p:cNvPr>
          <p:cNvSpPr>
            <a:spLocks noGrp="1"/>
          </p:cNvSpPr>
          <p:nvPr>
            <p:ph type="sldNum" sz="quarter" idx="5"/>
          </p:nvPr>
        </p:nvSpPr>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defTabSz="914400"/>
            <a:fld id="{E9EC28EE-0485-AE4E-AFC2-5BBFDC04786D}" type="slidenum">
              <a:rPr lang="en-US" altLang="en-US" sz="1200">
                <a:solidFill>
                  <a:srgbClr val="000000"/>
                </a:solidFill>
                <a:latin typeface="Calibri" panose="020F0502020204030204" pitchFamily="34" charset="0"/>
              </a:rPr>
              <a:pPr defTabSz="914400"/>
              <a:t>45</a:t>
            </a:fld>
            <a:endParaRPr lang="en-US" altLang="en-US" sz="1200">
              <a:solidFill>
                <a:srgbClr val="000000"/>
              </a:solidFill>
              <a:latin typeface="Calibri" panose="020F0502020204030204" pitchFamily="34" charset="0"/>
            </a:endParaRPr>
          </a:p>
        </p:txBody>
      </p:sp>
    </p:spTree>
    <p:extLst>
      <p:ext uri="{BB962C8B-B14F-4D97-AF65-F5344CB8AC3E}">
        <p14:creationId xmlns:p14="http://schemas.microsoft.com/office/powerpoint/2010/main" val="1600386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E9A6E833-FD31-BA40-AFC0-6139A8E9363B}"/>
              </a:ext>
            </a:extLst>
          </p:cNvPr>
          <p:cNvSpPr>
            <a:spLocks noGrp="1" noRot="1" noChangeAspect="1" noTextEdit="1"/>
          </p:cNvSpPr>
          <p:nvPr>
            <p:ph type="sldImg"/>
          </p:nvPr>
        </p:nvSpPr>
        <p:spPr>
          <a:xfrm>
            <a:off x="-433388" y="433388"/>
            <a:ext cx="7826376" cy="4403725"/>
          </a:xfrm>
          <a:ln/>
        </p:spPr>
      </p:sp>
      <p:sp>
        <p:nvSpPr>
          <p:cNvPr id="91139" name="Notes Placeholder 2">
            <a:extLst>
              <a:ext uri="{FF2B5EF4-FFF2-40B4-BE49-F238E27FC236}">
                <a16:creationId xmlns:a16="http://schemas.microsoft.com/office/drawing/2014/main" id="{BB5CD150-16FF-BD43-B861-1170BE586E32}"/>
              </a:ext>
            </a:extLst>
          </p:cNvPr>
          <p:cNvSpPr>
            <a:spLocks noGrp="1"/>
          </p:cNvSpPr>
          <p:nvPr>
            <p:ph type="body" idx="1"/>
          </p:nvPr>
        </p:nvSpPr>
        <p:spPr>
          <a:xfrm>
            <a:off x="544513" y="4837113"/>
            <a:ext cx="5870575" cy="3852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1432" rIns="0" bIns="0"/>
          <a:lstStyle/>
          <a:p>
            <a:endParaRPr lang="en-US" altLang="en-US" sz="900">
              <a:latin typeface="Arial" panose="020B0604020202020204" pitchFamily="34" charset="0"/>
            </a:endParaRPr>
          </a:p>
        </p:txBody>
      </p:sp>
    </p:spTree>
    <p:extLst>
      <p:ext uri="{BB962C8B-B14F-4D97-AF65-F5344CB8AC3E}">
        <p14:creationId xmlns:p14="http://schemas.microsoft.com/office/powerpoint/2010/main" val="884629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369B64-AFAE-5F4A-AE44-FED888321D76}"/>
              </a:ext>
            </a:extLst>
          </p:cNvPr>
          <p:cNvSpPr/>
          <p:nvPr/>
        </p:nvSpPr>
        <p:spPr>
          <a:xfrm>
            <a:off x="771525" y="5891213"/>
            <a:ext cx="6021388" cy="5572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211" name="Slide Image Placeholder 1">
            <a:extLst>
              <a:ext uri="{FF2B5EF4-FFF2-40B4-BE49-F238E27FC236}">
                <a16:creationId xmlns:a16="http://schemas.microsoft.com/office/drawing/2014/main" id="{C69375E7-37E3-B54B-A9AD-E9E1871B1B4A}"/>
              </a:ext>
            </a:extLst>
          </p:cNvPr>
          <p:cNvSpPr>
            <a:spLocks noGrp="1" noRot="1" noChangeAspect="1" noTextEdit="1"/>
          </p:cNvSpPr>
          <p:nvPr>
            <p:ph type="sldImg"/>
          </p:nvPr>
        </p:nvSpPr>
        <p:spPr>
          <a:xfrm>
            <a:off x="-396875" y="455613"/>
            <a:ext cx="8216900" cy="4622800"/>
          </a:xfrm>
          <a:ln/>
        </p:spPr>
      </p:sp>
      <p:sp>
        <p:nvSpPr>
          <p:cNvPr id="3" name="Notes Placeholder 2">
            <a:extLst>
              <a:ext uri="{FF2B5EF4-FFF2-40B4-BE49-F238E27FC236}">
                <a16:creationId xmlns:a16="http://schemas.microsoft.com/office/drawing/2014/main" id="{BDD1EE9E-279E-3143-8C84-9A28E7E077E4}"/>
              </a:ext>
            </a:extLst>
          </p:cNvPr>
          <p:cNvSpPr>
            <a:spLocks noGrp="1"/>
          </p:cNvSpPr>
          <p:nvPr>
            <p:ph type="body" idx="1"/>
          </p:nvPr>
        </p:nvSpPr>
        <p:spPr>
          <a:xfrm>
            <a:off x="581025" y="5078413"/>
            <a:ext cx="6262688" cy="4044950"/>
          </a:xfrm>
        </p:spPr>
        <p:txBody>
          <a:bodyPr lIns="0" tIns="96661" rIns="0" bIns="0"/>
          <a:lstStyle/>
          <a:p>
            <a:pPr>
              <a:defRPr/>
            </a:pPr>
            <a:r>
              <a:rPr lang="en-US" sz="1000" dirty="0"/>
              <a:t>Here’s a high-level of z/OS Connect EE Version 2.0 ... It consists of two primary components:</a:t>
            </a:r>
          </a:p>
          <a:p>
            <a:pPr marL="285750" indent="-174625">
              <a:spcBef>
                <a:spcPts val="600"/>
              </a:spcBef>
              <a:buFont typeface="Arial" panose="020B0604020202020204" pitchFamily="34" charset="0"/>
              <a:buChar char="•"/>
              <a:defRPr/>
            </a:pPr>
            <a:r>
              <a:rPr lang="en-US" sz="1000" i="1" dirty="0"/>
              <a:t>Runtime server</a:t>
            </a:r>
            <a:r>
              <a:rPr lang="en-US" sz="1000" dirty="0"/>
              <a:t> -- this runs on Liberty z/OS, and is where the APIs are hosted.  This is the function that receives the REST request and communicates with the backend.  A copy of Liberty + z/OS Connect EE V2.0 comprises an “instance,” which is the basis on which z/OS Connect V2.0 is priced.</a:t>
            </a:r>
          </a:p>
          <a:p>
            <a:pPr marL="285750">
              <a:spcBef>
                <a:spcPts val="600"/>
              </a:spcBef>
              <a:defRPr/>
            </a:pPr>
            <a:r>
              <a:rPr lang="en-US" sz="1000" b="1" dirty="0"/>
              <a:t>Note: </a:t>
            </a:r>
            <a:r>
              <a:rPr lang="en-US" sz="1000" dirty="0"/>
              <a:t>z/OS Connect EE V2.0 is priced on a “per-instance” basis, with a tier structure that provides lower per-instance pricing the more instances you run.  For this overview presentation we will set aside the topic of pricing because it is a conversation best had with the IBM sales representative.  </a:t>
            </a:r>
          </a:p>
          <a:p>
            <a:pPr marL="285750" indent="-174625">
              <a:spcBef>
                <a:spcPts val="600"/>
              </a:spcBef>
              <a:buFont typeface="Arial" panose="020B0604020202020204" pitchFamily="34" charset="0"/>
              <a:buChar char="•"/>
              <a:defRPr/>
            </a:pPr>
            <a:r>
              <a:rPr lang="en-US" sz="1000" i="1" dirty="0"/>
              <a:t>Tooling platform </a:t>
            </a:r>
            <a:r>
              <a:rPr lang="en-US" sz="1000" dirty="0"/>
              <a:t>-- this is an Eclipse-plugin that provides the tooling function in support of z/OS Connect EE V2.0.  This runs on a workstation platform and is where you define the APIs, define the data mapping, and from which you may deploy the service to the runtime platform.</a:t>
            </a:r>
          </a:p>
          <a:p>
            <a:pPr>
              <a:spcBef>
                <a:spcPts val="600"/>
              </a:spcBef>
              <a:defRPr/>
            </a:pPr>
            <a:r>
              <a:rPr lang="en-US" sz="1000" dirty="0"/>
              <a:t>The minimum requirements for each are shown on the chart.  </a:t>
            </a:r>
          </a:p>
          <a:p>
            <a:pPr>
              <a:defRPr/>
            </a:pPr>
            <a:endParaRPr lang="en-US" sz="1100" dirty="0"/>
          </a:p>
        </p:txBody>
      </p:sp>
    </p:spTree>
    <p:extLst>
      <p:ext uri="{BB962C8B-B14F-4D97-AF65-F5344CB8AC3E}">
        <p14:creationId xmlns:p14="http://schemas.microsoft.com/office/powerpoint/2010/main" val="704047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A434BF3A-70B8-0D47-9447-ED46CA2F4CF6}"/>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475DFDD5-EB5C-4248-BEE0-C15642BF7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99332" name="Slide Number Placeholder 3">
            <a:extLst>
              <a:ext uri="{FF2B5EF4-FFF2-40B4-BE49-F238E27FC236}">
                <a16:creationId xmlns:a16="http://schemas.microsoft.com/office/drawing/2014/main" id="{CDA1F64B-2FB9-BE44-A7BE-A1D32479FB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tx1"/>
                </a:solidFill>
                <a:latin typeface="Arial" panose="020B0604020202020204" pitchFamily="34" charset="0"/>
                <a:cs typeface="Arial" panose="020B0604020202020204" pitchFamily="34" charset="0"/>
              </a:defRPr>
            </a:lvl1pPr>
            <a:lvl2pPr marL="742950" indent="-285750" defTabSz="966788">
              <a:defRPr sz="1400">
                <a:solidFill>
                  <a:schemeClr val="tx1"/>
                </a:solidFill>
                <a:latin typeface="Arial" panose="020B0604020202020204" pitchFamily="34" charset="0"/>
                <a:cs typeface="Arial" panose="020B0604020202020204" pitchFamily="34" charset="0"/>
              </a:defRPr>
            </a:lvl2pPr>
            <a:lvl3pPr marL="1143000" indent="-228600" defTabSz="966788">
              <a:defRPr sz="1400">
                <a:solidFill>
                  <a:schemeClr val="tx1"/>
                </a:solidFill>
                <a:latin typeface="Arial" panose="020B0604020202020204" pitchFamily="34" charset="0"/>
                <a:cs typeface="Arial" panose="020B0604020202020204" pitchFamily="34" charset="0"/>
              </a:defRPr>
            </a:lvl3pPr>
            <a:lvl4pPr marL="1600200" indent="-228600" defTabSz="966788">
              <a:defRPr sz="1400">
                <a:solidFill>
                  <a:schemeClr val="tx1"/>
                </a:solidFill>
                <a:latin typeface="Arial" panose="020B0604020202020204" pitchFamily="34" charset="0"/>
                <a:cs typeface="Arial" panose="020B0604020202020204" pitchFamily="34" charset="0"/>
              </a:defRPr>
            </a:lvl4pPr>
            <a:lvl5pPr marL="2057400" indent="-228600" defTabSz="966788">
              <a:defRPr sz="1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fld id="{A4A20FC5-AFBA-E54E-93F8-1A98179EDC06}" type="slidenum">
              <a:rPr lang="en-US" altLang="en-US" sz="1200"/>
              <a:pPr/>
              <a:t>53</a:t>
            </a:fld>
            <a:endParaRPr lang="en-US" altLang="en-US" sz="1200"/>
          </a:p>
        </p:txBody>
      </p:sp>
    </p:spTree>
    <p:extLst>
      <p:ext uri="{BB962C8B-B14F-4D97-AF65-F5344CB8AC3E}">
        <p14:creationId xmlns:p14="http://schemas.microsoft.com/office/powerpoint/2010/main" val="2518788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33731829-4CAC-214B-8797-F17B99E8D28F}"/>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id="{D805080E-FE6D-9145-A1FF-0709801A9C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z/OS Connect EE serves up Swagger documents for each API it exposes, creating a single endpoint for discovery.</a:t>
            </a:r>
          </a:p>
          <a:p>
            <a:br>
              <a:rPr lang="en-US" altLang="en-US">
                <a:latin typeface="Arial" panose="020B0604020202020204" pitchFamily="34" charset="0"/>
              </a:rPr>
            </a:br>
            <a:r>
              <a:rPr lang="en-US" altLang="en-US">
                <a:latin typeface="Arial" panose="020B0604020202020204" pitchFamily="34" charset="0"/>
              </a:rPr>
              <a:t>swagger.json is also available in the API Editor projects.</a:t>
            </a:r>
          </a:p>
        </p:txBody>
      </p:sp>
      <p:sp>
        <p:nvSpPr>
          <p:cNvPr id="4" name="Slide Number Placeholder 3">
            <a:extLst>
              <a:ext uri="{FF2B5EF4-FFF2-40B4-BE49-F238E27FC236}">
                <a16:creationId xmlns:a16="http://schemas.microsoft.com/office/drawing/2014/main" id="{CFF68F5C-5FF1-DC40-9397-068CD0C0CF96}"/>
              </a:ext>
            </a:extLst>
          </p:cNvPr>
          <p:cNvSpPr>
            <a:spLocks noGrp="1"/>
          </p:cNvSpPr>
          <p:nvPr>
            <p:ph type="sldNum" sz="quarter" idx="5"/>
          </p:nvPr>
        </p:nvSpPr>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defTabSz="914400"/>
            <a:fld id="{6098BB81-7499-6A44-866F-052D098F1D9D}" type="slidenum">
              <a:rPr lang="en-US" altLang="en-US" sz="1200">
                <a:solidFill>
                  <a:srgbClr val="000000"/>
                </a:solidFill>
                <a:latin typeface="Calibri" panose="020F0502020204030204" pitchFamily="34" charset="0"/>
              </a:rPr>
              <a:pPr defTabSz="914400"/>
              <a:t>54</a:t>
            </a:fld>
            <a:endParaRPr lang="en-US" altLang="en-US" sz="1200">
              <a:solidFill>
                <a:srgbClr val="000000"/>
              </a:solidFill>
              <a:latin typeface="Calibri" panose="020F0502020204030204" pitchFamily="34" charset="0"/>
            </a:endParaRPr>
          </a:p>
        </p:txBody>
      </p:sp>
    </p:spTree>
    <p:extLst>
      <p:ext uri="{BB962C8B-B14F-4D97-AF65-F5344CB8AC3E}">
        <p14:creationId xmlns:p14="http://schemas.microsoft.com/office/powerpoint/2010/main" val="3825636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a:extLst>
              <a:ext uri="{FF2B5EF4-FFF2-40B4-BE49-F238E27FC236}">
                <a16:creationId xmlns:a16="http://schemas.microsoft.com/office/drawing/2014/main" id="{3C0B3C49-156B-8743-BB77-85F43EFFCA3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cs typeface="Arial" panose="020B0604020202020204" pitchFamily="34" charset="0"/>
              </a:rPr>
              <a:t>© Copyright IBM Corporation 2014</a:t>
            </a:r>
          </a:p>
        </p:txBody>
      </p:sp>
      <p:sp>
        <p:nvSpPr>
          <p:cNvPr id="110595" name="Rectangle 7">
            <a:extLst>
              <a:ext uri="{FF2B5EF4-FFF2-40B4-BE49-F238E27FC236}">
                <a16:creationId xmlns:a16="http://schemas.microsoft.com/office/drawing/2014/main" id="{F36EDBC0-07AA-184B-A27B-F2659394C7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4326E6-6E5D-274B-86D7-59A079FEBCA6}" type="slidenum">
              <a:rPr lang="en-US" altLang="en-US"/>
              <a:pPr>
                <a:spcBef>
                  <a:spcPct val="0"/>
                </a:spcBef>
              </a:pPr>
              <a:t>56</a:t>
            </a:fld>
            <a:endParaRPr lang="en-US" altLang="en-US"/>
          </a:p>
        </p:txBody>
      </p:sp>
      <p:sp>
        <p:nvSpPr>
          <p:cNvPr id="110596" name="Rectangle 2">
            <a:extLst>
              <a:ext uri="{FF2B5EF4-FFF2-40B4-BE49-F238E27FC236}">
                <a16:creationId xmlns:a16="http://schemas.microsoft.com/office/drawing/2014/main" id="{3E3BA268-6E04-C94C-8A2A-969978C3ED3C}"/>
              </a:ext>
            </a:extLst>
          </p:cNvPr>
          <p:cNvSpPr>
            <a:spLocks noGrp="1" noRot="1" noChangeAspect="1" noChangeArrowheads="1" noTextEdit="1"/>
          </p:cNvSpPr>
          <p:nvPr>
            <p:ph type="sldImg"/>
          </p:nvPr>
        </p:nvSpPr>
        <p:spPr>
          <a:ln/>
        </p:spPr>
      </p:sp>
      <p:sp>
        <p:nvSpPr>
          <p:cNvPr id="110597" name="Rectangle 3">
            <a:extLst>
              <a:ext uri="{FF2B5EF4-FFF2-40B4-BE49-F238E27FC236}">
                <a16:creationId xmlns:a16="http://schemas.microsoft.com/office/drawing/2014/main" id="{0D274FE1-4D8E-7A4B-9463-AB99972C34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latin typeface="Arial" panose="020B0604020202020204" pitchFamily="34" charset="0"/>
              </a:rPr>
              <a:t>Notes:</a:t>
            </a:r>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r>
              <a:rPr lang="en-US" altLang="en-US" b="1" i="1">
                <a:latin typeface="Arial" panose="020B0604020202020204" pitchFamily="34" charset="0"/>
              </a:rPr>
              <a:t>Instructor notes:</a:t>
            </a:r>
          </a:p>
          <a:p>
            <a:pPr eaLnBrk="1" hangingPunct="1"/>
            <a:r>
              <a:rPr lang="en-US" altLang="en-US" b="1">
                <a:latin typeface="Arial" panose="020B0604020202020204" pitchFamily="34" charset="0"/>
              </a:rPr>
              <a:t>Purpose —</a:t>
            </a:r>
            <a:r>
              <a:rPr lang="en-US" altLang="en-US">
                <a:latin typeface="Arial" panose="020B0604020202020204" pitchFamily="34" charset="0"/>
              </a:rPr>
              <a:t> List the topic objectives</a:t>
            </a:r>
          </a:p>
          <a:p>
            <a:pPr eaLnBrk="1" hangingPunct="1"/>
            <a:r>
              <a:rPr lang="en-US" altLang="en-US" b="1">
                <a:latin typeface="Arial" panose="020B0604020202020204" pitchFamily="34" charset="0"/>
              </a:rPr>
              <a:t>Details —</a:t>
            </a:r>
            <a:r>
              <a:rPr lang="en-US" altLang="en-US">
                <a:latin typeface="Arial" panose="020B0604020202020204" pitchFamily="34" charset="0"/>
              </a:rPr>
              <a:t> </a:t>
            </a:r>
          </a:p>
          <a:p>
            <a:pPr eaLnBrk="1" hangingPunct="1"/>
            <a:r>
              <a:rPr lang="en-US" altLang="en-US" b="1">
                <a:latin typeface="Arial" panose="020B0604020202020204" pitchFamily="34" charset="0"/>
              </a:rPr>
              <a:t>Additional information —</a:t>
            </a:r>
            <a:r>
              <a:rPr lang="en-US" altLang="en-US">
                <a:latin typeface="Arial" panose="020B0604020202020204" pitchFamily="34" charset="0"/>
              </a:rPr>
              <a:t> </a:t>
            </a:r>
          </a:p>
          <a:p>
            <a:pPr eaLnBrk="1" hangingPunct="1"/>
            <a:r>
              <a:rPr lang="en-US" altLang="en-US" b="1">
                <a:latin typeface="Arial" panose="020B0604020202020204" pitchFamily="34" charset="0"/>
              </a:rPr>
              <a:t>Transition statement —</a:t>
            </a:r>
            <a:r>
              <a:rPr lang="en-US" altLang="en-US">
                <a:latin typeface="Arial" panose="020B0604020202020204" pitchFamily="34" charset="0"/>
              </a:rPr>
              <a:t> </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23837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6">
            <a:extLst>
              <a:ext uri="{FF2B5EF4-FFF2-40B4-BE49-F238E27FC236}">
                <a16:creationId xmlns:a16="http://schemas.microsoft.com/office/drawing/2014/main" id="{B85AFC69-D142-AD44-90CC-891078018DD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cs typeface="Arial" panose="020B0604020202020204" pitchFamily="34" charset="0"/>
              </a:rPr>
              <a:t>© Copyright IBM Corporation 2014</a:t>
            </a:r>
          </a:p>
        </p:txBody>
      </p:sp>
      <p:sp>
        <p:nvSpPr>
          <p:cNvPr id="114691" name="Rectangle 7">
            <a:extLst>
              <a:ext uri="{FF2B5EF4-FFF2-40B4-BE49-F238E27FC236}">
                <a16:creationId xmlns:a16="http://schemas.microsoft.com/office/drawing/2014/main" id="{0D996B3E-3673-784E-97DF-CF9A052B1B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3B327E-14F5-CA4E-8F84-D1F9BEAD2F3B}" type="slidenum">
              <a:rPr lang="en-US" altLang="en-US"/>
              <a:pPr>
                <a:spcBef>
                  <a:spcPct val="0"/>
                </a:spcBef>
              </a:pPr>
              <a:t>59</a:t>
            </a:fld>
            <a:endParaRPr lang="en-US" altLang="en-US"/>
          </a:p>
        </p:txBody>
      </p:sp>
      <p:sp>
        <p:nvSpPr>
          <p:cNvPr id="114692" name="Rectangle 2">
            <a:extLst>
              <a:ext uri="{FF2B5EF4-FFF2-40B4-BE49-F238E27FC236}">
                <a16:creationId xmlns:a16="http://schemas.microsoft.com/office/drawing/2014/main" id="{B0888EAF-3632-FC43-B8EB-05D69D98CE4C}"/>
              </a:ext>
            </a:extLst>
          </p:cNvPr>
          <p:cNvSpPr>
            <a:spLocks noGrp="1" noRot="1" noChangeAspect="1" noChangeArrowheads="1" noTextEdit="1"/>
          </p:cNvSpPr>
          <p:nvPr>
            <p:ph type="sldImg"/>
          </p:nvPr>
        </p:nvSpPr>
        <p:spPr>
          <a:ln/>
        </p:spPr>
      </p:sp>
      <p:sp>
        <p:nvSpPr>
          <p:cNvPr id="114693" name="Rectangle 3">
            <a:extLst>
              <a:ext uri="{FF2B5EF4-FFF2-40B4-BE49-F238E27FC236}">
                <a16:creationId xmlns:a16="http://schemas.microsoft.com/office/drawing/2014/main" id="{2956919F-617F-5945-A6B2-E1ED4853E5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latin typeface="Arial" panose="020B0604020202020204" pitchFamily="34" charset="0"/>
              </a:rPr>
              <a:t>Notes:</a:t>
            </a:r>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r>
              <a:rPr lang="en-US" altLang="en-US" b="1" i="1">
                <a:latin typeface="Arial" panose="020B0604020202020204" pitchFamily="34" charset="0"/>
              </a:rPr>
              <a:t>Instructor notes:</a:t>
            </a:r>
          </a:p>
          <a:p>
            <a:pPr eaLnBrk="1" hangingPunct="1"/>
            <a:r>
              <a:rPr lang="en-US" altLang="en-US" b="1">
                <a:latin typeface="Arial" panose="020B0604020202020204" pitchFamily="34" charset="0"/>
              </a:rPr>
              <a:t>Purpose —</a:t>
            </a:r>
            <a:r>
              <a:rPr lang="en-US" altLang="en-US">
                <a:latin typeface="Arial" panose="020B0604020202020204" pitchFamily="34" charset="0"/>
              </a:rPr>
              <a:t> List the topic objectives</a:t>
            </a:r>
          </a:p>
          <a:p>
            <a:pPr eaLnBrk="1" hangingPunct="1"/>
            <a:r>
              <a:rPr lang="en-US" altLang="en-US" b="1">
                <a:latin typeface="Arial" panose="020B0604020202020204" pitchFamily="34" charset="0"/>
              </a:rPr>
              <a:t>Details —</a:t>
            </a:r>
            <a:r>
              <a:rPr lang="en-US" altLang="en-US">
                <a:latin typeface="Arial" panose="020B0604020202020204" pitchFamily="34" charset="0"/>
              </a:rPr>
              <a:t> </a:t>
            </a:r>
          </a:p>
          <a:p>
            <a:pPr eaLnBrk="1" hangingPunct="1"/>
            <a:r>
              <a:rPr lang="en-US" altLang="en-US" b="1">
                <a:latin typeface="Arial" panose="020B0604020202020204" pitchFamily="34" charset="0"/>
              </a:rPr>
              <a:t>Additional information —</a:t>
            </a:r>
            <a:r>
              <a:rPr lang="en-US" altLang="en-US">
                <a:latin typeface="Arial" panose="020B0604020202020204" pitchFamily="34" charset="0"/>
              </a:rPr>
              <a:t> </a:t>
            </a:r>
          </a:p>
          <a:p>
            <a:pPr eaLnBrk="1" hangingPunct="1"/>
            <a:r>
              <a:rPr lang="en-US" altLang="en-US" b="1">
                <a:latin typeface="Arial" panose="020B0604020202020204" pitchFamily="34" charset="0"/>
              </a:rPr>
              <a:t>Transition statement —</a:t>
            </a:r>
            <a:r>
              <a:rPr lang="en-US" altLang="en-US">
                <a:latin typeface="Arial" panose="020B0604020202020204" pitchFamily="34" charset="0"/>
              </a:rPr>
              <a:t> </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10027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a:extLst>
              <a:ext uri="{FF2B5EF4-FFF2-40B4-BE49-F238E27FC236}">
                <a16:creationId xmlns:a16="http://schemas.microsoft.com/office/drawing/2014/main" id="{FC5A9427-C286-7846-8ACE-035B500060E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cs typeface="Arial" panose="020B0604020202020204" pitchFamily="34" charset="0"/>
              </a:rPr>
              <a:t>© Copyright IBM Corporation 2014</a:t>
            </a:r>
          </a:p>
        </p:txBody>
      </p:sp>
      <p:sp>
        <p:nvSpPr>
          <p:cNvPr id="116739" name="Rectangle 7">
            <a:extLst>
              <a:ext uri="{FF2B5EF4-FFF2-40B4-BE49-F238E27FC236}">
                <a16:creationId xmlns:a16="http://schemas.microsoft.com/office/drawing/2014/main" id="{2E601B90-203C-1B43-8860-9A8DCA7512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E8CF8E-BE88-AF48-A9B4-74AF30D95074}" type="slidenum">
              <a:rPr lang="en-US" altLang="en-US"/>
              <a:pPr>
                <a:spcBef>
                  <a:spcPct val="0"/>
                </a:spcBef>
              </a:pPr>
              <a:t>60</a:t>
            </a:fld>
            <a:endParaRPr lang="en-US" altLang="en-US"/>
          </a:p>
        </p:txBody>
      </p:sp>
      <p:sp>
        <p:nvSpPr>
          <p:cNvPr id="116740" name="Rectangle 2">
            <a:extLst>
              <a:ext uri="{FF2B5EF4-FFF2-40B4-BE49-F238E27FC236}">
                <a16:creationId xmlns:a16="http://schemas.microsoft.com/office/drawing/2014/main" id="{0BCF9790-723F-5F49-BD96-8FF534E5A70D}"/>
              </a:ext>
            </a:extLst>
          </p:cNvPr>
          <p:cNvSpPr>
            <a:spLocks noGrp="1" noRot="1" noChangeAspect="1" noChangeArrowheads="1" noTextEdit="1"/>
          </p:cNvSpPr>
          <p:nvPr>
            <p:ph type="sldImg"/>
          </p:nvPr>
        </p:nvSpPr>
        <p:spPr>
          <a:ln/>
        </p:spPr>
      </p:sp>
      <p:sp>
        <p:nvSpPr>
          <p:cNvPr id="116741" name="Rectangle 3">
            <a:extLst>
              <a:ext uri="{FF2B5EF4-FFF2-40B4-BE49-F238E27FC236}">
                <a16:creationId xmlns:a16="http://schemas.microsoft.com/office/drawing/2014/main" id="{EC9480E0-3881-7D40-9834-B3478EB6B2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latin typeface="Arial" panose="020B0604020202020204" pitchFamily="34" charset="0"/>
              </a:rPr>
              <a:t>Notes:</a:t>
            </a:r>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r>
              <a:rPr lang="en-US" altLang="en-US" b="1" i="1">
                <a:latin typeface="Arial" panose="020B0604020202020204" pitchFamily="34" charset="0"/>
              </a:rPr>
              <a:t>Instructor notes:</a:t>
            </a:r>
          </a:p>
          <a:p>
            <a:pPr eaLnBrk="1" hangingPunct="1"/>
            <a:r>
              <a:rPr lang="en-US" altLang="en-US" b="1">
                <a:latin typeface="Arial" panose="020B0604020202020204" pitchFamily="34" charset="0"/>
              </a:rPr>
              <a:t>Purpose —</a:t>
            </a:r>
            <a:r>
              <a:rPr lang="en-US" altLang="en-US">
                <a:latin typeface="Arial" panose="020B0604020202020204" pitchFamily="34" charset="0"/>
              </a:rPr>
              <a:t> List the topic objectives</a:t>
            </a:r>
          </a:p>
          <a:p>
            <a:pPr eaLnBrk="1" hangingPunct="1"/>
            <a:r>
              <a:rPr lang="en-US" altLang="en-US" b="1">
                <a:latin typeface="Arial" panose="020B0604020202020204" pitchFamily="34" charset="0"/>
              </a:rPr>
              <a:t>Details —</a:t>
            </a:r>
            <a:r>
              <a:rPr lang="en-US" altLang="en-US">
                <a:latin typeface="Arial" panose="020B0604020202020204" pitchFamily="34" charset="0"/>
              </a:rPr>
              <a:t> </a:t>
            </a:r>
          </a:p>
          <a:p>
            <a:pPr eaLnBrk="1" hangingPunct="1"/>
            <a:r>
              <a:rPr lang="en-US" altLang="en-US" b="1">
                <a:latin typeface="Arial" panose="020B0604020202020204" pitchFamily="34" charset="0"/>
              </a:rPr>
              <a:t>Additional information —</a:t>
            </a:r>
            <a:r>
              <a:rPr lang="en-US" altLang="en-US">
                <a:latin typeface="Arial" panose="020B0604020202020204" pitchFamily="34" charset="0"/>
              </a:rPr>
              <a:t> </a:t>
            </a:r>
          </a:p>
          <a:p>
            <a:pPr eaLnBrk="1" hangingPunct="1"/>
            <a:r>
              <a:rPr lang="en-US" altLang="en-US" b="1">
                <a:latin typeface="Arial" panose="020B0604020202020204" pitchFamily="34" charset="0"/>
              </a:rPr>
              <a:t>Transition statement —</a:t>
            </a:r>
            <a:r>
              <a:rPr lang="en-US" altLang="en-US">
                <a:latin typeface="Arial" panose="020B0604020202020204" pitchFamily="34" charset="0"/>
              </a:rPr>
              <a:t> </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57293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E53D1C4F-F22B-1F4F-A45D-C42F78B17D4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cs typeface="Arial" panose="020B0604020202020204" pitchFamily="34" charset="0"/>
              </a:rPr>
              <a:t>© Copyright IBM Corporation 2014</a:t>
            </a:r>
          </a:p>
        </p:txBody>
      </p:sp>
      <p:sp>
        <p:nvSpPr>
          <p:cNvPr id="30723" name="Rectangle 7">
            <a:extLst>
              <a:ext uri="{FF2B5EF4-FFF2-40B4-BE49-F238E27FC236}">
                <a16:creationId xmlns:a16="http://schemas.microsoft.com/office/drawing/2014/main" id="{C6A38C52-2573-744F-B67D-73C7600094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952B33-FD82-7641-8C58-0E7722B10BAC}" type="slidenum">
              <a:rPr lang="en-US" altLang="en-US"/>
              <a:pPr>
                <a:spcBef>
                  <a:spcPct val="0"/>
                </a:spcBef>
              </a:pPr>
              <a:t>6</a:t>
            </a:fld>
            <a:endParaRPr lang="en-US" altLang="en-US"/>
          </a:p>
        </p:txBody>
      </p:sp>
      <p:sp>
        <p:nvSpPr>
          <p:cNvPr id="30724" name="Rectangle 2">
            <a:extLst>
              <a:ext uri="{FF2B5EF4-FFF2-40B4-BE49-F238E27FC236}">
                <a16:creationId xmlns:a16="http://schemas.microsoft.com/office/drawing/2014/main" id="{298D49EA-C15B-4A41-BF9D-ADCABDB3767A}"/>
              </a:ext>
            </a:extLst>
          </p:cNvPr>
          <p:cNvSpPr>
            <a:spLocks noGrp="1" noRot="1" noChangeAspect="1" noChangeArrowheads="1" noTextEdit="1"/>
          </p:cNvSpPr>
          <p:nvPr>
            <p:ph type="sldImg"/>
          </p:nvPr>
        </p:nvSpPr>
        <p:spPr>
          <a:ln/>
        </p:spPr>
      </p:sp>
      <p:sp>
        <p:nvSpPr>
          <p:cNvPr id="30725" name="Rectangle 3">
            <a:extLst>
              <a:ext uri="{FF2B5EF4-FFF2-40B4-BE49-F238E27FC236}">
                <a16:creationId xmlns:a16="http://schemas.microsoft.com/office/drawing/2014/main" id="{438D9549-D64F-6947-B62B-F9D94E3194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latin typeface="Arial" panose="020B0604020202020204" pitchFamily="34" charset="0"/>
              </a:rPr>
              <a:t>Notes:</a:t>
            </a:r>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r>
              <a:rPr lang="en-US" altLang="en-US" b="1" i="1">
                <a:latin typeface="Arial" panose="020B0604020202020204" pitchFamily="34" charset="0"/>
              </a:rPr>
              <a:t>Instructor notes:</a:t>
            </a:r>
          </a:p>
          <a:p>
            <a:pPr eaLnBrk="1" hangingPunct="1"/>
            <a:r>
              <a:rPr lang="en-US" altLang="en-US" b="1">
                <a:latin typeface="Arial" panose="020B0604020202020204" pitchFamily="34" charset="0"/>
              </a:rPr>
              <a:t>Purpose —</a:t>
            </a:r>
            <a:r>
              <a:rPr lang="en-US" altLang="en-US">
                <a:latin typeface="Arial" panose="020B0604020202020204" pitchFamily="34" charset="0"/>
              </a:rPr>
              <a:t> List the topic objectives</a:t>
            </a:r>
          </a:p>
          <a:p>
            <a:pPr eaLnBrk="1" hangingPunct="1"/>
            <a:r>
              <a:rPr lang="en-US" altLang="en-US" b="1">
                <a:latin typeface="Arial" panose="020B0604020202020204" pitchFamily="34" charset="0"/>
              </a:rPr>
              <a:t>Details —</a:t>
            </a:r>
            <a:r>
              <a:rPr lang="en-US" altLang="en-US">
                <a:latin typeface="Arial" panose="020B0604020202020204" pitchFamily="34" charset="0"/>
              </a:rPr>
              <a:t> </a:t>
            </a:r>
          </a:p>
          <a:p>
            <a:pPr eaLnBrk="1" hangingPunct="1"/>
            <a:r>
              <a:rPr lang="en-US" altLang="en-US" b="1">
                <a:latin typeface="Arial" panose="020B0604020202020204" pitchFamily="34" charset="0"/>
              </a:rPr>
              <a:t>Additional information —</a:t>
            </a:r>
            <a:r>
              <a:rPr lang="en-US" altLang="en-US">
                <a:latin typeface="Arial" panose="020B0604020202020204" pitchFamily="34" charset="0"/>
              </a:rPr>
              <a:t> </a:t>
            </a:r>
          </a:p>
          <a:p>
            <a:pPr eaLnBrk="1" hangingPunct="1"/>
            <a:r>
              <a:rPr lang="en-US" altLang="en-US" b="1">
                <a:latin typeface="Arial" panose="020B0604020202020204" pitchFamily="34" charset="0"/>
              </a:rPr>
              <a:t>Transition statement —</a:t>
            </a:r>
            <a:r>
              <a:rPr lang="en-US" altLang="en-US">
                <a:latin typeface="Arial" panose="020B0604020202020204" pitchFamily="34" charset="0"/>
              </a:rPr>
              <a:t> </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42143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a:extLst>
              <a:ext uri="{FF2B5EF4-FFF2-40B4-BE49-F238E27FC236}">
                <a16:creationId xmlns:a16="http://schemas.microsoft.com/office/drawing/2014/main" id="{30772994-AE63-6842-879E-BAC53B07B32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cs typeface="Arial" panose="020B0604020202020204" pitchFamily="34" charset="0"/>
              </a:rPr>
              <a:t>© Copyright IBM Corporation 2014</a:t>
            </a:r>
          </a:p>
        </p:txBody>
      </p:sp>
      <p:sp>
        <p:nvSpPr>
          <p:cNvPr id="34819" name="Rectangle 7">
            <a:extLst>
              <a:ext uri="{FF2B5EF4-FFF2-40B4-BE49-F238E27FC236}">
                <a16:creationId xmlns:a16="http://schemas.microsoft.com/office/drawing/2014/main" id="{5015EBED-DA7B-7641-ABBE-39CA3BD74E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71DD2B3-7395-0244-87B9-00340BBEB9C5}" type="slidenum">
              <a:rPr lang="en-US" altLang="en-US"/>
              <a:pPr>
                <a:spcBef>
                  <a:spcPct val="0"/>
                </a:spcBef>
              </a:pPr>
              <a:t>9</a:t>
            </a:fld>
            <a:endParaRPr lang="en-US" altLang="en-US"/>
          </a:p>
        </p:txBody>
      </p:sp>
      <p:sp>
        <p:nvSpPr>
          <p:cNvPr id="34820" name="Rectangle 2">
            <a:extLst>
              <a:ext uri="{FF2B5EF4-FFF2-40B4-BE49-F238E27FC236}">
                <a16:creationId xmlns:a16="http://schemas.microsoft.com/office/drawing/2014/main" id="{DADBFD5D-CA07-D74A-9F75-45138E3D73B1}"/>
              </a:ext>
            </a:extLst>
          </p:cNvPr>
          <p:cNvSpPr>
            <a:spLocks noGrp="1" noRot="1" noChangeAspect="1" noChangeArrowheads="1" noTextEdit="1"/>
          </p:cNvSpPr>
          <p:nvPr>
            <p:ph type="sldImg"/>
          </p:nvPr>
        </p:nvSpPr>
        <p:spPr>
          <a:ln/>
        </p:spPr>
      </p:sp>
      <p:sp>
        <p:nvSpPr>
          <p:cNvPr id="34821" name="Rectangle 3">
            <a:extLst>
              <a:ext uri="{FF2B5EF4-FFF2-40B4-BE49-F238E27FC236}">
                <a16:creationId xmlns:a16="http://schemas.microsoft.com/office/drawing/2014/main" id="{AA31F2C8-B1A7-5A46-AF96-35B33785F7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latin typeface="Arial" panose="020B0604020202020204" pitchFamily="34" charset="0"/>
              </a:rPr>
              <a:t>Notes:</a:t>
            </a:r>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r>
              <a:rPr lang="en-US" altLang="en-US" b="1" i="1">
                <a:latin typeface="Arial" panose="020B0604020202020204" pitchFamily="34" charset="0"/>
              </a:rPr>
              <a:t>Instructor notes:</a:t>
            </a:r>
          </a:p>
          <a:p>
            <a:pPr eaLnBrk="1" hangingPunct="1"/>
            <a:r>
              <a:rPr lang="en-US" altLang="en-US" b="1">
                <a:latin typeface="Arial" panose="020B0604020202020204" pitchFamily="34" charset="0"/>
              </a:rPr>
              <a:t>Purpose —</a:t>
            </a:r>
            <a:r>
              <a:rPr lang="en-US" altLang="en-US">
                <a:latin typeface="Arial" panose="020B0604020202020204" pitchFamily="34" charset="0"/>
              </a:rPr>
              <a:t> List the topic objectives</a:t>
            </a:r>
          </a:p>
          <a:p>
            <a:pPr eaLnBrk="1" hangingPunct="1"/>
            <a:r>
              <a:rPr lang="en-US" altLang="en-US" b="1">
                <a:latin typeface="Arial" panose="020B0604020202020204" pitchFamily="34" charset="0"/>
              </a:rPr>
              <a:t>Details —</a:t>
            </a:r>
            <a:r>
              <a:rPr lang="en-US" altLang="en-US">
                <a:latin typeface="Arial" panose="020B0604020202020204" pitchFamily="34" charset="0"/>
              </a:rPr>
              <a:t> </a:t>
            </a:r>
          </a:p>
          <a:p>
            <a:pPr eaLnBrk="1" hangingPunct="1"/>
            <a:r>
              <a:rPr lang="en-US" altLang="en-US" b="1">
                <a:latin typeface="Arial" panose="020B0604020202020204" pitchFamily="34" charset="0"/>
              </a:rPr>
              <a:t>Additional information —</a:t>
            </a:r>
            <a:r>
              <a:rPr lang="en-US" altLang="en-US">
                <a:latin typeface="Arial" panose="020B0604020202020204" pitchFamily="34" charset="0"/>
              </a:rPr>
              <a:t> </a:t>
            </a:r>
          </a:p>
          <a:p>
            <a:pPr eaLnBrk="1" hangingPunct="1"/>
            <a:r>
              <a:rPr lang="en-US" altLang="en-US" b="1">
                <a:latin typeface="Arial" panose="020B0604020202020204" pitchFamily="34" charset="0"/>
              </a:rPr>
              <a:t>Transition statement —</a:t>
            </a:r>
            <a:r>
              <a:rPr lang="en-US" altLang="en-US">
                <a:latin typeface="Arial" panose="020B0604020202020204" pitchFamily="34" charset="0"/>
              </a:rPr>
              <a:t> </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7146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a:extLst>
              <a:ext uri="{FF2B5EF4-FFF2-40B4-BE49-F238E27FC236}">
                <a16:creationId xmlns:a16="http://schemas.microsoft.com/office/drawing/2014/main" id="{25FE2295-1DFD-0A49-B351-AB9CB2AD2FB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cs typeface="Arial" panose="020B0604020202020204" pitchFamily="34" charset="0"/>
              </a:rPr>
              <a:t>© Copyright IBM Corporation 2014</a:t>
            </a:r>
          </a:p>
        </p:txBody>
      </p:sp>
      <p:sp>
        <p:nvSpPr>
          <p:cNvPr id="37891" name="Rectangle 7">
            <a:extLst>
              <a:ext uri="{FF2B5EF4-FFF2-40B4-BE49-F238E27FC236}">
                <a16:creationId xmlns:a16="http://schemas.microsoft.com/office/drawing/2014/main" id="{40BCEDE1-31AD-4040-9CF6-7503A75DD0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B20C9D-0731-8D4C-BA27-35C7D00B3864}" type="slidenum">
              <a:rPr lang="en-US" altLang="en-US"/>
              <a:pPr>
                <a:spcBef>
                  <a:spcPct val="0"/>
                </a:spcBef>
              </a:pPr>
              <a:t>11</a:t>
            </a:fld>
            <a:endParaRPr lang="en-US" altLang="en-US"/>
          </a:p>
        </p:txBody>
      </p:sp>
      <p:sp>
        <p:nvSpPr>
          <p:cNvPr id="37892" name="Rectangle 2">
            <a:extLst>
              <a:ext uri="{FF2B5EF4-FFF2-40B4-BE49-F238E27FC236}">
                <a16:creationId xmlns:a16="http://schemas.microsoft.com/office/drawing/2014/main" id="{EC4BDB9C-974B-2C4D-8CF5-958972E452A3}"/>
              </a:ext>
            </a:extLst>
          </p:cNvPr>
          <p:cNvSpPr>
            <a:spLocks noGrp="1" noRot="1" noChangeAspect="1" noChangeArrowheads="1" noTextEdit="1"/>
          </p:cNvSpPr>
          <p:nvPr>
            <p:ph type="sldImg"/>
          </p:nvPr>
        </p:nvSpPr>
        <p:spPr>
          <a:ln/>
        </p:spPr>
      </p:sp>
      <p:sp>
        <p:nvSpPr>
          <p:cNvPr id="37893" name="Rectangle 3">
            <a:extLst>
              <a:ext uri="{FF2B5EF4-FFF2-40B4-BE49-F238E27FC236}">
                <a16:creationId xmlns:a16="http://schemas.microsoft.com/office/drawing/2014/main" id="{1F217736-C9F9-D84D-8030-744B7CA90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latin typeface="Arial" panose="020B0604020202020204" pitchFamily="34" charset="0"/>
              </a:rPr>
              <a:t>Notes:</a:t>
            </a:r>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r>
              <a:rPr lang="en-US" altLang="en-US" b="1" i="1">
                <a:latin typeface="Arial" panose="020B0604020202020204" pitchFamily="34" charset="0"/>
              </a:rPr>
              <a:t>Instructor notes:</a:t>
            </a:r>
          </a:p>
          <a:p>
            <a:pPr eaLnBrk="1" hangingPunct="1"/>
            <a:r>
              <a:rPr lang="en-US" altLang="en-US" b="1">
                <a:latin typeface="Arial" panose="020B0604020202020204" pitchFamily="34" charset="0"/>
              </a:rPr>
              <a:t>Purpose —</a:t>
            </a:r>
            <a:r>
              <a:rPr lang="en-US" altLang="en-US">
                <a:latin typeface="Arial" panose="020B0604020202020204" pitchFamily="34" charset="0"/>
              </a:rPr>
              <a:t> List the topic objectives</a:t>
            </a:r>
          </a:p>
          <a:p>
            <a:pPr eaLnBrk="1" hangingPunct="1"/>
            <a:r>
              <a:rPr lang="en-US" altLang="en-US" b="1">
                <a:latin typeface="Arial" panose="020B0604020202020204" pitchFamily="34" charset="0"/>
              </a:rPr>
              <a:t>Details —</a:t>
            </a:r>
            <a:r>
              <a:rPr lang="en-US" altLang="en-US">
                <a:latin typeface="Arial" panose="020B0604020202020204" pitchFamily="34" charset="0"/>
              </a:rPr>
              <a:t> </a:t>
            </a:r>
          </a:p>
          <a:p>
            <a:pPr eaLnBrk="1" hangingPunct="1"/>
            <a:r>
              <a:rPr lang="en-US" altLang="en-US" b="1">
                <a:latin typeface="Arial" panose="020B0604020202020204" pitchFamily="34" charset="0"/>
              </a:rPr>
              <a:t>Additional information —</a:t>
            </a:r>
            <a:r>
              <a:rPr lang="en-US" altLang="en-US">
                <a:latin typeface="Arial" panose="020B0604020202020204" pitchFamily="34" charset="0"/>
              </a:rPr>
              <a:t> </a:t>
            </a:r>
          </a:p>
          <a:p>
            <a:pPr eaLnBrk="1" hangingPunct="1"/>
            <a:r>
              <a:rPr lang="en-US" altLang="en-US" b="1">
                <a:latin typeface="Arial" panose="020B0604020202020204" pitchFamily="34" charset="0"/>
              </a:rPr>
              <a:t>Transition statement —</a:t>
            </a:r>
            <a:r>
              <a:rPr lang="en-US" altLang="en-US">
                <a:latin typeface="Arial" panose="020B0604020202020204" pitchFamily="34" charset="0"/>
              </a:rPr>
              <a:t> </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0473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A1BD3C9C-77C8-5148-9675-FCFCC41EBB9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cs typeface="Arial" panose="020B0604020202020204" pitchFamily="34" charset="0"/>
              </a:rPr>
              <a:t>© Copyright IBM Corporation 2014</a:t>
            </a:r>
          </a:p>
        </p:txBody>
      </p:sp>
      <p:sp>
        <p:nvSpPr>
          <p:cNvPr id="47107" name="Rectangle 7">
            <a:extLst>
              <a:ext uri="{FF2B5EF4-FFF2-40B4-BE49-F238E27FC236}">
                <a16:creationId xmlns:a16="http://schemas.microsoft.com/office/drawing/2014/main" id="{B67CA27D-8F2F-CC4F-B242-D1F2067FD6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557133-2AA5-F04A-A58E-5647EEBD9485}" type="slidenum">
              <a:rPr lang="en-US" altLang="en-US"/>
              <a:pPr>
                <a:spcBef>
                  <a:spcPct val="0"/>
                </a:spcBef>
              </a:pPr>
              <a:t>21</a:t>
            </a:fld>
            <a:endParaRPr lang="en-US" altLang="en-US"/>
          </a:p>
        </p:txBody>
      </p:sp>
      <p:sp>
        <p:nvSpPr>
          <p:cNvPr id="47108" name="Rectangle 2">
            <a:extLst>
              <a:ext uri="{FF2B5EF4-FFF2-40B4-BE49-F238E27FC236}">
                <a16:creationId xmlns:a16="http://schemas.microsoft.com/office/drawing/2014/main" id="{5F6613B9-E66C-7049-B309-67A009B31214}"/>
              </a:ext>
            </a:extLst>
          </p:cNvPr>
          <p:cNvSpPr>
            <a:spLocks noGrp="1" noRot="1" noChangeAspect="1" noChangeArrowheads="1" noTextEdit="1"/>
          </p:cNvSpPr>
          <p:nvPr>
            <p:ph type="sldImg"/>
          </p:nvPr>
        </p:nvSpPr>
        <p:spPr>
          <a:ln/>
        </p:spPr>
      </p:sp>
      <p:sp>
        <p:nvSpPr>
          <p:cNvPr id="47109" name="Rectangle 3">
            <a:extLst>
              <a:ext uri="{FF2B5EF4-FFF2-40B4-BE49-F238E27FC236}">
                <a16:creationId xmlns:a16="http://schemas.microsoft.com/office/drawing/2014/main" id="{AAC4CC77-59B2-C343-8E71-AFB21D6001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latin typeface="Arial" panose="020B0604020202020204" pitchFamily="34" charset="0"/>
              </a:rPr>
              <a:t>Notes:</a:t>
            </a:r>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r>
              <a:rPr lang="en-US" altLang="en-US" b="1" i="1">
                <a:latin typeface="Arial" panose="020B0604020202020204" pitchFamily="34" charset="0"/>
              </a:rPr>
              <a:t>Instructor notes:</a:t>
            </a:r>
          </a:p>
          <a:p>
            <a:pPr eaLnBrk="1" hangingPunct="1"/>
            <a:r>
              <a:rPr lang="en-US" altLang="en-US" b="1">
                <a:latin typeface="Arial" panose="020B0604020202020204" pitchFamily="34" charset="0"/>
              </a:rPr>
              <a:t>Purpose —</a:t>
            </a:r>
            <a:r>
              <a:rPr lang="en-US" altLang="en-US">
                <a:latin typeface="Arial" panose="020B0604020202020204" pitchFamily="34" charset="0"/>
              </a:rPr>
              <a:t> List the topic objectives</a:t>
            </a:r>
          </a:p>
          <a:p>
            <a:pPr eaLnBrk="1" hangingPunct="1"/>
            <a:r>
              <a:rPr lang="en-US" altLang="en-US" b="1">
                <a:latin typeface="Arial" panose="020B0604020202020204" pitchFamily="34" charset="0"/>
              </a:rPr>
              <a:t>Details —</a:t>
            </a:r>
            <a:r>
              <a:rPr lang="en-US" altLang="en-US">
                <a:latin typeface="Arial" panose="020B0604020202020204" pitchFamily="34" charset="0"/>
              </a:rPr>
              <a:t> </a:t>
            </a:r>
          </a:p>
          <a:p>
            <a:pPr eaLnBrk="1" hangingPunct="1"/>
            <a:r>
              <a:rPr lang="en-US" altLang="en-US" b="1">
                <a:latin typeface="Arial" panose="020B0604020202020204" pitchFamily="34" charset="0"/>
              </a:rPr>
              <a:t>Additional information —</a:t>
            </a:r>
            <a:r>
              <a:rPr lang="en-US" altLang="en-US">
                <a:latin typeface="Arial" panose="020B0604020202020204" pitchFamily="34" charset="0"/>
              </a:rPr>
              <a:t> </a:t>
            </a:r>
          </a:p>
          <a:p>
            <a:pPr eaLnBrk="1" hangingPunct="1"/>
            <a:r>
              <a:rPr lang="en-US" altLang="en-US" b="1">
                <a:latin typeface="Arial" panose="020B0604020202020204" pitchFamily="34" charset="0"/>
              </a:rPr>
              <a:t>Transition statement —</a:t>
            </a:r>
            <a:r>
              <a:rPr lang="en-US" altLang="en-US">
                <a:latin typeface="Arial" panose="020B0604020202020204" pitchFamily="34" charset="0"/>
              </a:rPr>
              <a:t> </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51685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a:extLst>
              <a:ext uri="{FF2B5EF4-FFF2-40B4-BE49-F238E27FC236}">
                <a16:creationId xmlns:a16="http://schemas.microsoft.com/office/drawing/2014/main" id="{539D7EBB-A64E-1B48-BA99-59CEED46384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cs typeface="Arial" panose="020B0604020202020204" pitchFamily="34" charset="0"/>
              </a:rPr>
              <a:t>© Copyright IBM Corporation 2014</a:t>
            </a:r>
          </a:p>
        </p:txBody>
      </p:sp>
      <p:sp>
        <p:nvSpPr>
          <p:cNvPr id="57347" name="Rectangle 7">
            <a:extLst>
              <a:ext uri="{FF2B5EF4-FFF2-40B4-BE49-F238E27FC236}">
                <a16:creationId xmlns:a16="http://schemas.microsoft.com/office/drawing/2014/main" id="{A27A52BD-B13A-4541-9F1A-A53BE7206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2C0BE6-F6F6-3C42-AB37-9B1737200F36}" type="slidenum">
              <a:rPr lang="en-US" altLang="en-US"/>
              <a:pPr>
                <a:spcBef>
                  <a:spcPct val="0"/>
                </a:spcBef>
              </a:pPr>
              <a:t>27</a:t>
            </a:fld>
            <a:endParaRPr lang="en-US" altLang="en-US"/>
          </a:p>
        </p:txBody>
      </p:sp>
      <p:sp>
        <p:nvSpPr>
          <p:cNvPr id="57348" name="Rectangle 2">
            <a:extLst>
              <a:ext uri="{FF2B5EF4-FFF2-40B4-BE49-F238E27FC236}">
                <a16:creationId xmlns:a16="http://schemas.microsoft.com/office/drawing/2014/main" id="{A6360FBE-14AA-E34E-86F3-61562969D3DE}"/>
              </a:ext>
            </a:extLst>
          </p:cNvPr>
          <p:cNvSpPr>
            <a:spLocks noGrp="1" noRot="1" noChangeAspect="1" noChangeArrowheads="1" noTextEdit="1"/>
          </p:cNvSpPr>
          <p:nvPr>
            <p:ph type="sldImg"/>
          </p:nvPr>
        </p:nvSpPr>
        <p:spPr>
          <a:ln/>
        </p:spPr>
      </p:sp>
      <p:sp>
        <p:nvSpPr>
          <p:cNvPr id="57349" name="Rectangle 3">
            <a:extLst>
              <a:ext uri="{FF2B5EF4-FFF2-40B4-BE49-F238E27FC236}">
                <a16:creationId xmlns:a16="http://schemas.microsoft.com/office/drawing/2014/main" id="{EBC1F727-CD8A-0648-93A4-0A69F3F75D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latin typeface="Arial" panose="020B0604020202020204" pitchFamily="34" charset="0"/>
              </a:rPr>
              <a:t>Notes:</a:t>
            </a:r>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r>
              <a:rPr lang="en-US" altLang="en-US" b="1" i="1">
                <a:latin typeface="Arial" panose="020B0604020202020204" pitchFamily="34" charset="0"/>
              </a:rPr>
              <a:t>Instructor notes:</a:t>
            </a:r>
          </a:p>
          <a:p>
            <a:pPr eaLnBrk="1" hangingPunct="1"/>
            <a:r>
              <a:rPr lang="en-US" altLang="en-US" b="1">
                <a:latin typeface="Arial" panose="020B0604020202020204" pitchFamily="34" charset="0"/>
              </a:rPr>
              <a:t>Purpose —</a:t>
            </a:r>
            <a:r>
              <a:rPr lang="en-US" altLang="en-US">
                <a:latin typeface="Arial" panose="020B0604020202020204" pitchFamily="34" charset="0"/>
              </a:rPr>
              <a:t> List the topic objectives</a:t>
            </a:r>
          </a:p>
          <a:p>
            <a:pPr eaLnBrk="1" hangingPunct="1"/>
            <a:r>
              <a:rPr lang="en-US" altLang="en-US" b="1">
                <a:latin typeface="Arial" panose="020B0604020202020204" pitchFamily="34" charset="0"/>
              </a:rPr>
              <a:t>Details —</a:t>
            </a:r>
            <a:r>
              <a:rPr lang="en-US" altLang="en-US">
                <a:latin typeface="Arial" panose="020B0604020202020204" pitchFamily="34" charset="0"/>
              </a:rPr>
              <a:t> </a:t>
            </a:r>
          </a:p>
          <a:p>
            <a:pPr eaLnBrk="1" hangingPunct="1"/>
            <a:r>
              <a:rPr lang="en-US" altLang="en-US" b="1">
                <a:latin typeface="Arial" panose="020B0604020202020204" pitchFamily="34" charset="0"/>
              </a:rPr>
              <a:t>Additional information —</a:t>
            </a:r>
            <a:r>
              <a:rPr lang="en-US" altLang="en-US">
                <a:latin typeface="Arial" panose="020B0604020202020204" pitchFamily="34" charset="0"/>
              </a:rPr>
              <a:t> </a:t>
            </a:r>
          </a:p>
          <a:p>
            <a:pPr eaLnBrk="1" hangingPunct="1"/>
            <a:r>
              <a:rPr lang="en-US" altLang="en-US" b="1">
                <a:latin typeface="Arial" panose="020B0604020202020204" pitchFamily="34" charset="0"/>
              </a:rPr>
              <a:t>Transition statement —</a:t>
            </a:r>
            <a:r>
              <a:rPr lang="en-US" altLang="en-US">
                <a:latin typeface="Arial" panose="020B0604020202020204" pitchFamily="34" charset="0"/>
              </a:rPr>
              <a:t> </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64920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a:extLst>
              <a:ext uri="{FF2B5EF4-FFF2-40B4-BE49-F238E27FC236}">
                <a16:creationId xmlns:a16="http://schemas.microsoft.com/office/drawing/2014/main" id="{E847A406-38AB-5149-8D55-C011474C013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cs typeface="Arial" panose="020B0604020202020204" pitchFamily="34" charset="0"/>
              </a:rPr>
              <a:t>© Copyright IBM Corporation 2014</a:t>
            </a:r>
          </a:p>
        </p:txBody>
      </p:sp>
      <p:sp>
        <p:nvSpPr>
          <p:cNvPr id="59395" name="Rectangle 7">
            <a:extLst>
              <a:ext uri="{FF2B5EF4-FFF2-40B4-BE49-F238E27FC236}">
                <a16:creationId xmlns:a16="http://schemas.microsoft.com/office/drawing/2014/main" id="{4595F787-0423-6647-8199-295228FDE8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C1D719-B0F9-D548-B7AA-171D341D1147}" type="slidenum">
              <a:rPr lang="en-US" altLang="en-US"/>
              <a:pPr>
                <a:spcBef>
                  <a:spcPct val="0"/>
                </a:spcBef>
              </a:pPr>
              <a:t>28</a:t>
            </a:fld>
            <a:endParaRPr lang="en-US" altLang="en-US"/>
          </a:p>
        </p:txBody>
      </p:sp>
      <p:sp>
        <p:nvSpPr>
          <p:cNvPr id="59396" name="Rectangle 2">
            <a:extLst>
              <a:ext uri="{FF2B5EF4-FFF2-40B4-BE49-F238E27FC236}">
                <a16:creationId xmlns:a16="http://schemas.microsoft.com/office/drawing/2014/main" id="{10C07B0E-E513-4844-BCBA-EB9CD10CFBB2}"/>
              </a:ext>
            </a:extLst>
          </p:cNvPr>
          <p:cNvSpPr>
            <a:spLocks noGrp="1" noRot="1" noChangeAspect="1" noChangeArrowheads="1" noTextEdit="1"/>
          </p:cNvSpPr>
          <p:nvPr>
            <p:ph type="sldImg"/>
          </p:nvPr>
        </p:nvSpPr>
        <p:spPr>
          <a:ln/>
        </p:spPr>
      </p:sp>
      <p:sp>
        <p:nvSpPr>
          <p:cNvPr id="59397" name="Rectangle 3">
            <a:extLst>
              <a:ext uri="{FF2B5EF4-FFF2-40B4-BE49-F238E27FC236}">
                <a16:creationId xmlns:a16="http://schemas.microsoft.com/office/drawing/2014/main" id="{A77BFA94-A7FC-5042-9729-C423D0C6AB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i="1">
                <a:latin typeface="Arial" panose="020B0604020202020204" pitchFamily="34" charset="0"/>
              </a:rPr>
              <a:t>Notes:</a:t>
            </a:r>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r>
              <a:rPr lang="en-US" altLang="en-US" b="1" i="1">
                <a:latin typeface="Arial" panose="020B0604020202020204" pitchFamily="34" charset="0"/>
              </a:rPr>
              <a:t>Instructor notes:</a:t>
            </a:r>
          </a:p>
          <a:p>
            <a:pPr eaLnBrk="1" hangingPunct="1"/>
            <a:r>
              <a:rPr lang="en-US" altLang="en-US" b="1">
                <a:latin typeface="Arial" panose="020B0604020202020204" pitchFamily="34" charset="0"/>
              </a:rPr>
              <a:t>Purpose —</a:t>
            </a:r>
            <a:r>
              <a:rPr lang="en-US" altLang="en-US">
                <a:latin typeface="Arial" panose="020B0604020202020204" pitchFamily="34" charset="0"/>
              </a:rPr>
              <a:t> List the topic objectives</a:t>
            </a:r>
          </a:p>
          <a:p>
            <a:pPr eaLnBrk="1" hangingPunct="1"/>
            <a:r>
              <a:rPr lang="en-US" altLang="en-US" b="1">
                <a:latin typeface="Arial" panose="020B0604020202020204" pitchFamily="34" charset="0"/>
              </a:rPr>
              <a:t>Details —</a:t>
            </a:r>
            <a:r>
              <a:rPr lang="en-US" altLang="en-US">
                <a:latin typeface="Arial" panose="020B0604020202020204" pitchFamily="34" charset="0"/>
              </a:rPr>
              <a:t> </a:t>
            </a:r>
          </a:p>
          <a:p>
            <a:pPr eaLnBrk="1" hangingPunct="1"/>
            <a:r>
              <a:rPr lang="en-US" altLang="en-US" b="1">
                <a:latin typeface="Arial" panose="020B0604020202020204" pitchFamily="34" charset="0"/>
              </a:rPr>
              <a:t>Additional information —</a:t>
            </a:r>
            <a:r>
              <a:rPr lang="en-US" altLang="en-US">
                <a:latin typeface="Arial" panose="020B0604020202020204" pitchFamily="34" charset="0"/>
              </a:rPr>
              <a:t> </a:t>
            </a:r>
          </a:p>
          <a:p>
            <a:pPr eaLnBrk="1" hangingPunct="1"/>
            <a:r>
              <a:rPr lang="en-US" altLang="en-US" b="1">
                <a:latin typeface="Arial" panose="020B0604020202020204" pitchFamily="34" charset="0"/>
              </a:rPr>
              <a:t>Transition statement —</a:t>
            </a:r>
            <a:r>
              <a:rPr lang="en-US" altLang="en-US">
                <a:latin typeface="Arial" panose="020B0604020202020204" pitchFamily="34" charset="0"/>
              </a:rPr>
              <a:t> </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54904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a:extLst>
              <a:ext uri="{FF2B5EF4-FFF2-40B4-BE49-F238E27FC236}">
                <a16:creationId xmlns:a16="http://schemas.microsoft.com/office/drawing/2014/main" id="{30A451A6-866F-AC44-98F7-933FB75B53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tx1"/>
                </a:solidFill>
                <a:latin typeface="Arial" panose="020B0604020202020204" pitchFamily="34" charset="0"/>
                <a:cs typeface="Arial" panose="020B0604020202020204" pitchFamily="34" charset="0"/>
              </a:defRPr>
            </a:lvl1pPr>
            <a:lvl2pPr marL="742950" indent="-285750" defTabSz="966788">
              <a:defRPr sz="1400">
                <a:solidFill>
                  <a:schemeClr val="tx1"/>
                </a:solidFill>
                <a:latin typeface="Arial" panose="020B0604020202020204" pitchFamily="34" charset="0"/>
                <a:cs typeface="Arial" panose="020B0604020202020204" pitchFamily="34" charset="0"/>
              </a:defRPr>
            </a:lvl2pPr>
            <a:lvl3pPr marL="1143000" indent="-228600" defTabSz="966788">
              <a:defRPr sz="1400">
                <a:solidFill>
                  <a:schemeClr val="tx1"/>
                </a:solidFill>
                <a:latin typeface="Arial" panose="020B0604020202020204" pitchFamily="34" charset="0"/>
                <a:cs typeface="Arial" panose="020B0604020202020204" pitchFamily="34" charset="0"/>
              </a:defRPr>
            </a:lvl3pPr>
            <a:lvl4pPr marL="1600200" indent="-228600" defTabSz="966788">
              <a:defRPr sz="1400">
                <a:solidFill>
                  <a:schemeClr val="tx1"/>
                </a:solidFill>
                <a:latin typeface="Arial" panose="020B0604020202020204" pitchFamily="34" charset="0"/>
                <a:cs typeface="Arial" panose="020B0604020202020204" pitchFamily="34" charset="0"/>
              </a:defRPr>
            </a:lvl4pPr>
            <a:lvl5pPr marL="2057400" indent="-228600" defTabSz="966788">
              <a:defRPr sz="1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fld id="{067F1F76-58A9-FC48-8F24-A8B417486633}" type="slidenum">
              <a:rPr lang="en-US" altLang="en-US" sz="1200"/>
              <a:pPr/>
              <a:t>33</a:t>
            </a:fld>
            <a:endParaRPr lang="en-US" altLang="en-US" sz="1200"/>
          </a:p>
        </p:txBody>
      </p:sp>
      <p:sp>
        <p:nvSpPr>
          <p:cNvPr id="64515" name="Rectangle 1">
            <a:extLst>
              <a:ext uri="{FF2B5EF4-FFF2-40B4-BE49-F238E27FC236}">
                <a16:creationId xmlns:a16="http://schemas.microsoft.com/office/drawing/2014/main" id="{2287A56A-8672-6E45-B606-D9BAF50B22EE}"/>
              </a:ext>
            </a:extLst>
          </p:cNvPr>
          <p:cNvSpPr>
            <a:spLocks noGrp="1" noRot="1" noChangeAspect="1" noChangeArrowheads="1" noTextEdit="1"/>
          </p:cNvSpPr>
          <p:nvPr>
            <p:ph type="sldImg"/>
          </p:nvPr>
        </p:nvSpPr>
        <p:spPr>
          <a:xfrm>
            <a:off x="382588" y="685800"/>
            <a:ext cx="6091237" cy="342741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a:extLst>
              <a:ext uri="{FF2B5EF4-FFF2-40B4-BE49-F238E27FC236}">
                <a16:creationId xmlns:a16="http://schemas.microsoft.com/office/drawing/2014/main" id="{8E011CAD-4909-B945-B12D-61EC1487FDEA}"/>
              </a:ext>
            </a:extLst>
          </p:cNvPr>
          <p:cNvSpPr>
            <a:spLocks noGrp="1" noChangeArrowheads="1"/>
          </p:cNvSpPr>
          <p:nvPr>
            <p:ph type="body" idx="1"/>
          </p:nvPr>
        </p:nvSpPr>
        <p:spPr>
          <a:xfrm>
            <a:off x="685800" y="4343400"/>
            <a:ext cx="5484813"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Arial" panose="020B0604020202020204" pitchFamily="34" charset="0"/>
            </a:endParaRPr>
          </a:p>
        </p:txBody>
      </p:sp>
    </p:spTree>
    <p:extLst>
      <p:ext uri="{BB962C8B-B14F-4D97-AF65-F5344CB8AC3E}">
        <p14:creationId xmlns:p14="http://schemas.microsoft.com/office/powerpoint/2010/main" val="4232809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7F8D25B3-BC78-994A-88CD-BF7DD64D5D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tx1"/>
                </a:solidFill>
                <a:latin typeface="Arial" panose="020B0604020202020204" pitchFamily="34" charset="0"/>
                <a:cs typeface="Arial" panose="020B0604020202020204" pitchFamily="34" charset="0"/>
              </a:defRPr>
            </a:lvl1pPr>
            <a:lvl2pPr marL="742950" indent="-285750" defTabSz="966788">
              <a:defRPr sz="1400">
                <a:solidFill>
                  <a:schemeClr val="tx1"/>
                </a:solidFill>
                <a:latin typeface="Arial" panose="020B0604020202020204" pitchFamily="34" charset="0"/>
                <a:cs typeface="Arial" panose="020B0604020202020204" pitchFamily="34" charset="0"/>
              </a:defRPr>
            </a:lvl2pPr>
            <a:lvl3pPr marL="1143000" indent="-228600" defTabSz="966788">
              <a:defRPr sz="1400">
                <a:solidFill>
                  <a:schemeClr val="tx1"/>
                </a:solidFill>
                <a:latin typeface="Arial" panose="020B0604020202020204" pitchFamily="34" charset="0"/>
                <a:cs typeface="Arial" panose="020B0604020202020204" pitchFamily="34" charset="0"/>
              </a:defRPr>
            </a:lvl3pPr>
            <a:lvl4pPr marL="1600200" indent="-228600" defTabSz="966788">
              <a:defRPr sz="1400">
                <a:solidFill>
                  <a:schemeClr val="tx1"/>
                </a:solidFill>
                <a:latin typeface="Arial" panose="020B0604020202020204" pitchFamily="34" charset="0"/>
                <a:cs typeface="Arial" panose="020B0604020202020204" pitchFamily="34" charset="0"/>
              </a:defRPr>
            </a:lvl4pPr>
            <a:lvl5pPr marL="2057400" indent="-228600" defTabSz="966788">
              <a:defRPr sz="1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fld id="{AD4F6F3B-5CDD-2942-977F-6B8AA548139B}" type="slidenum">
              <a:rPr lang="en-US" altLang="en-US" sz="1200"/>
              <a:pPr/>
              <a:t>40</a:t>
            </a:fld>
            <a:endParaRPr lang="en-US" altLang="en-US" sz="1200"/>
          </a:p>
        </p:txBody>
      </p:sp>
      <p:sp>
        <p:nvSpPr>
          <p:cNvPr id="79875" name="Text Box 1">
            <a:extLst>
              <a:ext uri="{FF2B5EF4-FFF2-40B4-BE49-F238E27FC236}">
                <a16:creationId xmlns:a16="http://schemas.microsoft.com/office/drawing/2014/main" id="{C89F0D1F-09A0-2F45-A299-A6C80D72C7B3}"/>
              </a:ext>
            </a:extLst>
          </p:cNvPr>
          <p:cNvSpPr txBox="1">
            <a:spLocks noChangeArrowheads="1"/>
          </p:cNvSpPr>
          <p:nvPr/>
        </p:nvSpPr>
        <p:spPr bwMode="auto">
          <a:xfrm>
            <a:off x="4419600" y="9575800"/>
            <a:ext cx="338137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2370" tIns="50995" rIns="102370" bIns="50995"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9pPr>
          </a:lstStyle>
          <a:p>
            <a:pPr algn="r"/>
            <a:fld id="{B8304D16-30AB-AA40-B550-7094DF1C2442}" type="slidenum">
              <a:rPr lang="en-US" altLang="en-US">
                <a:solidFill>
                  <a:srgbClr val="000000"/>
                </a:solidFill>
                <a:ea typeface="MS PGothic" panose="020B0600070205080204" pitchFamily="34" charset="-128"/>
              </a:rPr>
              <a:pPr algn="r"/>
              <a:t>40</a:t>
            </a:fld>
            <a:endParaRPr lang="en-US" altLang="en-US">
              <a:solidFill>
                <a:srgbClr val="000000"/>
              </a:solidFill>
              <a:ea typeface="MS PGothic" panose="020B0600070205080204" pitchFamily="34" charset="-128"/>
            </a:endParaRPr>
          </a:p>
        </p:txBody>
      </p:sp>
      <p:sp>
        <p:nvSpPr>
          <p:cNvPr id="79876" name="Rectangle 2">
            <a:extLst>
              <a:ext uri="{FF2B5EF4-FFF2-40B4-BE49-F238E27FC236}">
                <a16:creationId xmlns:a16="http://schemas.microsoft.com/office/drawing/2014/main" id="{6748E6DF-0F4E-E548-B4BD-B2EF30C31421}"/>
              </a:ext>
            </a:extLst>
          </p:cNvPr>
          <p:cNvSpPr>
            <a:spLocks noChangeArrowheads="1"/>
          </p:cNvSpPr>
          <p:nvPr/>
        </p:nvSpPr>
        <p:spPr bwMode="auto">
          <a:xfrm>
            <a:off x="639763" y="6500813"/>
            <a:ext cx="6400800" cy="200025"/>
          </a:xfrm>
          <a:prstGeom prst="rect">
            <a:avLst/>
          </a:prstGeom>
          <a:solidFill>
            <a:srgbClr val="EAEAEA"/>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endParaRPr lang="en-GB" altLang="en-US"/>
          </a:p>
        </p:txBody>
      </p:sp>
      <p:sp>
        <p:nvSpPr>
          <p:cNvPr id="79877" name="Rectangle 3">
            <a:extLst>
              <a:ext uri="{FF2B5EF4-FFF2-40B4-BE49-F238E27FC236}">
                <a16:creationId xmlns:a16="http://schemas.microsoft.com/office/drawing/2014/main" id="{5773B1A8-46AA-4A42-AFFA-AF4B0DECAAF6}"/>
              </a:ext>
            </a:extLst>
          </p:cNvPr>
          <p:cNvSpPr>
            <a:spLocks noGrp="1" noRot="1" noChangeAspect="1" noChangeArrowheads="1" noTextEdit="1"/>
          </p:cNvSpPr>
          <p:nvPr>
            <p:ph type="sldImg"/>
          </p:nvPr>
        </p:nvSpPr>
        <p:spPr>
          <a:xfrm>
            <a:off x="542925" y="757238"/>
            <a:ext cx="6716713" cy="377983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8" name="Text Box 4">
            <a:extLst>
              <a:ext uri="{FF2B5EF4-FFF2-40B4-BE49-F238E27FC236}">
                <a16:creationId xmlns:a16="http://schemas.microsoft.com/office/drawing/2014/main" id="{C151F979-6930-464B-AC57-C6146E835F80}"/>
              </a:ext>
            </a:extLst>
          </p:cNvPr>
          <p:cNvSpPr>
            <a:spLocks noGrp="1" noChangeArrowheads="1"/>
          </p:cNvSpPr>
          <p:nvPr>
            <p:ph type="body" idx="1"/>
          </p:nvPr>
        </p:nvSpPr>
        <p:spPr>
          <a:xfrm>
            <a:off x="781050" y="4789488"/>
            <a:ext cx="6240463" cy="4535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2370" tIns="50995" rIns="102370" bIns="50995"/>
          <a:lstStyle/>
          <a:p>
            <a:pPr>
              <a:spcBef>
                <a:spcPts val="475"/>
              </a:spcBef>
              <a:tabLst>
                <a:tab pos="0" algn="l"/>
                <a:tab pos="965200" algn="l"/>
                <a:tab pos="1931988" algn="l"/>
                <a:tab pos="2898775" algn="l"/>
                <a:tab pos="3865563" algn="l"/>
                <a:tab pos="4832350" algn="l"/>
                <a:tab pos="5799138" algn="l"/>
                <a:tab pos="6765925" algn="l"/>
                <a:tab pos="7732713" algn="l"/>
                <a:tab pos="8699500" algn="l"/>
                <a:tab pos="9664700" algn="l"/>
                <a:tab pos="10631488" algn="l"/>
              </a:tabLst>
            </a:pPr>
            <a:r>
              <a:rPr lang="en-US" altLang="en-US">
                <a:latin typeface="Arial" panose="020B0604020202020204" pitchFamily="34" charset="0"/>
                <a:ea typeface="MS PGothic" panose="020B0600070205080204" pitchFamily="34" charset="-128"/>
              </a:rPr>
              <a:t>We start with a discussion that sets the context for the details that follow.</a:t>
            </a:r>
          </a:p>
          <a:p>
            <a:pPr>
              <a:spcBef>
                <a:spcPts val="475"/>
              </a:spcBef>
              <a:tabLst>
                <a:tab pos="0" algn="l"/>
                <a:tab pos="965200" algn="l"/>
                <a:tab pos="1931988" algn="l"/>
                <a:tab pos="2898775" algn="l"/>
                <a:tab pos="3865563" algn="l"/>
                <a:tab pos="4832350" algn="l"/>
                <a:tab pos="5799138" algn="l"/>
                <a:tab pos="6765925" algn="l"/>
                <a:tab pos="7732713" algn="l"/>
                <a:tab pos="8699500" algn="l"/>
                <a:tab pos="9664700" algn="l"/>
                <a:tab pos="10631488" algn="l"/>
              </a:tabLst>
            </a:pPr>
            <a:r>
              <a:rPr lang="en-US" altLang="en-US">
                <a:latin typeface="Arial" panose="020B0604020202020204" pitchFamily="34" charset="0"/>
                <a:ea typeface="MS PGothic" panose="020B0600070205080204" pitchFamily="34" charset="-128"/>
              </a:rPr>
              <a:t>At the very heart of this discussion is the idea of devices and systems using RESTful calls and JSON data to access the mainframe and the applications and data that resides there.  REST and JSON are becoming more and more common in the world of mobile and cloud system access to systems of record.  REST and JSON are briefly described here.  A more detailed description is offered a bit later in this presentation.</a:t>
            </a:r>
          </a:p>
          <a:p>
            <a:pPr>
              <a:spcBef>
                <a:spcPts val="475"/>
              </a:spcBef>
              <a:tabLst>
                <a:tab pos="0" algn="l"/>
                <a:tab pos="965200" algn="l"/>
                <a:tab pos="1931988" algn="l"/>
                <a:tab pos="2898775" algn="l"/>
                <a:tab pos="3865563" algn="l"/>
                <a:tab pos="4832350" algn="l"/>
                <a:tab pos="5799138" algn="l"/>
                <a:tab pos="6765925" algn="l"/>
                <a:tab pos="7732713" algn="l"/>
                <a:tab pos="8699500" algn="l"/>
                <a:tab pos="9664700" algn="l"/>
                <a:tab pos="10631488" algn="l"/>
              </a:tabLst>
            </a:pPr>
            <a:r>
              <a:rPr lang="en-US" altLang="en-US">
                <a:latin typeface="Arial" panose="020B0604020202020204" pitchFamily="34" charset="0"/>
                <a:ea typeface="MS PGothic" panose="020B0600070205080204" pitchFamily="34" charset="-128"/>
              </a:rPr>
              <a:t>For REST and JSON to be effective, </a:t>
            </a:r>
            <a:r>
              <a:rPr lang="en-US" altLang="en-US" i="1">
                <a:latin typeface="Arial" panose="020B0604020202020204" pitchFamily="34" charset="0"/>
                <a:ea typeface="MS PGothic" panose="020B0600070205080204" pitchFamily="34" charset="-128"/>
              </a:rPr>
              <a:t>something</a:t>
            </a:r>
            <a:r>
              <a:rPr lang="en-US" altLang="en-US">
                <a:latin typeface="Arial" panose="020B0604020202020204" pitchFamily="34" charset="0"/>
                <a:ea typeface="MS PGothic" panose="020B0600070205080204" pitchFamily="34" charset="-128"/>
              </a:rPr>
              <a:t> has to be in place to recognize and handle the REST call and the JSON data.</a:t>
            </a:r>
          </a:p>
          <a:p>
            <a:pPr>
              <a:spcBef>
                <a:spcPts val="475"/>
              </a:spcBef>
              <a:tabLst>
                <a:tab pos="0" algn="l"/>
                <a:tab pos="965200" algn="l"/>
                <a:tab pos="1931988" algn="l"/>
                <a:tab pos="2898775" algn="l"/>
                <a:tab pos="3865563" algn="l"/>
                <a:tab pos="4832350" algn="l"/>
                <a:tab pos="5799138" algn="l"/>
                <a:tab pos="6765925" algn="l"/>
                <a:tab pos="7732713" algn="l"/>
                <a:tab pos="8699500" algn="l"/>
                <a:tab pos="9664700" algn="l"/>
                <a:tab pos="10631488" algn="l"/>
              </a:tabLst>
            </a:pPr>
            <a:r>
              <a:rPr lang="en-US" altLang="en-US" b="1">
                <a:latin typeface="Arial" panose="020B0604020202020204" pitchFamily="34" charset="0"/>
                <a:ea typeface="MS PGothic" panose="020B0600070205080204" pitchFamily="34" charset="-128"/>
              </a:rPr>
              <a:t>Key Point:</a:t>
            </a:r>
            <a:r>
              <a:rPr lang="en-US" altLang="en-US">
                <a:latin typeface="Arial" panose="020B0604020202020204" pitchFamily="34" charset="0"/>
                <a:ea typeface="MS PGothic" panose="020B0600070205080204" pitchFamily="34" charset="-128"/>
              </a:rPr>
              <a:t> z/OS Connect is designed to be a REST/JSON interface to a z/OS LPAR.</a:t>
            </a:r>
          </a:p>
          <a:p>
            <a:pPr>
              <a:spcBef>
                <a:spcPts val="475"/>
              </a:spcBef>
              <a:tabLst>
                <a:tab pos="0" algn="l"/>
                <a:tab pos="965200" algn="l"/>
                <a:tab pos="1931988" algn="l"/>
                <a:tab pos="2898775" algn="l"/>
                <a:tab pos="3865563" algn="l"/>
                <a:tab pos="4832350" algn="l"/>
                <a:tab pos="5799138" algn="l"/>
                <a:tab pos="6765925" algn="l"/>
                <a:tab pos="7732713" algn="l"/>
                <a:tab pos="8699500" algn="l"/>
                <a:tab pos="9664700" algn="l"/>
                <a:tab pos="10631488" algn="l"/>
              </a:tabLst>
            </a:pPr>
            <a:r>
              <a:rPr lang="en-US" altLang="en-US">
                <a:latin typeface="Arial" panose="020B0604020202020204" pitchFamily="34" charset="0"/>
                <a:ea typeface="MS PGothic" panose="020B0600070205080204" pitchFamily="34" charset="-128"/>
              </a:rPr>
              <a:t>z/OS Connect is software function written by IBM that runs inside an instance of WebSphere Liberty Profile z/OS, and uses existing connector technology to get to the backend systems.  There is no charge for z/OS Connect; it is supplied as part of license entitlement to WAS z/OS, CICS or IMS.</a:t>
            </a:r>
          </a:p>
        </p:txBody>
      </p:sp>
    </p:spTree>
    <p:extLst>
      <p:ext uri="{BB962C8B-B14F-4D97-AF65-F5344CB8AC3E}">
        <p14:creationId xmlns:p14="http://schemas.microsoft.com/office/powerpoint/2010/main" val="2675015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1D86-4F58-4EC4-91D0-A67D4954FEF9}"/>
              </a:ext>
            </a:extLst>
          </p:cNvPr>
          <p:cNvSpPr>
            <a:spLocks noGrp="1"/>
          </p:cNvSpPr>
          <p:nvPr>
            <p:ph type="ctrTitle"/>
          </p:nvPr>
        </p:nvSpPr>
        <p:spPr>
          <a:xfrm>
            <a:off x="1524000" y="1777999"/>
            <a:ext cx="9144000" cy="1731963"/>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3DDE7D-CC51-489C-82C0-74A4E16C6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FDD9713A-0F08-4297-9FE4-7EA8D9AAD38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59950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8933-8B05-483D-8F9C-C91C5DCD32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92F23-10FD-45CB-A191-E9141E0DA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7D3CE34-F881-47D0-8425-C95DD43F6EE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61578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3B374-0810-4E6A-85A0-111E9A9E04A7}"/>
              </a:ext>
            </a:extLst>
          </p:cNvPr>
          <p:cNvSpPr>
            <a:spLocks noGrp="1"/>
          </p:cNvSpPr>
          <p:nvPr>
            <p:ph type="title" orient="vert"/>
          </p:nvPr>
        </p:nvSpPr>
        <p:spPr>
          <a:xfrm>
            <a:off x="8724900" y="365125"/>
            <a:ext cx="2628900" cy="5257753"/>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56BD1B-C442-43DB-B35E-4E17067CFFE5}"/>
              </a:ext>
            </a:extLst>
          </p:cNvPr>
          <p:cNvSpPr>
            <a:spLocks noGrp="1"/>
          </p:cNvSpPr>
          <p:nvPr>
            <p:ph type="body" orient="vert" idx="1"/>
          </p:nvPr>
        </p:nvSpPr>
        <p:spPr>
          <a:xfrm>
            <a:off x="838200" y="365125"/>
            <a:ext cx="7734300" cy="52577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76624C-1292-4BA8-94D8-42066FC7306E}"/>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733754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05318" y="552451"/>
            <a:ext cx="10993967" cy="498475"/>
          </a:xfrm>
        </p:spPr>
        <p:txBody>
          <a:bodyPr/>
          <a:lstStyle/>
          <a:p>
            <a:r>
              <a:rPr lang="en-US"/>
              <a:t>Click to edit Master title style</a:t>
            </a:r>
          </a:p>
        </p:txBody>
      </p:sp>
      <p:sp>
        <p:nvSpPr>
          <p:cNvPr id="3" name="Content Placeholder 2"/>
          <p:cNvSpPr>
            <a:spLocks noGrp="1"/>
          </p:cNvSpPr>
          <p:nvPr>
            <p:ph sz="quarter" idx="1"/>
          </p:nvPr>
        </p:nvSpPr>
        <p:spPr>
          <a:xfrm>
            <a:off x="914400" y="1371600"/>
            <a:ext cx="5082117"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9718" y="1371600"/>
            <a:ext cx="5082116"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914400" y="3886200"/>
            <a:ext cx="5082117"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9718" y="3886200"/>
            <a:ext cx="5082116"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a:extLst>
              <a:ext uri="{FF2B5EF4-FFF2-40B4-BE49-F238E27FC236}">
                <a16:creationId xmlns:a16="http://schemas.microsoft.com/office/drawing/2014/main" id="{B2E06EB0-A84C-E34F-A2BF-05E676AD0233}"/>
              </a:ext>
            </a:extLst>
          </p:cNvPr>
          <p:cNvSpPr>
            <a:spLocks noGrp="1" noChangeArrowheads="1"/>
          </p:cNvSpPr>
          <p:nvPr>
            <p:ph type="sldNum" sz="quarter" idx="10"/>
          </p:nvPr>
        </p:nvSpPr>
        <p:spPr/>
        <p:txBody>
          <a:bodyPr/>
          <a:lstStyle>
            <a:lvl1pPr>
              <a:defRPr/>
            </a:lvl1pPr>
          </a:lstStyle>
          <a:p>
            <a:fld id="{09E09221-2D0F-E142-8941-51929906DCCA}" type="slidenum">
              <a:rPr lang="en-US" altLang="en-US"/>
              <a:pPr/>
              <a:t>‹#›</a:t>
            </a:fld>
            <a:endParaRPr lang="en-US" altLang="en-US"/>
          </a:p>
        </p:txBody>
      </p:sp>
      <p:sp>
        <p:nvSpPr>
          <p:cNvPr id="8" name="Rectangle 11">
            <a:extLst>
              <a:ext uri="{FF2B5EF4-FFF2-40B4-BE49-F238E27FC236}">
                <a16:creationId xmlns:a16="http://schemas.microsoft.com/office/drawing/2014/main" id="{77B90348-7B1B-FB4A-893D-59CDB9A0DD35}"/>
              </a:ext>
            </a:extLst>
          </p:cNvPr>
          <p:cNvSpPr>
            <a:spLocks noGrp="1" noChangeArrowheads="1"/>
          </p:cNvSpPr>
          <p:nvPr>
            <p:ph type="ftr" sz="quarter" idx="11"/>
          </p:nvPr>
        </p:nvSpPr>
        <p:spPr>
          <a:xfrm>
            <a:off x="1320800" y="6500813"/>
            <a:ext cx="5082117" cy="246062"/>
          </a:xfrm>
          <a:prstGeom prst="rect">
            <a:avLst/>
          </a:prstGeom>
        </p:spPr>
        <p:txBody>
          <a:bodyPr/>
          <a:lstStyle>
            <a:lvl1pPr eaLnBrk="1" hangingPunct="1">
              <a:defRPr>
                <a:latin typeface="Arial" charset="0"/>
                <a:cs typeface="Arial" charset="0"/>
              </a:defRPr>
            </a:lvl1pPr>
          </a:lstStyle>
          <a:p>
            <a:pPr>
              <a:defRPr/>
            </a:pPr>
            <a:endParaRPr lang="en-US"/>
          </a:p>
        </p:txBody>
      </p:sp>
      <p:sp>
        <p:nvSpPr>
          <p:cNvPr id="9" name="Rectangle 12">
            <a:extLst>
              <a:ext uri="{FF2B5EF4-FFF2-40B4-BE49-F238E27FC236}">
                <a16:creationId xmlns:a16="http://schemas.microsoft.com/office/drawing/2014/main" id="{3F2AF8DB-50FC-D64D-8558-5AF21F1AE283}"/>
              </a:ext>
            </a:extLst>
          </p:cNvPr>
          <p:cNvSpPr>
            <a:spLocks noGrp="1" noChangeArrowheads="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61891026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5319" y="552453"/>
            <a:ext cx="10993967" cy="498475"/>
          </a:xfrm>
        </p:spPr>
        <p:txBody>
          <a:bodyPr/>
          <a:lstStyle/>
          <a:p>
            <a:r>
              <a:rPr lang="en-US"/>
              <a:t>Click to edit Master title style</a:t>
            </a:r>
          </a:p>
        </p:txBody>
      </p:sp>
      <p:sp>
        <p:nvSpPr>
          <p:cNvPr id="3" name="Content Placeholder 2"/>
          <p:cNvSpPr>
            <a:spLocks noGrp="1"/>
          </p:cNvSpPr>
          <p:nvPr>
            <p:ph sz="half" idx="1"/>
          </p:nvPr>
        </p:nvSpPr>
        <p:spPr>
          <a:xfrm>
            <a:off x="914400" y="1371600"/>
            <a:ext cx="5082117"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9718" y="1371600"/>
            <a:ext cx="5082116"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9718" y="3886200"/>
            <a:ext cx="5082116"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05317" y="6500816"/>
            <a:ext cx="1013883" cy="320675"/>
          </a:xfrm>
          <a:prstGeom prst="rect">
            <a:avLst/>
          </a:prstGeom>
        </p:spPr>
        <p:txBody>
          <a:bodyPr/>
          <a:lstStyle>
            <a:lvl1pPr>
              <a:defRPr/>
            </a:lvl1pPr>
          </a:lstStyle>
          <a:p>
            <a:fld id="{3593CF70-2B14-47BD-B81C-F6632C314B92}" type="slidenum">
              <a:rPr lang="en-US" altLang="en-US"/>
              <a:pPr/>
              <a:t>‹#›</a:t>
            </a:fld>
            <a:endParaRPr lang="en-US" altLang="en-US"/>
          </a:p>
        </p:txBody>
      </p:sp>
      <p:sp>
        <p:nvSpPr>
          <p:cNvPr id="7" name="Footer Placeholder 6"/>
          <p:cNvSpPr>
            <a:spLocks noGrp="1"/>
          </p:cNvSpPr>
          <p:nvPr>
            <p:ph type="ftr" sz="quarter" idx="11"/>
          </p:nvPr>
        </p:nvSpPr>
        <p:spPr>
          <a:xfrm>
            <a:off x="1320800" y="6500813"/>
            <a:ext cx="5082117" cy="246062"/>
          </a:xfrm>
          <a:prstGeom prst="rect">
            <a:avLst/>
          </a:prstGeom>
        </p:spPr>
        <p:txBody>
          <a:bodyPr/>
          <a:lstStyle>
            <a:lvl1pPr>
              <a:defRPr/>
            </a:lvl1pPr>
          </a:lstStyle>
          <a:p>
            <a:r>
              <a:rPr lang="en-US" altLang="en-US"/>
              <a:t>© Copyright IBM Corporation, 2013</a:t>
            </a:r>
          </a:p>
        </p:txBody>
      </p:sp>
      <p:sp>
        <p:nvSpPr>
          <p:cNvPr id="8" name="Date Placeholder 7"/>
          <p:cNvSpPr>
            <a:spLocks noGrp="1"/>
          </p:cNvSpPr>
          <p:nvPr>
            <p:ph type="dt" sz="half" idx="12"/>
          </p:nvPr>
        </p:nvSpPr>
        <p:spPr>
          <a:xfrm>
            <a:off x="7274986" y="6500813"/>
            <a:ext cx="2595033" cy="246062"/>
          </a:xfrm>
          <a:prstGeom prst="rect">
            <a:avLst/>
          </a:prstGeom>
        </p:spPr>
        <p:txBody>
          <a:bodyPr/>
          <a:lstStyle>
            <a:lvl1pPr>
              <a:defRPr/>
            </a:lvl1pPr>
          </a:lstStyle>
          <a:p>
            <a:fld id="{D87DDF9D-AC4F-4B7E-8180-1913840DDDFF}" type="datetime1">
              <a:rPr lang="en-US" altLang="en-US"/>
              <a:pPr/>
              <a:t>10/10/23</a:t>
            </a:fld>
            <a:endParaRPr lang="en-US" altLang="en-US"/>
          </a:p>
        </p:txBody>
      </p:sp>
    </p:spTree>
    <p:extLst>
      <p:ext uri="{BB962C8B-B14F-4D97-AF65-F5344CB8AC3E}">
        <p14:creationId xmlns:p14="http://schemas.microsoft.com/office/powerpoint/2010/main" val="2281849644"/>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318" y="552451"/>
            <a:ext cx="10993967" cy="498475"/>
          </a:xfrm>
        </p:spPr>
        <p:txBody>
          <a:bodyPr/>
          <a:lstStyle/>
          <a:p>
            <a:r>
              <a:rPr lang="en-US"/>
              <a:t>Click to edit Master title style</a:t>
            </a:r>
          </a:p>
        </p:txBody>
      </p:sp>
      <p:sp>
        <p:nvSpPr>
          <p:cNvPr id="3" name="Text Placeholder 2"/>
          <p:cNvSpPr>
            <a:spLocks noGrp="1"/>
          </p:cNvSpPr>
          <p:nvPr>
            <p:ph type="body" sz="half" idx="1"/>
          </p:nvPr>
        </p:nvSpPr>
        <p:spPr>
          <a:xfrm>
            <a:off x="914400" y="1371600"/>
            <a:ext cx="5082117"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9718" y="1371600"/>
            <a:ext cx="5082116"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a:extLst>
              <a:ext uri="{FF2B5EF4-FFF2-40B4-BE49-F238E27FC236}">
                <a16:creationId xmlns:a16="http://schemas.microsoft.com/office/drawing/2014/main" id="{92474F65-63BC-7041-9DB7-5C3BC4C6723B}"/>
              </a:ext>
            </a:extLst>
          </p:cNvPr>
          <p:cNvSpPr>
            <a:spLocks noGrp="1" noChangeArrowheads="1"/>
          </p:cNvSpPr>
          <p:nvPr>
            <p:ph type="sldNum" sz="quarter" idx="10"/>
          </p:nvPr>
        </p:nvSpPr>
        <p:spPr/>
        <p:txBody>
          <a:bodyPr/>
          <a:lstStyle>
            <a:lvl1pPr>
              <a:defRPr/>
            </a:lvl1pPr>
          </a:lstStyle>
          <a:p>
            <a:fld id="{044B639C-D4C7-D446-AFEE-3FA53885ED4E}" type="slidenum">
              <a:rPr lang="en-US" altLang="en-US"/>
              <a:pPr/>
              <a:t>‹#›</a:t>
            </a:fld>
            <a:endParaRPr lang="en-US" altLang="en-US"/>
          </a:p>
        </p:txBody>
      </p:sp>
      <p:sp>
        <p:nvSpPr>
          <p:cNvPr id="6" name="Rectangle 11">
            <a:extLst>
              <a:ext uri="{FF2B5EF4-FFF2-40B4-BE49-F238E27FC236}">
                <a16:creationId xmlns:a16="http://schemas.microsoft.com/office/drawing/2014/main" id="{2C567197-BB16-4F48-9578-788FC7B6AACF}"/>
              </a:ext>
            </a:extLst>
          </p:cNvPr>
          <p:cNvSpPr>
            <a:spLocks noGrp="1" noChangeArrowheads="1"/>
          </p:cNvSpPr>
          <p:nvPr>
            <p:ph type="ftr" sz="quarter" idx="11"/>
          </p:nvPr>
        </p:nvSpPr>
        <p:spPr>
          <a:xfrm>
            <a:off x="1320800" y="6500813"/>
            <a:ext cx="5082117" cy="246062"/>
          </a:xfrm>
          <a:prstGeom prst="rect">
            <a:avLst/>
          </a:prstGeom>
        </p:spPr>
        <p:txBody>
          <a:bodyPr/>
          <a:lstStyle>
            <a:lvl1pPr eaLnBrk="1" hangingPunct="1">
              <a:defRPr>
                <a:latin typeface="Arial" charset="0"/>
                <a:cs typeface="Arial" charset="0"/>
              </a:defRPr>
            </a:lvl1pPr>
          </a:lstStyle>
          <a:p>
            <a:pPr>
              <a:defRPr/>
            </a:pPr>
            <a:endParaRPr lang="en-US"/>
          </a:p>
        </p:txBody>
      </p:sp>
      <p:sp>
        <p:nvSpPr>
          <p:cNvPr id="7" name="Rectangle 12">
            <a:extLst>
              <a:ext uri="{FF2B5EF4-FFF2-40B4-BE49-F238E27FC236}">
                <a16:creationId xmlns:a16="http://schemas.microsoft.com/office/drawing/2014/main" id="{396675F7-1A5A-D344-978C-92D60EF8E896}"/>
              </a:ext>
            </a:extLst>
          </p:cNvPr>
          <p:cNvSpPr>
            <a:spLocks noGrp="1" noChangeArrowheads="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597410583"/>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1D86-4F58-4EC4-91D0-A67D4954FEF9}"/>
              </a:ext>
            </a:extLst>
          </p:cNvPr>
          <p:cNvSpPr>
            <a:spLocks noGrp="1"/>
          </p:cNvSpPr>
          <p:nvPr>
            <p:ph type="ctrTitle"/>
          </p:nvPr>
        </p:nvSpPr>
        <p:spPr>
          <a:xfrm>
            <a:off x="1524000" y="1777999"/>
            <a:ext cx="9144000" cy="1731963"/>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3DDE7D-CC51-489C-82C0-74A4E16C6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FDD9713A-0F08-4297-9FE4-7EA8D9AAD38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302994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CF9C-AC4B-4AAE-9D20-F2D39D6D4161}"/>
              </a:ext>
            </a:extLst>
          </p:cNvPr>
          <p:cNvSpPr>
            <a:spLocks noGrp="1"/>
          </p:cNvSpPr>
          <p:nvPr>
            <p:ph type="title"/>
          </p:nvPr>
        </p:nvSpPr>
        <p:spPr>
          <a:xfrm>
            <a:off x="828533" y="1389253"/>
            <a:ext cx="10534934"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E559CA2-9330-44A9-9E0C-D790CCA500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F1573B-CA05-4D61-9937-884BB94BFAC4}"/>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6832541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04" userDrawn="1">
          <p15:clr>
            <a:srgbClr val="FBAE40"/>
          </p15:clr>
        </p15:guide>
        <p15:guide id="3" pos="39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73CD-B691-4C8F-B61B-88F874B1FCD6}"/>
              </a:ext>
            </a:extLst>
          </p:cNvPr>
          <p:cNvSpPr>
            <a:spLocks noGrp="1"/>
          </p:cNvSpPr>
          <p:nvPr>
            <p:ph type="title"/>
          </p:nvPr>
        </p:nvSpPr>
        <p:spPr>
          <a:xfrm>
            <a:off x="831850" y="1232063"/>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C39CC-3122-4BA3-BC11-84CDA03C6261}"/>
              </a:ext>
            </a:extLst>
          </p:cNvPr>
          <p:cNvSpPr>
            <a:spLocks noGrp="1"/>
          </p:cNvSpPr>
          <p:nvPr>
            <p:ph type="body" idx="1"/>
          </p:nvPr>
        </p:nvSpPr>
        <p:spPr>
          <a:xfrm>
            <a:off x="831850" y="411178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0FFBC2D-8ED4-463A-A956-DA539AD5FC8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224177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179F-4CE3-4FCD-82F8-5BCA5D81D641}"/>
              </a:ext>
            </a:extLst>
          </p:cNvPr>
          <p:cNvSpPr>
            <a:spLocks noGrp="1"/>
          </p:cNvSpPr>
          <p:nvPr>
            <p:ph type="title"/>
          </p:nvPr>
        </p:nvSpPr>
        <p:spPr>
          <a:xfrm>
            <a:off x="838200" y="1480693"/>
            <a:ext cx="10515600" cy="1325563"/>
          </a:xfrm>
          <a:prstGeom prst="rect">
            <a:avLst/>
          </a:prstGeo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3841915-D864-4CEA-BE87-F5AACB1957C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261844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C30ED7-8E8D-496D-84A3-E603E91E6B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69821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CF9C-AC4B-4AAE-9D20-F2D39D6D4161}"/>
              </a:ext>
            </a:extLst>
          </p:cNvPr>
          <p:cNvSpPr>
            <a:spLocks noGrp="1"/>
          </p:cNvSpPr>
          <p:nvPr>
            <p:ph type="title"/>
          </p:nvPr>
        </p:nvSpPr>
        <p:spPr>
          <a:xfrm>
            <a:off x="818866" y="365125"/>
            <a:ext cx="10534934"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E559CA2-9330-44A9-9E0C-D790CCA500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F1573B-CA05-4D61-9937-884BB94BFAC4}"/>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952481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04" userDrawn="1">
          <p15:clr>
            <a:srgbClr val="FBAE40"/>
          </p15:clr>
        </p15:guide>
        <p15:guide id="3" pos="39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8933-8B05-483D-8F9C-C91C5DCD3274}"/>
              </a:ext>
            </a:extLst>
          </p:cNvPr>
          <p:cNvSpPr>
            <a:spLocks noGrp="1"/>
          </p:cNvSpPr>
          <p:nvPr>
            <p:ph type="title"/>
          </p:nvPr>
        </p:nvSpPr>
        <p:spPr>
          <a:xfrm>
            <a:off x="958596" y="1473770"/>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92F23-10FD-45CB-A191-E9141E0DA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7D3CE34-F881-47D0-8425-C95DD43F6EE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993955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3B374-0810-4E6A-85A0-111E9A9E04A7}"/>
              </a:ext>
            </a:extLst>
          </p:cNvPr>
          <p:cNvSpPr>
            <a:spLocks noGrp="1"/>
          </p:cNvSpPr>
          <p:nvPr>
            <p:ph type="title" orient="vert"/>
          </p:nvPr>
        </p:nvSpPr>
        <p:spPr>
          <a:xfrm>
            <a:off x="8724900" y="1389888"/>
            <a:ext cx="2628900" cy="498279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56BD1B-C442-43DB-B35E-4E17067CFFE5}"/>
              </a:ext>
            </a:extLst>
          </p:cNvPr>
          <p:cNvSpPr>
            <a:spLocks noGrp="1"/>
          </p:cNvSpPr>
          <p:nvPr>
            <p:ph type="body" orient="vert" idx="1"/>
          </p:nvPr>
        </p:nvSpPr>
        <p:spPr>
          <a:xfrm>
            <a:off x="838200" y="1389888"/>
            <a:ext cx="7734300" cy="49827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76624C-1292-4BA8-94D8-42066FC7306E}"/>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271457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1D86-4F58-4EC4-91D0-A67D4954FEF9}"/>
              </a:ext>
            </a:extLst>
          </p:cNvPr>
          <p:cNvSpPr>
            <a:spLocks noGrp="1"/>
          </p:cNvSpPr>
          <p:nvPr>
            <p:ph type="ctrTitle"/>
          </p:nvPr>
        </p:nvSpPr>
        <p:spPr>
          <a:xfrm>
            <a:off x="2247900" y="1596997"/>
            <a:ext cx="9601200" cy="1912965"/>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3DDE7D-CC51-489C-82C0-74A4E16C60B7}"/>
              </a:ext>
            </a:extLst>
          </p:cNvPr>
          <p:cNvSpPr>
            <a:spLocks noGrp="1"/>
          </p:cNvSpPr>
          <p:nvPr>
            <p:ph type="subTitle" idx="1"/>
          </p:nvPr>
        </p:nvSpPr>
        <p:spPr>
          <a:xfrm>
            <a:off x="2247900" y="3429000"/>
            <a:ext cx="9601200" cy="18288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FDD9713A-0F08-4297-9FE4-7EA8D9AAD38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958723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CF9C-AC4B-4AAE-9D20-F2D39D6D4161}"/>
              </a:ext>
            </a:extLst>
          </p:cNvPr>
          <p:cNvSpPr>
            <a:spLocks noGrp="1"/>
          </p:cNvSpPr>
          <p:nvPr>
            <p:ph type="title"/>
          </p:nvPr>
        </p:nvSpPr>
        <p:spPr>
          <a:xfrm>
            <a:off x="2247899" y="365125"/>
            <a:ext cx="9583571"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E559CA2-9330-44A9-9E0C-D790CCA5002F}"/>
              </a:ext>
            </a:extLst>
          </p:cNvPr>
          <p:cNvSpPr>
            <a:spLocks noGrp="1"/>
          </p:cNvSpPr>
          <p:nvPr>
            <p:ph idx="1"/>
          </p:nvPr>
        </p:nvSpPr>
        <p:spPr>
          <a:xfrm>
            <a:off x="2265528" y="1825624"/>
            <a:ext cx="9583572" cy="4206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F1573B-CA05-4D61-9937-884BB94BFAC4}"/>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3957850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04" userDrawn="1">
          <p15:clr>
            <a:srgbClr val="FBAE40"/>
          </p15:clr>
        </p15:guide>
        <p15:guide id="3" pos="39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73CD-B691-4C8F-B61B-88F874B1FCD6}"/>
              </a:ext>
            </a:extLst>
          </p:cNvPr>
          <p:cNvSpPr>
            <a:spLocks noGrp="1"/>
          </p:cNvSpPr>
          <p:nvPr>
            <p:ph type="title"/>
          </p:nvPr>
        </p:nvSpPr>
        <p:spPr>
          <a:xfrm>
            <a:off x="2247900" y="1172909"/>
            <a:ext cx="9601200" cy="2894125"/>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C39CC-3122-4BA3-BC11-84CDA03C6261}"/>
              </a:ext>
            </a:extLst>
          </p:cNvPr>
          <p:cNvSpPr>
            <a:spLocks noGrp="1"/>
          </p:cNvSpPr>
          <p:nvPr>
            <p:ph type="body" idx="1"/>
          </p:nvPr>
        </p:nvSpPr>
        <p:spPr>
          <a:xfrm>
            <a:off x="2247900" y="4080681"/>
            <a:ext cx="9601200" cy="152195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0FFBC2D-8ED4-463A-A956-DA539AD5FC8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9711981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F6EC-548B-4179-B4EA-F3B600D63443}"/>
              </a:ext>
            </a:extLst>
          </p:cNvPr>
          <p:cNvSpPr>
            <a:spLocks noGrp="1"/>
          </p:cNvSpPr>
          <p:nvPr>
            <p:ph type="title"/>
          </p:nvPr>
        </p:nvSpPr>
        <p:spPr>
          <a:xfrm>
            <a:off x="2247900" y="365125"/>
            <a:ext cx="96012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1FE672D-2B8E-4B57-B4F9-F0ADB36C4773}"/>
              </a:ext>
            </a:extLst>
          </p:cNvPr>
          <p:cNvSpPr>
            <a:spLocks noGrp="1"/>
          </p:cNvSpPr>
          <p:nvPr>
            <p:ph sz="half" idx="1"/>
          </p:nvPr>
        </p:nvSpPr>
        <p:spPr>
          <a:xfrm>
            <a:off x="2247900" y="1824831"/>
            <a:ext cx="4663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04C1D-54C0-46A2-AEF9-2A55714EFA86}"/>
              </a:ext>
            </a:extLst>
          </p:cNvPr>
          <p:cNvSpPr>
            <a:spLocks noGrp="1"/>
          </p:cNvSpPr>
          <p:nvPr>
            <p:ph sz="half" idx="2"/>
          </p:nvPr>
        </p:nvSpPr>
        <p:spPr>
          <a:xfrm>
            <a:off x="7185660" y="1824831"/>
            <a:ext cx="4663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037F0960-DDA1-4B19-BAE3-B30CDE4C5D39}"/>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2373399441"/>
      </p:ext>
    </p:extLst>
  </p:cSld>
  <p:clrMapOvr>
    <a:masterClrMapping/>
  </p:clrMapOvr>
  <p:extLst>
    <p:ext uri="{DCECCB84-F9BA-43D5-87BE-67443E8EF086}">
      <p15:sldGuideLst xmlns:p15="http://schemas.microsoft.com/office/powerpoint/2012/main">
        <p15:guide id="1" orient="horz" pos="112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7E43-6756-40D9-B4A7-95B41151F73D}"/>
              </a:ext>
            </a:extLst>
          </p:cNvPr>
          <p:cNvSpPr>
            <a:spLocks noGrp="1"/>
          </p:cNvSpPr>
          <p:nvPr>
            <p:ph type="title"/>
          </p:nvPr>
        </p:nvSpPr>
        <p:spPr>
          <a:xfrm>
            <a:off x="2247900" y="365125"/>
            <a:ext cx="96012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98717B0-982D-4DB3-8949-7D329D9A0073}"/>
              </a:ext>
            </a:extLst>
          </p:cNvPr>
          <p:cNvSpPr>
            <a:spLocks noGrp="1"/>
          </p:cNvSpPr>
          <p:nvPr>
            <p:ph type="body" idx="1"/>
          </p:nvPr>
        </p:nvSpPr>
        <p:spPr>
          <a:xfrm>
            <a:off x="2247900" y="1729998"/>
            <a:ext cx="45862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9B1FB-6845-4FF1-8B98-3FA27F6C33B4}"/>
              </a:ext>
            </a:extLst>
          </p:cNvPr>
          <p:cNvSpPr>
            <a:spLocks noGrp="1"/>
          </p:cNvSpPr>
          <p:nvPr>
            <p:ph sz="half" idx="2"/>
          </p:nvPr>
        </p:nvSpPr>
        <p:spPr>
          <a:xfrm>
            <a:off x="2247900" y="2553910"/>
            <a:ext cx="45862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823A43-13D8-46F4-8DF8-2779B350A447}"/>
              </a:ext>
            </a:extLst>
          </p:cNvPr>
          <p:cNvSpPr>
            <a:spLocks noGrp="1"/>
          </p:cNvSpPr>
          <p:nvPr>
            <p:ph type="body" sz="quarter" idx="3"/>
          </p:nvPr>
        </p:nvSpPr>
        <p:spPr>
          <a:xfrm>
            <a:off x="7008812" y="1729998"/>
            <a:ext cx="48402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5965A61-BCC1-4AC2-8E8C-ACD954017EED}"/>
              </a:ext>
            </a:extLst>
          </p:cNvPr>
          <p:cNvSpPr>
            <a:spLocks noGrp="1"/>
          </p:cNvSpPr>
          <p:nvPr>
            <p:ph sz="quarter" idx="4"/>
          </p:nvPr>
        </p:nvSpPr>
        <p:spPr>
          <a:xfrm>
            <a:off x="7008812" y="2553910"/>
            <a:ext cx="48402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CBE94918-4284-45CC-B651-DE42C7961C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6675985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179F-4CE3-4FCD-82F8-5BCA5D81D641}"/>
              </a:ext>
            </a:extLst>
          </p:cNvPr>
          <p:cNvSpPr>
            <a:spLocks noGrp="1"/>
          </p:cNvSpPr>
          <p:nvPr>
            <p:ph type="title"/>
          </p:nvPr>
        </p:nvSpPr>
        <p:spPr>
          <a:xfrm>
            <a:off x="2247900" y="365125"/>
            <a:ext cx="9601200" cy="1325563"/>
          </a:xfrm>
          <a:prstGeom prst="rect">
            <a:avLst/>
          </a:prstGeom>
        </p:spPr>
        <p:txBody>
          <a:bodyPr/>
          <a:lstStyle/>
          <a:p>
            <a:r>
              <a:rPr lang="en-US" dirty="0"/>
              <a:t>Click to edit Master title style</a:t>
            </a:r>
          </a:p>
        </p:txBody>
      </p:sp>
      <p:sp>
        <p:nvSpPr>
          <p:cNvPr id="5" name="Slide Number Placeholder 4">
            <a:extLst>
              <a:ext uri="{FF2B5EF4-FFF2-40B4-BE49-F238E27FC236}">
                <a16:creationId xmlns:a16="http://schemas.microsoft.com/office/drawing/2014/main" id="{B3841915-D864-4CEA-BE87-F5AACB1957C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0772176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C30ED7-8E8D-496D-84A3-E603E91E6B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8422988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E699-60D1-4C0A-A713-992ECA1229F0}"/>
              </a:ext>
            </a:extLst>
          </p:cNvPr>
          <p:cNvSpPr>
            <a:spLocks noGrp="1"/>
          </p:cNvSpPr>
          <p:nvPr>
            <p:ph type="title"/>
          </p:nvPr>
        </p:nvSpPr>
        <p:spPr>
          <a:xfrm>
            <a:off x="2247900" y="798394"/>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69A09C-6B8E-4229-BE1E-E74E98C93AD4}"/>
              </a:ext>
            </a:extLst>
          </p:cNvPr>
          <p:cNvSpPr>
            <a:spLocks noGrp="1"/>
          </p:cNvSpPr>
          <p:nvPr>
            <p:ph idx="1"/>
          </p:nvPr>
        </p:nvSpPr>
        <p:spPr>
          <a:xfrm>
            <a:off x="6564573" y="1049503"/>
            <a:ext cx="528452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69DEE0-4F32-4DD7-AACE-F3FCC7774A74}"/>
              </a:ext>
            </a:extLst>
          </p:cNvPr>
          <p:cNvSpPr>
            <a:spLocks noGrp="1"/>
          </p:cNvSpPr>
          <p:nvPr>
            <p:ph type="body" sz="half" idx="2"/>
          </p:nvPr>
        </p:nvSpPr>
        <p:spPr>
          <a:xfrm>
            <a:off x="2247900" y="2398594"/>
            <a:ext cx="3932237" cy="35245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BB06FDAA-D1A7-49A4-AEA1-87A865984BD6}"/>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253671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73CD-B691-4C8F-B61B-88F874B1FCD6}"/>
              </a:ext>
            </a:extLst>
          </p:cNvPr>
          <p:cNvSpPr>
            <a:spLocks noGrp="1"/>
          </p:cNvSpPr>
          <p:nvPr>
            <p:ph type="title"/>
          </p:nvPr>
        </p:nvSpPr>
        <p:spPr>
          <a:xfrm>
            <a:off x="831850" y="1232063"/>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C39CC-3122-4BA3-BC11-84CDA03C6261}"/>
              </a:ext>
            </a:extLst>
          </p:cNvPr>
          <p:cNvSpPr>
            <a:spLocks noGrp="1"/>
          </p:cNvSpPr>
          <p:nvPr>
            <p:ph type="body" idx="1"/>
          </p:nvPr>
        </p:nvSpPr>
        <p:spPr>
          <a:xfrm>
            <a:off x="831850" y="411178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0FFBC2D-8ED4-463A-A956-DA539AD5FC8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8654714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8933-8B05-483D-8F9C-C91C5DCD3274}"/>
              </a:ext>
            </a:extLst>
          </p:cNvPr>
          <p:cNvSpPr>
            <a:spLocks noGrp="1"/>
          </p:cNvSpPr>
          <p:nvPr>
            <p:ph type="title"/>
          </p:nvPr>
        </p:nvSpPr>
        <p:spPr>
          <a:xfrm>
            <a:off x="2247899" y="365125"/>
            <a:ext cx="9583571"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92F23-10FD-45CB-A191-E9141E0DA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7D3CE34-F881-47D0-8425-C95DD43F6EE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3517997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3B374-0810-4E6A-85A0-111E9A9E04A7}"/>
              </a:ext>
            </a:extLst>
          </p:cNvPr>
          <p:cNvSpPr>
            <a:spLocks noGrp="1"/>
          </p:cNvSpPr>
          <p:nvPr>
            <p:ph type="title" orient="vert"/>
          </p:nvPr>
        </p:nvSpPr>
        <p:spPr>
          <a:xfrm>
            <a:off x="9216224" y="365125"/>
            <a:ext cx="2628900" cy="5257753"/>
          </a:xfrm>
          <a:prstGeom prst="rect">
            <a:avLst/>
          </a:prstGeo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056BD1B-C442-43DB-B35E-4E17067CFFE5}"/>
              </a:ext>
            </a:extLst>
          </p:cNvPr>
          <p:cNvSpPr>
            <a:spLocks noGrp="1"/>
          </p:cNvSpPr>
          <p:nvPr>
            <p:ph type="body" orient="vert" idx="1"/>
          </p:nvPr>
        </p:nvSpPr>
        <p:spPr>
          <a:xfrm>
            <a:off x="2247900" y="365125"/>
            <a:ext cx="6815924" cy="52577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76624C-1292-4BA8-94D8-42066FC7306E}"/>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6057187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191750" y="6257437"/>
            <a:ext cx="695452" cy="275721"/>
          </a:xfrm>
          <a:prstGeom prst="rect">
            <a:avLst/>
          </a:prstGeom>
        </p:spPr>
      </p:pic>
    </p:spTree>
    <p:extLst>
      <p:ext uri="{BB962C8B-B14F-4D97-AF65-F5344CB8AC3E}">
        <p14:creationId xmlns:p14="http://schemas.microsoft.com/office/powerpoint/2010/main" val="1633529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87113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15970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25426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539215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039591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377257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6388608" y="268224"/>
            <a:ext cx="5498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5350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F6EC-548B-4179-B4EA-F3B600D63443}"/>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1FE672D-2B8E-4B57-B4F9-F0ADB36C4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04C1D-54C0-46A2-AEF9-2A55714EF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037F0960-DDA1-4B19-BAE3-B30CDE4C5D39}"/>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9816192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6388610" y="1658112"/>
            <a:ext cx="5498501"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70581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24280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589827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632611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6388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9436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028998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585155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378678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041065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4030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3778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7E43-6756-40D9-B4A7-95B41151F73D}"/>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98717B0-982D-4DB3-8949-7D329D9A0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9B1FB-6845-4FF1-8B98-3FA27F6C33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823A43-13D8-46F4-8DF8-2779B350A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65A61-BCC1-4AC2-8E8C-ACD954017E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CBE94918-4284-45CC-B651-DE42C7961C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7959898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671056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359775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453636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3429000"/>
            <a:ext cx="3048004" cy="342900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304889" y="268818"/>
            <a:ext cx="5524500" cy="5725583"/>
          </a:xfrm>
        </p:spPr>
        <p:txBody>
          <a:bodyPr/>
          <a:lstStyle/>
          <a:p>
            <a:r>
              <a:rPr lang="en-US"/>
              <a:t>Click to edit Master title style</a:t>
            </a:r>
            <a:endParaRPr lang="en-US" dirty="0"/>
          </a:p>
        </p:txBody>
      </p:sp>
    </p:spTree>
    <p:extLst>
      <p:ext uri="{BB962C8B-B14F-4D97-AF65-F5344CB8AC3E}">
        <p14:creationId xmlns:p14="http://schemas.microsoft.com/office/powerpoint/2010/main" val="38032418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804178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129148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90151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3340608" y="1681611"/>
            <a:ext cx="2450592" cy="4312788"/>
          </a:xfrm>
        </p:spPr>
        <p:txBody>
          <a:bodyPr/>
          <a:lstStyle>
            <a:lvl1pPr>
              <a:spcBef>
                <a:spcPts val="400"/>
              </a:spcBef>
              <a:defRPr sz="1333"/>
            </a:lvl1pPr>
            <a:lvl2pPr>
              <a:spcBef>
                <a:spcPts val="400"/>
              </a:spcBef>
              <a:defRPr sz="1333"/>
            </a:lvl2pPr>
            <a:lvl3pPr>
              <a:spcBef>
                <a:spcPts val="400"/>
              </a:spcBef>
              <a:defRPr sz="1333"/>
            </a:lvl3pPr>
            <a:lvl4pPr>
              <a:spcBef>
                <a:spcPts val="400"/>
              </a:spcBef>
              <a:defRPr sz="1333"/>
            </a:lvl4pPr>
            <a:lvl5pPr>
              <a:spcBef>
                <a:spcPts val="400"/>
              </a:spcBef>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8380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3340608" y="1681611"/>
            <a:ext cx="2450592" cy="4312788"/>
          </a:xfrm>
        </p:spPr>
        <p:txBody>
          <a:bodyPr/>
          <a:lstStyle>
            <a:lvl1pPr>
              <a:spcBef>
                <a:spcPts val="400"/>
              </a:spcBef>
              <a:defRPr sz="1333"/>
            </a:lvl1pPr>
            <a:lvl2pPr>
              <a:spcBef>
                <a:spcPts val="400"/>
              </a:spcBef>
              <a:defRPr sz="1333"/>
            </a:lvl2pPr>
            <a:lvl3pPr>
              <a:spcBef>
                <a:spcPts val="400"/>
              </a:spcBef>
              <a:defRPr sz="1333"/>
            </a:lvl3pPr>
            <a:lvl4pPr>
              <a:spcBef>
                <a:spcPts val="400"/>
              </a:spcBef>
              <a:defRPr sz="1333"/>
            </a:lvl4pPr>
            <a:lvl5pPr>
              <a:spcBef>
                <a:spcPts val="400"/>
              </a:spcBef>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1812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6911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179F-4CE3-4FCD-82F8-5BCA5D81D64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3841915-D864-4CEA-BE87-F5AACB1957C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4412734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1220285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5777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28032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234606" y="3087490"/>
            <a:ext cx="1722793" cy="683025"/>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5610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C30ED7-8E8D-496D-84A3-E603E91E6B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041626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E699-60D1-4C0A-A713-992ECA1229F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69A09C-6B8E-4229-BE1E-E74E98C93AD4}"/>
              </a:ext>
            </a:extLst>
          </p:cNvPr>
          <p:cNvSpPr>
            <a:spLocks noGrp="1"/>
          </p:cNvSpPr>
          <p:nvPr>
            <p:ph idx="1"/>
          </p:nvPr>
        </p:nvSpPr>
        <p:spPr>
          <a:xfrm>
            <a:off x="5180012" y="70830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69DEE0-4F32-4DD7-AACE-F3FCC7774A74}"/>
              </a:ext>
            </a:extLst>
          </p:cNvPr>
          <p:cNvSpPr>
            <a:spLocks noGrp="1"/>
          </p:cNvSpPr>
          <p:nvPr>
            <p:ph type="body" sz="half" idx="2"/>
          </p:nvPr>
        </p:nvSpPr>
        <p:spPr>
          <a:xfrm>
            <a:off x="839788" y="2057400"/>
            <a:ext cx="3932237" cy="35245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BB06FDAA-D1A7-49A4-AEA1-87A865984BD6}"/>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4437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88F1-3E5B-44E0-837E-0CA19824FB5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5710EB-5CC5-4280-9F78-96F07900C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6DA911-E6B7-4E62-81BB-DAA5C8645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D5A1AFFA-5066-440B-A653-28ABCE6FB3E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58955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3.tif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4.tif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4.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9DD4B4F-BC33-7C40-89F1-3CD170754D40}"/>
              </a:ext>
            </a:extLst>
          </p:cNvPr>
          <p:cNvGrpSpPr/>
          <p:nvPr userDrawn="1"/>
        </p:nvGrpSpPr>
        <p:grpSpPr>
          <a:xfrm>
            <a:off x="-1943100" y="5702295"/>
            <a:ext cx="14135100" cy="1155705"/>
            <a:chOff x="0" y="4724395"/>
            <a:chExt cx="12192000" cy="1155705"/>
          </a:xfrm>
        </p:grpSpPr>
        <p:sp>
          <p:nvSpPr>
            <p:cNvPr id="14" name="Rectangle 13">
              <a:extLst>
                <a:ext uri="{FF2B5EF4-FFF2-40B4-BE49-F238E27FC236}">
                  <a16:creationId xmlns:a16="http://schemas.microsoft.com/office/drawing/2014/main" id="{E041558F-0828-0840-96C0-4D7C350D2EC4}"/>
                </a:ext>
              </a:extLst>
            </p:cNvPr>
            <p:cNvSpPr/>
            <p:nvPr/>
          </p:nvSpPr>
          <p:spPr>
            <a:xfrm rot="16200000">
              <a:off x="6224309" y="1356450"/>
              <a:ext cx="1155700" cy="7891590"/>
            </a:xfrm>
            <a:prstGeom prst="rect">
              <a:avLst/>
            </a:prstGeom>
            <a:gradFill flip="none" rotWithShape="1">
              <a:gsLst>
                <a:gs pos="49000">
                  <a:srgbClr val="001D6B"/>
                </a:gs>
                <a:gs pos="94000">
                  <a:srgbClr val="0C61FE"/>
                </a:gs>
                <a:gs pos="67000">
                  <a:srgbClr val="054EE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picture containing computer, circuit&#10;&#10;Description automatically generated">
              <a:extLst>
                <a:ext uri="{FF2B5EF4-FFF2-40B4-BE49-F238E27FC236}">
                  <a16:creationId xmlns:a16="http://schemas.microsoft.com/office/drawing/2014/main" id="{773E0110-7ECB-B04B-8860-373BBF1E1D3D}"/>
                </a:ext>
              </a:extLst>
            </p:cNvPr>
            <p:cNvPicPr>
              <a:picLocks noChangeAspect="1"/>
            </p:cNvPicPr>
            <p:nvPr/>
          </p:nvPicPr>
          <p:blipFill rotWithShape="1">
            <a:blip r:embed="rId16">
              <a:extLst>
                <a:ext uri="{28A0092B-C50C-407E-A947-70E740481C1C}">
                  <a14:useLocalDpi xmlns:a14="http://schemas.microsoft.com/office/drawing/2010/main" val="0"/>
                </a:ext>
              </a:extLst>
            </a:blip>
            <a:srcRect l="50020"/>
            <a:stretch/>
          </p:blipFill>
          <p:spPr>
            <a:xfrm>
              <a:off x="10747954" y="4724398"/>
              <a:ext cx="1444046" cy="1155697"/>
            </a:xfrm>
            <a:prstGeom prst="rect">
              <a:avLst/>
            </a:prstGeom>
          </p:spPr>
        </p:pic>
        <p:pic>
          <p:nvPicPr>
            <p:cNvPr id="16" name="Picture 15" descr="A picture containing computer, circuit&#10;&#10;Description automatically generated">
              <a:extLst>
                <a:ext uri="{FF2B5EF4-FFF2-40B4-BE49-F238E27FC236}">
                  <a16:creationId xmlns:a16="http://schemas.microsoft.com/office/drawing/2014/main" id="{2FBB9E2E-3835-F444-B651-28F075547C91}"/>
                </a:ext>
              </a:extLst>
            </p:cNvPr>
            <p:cNvPicPr>
              <a:picLocks noChangeAspect="1"/>
            </p:cNvPicPr>
            <p:nvPr/>
          </p:nvPicPr>
          <p:blipFill rotWithShape="1">
            <a:blip r:embed="rId16">
              <a:extLst>
                <a:ext uri="{28A0092B-C50C-407E-A947-70E740481C1C}">
                  <a14:useLocalDpi xmlns:a14="http://schemas.microsoft.com/office/drawing/2010/main" val="0"/>
                </a:ext>
              </a:extLst>
            </a:blip>
            <a:srcRect t="6666" r="50020" b="42778"/>
            <a:stretch/>
          </p:blipFill>
          <p:spPr>
            <a:xfrm>
              <a:off x="0" y="4724400"/>
              <a:ext cx="2856363" cy="1155700"/>
            </a:xfrm>
            <a:prstGeom prst="rect">
              <a:avLst/>
            </a:prstGeom>
          </p:spPr>
        </p:pic>
      </p:grpSp>
      <p:sp>
        <p:nvSpPr>
          <p:cNvPr id="3" name="Text Placeholder 2">
            <a:extLst>
              <a:ext uri="{FF2B5EF4-FFF2-40B4-BE49-F238E27FC236}">
                <a16:creationId xmlns:a16="http://schemas.microsoft.com/office/drawing/2014/main" id="{4A772993-AED1-4496-AAA8-F00FBA3CC674}"/>
              </a:ext>
            </a:extLst>
          </p:cNvPr>
          <p:cNvSpPr>
            <a:spLocks noGrp="1"/>
          </p:cNvSpPr>
          <p:nvPr>
            <p:ph type="body" idx="1"/>
          </p:nvPr>
        </p:nvSpPr>
        <p:spPr>
          <a:xfrm>
            <a:off x="838200" y="1825625"/>
            <a:ext cx="10515600" cy="37290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EC58B81-302C-4133-B7F7-40DCBD4FB77D}"/>
              </a:ext>
            </a:extLst>
          </p:cNvPr>
          <p:cNvSpPr>
            <a:spLocks noGrp="1"/>
          </p:cNvSpPr>
          <p:nvPr>
            <p:ph type="sldNum" sz="quarter" idx="4"/>
          </p:nvPr>
        </p:nvSpPr>
        <p:spPr>
          <a:xfrm>
            <a:off x="4724400" y="6310312"/>
            <a:ext cx="2743200" cy="365125"/>
          </a:xfrm>
          <a:prstGeom prst="rect">
            <a:avLst/>
          </a:prstGeom>
        </p:spPr>
        <p:txBody>
          <a:bodyPr vert="horz" lIns="91440" tIns="45720" rIns="91440" bIns="45720" rtlCol="0" anchor="ctr"/>
          <a:lstStyle>
            <a:lvl1pPr algn="ctr">
              <a:defRPr sz="1200">
                <a:solidFill>
                  <a:schemeClr val="bg1"/>
                </a:solidFill>
              </a:defRPr>
            </a:lvl1pPr>
          </a:lstStyle>
          <a:p>
            <a:pPr algn="ctr"/>
            <a:fld id="{3614E888-8827-49DD-B665-32811D5A2D81}" type="slidenum">
              <a:rPr lang="en-US" smtClean="0"/>
              <a:pPr/>
              <a:t>‹#›</a:t>
            </a:fld>
            <a:endParaRPr lang="en-US"/>
          </a:p>
        </p:txBody>
      </p:sp>
      <p:sp>
        <p:nvSpPr>
          <p:cNvPr id="7" name="Title Placeholder 1">
            <a:extLst>
              <a:ext uri="{FF2B5EF4-FFF2-40B4-BE49-F238E27FC236}">
                <a16:creationId xmlns:a16="http://schemas.microsoft.com/office/drawing/2014/main" id="{E26282C5-8EA3-5546-AB05-F2E59FD6D1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pic>
        <p:nvPicPr>
          <p:cNvPr id="17" name="Picture 16">
            <a:extLst>
              <a:ext uri="{FF2B5EF4-FFF2-40B4-BE49-F238E27FC236}">
                <a16:creationId xmlns:a16="http://schemas.microsoft.com/office/drawing/2014/main" id="{9F19A544-642D-8A42-9686-14A5AFAF8839}"/>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10033890" y="6558199"/>
            <a:ext cx="580145" cy="234476"/>
          </a:xfrm>
          <a:prstGeom prst="rect">
            <a:avLst/>
          </a:prstGeom>
        </p:spPr>
      </p:pic>
    </p:spTree>
    <p:extLst>
      <p:ext uri="{BB962C8B-B14F-4D97-AF65-F5344CB8AC3E}">
        <p14:creationId xmlns:p14="http://schemas.microsoft.com/office/powerpoint/2010/main" val="109452003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94" r:id="rId12"/>
    <p:sldLayoutId id="2147483795" r:id="rId13"/>
    <p:sldLayoutId id="2147483796" r:id="rId14"/>
  </p:sldLayoutIdLst>
  <p:txStyles>
    <p:titleStyle>
      <a:lvl1pPr algn="l" defTabSz="914400" rtl="0" eaLnBrk="1" latinLnBrk="0" hangingPunct="1">
        <a:lnSpc>
          <a:spcPct val="90000"/>
        </a:lnSpc>
        <a:spcBef>
          <a:spcPct val="0"/>
        </a:spcBef>
        <a:buNone/>
        <a:defRPr sz="4400" kern="1200">
          <a:solidFill>
            <a:srgbClr val="0850E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772993-AED1-4496-AAA8-F00FBA3CC674}"/>
              </a:ext>
            </a:extLst>
          </p:cNvPr>
          <p:cNvSpPr>
            <a:spLocks noGrp="1"/>
          </p:cNvSpPr>
          <p:nvPr>
            <p:ph type="body" idx="1"/>
          </p:nvPr>
        </p:nvSpPr>
        <p:spPr>
          <a:xfrm>
            <a:off x="1078992" y="2907791"/>
            <a:ext cx="10274808" cy="34698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EC58B81-302C-4133-B7F7-40DCBD4FB77D}"/>
              </a:ext>
            </a:extLst>
          </p:cNvPr>
          <p:cNvSpPr>
            <a:spLocks noGrp="1"/>
          </p:cNvSpPr>
          <p:nvPr>
            <p:ph type="sldNum" sz="quarter" idx="4"/>
          </p:nvPr>
        </p:nvSpPr>
        <p:spPr>
          <a:xfrm>
            <a:off x="9141363" y="6402808"/>
            <a:ext cx="2743200" cy="365125"/>
          </a:xfrm>
          <a:prstGeom prst="rect">
            <a:avLst/>
          </a:prstGeom>
        </p:spPr>
        <p:txBody>
          <a:bodyPr vert="horz" lIns="91440" tIns="45720" rIns="91440" bIns="45720" rtlCol="0" anchor="ctr"/>
          <a:lstStyle>
            <a:lvl1pPr algn="r">
              <a:defRPr sz="1200">
                <a:solidFill>
                  <a:schemeClr val="tx1"/>
                </a:solidFill>
              </a:defRPr>
            </a:lvl1pPr>
          </a:lstStyle>
          <a:p>
            <a:pPr algn="r"/>
            <a:fld id="{3614E888-8827-49DD-B665-32811D5A2D81}" type="slidenum">
              <a:rPr lang="en-US" smtClean="0"/>
              <a:pPr/>
              <a:t>‹#›</a:t>
            </a:fld>
            <a:endParaRPr lang="en-US"/>
          </a:p>
        </p:txBody>
      </p:sp>
      <p:sp>
        <p:nvSpPr>
          <p:cNvPr id="7" name="Title Placeholder 1">
            <a:extLst>
              <a:ext uri="{FF2B5EF4-FFF2-40B4-BE49-F238E27FC236}">
                <a16:creationId xmlns:a16="http://schemas.microsoft.com/office/drawing/2014/main" id="{E26282C5-8EA3-5546-AB05-F2E59FD6D115}"/>
              </a:ext>
            </a:extLst>
          </p:cNvPr>
          <p:cNvSpPr>
            <a:spLocks noGrp="1"/>
          </p:cNvSpPr>
          <p:nvPr>
            <p:ph type="title"/>
          </p:nvPr>
        </p:nvSpPr>
        <p:spPr>
          <a:xfrm>
            <a:off x="838200" y="1389253"/>
            <a:ext cx="10515600" cy="1325563"/>
          </a:xfrm>
          <a:prstGeom prst="rect">
            <a:avLst/>
          </a:prstGeom>
        </p:spPr>
        <p:txBody>
          <a:bodyPr vert="horz" lIns="91440" tIns="45720" rIns="91440" bIns="45720" rtlCol="0" anchor="ctr">
            <a:normAutofit/>
          </a:bodyPr>
          <a:lstStyle/>
          <a:p>
            <a:r>
              <a:rPr lang="en-US" dirty="0"/>
              <a:t>Click to edit Master title style</a:t>
            </a:r>
          </a:p>
        </p:txBody>
      </p:sp>
      <p:pic>
        <p:nvPicPr>
          <p:cNvPr id="4" name="Picture 3">
            <a:extLst>
              <a:ext uri="{FF2B5EF4-FFF2-40B4-BE49-F238E27FC236}">
                <a16:creationId xmlns:a16="http://schemas.microsoft.com/office/drawing/2014/main" id="{BCC0C2D8-D9FD-5C4F-8299-0AF9B7E0676D}"/>
              </a:ext>
            </a:extLst>
          </p:cNvPr>
          <p:cNvPicPr>
            <a:picLocks noChangeAspect="1"/>
          </p:cNvPicPr>
          <p:nvPr userDrawn="1"/>
        </p:nvPicPr>
        <p:blipFill>
          <a:blip r:embed="rId9"/>
          <a:stretch>
            <a:fillRect/>
          </a:stretch>
        </p:blipFill>
        <p:spPr>
          <a:xfrm>
            <a:off x="-2019300" y="-6021"/>
            <a:ext cx="14211300" cy="1282700"/>
          </a:xfrm>
          <a:prstGeom prst="rect">
            <a:avLst/>
          </a:prstGeom>
        </p:spPr>
      </p:pic>
    </p:spTree>
    <p:extLst>
      <p:ext uri="{BB962C8B-B14F-4D97-AF65-F5344CB8AC3E}">
        <p14:creationId xmlns:p14="http://schemas.microsoft.com/office/powerpoint/2010/main" val="242009959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4" r:id="rId4"/>
    <p:sldLayoutId id="2147483755" r:id="rId5"/>
    <p:sldLayoutId id="2147483758" r:id="rId6"/>
    <p:sldLayoutId id="2147483759" r:id="rId7"/>
  </p:sldLayoutIdLst>
  <p:txStyles>
    <p:titleStyle>
      <a:lvl1pPr algn="l" defTabSz="914400" rtl="0" eaLnBrk="1" latinLnBrk="0" hangingPunct="1">
        <a:lnSpc>
          <a:spcPct val="90000"/>
        </a:lnSpc>
        <a:spcBef>
          <a:spcPct val="0"/>
        </a:spcBef>
        <a:buNone/>
        <a:defRPr sz="4400" kern="1200">
          <a:solidFill>
            <a:srgbClr val="0850E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772993-AED1-4496-AAA8-F00FBA3CC674}"/>
              </a:ext>
            </a:extLst>
          </p:cNvPr>
          <p:cNvSpPr>
            <a:spLocks noGrp="1"/>
          </p:cNvSpPr>
          <p:nvPr>
            <p:ph type="body" idx="1"/>
          </p:nvPr>
        </p:nvSpPr>
        <p:spPr>
          <a:xfrm>
            <a:off x="2265528" y="1825624"/>
            <a:ext cx="9583572" cy="38487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EC58B81-302C-4133-B7F7-40DCBD4FB77D}"/>
              </a:ext>
            </a:extLst>
          </p:cNvPr>
          <p:cNvSpPr>
            <a:spLocks noGrp="1"/>
          </p:cNvSpPr>
          <p:nvPr>
            <p:ph type="sldNum" sz="quarter" idx="4"/>
          </p:nvPr>
        </p:nvSpPr>
        <p:spPr>
          <a:xfrm>
            <a:off x="9105900" y="6310312"/>
            <a:ext cx="2743200" cy="365125"/>
          </a:xfrm>
          <a:prstGeom prst="rect">
            <a:avLst/>
          </a:prstGeom>
        </p:spPr>
        <p:txBody>
          <a:bodyPr vert="horz" lIns="91440" tIns="45720" rIns="91440" bIns="45720" rtlCol="0" anchor="ctr"/>
          <a:lstStyle>
            <a:lvl1pPr algn="r">
              <a:defRPr sz="1200">
                <a:solidFill>
                  <a:schemeClr val="tx1"/>
                </a:solidFill>
              </a:defRPr>
            </a:lvl1pPr>
          </a:lstStyle>
          <a:p>
            <a:fld id="{3614E888-8827-49DD-B665-32811D5A2D81}" type="slidenum">
              <a:rPr lang="en-US" smtClean="0"/>
              <a:pPr/>
              <a:t>‹#›</a:t>
            </a:fld>
            <a:endParaRPr lang="en-US"/>
          </a:p>
        </p:txBody>
      </p:sp>
      <p:sp>
        <p:nvSpPr>
          <p:cNvPr id="7" name="Title Placeholder 1">
            <a:extLst>
              <a:ext uri="{FF2B5EF4-FFF2-40B4-BE49-F238E27FC236}">
                <a16:creationId xmlns:a16="http://schemas.microsoft.com/office/drawing/2014/main" id="{E26282C5-8EA3-5546-AB05-F2E59FD6D115}"/>
              </a:ext>
            </a:extLst>
          </p:cNvPr>
          <p:cNvSpPr>
            <a:spLocks noGrp="1"/>
          </p:cNvSpPr>
          <p:nvPr>
            <p:ph type="title"/>
          </p:nvPr>
        </p:nvSpPr>
        <p:spPr>
          <a:xfrm>
            <a:off x="2265528" y="365125"/>
            <a:ext cx="9583572" cy="1368141"/>
          </a:xfrm>
          <a:prstGeom prst="rect">
            <a:avLst/>
          </a:prstGeom>
        </p:spPr>
        <p:txBody>
          <a:bodyPr vert="horz" lIns="91440" tIns="45720" rIns="91440" bIns="45720" rtlCol="0" anchor="ctr">
            <a:normAutofit/>
          </a:bodyPr>
          <a:lstStyle/>
          <a:p>
            <a:r>
              <a:rPr lang="en-US" dirty="0"/>
              <a:t>Click to edit Master title style</a:t>
            </a:r>
          </a:p>
        </p:txBody>
      </p:sp>
      <p:pic>
        <p:nvPicPr>
          <p:cNvPr id="2" name="Picture 1">
            <a:extLst>
              <a:ext uri="{FF2B5EF4-FFF2-40B4-BE49-F238E27FC236}">
                <a16:creationId xmlns:a16="http://schemas.microsoft.com/office/drawing/2014/main" id="{43515B07-57C6-4445-B247-62EDA2A27F17}"/>
              </a:ext>
            </a:extLst>
          </p:cNvPr>
          <p:cNvPicPr>
            <a:picLocks noChangeAspect="1"/>
          </p:cNvPicPr>
          <p:nvPr userDrawn="1"/>
        </p:nvPicPr>
        <p:blipFill>
          <a:blip r:embed="rId12"/>
          <a:stretch>
            <a:fillRect/>
          </a:stretch>
        </p:blipFill>
        <p:spPr>
          <a:xfrm>
            <a:off x="0" y="-1244600"/>
            <a:ext cx="2028244" cy="8102600"/>
          </a:xfrm>
          <a:prstGeom prst="rect">
            <a:avLst/>
          </a:prstGeom>
        </p:spPr>
      </p:pic>
    </p:spTree>
    <p:extLst>
      <p:ext uri="{BB962C8B-B14F-4D97-AF65-F5344CB8AC3E}">
        <p14:creationId xmlns:p14="http://schemas.microsoft.com/office/powerpoint/2010/main" val="355719204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8" r:id="rId9"/>
    <p:sldLayoutId id="2147483729" r:id="rId10"/>
  </p:sldLayoutIdLst>
  <p:txStyles>
    <p:titleStyle>
      <a:lvl1pPr algn="l"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416" userDrawn="1">
          <p15:clr>
            <a:srgbClr val="F26B43"/>
          </p15:clr>
        </p15:guide>
        <p15:guide id="2" pos="746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bg1"/>
                </a:solidFill>
                <a:latin typeface="IBM Plex Sans" panose="020B0503050203000203" pitchFamily="34" charset="0"/>
              </a:defRPr>
            </a:lvl1pPr>
          </a:lstStyle>
          <a:p>
            <a:r>
              <a:rPr lang="en-US"/>
              <a:t>Group Name / DOC ID / Month XX, 2020 / © 2020 IBM Corporation</a:t>
            </a:r>
            <a:endParaRPr lang="en-US" dirty="0"/>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98375622"/>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Lst>
  <p:hf hdr="0" dt="0"/>
  <p:txStyles>
    <p:titleStyle>
      <a:lvl1pPr algn="l" rtl="0" eaLnBrk="1" fontAlgn="base" hangingPunct="1">
        <a:lnSpc>
          <a:spcPct val="90000"/>
        </a:lnSpc>
        <a:spcBef>
          <a:spcPct val="0"/>
        </a:spcBef>
        <a:spcAft>
          <a:spcPct val="0"/>
        </a:spcAft>
        <a:defRPr sz="32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pitchFamily="34" charset="0"/>
        </a:defRPr>
      </a:lvl2pPr>
      <a:lvl3pPr algn="l" rtl="0" eaLnBrk="1" fontAlgn="base" hangingPunct="1">
        <a:lnSpc>
          <a:spcPct val="90000"/>
        </a:lnSpc>
        <a:spcBef>
          <a:spcPct val="0"/>
        </a:spcBef>
        <a:spcAft>
          <a:spcPct val="0"/>
        </a:spcAft>
        <a:defRPr sz="2960">
          <a:solidFill>
            <a:srgbClr val="191919"/>
          </a:solidFill>
          <a:latin typeface="IBM Plex Sans" pitchFamily="34" charset="0"/>
        </a:defRPr>
      </a:lvl3pPr>
      <a:lvl4pPr algn="l" rtl="0" eaLnBrk="1" fontAlgn="base" hangingPunct="1">
        <a:lnSpc>
          <a:spcPct val="90000"/>
        </a:lnSpc>
        <a:spcBef>
          <a:spcPct val="0"/>
        </a:spcBef>
        <a:spcAft>
          <a:spcPct val="0"/>
        </a:spcAft>
        <a:defRPr sz="2960">
          <a:solidFill>
            <a:srgbClr val="191919"/>
          </a:solidFill>
          <a:latin typeface="IBM Plex Sans" pitchFamily="34" charset="0"/>
        </a:defRPr>
      </a:lvl4pPr>
      <a:lvl5pPr algn="l" rtl="0" eaLnBrk="1" fontAlgn="base" hangingPunct="1">
        <a:lnSpc>
          <a:spcPct val="90000"/>
        </a:lnSpc>
        <a:spcBef>
          <a:spcPct val="0"/>
        </a:spcBef>
        <a:spcAft>
          <a:spcPct val="0"/>
        </a:spcAft>
        <a:defRPr sz="2960">
          <a:solidFill>
            <a:srgbClr val="191919"/>
          </a:solidFill>
          <a:latin typeface="IBM Plex Sans"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pitchFamily="34" charset="0"/>
        </a:defRPr>
      </a:lvl9pPr>
    </p:titleStyle>
    <p:bodyStyle>
      <a:lvl1pPr marL="0" indent="0" algn="l" rtl="0" eaLnBrk="1" fontAlgn="base" hangingPunct="1">
        <a:lnSpc>
          <a:spcPct val="100000"/>
        </a:lnSpc>
        <a:spcBef>
          <a:spcPts val="1467"/>
        </a:spcBef>
        <a:spcAft>
          <a:spcPct val="0"/>
        </a:spcAft>
        <a:buClr>
          <a:srgbClr val="6D6E70"/>
        </a:buClr>
        <a:buSzPct val="90000"/>
        <a:buFont typeface="IBM Plex Sans" pitchFamily="2" charset="2"/>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228597" indent="-231642" algn="l" rtl="0" eaLnBrk="1" fontAlgn="base" hangingPunct="1">
        <a:lnSpc>
          <a:spcPct val="100000"/>
        </a:lnSpc>
        <a:spcBef>
          <a:spcPts val="1467"/>
        </a:spcBef>
        <a:spcAft>
          <a:spcPct val="0"/>
        </a:spcAft>
        <a:buClr>
          <a:schemeClr val="bg1"/>
        </a:buClr>
        <a:buSzPct val="100000"/>
        <a:buFont typeface="IBM Plex Sans"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457195" indent="-231642" algn="l" rtl="0" eaLnBrk="1" fontAlgn="base" hangingPunct="1">
        <a:lnSpc>
          <a:spcPct val="100000"/>
        </a:lnSpc>
        <a:spcBef>
          <a:spcPts val="1467"/>
        </a:spcBef>
        <a:spcAft>
          <a:spcPct val="0"/>
        </a:spcAft>
        <a:buClr>
          <a:schemeClr val="bg1"/>
        </a:buClr>
        <a:buSzPct val="10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838190" indent="-231642" algn="l" rtl="0" eaLnBrk="1" fontAlgn="base" hangingPunct="1">
        <a:lnSpc>
          <a:spcPct val="100000"/>
        </a:lnSpc>
        <a:spcBef>
          <a:spcPts val="1467"/>
        </a:spcBef>
        <a:spcAft>
          <a:spcPct val="0"/>
        </a:spcAft>
        <a:buClr>
          <a:schemeClr val="bg1"/>
        </a:buClr>
        <a:buSzPct val="100000"/>
        <a:buFont typeface="IBM Plex Sans"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00000"/>
        </a:lnSpc>
        <a:spcBef>
          <a:spcPts val="1467"/>
        </a:spcBef>
        <a:spcAft>
          <a:spcPct val="0"/>
        </a:spcAft>
        <a:buClr>
          <a:schemeClr val="bg1"/>
        </a:buClr>
        <a:buFont typeface="IBM Plex Sans"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3.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7.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7.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7.xml"/><Relationship Id="rId5" Type="http://schemas.openxmlformats.org/officeDocument/2006/relationships/hyperlink" Target="http://ibm.biz/zosconnect-scenarios" TargetMode="Externa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3.xml"/><Relationship Id="rId1" Type="http://schemas.openxmlformats.org/officeDocument/2006/relationships/tags" Target="../tags/tag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3.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3.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EE0045A-6BC9-3641-A5EF-FB0B02504781}"/>
              </a:ext>
            </a:extLst>
          </p:cNvPr>
          <p:cNvSpPr>
            <a:spLocks noGrp="1" noChangeArrowheads="1"/>
          </p:cNvSpPr>
          <p:nvPr>
            <p:ph type="ctrTitle"/>
          </p:nvPr>
        </p:nvSpPr>
        <p:spPr/>
        <p:txBody>
          <a:bodyPr>
            <a:normAutofit/>
          </a:bodyPr>
          <a:lstStyle/>
          <a:p>
            <a:pPr eaLnBrk="1" hangingPunct="1"/>
            <a:r>
              <a:rPr lang="en-US" altLang="en-US" sz="4800" b="1" dirty="0"/>
              <a:t>CICS, REST, JSON, etc.</a:t>
            </a:r>
            <a:endParaRPr lang="en-US" altLang="en-US" sz="4800" b="1" i="1" dirty="0"/>
          </a:p>
        </p:txBody>
      </p:sp>
      <p:sp>
        <p:nvSpPr>
          <p:cNvPr id="23555" name="Rectangle 3">
            <a:extLst>
              <a:ext uri="{FF2B5EF4-FFF2-40B4-BE49-F238E27FC236}">
                <a16:creationId xmlns:a16="http://schemas.microsoft.com/office/drawing/2014/main" id="{FB9D3257-9D99-8E43-8B37-8CF5D69BAED2}"/>
              </a:ext>
            </a:extLst>
          </p:cNvPr>
          <p:cNvSpPr>
            <a:spLocks noGrp="1" noChangeArrowheads="1"/>
          </p:cNvSpPr>
          <p:nvPr>
            <p:ph type="subTitle" idx="1"/>
          </p:nvPr>
        </p:nvSpPr>
        <p:spPr/>
        <p:txBody>
          <a:bodyPr>
            <a:normAutofit/>
          </a:bodyPr>
          <a:lstStyle/>
          <a:p>
            <a:pPr eaLnBrk="1" hangingPunct="1"/>
            <a:r>
              <a:rPr lang="en-US" altLang="en-US" dirty="0"/>
              <a:t>IBM Advanced Technology Group</a:t>
            </a:r>
          </a:p>
          <a:p>
            <a:pPr eaLnBrk="1" hangingPunct="1"/>
            <a:r>
              <a:rPr lang="en-US" altLang="en-US" dirty="0"/>
              <a:t>Steve Fowlkes – </a:t>
            </a:r>
            <a:r>
              <a:rPr lang="en-US" altLang="en-US" dirty="0" err="1"/>
              <a:t>fowlkes@us.ibm.com</a:t>
            </a:r>
            <a:endParaRPr lang="en-US" altLang="en-US" dirty="0"/>
          </a:p>
          <a:p>
            <a:pPr eaLnBrk="1" hangingPunct="1"/>
            <a:r>
              <a:rPr lang="en-US" altLang="en-US" dirty="0"/>
              <a:t>Leigh Compton – </a:t>
            </a:r>
            <a:r>
              <a:rPr lang="en-US" altLang="en-US" dirty="0" err="1"/>
              <a:t>lcompton@us.ibm.com</a:t>
            </a:r>
            <a:endParaRPr lang="en-US" altLang="en-US" dirty="0"/>
          </a:p>
        </p:txBody>
      </p:sp>
    </p:spTree>
    <p:extLst>
      <p:ext uri="{BB962C8B-B14F-4D97-AF65-F5344CB8AC3E}">
        <p14:creationId xmlns:p14="http://schemas.microsoft.com/office/powerpoint/2010/main" val="246570275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46C89FD-9B8D-B04D-8078-537193B04285}"/>
              </a:ext>
            </a:extLst>
          </p:cNvPr>
          <p:cNvSpPr>
            <a:spLocks noGrp="1"/>
          </p:cNvSpPr>
          <p:nvPr>
            <p:ph type="title"/>
          </p:nvPr>
        </p:nvSpPr>
        <p:spPr/>
        <p:txBody>
          <a:bodyPr>
            <a:normAutofit/>
          </a:bodyPr>
          <a:lstStyle/>
          <a:p>
            <a:r>
              <a:rPr lang="en-US" altLang="en-US" sz="2800" dirty="0"/>
              <a:t>Notes:</a:t>
            </a:r>
          </a:p>
        </p:txBody>
      </p:sp>
      <p:sp>
        <p:nvSpPr>
          <p:cNvPr id="35844" name="Slide Number Placeholder 5">
            <a:extLst>
              <a:ext uri="{FF2B5EF4-FFF2-40B4-BE49-F238E27FC236}">
                <a16:creationId xmlns:a16="http://schemas.microsoft.com/office/drawing/2014/main" id="{DF074808-744D-5C45-AD70-4B90FDC24857}"/>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10</a:t>
            </a:fld>
            <a:endParaRPr lang="en-US" altLang="en-US" sz="1000">
              <a:solidFill>
                <a:srgbClr val="FFFFFF"/>
              </a:solidFill>
            </a:endParaRPr>
          </a:p>
        </p:txBody>
      </p:sp>
      <p:sp>
        <p:nvSpPr>
          <p:cNvPr id="35843" name="Rectangle 3">
            <a:extLst>
              <a:ext uri="{FF2B5EF4-FFF2-40B4-BE49-F238E27FC236}">
                <a16:creationId xmlns:a16="http://schemas.microsoft.com/office/drawing/2014/main" id="{47A4F64C-2B7C-5C45-AA13-B897C1BADFC3}"/>
              </a:ext>
            </a:extLst>
          </p:cNvPr>
          <p:cNvSpPr>
            <a:spLocks noGrp="1" noChangeArrowheads="1"/>
          </p:cNvSpPr>
          <p:nvPr>
            <p:ph idx="4294967295"/>
          </p:nvPr>
        </p:nvSpPr>
        <p:spPr>
          <a:xfrm>
            <a:off x="2247900" y="1690688"/>
            <a:ext cx="9122465" cy="4876800"/>
          </a:xfrm>
        </p:spPr>
        <p:txBody>
          <a:bodyPr>
            <a:normAutofit fontScale="92500"/>
          </a:bodyPr>
          <a:lstStyle/>
          <a:p>
            <a:pPr eaLnBrk="1" hangingPunct="1"/>
            <a:r>
              <a:rPr lang="en-US" altLang="en-US" sz="1400" dirty="0"/>
              <a:t>REST (</a:t>
            </a:r>
            <a:r>
              <a:rPr lang="en-US" altLang="en-US" sz="1400" dirty="0" err="1"/>
              <a:t>REpresentational</a:t>
            </a:r>
            <a:r>
              <a:rPr lang="en-US" altLang="en-US" sz="1400" dirty="0"/>
              <a:t> State Transfer) is an architectural style that applies the approach we use to access Web pages to access our business data.  Just like we use a URL to access the current state of a Web page, you use a URL to access the current state of business data.  We can specify a specific Web page on a URL, we can also specify a specific account number on a URL.</a:t>
            </a:r>
          </a:p>
          <a:p>
            <a:pPr eaLnBrk="1" hangingPunct="1"/>
            <a:r>
              <a:rPr lang="en-US" altLang="en-US" sz="1400" dirty="0"/>
              <a:t>We normally need to perform LCRUD (List, Create, Read, Update, and Delete) functions on our business data.  The HTTP ‘methods’ that flow with the request indicate the action to be performed on the data.  Whereas we normally only use a GET or a POST method when accessing a Web page, for data, a GET method indicates a list or a read, DELETE for a delete, POST for an add, and a PUT for an update.</a:t>
            </a:r>
          </a:p>
          <a:p>
            <a:pPr eaLnBrk="1" hangingPunct="1"/>
            <a:r>
              <a:rPr lang="en-US" altLang="en-US" sz="1400" dirty="0"/>
              <a:t>REST results in very lightweight interactions with a minimal amount of characters transferred.</a:t>
            </a:r>
          </a:p>
          <a:p>
            <a:pPr eaLnBrk="1" hangingPunct="1"/>
            <a:r>
              <a:rPr lang="en-US" altLang="en-US" sz="1400" dirty="0"/>
              <a:t>The format of the returned data is not dictated, although most people use XML or JSON (JavaScript Object Notation.</a:t>
            </a:r>
          </a:p>
          <a:p>
            <a:pPr eaLnBrk="1" hangingPunct="1"/>
            <a:r>
              <a:rPr lang="en-US" altLang="en-US" sz="1400" dirty="0"/>
              <a:t>REST is documented in Roy Fielding’s year 2000 doctoral thesis.  In his thesis, Fielding indicates that REST started in 1994 and was iteratively redefined.  Since many people were not aware of REST, they think it is a follow-on to Web services, however Web services came after REST.</a:t>
            </a:r>
          </a:p>
          <a:p>
            <a:pPr eaLnBrk="1" hangingPunct="1"/>
            <a:r>
              <a:rPr lang="en-US" altLang="en-US" sz="1400" dirty="0"/>
              <a:t>For situations where you want interfaces documented with WSDL, </a:t>
            </a:r>
            <a:r>
              <a:rPr lang="en-US" altLang="en-US" sz="1400" dirty="0" err="1"/>
              <a:t>transactionality</a:t>
            </a:r>
            <a:r>
              <a:rPr lang="en-US" altLang="en-US" sz="1400" dirty="0"/>
              <a:t>, and more security options, Web services are great.  Where you just need lightweight data access, REST is great.</a:t>
            </a:r>
          </a:p>
          <a:p>
            <a:pPr eaLnBrk="1" hangingPunct="1"/>
            <a:r>
              <a:rPr lang="en-US" altLang="en-US" sz="1400" dirty="0"/>
              <a:t>One of the primary uses of REST is for requests from Web browsers.  JavaScript running in a Web browser can use AJAX (Asynchronous JavaScript and XML) to make RESTful requests to backend data and business logic systems such as CICS.</a:t>
            </a:r>
          </a:p>
          <a:p>
            <a:pPr eaLnBrk="1" hangingPunct="1"/>
            <a:r>
              <a:rPr lang="en-US" altLang="en-US" sz="1400" dirty="0"/>
              <a:t>The easiest ways to expose business data or business logic in CICS as RESTful services is use of the CICS WEB API, ATOM feeds.  </a:t>
            </a:r>
          </a:p>
          <a:p>
            <a:pPr eaLnBrk="1" hangingPunct="1"/>
            <a:endParaRPr lang="en-US" altLang="en-US" sz="1400" dirty="0"/>
          </a:p>
          <a:p>
            <a:pPr eaLnBrk="1" hangingPunct="1"/>
            <a:r>
              <a:rPr lang="en-US" altLang="en-US" sz="1400" dirty="0"/>
              <a:t>Although REST was invented in 1994, REST didn’t become popular until is was used by Google.  The Google “Suggest” feature was implement using REST.  This was the first major usage of REST.</a:t>
            </a:r>
          </a:p>
          <a:p>
            <a:pPr eaLnBrk="1" hangingPunct="1"/>
            <a:endParaRPr lang="en-US" altLang="en-US" sz="1400" dirty="0"/>
          </a:p>
          <a:p>
            <a:pPr eaLnBrk="1" hangingPunct="1"/>
            <a:endParaRPr lang="en-US" altLang="en-US" sz="1400" dirty="0"/>
          </a:p>
          <a:p>
            <a:pPr lvl="1" eaLnBrk="1" hangingPunct="1"/>
            <a:endParaRPr lang="en-US" altLang="en-US" sz="1400" dirty="0"/>
          </a:p>
        </p:txBody>
      </p:sp>
    </p:spTree>
    <p:extLst>
      <p:ext uri="{BB962C8B-B14F-4D97-AF65-F5344CB8AC3E}">
        <p14:creationId xmlns:p14="http://schemas.microsoft.com/office/powerpoint/2010/main" val="326440698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B8CDD58-C6BB-004C-BFE8-17220E0BD6E9}"/>
              </a:ext>
            </a:extLst>
          </p:cNvPr>
          <p:cNvSpPr>
            <a:spLocks noGrp="1" noChangeArrowheads="1"/>
          </p:cNvSpPr>
          <p:nvPr>
            <p:ph type="title"/>
          </p:nvPr>
        </p:nvSpPr>
        <p:spPr/>
        <p:txBody>
          <a:bodyPr>
            <a:normAutofit/>
          </a:bodyPr>
          <a:lstStyle/>
          <a:p>
            <a:pPr defTabSz="912813"/>
            <a:r>
              <a:rPr lang="en-GB" altLang="en-US" sz="3600" dirty="0"/>
              <a:t>REST</a:t>
            </a:r>
            <a:endParaRPr lang="en-US" altLang="en-US" sz="3600" dirty="0"/>
          </a:p>
        </p:txBody>
      </p:sp>
      <p:sp>
        <p:nvSpPr>
          <p:cNvPr id="36867" name="Rectangle 3">
            <a:extLst>
              <a:ext uri="{FF2B5EF4-FFF2-40B4-BE49-F238E27FC236}">
                <a16:creationId xmlns:a16="http://schemas.microsoft.com/office/drawing/2014/main" id="{58FA235F-ABE1-004E-8F74-A9369836E882}"/>
              </a:ext>
            </a:extLst>
          </p:cNvPr>
          <p:cNvSpPr>
            <a:spLocks noGrp="1" noChangeArrowheads="1"/>
          </p:cNvSpPr>
          <p:nvPr>
            <p:ph idx="1"/>
          </p:nvPr>
        </p:nvSpPr>
        <p:spPr/>
        <p:txBody>
          <a:bodyPr>
            <a:normAutofit lnSpcReduction="10000"/>
          </a:bodyPr>
          <a:lstStyle/>
          <a:p>
            <a:pPr eaLnBrk="1" hangingPunct="1"/>
            <a:r>
              <a:rPr lang="en-US" altLang="en-US" sz="2000"/>
              <a:t>No official standard for REST web APIs:</a:t>
            </a:r>
          </a:p>
          <a:p>
            <a:pPr lvl="1" eaLnBrk="1" hangingPunct="1"/>
            <a:r>
              <a:rPr lang="en-US" altLang="en-US" sz="2000"/>
              <a:t>REST is an architectural style (unlike SOAP which is a protocol)</a:t>
            </a:r>
          </a:p>
          <a:p>
            <a:pPr lvl="1" eaLnBrk="1" hangingPunct="1"/>
            <a:r>
              <a:rPr lang="en-US" altLang="en-US" sz="2000"/>
              <a:t>Uses Web standards like HTTP, URI, XML, JSON, etc</a:t>
            </a:r>
          </a:p>
          <a:p>
            <a:pPr eaLnBrk="1" hangingPunct="1"/>
            <a:r>
              <a:rPr lang="en-US" altLang="en-US" sz="2000"/>
              <a:t>Attributes (generally agree on architectural constraints)</a:t>
            </a:r>
          </a:p>
          <a:p>
            <a:pPr lvl="1" eaLnBrk="1" hangingPunct="1"/>
            <a:r>
              <a:rPr lang="en-US" altLang="en-US" sz="2000"/>
              <a:t>Client-Server</a:t>
            </a:r>
          </a:p>
          <a:p>
            <a:pPr lvl="1" eaLnBrk="1" hangingPunct="1"/>
            <a:r>
              <a:rPr lang="en-US" altLang="en-US" sz="2000"/>
              <a:t>Stateless</a:t>
            </a:r>
          </a:p>
          <a:p>
            <a:pPr lvl="1" eaLnBrk="1" hangingPunct="1"/>
            <a:r>
              <a:rPr lang="en-US" altLang="en-US" sz="2000"/>
              <a:t>Cacheable</a:t>
            </a:r>
          </a:p>
          <a:p>
            <a:pPr lvl="1" eaLnBrk="1" hangingPunct="1"/>
            <a:r>
              <a:rPr lang="en-US" altLang="en-US" sz="2000"/>
              <a:t>Layered system</a:t>
            </a:r>
          </a:p>
          <a:p>
            <a:pPr lvl="1" eaLnBrk="1" hangingPunct="1"/>
            <a:r>
              <a:rPr lang="en-US" altLang="en-US" sz="2000"/>
              <a:t>Uniform Interface</a:t>
            </a:r>
          </a:p>
          <a:p>
            <a:pPr eaLnBrk="1" hangingPunct="1"/>
            <a:r>
              <a:rPr lang="en-US" altLang="en-US" sz="2000"/>
              <a:t>Components</a:t>
            </a:r>
          </a:p>
          <a:p>
            <a:pPr lvl="1" eaLnBrk="1" hangingPunct="1"/>
            <a:r>
              <a:rPr lang="en-US" altLang="en-US" sz="2000"/>
              <a:t>URI – e.g. http://example.com/resources</a:t>
            </a:r>
          </a:p>
          <a:p>
            <a:pPr lvl="1" eaLnBrk="1" hangingPunct="1"/>
            <a:r>
              <a:rPr lang="en-US" altLang="en-US" sz="2000"/>
              <a:t>Internet media type – JSON, XML, Atom, images</a:t>
            </a:r>
          </a:p>
          <a:p>
            <a:pPr lvl="1" eaLnBrk="1" hangingPunct="1"/>
            <a:r>
              <a:rPr lang="en-US" altLang="en-US" sz="2000"/>
              <a:t>HTTP methods: GET, PUT, POST, DELETE</a:t>
            </a:r>
          </a:p>
        </p:txBody>
      </p:sp>
      <p:sp>
        <p:nvSpPr>
          <p:cNvPr id="36868" name="Slide Number Placeholder 4">
            <a:extLst>
              <a:ext uri="{FF2B5EF4-FFF2-40B4-BE49-F238E27FC236}">
                <a16:creationId xmlns:a16="http://schemas.microsoft.com/office/drawing/2014/main" id="{BB72A1BE-2C4B-1B40-A00D-C1CA7D86C154}"/>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11</a:t>
            </a:fld>
            <a:endParaRPr lang="en-US" altLang="en-US" sz="1000">
              <a:solidFill>
                <a:srgbClr val="FFFFFF"/>
              </a:solidFill>
            </a:endParaRPr>
          </a:p>
        </p:txBody>
      </p:sp>
    </p:spTree>
    <p:custDataLst>
      <p:tags r:id="rId1"/>
    </p:custDataLst>
    <p:extLst>
      <p:ext uri="{BB962C8B-B14F-4D97-AF65-F5344CB8AC3E}">
        <p14:creationId xmlns:p14="http://schemas.microsoft.com/office/powerpoint/2010/main" val="103087767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26BCDADB-D74F-CC4E-9277-559A92481889}"/>
              </a:ext>
            </a:extLst>
          </p:cNvPr>
          <p:cNvSpPr>
            <a:spLocks noGrp="1" noChangeArrowheads="1"/>
          </p:cNvSpPr>
          <p:nvPr>
            <p:ph type="title"/>
          </p:nvPr>
        </p:nvSpPr>
        <p:spPr/>
        <p:txBody>
          <a:bodyPr/>
          <a:lstStyle/>
          <a:p>
            <a:pPr eaLnBrk="1" hangingPunct="1"/>
            <a:r>
              <a:rPr lang="en-US" altLang="en-US" sz="2800"/>
              <a:t>Notes:</a:t>
            </a:r>
          </a:p>
        </p:txBody>
      </p:sp>
      <p:sp>
        <p:nvSpPr>
          <p:cNvPr id="38916" name="Rectangle 3">
            <a:extLst>
              <a:ext uri="{FF2B5EF4-FFF2-40B4-BE49-F238E27FC236}">
                <a16:creationId xmlns:a16="http://schemas.microsoft.com/office/drawing/2014/main" id="{21E09BFD-76C9-C44C-B490-C85907F22F7F}"/>
              </a:ext>
            </a:extLst>
          </p:cNvPr>
          <p:cNvSpPr>
            <a:spLocks noGrp="1" noChangeArrowheads="1"/>
          </p:cNvSpPr>
          <p:nvPr>
            <p:ph idx="1"/>
          </p:nvPr>
        </p:nvSpPr>
        <p:spPr>
          <a:xfrm>
            <a:off x="2265528" y="1825623"/>
            <a:ext cx="9583572" cy="4764019"/>
          </a:xfrm>
        </p:spPr>
        <p:txBody>
          <a:bodyPr>
            <a:normAutofit fontScale="92500" lnSpcReduction="10000"/>
          </a:bodyPr>
          <a:lstStyle/>
          <a:p>
            <a:pPr eaLnBrk="1" hangingPunct="1"/>
            <a:r>
              <a:rPr lang="en-US" altLang="en-US" sz="1400" dirty="0"/>
              <a:t>REST (</a:t>
            </a:r>
            <a:r>
              <a:rPr lang="en-US" altLang="en-US" sz="1400" dirty="0" err="1"/>
              <a:t>REpresentational</a:t>
            </a:r>
            <a:r>
              <a:rPr lang="en-US" altLang="en-US" sz="1400" dirty="0"/>
              <a:t> State Transfer) is an architectural style that applies the approach we use to access Web pages to access our business data.  Just like we use a URL to access the current state of a Web page, you use a URL to access the current state of business data.  We can specify a specific Web page on a URL, we can also specify a specific account number on a URL.</a:t>
            </a:r>
          </a:p>
          <a:p>
            <a:pPr eaLnBrk="1" hangingPunct="1"/>
            <a:r>
              <a:rPr lang="en-US" altLang="en-US" sz="1400" dirty="0"/>
              <a:t>We normally need to perform LCRUD (List, Create, Read, Update, and Delete) functions on our business data.  The HTTP ‘methods’ that flow with the request indicate the action to be performed on the data.  Whereas we normally only use a GET or a POST method when accessing a Web page, for data, a GET method indicates a list or a read, DELETE for a delete, POST for an add, and a PUT for an update.</a:t>
            </a:r>
          </a:p>
          <a:p>
            <a:pPr eaLnBrk="1" hangingPunct="1"/>
            <a:r>
              <a:rPr lang="en-US" altLang="en-US" sz="1400" dirty="0"/>
              <a:t>REST results in very lightweight interactions with a minimal amount of characters transferred.</a:t>
            </a:r>
          </a:p>
          <a:p>
            <a:pPr eaLnBrk="1" hangingPunct="1"/>
            <a:r>
              <a:rPr lang="en-US" altLang="en-US" sz="1400" dirty="0"/>
              <a:t>The format of the returned data is not dictated, although most people use XML or JSON (JavaScript Object Notation.</a:t>
            </a:r>
          </a:p>
          <a:p>
            <a:pPr eaLnBrk="1" hangingPunct="1"/>
            <a:r>
              <a:rPr lang="en-US" altLang="en-US" sz="1400" dirty="0"/>
              <a:t>REST is documented in Roy Fielding’s year 2000 doctoral thesis.  In his thesis, Fielding indicates that REST started in 1994 and was iteratively redefined.  Since many people were not aware of REST, they think it is a follow-on to Web services, however Web services came after REST.</a:t>
            </a:r>
          </a:p>
          <a:p>
            <a:pPr eaLnBrk="1" hangingPunct="1"/>
            <a:r>
              <a:rPr lang="en-US" altLang="en-US" sz="1400" dirty="0"/>
              <a:t>For situations where you want interfaces documented with WSDL, </a:t>
            </a:r>
            <a:r>
              <a:rPr lang="en-US" altLang="en-US" sz="1400" dirty="0" err="1"/>
              <a:t>transactionality</a:t>
            </a:r>
            <a:r>
              <a:rPr lang="en-US" altLang="en-US" sz="1400" dirty="0"/>
              <a:t>, and more security options, Web services are great.  Where you just need lightweight data access, REST is great.</a:t>
            </a:r>
          </a:p>
          <a:p>
            <a:pPr eaLnBrk="1" hangingPunct="1"/>
            <a:r>
              <a:rPr lang="en-US" altLang="en-US" sz="1400" dirty="0"/>
              <a:t>One of the primary uses of REST is for requests from Web browsers.  JavaScript running in a Web browser can use AJAX (Asynchronous JavaScript and XML) to make RESTful requests to backend data and business logic systems such as CICS.</a:t>
            </a:r>
          </a:p>
          <a:p>
            <a:pPr eaLnBrk="1" hangingPunct="1"/>
            <a:r>
              <a:rPr lang="en-US" altLang="en-US" sz="1400" dirty="0"/>
              <a:t>The easiest ways to expose business data or business logic in CICS as RESTful services is use of the CICS WEB API, ATOM feeds.  These will be discussed in upcoming slides.</a:t>
            </a:r>
          </a:p>
          <a:p>
            <a:pPr eaLnBrk="1" hangingPunct="1"/>
            <a:endParaRPr lang="en-US" altLang="en-US" sz="1400" dirty="0"/>
          </a:p>
          <a:p>
            <a:pPr eaLnBrk="1" hangingPunct="1"/>
            <a:r>
              <a:rPr lang="en-US" altLang="en-US" sz="1400" dirty="0"/>
              <a:t>Although REST was invented in 1994, REST didn’t become popular until is was used by Google.  The Google “Suggest” feature was implement using REST.  This was the first major usage of REST.</a:t>
            </a:r>
          </a:p>
          <a:p>
            <a:pPr eaLnBrk="1" hangingPunct="1"/>
            <a:endParaRPr lang="en-US" altLang="en-US" sz="1400" dirty="0"/>
          </a:p>
          <a:p>
            <a:pPr eaLnBrk="1" hangingPunct="1"/>
            <a:endParaRPr lang="en-US" altLang="en-US" sz="1600" dirty="0"/>
          </a:p>
          <a:p>
            <a:pPr lvl="1" eaLnBrk="1" hangingPunct="1"/>
            <a:endParaRPr lang="en-US" altLang="en-US" sz="1400" dirty="0"/>
          </a:p>
        </p:txBody>
      </p:sp>
      <p:sp>
        <p:nvSpPr>
          <p:cNvPr id="38914" name="Slide Number Placeholder 3">
            <a:extLst>
              <a:ext uri="{FF2B5EF4-FFF2-40B4-BE49-F238E27FC236}">
                <a16:creationId xmlns:a16="http://schemas.microsoft.com/office/drawing/2014/main" id="{1F4DCA59-B6E6-BB45-BC61-DE071D7C278B}"/>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12</a:t>
            </a:fld>
            <a:endParaRPr lang="en-US" altLang="en-US" sz="1000">
              <a:solidFill>
                <a:srgbClr val="FFFFFF"/>
              </a:solidFill>
            </a:endParaRPr>
          </a:p>
        </p:txBody>
      </p:sp>
    </p:spTree>
    <p:extLst>
      <p:ext uri="{BB962C8B-B14F-4D97-AF65-F5344CB8AC3E}">
        <p14:creationId xmlns:p14="http://schemas.microsoft.com/office/powerpoint/2010/main" val="376441000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E8AED60-1217-2F44-9380-11145390AB9C}"/>
              </a:ext>
            </a:extLst>
          </p:cNvPr>
          <p:cNvSpPr>
            <a:spLocks noGrp="1"/>
          </p:cNvSpPr>
          <p:nvPr>
            <p:ph type="title"/>
          </p:nvPr>
        </p:nvSpPr>
        <p:spPr/>
        <p:txBody>
          <a:bodyPr>
            <a:normAutofit/>
          </a:bodyPr>
          <a:lstStyle/>
          <a:p>
            <a:r>
              <a:rPr lang="en-US" altLang="en-US" sz="3600" dirty="0"/>
              <a:t>HTTP Request</a:t>
            </a:r>
          </a:p>
        </p:txBody>
      </p:sp>
      <p:sp>
        <p:nvSpPr>
          <p:cNvPr id="23" name="Oval 5">
            <a:extLst>
              <a:ext uri="{FF2B5EF4-FFF2-40B4-BE49-F238E27FC236}">
                <a16:creationId xmlns:a16="http://schemas.microsoft.com/office/drawing/2014/main" id="{46845054-22D8-6E4D-92B5-D1299348C446}"/>
              </a:ext>
            </a:extLst>
          </p:cNvPr>
          <p:cNvSpPr>
            <a:spLocks noChangeArrowheads="1"/>
          </p:cNvSpPr>
          <p:nvPr/>
        </p:nvSpPr>
        <p:spPr bwMode="auto">
          <a:xfrm>
            <a:off x="3449638" y="5030789"/>
            <a:ext cx="146050" cy="147637"/>
          </a:xfrm>
          <a:prstGeom prst="ellipse">
            <a:avLst/>
          </a:prstGeom>
          <a:solidFill>
            <a:schemeClr val="accent6">
              <a:lumMod val="75000"/>
            </a:schemeClr>
          </a:solidFill>
          <a:ln w="1651">
            <a:solidFill>
              <a:srgbClr val="000000"/>
            </a:solidFill>
            <a:round/>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solidFill>
                <a:schemeClr val="accent6">
                  <a:lumMod val="75000"/>
                </a:schemeClr>
              </a:solidFill>
            </a:endParaRPr>
          </a:p>
        </p:txBody>
      </p:sp>
      <p:sp>
        <p:nvSpPr>
          <p:cNvPr id="24" name="Rectangle 6">
            <a:extLst>
              <a:ext uri="{FF2B5EF4-FFF2-40B4-BE49-F238E27FC236}">
                <a16:creationId xmlns:a16="http://schemas.microsoft.com/office/drawing/2014/main" id="{1AFBDDE0-A5E3-6048-90A8-1C329457E51F}"/>
              </a:ext>
            </a:extLst>
          </p:cNvPr>
          <p:cNvSpPr>
            <a:spLocks noChangeArrowheads="1"/>
          </p:cNvSpPr>
          <p:nvPr/>
        </p:nvSpPr>
        <p:spPr bwMode="auto">
          <a:xfrm>
            <a:off x="3644901" y="4946650"/>
            <a:ext cx="5229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chemeClr val="accent6">
                    <a:lumMod val="75000"/>
                  </a:schemeClr>
                </a:solidFill>
              </a:rPr>
              <a:t>Blank Line : Carriage return Line feed twice</a:t>
            </a:r>
            <a:endParaRPr lang="en-US" altLang="en-US" sz="1000" b="0">
              <a:solidFill>
                <a:schemeClr val="accent6">
                  <a:lumMod val="75000"/>
                </a:schemeClr>
              </a:solidFill>
            </a:endParaRPr>
          </a:p>
        </p:txBody>
      </p:sp>
      <p:sp>
        <p:nvSpPr>
          <p:cNvPr id="25" name="Rectangle 7">
            <a:extLst>
              <a:ext uri="{FF2B5EF4-FFF2-40B4-BE49-F238E27FC236}">
                <a16:creationId xmlns:a16="http://schemas.microsoft.com/office/drawing/2014/main" id="{218FB583-7448-EA4A-871A-A5CD3F6E0DE4}"/>
              </a:ext>
            </a:extLst>
          </p:cNvPr>
          <p:cNvSpPr>
            <a:spLocks noChangeArrowheads="1"/>
          </p:cNvSpPr>
          <p:nvPr/>
        </p:nvSpPr>
        <p:spPr bwMode="auto">
          <a:xfrm>
            <a:off x="2286000" y="1724025"/>
            <a:ext cx="1836738" cy="611188"/>
          </a:xfrm>
          <a:prstGeom prst="rect">
            <a:avLst/>
          </a:prstGeom>
          <a:solidFill>
            <a:srgbClr val="CCECFF"/>
          </a:solidFill>
          <a:ln w="9525">
            <a:solidFill>
              <a:srgbClr val="000000"/>
            </a:solidFill>
            <a:miter lim="800000"/>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26" name="Rectangle 8">
            <a:extLst>
              <a:ext uri="{FF2B5EF4-FFF2-40B4-BE49-F238E27FC236}">
                <a16:creationId xmlns:a16="http://schemas.microsoft.com/office/drawing/2014/main" id="{22288D31-3C81-E040-A2D1-01EA03838A5C}"/>
              </a:ext>
            </a:extLst>
          </p:cNvPr>
          <p:cNvSpPr>
            <a:spLocks noChangeArrowheads="1"/>
          </p:cNvSpPr>
          <p:nvPr/>
        </p:nvSpPr>
        <p:spPr bwMode="auto">
          <a:xfrm>
            <a:off x="2524125" y="1919289"/>
            <a:ext cx="143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800"/>
              <a:t>Request Line</a:t>
            </a:r>
            <a:endParaRPr lang="en-US" altLang="en-US" sz="1200"/>
          </a:p>
        </p:txBody>
      </p:sp>
      <p:sp>
        <p:nvSpPr>
          <p:cNvPr id="27" name="Rectangle 9">
            <a:extLst>
              <a:ext uri="{FF2B5EF4-FFF2-40B4-BE49-F238E27FC236}">
                <a16:creationId xmlns:a16="http://schemas.microsoft.com/office/drawing/2014/main" id="{7FC9F052-4AC1-2249-825A-B0F13AA3B5B8}"/>
              </a:ext>
            </a:extLst>
          </p:cNvPr>
          <p:cNvSpPr>
            <a:spLocks noChangeArrowheads="1"/>
          </p:cNvSpPr>
          <p:nvPr/>
        </p:nvSpPr>
        <p:spPr bwMode="auto">
          <a:xfrm>
            <a:off x="4114801" y="1724025"/>
            <a:ext cx="2462213" cy="611188"/>
          </a:xfrm>
          <a:prstGeom prst="rect">
            <a:avLst/>
          </a:prstGeom>
          <a:solidFill>
            <a:srgbClr val="66FF66"/>
          </a:solidFill>
          <a:ln w="9525">
            <a:solidFill>
              <a:srgbClr val="000000"/>
            </a:solidFill>
            <a:miter lim="800000"/>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28" name="Rectangle 10">
            <a:extLst>
              <a:ext uri="{FF2B5EF4-FFF2-40B4-BE49-F238E27FC236}">
                <a16:creationId xmlns:a16="http://schemas.microsoft.com/office/drawing/2014/main" id="{1CEB43A8-0425-8D40-8B19-8112A80D37AE}"/>
              </a:ext>
            </a:extLst>
          </p:cNvPr>
          <p:cNvSpPr>
            <a:spLocks noChangeArrowheads="1"/>
          </p:cNvSpPr>
          <p:nvPr/>
        </p:nvSpPr>
        <p:spPr bwMode="auto">
          <a:xfrm>
            <a:off x="4881563" y="1909764"/>
            <a:ext cx="901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800"/>
              <a:t>Headers</a:t>
            </a:r>
            <a:endParaRPr lang="en-US" altLang="en-US" sz="1200"/>
          </a:p>
        </p:txBody>
      </p:sp>
      <p:sp>
        <p:nvSpPr>
          <p:cNvPr id="29" name="Rectangle 11">
            <a:extLst>
              <a:ext uri="{FF2B5EF4-FFF2-40B4-BE49-F238E27FC236}">
                <a16:creationId xmlns:a16="http://schemas.microsoft.com/office/drawing/2014/main" id="{E728FB04-9D56-7445-86CB-1D6B6C522619}"/>
              </a:ext>
            </a:extLst>
          </p:cNvPr>
          <p:cNvSpPr>
            <a:spLocks noChangeArrowheads="1"/>
          </p:cNvSpPr>
          <p:nvPr/>
        </p:nvSpPr>
        <p:spPr bwMode="auto">
          <a:xfrm>
            <a:off x="7019926" y="1730375"/>
            <a:ext cx="2962275" cy="611188"/>
          </a:xfrm>
          <a:prstGeom prst="rect">
            <a:avLst/>
          </a:prstGeom>
          <a:solidFill>
            <a:srgbClr val="FF99CC"/>
          </a:solidFill>
          <a:ln w="9525">
            <a:solidFill>
              <a:srgbClr val="000000"/>
            </a:solidFill>
            <a:miter lim="800000"/>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30" name="Rectangle 12">
            <a:extLst>
              <a:ext uri="{FF2B5EF4-FFF2-40B4-BE49-F238E27FC236}">
                <a16:creationId xmlns:a16="http://schemas.microsoft.com/office/drawing/2014/main" id="{2D4626F8-8191-8B49-B1EE-F2D0E8BBCAF8}"/>
              </a:ext>
            </a:extLst>
          </p:cNvPr>
          <p:cNvSpPr>
            <a:spLocks noChangeArrowheads="1"/>
          </p:cNvSpPr>
          <p:nvPr/>
        </p:nvSpPr>
        <p:spPr bwMode="auto">
          <a:xfrm>
            <a:off x="8262938" y="1905000"/>
            <a:ext cx="571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800"/>
              <a:t>Body</a:t>
            </a:r>
            <a:endParaRPr lang="en-US" altLang="en-US" sz="1200"/>
          </a:p>
        </p:txBody>
      </p:sp>
      <p:sp>
        <p:nvSpPr>
          <p:cNvPr id="31" name="Oval 13">
            <a:extLst>
              <a:ext uri="{FF2B5EF4-FFF2-40B4-BE49-F238E27FC236}">
                <a16:creationId xmlns:a16="http://schemas.microsoft.com/office/drawing/2014/main" id="{314F5300-0253-3B40-A1A2-31F106093CD2}"/>
              </a:ext>
            </a:extLst>
          </p:cNvPr>
          <p:cNvSpPr>
            <a:spLocks noChangeArrowheads="1"/>
          </p:cNvSpPr>
          <p:nvPr/>
        </p:nvSpPr>
        <p:spPr bwMode="auto">
          <a:xfrm>
            <a:off x="3436938" y="2849564"/>
            <a:ext cx="146050" cy="147637"/>
          </a:xfrm>
          <a:prstGeom prst="ellipse">
            <a:avLst/>
          </a:prstGeom>
          <a:solidFill>
            <a:srgbClr val="0099CC"/>
          </a:solidFill>
          <a:ln w="1651">
            <a:noFill/>
            <a:round/>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solidFill>
                <a:srgbClr val="0099CC"/>
              </a:solidFill>
            </a:endParaRPr>
          </a:p>
        </p:txBody>
      </p:sp>
      <p:sp>
        <p:nvSpPr>
          <p:cNvPr id="32" name="Rectangle 15">
            <a:extLst>
              <a:ext uri="{FF2B5EF4-FFF2-40B4-BE49-F238E27FC236}">
                <a16:creationId xmlns:a16="http://schemas.microsoft.com/office/drawing/2014/main" id="{05E5B5B2-FB04-E048-AD2B-8C383019FD48}"/>
              </a:ext>
            </a:extLst>
          </p:cNvPr>
          <p:cNvSpPr>
            <a:spLocks noChangeArrowheads="1"/>
          </p:cNvSpPr>
          <p:nvPr/>
        </p:nvSpPr>
        <p:spPr bwMode="auto">
          <a:xfrm>
            <a:off x="7259638" y="2543175"/>
            <a:ext cx="69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000000"/>
                </a:solidFill>
              </a:rPr>
              <a:t> </a:t>
            </a:r>
            <a:endParaRPr lang="en-US" altLang="en-US" sz="1000" b="0"/>
          </a:p>
        </p:txBody>
      </p:sp>
      <p:sp>
        <p:nvSpPr>
          <p:cNvPr id="33" name="Rectangle 16">
            <a:extLst>
              <a:ext uri="{FF2B5EF4-FFF2-40B4-BE49-F238E27FC236}">
                <a16:creationId xmlns:a16="http://schemas.microsoft.com/office/drawing/2014/main" id="{49302CB5-34B6-0140-8EF1-39D6D3BF0EFC}"/>
              </a:ext>
            </a:extLst>
          </p:cNvPr>
          <p:cNvSpPr>
            <a:spLocks noChangeArrowheads="1"/>
          </p:cNvSpPr>
          <p:nvPr/>
        </p:nvSpPr>
        <p:spPr bwMode="auto">
          <a:xfrm>
            <a:off x="3670300" y="2765425"/>
            <a:ext cx="6053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0099CC"/>
                </a:solidFill>
              </a:rPr>
              <a:t>Request Line:</a:t>
            </a:r>
            <a:r>
              <a:rPr lang="en-US" altLang="en-US" sz="2000">
                <a:solidFill>
                  <a:srgbClr val="000000"/>
                </a:solidFill>
              </a:rPr>
              <a:t> </a:t>
            </a:r>
            <a:r>
              <a:rPr lang="en-US" altLang="en-US" sz="2000">
                <a:solidFill>
                  <a:srgbClr val="0099CC"/>
                </a:solidFill>
              </a:rPr>
              <a:t>method absolute_path http_version</a:t>
            </a:r>
            <a:endParaRPr lang="en-US" altLang="en-US" sz="1000" b="0">
              <a:solidFill>
                <a:srgbClr val="0099CC"/>
              </a:solidFill>
            </a:endParaRPr>
          </a:p>
        </p:txBody>
      </p:sp>
      <p:sp>
        <p:nvSpPr>
          <p:cNvPr id="34" name="Rectangle 17">
            <a:extLst>
              <a:ext uri="{FF2B5EF4-FFF2-40B4-BE49-F238E27FC236}">
                <a16:creationId xmlns:a16="http://schemas.microsoft.com/office/drawing/2014/main" id="{D8F3F5F3-61BA-FA40-9E57-22F1A6BF8DD4}"/>
              </a:ext>
            </a:extLst>
          </p:cNvPr>
          <p:cNvSpPr>
            <a:spLocks noChangeArrowheads="1"/>
          </p:cNvSpPr>
          <p:nvPr/>
        </p:nvSpPr>
        <p:spPr bwMode="auto">
          <a:xfrm>
            <a:off x="4694239" y="3146425"/>
            <a:ext cx="3959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800">
                <a:latin typeface="Courier New" panose="02070309020205020404" pitchFamily="49" charset="0"/>
                <a:cs typeface="Courier New" panose="02070309020205020404" pitchFamily="49" charset="0"/>
              </a:rPr>
              <a:t>post /account/lookup HTTP/1.1</a:t>
            </a:r>
          </a:p>
        </p:txBody>
      </p:sp>
      <p:sp>
        <p:nvSpPr>
          <p:cNvPr id="35" name="Rectangle 18">
            <a:extLst>
              <a:ext uri="{FF2B5EF4-FFF2-40B4-BE49-F238E27FC236}">
                <a16:creationId xmlns:a16="http://schemas.microsoft.com/office/drawing/2014/main" id="{39A7179E-06BA-FD4A-8E7C-FA15F6BCDA48}"/>
              </a:ext>
            </a:extLst>
          </p:cNvPr>
          <p:cNvSpPr>
            <a:spLocks noChangeArrowheads="1"/>
          </p:cNvSpPr>
          <p:nvPr/>
        </p:nvSpPr>
        <p:spPr bwMode="auto">
          <a:xfrm>
            <a:off x="3257550" y="2689225"/>
            <a:ext cx="7304088" cy="819150"/>
          </a:xfrm>
          <a:prstGeom prst="rect">
            <a:avLst/>
          </a:prstGeom>
          <a:noFill/>
          <a:ln w="25400">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36" name="Oval 19">
            <a:extLst>
              <a:ext uri="{FF2B5EF4-FFF2-40B4-BE49-F238E27FC236}">
                <a16:creationId xmlns:a16="http://schemas.microsoft.com/office/drawing/2014/main" id="{883EA528-2C88-554B-BD01-FC010279BB37}"/>
              </a:ext>
            </a:extLst>
          </p:cNvPr>
          <p:cNvSpPr>
            <a:spLocks noChangeArrowheads="1"/>
          </p:cNvSpPr>
          <p:nvPr/>
        </p:nvSpPr>
        <p:spPr bwMode="auto">
          <a:xfrm>
            <a:off x="3440113" y="3838575"/>
            <a:ext cx="146050" cy="147638"/>
          </a:xfrm>
          <a:prstGeom prst="ellipse">
            <a:avLst/>
          </a:prstGeom>
          <a:solidFill>
            <a:srgbClr val="33CC33"/>
          </a:solidFill>
          <a:ln w="1651">
            <a:noFill/>
            <a:round/>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37" name="Rectangle 21">
            <a:extLst>
              <a:ext uri="{FF2B5EF4-FFF2-40B4-BE49-F238E27FC236}">
                <a16:creationId xmlns:a16="http://schemas.microsoft.com/office/drawing/2014/main" id="{2547896B-76B0-B446-9521-03291180D0A9}"/>
              </a:ext>
            </a:extLst>
          </p:cNvPr>
          <p:cNvSpPr>
            <a:spLocks noChangeArrowheads="1"/>
          </p:cNvSpPr>
          <p:nvPr/>
        </p:nvSpPr>
        <p:spPr bwMode="auto">
          <a:xfrm>
            <a:off x="6599238" y="3756025"/>
            <a:ext cx="69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0000FF"/>
                </a:solidFill>
              </a:rPr>
              <a:t> </a:t>
            </a:r>
            <a:endParaRPr lang="en-US" altLang="en-US" sz="1000" b="0"/>
          </a:p>
        </p:txBody>
      </p:sp>
      <p:sp>
        <p:nvSpPr>
          <p:cNvPr id="38" name="Rectangle 22">
            <a:extLst>
              <a:ext uri="{FF2B5EF4-FFF2-40B4-BE49-F238E27FC236}">
                <a16:creationId xmlns:a16="http://schemas.microsoft.com/office/drawing/2014/main" id="{DA50A2F5-AEA2-DC46-9B95-C575AE7A8088}"/>
              </a:ext>
            </a:extLst>
          </p:cNvPr>
          <p:cNvSpPr>
            <a:spLocks noChangeArrowheads="1"/>
          </p:cNvSpPr>
          <p:nvPr/>
        </p:nvSpPr>
        <p:spPr bwMode="auto">
          <a:xfrm>
            <a:off x="6667500" y="3756025"/>
            <a:ext cx="153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000000"/>
                </a:solidFill>
              </a:rPr>
              <a:t>: </a:t>
            </a:r>
            <a:endParaRPr lang="en-US" altLang="en-US" sz="1000" b="0"/>
          </a:p>
        </p:txBody>
      </p:sp>
      <p:sp>
        <p:nvSpPr>
          <p:cNvPr id="39" name="Rectangle 23">
            <a:extLst>
              <a:ext uri="{FF2B5EF4-FFF2-40B4-BE49-F238E27FC236}">
                <a16:creationId xmlns:a16="http://schemas.microsoft.com/office/drawing/2014/main" id="{95770ACC-2B26-F441-90F4-679C0E316146}"/>
              </a:ext>
            </a:extLst>
          </p:cNvPr>
          <p:cNvSpPr>
            <a:spLocks noChangeArrowheads="1"/>
          </p:cNvSpPr>
          <p:nvPr/>
        </p:nvSpPr>
        <p:spPr bwMode="auto">
          <a:xfrm>
            <a:off x="3686176" y="3756025"/>
            <a:ext cx="4937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008000"/>
                </a:solidFill>
              </a:rPr>
              <a:t>Headers: name:value;name:value;etc:etc</a:t>
            </a:r>
            <a:endParaRPr lang="en-US" altLang="en-US" sz="1000" b="0">
              <a:solidFill>
                <a:srgbClr val="008000"/>
              </a:solidFill>
            </a:endParaRPr>
          </a:p>
        </p:txBody>
      </p:sp>
      <p:sp>
        <p:nvSpPr>
          <p:cNvPr id="40" name="Rectangle 24">
            <a:extLst>
              <a:ext uri="{FF2B5EF4-FFF2-40B4-BE49-F238E27FC236}">
                <a16:creationId xmlns:a16="http://schemas.microsoft.com/office/drawing/2014/main" id="{91B2B351-27A1-774C-B37C-9775F7636295}"/>
              </a:ext>
            </a:extLst>
          </p:cNvPr>
          <p:cNvSpPr>
            <a:spLocks noChangeArrowheads="1"/>
          </p:cNvSpPr>
          <p:nvPr/>
        </p:nvSpPr>
        <p:spPr bwMode="auto">
          <a:xfrm>
            <a:off x="3643314" y="4149725"/>
            <a:ext cx="66897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800">
                <a:latin typeface="Courier New" panose="02070309020205020404" pitchFamily="49" charset="0"/>
                <a:cs typeface="Courier New" panose="02070309020205020404" pitchFamily="49" charset="0"/>
              </a:rPr>
              <a:t>Accept: */*;Accept: image/jpeg;Content-length: 44</a:t>
            </a:r>
          </a:p>
        </p:txBody>
      </p:sp>
      <p:sp>
        <p:nvSpPr>
          <p:cNvPr id="41" name="Oval 26">
            <a:extLst>
              <a:ext uri="{FF2B5EF4-FFF2-40B4-BE49-F238E27FC236}">
                <a16:creationId xmlns:a16="http://schemas.microsoft.com/office/drawing/2014/main" id="{FCCA8CA0-881E-8444-BE4C-2C2D2BD46FA1}"/>
              </a:ext>
            </a:extLst>
          </p:cNvPr>
          <p:cNvSpPr>
            <a:spLocks noChangeArrowheads="1"/>
          </p:cNvSpPr>
          <p:nvPr/>
        </p:nvSpPr>
        <p:spPr bwMode="auto">
          <a:xfrm>
            <a:off x="3449638" y="5865813"/>
            <a:ext cx="146050" cy="146050"/>
          </a:xfrm>
          <a:prstGeom prst="ellipse">
            <a:avLst/>
          </a:prstGeom>
          <a:solidFill>
            <a:srgbClr val="FF208D"/>
          </a:solidFill>
          <a:ln w="1588">
            <a:solidFill>
              <a:srgbClr val="FF208D"/>
            </a:solidFill>
            <a:round/>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42" name="Rectangle 27">
            <a:extLst>
              <a:ext uri="{FF2B5EF4-FFF2-40B4-BE49-F238E27FC236}">
                <a16:creationId xmlns:a16="http://schemas.microsoft.com/office/drawing/2014/main" id="{B0C990DB-B786-2947-B339-C469F0E66D80}"/>
              </a:ext>
            </a:extLst>
          </p:cNvPr>
          <p:cNvSpPr>
            <a:spLocks noChangeArrowheads="1"/>
          </p:cNvSpPr>
          <p:nvPr/>
        </p:nvSpPr>
        <p:spPr bwMode="auto">
          <a:xfrm>
            <a:off x="3644900" y="5781675"/>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FF208D"/>
                </a:solidFill>
              </a:rPr>
              <a:t>Body </a:t>
            </a:r>
            <a:endParaRPr lang="en-US" altLang="en-US" sz="1000" b="0"/>
          </a:p>
        </p:txBody>
      </p:sp>
      <p:sp>
        <p:nvSpPr>
          <p:cNvPr id="43" name="Rectangle 28">
            <a:extLst>
              <a:ext uri="{FF2B5EF4-FFF2-40B4-BE49-F238E27FC236}">
                <a16:creationId xmlns:a16="http://schemas.microsoft.com/office/drawing/2014/main" id="{FB2A3C79-0E73-EF4A-AC5E-6A1632EC782D}"/>
              </a:ext>
            </a:extLst>
          </p:cNvPr>
          <p:cNvSpPr>
            <a:spLocks noChangeArrowheads="1"/>
          </p:cNvSpPr>
          <p:nvPr/>
        </p:nvSpPr>
        <p:spPr bwMode="auto">
          <a:xfrm>
            <a:off x="4329114" y="5781675"/>
            <a:ext cx="552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FF3399"/>
                </a:solidFill>
              </a:rPr>
              <a:t>: URL encoded forms data : name=value pairs</a:t>
            </a:r>
            <a:endParaRPr lang="en-US" altLang="en-US" sz="1000" b="0">
              <a:solidFill>
                <a:srgbClr val="FF3399"/>
              </a:solidFill>
            </a:endParaRPr>
          </a:p>
        </p:txBody>
      </p:sp>
      <p:sp>
        <p:nvSpPr>
          <p:cNvPr id="44" name="Rectangle 29">
            <a:extLst>
              <a:ext uri="{FF2B5EF4-FFF2-40B4-BE49-F238E27FC236}">
                <a16:creationId xmlns:a16="http://schemas.microsoft.com/office/drawing/2014/main" id="{F8302D31-21BB-554C-A18F-94F931FA1EF6}"/>
              </a:ext>
            </a:extLst>
          </p:cNvPr>
          <p:cNvSpPr>
            <a:spLocks noChangeArrowheads="1"/>
          </p:cNvSpPr>
          <p:nvPr/>
        </p:nvSpPr>
        <p:spPr bwMode="auto">
          <a:xfrm>
            <a:off x="3959225" y="6162675"/>
            <a:ext cx="6007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800">
                <a:latin typeface="Courier New" panose="02070309020205020404" pitchFamily="49" charset="0"/>
                <a:cs typeface="Courier New" panose="02070309020205020404" pitchFamily="49" charset="0"/>
              </a:rPr>
              <a:t>field1=stringa&amp;field2=stringb&amp;field3=stringc</a:t>
            </a:r>
          </a:p>
        </p:txBody>
      </p:sp>
      <p:sp>
        <p:nvSpPr>
          <p:cNvPr id="45" name="Rectangle 35">
            <a:extLst>
              <a:ext uri="{FF2B5EF4-FFF2-40B4-BE49-F238E27FC236}">
                <a16:creationId xmlns:a16="http://schemas.microsoft.com/office/drawing/2014/main" id="{A2FDB08A-1063-F345-A346-4D9521CDC645}"/>
              </a:ext>
            </a:extLst>
          </p:cNvPr>
          <p:cNvSpPr>
            <a:spLocks noChangeArrowheads="1"/>
          </p:cNvSpPr>
          <p:nvPr/>
        </p:nvSpPr>
        <p:spPr bwMode="auto">
          <a:xfrm>
            <a:off x="6553200" y="1733551"/>
            <a:ext cx="457200" cy="600075"/>
          </a:xfrm>
          <a:prstGeom prst="rect">
            <a:avLst/>
          </a:prstGeom>
          <a:solidFill>
            <a:schemeClr val="hlink"/>
          </a:solidFill>
          <a:ln w="9525">
            <a:solidFill>
              <a:srgbClr val="000000"/>
            </a:solidFill>
            <a:miter lim="800000"/>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46" name="Rectangle 36">
            <a:extLst>
              <a:ext uri="{FF2B5EF4-FFF2-40B4-BE49-F238E27FC236}">
                <a16:creationId xmlns:a16="http://schemas.microsoft.com/office/drawing/2014/main" id="{963C20B4-3B6A-C64C-9578-B026A7BAC51C}"/>
              </a:ext>
            </a:extLst>
          </p:cNvPr>
          <p:cNvSpPr>
            <a:spLocks noChangeArrowheads="1"/>
          </p:cNvSpPr>
          <p:nvPr/>
        </p:nvSpPr>
        <p:spPr bwMode="auto">
          <a:xfrm>
            <a:off x="6573839" y="1808163"/>
            <a:ext cx="4103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200"/>
              <a:t>CRLF</a:t>
            </a:r>
          </a:p>
          <a:p>
            <a:pPr eaLnBrk="1" hangingPunct="1">
              <a:spcBef>
                <a:spcPct val="0"/>
              </a:spcBef>
              <a:spcAft>
                <a:spcPct val="0"/>
              </a:spcAft>
              <a:buClrTx/>
              <a:buFontTx/>
              <a:buNone/>
            </a:pPr>
            <a:r>
              <a:rPr lang="en-US" altLang="en-US" sz="1200"/>
              <a:t>CRLF</a:t>
            </a:r>
            <a:endParaRPr lang="en-US" altLang="en-US" sz="800"/>
          </a:p>
        </p:txBody>
      </p:sp>
      <p:sp>
        <p:nvSpPr>
          <p:cNvPr id="47" name="Rectangle 37">
            <a:extLst>
              <a:ext uri="{FF2B5EF4-FFF2-40B4-BE49-F238E27FC236}">
                <a16:creationId xmlns:a16="http://schemas.microsoft.com/office/drawing/2014/main" id="{967D1E3E-8F1A-2945-8E54-56795CD33FD8}"/>
              </a:ext>
            </a:extLst>
          </p:cNvPr>
          <p:cNvSpPr>
            <a:spLocks noChangeArrowheads="1"/>
          </p:cNvSpPr>
          <p:nvPr/>
        </p:nvSpPr>
        <p:spPr bwMode="auto">
          <a:xfrm>
            <a:off x="3246438" y="3698875"/>
            <a:ext cx="7315200" cy="819150"/>
          </a:xfrm>
          <a:prstGeom prst="rect">
            <a:avLst/>
          </a:prstGeom>
          <a:noFill/>
          <a:ln w="2540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48" name="Rectangle 38">
            <a:extLst>
              <a:ext uri="{FF2B5EF4-FFF2-40B4-BE49-F238E27FC236}">
                <a16:creationId xmlns:a16="http://schemas.microsoft.com/office/drawing/2014/main" id="{848DDE43-76F6-C74A-870E-A7B0BCE22F20}"/>
              </a:ext>
            </a:extLst>
          </p:cNvPr>
          <p:cNvSpPr>
            <a:spLocks noChangeArrowheads="1"/>
          </p:cNvSpPr>
          <p:nvPr/>
        </p:nvSpPr>
        <p:spPr bwMode="auto">
          <a:xfrm>
            <a:off x="3246438" y="4689475"/>
            <a:ext cx="7315200" cy="819150"/>
          </a:xfrm>
          <a:prstGeom prst="rect">
            <a:avLst/>
          </a:prstGeom>
          <a:noFill/>
          <a:ln w="25400">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solidFill>
                <a:schemeClr val="accent6">
                  <a:lumMod val="75000"/>
                </a:schemeClr>
              </a:solidFill>
            </a:endParaRPr>
          </a:p>
        </p:txBody>
      </p:sp>
      <p:sp>
        <p:nvSpPr>
          <p:cNvPr id="49" name="Rectangle 39">
            <a:extLst>
              <a:ext uri="{FF2B5EF4-FFF2-40B4-BE49-F238E27FC236}">
                <a16:creationId xmlns:a16="http://schemas.microsoft.com/office/drawing/2014/main" id="{2A618EAD-94FF-364C-BD63-089BA2D5C1D6}"/>
              </a:ext>
            </a:extLst>
          </p:cNvPr>
          <p:cNvSpPr>
            <a:spLocks noChangeArrowheads="1"/>
          </p:cNvSpPr>
          <p:nvPr/>
        </p:nvSpPr>
        <p:spPr bwMode="auto">
          <a:xfrm>
            <a:off x="3246438" y="5692775"/>
            <a:ext cx="7315200" cy="819150"/>
          </a:xfrm>
          <a:prstGeom prst="rect">
            <a:avLst/>
          </a:prstGeom>
          <a:noFill/>
          <a:ln w="25400">
            <a:solidFill>
              <a:srgbClr val="FF66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50" name="Rectangle 40">
            <a:extLst>
              <a:ext uri="{FF2B5EF4-FFF2-40B4-BE49-F238E27FC236}">
                <a16:creationId xmlns:a16="http://schemas.microsoft.com/office/drawing/2014/main" id="{985E43C5-D36F-2E49-9F2F-622342814BA0}"/>
              </a:ext>
            </a:extLst>
          </p:cNvPr>
          <p:cNvSpPr>
            <a:spLocks noChangeArrowheads="1"/>
          </p:cNvSpPr>
          <p:nvPr/>
        </p:nvSpPr>
        <p:spPr bwMode="auto">
          <a:xfrm>
            <a:off x="2286000" y="1724025"/>
            <a:ext cx="7696200"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Tree>
    <p:extLst>
      <p:ext uri="{BB962C8B-B14F-4D97-AF65-F5344CB8AC3E}">
        <p14:creationId xmlns:p14="http://schemas.microsoft.com/office/powerpoint/2010/main" val="400760910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A63C712-9C74-6D4B-ABE7-93C8F1C72CA1}"/>
              </a:ext>
            </a:extLst>
          </p:cNvPr>
          <p:cNvSpPr>
            <a:spLocks noGrp="1"/>
          </p:cNvSpPr>
          <p:nvPr>
            <p:ph type="title"/>
          </p:nvPr>
        </p:nvSpPr>
        <p:spPr/>
        <p:txBody>
          <a:bodyPr>
            <a:normAutofit/>
          </a:bodyPr>
          <a:lstStyle/>
          <a:p>
            <a:r>
              <a:rPr lang="en-US" altLang="en-US" sz="2800" dirty="0"/>
              <a:t>Notes:</a:t>
            </a:r>
          </a:p>
        </p:txBody>
      </p:sp>
      <p:sp>
        <p:nvSpPr>
          <p:cNvPr id="40963" name="Content Placeholder 2">
            <a:extLst>
              <a:ext uri="{FF2B5EF4-FFF2-40B4-BE49-F238E27FC236}">
                <a16:creationId xmlns:a16="http://schemas.microsoft.com/office/drawing/2014/main" id="{241331C9-7656-6F48-9C41-505C5E0C15C5}"/>
              </a:ext>
            </a:extLst>
          </p:cNvPr>
          <p:cNvSpPr>
            <a:spLocks noGrp="1"/>
          </p:cNvSpPr>
          <p:nvPr>
            <p:ph idx="1"/>
          </p:nvPr>
        </p:nvSpPr>
        <p:spPr/>
        <p:txBody>
          <a:bodyPr>
            <a:normAutofit/>
          </a:bodyPr>
          <a:lstStyle/>
          <a:p>
            <a:r>
              <a:rPr lang="en-US" altLang="en-US" sz="1600"/>
              <a:t>This slide shows the detail of an HTTP transmission</a:t>
            </a:r>
          </a:p>
        </p:txBody>
      </p:sp>
      <p:sp>
        <p:nvSpPr>
          <p:cNvPr id="40964" name="Slide Number Placeholder 3">
            <a:extLst>
              <a:ext uri="{FF2B5EF4-FFF2-40B4-BE49-F238E27FC236}">
                <a16:creationId xmlns:a16="http://schemas.microsoft.com/office/drawing/2014/main" id="{713A6355-7BF9-FB48-9594-E1BE19F1EA2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14</a:t>
            </a:fld>
            <a:endParaRPr lang="en-US" altLang="en-US" sz="1000">
              <a:solidFill>
                <a:srgbClr val="FFFFFF"/>
              </a:solidFill>
            </a:endParaRPr>
          </a:p>
        </p:txBody>
      </p:sp>
    </p:spTree>
    <p:extLst>
      <p:ext uri="{BB962C8B-B14F-4D97-AF65-F5344CB8AC3E}">
        <p14:creationId xmlns:p14="http://schemas.microsoft.com/office/powerpoint/2010/main" val="139285729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E8AED60-1217-2F44-9380-11145390AB9C}"/>
              </a:ext>
            </a:extLst>
          </p:cNvPr>
          <p:cNvSpPr>
            <a:spLocks noGrp="1"/>
          </p:cNvSpPr>
          <p:nvPr>
            <p:ph type="title"/>
          </p:nvPr>
        </p:nvSpPr>
        <p:spPr/>
        <p:txBody>
          <a:bodyPr>
            <a:normAutofit/>
          </a:bodyPr>
          <a:lstStyle/>
          <a:p>
            <a:r>
              <a:rPr lang="en-US" altLang="en-US" sz="3600" dirty="0"/>
              <a:t>HTTP Response</a:t>
            </a:r>
          </a:p>
        </p:txBody>
      </p:sp>
      <p:sp>
        <p:nvSpPr>
          <p:cNvPr id="51" name="Slide Number Placeholder 3">
            <a:extLst>
              <a:ext uri="{FF2B5EF4-FFF2-40B4-BE49-F238E27FC236}">
                <a16:creationId xmlns:a16="http://schemas.microsoft.com/office/drawing/2014/main" id="{7224DF06-1280-484B-8616-08D041A64268}"/>
              </a:ext>
            </a:extLst>
          </p:cNvPr>
          <p:cNvSpPr>
            <a:spLocks noGrp="1"/>
          </p:cNvSpPr>
          <p:nvPr>
            <p:ph type="sldNum" sz="quarter" idx="12"/>
          </p:nvPr>
        </p:nvSpPr>
        <p:spPr bwMode="black">
          <a:xfrm>
            <a:off x="9105900" y="6310312"/>
            <a:ext cx="2743200" cy="365125"/>
          </a:xfrm>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defRPr/>
            </a:pPr>
            <a:fld id="{302BF612-F92F-4FCE-90C2-CC6204335EF9}" type="slidenum">
              <a:rPr lang="en-US" altLang="en-US" smtClean="0"/>
              <a:pPr>
                <a:spcBef>
                  <a:spcPct val="50000"/>
                </a:spcBef>
                <a:spcAft>
                  <a:spcPct val="0"/>
                </a:spcAft>
                <a:buClrTx/>
                <a:buFontTx/>
                <a:buNone/>
                <a:defRPr/>
              </a:pPr>
              <a:t>15</a:t>
            </a:fld>
            <a:endParaRPr lang="en-US" altLang="en-US" sz="1000">
              <a:solidFill>
                <a:srgbClr val="FFFFFF"/>
              </a:solidFill>
            </a:endParaRPr>
          </a:p>
        </p:txBody>
      </p:sp>
      <p:sp>
        <p:nvSpPr>
          <p:cNvPr id="52" name="Oval 3">
            <a:extLst>
              <a:ext uri="{FF2B5EF4-FFF2-40B4-BE49-F238E27FC236}">
                <a16:creationId xmlns:a16="http://schemas.microsoft.com/office/drawing/2014/main" id="{1CCC20ED-BD96-5449-9375-0B0463D4CADB}"/>
              </a:ext>
            </a:extLst>
          </p:cNvPr>
          <p:cNvSpPr>
            <a:spLocks noChangeArrowheads="1"/>
          </p:cNvSpPr>
          <p:nvPr/>
        </p:nvSpPr>
        <p:spPr bwMode="auto">
          <a:xfrm>
            <a:off x="3273425" y="4941889"/>
            <a:ext cx="146050" cy="147637"/>
          </a:xfrm>
          <a:prstGeom prst="ellipse">
            <a:avLst/>
          </a:prstGeom>
          <a:solidFill>
            <a:schemeClr val="accent6">
              <a:lumMod val="75000"/>
            </a:schemeClr>
          </a:solidFill>
          <a:ln w="1651">
            <a:solidFill>
              <a:schemeClr val="accent6">
                <a:lumMod val="75000"/>
              </a:schemeClr>
            </a:solidFill>
            <a:round/>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solidFill>
                <a:schemeClr val="accent6">
                  <a:lumMod val="75000"/>
                </a:schemeClr>
              </a:solidFill>
            </a:endParaRPr>
          </a:p>
        </p:txBody>
      </p:sp>
      <p:sp>
        <p:nvSpPr>
          <p:cNvPr id="53" name="Rectangle 4">
            <a:extLst>
              <a:ext uri="{FF2B5EF4-FFF2-40B4-BE49-F238E27FC236}">
                <a16:creationId xmlns:a16="http://schemas.microsoft.com/office/drawing/2014/main" id="{7A246994-CF57-664C-925A-51D9A07FD93D}"/>
              </a:ext>
            </a:extLst>
          </p:cNvPr>
          <p:cNvSpPr>
            <a:spLocks noChangeArrowheads="1"/>
          </p:cNvSpPr>
          <p:nvPr/>
        </p:nvSpPr>
        <p:spPr bwMode="auto">
          <a:xfrm>
            <a:off x="3468689" y="4857750"/>
            <a:ext cx="5229225" cy="304800"/>
          </a:xfrm>
          <a:prstGeom prst="rect">
            <a:avLst/>
          </a:prstGeom>
          <a:noFill/>
          <a:ln>
            <a:noFill/>
          </a:ln>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chemeClr val="accent6">
                    <a:lumMod val="75000"/>
                  </a:schemeClr>
                </a:solidFill>
              </a:rPr>
              <a:t>Blank Line : Carriage return Line feed twice</a:t>
            </a:r>
            <a:endParaRPr lang="en-US" altLang="en-US" sz="1000" b="0">
              <a:solidFill>
                <a:schemeClr val="accent6">
                  <a:lumMod val="75000"/>
                </a:schemeClr>
              </a:solidFill>
            </a:endParaRPr>
          </a:p>
        </p:txBody>
      </p:sp>
      <p:sp>
        <p:nvSpPr>
          <p:cNvPr id="54" name="Rectangle 5">
            <a:extLst>
              <a:ext uri="{FF2B5EF4-FFF2-40B4-BE49-F238E27FC236}">
                <a16:creationId xmlns:a16="http://schemas.microsoft.com/office/drawing/2014/main" id="{56135B81-8362-CE46-8675-512800AD9438}"/>
              </a:ext>
            </a:extLst>
          </p:cNvPr>
          <p:cNvSpPr>
            <a:spLocks noChangeArrowheads="1"/>
          </p:cNvSpPr>
          <p:nvPr/>
        </p:nvSpPr>
        <p:spPr bwMode="auto">
          <a:xfrm>
            <a:off x="2286000" y="1590675"/>
            <a:ext cx="1836738" cy="611188"/>
          </a:xfrm>
          <a:prstGeom prst="rect">
            <a:avLst/>
          </a:prstGeom>
          <a:solidFill>
            <a:srgbClr val="CCECFF"/>
          </a:solidFill>
          <a:ln w="9525">
            <a:solidFill>
              <a:srgbClr val="000000"/>
            </a:solidFill>
            <a:miter lim="800000"/>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55" name="Rectangle 6">
            <a:extLst>
              <a:ext uri="{FF2B5EF4-FFF2-40B4-BE49-F238E27FC236}">
                <a16:creationId xmlns:a16="http://schemas.microsoft.com/office/drawing/2014/main" id="{ECF96905-29BF-4048-932C-5A213E753A18}"/>
              </a:ext>
            </a:extLst>
          </p:cNvPr>
          <p:cNvSpPr>
            <a:spLocks noChangeArrowheads="1"/>
          </p:cNvSpPr>
          <p:nvPr/>
        </p:nvSpPr>
        <p:spPr bwMode="auto">
          <a:xfrm>
            <a:off x="2524125" y="1785939"/>
            <a:ext cx="1231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800"/>
              <a:t>Status Line</a:t>
            </a:r>
            <a:endParaRPr lang="en-US" altLang="en-US" sz="1200"/>
          </a:p>
        </p:txBody>
      </p:sp>
      <p:sp>
        <p:nvSpPr>
          <p:cNvPr id="56" name="Rectangle 7">
            <a:extLst>
              <a:ext uri="{FF2B5EF4-FFF2-40B4-BE49-F238E27FC236}">
                <a16:creationId xmlns:a16="http://schemas.microsoft.com/office/drawing/2014/main" id="{EB891724-D556-3543-97CD-159DE7DFF7BE}"/>
              </a:ext>
            </a:extLst>
          </p:cNvPr>
          <p:cNvSpPr>
            <a:spLocks noChangeArrowheads="1"/>
          </p:cNvSpPr>
          <p:nvPr/>
        </p:nvSpPr>
        <p:spPr bwMode="auto">
          <a:xfrm>
            <a:off x="4114801" y="1590675"/>
            <a:ext cx="2462213" cy="611188"/>
          </a:xfrm>
          <a:prstGeom prst="rect">
            <a:avLst/>
          </a:prstGeom>
          <a:solidFill>
            <a:srgbClr val="66FF66"/>
          </a:solidFill>
          <a:ln w="9525">
            <a:solidFill>
              <a:srgbClr val="000000"/>
            </a:solidFill>
            <a:miter lim="800000"/>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57" name="Rectangle 8">
            <a:extLst>
              <a:ext uri="{FF2B5EF4-FFF2-40B4-BE49-F238E27FC236}">
                <a16:creationId xmlns:a16="http://schemas.microsoft.com/office/drawing/2014/main" id="{520F0946-A750-884C-AC15-C7C4BB621FB5}"/>
              </a:ext>
            </a:extLst>
          </p:cNvPr>
          <p:cNvSpPr>
            <a:spLocks noChangeArrowheads="1"/>
          </p:cNvSpPr>
          <p:nvPr/>
        </p:nvSpPr>
        <p:spPr bwMode="auto">
          <a:xfrm>
            <a:off x="4881563" y="1776414"/>
            <a:ext cx="901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800"/>
              <a:t>Headers</a:t>
            </a:r>
            <a:endParaRPr lang="en-US" altLang="en-US" sz="1200"/>
          </a:p>
        </p:txBody>
      </p:sp>
      <p:sp>
        <p:nvSpPr>
          <p:cNvPr id="58" name="Rectangle 9">
            <a:extLst>
              <a:ext uri="{FF2B5EF4-FFF2-40B4-BE49-F238E27FC236}">
                <a16:creationId xmlns:a16="http://schemas.microsoft.com/office/drawing/2014/main" id="{65030A21-2BE3-6648-BED6-EC1175D0E7F7}"/>
              </a:ext>
            </a:extLst>
          </p:cNvPr>
          <p:cNvSpPr>
            <a:spLocks noChangeArrowheads="1"/>
          </p:cNvSpPr>
          <p:nvPr/>
        </p:nvSpPr>
        <p:spPr bwMode="auto">
          <a:xfrm>
            <a:off x="7019926" y="1597025"/>
            <a:ext cx="2962275" cy="611188"/>
          </a:xfrm>
          <a:prstGeom prst="rect">
            <a:avLst/>
          </a:prstGeom>
          <a:solidFill>
            <a:srgbClr val="FF99CC"/>
          </a:solidFill>
          <a:ln w="9525">
            <a:solidFill>
              <a:srgbClr val="000000"/>
            </a:solidFill>
            <a:miter lim="800000"/>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59" name="Rectangle 10">
            <a:extLst>
              <a:ext uri="{FF2B5EF4-FFF2-40B4-BE49-F238E27FC236}">
                <a16:creationId xmlns:a16="http://schemas.microsoft.com/office/drawing/2014/main" id="{C01FD9CA-BBDF-434D-A9EA-4069DB6E60F0}"/>
              </a:ext>
            </a:extLst>
          </p:cNvPr>
          <p:cNvSpPr>
            <a:spLocks noChangeArrowheads="1"/>
          </p:cNvSpPr>
          <p:nvPr/>
        </p:nvSpPr>
        <p:spPr bwMode="auto">
          <a:xfrm>
            <a:off x="8262938" y="1771650"/>
            <a:ext cx="571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800"/>
              <a:t>Body</a:t>
            </a:r>
            <a:endParaRPr lang="en-US" altLang="en-US" sz="1200"/>
          </a:p>
        </p:txBody>
      </p:sp>
      <p:sp>
        <p:nvSpPr>
          <p:cNvPr id="60" name="Oval 11">
            <a:extLst>
              <a:ext uri="{FF2B5EF4-FFF2-40B4-BE49-F238E27FC236}">
                <a16:creationId xmlns:a16="http://schemas.microsoft.com/office/drawing/2014/main" id="{D9E8C8B5-6173-954A-8604-874713FEDA4C}"/>
              </a:ext>
            </a:extLst>
          </p:cNvPr>
          <p:cNvSpPr>
            <a:spLocks noChangeArrowheads="1"/>
          </p:cNvSpPr>
          <p:nvPr/>
        </p:nvSpPr>
        <p:spPr bwMode="auto">
          <a:xfrm>
            <a:off x="3260725" y="2760664"/>
            <a:ext cx="146050" cy="147637"/>
          </a:xfrm>
          <a:prstGeom prst="ellipse">
            <a:avLst/>
          </a:prstGeom>
          <a:solidFill>
            <a:srgbClr val="0099CC"/>
          </a:solidFill>
          <a:ln w="1651">
            <a:solidFill>
              <a:srgbClr val="FF0000"/>
            </a:solidFill>
            <a:round/>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solidFill>
                <a:srgbClr val="0099CC"/>
              </a:solidFill>
            </a:endParaRPr>
          </a:p>
        </p:txBody>
      </p:sp>
      <p:sp>
        <p:nvSpPr>
          <p:cNvPr id="61" name="Rectangle 12">
            <a:extLst>
              <a:ext uri="{FF2B5EF4-FFF2-40B4-BE49-F238E27FC236}">
                <a16:creationId xmlns:a16="http://schemas.microsoft.com/office/drawing/2014/main" id="{248636C1-4D76-8642-8474-6E14665E36AC}"/>
              </a:ext>
            </a:extLst>
          </p:cNvPr>
          <p:cNvSpPr>
            <a:spLocks noChangeArrowheads="1"/>
          </p:cNvSpPr>
          <p:nvPr/>
        </p:nvSpPr>
        <p:spPr bwMode="auto">
          <a:xfrm>
            <a:off x="7083425" y="2454275"/>
            <a:ext cx="69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000000"/>
                </a:solidFill>
              </a:rPr>
              <a:t> </a:t>
            </a:r>
            <a:endParaRPr lang="en-US" altLang="en-US" sz="1000" b="0"/>
          </a:p>
        </p:txBody>
      </p:sp>
      <p:sp>
        <p:nvSpPr>
          <p:cNvPr id="62" name="Rectangle 13">
            <a:extLst>
              <a:ext uri="{FF2B5EF4-FFF2-40B4-BE49-F238E27FC236}">
                <a16:creationId xmlns:a16="http://schemas.microsoft.com/office/drawing/2014/main" id="{5281D010-AD16-7A4B-818E-042004682F51}"/>
              </a:ext>
            </a:extLst>
          </p:cNvPr>
          <p:cNvSpPr>
            <a:spLocks noChangeArrowheads="1"/>
          </p:cNvSpPr>
          <p:nvPr/>
        </p:nvSpPr>
        <p:spPr bwMode="auto">
          <a:xfrm>
            <a:off x="3494089" y="2676526"/>
            <a:ext cx="64745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0099CC"/>
                </a:solidFill>
              </a:rPr>
              <a:t>Status Line:</a:t>
            </a:r>
            <a:r>
              <a:rPr lang="en-US" altLang="en-US" sz="2000">
                <a:solidFill>
                  <a:srgbClr val="000000"/>
                </a:solidFill>
              </a:rPr>
              <a:t> </a:t>
            </a:r>
            <a:r>
              <a:rPr lang="en-US" altLang="en-US" sz="1800">
                <a:solidFill>
                  <a:srgbClr val="0099CC"/>
                </a:solidFill>
              </a:rPr>
              <a:t>HTTP_version status_code response_phrase</a:t>
            </a:r>
          </a:p>
        </p:txBody>
      </p:sp>
      <p:sp>
        <p:nvSpPr>
          <p:cNvPr id="63" name="Rectangle 14">
            <a:extLst>
              <a:ext uri="{FF2B5EF4-FFF2-40B4-BE49-F238E27FC236}">
                <a16:creationId xmlns:a16="http://schemas.microsoft.com/office/drawing/2014/main" id="{83495A28-C442-BC44-ABB3-29883960472F}"/>
              </a:ext>
            </a:extLst>
          </p:cNvPr>
          <p:cNvSpPr>
            <a:spLocks noChangeArrowheads="1"/>
          </p:cNvSpPr>
          <p:nvPr/>
        </p:nvSpPr>
        <p:spPr bwMode="auto">
          <a:xfrm>
            <a:off x="5529264" y="3068639"/>
            <a:ext cx="2047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800">
                <a:latin typeface="Courier New" panose="02070309020205020404" pitchFamily="49" charset="0"/>
                <a:cs typeface="Courier New" panose="02070309020205020404" pitchFamily="49" charset="0"/>
              </a:rPr>
              <a:t>HTTP/1.1 200 ok</a:t>
            </a:r>
          </a:p>
        </p:txBody>
      </p:sp>
      <p:sp>
        <p:nvSpPr>
          <p:cNvPr id="64" name="Rectangle 15">
            <a:extLst>
              <a:ext uri="{FF2B5EF4-FFF2-40B4-BE49-F238E27FC236}">
                <a16:creationId xmlns:a16="http://schemas.microsoft.com/office/drawing/2014/main" id="{6406B1F7-529C-F141-B343-2B5B0CDD6E97}"/>
              </a:ext>
            </a:extLst>
          </p:cNvPr>
          <p:cNvSpPr>
            <a:spLocks noChangeArrowheads="1"/>
          </p:cNvSpPr>
          <p:nvPr/>
        </p:nvSpPr>
        <p:spPr bwMode="auto">
          <a:xfrm>
            <a:off x="3081339" y="2600325"/>
            <a:ext cx="7304087" cy="819150"/>
          </a:xfrm>
          <a:prstGeom prst="rect">
            <a:avLst/>
          </a:prstGeom>
          <a:noFill/>
          <a:ln w="25400">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5" name="Oval 16">
            <a:extLst>
              <a:ext uri="{FF2B5EF4-FFF2-40B4-BE49-F238E27FC236}">
                <a16:creationId xmlns:a16="http://schemas.microsoft.com/office/drawing/2014/main" id="{600857A8-9C2F-0642-9458-158894E3F146}"/>
              </a:ext>
            </a:extLst>
          </p:cNvPr>
          <p:cNvSpPr>
            <a:spLocks noChangeArrowheads="1"/>
          </p:cNvSpPr>
          <p:nvPr/>
        </p:nvSpPr>
        <p:spPr bwMode="auto">
          <a:xfrm>
            <a:off x="3263900" y="3749675"/>
            <a:ext cx="146050" cy="147638"/>
          </a:xfrm>
          <a:prstGeom prst="ellipse">
            <a:avLst/>
          </a:prstGeom>
          <a:solidFill>
            <a:srgbClr val="33CC33"/>
          </a:solidFill>
          <a:ln w="1651">
            <a:solidFill>
              <a:srgbClr val="000000"/>
            </a:solidFill>
            <a:round/>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6" name="Rectangle 17">
            <a:extLst>
              <a:ext uri="{FF2B5EF4-FFF2-40B4-BE49-F238E27FC236}">
                <a16:creationId xmlns:a16="http://schemas.microsoft.com/office/drawing/2014/main" id="{0FDB9CEA-0754-4B4B-AF37-4642BF54F770}"/>
              </a:ext>
            </a:extLst>
          </p:cNvPr>
          <p:cNvSpPr>
            <a:spLocks noChangeArrowheads="1"/>
          </p:cNvSpPr>
          <p:nvPr/>
        </p:nvSpPr>
        <p:spPr bwMode="auto">
          <a:xfrm>
            <a:off x="6423025" y="3667125"/>
            <a:ext cx="69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0000FF"/>
                </a:solidFill>
              </a:rPr>
              <a:t> </a:t>
            </a:r>
            <a:endParaRPr lang="en-US" altLang="en-US" sz="1000" b="0"/>
          </a:p>
        </p:txBody>
      </p:sp>
      <p:sp>
        <p:nvSpPr>
          <p:cNvPr id="67" name="Rectangle 18">
            <a:extLst>
              <a:ext uri="{FF2B5EF4-FFF2-40B4-BE49-F238E27FC236}">
                <a16:creationId xmlns:a16="http://schemas.microsoft.com/office/drawing/2014/main" id="{9C0B494D-61BE-384E-A26D-E6D7B9DD27EE}"/>
              </a:ext>
            </a:extLst>
          </p:cNvPr>
          <p:cNvSpPr>
            <a:spLocks noChangeArrowheads="1"/>
          </p:cNvSpPr>
          <p:nvPr/>
        </p:nvSpPr>
        <p:spPr bwMode="auto">
          <a:xfrm>
            <a:off x="6491288" y="3667126"/>
            <a:ext cx="1554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000000"/>
                </a:solidFill>
              </a:rPr>
              <a:t>: </a:t>
            </a:r>
            <a:endParaRPr lang="en-US" altLang="en-US" sz="1000" b="0"/>
          </a:p>
        </p:txBody>
      </p:sp>
      <p:sp>
        <p:nvSpPr>
          <p:cNvPr id="68" name="Rectangle 19">
            <a:extLst>
              <a:ext uri="{FF2B5EF4-FFF2-40B4-BE49-F238E27FC236}">
                <a16:creationId xmlns:a16="http://schemas.microsoft.com/office/drawing/2014/main" id="{1E602176-F49E-2349-AB0E-8274380E1681}"/>
              </a:ext>
            </a:extLst>
          </p:cNvPr>
          <p:cNvSpPr>
            <a:spLocks noChangeArrowheads="1"/>
          </p:cNvSpPr>
          <p:nvPr/>
        </p:nvSpPr>
        <p:spPr bwMode="auto">
          <a:xfrm>
            <a:off x="3509964" y="3667125"/>
            <a:ext cx="4937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008000"/>
                </a:solidFill>
              </a:rPr>
              <a:t>Headers: name:value;name:value;etc:etc</a:t>
            </a:r>
            <a:endParaRPr lang="en-US" altLang="en-US" sz="1000" b="0">
              <a:solidFill>
                <a:srgbClr val="008000"/>
              </a:solidFill>
            </a:endParaRPr>
          </a:p>
        </p:txBody>
      </p:sp>
      <p:sp>
        <p:nvSpPr>
          <p:cNvPr id="69" name="Rectangle 20">
            <a:extLst>
              <a:ext uri="{FF2B5EF4-FFF2-40B4-BE49-F238E27FC236}">
                <a16:creationId xmlns:a16="http://schemas.microsoft.com/office/drawing/2014/main" id="{4F3262BC-503A-7E48-BC4A-320451C35D34}"/>
              </a:ext>
            </a:extLst>
          </p:cNvPr>
          <p:cNvSpPr>
            <a:spLocks noChangeArrowheads="1"/>
          </p:cNvSpPr>
          <p:nvPr/>
        </p:nvSpPr>
        <p:spPr bwMode="auto">
          <a:xfrm>
            <a:off x="3789363" y="4083050"/>
            <a:ext cx="5734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800">
                <a:solidFill>
                  <a:srgbClr val="000000"/>
                </a:solidFill>
                <a:latin typeface="Courier New" panose="02070309020205020404" pitchFamily="49" charset="0"/>
                <a:cs typeface="Courier New" panose="02070309020205020404" pitchFamily="49" charset="0"/>
              </a:rPr>
              <a:t>Content-type: text/html;Content-length: 54</a:t>
            </a:r>
          </a:p>
        </p:txBody>
      </p:sp>
      <p:sp>
        <p:nvSpPr>
          <p:cNvPr id="70" name="Oval 21">
            <a:extLst>
              <a:ext uri="{FF2B5EF4-FFF2-40B4-BE49-F238E27FC236}">
                <a16:creationId xmlns:a16="http://schemas.microsoft.com/office/drawing/2014/main" id="{73299508-4839-F048-B849-206D386799C8}"/>
              </a:ext>
            </a:extLst>
          </p:cNvPr>
          <p:cNvSpPr>
            <a:spLocks noChangeArrowheads="1"/>
          </p:cNvSpPr>
          <p:nvPr/>
        </p:nvSpPr>
        <p:spPr bwMode="auto">
          <a:xfrm>
            <a:off x="3273425" y="5776913"/>
            <a:ext cx="146050" cy="146050"/>
          </a:xfrm>
          <a:prstGeom prst="ellipse">
            <a:avLst/>
          </a:prstGeom>
          <a:solidFill>
            <a:srgbClr val="FF208D"/>
          </a:solidFill>
          <a:ln w="1588">
            <a:solidFill>
              <a:srgbClr val="FF208D"/>
            </a:solidFill>
            <a:round/>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71" name="Rectangle 22">
            <a:extLst>
              <a:ext uri="{FF2B5EF4-FFF2-40B4-BE49-F238E27FC236}">
                <a16:creationId xmlns:a16="http://schemas.microsoft.com/office/drawing/2014/main" id="{7E44927B-70C5-6341-B71E-2B8E014CD70E}"/>
              </a:ext>
            </a:extLst>
          </p:cNvPr>
          <p:cNvSpPr>
            <a:spLocks noChangeArrowheads="1"/>
          </p:cNvSpPr>
          <p:nvPr/>
        </p:nvSpPr>
        <p:spPr bwMode="auto">
          <a:xfrm>
            <a:off x="3468689" y="5692776"/>
            <a:ext cx="7133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FF208D"/>
                </a:solidFill>
              </a:rPr>
              <a:t>Body </a:t>
            </a:r>
            <a:endParaRPr lang="en-US" altLang="en-US" sz="1000" b="0"/>
          </a:p>
        </p:txBody>
      </p:sp>
      <p:sp>
        <p:nvSpPr>
          <p:cNvPr id="72" name="Rectangle 23">
            <a:extLst>
              <a:ext uri="{FF2B5EF4-FFF2-40B4-BE49-F238E27FC236}">
                <a16:creationId xmlns:a16="http://schemas.microsoft.com/office/drawing/2014/main" id="{8064DE16-320B-CF41-A2FD-40575D70DE53}"/>
              </a:ext>
            </a:extLst>
          </p:cNvPr>
          <p:cNvSpPr>
            <a:spLocks noChangeArrowheads="1"/>
          </p:cNvSpPr>
          <p:nvPr/>
        </p:nvSpPr>
        <p:spPr bwMode="auto">
          <a:xfrm>
            <a:off x="4152900" y="5692775"/>
            <a:ext cx="2495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2000">
                <a:solidFill>
                  <a:srgbClr val="FF3399"/>
                </a:solidFill>
              </a:rPr>
              <a:t>: HTML tags and text</a:t>
            </a:r>
            <a:endParaRPr lang="en-US" altLang="en-US" sz="1000" b="0">
              <a:solidFill>
                <a:srgbClr val="FF3399"/>
              </a:solidFill>
            </a:endParaRPr>
          </a:p>
        </p:txBody>
      </p:sp>
      <p:sp>
        <p:nvSpPr>
          <p:cNvPr id="73" name="Rectangle 24">
            <a:extLst>
              <a:ext uri="{FF2B5EF4-FFF2-40B4-BE49-F238E27FC236}">
                <a16:creationId xmlns:a16="http://schemas.microsoft.com/office/drawing/2014/main" id="{1B004FE5-72ED-034E-873F-08B026D7A539}"/>
              </a:ext>
            </a:extLst>
          </p:cNvPr>
          <p:cNvSpPr>
            <a:spLocks noChangeArrowheads="1"/>
          </p:cNvSpPr>
          <p:nvPr/>
        </p:nvSpPr>
        <p:spPr bwMode="auto">
          <a:xfrm>
            <a:off x="3463926" y="6084889"/>
            <a:ext cx="6689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800">
                <a:latin typeface="Courier New" panose="02070309020205020404" pitchFamily="49" charset="0"/>
                <a:cs typeface="Courier New" panose="02070309020205020404" pitchFamily="49" charset="0"/>
              </a:rPr>
              <a:t>&lt;html&gt;&lt;title&gt;A Sample&lt;/title&gt;&lt;h1&gt;Sample 1&lt;/h1&gt;...</a:t>
            </a:r>
          </a:p>
        </p:txBody>
      </p:sp>
      <p:sp>
        <p:nvSpPr>
          <p:cNvPr id="74" name="Rectangle 25">
            <a:extLst>
              <a:ext uri="{FF2B5EF4-FFF2-40B4-BE49-F238E27FC236}">
                <a16:creationId xmlns:a16="http://schemas.microsoft.com/office/drawing/2014/main" id="{17B0DF70-BBD6-814D-B4D5-8F7FBA643AA9}"/>
              </a:ext>
            </a:extLst>
          </p:cNvPr>
          <p:cNvSpPr>
            <a:spLocks noChangeArrowheads="1"/>
          </p:cNvSpPr>
          <p:nvPr/>
        </p:nvSpPr>
        <p:spPr bwMode="auto">
          <a:xfrm>
            <a:off x="6553200" y="1600201"/>
            <a:ext cx="457200" cy="600075"/>
          </a:xfrm>
          <a:prstGeom prst="rect">
            <a:avLst/>
          </a:prstGeom>
          <a:solidFill>
            <a:schemeClr val="hlink"/>
          </a:solidFill>
          <a:ln w="9525">
            <a:solidFill>
              <a:srgbClr val="000000"/>
            </a:solidFill>
            <a:miter lim="800000"/>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75" name="Rectangle 26">
            <a:extLst>
              <a:ext uri="{FF2B5EF4-FFF2-40B4-BE49-F238E27FC236}">
                <a16:creationId xmlns:a16="http://schemas.microsoft.com/office/drawing/2014/main" id="{AC758CE3-037B-7F41-AC6E-14EC3183D38B}"/>
              </a:ext>
            </a:extLst>
          </p:cNvPr>
          <p:cNvSpPr>
            <a:spLocks noChangeArrowheads="1"/>
          </p:cNvSpPr>
          <p:nvPr/>
        </p:nvSpPr>
        <p:spPr bwMode="auto">
          <a:xfrm>
            <a:off x="6573839" y="1674813"/>
            <a:ext cx="4103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200"/>
              <a:t>CRLF</a:t>
            </a:r>
          </a:p>
          <a:p>
            <a:pPr eaLnBrk="1" hangingPunct="1">
              <a:spcBef>
                <a:spcPct val="0"/>
              </a:spcBef>
              <a:spcAft>
                <a:spcPct val="0"/>
              </a:spcAft>
              <a:buClrTx/>
              <a:buFontTx/>
              <a:buNone/>
            </a:pPr>
            <a:r>
              <a:rPr lang="en-US" altLang="en-US" sz="1200"/>
              <a:t>CRLF</a:t>
            </a:r>
            <a:endParaRPr lang="en-US" altLang="en-US" sz="800"/>
          </a:p>
        </p:txBody>
      </p:sp>
      <p:sp>
        <p:nvSpPr>
          <p:cNvPr id="76" name="Rectangle 27">
            <a:extLst>
              <a:ext uri="{FF2B5EF4-FFF2-40B4-BE49-F238E27FC236}">
                <a16:creationId xmlns:a16="http://schemas.microsoft.com/office/drawing/2014/main" id="{4DB9690F-0AC2-F043-9869-7D6EB87A6A39}"/>
              </a:ext>
            </a:extLst>
          </p:cNvPr>
          <p:cNvSpPr>
            <a:spLocks noChangeArrowheads="1"/>
          </p:cNvSpPr>
          <p:nvPr/>
        </p:nvSpPr>
        <p:spPr bwMode="auto">
          <a:xfrm>
            <a:off x="3070225" y="3609975"/>
            <a:ext cx="7315200" cy="819150"/>
          </a:xfrm>
          <a:prstGeom prst="rect">
            <a:avLst/>
          </a:prstGeom>
          <a:noFill/>
          <a:ln w="2540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77" name="Rectangle 28">
            <a:extLst>
              <a:ext uri="{FF2B5EF4-FFF2-40B4-BE49-F238E27FC236}">
                <a16:creationId xmlns:a16="http://schemas.microsoft.com/office/drawing/2014/main" id="{054F76BE-5A85-B349-8936-A349EC08950B}"/>
              </a:ext>
            </a:extLst>
          </p:cNvPr>
          <p:cNvSpPr>
            <a:spLocks noChangeArrowheads="1"/>
          </p:cNvSpPr>
          <p:nvPr/>
        </p:nvSpPr>
        <p:spPr bwMode="auto">
          <a:xfrm>
            <a:off x="3070225" y="4600575"/>
            <a:ext cx="7315200" cy="819150"/>
          </a:xfrm>
          <a:prstGeom prst="rect">
            <a:avLst/>
          </a:prstGeom>
          <a:noFill/>
          <a:ln w="25400">
            <a:solidFill>
              <a:schemeClr val="accent6">
                <a:lumMod val="75000"/>
              </a:schemeClr>
            </a:solidFill>
            <a:miter lim="800000"/>
            <a:headEnd/>
            <a:tailEnd/>
          </a:ln>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solidFill>
                <a:schemeClr val="accent6">
                  <a:lumMod val="75000"/>
                </a:schemeClr>
              </a:solidFill>
            </a:endParaRPr>
          </a:p>
        </p:txBody>
      </p:sp>
      <p:sp>
        <p:nvSpPr>
          <p:cNvPr id="78" name="Rectangle 29">
            <a:extLst>
              <a:ext uri="{FF2B5EF4-FFF2-40B4-BE49-F238E27FC236}">
                <a16:creationId xmlns:a16="http://schemas.microsoft.com/office/drawing/2014/main" id="{7C1550BD-7A64-0448-A165-0DB032CB037E}"/>
              </a:ext>
            </a:extLst>
          </p:cNvPr>
          <p:cNvSpPr>
            <a:spLocks noChangeArrowheads="1"/>
          </p:cNvSpPr>
          <p:nvPr/>
        </p:nvSpPr>
        <p:spPr bwMode="auto">
          <a:xfrm>
            <a:off x="3070225" y="5603875"/>
            <a:ext cx="7315200" cy="819150"/>
          </a:xfrm>
          <a:prstGeom prst="rect">
            <a:avLst/>
          </a:prstGeom>
          <a:noFill/>
          <a:ln w="25400">
            <a:solidFill>
              <a:srgbClr val="FF66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79" name="Rectangle 30">
            <a:extLst>
              <a:ext uri="{FF2B5EF4-FFF2-40B4-BE49-F238E27FC236}">
                <a16:creationId xmlns:a16="http://schemas.microsoft.com/office/drawing/2014/main" id="{1CB5633E-161E-0347-A93B-4B63AECABE77}"/>
              </a:ext>
            </a:extLst>
          </p:cNvPr>
          <p:cNvSpPr>
            <a:spLocks noChangeArrowheads="1"/>
          </p:cNvSpPr>
          <p:nvPr/>
        </p:nvSpPr>
        <p:spPr bwMode="auto">
          <a:xfrm>
            <a:off x="2286000" y="1590675"/>
            <a:ext cx="7696200"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Tree>
    <p:extLst>
      <p:ext uri="{BB962C8B-B14F-4D97-AF65-F5344CB8AC3E}">
        <p14:creationId xmlns:p14="http://schemas.microsoft.com/office/powerpoint/2010/main" val="45176991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A63C712-9C74-6D4B-ABE7-93C8F1C72CA1}"/>
              </a:ext>
            </a:extLst>
          </p:cNvPr>
          <p:cNvSpPr>
            <a:spLocks noGrp="1"/>
          </p:cNvSpPr>
          <p:nvPr>
            <p:ph type="title"/>
          </p:nvPr>
        </p:nvSpPr>
        <p:spPr/>
        <p:txBody>
          <a:bodyPr>
            <a:normAutofit/>
          </a:bodyPr>
          <a:lstStyle/>
          <a:p>
            <a:r>
              <a:rPr lang="en-US" altLang="en-US" sz="2800" dirty="0"/>
              <a:t>Notes:</a:t>
            </a:r>
          </a:p>
        </p:txBody>
      </p:sp>
      <p:sp>
        <p:nvSpPr>
          <p:cNvPr id="40963" name="Content Placeholder 2">
            <a:extLst>
              <a:ext uri="{FF2B5EF4-FFF2-40B4-BE49-F238E27FC236}">
                <a16:creationId xmlns:a16="http://schemas.microsoft.com/office/drawing/2014/main" id="{241331C9-7656-6F48-9C41-505C5E0C15C5}"/>
              </a:ext>
            </a:extLst>
          </p:cNvPr>
          <p:cNvSpPr>
            <a:spLocks noGrp="1"/>
          </p:cNvSpPr>
          <p:nvPr>
            <p:ph idx="1"/>
          </p:nvPr>
        </p:nvSpPr>
        <p:spPr/>
        <p:txBody>
          <a:bodyPr>
            <a:normAutofit/>
          </a:bodyPr>
          <a:lstStyle/>
          <a:p>
            <a:r>
              <a:rPr lang="en-US" altLang="en-US" sz="1600" dirty="0"/>
              <a:t>This slide shows the detail of an HTTP transmission</a:t>
            </a:r>
          </a:p>
        </p:txBody>
      </p:sp>
      <p:sp>
        <p:nvSpPr>
          <p:cNvPr id="40964" name="Slide Number Placeholder 3">
            <a:extLst>
              <a:ext uri="{FF2B5EF4-FFF2-40B4-BE49-F238E27FC236}">
                <a16:creationId xmlns:a16="http://schemas.microsoft.com/office/drawing/2014/main" id="{713A6355-7BF9-FB48-9594-E1BE19F1EA2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16</a:t>
            </a:fld>
            <a:endParaRPr lang="en-US" altLang="en-US" sz="1000">
              <a:solidFill>
                <a:srgbClr val="FFFFFF"/>
              </a:solidFill>
            </a:endParaRPr>
          </a:p>
        </p:txBody>
      </p:sp>
    </p:spTree>
    <p:extLst>
      <p:ext uri="{BB962C8B-B14F-4D97-AF65-F5344CB8AC3E}">
        <p14:creationId xmlns:p14="http://schemas.microsoft.com/office/powerpoint/2010/main" val="101236869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1ABBE239-EE80-C94C-8E8C-46EF719B0BED}"/>
              </a:ext>
            </a:extLst>
          </p:cNvPr>
          <p:cNvSpPr>
            <a:spLocks noGrp="1" noChangeArrowheads="1"/>
          </p:cNvSpPr>
          <p:nvPr>
            <p:ph type="title"/>
          </p:nvPr>
        </p:nvSpPr>
        <p:spPr/>
        <p:txBody>
          <a:bodyPr>
            <a:normAutofit/>
          </a:bodyPr>
          <a:lstStyle/>
          <a:p>
            <a:pPr eaLnBrk="1" hangingPunct="1"/>
            <a:r>
              <a:rPr lang="en-US" altLang="en-US" sz="3600" b="1" dirty="0"/>
              <a:t>REST Service Requests</a:t>
            </a:r>
          </a:p>
        </p:txBody>
      </p:sp>
      <p:sp>
        <p:nvSpPr>
          <p:cNvPr id="9" name="Slide Number Placeholder 6">
            <a:extLst>
              <a:ext uri="{FF2B5EF4-FFF2-40B4-BE49-F238E27FC236}">
                <a16:creationId xmlns:a16="http://schemas.microsoft.com/office/drawing/2014/main" id="{5D4CAADF-88D0-8B49-AEB7-18E7B051C9AD}"/>
              </a:ext>
            </a:extLst>
          </p:cNvPr>
          <p:cNvSpPr>
            <a:spLocks noGrp="1"/>
          </p:cNvSpPr>
          <p:nvPr>
            <p:ph type="sldNum" sz="quarter" idx="12"/>
          </p:nvPr>
        </p:nvSpPr>
        <p:spPr>
          <a:xfrm>
            <a:off x="9105900" y="6310312"/>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459E074C-E113-4459-9501-8DEED635A82D}" type="slidenum">
              <a:rPr lang="en-US" altLang="en-US" sz="1000">
                <a:solidFill>
                  <a:srgbClr val="FFFFFF"/>
                </a:solidFill>
              </a:rPr>
              <a:pPr>
                <a:spcBef>
                  <a:spcPct val="50000"/>
                </a:spcBef>
                <a:spcAft>
                  <a:spcPct val="0"/>
                </a:spcAft>
                <a:buClrTx/>
                <a:buFontTx/>
                <a:buNone/>
              </a:pPr>
              <a:t>17</a:t>
            </a:fld>
            <a:endParaRPr lang="en-US" altLang="en-US" sz="1000">
              <a:solidFill>
                <a:srgbClr val="FFFFFF"/>
              </a:solidFill>
            </a:endParaRPr>
          </a:p>
        </p:txBody>
      </p:sp>
      <p:graphicFrame>
        <p:nvGraphicFramePr>
          <p:cNvPr id="10" name="Group 3">
            <a:extLst>
              <a:ext uri="{FF2B5EF4-FFF2-40B4-BE49-F238E27FC236}">
                <a16:creationId xmlns:a16="http://schemas.microsoft.com/office/drawing/2014/main" id="{5D060B07-1B22-8F43-8816-81752ECD5B74}"/>
              </a:ext>
            </a:extLst>
          </p:cNvPr>
          <p:cNvGraphicFramePr>
            <a:graphicFrameLocks/>
          </p:cNvGraphicFramePr>
          <p:nvPr>
            <p:extLst>
              <p:ext uri="{D42A27DB-BD31-4B8C-83A1-F6EECF244321}">
                <p14:modId xmlns:p14="http://schemas.microsoft.com/office/powerpoint/2010/main" val="3243762790"/>
              </p:ext>
            </p:extLst>
          </p:nvPr>
        </p:nvGraphicFramePr>
        <p:xfrm>
          <a:off x="2255880" y="2242322"/>
          <a:ext cx="8896350" cy="4468813"/>
        </p:xfrm>
        <a:graphic>
          <a:graphicData uri="http://schemas.openxmlformats.org/drawingml/2006/table">
            <a:tbl>
              <a:tblPr/>
              <a:tblGrid>
                <a:gridCol w="5499100">
                  <a:extLst>
                    <a:ext uri="{9D8B030D-6E8A-4147-A177-3AD203B41FA5}">
                      <a16:colId xmlns:a16="http://schemas.microsoft.com/office/drawing/2014/main" val="20000"/>
                    </a:ext>
                  </a:extLst>
                </a:gridCol>
                <a:gridCol w="1374775">
                  <a:extLst>
                    <a:ext uri="{9D8B030D-6E8A-4147-A177-3AD203B41FA5}">
                      <a16:colId xmlns:a16="http://schemas.microsoft.com/office/drawing/2014/main" val="20001"/>
                    </a:ext>
                  </a:extLst>
                </a:gridCol>
                <a:gridCol w="2022475">
                  <a:extLst>
                    <a:ext uri="{9D8B030D-6E8A-4147-A177-3AD203B41FA5}">
                      <a16:colId xmlns:a16="http://schemas.microsoft.com/office/drawing/2014/main" val="20002"/>
                    </a:ext>
                  </a:extLst>
                </a:gridCol>
              </a:tblGrid>
              <a:tr h="704850">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2000" b="1" i="0" u="none" strike="noStrike" cap="none" normalizeH="0" baseline="0" dirty="0">
                          <a:ln>
                            <a:noFill/>
                          </a:ln>
                          <a:solidFill>
                            <a:schemeClr val="tx1"/>
                          </a:solidFill>
                          <a:effectLst/>
                          <a:latin typeface="Arial" charset="0"/>
                          <a:cs typeface="Arial" charset="0"/>
                        </a:rPr>
                        <a:t>Request URI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2000" b="1" i="0" u="none" strike="noStrike" cap="none" normalizeH="0" baseline="0">
                          <a:ln>
                            <a:noFill/>
                          </a:ln>
                          <a:solidFill>
                            <a:schemeClr val="tx1"/>
                          </a:solidFill>
                          <a:effectLst/>
                          <a:latin typeface="Arial" charset="0"/>
                          <a:cs typeface="Arial" charset="0"/>
                        </a:rPr>
                        <a:t>HTTP Method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2000" b="1" i="0" u="none" strike="noStrike" cap="none" normalizeH="0" baseline="0">
                          <a:ln>
                            <a:noFill/>
                          </a:ln>
                          <a:solidFill>
                            <a:schemeClr val="tx1"/>
                          </a:solidFill>
                          <a:effectLst/>
                          <a:latin typeface="Arial" charset="0"/>
                          <a:cs typeface="Arial" charset="0"/>
                        </a:rPr>
                        <a:t>Event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47850">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2000" b="1" i="0" u="none" strike="noStrike" cap="none" normalizeH="0" baseline="0" dirty="0">
                          <a:ln>
                            <a:noFill/>
                          </a:ln>
                          <a:solidFill>
                            <a:schemeClr val="tx1"/>
                          </a:solidFill>
                          <a:effectLst/>
                          <a:latin typeface="Arial" charset="0"/>
                          <a:cs typeface="Arial" charset="0"/>
                        </a:rPr>
                        <a:t>Collection URI, e.g.:</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Courier New" pitchFamily="49" charset="0"/>
                          <a:cs typeface="Courier New" pitchFamily="49" charset="0"/>
                        </a:rPr>
                        <a:t>http://xyz.com/prefix/myResource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16113">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2000" b="1" i="0" u="none" strike="noStrike" cap="none" normalizeH="0" baseline="0" dirty="0">
                          <a:ln>
                            <a:noFill/>
                          </a:ln>
                          <a:solidFill>
                            <a:schemeClr val="tx1"/>
                          </a:solidFill>
                          <a:effectLst/>
                          <a:latin typeface="Arial" charset="0"/>
                          <a:cs typeface="Arial" charset="0"/>
                        </a:rPr>
                        <a:t>Member URI, e.g.:</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600" b="0" i="0" u="none" strike="noStrike" cap="none" normalizeH="0" baseline="0" dirty="0">
                          <a:ln>
                            <a:noFill/>
                          </a:ln>
                          <a:solidFill>
                            <a:schemeClr val="tx1"/>
                          </a:solidFill>
                          <a:effectLst/>
                          <a:latin typeface="Courier New" pitchFamily="49" charset="0"/>
                          <a:cs typeface="Courier New" pitchFamily="49" charset="0"/>
                        </a:rPr>
                        <a:t>http://</a:t>
                      </a:r>
                      <a:r>
                        <a:rPr kumimoji="0" lang="en-US" sz="1600" b="0" i="0" u="none" strike="noStrike" cap="none" normalizeH="0" baseline="0" dirty="0" err="1">
                          <a:ln>
                            <a:noFill/>
                          </a:ln>
                          <a:solidFill>
                            <a:schemeClr val="tx1"/>
                          </a:solidFill>
                          <a:effectLst/>
                          <a:latin typeface="Courier New" pitchFamily="49" charset="0"/>
                          <a:cs typeface="Courier New" pitchFamily="49" charset="0"/>
                        </a:rPr>
                        <a:t>xyz.com</a:t>
                      </a:r>
                      <a:r>
                        <a:rPr kumimoji="0" lang="en-US" sz="1600" b="0" i="0" u="none" strike="noStrike" cap="none" normalizeH="0" baseline="0" dirty="0">
                          <a:ln>
                            <a:noFill/>
                          </a:ln>
                          <a:solidFill>
                            <a:schemeClr val="tx1"/>
                          </a:solidFill>
                          <a:effectLst/>
                          <a:latin typeface="Courier New" pitchFamily="49" charset="0"/>
                          <a:cs typeface="Courier New" pitchFamily="49" charset="0"/>
                        </a:rPr>
                        <a:t>/prefix/</a:t>
                      </a:r>
                      <a:r>
                        <a:rPr kumimoji="0" lang="en-US" sz="1600" b="0" i="0" u="none" strike="noStrike" cap="none" normalizeH="0" baseline="0" dirty="0" err="1">
                          <a:ln>
                            <a:noFill/>
                          </a:ln>
                          <a:solidFill>
                            <a:schemeClr val="tx1"/>
                          </a:solidFill>
                          <a:effectLst/>
                          <a:latin typeface="Courier New" pitchFamily="49" charset="0"/>
                          <a:cs typeface="Courier New" pitchFamily="49" charset="0"/>
                        </a:rPr>
                        <a:t>myResource</a:t>
                      </a:r>
                      <a:r>
                        <a:rPr kumimoji="0" lang="en-US" sz="1600" b="0" i="0" u="none" strike="noStrike" cap="none" normalizeH="0" baseline="0" dirty="0">
                          <a:ln>
                            <a:noFill/>
                          </a:ln>
                          <a:solidFill>
                            <a:schemeClr val="tx1"/>
                          </a:solidFill>
                          <a:effectLst/>
                          <a:latin typeface="Courier New" pitchFamily="49" charset="0"/>
                          <a:cs typeface="Courier New" pitchFamily="49" charset="0"/>
                        </a:rPr>
                        <a:t>/</a:t>
                      </a:r>
                      <a:r>
                        <a:rPr kumimoji="0" lang="en-US" sz="1600" b="0" i="0" u="none" strike="noStrike" cap="none" normalizeH="0" baseline="0" dirty="0" err="1">
                          <a:ln>
                            <a:noFill/>
                          </a:ln>
                          <a:solidFill>
                            <a:schemeClr val="tx1"/>
                          </a:solidFill>
                          <a:effectLst/>
                          <a:latin typeface="Courier New" pitchFamily="49" charset="0"/>
                          <a:cs typeface="Courier New" pitchFamily="49" charset="0"/>
                        </a:rPr>
                        <a:t>resourceID</a:t>
                      </a:r>
                      <a:endParaRPr kumimoji="0" lang="en-US" sz="1600" b="0"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endParaRPr kumimoji="0" lang="en-US" sz="2000" b="1"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1" name="Group 73">
            <a:extLst>
              <a:ext uri="{FF2B5EF4-FFF2-40B4-BE49-F238E27FC236}">
                <a16:creationId xmlns:a16="http://schemas.microsoft.com/office/drawing/2014/main" id="{0E3EC790-5CD9-3041-A399-E0746C79195C}"/>
              </a:ext>
            </a:extLst>
          </p:cNvPr>
          <p:cNvGraphicFramePr>
            <a:graphicFrameLocks/>
          </p:cNvGraphicFramePr>
          <p:nvPr>
            <p:extLst>
              <p:ext uri="{D42A27DB-BD31-4B8C-83A1-F6EECF244321}">
                <p14:modId xmlns:p14="http://schemas.microsoft.com/office/powerpoint/2010/main" val="2241343120"/>
              </p:ext>
            </p:extLst>
          </p:nvPr>
        </p:nvGraphicFramePr>
        <p:xfrm>
          <a:off x="7751805" y="2905897"/>
          <a:ext cx="1371600" cy="1870076"/>
        </p:xfrm>
        <a:graphic>
          <a:graphicData uri="http://schemas.openxmlformats.org/drawingml/2006/table">
            <a:tbl>
              <a:tblPr/>
              <a:tblGrid>
                <a:gridCol w="1371600">
                  <a:extLst>
                    <a:ext uri="{9D8B030D-6E8A-4147-A177-3AD203B41FA5}">
                      <a16:colId xmlns:a16="http://schemas.microsoft.com/office/drawing/2014/main" val="20000"/>
                    </a:ext>
                  </a:extLst>
                </a:gridCol>
              </a:tblGrid>
              <a:tr h="477838">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2000" b="1" i="0" u="none" strike="noStrike" cap="none" normalizeH="0" baseline="0">
                          <a:ln>
                            <a:noFill/>
                          </a:ln>
                          <a:solidFill>
                            <a:schemeClr val="tx1"/>
                          </a:solidFill>
                          <a:effectLst/>
                          <a:latin typeface="Arial" charset="0"/>
                          <a:cs typeface="Arial" charset="0"/>
                        </a:rPr>
                        <a:t>GET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402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2000" b="1" i="0" u="none" strike="noStrike" cap="none" normalizeH="0" baseline="0">
                          <a:ln>
                            <a:noFill/>
                          </a:ln>
                          <a:solidFill>
                            <a:schemeClr val="tx1"/>
                          </a:solidFill>
                          <a:effectLst/>
                          <a:latin typeface="Arial" charset="0"/>
                          <a:cs typeface="Arial" charset="0"/>
                        </a:rPr>
                        <a:t>POST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2000" b="1" i="0" u="none" strike="noStrike" cap="none" normalizeH="0" baseline="0">
                          <a:ln>
                            <a:noFill/>
                          </a:ln>
                          <a:solidFill>
                            <a:schemeClr val="tx1"/>
                          </a:solidFill>
                          <a:effectLst/>
                          <a:latin typeface="Arial" charset="0"/>
                          <a:cs typeface="Arial" charset="0"/>
                        </a:rPr>
                        <a:t>PUT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2000" b="1" i="0" u="none" strike="noStrike" cap="none" normalizeH="0" baseline="0">
                          <a:ln>
                            <a:noFill/>
                          </a:ln>
                          <a:solidFill>
                            <a:schemeClr val="tx1"/>
                          </a:solidFill>
                          <a:effectLst/>
                          <a:latin typeface="Arial" charset="0"/>
                          <a:cs typeface="Arial" charset="0"/>
                        </a:rPr>
                        <a:t>DELETE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 name="Group 75">
            <a:extLst>
              <a:ext uri="{FF2B5EF4-FFF2-40B4-BE49-F238E27FC236}">
                <a16:creationId xmlns:a16="http://schemas.microsoft.com/office/drawing/2014/main" id="{32699B56-3A4D-8441-93C1-A86EEC355E51}"/>
              </a:ext>
            </a:extLst>
          </p:cNvPr>
          <p:cNvGraphicFramePr>
            <a:graphicFrameLocks/>
          </p:cNvGraphicFramePr>
          <p:nvPr>
            <p:extLst>
              <p:ext uri="{D42A27DB-BD31-4B8C-83A1-F6EECF244321}">
                <p14:modId xmlns:p14="http://schemas.microsoft.com/office/powerpoint/2010/main" val="4017452018"/>
              </p:ext>
            </p:extLst>
          </p:nvPr>
        </p:nvGraphicFramePr>
        <p:xfrm>
          <a:off x="9137693" y="2905897"/>
          <a:ext cx="2014537" cy="1885951"/>
        </p:xfrm>
        <a:graphic>
          <a:graphicData uri="http://schemas.openxmlformats.org/drawingml/2006/table">
            <a:tbl>
              <a:tblPr/>
              <a:tblGrid>
                <a:gridCol w="2014537">
                  <a:extLst>
                    <a:ext uri="{9D8B030D-6E8A-4147-A177-3AD203B41FA5}">
                      <a16:colId xmlns:a16="http://schemas.microsoft.com/office/drawing/2014/main" val="20000"/>
                    </a:ext>
                  </a:extLst>
                </a:gridCol>
              </a:tblGrid>
              <a:tr h="501650">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a:ln>
                            <a:noFill/>
                          </a:ln>
                          <a:solidFill>
                            <a:schemeClr val="tx1"/>
                          </a:solidFill>
                          <a:effectLst/>
                          <a:latin typeface="Arial" charset="0"/>
                          <a:cs typeface="Arial" charset="0"/>
                        </a:rPr>
                        <a:t>List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a:ln>
                            <a:noFill/>
                          </a:ln>
                          <a:solidFill>
                            <a:schemeClr val="tx1"/>
                          </a:solidFill>
                          <a:effectLst/>
                          <a:latin typeface="Arial" charset="0"/>
                          <a:cs typeface="Arial" charset="0"/>
                        </a:rPr>
                        <a:t>Create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endParaRPr kumimoji="0" lang="en-US" sz="18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1963">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endParaRPr kumimoji="0" lang="en-US" sz="18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 name="Group 72">
            <a:extLst>
              <a:ext uri="{FF2B5EF4-FFF2-40B4-BE49-F238E27FC236}">
                <a16:creationId xmlns:a16="http://schemas.microsoft.com/office/drawing/2014/main" id="{DB34EB14-B749-0E4D-B6B4-7BDA8470631F}"/>
              </a:ext>
            </a:extLst>
          </p:cNvPr>
          <p:cNvGraphicFramePr>
            <a:graphicFrameLocks/>
          </p:cNvGraphicFramePr>
          <p:nvPr>
            <p:extLst>
              <p:ext uri="{D42A27DB-BD31-4B8C-83A1-F6EECF244321}">
                <p14:modId xmlns:p14="http://schemas.microsoft.com/office/powerpoint/2010/main" val="2283717395"/>
              </p:ext>
            </p:extLst>
          </p:nvPr>
        </p:nvGraphicFramePr>
        <p:xfrm>
          <a:off x="7751805" y="4772797"/>
          <a:ext cx="1371600" cy="1922464"/>
        </p:xfrm>
        <a:graphic>
          <a:graphicData uri="http://schemas.openxmlformats.org/drawingml/2006/table">
            <a:tbl>
              <a:tblPr/>
              <a:tblGrid>
                <a:gridCol w="1371600">
                  <a:extLst>
                    <a:ext uri="{9D8B030D-6E8A-4147-A177-3AD203B41FA5}">
                      <a16:colId xmlns:a16="http://schemas.microsoft.com/office/drawing/2014/main" val="20000"/>
                    </a:ext>
                  </a:extLst>
                </a:gridCol>
              </a:tblGrid>
              <a:tr h="481013">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2000" b="1" i="0" u="none" strike="noStrike" cap="none" normalizeH="0" baseline="0">
                          <a:ln>
                            <a:noFill/>
                          </a:ln>
                          <a:solidFill>
                            <a:schemeClr val="tx1"/>
                          </a:solidFill>
                          <a:effectLst/>
                          <a:latin typeface="Arial" charset="0"/>
                          <a:cs typeface="Arial" charset="0"/>
                        </a:rPr>
                        <a:t>GET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1013">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2000" b="1" i="0" u="none" strike="noStrike" cap="none" normalizeH="0" baseline="0">
                          <a:ln>
                            <a:noFill/>
                          </a:ln>
                          <a:solidFill>
                            <a:schemeClr val="tx1"/>
                          </a:solidFill>
                          <a:effectLst/>
                          <a:latin typeface="Arial" charset="0"/>
                          <a:cs typeface="Arial" charset="0"/>
                        </a:rPr>
                        <a:t>POST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42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2000" b="1" i="0" u="none" strike="noStrike" cap="none" normalizeH="0" baseline="0">
                          <a:ln>
                            <a:noFill/>
                          </a:ln>
                          <a:solidFill>
                            <a:schemeClr val="tx1"/>
                          </a:solidFill>
                          <a:effectLst/>
                          <a:latin typeface="Arial" charset="0"/>
                          <a:cs typeface="Arial" charset="0"/>
                        </a:rPr>
                        <a:t>PUT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1013">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2000" b="1" i="0" u="none" strike="noStrike" cap="none" normalizeH="0" baseline="0">
                          <a:ln>
                            <a:noFill/>
                          </a:ln>
                          <a:solidFill>
                            <a:schemeClr val="tx1"/>
                          </a:solidFill>
                          <a:effectLst/>
                          <a:latin typeface="Arial" charset="0"/>
                          <a:cs typeface="Arial" charset="0"/>
                        </a:rPr>
                        <a:t>DELETE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77">
            <a:extLst>
              <a:ext uri="{FF2B5EF4-FFF2-40B4-BE49-F238E27FC236}">
                <a16:creationId xmlns:a16="http://schemas.microsoft.com/office/drawing/2014/main" id="{74F1A138-7E67-A84B-83FA-471D4E0FC162}"/>
              </a:ext>
            </a:extLst>
          </p:cNvPr>
          <p:cNvGraphicFramePr>
            <a:graphicFrameLocks noGrp="1"/>
          </p:cNvGraphicFramePr>
          <p:nvPr>
            <p:extLst>
              <p:ext uri="{D42A27DB-BD31-4B8C-83A1-F6EECF244321}">
                <p14:modId xmlns:p14="http://schemas.microsoft.com/office/powerpoint/2010/main" val="1604233760"/>
              </p:ext>
            </p:extLst>
          </p:nvPr>
        </p:nvGraphicFramePr>
        <p:xfrm>
          <a:off x="9132930" y="4810897"/>
          <a:ext cx="1995488" cy="1905001"/>
        </p:xfrm>
        <a:graphic>
          <a:graphicData uri="http://schemas.openxmlformats.org/drawingml/2006/table">
            <a:tbl>
              <a:tblPr/>
              <a:tblGrid>
                <a:gridCol w="1995488">
                  <a:extLst>
                    <a:ext uri="{9D8B030D-6E8A-4147-A177-3AD203B41FA5}">
                      <a16:colId xmlns:a16="http://schemas.microsoft.com/office/drawing/2014/main" val="20000"/>
                    </a:ext>
                  </a:extLst>
                </a:gridCol>
              </a:tblGrid>
              <a:tr h="465138">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dirty="0">
                          <a:ln>
                            <a:noFill/>
                          </a:ln>
                          <a:solidFill>
                            <a:schemeClr val="tx1"/>
                          </a:solidFill>
                          <a:effectLst/>
                          <a:latin typeface="Arial" charset="0"/>
                          <a:cs typeface="Arial" charset="0"/>
                        </a:rPr>
                        <a:t>Retrieve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2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endParaRPr kumimoji="0" lang="en-US" sz="18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013">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a:ln>
                            <a:noFill/>
                          </a:ln>
                          <a:solidFill>
                            <a:schemeClr val="tx1"/>
                          </a:solidFill>
                          <a:effectLst/>
                          <a:latin typeface="Arial" charset="0"/>
                          <a:cs typeface="Arial" charset="0"/>
                        </a:rPr>
                        <a:t>update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942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sz="1800" b="1" i="0" u="none" strike="noStrike" cap="none" normalizeH="0" baseline="0">
                          <a:ln>
                            <a:noFill/>
                          </a:ln>
                          <a:solidFill>
                            <a:schemeClr val="tx1"/>
                          </a:solidFill>
                          <a:effectLst/>
                          <a:latin typeface="Arial" charset="0"/>
                          <a:cs typeface="Arial" charset="0"/>
                        </a:rPr>
                        <a:t>delete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4038245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E9B8FDC-1A28-AE40-88EC-50C50C2B84F2}"/>
              </a:ext>
            </a:extLst>
          </p:cNvPr>
          <p:cNvSpPr>
            <a:spLocks noGrp="1" noChangeArrowheads="1"/>
          </p:cNvSpPr>
          <p:nvPr>
            <p:ph type="title"/>
          </p:nvPr>
        </p:nvSpPr>
        <p:spPr/>
        <p:txBody>
          <a:bodyPr/>
          <a:lstStyle/>
          <a:p>
            <a:pPr eaLnBrk="1" hangingPunct="1"/>
            <a:r>
              <a:rPr lang="en-US" altLang="en-US" sz="2800" dirty="0"/>
              <a:t>Notes:</a:t>
            </a:r>
          </a:p>
        </p:txBody>
      </p:sp>
      <p:sp>
        <p:nvSpPr>
          <p:cNvPr id="43012" name="Rectangle 3">
            <a:extLst>
              <a:ext uri="{FF2B5EF4-FFF2-40B4-BE49-F238E27FC236}">
                <a16:creationId xmlns:a16="http://schemas.microsoft.com/office/drawing/2014/main" id="{7F8BCD48-CCAE-594B-BD71-83F8792E3FC6}"/>
              </a:ext>
            </a:extLst>
          </p:cNvPr>
          <p:cNvSpPr>
            <a:spLocks noGrp="1" noChangeArrowheads="1"/>
          </p:cNvSpPr>
          <p:nvPr>
            <p:ph idx="1"/>
          </p:nvPr>
        </p:nvSpPr>
        <p:spPr/>
        <p:txBody>
          <a:bodyPr/>
          <a:lstStyle/>
          <a:p>
            <a:pPr eaLnBrk="1" hangingPunct="1"/>
            <a:r>
              <a:rPr lang="en-US" altLang="en-US" sz="1400" dirty="0"/>
              <a:t>This illustrates the relationship between the URL, the HTTP method, and the action to be taken on the data.</a:t>
            </a:r>
          </a:p>
          <a:p>
            <a:pPr eaLnBrk="1" hangingPunct="1"/>
            <a:r>
              <a:rPr lang="en-US" altLang="en-US" sz="1400" dirty="0"/>
              <a:t>For example, if the URL was </a:t>
            </a:r>
            <a:r>
              <a:rPr lang="en-US" altLang="en-US" sz="1400" u="sng" dirty="0"/>
              <a:t>http://</a:t>
            </a:r>
            <a:r>
              <a:rPr lang="en-US" altLang="en-US" sz="1400" u="sng" dirty="0" err="1"/>
              <a:t>www.books.are.us</a:t>
            </a:r>
            <a:r>
              <a:rPr lang="en-US" altLang="en-US" sz="1400" u="sng" dirty="0"/>
              <a:t>/</a:t>
            </a:r>
            <a:r>
              <a:rPr lang="en-US" altLang="en-US" sz="1400" u="sng" dirty="0" err="1"/>
              <a:t>JKRowling</a:t>
            </a:r>
            <a:r>
              <a:rPr lang="en-US" altLang="en-US" sz="1400" dirty="0"/>
              <a:t> with a GET method, you would be asking for a list of books written by J. K. Rowling.</a:t>
            </a:r>
          </a:p>
          <a:p>
            <a:pPr eaLnBrk="1" hangingPunct="1"/>
            <a:r>
              <a:rPr lang="en-US" altLang="en-US" sz="1400" dirty="0"/>
              <a:t>If the URL was </a:t>
            </a:r>
            <a:r>
              <a:rPr lang="en-US" altLang="en-US" sz="1400" u="sng" dirty="0"/>
              <a:t>http://</a:t>
            </a:r>
            <a:r>
              <a:rPr lang="en-US" altLang="en-US" sz="1400" u="sng" dirty="0" err="1"/>
              <a:t>www.books.are.us</a:t>
            </a:r>
            <a:r>
              <a:rPr lang="en-US" altLang="en-US" sz="1400" u="sng" dirty="0"/>
              <a:t>/</a:t>
            </a:r>
            <a:r>
              <a:rPr lang="en-US" altLang="en-US" sz="1400" u="sng" dirty="0" err="1"/>
              <a:t>JKRowling</a:t>
            </a:r>
            <a:r>
              <a:rPr lang="en-US" altLang="en-US" sz="1400" u="sng" dirty="0"/>
              <a:t>/</a:t>
            </a:r>
            <a:r>
              <a:rPr lang="en-US" altLang="en-US" sz="1400" u="sng" dirty="0" err="1"/>
              <a:t>HarryPotterAndThePhilosophersStone</a:t>
            </a:r>
            <a:r>
              <a:rPr lang="en-US" altLang="en-US" sz="1400" dirty="0"/>
              <a:t> with a GET method, you would be asking for details on the first book in the Harry Potter series.</a:t>
            </a:r>
          </a:p>
          <a:p>
            <a:pPr eaLnBrk="1" hangingPunct="1"/>
            <a:r>
              <a:rPr lang="en-US" altLang="en-US" sz="1400" dirty="0"/>
              <a:t>As you can see, REST style requests are lightweight.</a:t>
            </a:r>
          </a:p>
        </p:txBody>
      </p:sp>
      <p:sp>
        <p:nvSpPr>
          <p:cNvPr id="43010" name="Slide Number Placeholder 3">
            <a:extLst>
              <a:ext uri="{FF2B5EF4-FFF2-40B4-BE49-F238E27FC236}">
                <a16:creationId xmlns:a16="http://schemas.microsoft.com/office/drawing/2014/main" id="{10F08695-710D-514C-AB06-F9755B49EB60}"/>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18</a:t>
            </a:fld>
            <a:endParaRPr lang="en-US" altLang="en-US" sz="1000">
              <a:solidFill>
                <a:srgbClr val="FFFFFF"/>
              </a:solidFill>
            </a:endParaRPr>
          </a:p>
        </p:txBody>
      </p:sp>
    </p:spTree>
    <p:extLst>
      <p:ext uri="{BB962C8B-B14F-4D97-AF65-F5344CB8AC3E}">
        <p14:creationId xmlns:p14="http://schemas.microsoft.com/office/powerpoint/2010/main" val="259068307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5">
            <a:extLst>
              <a:ext uri="{FF2B5EF4-FFF2-40B4-BE49-F238E27FC236}">
                <a16:creationId xmlns:a16="http://schemas.microsoft.com/office/drawing/2014/main" id="{C081994A-E982-D44A-A592-6F9EDB736623}"/>
              </a:ext>
            </a:extLst>
          </p:cNvPr>
          <p:cNvSpPr>
            <a:spLocks noGrp="1" noChangeArrowheads="1"/>
          </p:cNvSpPr>
          <p:nvPr>
            <p:ph type="title"/>
          </p:nvPr>
        </p:nvSpPr>
        <p:spPr/>
        <p:txBody>
          <a:bodyPr>
            <a:normAutofit/>
          </a:bodyPr>
          <a:lstStyle/>
          <a:p>
            <a:pPr eaLnBrk="1" hangingPunct="1"/>
            <a:r>
              <a:rPr lang="en-US" altLang="en-US" sz="3600" b="1" dirty="0"/>
              <a:t>REST Simple Sample</a:t>
            </a:r>
          </a:p>
        </p:txBody>
      </p:sp>
      <p:sp>
        <p:nvSpPr>
          <p:cNvPr id="44034" name="Slide Number Placeholder 3">
            <a:extLst>
              <a:ext uri="{FF2B5EF4-FFF2-40B4-BE49-F238E27FC236}">
                <a16:creationId xmlns:a16="http://schemas.microsoft.com/office/drawing/2014/main" id="{25D5944F-4C8A-1248-9445-9CEEF9A22476}"/>
              </a:ext>
            </a:extLst>
          </p:cNvPr>
          <p:cNvSpPr>
            <a:spLocks noGrp="1"/>
          </p:cNvSpPr>
          <p:nvPr>
            <p:ph type="sldNum" sz="quarter" idx="12"/>
          </p:nvPr>
        </p:nvSpPr>
        <p:spPr bwMode="black">
          <a:xfrm>
            <a:off x="9722124" y="6310312"/>
            <a:ext cx="2743200" cy="365125"/>
          </a:xfrm>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19</a:t>
            </a:fld>
            <a:endParaRPr lang="en-US" altLang="en-US" sz="1000">
              <a:solidFill>
                <a:srgbClr val="FFFFFF"/>
              </a:solidFill>
            </a:endParaRPr>
          </a:p>
        </p:txBody>
      </p:sp>
      <p:sp>
        <p:nvSpPr>
          <p:cNvPr id="44039" name="Rectangle 6">
            <a:extLst>
              <a:ext uri="{FF2B5EF4-FFF2-40B4-BE49-F238E27FC236}">
                <a16:creationId xmlns:a16="http://schemas.microsoft.com/office/drawing/2014/main" id="{A85175F4-F17A-744D-991E-4595AB39ECA8}"/>
              </a:ext>
            </a:extLst>
          </p:cNvPr>
          <p:cNvSpPr>
            <a:spLocks noGrp="1" noChangeArrowheads="1"/>
          </p:cNvSpPr>
          <p:nvPr>
            <p:ph type="body" idx="4294967295"/>
          </p:nvPr>
        </p:nvSpPr>
        <p:spPr>
          <a:xfrm>
            <a:off x="2247900" y="1499394"/>
            <a:ext cx="7775575" cy="3514725"/>
          </a:xfrm>
          <a:noFill/>
        </p:spPr>
        <p:txBody>
          <a:bodyPr/>
          <a:lstStyle/>
          <a:p>
            <a:pPr marL="342900" indent="-342900"/>
            <a:r>
              <a:rPr lang="en-US" altLang="en-US" dirty="0"/>
              <a:t>Request</a:t>
            </a:r>
          </a:p>
          <a:p>
            <a:pPr marL="342900" indent="-342900"/>
            <a:endParaRPr lang="en-US" altLang="en-US" dirty="0"/>
          </a:p>
          <a:p>
            <a:pPr marL="342900" indent="-342900"/>
            <a:endParaRPr lang="en-US" altLang="en-US" dirty="0"/>
          </a:p>
          <a:p>
            <a:pPr marL="342900" indent="-342900"/>
            <a:endParaRPr lang="en-US" altLang="en-US" dirty="0"/>
          </a:p>
          <a:p>
            <a:pPr marL="342900" indent="-342900"/>
            <a:r>
              <a:rPr lang="en-US" altLang="en-US" dirty="0"/>
              <a:t>Response</a:t>
            </a:r>
          </a:p>
        </p:txBody>
      </p:sp>
      <p:sp>
        <p:nvSpPr>
          <p:cNvPr id="44035" name="AutoShape 2">
            <a:extLst>
              <a:ext uri="{FF2B5EF4-FFF2-40B4-BE49-F238E27FC236}">
                <a16:creationId xmlns:a16="http://schemas.microsoft.com/office/drawing/2014/main" id="{955D8CF2-9ECE-904B-831E-141C8E90F961}"/>
              </a:ext>
            </a:extLst>
          </p:cNvPr>
          <p:cNvSpPr>
            <a:spLocks noChangeArrowheads="1"/>
          </p:cNvSpPr>
          <p:nvPr/>
        </p:nvSpPr>
        <p:spPr bwMode="auto">
          <a:xfrm>
            <a:off x="6035950" y="3221039"/>
            <a:ext cx="4962525" cy="1273175"/>
          </a:xfrm>
          <a:prstGeom prst="roundRect">
            <a:avLst>
              <a:gd name="adj" fmla="val 16667"/>
            </a:avLst>
          </a:prstGeom>
          <a:solidFill>
            <a:srgbClr val="CC99FF">
              <a:alpha val="52156"/>
            </a:srgbClr>
          </a:solidFill>
          <a:ln w="12700" algn="ctr">
            <a:solidFill>
              <a:schemeClr val="tx1"/>
            </a:solidFill>
            <a:round/>
            <a:headEnd/>
            <a:tailEnd/>
          </a:ln>
        </p:spPr>
        <p:txBody>
          <a:bodyPr wrap="none" lIns="89046" tIns="44522" rIns="89046" bIns="44522"/>
          <a:lstStyle>
            <a:lvl1pPr defTabSz="8001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defTabSz="80010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defTabSz="8001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defTabSz="8001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001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defTabSz="8001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defTabSz="8001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defTabSz="8001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defTabSz="8001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endParaRPr lang="en-US" altLang="en-US" sz="1800" b="0"/>
          </a:p>
        </p:txBody>
      </p:sp>
      <p:sp>
        <p:nvSpPr>
          <p:cNvPr id="44036" name="AutoShape 3">
            <a:extLst>
              <a:ext uri="{FF2B5EF4-FFF2-40B4-BE49-F238E27FC236}">
                <a16:creationId xmlns:a16="http://schemas.microsoft.com/office/drawing/2014/main" id="{A0BD0F8D-9BC7-BC4E-A1C7-D050039DE01A}"/>
              </a:ext>
            </a:extLst>
          </p:cNvPr>
          <p:cNvSpPr>
            <a:spLocks noChangeArrowheads="1"/>
          </p:cNvSpPr>
          <p:nvPr/>
        </p:nvSpPr>
        <p:spPr bwMode="auto">
          <a:xfrm>
            <a:off x="2330725" y="5018088"/>
            <a:ext cx="8867775" cy="1320800"/>
          </a:xfrm>
          <a:prstGeom prst="roundRect">
            <a:avLst>
              <a:gd name="adj" fmla="val 16667"/>
            </a:avLst>
          </a:prstGeom>
          <a:solidFill>
            <a:srgbClr val="CC99FF">
              <a:alpha val="52156"/>
            </a:srgbClr>
          </a:solidFill>
          <a:ln w="12700" algn="ctr">
            <a:solidFill>
              <a:schemeClr val="tx1"/>
            </a:solidFill>
            <a:round/>
            <a:headEnd/>
            <a:tailEnd/>
          </a:ln>
        </p:spPr>
        <p:txBody>
          <a:bodyPr wrap="none" lIns="89046" tIns="44522" rIns="89046" bIns="44522"/>
          <a:lstStyle>
            <a:lvl1pPr defTabSz="8001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defTabSz="80010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defTabSz="8001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defTabSz="8001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001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defTabSz="8001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defTabSz="8001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defTabSz="8001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defTabSz="8001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endParaRPr lang="en-US" altLang="en-US" sz="1800" b="0"/>
          </a:p>
        </p:txBody>
      </p:sp>
      <p:sp>
        <p:nvSpPr>
          <p:cNvPr id="44037" name="AutoShape 4">
            <a:extLst>
              <a:ext uri="{FF2B5EF4-FFF2-40B4-BE49-F238E27FC236}">
                <a16:creationId xmlns:a16="http://schemas.microsoft.com/office/drawing/2014/main" id="{3A51743D-0ACC-2C4F-BB11-D9826C75F6CC}"/>
              </a:ext>
            </a:extLst>
          </p:cNvPr>
          <p:cNvSpPr>
            <a:spLocks noChangeArrowheads="1"/>
          </p:cNvSpPr>
          <p:nvPr/>
        </p:nvSpPr>
        <p:spPr bwMode="auto">
          <a:xfrm>
            <a:off x="5793062" y="1606551"/>
            <a:ext cx="5218112" cy="1103313"/>
          </a:xfrm>
          <a:prstGeom prst="roundRect">
            <a:avLst>
              <a:gd name="adj" fmla="val 16667"/>
            </a:avLst>
          </a:prstGeom>
          <a:solidFill>
            <a:srgbClr val="CC99FF">
              <a:alpha val="52156"/>
            </a:srgbClr>
          </a:solidFill>
          <a:ln w="12700" algn="ctr">
            <a:solidFill>
              <a:schemeClr val="tx1"/>
            </a:solidFill>
            <a:round/>
            <a:headEnd/>
            <a:tailEnd/>
          </a:ln>
        </p:spPr>
        <p:txBody>
          <a:bodyPr wrap="none" lIns="89046" tIns="44522" rIns="89046" bIns="44522"/>
          <a:lstStyle>
            <a:lvl1pPr defTabSz="8001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defTabSz="80010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defTabSz="8001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defTabSz="8001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001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defTabSz="8001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defTabSz="8001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defTabSz="8001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defTabSz="8001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FontTx/>
              <a:buNone/>
            </a:pPr>
            <a:endParaRPr lang="en-US" altLang="en-US" sz="1800" b="0"/>
          </a:p>
        </p:txBody>
      </p:sp>
      <p:sp>
        <p:nvSpPr>
          <p:cNvPr id="44040" name="Text Box 7">
            <a:extLst>
              <a:ext uri="{FF2B5EF4-FFF2-40B4-BE49-F238E27FC236}">
                <a16:creationId xmlns:a16="http://schemas.microsoft.com/office/drawing/2014/main" id="{1AF73919-7E9F-D44F-B7CB-FC861BCD8CA0}"/>
              </a:ext>
            </a:extLst>
          </p:cNvPr>
          <p:cNvSpPr txBox="1">
            <a:spLocks noChangeArrowheads="1"/>
          </p:cNvSpPr>
          <p:nvPr/>
        </p:nvSpPr>
        <p:spPr bwMode="auto">
          <a:xfrm>
            <a:off x="5729562" y="1625600"/>
            <a:ext cx="4100512"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lvl="1" eaLnBrk="1" hangingPunct="1">
              <a:spcBef>
                <a:spcPct val="0"/>
              </a:spcBef>
              <a:spcAft>
                <a:spcPct val="0"/>
              </a:spcAft>
              <a:buClrTx/>
              <a:buFontTx/>
              <a:buNone/>
            </a:pPr>
            <a:r>
              <a:rPr lang="en-US" altLang="en-US" sz="1600"/>
              <a:t>GET /mortgage/231677 HTTP/1.1</a:t>
            </a:r>
          </a:p>
          <a:p>
            <a:pPr lvl="1" eaLnBrk="1" hangingPunct="1">
              <a:spcBef>
                <a:spcPct val="0"/>
              </a:spcBef>
              <a:spcAft>
                <a:spcPct val="0"/>
              </a:spcAft>
              <a:buClrTx/>
              <a:buFontTx/>
              <a:buNone/>
            </a:pPr>
            <a:r>
              <a:rPr lang="en-US" altLang="en-US" sz="1600"/>
              <a:t>  Host: www.example.com </a:t>
            </a:r>
          </a:p>
          <a:p>
            <a:pPr lvl="1" eaLnBrk="1" hangingPunct="1">
              <a:spcBef>
                <a:spcPct val="0"/>
              </a:spcBef>
              <a:spcAft>
                <a:spcPct val="0"/>
              </a:spcAft>
              <a:buClrTx/>
              <a:buFontTx/>
              <a:buNone/>
            </a:pPr>
            <a:r>
              <a:rPr lang="en-US" altLang="en-US" sz="1600"/>
              <a:t>  Accept-Language: en  </a:t>
            </a:r>
          </a:p>
          <a:p>
            <a:pPr lvl="1" eaLnBrk="1" hangingPunct="1">
              <a:spcBef>
                <a:spcPct val="0"/>
              </a:spcBef>
              <a:spcAft>
                <a:spcPct val="0"/>
              </a:spcAft>
              <a:buClrTx/>
              <a:buFontTx/>
              <a:buNone/>
            </a:pPr>
            <a:r>
              <a:rPr lang="en-US" altLang="en-US" sz="1600"/>
              <a:t>  Charset: UTF-8</a:t>
            </a:r>
          </a:p>
          <a:p>
            <a:pPr eaLnBrk="1" hangingPunct="1">
              <a:spcBef>
                <a:spcPct val="50000"/>
              </a:spcBef>
              <a:spcAft>
                <a:spcPct val="0"/>
              </a:spcAft>
              <a:buClrTx/>
              <a:buFontTx/>
              <a:buNone/>
            </a:pPr>
            <a:endParaRPr lang="en-US" altLang="en-US" sz="1600" b="0"/>
          </a:p>
        </p:txBody>
      </p:sp>
      <p:sp>
        <p:nvSpPr>
          <p:cNvPr id="44041" name="Text Box 8">
            <a:extLst>
              <a:ext uri="{FF2B5EF4-FFF2-40B4-BE49-F238E27FC236}">
                <a16:creationId xmlns:a16="http://schemas.microsoft.com/office/drawing/2014/main" id="{518EC5CD-9726-D145-AFCA-DFCF1160EB94}"/>
              </a:ext>
            </a:extLst>
          </p:cNvPr>
          <p:cNvSpPr txBox="1">
            <a:spLocks noChangeArrowheads="1"/>
          </p:cNvSpPr>
          <p:nvPr/>
        </p:nvSpPr>
        <p:spPr bwMode="auto">
          <a:xfrm>
            <a:off x="1887812" y="5026025"/>
            <a:ext cx="9396413"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lvl="1" eaLnBrk="1" hangingPunct="1">
              <a:spcBef>
                <a:spcPct val="0"/>
              </a:spcBef>
              <a:spcAft>
                <a:spcPct val="0"/>
              </a:spcAft>
              <a:buClrTx/>
              <a:buFontTx/>
              <a:buNone/>
            </a:pPr>
            <a:r>
              <a:rPr lang="en-US" altLang="en-US" sz="1600"/>
              <a:t>HTTP/1.1 200 OK</a:t>
            </a:r>
          </a:p>
          <a:p>
            <a:pPr lvl="1" eaLnBrk="1" hangingPunct="1">
              <a:spcBef>
                <a:spcPct val="0"/>
              </a:spcBef>
              <a:spcAft>
                <a:spcPct val="0"/>
              </a:spcAft>
              <a:buClrTx/>
              <a:buFontTx/>
              <a:buNone/>
            </a:pPr>
            <a:r>
              <a:rPr lang="en-US" altLang="en-US" sz="1600"/>
              <a:t>  Language: en_us</a:t>
            </a:r>
          </a:p>
          <a:p>
            <a:pPr lvl="1" eaLnBrk="1" hangingPunct="1">
              <a:spcBef>
                <a:spcPct val="0"/>
              </a:spcBef>
              <a:spcAft>
                <a:spcPct val="0"/>
              </a:spcAft>
              <a:buClrTx/>
              <a:buFontTx/>
              <a:buNone/>
            </a:pPr>
            <a:r>
              <a:rPr lang="en-US" altLang="en-US" sz="1600"/>
              <a:t>  Charset: UTF-8</a:t>
            </a:r>
          </a:p>
          <a:p>
            <a:pPr lvl="1" eaLnBrk="1" hangingPunct="1">
              <a:spcBef>
                <a:spcPct val="0"/>
              </a:spcBef>
              <a:spcAft>
                <a:spcPct val="0"/>
              </a:spcAft>
              <a:buClrTx/>
              <a:buFontTx/>
              <a:buNone/>
            </a:pPr>
            <a:r>
              <a:rPr lang="en-US" altLang="en-US" sz="1600"/>
              <a:t>  Content-Type: text/xml</a:t>
            </a:r>
          </a:p>
          <a:p>
            <a:pPr lvl="1" eaLnBrk="1" hangingPunct="1">
              <a:spcBef>
                <a:spcPct val="0"/>
              </a:spcBef>
              <a:spcAft>
                <a:spcPct val="0"/>
              </a:spcAft>
              <a:buClrTx/>
              <a:buFontTx/>
              <a:buNone/>
            </a:pPr>
            <a:r>
              <a:rPr lang="en-US" altLang="en-US" sz="1600"/>
              <a:t>&lt;mortgage&gt;&lt;principal&gt;238000&lt;/principal&gt;&lt;rate&gt;3.5&lt;/rate&gt;&lt;type&gt;5/1 ARM&lt;/type&gt;&lt;/mortgage&gt;</a:t>
            </a:r>
          </a:p>
          <a:p>
            <a:pPr eaLnBrk="1" hangingPunct="1">
              <a:spcBef>
                <a:spcPct val="50000"/>
              </a:spcBef>
              <a:spcAft>
                <a:spcPct val="0"/>
              </a:spcAft>
              <a:buClrTx/>
              <a:buFontTx/>
              <a:buNone/>
            </a:pPr>
            <a:endParaRPr lang="en-US" altLang="en-US" sz="1000" b="0"/>
          </a:p>
        </p:txBody>
      </p:sp>
      <p:sp>
        <p:nvSpPr>
          <p:cNvPr id="44042" name="Text Box 9">
            <a:extLst>
              <a:ext uri="{FF2B5EF4-FFF2-40B4-BE49-F238E27FC236}">
                <a16:creationId xmlns:a16="http://schemas.microsoft.com/office/drawing/2014/main" id="{371CEACA-12F6-1543-A00F-C63F9FD20B34}"/>
              </a:ext>
            </a:extLst>
          </p:cNvPr>
          <p:cNvSpPr txBox="1">
            <a:spLocks noChangeArrowheads="1"/>
          </p:cNvSpPr>
          <p:nvPr/>
        </p:nvSpPr>
        <p:spPr bwMode="auto">
          <a:xfrm>
            <a:off x="5704163" y="3182938"/>
            <a:ext cx="5494337"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lvl="1" eaLnBrk="1" hangingPunct="1">
              <a:spcBef>
                <a:spcPct val="0"/>
              </a:spcBef>
              <a:spcAft>
                <a:spcPct val="0"/>
              </a:spcAft>
              <a:buClrTx/>
              <a:buFontTx/>
              <a:buNone/>
            </a:pPr>
            <a:r>
              <a:rPr lang="en-US" altLang="en-US" sz="1600"/>
              <a:t>HTTP/1.1 200 OK</a:t>
            </a:r>
          </a:p>
          <a:p>
            <a:pPr lvl="1" eaLnBrk="1" hangingPunct="1">
              <a:spcBef>
                <a:spcPct val="0"/>
              </a:spcBef>
              <a:spcAft>
                <a:spcPct val="0"/>
              </a:spcAft>
              <a:buClrTx/>
              <a:buFontTx/>
              <a:buNone/>
            </a:pPr>
            <a:r>
              <a:rPr lang="en-US" altLang="en-US" sz="1600"/>
              <a:t>  Language: en_us</a:t>
            </a:r>
          </a:p>
          <a:p>
            <a:pPr lvl="1" eaLnBrk="1" hangingPunct="1">
              <a:spcBef>
                <a:spcPct val="0"/>
              </a:spcBef>
              <a:spcAft>
                <a:spcPct val="0"/>
              </a:spcAft>
              <a:buClrTx/>
              <a:buFontTx/>
              <a:buNone/>
            </a:pPr>
            <a:r>
              <a:rPr lang="en-US" altLang="en-US" sz="1600"/>
              <a:t>  Charset: UTF-8</a:t>
            </a:r>
          </a:p>
          <a:p>
            <a:pPr lvl="1" eaLnBrk="1" hangingPunct="1">
              <a:spcBef>
                <a:spcPct val="0"/>
              </a:spcBef>
              <a:spcAft>
                <a:spcPct val="0"/>
              </a:spcAft>
              <a:buClrTx/>
              <a:buFontTx/>
              <a:buNone/>
            </a:pPr>
            <a:r>
              <a:rPr lang="en-US" altLang="en-US" sz="1600"/>
              <a:t>  Content-Type: application/json</a:t>
            </a:r>
          </a:p>
          <a:p>
            <a:pPr lvl="1" eaLnBrk="1" hangingPunct="1">
              <a:spcBef>
                <a:spcPct val="0"/>
              </a:spcBef>
              <a:spcAft>
                <a:spcPct val="0"/>
              </a:spcAft>
              <a:buClrTx/>
              <a:buFontTx/>
              <a:buNone/>
            </a:pPr>
            <a:r>
              <a:rPr lang="en-US" altLang="en-US" sz="1600"/>
              <a:t>{“principal”:”238000”,”rate”:”3.5”, “type”:”5/1 ARM”}</a:t>
            </a:r>
          </a:p>
          <a:p>
            <a:pPr eaLnBrk="1" hangingPunct="1">
              <a:spcBef>
                <a:spcPct val="50000"/>
              </a:spcBef>
              <a:spcAft>
                <a:spcPct val="0"/>
              </a:spcAft>
              <a:buClrTx/>
              <a:buFontTx/>
              <a:buNone/>
            </a:pPr>
            <a:endParaRPr lang="en-US" altLang="en-US" sz="1600" b="0"/>
          </a:p>
        </p:txBody>
      </p:sp>
      <p:sp>
        <p:nvSpPr>
          <p:cNvPr id="44043" name="Line 10">
            <a:extLst>
              <a:ext uri="{FF2B5EF4-FFF2-40B4-BE49-F238E27FC236}">
                <a16:creationId xmlns:a16="http://schemas.microsoft.com/office/drawing/2014/main" id="{F90AFC05-D652-1F46-9808-F812C9088980}"/>
              </a:ext>
            </a:extLst>
          </p:cNvPr>
          <p:cNvSpPr>
            <a:spLocks noChangeShapeType="1"/>
          </p:cNvSpPr>
          <p:nvPr/>
        </p:nvSpPr>
        <p:spPr bwMode="auto">
          <a:xfrm>
            <a:off x="4546874" y="3603626"/>
            <a:ext cx="984250" cy="142875"/>
          </a:xfrm>
          <a:prstGeom prst="line">
            <a:avLst/>
          </a:prstGeom>
          <a:noFill/>
          <a:ln w="412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4044" name="Line 11">
            <a:extLst>
              <a:ext uri="{FF2B5EF4-FFF2-40B4-BE49-F238E27FC236}">
                <a16:creationId xmlns:a16="http://schemas.microsoft.com/office/drawing/2014/main" id="{CFD8B36A-C5CC-5946-8A23-6C122573DC23}"/>
              </a:ext>
            </a:extLst>
          </p:cNvPr>
          <p:cNvSpPr>
            <a:spLocks noChangeShapeType="1"/>
          </p:cNvSpPr>
          <p:nvPr/>
        </p:nvSpPr>
        <p:spPr bwMode="auto">
          <a:xfrm>
            <a:off x="4435749" y="4064001"/>
            <a:ext cx="234950" cy="790575"/>
          </a:xfrm>
          <a:prstGeom prst="line">
            <a:avLst/>
          </a:prstGeom>
          <a:noFill/>
          <a:ln w="412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4045" name="Text Box 12">
            <a:extLst>
              <a:ext uri="{FF2B5EF4-FFF2-40B4-BE49-F238E27FC236}">
                <a16:creationId xmlns:a16="http://schemas.microsoft.com/office/drawing/2014/main" id="{179865CB-F6F0-E646-B2A3-977DCDF36C82}"/>
              </a:ext>
            </a:extLst>
          </p:cNvPr>
          <p:cNvSpPr txBox="1">
            <a:spLocks noChangeArrowheads="1"/>
          </p:cNvSpPr>
          <p:nvPr/>
        </p:nvSpPr>
        <p:spPr bwMode="auto">
          <a:xfrm>
            <a:off x="4391299" y="3592513"/>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ClrTx/>
              <a:buFontTx/>
              <a:buNone/>
            </a:pPr>
            <a:r>
              <a:rPr lang="en-US" altLang="en-US" b="0"/>
              <a:t>or</a:t>
            </a:r>
          </a:p>
        </p:txBody>
      </p:sp>
      <p:sp>
        <p:nvSpPr>
          <p:cNvPr id="44046" name="Line 13">
            <a:extLst>
              <a:ext uri="{FF2B5EF4-FFF2-40B4-BE49-F238E27FC236}">
                <a16:creationId xmlns:a16="http://schemas.microsoft.com/office/drawing/2014/main" id="{D8D4E4EA-7B71-804A-91B8-719D4A6DE711}"/>
              </a:ext>
            </a:extLst>
          </p:cNvPr>
          <p:cNvSpPr>
            <a:spLocks noChangeShapeType="1"/>
          </p:cNvSpPr>
          <p:nvPr/>
        </p:nvSpPr>
        <p:spPr bwMode="auto">
          <a:xfrm>
            <a:off x="4338912" y="1881189"/>
            <a:ext cx="984250" cy="142875"/>
          </a:xfrm>
          <a:prstGeom prst="line">
            <a:avLst/>
          </a:prstGeom>
          <a:noFill/>
          <a:ln w="412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26436995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7FF7B226-22D7-114A-9152-024F3E20CC8D}"/>
              </a:ext>
            </a:extLst>
          </p:cNvPr>
          <p:cNvSpPr>
            <a:spLocks noGrp="1" noChangeArrowheads="1"/>
          </p:cNvSpPr>
          <p:nvPr>
            <p:ph type="title"/>
          </p:nvPr>
        </p:nvSpPr>
        <p:spPr/>
        <p:txBody>
          <a:bodyPr/>
          <a:lstStyle/>
          <a:p>
            <a:pPr eaLnBrk="1" hangingPunct="1"/>
            <a:r>
              <a:rPr lang="en-US" altLang="en-US" sz="3600" b="1" dirty="0"/>
              <a:t>Abstract</a:t>
            </a:r>
            <a:endParaRPr lang="en-US" altLang="en-US" sz="2800" b="1" dirty="0"/>
          </a:p>
        </p:txBody>
      </p:sp>
      <p:sp>
        <p:nvSpPr>
          <p:cNvPr id="24580" name="Rectangle 3">
            <a:extLst>
              <a:ext uri="{FF2B5EF4-FFF2-40B4-BE49-F238E27FC236}">
                <a16:creationId xmlns:a16="http://schemas.microsoft.com/office/drawing/2014/main" id="{C06537F9-5C15-4047-BC65-2378C9F4075A}"/>
              </a:ext>
            </a:extLst>
          </p:cNvPr>
          <p:cNvSpPr>
            <a:spLocks noGrp="1" noChangeArrowheads="1"/>
          </p:cNvSpPr>
          <p:nvPr>
            <p:ph idx="1"/>
          </p:nvPr>
        </p:nvSpPr>
        <p:spPr/>
        <p:txBody>
          <a:bodyPr/>
          <a:lstStyle/>
          <a:p>
            <a:pPr eaLnBrk="1" hangingPunct="1"/>
            <a:r>
              <a:rPr lang="en-US" altLang="en-US"/>
              <a:t>This presentation provides an overview of how CICS applications can integrate into your environment using REST and JSON  technologies.</a:t>
            </a:r>
          </a:p>
          <a:p>
            <a:pPr eaLnBrk="1" hangingPunct="1"/>
            <a:endParaRPr lang="en-US" altLang="en-US"/>
          </a:p>
        </p:txBody>
      </p:sp>
      <p:sp>
        <p:nvSpPr>
          <p:cNvPr id="24578" name="Slide Number Placeholder 3">
            <a:extLst>
              <a:ext uri="{FF2B5EF4-FFF2-40B4-BE49-F238E27FC236}">
                <a16:creationId xmlns:a16="http://schemas.microsoft.com/office/drawing/2014/main" id="{4F0E7177-E22E-AC44-8EB5-7933884522DA}"/>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t>2</a:t>
            </a:fld>
            <a:endParaRPr lang="en-US" altLang="en-US" sz="1000">
              <a:solidFill>
                <a:srgbClr val="FFFFFF"/>
              </a:solidFill>
            </a:endParaRPr>
          </a:p>
        </p:txBody>
      </p:sp>
    </p:spTree>
    <p:extLst>
      <p:ext uri="{BB962C8B-B14F-4D97-AF65-F5344CB8AC3E}">
        <p14:creationId xmlns:p14="http://schemas.microsoft.com/office/powerpoint/2010/main" val="361961794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E08CEBC2-68EA-A24F-982F-9F17F5BAE2FF}"/>
              </a:ext>
            </a:extLst>
          </p:cNvPr>
          <p:cNvSpPr>
            <a:spLocks noGrp="1" noChangeArrowheads="1"/>
          </p:cNvSpPr>
          <p:nvPr>
            <p:ph type="title"/>
          </p:nvPr>
        </p:nvSpPr>
        <p:spPr/>
        <p:txBody>
          <a:bodyPr/>
          <a:lstStyle/>
          <a:p>
            <a:pPr eaLnBrk="1" hangingPunct="1"/>
            <a:r>
              <a:rPr lang="en-US" altLang="en-US" sz="2800"/>
              <a:t>Notes:</a:t>
            </a:r>
          </a:p>
        </p:txBody>
      </p:sp>
      <p:sp>
        <p:nvSpPr>
          <p:cNvPr id="45060" name="Rectangle 3">
            <a:extLst>
              <a:ext uri="{FF2B5EF4-FFF2-40B4-BE49-F238E27FC236}">
                <a16:creationId xmlns:a16="http://schemas.microsoft.com/office/drawing/2014/main" id="{6BB815DF-66DB-7943-9DDF-845F897C72D7}"/>
              </a:ext>
            </a:extLst>
          </p:cNvPr>
          <p:cNvSpPr>
            <a:spLocks noGrp="1" noChangeArrowheads="1"/>
          </p:cNvSpPr>
          <p:nvPr>
            <p:ph idx="1"/>
          </p:nvPr>
        </p:nvSpPr>
        <p:spPr/>
        <p:txBody>
          <a:bodyPr/>
          <a:lstStyle/>
          <a:p>
            <a:pPr eaLnBrk="1" hangingPunct="1"/>
            <a:r>
              <a:rPr lang="en-US" altLang="en-US" sz="1400"/>
              <a:t>This page illustrates the flow of data ‘on the wire’ for a REST request.</a:t>
            </a:r>
          </a:p>
          <a:p>
            <a:pPr eaLnBrk="1" hangingPunct="1"/>
            <a:r>
              <a:rPr lang="en-US" altLang="en-US" sz="1400"/>
              <a:t>The samples include the HTTP (HyperText Transfer Protocol)</a:t>
            </a:r>
          </a:p>
          <a:p>
            <a:pPr eaLnBrk="1" hangingPunct="1"/>
            <a:r>
              <a:rPr lang="en-US" altLang="en-US" sz="1400"/>
              <a:t>The request starts with an HTTP  request line (“GET /mortgage/231677 HTTP/1.1”)  followed by HTTP headers that define additional characteristics of the transmission.</a:t>
            </a:r>
          </a:p>
          <a:p>
            <a:pPr eaLnBrk="1" hangingPunct="1"/>
            <a:r>
              <a:rPr lang="en-US" altLang="en-US" sz="1400"/>
              <a:t>The request indicates that we would like the details on mortgage 321677</a:t>
            </a:r>
          </a:p>
          <a:p>
            <a:pPr eaLnBrk="1" hangingPunct="1"/>
            <a:r>
              <a:rPr lang="en-US" altLang="en-US" sz="1400"/>
              <a:t>Since the most popular way of returning information is via XML or JSON, we have shown an example of each.</a:t>
            </a:r>
          </a:p>
          <a:p>
            <a:pPr eaLnBrk="1" hangingPunct="1"/>
            <a:r>
              <a:rPr lang="en-US" altLang="en-US" sz="1400"/>
              <a:t>In both situations there is an HTTP response line indicating the status of the request plus HTTP headers indicating the type, language, and codepage of the request (you may see additional header information). In the body of the HTTP transmission is the application data either in XML or JSON notation.</a:t>
            </a:r>
          </a:p>
          <a:p>
            <a:pPr eaLnBrk="1" hangingPunct="1"/>
            <a:r>
              <a:rPr lang="en-US" altLang="en-US" sz="1400"/>
              <a:t>Some people feel that JSON has less characters to transfer and is easier to parse so it is a popular format.</a:t>
            </a:r>
          </a:p>
          <a:p>
            <a:pPr eaLnBrk="1" hangingPunct="1"/>
            <a:r>
              <a:rPr lang="en-US" altLang="en-US" sz="1400"/>
              <a:t>REST services can be implemented in CICS using the CICS WEB API, using ATOM feeds, the CICS Feature Pack for Mobile Extensions, using Servlets/JSPs, and via JAX-RS.</a:t>
            </a:r>
          </a:p>
        </p:txBody>
      </p:sp>
      <p:sp>
        <p:nvSpPr>
          <p:cNvPr id="45058" name="Slide Number Placeholder 3">
            <a:extLst>
              <a:ext uri="{FF2B5EF4-FFF2-40B4-BE49-F238E27FC236}">
                <a16:creationId xmlns:a16="http://schemas.microsoft.com/office/drawing/2014/main" id="{7272DA45-BB34-6F46-A4C0-EB64EC634A17}"/>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20</a:t>
            </a:fld>
            <a:endParaRPr lang="en-US" altLang="en-US" sz="1000">
              <a:solidFill>
                <a:srgbClr val="FFFFFF"/>
              </a:solidFill>
            </a:endParaRPr>
          </a:p>
        </p:txBody>
      </p:sp>
    </p:spTree>
    <p:extLst>
      <p:ext uri="{BB962C8B-B14F-4D97-AF65-F5344CB8AC3E}">
        <p14:creationId xmlns:p14="http://schemas.microsoft.com/office/powerpoint/2010/main" val="354331625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31E929E-86EE-CE40-A2DF-8003EBC88295}"/>
              </a:ext>
            </a:extLst>
          </p:cNvPr>
          <p:cNvSpPr>
            <a:spLocks noGrp="1" noChangeArrowheads="1"/>
          </p:cNvSpPr>
          <p:nvPr>
            <p:ph type="title"/>
          </p:nvPr>
        </p:nvSpPr>
        <p:spPr/>
        <p:txBody>
          <a:bodyPr>
            <a:normAutofit/>
          </a:bodyPr>
          <a:lstStyle/>
          <a:p>
            <a:pPr defTabSz="912813"/>
            <a:r>
              <a:rPr lang="en-GB" altLang="en-US"/>
              <a:t>The ways to do REST to/from CICS - summary</a:t>
            </a:r>
            <a:endParaRPr lang="en-US" altLang="en-US"/>
          </a:p>
        </p:txBody>
      </p:sp>
      <p:sp>
        <p:nvSpPr>
          <p:cNvPr id="46083" name="Rectangle 3">
            <a:extLst>
              <a:ext uri="{FF2B5EF4-FFF2-40B4-BE49-F238E27FC236}">
                <a16:creationId xmlns:a16="http://schemas.microsoft.com/office/drawing/2014/main" id="{11D73FB9-B071-E244-A2F1-0F93C5599A81}"/>
              </a:ext>
            </a:extLst>
          </p:cNvPr>
          <p:cNvSpPr>
            <a:spLocks noGrp="1" noChangeArrowheads="1"/>
          </p:cNvSpPr>
          <p:nvPr>
            <p:ph idx="1"/>
          </p:nvPr>
        </p:nvSpPr>
        <p:spPr/>
        <p:txBody>
          <a:bodyPr>
            <a:normAutofit/>
          </a:bodyPr>
          <a:lstStyle/>
          <a:p>
            <a:pPr eaLnBrk="1" hangingPunct="1"/>
            <a:r>
              <a:rPr lang="en-US" altLang="en-US" sz="2000" dirty="0"/>
              <a:t>CICS provides support for JSON web services (inbound only)</a:t>
            </a:r>
            <a:endParaRPr lang="en-US" altLang="en-US" sz="1800" dirty="0"/>
          </a:p>
          <a:p>
            <a:pPr eaLnBrk="1" hangingPunct="1"/>
            <a:r>
              <a:rPr lang="en-US" altLang="en-US" sz="2000" dirty="0"/>
              <a:t>Use the EXEC CICS WEB API commands (from CICS TS V2.2+)  (in and out)</a:t>
            </a:r>
          </a:p>
          <a:p>
            <a:pPr eaLnBrk="1" hangingPunct="1"/>
            <a:r>
              <a:rPr lang="en-US" altLang="en-US" sz="2000" dirty="0"/>
              <a:t>From a Servlet or JAX-RS in the Liberty Profile (in and out)</a:t>
            </a:r>
          </a:p>
          <a:p>
            <a:pPr eaLnBrk="1" hangingPunct="1"/>
            <a:r>
              <a:rPr lang="en-US" altLang="en-US" sz="2000" dirty="0"/>
              <a:t>ATOM support in CICS  (XML Only – inbound only)</a:t>
            </a:r>
          </a:p>
          <a:p>
            <a:pPr eaLnBrk="1" hangingPunct="1"/>
            <a:r>
              <a:rPr lang="en-US" altLang="en-US" sz="2000" dirty="0"/>
              <a:t>CICS TG V9.1+ (inbound only)</a:t>
            </a:r>
          </a:p>
          <a:p>
            <a:pPr eaLnBrk="1" hangingPunct="1"/>
            <a:r>
              <a:rPr lang="en-US" altLang="en-US" sz="2000" dirty="0"/>
              <a:t>Node.js (inbound only)</a:t>
            </a:r>
          </a:p>
          <a:p>
            <a:pPr eaLnBrk="1" hangingPunct="1"/>
            <a:r>
              <a:rPr lang="en-US" altLang="en-US" sz="2000" dirty="0"/>
              <a:t>z/OS Connect (in and out)</a:t>
            </a:r>
          </a:p>
          <a:p>
            <a:pPr lvl="1" eaLnBrk="1" hangingPunct="1"/>
            <a:r>
              <a:rPr lang="en-US" altLang="en-US" sz="1800" dirty="0"/>
              <a:t>Has discovery capabilities</a:t>
            </a:r>
          </a:p>
          <a:p>
            <a:pPr lvl="1" eaLnBrk="1" hangingPunct="1"/>
            <a:r>
              <a:rPr lang="en-US" altLang="en-US" sz="1800" dirty="0">
                <a:sym typeface="Wingdings" pitchFamily="2" charset="2"/>
              </a:rPr>
              <a:t>WAS Liberty outside CICS  IPIC  CICS program</a:t>
            </a:r>
          </a:p>
        </p:txBody>
      </p:sp>
      <p:sp>
        <p:nvSpPr>
          <p:cNvPr id="46084" name="Slide Number Placeholder 4">
            <a:extLst>
              <a:ext uri="{FF2B5EF4-FFF2-40B4-BE49-F238E27FC236}">
                <a16:creationId xmlns:a16="http://schemas.microsoft.com/office/drawing/2014/main" id="{3535337F-6975-054D-B25E-8DD9D80EF12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21</a:t>
            </a:fld>
            <a:endParaRPr lang="en-US" altLang="en-US" sz="1000">
              <a:solidFill>
                <a:srgbClr val="FFFFFF"/>
              </a:solidFill>
            </a:endParaRPr>
          </a:p>
        </p:txBody>
      </p:sp>
    </p:spTree>
    <p:custDataLst>
      <p:tags r:id="rId1"/>
    </p:custDataLst>
    <p:extLst>
      <p:ext uri="{BB962C8B-B14F-4D97-AF65-F5344CB8AC3E}">
        <p14:creationId xmlns:p14="http://schemas.microsoft.com/office/powerpoint/2010/main" val="334485829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0A92ACB-8554-BF47-84D4-28009EE918EA}"/>
              </a:ext>
            </a:extLst>
          </p:cNvPr>
          <p:cNvSpPr>
            <a:spLocks noGrp="1"/>
          </p:cNvSpPr>
          <p:nvPr>
            <p:ph type="title"/>
          </p:nvPr>
        </p:nvSpPr>
        <p:spPr/>
        <p:txBody>
          <a:bodyPr>
            <a:normAutofit/>
          </a:bodyPr>
          <a:lstStyle/>
          <a:p>
            <a:r>
              <a:rPr lang="en-US" altLang="en-US" sz="2400" dirty="0"/>
              <a:t>Notes:</a:t>
            </a:r>
          </a:p>
        </p:txBody>
      </p:sp>
      <p:sp>
        <p:nvSpPr>
          <p:cNvPr id="48131" name="Content Placeholder 2">
            <a:extLst>
              <a:ext uri="{FF2B5EF4-FFF2-40B4-BE49-F238E27FC236}">
                <a16:creationId xmlns:a16="http://schemas.microsoft.com/office/drawing/2014/main" id="{BE6F91F1-220B-1748-9F48-76B22FC44D68}"/>
              </a:ext>
            </a:extLst>
          </p:cNvPr>
          <p:cNvSpPr>
            <a:spLocks noGrp="1"/>
          </p:cNvSpPr>
          <p:nvPr>
            <p:ph idx="1"/>
          </p:nvPr>
        </p:nvSpPr>
        <p:spPr>
          <a:xfrm>
            <a:off x="2265528" y="1825623"/>
            <a:ext cx="9583572" cy="4773959"/>
          </a:xfrm>
        </p:spPr>
        <p:txBody>
          <a:bodyPr>
            <a:normAutofit/>
          </a:bodyPr>
          <a:lstStyle/>
          <a:p>
            <a:r>
              <a:rPr lang="en-US" altLang="en-US" sz="1400" dirty="0"/>
              <a:t>REST services can be implemented from/to CICS in a variety of ways</a:t>
            </a:r>
          </a:p>
          <a:p>
            <a:r>
              <a:rPr lang="en-US" altLang="en-US" sz="1400" dirty="0"/>
              <a:t>The Mobile Feature Pack for CICS in CICS TS V4.2 and CICS TS V5.1 is now part of CICS TS V5.2.  The CICS JSON Assistant can be used to create a JSON service, or you can use </a:t>
            </a:r>
            <a:r>
              <a:rPr lang="en-US" altLang="en-US" sz="1400" dirty="0" err="1"/>
              <a:t>RDz</a:t>
            </a:r>
            <a:r>
              <a:rPr lang="en-US" altLang="en-US" sz="1400" dirty="0"/>
              <a:t> to create a JSON service in CICS.</a:t>
            </a:r>
          </a:p>
          <a:p>
            <a:r>
              <a:rPr lang="en-US" altLang="en-US" sz="1400" dirty="0"/>
              <a:t>You can send/receive JSON in CICS using the CICS WEB API.</a:t>
            </a:r>
          </a:p>
          <a:p>
            <a:r>
              <a:rPr lang="en-US" altLang="en-US" sz="1400" dirty="0"/>
              <a:t>You can create a Servlet that returns REST or you can use JAX-RS.</a:t>
            </a:r>
          </a:p>
          <a:p>
            <a:r>
              <a:rPr lang="en-US" altLang="en-US" sz="1400" dirty="0"/>
              <a:t>An Atom feed is a form of REST, XML only.</a:t>
            </a:r>
          </a:p>
          <a:p>
            <a:r>
              <a:rPr lang="en-US" altLang="en-US" sz="1400" dirty="0"/>
              <a:t>You can make a PHP program that runs under CICS to respond to REST requests.  The are PHP routines to help you with encoding and decoding JSON.</a:t>
            </a:r>
          </a:p>
          <a:p>
            <a:r>
              <a:rPr lang="en-US" altLang="en-US" sz="1400" dirty="0"/>
              <a:t>The CICS Transaction Gateway V9.1 can accept REST requests, decode the JSON, and invoke a CICS program.</a:t>
            </a:r>
          </a:p>
          <a:p>
            <a:r>
              <a:rPr lang="en-US" altLang="en-US" sz="1400" dirty="0"/>
              <a:t>Additionally you can use z/OS Connect (see Don Bagwell’s presentation at this conference)</a:t>
            </a:r>
          </a:p>
          <a:p>
            <a:pPr lvl="1"/>
            <a:r>
              <a:rPr lang="en-US" altLang="en-US" sz="1400" dirty="0"/>
              <a:t>z/OS Connect has discovery capabilities so that you can “discover” REST services and detect what they can return</a:t>
            </a:r>
          </a:p>
          <a:p>
            <a:pPr lvl="1"/>
            <a:r>
              <a:rPr lang="en-US" altLang="en-US" sz="1400" dirty="0"/>
              <a:t>z/OS Connect can run in a Liberty profile and can connect to a CICS using WOLA (WebSphere Optimized Local Adapter)</a:t>
            </a:r>
          </a:p>
          <a:p>
            <a:pPr lvl="1"/>
            <a:r>
              <a:rPr lang="en-US" altLang="en-US" sz="1400" dirty="0"/>
              <a:t>IBM made z/OS Connect running in a CICS-owned Liberty profile in December 2014</a:t>
            </a:r>
          </a:p>
          <a:p>
            <a:pPr lvl="1"/>
            <a:r>
              <a:rPr lang="en-US" altLang="en-US" sz="1400" dirty="0"/>
              <a:t>And in announcement letter </a:t>
            </a:r>
            <a:r>
              <a:rPr lang="en-US" altLang="en-US" sz="1400" dirty="0">
                <a:sym typeface="Wingdings" pitchFamily="2" charset="2"/>
              </a:rPr>
              <a:t>ENUS214-107, IBM has announced that z/OS Connect will be available in a CICS TG</a:t>
            </a:r>
            <a:endParaRPr lang="en-US" altLang="en-US" sz="1400" dirty="0"/>
          </a:p>
        </p:txBody>
      </p:sp>
      <p:sp>
        <p:nvSpPr>
          <p:cNvPr id="48132" name="Slide Number Placeholder 3">
            <a:extLst>
              <a:ext uri="{FF2B5EF4-FFF2-40B4-BE49-F238E27FC236}">
                <a16:creationId xmlns:a16="http://schemas.microsoft.com/office/drawing/2014/main" id="{5CBD27B1-BD9D-414A-ADE2-0BA2122FBE6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22</a:t>
            </a:fld>
            <a:endParaRPr lang="en-US" altLang="en-US" sz="1000">
              <a:solidFill>
                <a:srgbClr val="FFFFFF"/>
              </a:solidFill>
            </a:endParaRPr>
          </a:p>
        </p:txBody>
      </p:sp>
    </p:spTree>
    <p:extLst>
      <p:ext uri="{BB962C8B-B14F-4D97-AF65-F5344CB8AC3E}">
        <p14:creationId xmlns:p14="http://schemas.microsoft.com/office/powerpoint/2010/main" val="40912777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C20F87F5-909E-164C-894D-E50752D58298}"/>
              </a:ext>
            </a:extLst>
          </p:cNvPr>
          <p:cNvSpPr>
            <a:spLocks noGrp="1" noChangeArrowheads="1"/>
          </p:cNvSpPr>
          <p:nvPr>
            <p:ph type="title"/>
          </p:nvPr>
        </p:nvSpPr>
        <p:spPr/>
        <p:txBody>
          <a:bodyPr/>
          <a:lstStyle/>
          <a:p>
            <a:pPr eaLnBrk="1" hangingPunct="1"/>
            <a:r>
              <a:rPr lang="en-US" altLang="en-US" sz="2800" b="1"/>
              <a:t> </a:t>
            </a:r>
          </a:p>
        </p:txBody>
      </p:sp>
      <p:sp>
        <p:nvSpPr>
          <p:cNvPr id="49156" name="Rectangle 3">
            <a:extLst>
              <a:ext uri="{FF2B5EF4-FFF2-40B4-BE49-F238E27FC236}">
                <a16:creationId xmlns:a16="http://schemas.microsoft.com/office/drawing/2014/main" id="{289828AA-4BB9-814A-86A1-57986FE5FFF7}"/>
              </a:ext>
            </a:extLst>
          </p:cNvPr>
          <p:cNvSpPr>
            <a:spLocks noGrp="1" noChangeArrowheads="1"/>
          </p:cNvSpPr>
          <p:nvPr>
            <p:ph type="body" idx="1"/>
          </p:nvPr>
        </p:nvSpPr>
        <p:spPr/>
        <p:txBody>
          <a:bodyPr/>
          <a:lstStyle/>
          <a:p>
            <a:pPr eaLnBrk="1" hangingPunct="1">
              <a:buFont typeface="Wingdings" pitchFamily="2" charset="2"/>
              <a:buNone/>
            </a:pPr>
            <a:r>
              <a:rPr lang="en-US" altLang="en-US" sz="4000" dirty="0">
                <a:solidFill>
                  <a:schemeClr val="accent1">
                    <a:lumMod val="75000"/>
                  </a:schemeClr>
                </a:solidFill>
              </a:rPr>
              <a:t>JSON</a:t>
            </a:r>
            <a:endParaRPr lang="en-US" altLang="en-US" sz="3200" dirty="0">
              <a:solidFill>
                <a:schemeClr val="accent1">
                  <a:lumMod val="75000"/>
                </a:schemeClr>
              </a:solidFill>
            </a:endParaRPr>
          </a:p>
        </p:txBody>
      </p:sp>
      <p:sp>
        <p:nvSpPr>
          <p:cNvPr id="49154" name="Slide Number Placeholder 3">
            <a:extLst>
              <a:ext uri="{FF2B5EF4-FFF2-40B4-BE49-F238E27FC236}">
                <a16:creationId xmlns:a16="http://schemas.microsoft.com/office/drawing/2014/main" id="{90C8FBD6-1188-C548-A4E3-9DFA511DBE6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23</a:t>
            </a:fld>
            <a:endParaRPr lang="en-US" altLang="en-US" sz="1000">
              <a:solidFill>
                <a:srgbClr val="FFFFFF"/>
              </a:solidFill>
            </a:endParaRPr>
          </a:p>
        </p:txBody>
      </p:sp>
    </p:spTree>
    <p:extLst>
      <p:ext uri="{BB962C8B-B14F-4D97-AF65-F5344CB8AC3E}">
        <p14:creationId xmlns:p14="http://schemas.microsoft.com/office/powerpoint/2010/main" val="17536756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FA7BD089-7F4B-1843-8EBB-DDEDF28C4878}"/>
              </a:ext>
            </a:extLst>
          </p:cNvPr>
          <p:cNvSpPr>
            <a:spLocks noGrp="1"/>
          </p:cNvSpPr>
          <p:nvPr>
            <p:ph type="title"/>
          </p:nvPr>
        </p:nvSpPr>
        <p:spPr/>
        <p:txBody>
          <a:bodyPr>
            <a:normAutofit/>
          </a:bodyPr>
          <a:lstStyle/>
          <a:p>
            <a:r>
              <a:rPr lang="en-US" altLang="en-US" sz="3600" dirty="0"/>
              <a:t>JSON (</a:t>
            </a:r>
            <a:r>
              <a:rPr lang="en-US" altLang="en-US" sz="3600" u="sng" dirty="0"/>
              <a:t>J</a:t>
            </a:r>
            <a:r>
              <a:rPr lang="en-US" altLang="en-US" sz="3600" dirty="0"/>
              <a:t>ava</a:t>
            </a:r>
            <a:r>
              <a:rPr lang="en-US" altLang="en-US" sz="3600" u="sng" dirty="0"/>
              <a:t>S</a:t>
            </a:r>
            <a:r>
              <a:rPr lang="en-US" altLang="en-US" sz="3600" dirty="0"/>
              <a:t>cript </a:t>
            </a:r>
            <a:r>
              <a:rPr lang="en-US" altLang="en-US" sz="3600" u="sng" dirty="0"/>
              <a:t>O</a:t>
            </a:r>
            <a:r>
              <a:rPr lang="en-US" altLang="en-US" sz="3600" dirty="0"/>
              <a:t>bject </a:t>
            </a:r>
            <a:r>
              <a:rPr lang="en-US" altLang="en-US" sz="3600" u="sng" dirty="0"/>
              <a:t>N</a:t>
            </a:r>
            <a:r>
              <a:rPr lang="en-US" altLang="en-US" sz="3600" dirty="0"/>
              <a:t>otation)</a:t>
            </a:r>
          </a:p>
        </p:txBody>
      </p:sp>
      <p:sp>
        <p:nvSpPr>
          <p:cNvPr id="3" name="Content Placeholder 2">
            <a:extLst>
              <a:ext uri="{FF2B5EF4-FFF2-40B4-BE49-F238E27FC236}">
                <a16:creationId xmlns:a16="http://schemas.microsoft.com/office/drawing/2014/main" id="{B794F209-F94F-C745-8A0F-61397298DEE6}"/>
              </a:ext>
            </a:extLst>
          </p:cNvPr>
          <p:cNvSpPr>
            <a:spLocks noGrp="1"/>
          </p:cNvSpPr>
          <p:nvPr>
            <p:ph idx="1"/>
          </p:nvPr>
        </p:nvSpPr>
        <p:spPr/>
        <p:txBody>
          <a:bodyPr/>
          <a:lstStyle/>
          <a:p>
            <a:pPr marL="420472" indent="-420472" defTabSz="914172">
              <a:defRPr/>
            </a:pPr>
            <a:r>
              <a:rPr lang="en-US" sz="2000" dirty="0"/>
              <a:t>JavaScript Object Notation</a:t>
            </a:r>
          </a:p>
          <a:p>
            <a:pPr marL="760628" lvl="1" indent="-420472" defTabSz="914172">
              <a:buFont typeface="Arial" charset="0"/>
              <a:buChar char="–"/>
              <a:defRPr/>
            </a:pPr>
            <a:r>
              <a:rPr lang="en-US" sz="2000" dirty="0"/>
              <a:t>Data in attribute-value pairs</a:t>
            </a:r>
          </a:p>
          <a:p>
            <a:pPr marL="760628" lvl="1" indent="-420472" defTabSz="914172">
              <a:buFont typeface="Arial" charset="0"/>
              <a:buChar char="–"/>
              <a:defRPr/>
            </a:pPr>
            <a:r>
              <a:rPr lang="en-US" sz="2000" dirty="0"/>
              <a:t>Used primarily to transmit data between a server and web browser</a:t>
            </a:r>
          </a:p>
          <a:p>
            <a:pPr marL="760628" lvl="1" indent="-420472" defTabSz="914172">
              <a:buFont typeface="Arial" charset="0"/>
              <a:buChar char="–"/>
              <a:defRPr/>
            </a:pPr>
            <a:r>
              <a:rPr lang="en-US" sz="2000" dirty="0"/>
              <a:t>Alternative to XML</a:t>
            </a:r>
          </a:p>
          <a:p>
            <a:pPr marL="420472" indent="-420472" defTabSz="914172">
              <a:defRPr/>
            </a:pPr>
            <a:r>
              <a:rPr lang="en-US" sz="2000" dirty="0"/>
              <a:t>Originally based on JavaScript – </a:t>
            </a:r>
          </a:p>
          <a:p>
            <a:pPr marL="760628" lvl="1" indent="-420472" defTabSz="914172">
              <a:buFont typeface="Arial" charset="0"/>
              <a:buChar char="–"/>
              <a:defRPr/>
            </a:pPr>
            <a:r>
              <a:rPr lang="en-US" sz="2000" dirty="0"/>
              <a:t>Most commonly used in web browsers</a:t>
            </a:r>
          </a:p>
          <a:p>
            <a:pPr marL="760628" lvl="1" indent="-420472" defTabSz="914172">
              <a:buFont typeface="Arial" charset="0"/>
              <a:buChar char="–"/>
              <a:defRPr/>
            </a:pPr>
            <a:r>
              <a:rPr lang="en-US" sz="2000" dirty="0"/>
              <a:t>It is a dynamic computer programming language</a:t>
            </a:r>
          </a:p>
          <a:p>
            <a:pPr marL="420472" indent="-420472" defTabSz="914172">
              <a:defRPr/>
            </a:pPr>
            <a:r>
              <a:rPr lang="en-US" sz="2000" dirty="0"/>
              <a:t>JSON MIME type</a:t>
            </a:r>
          </a:p>
          <a:p>
            <a:pPr marL="760628" lvl="1" indent="-420472" defTabSz="914172">
              <a:buFont typeface="Arial" charset="0"/>
              <a:buChar char="–"/>
              <a:defRPr/>
            </a:pPr>
            <a:r>
              <a:rPr lang="en-US" sz="2000" dirty="0"/>
              <a:t>Official: “application/</a:t>
            </a:r>
            <a:r>
              <a:rPr lang="en-US" sz="2000" dirty="0" err="1"/>
              <a:t>json</a:t>
            </a:r>
            <a:r>
              <a:rPr lang="en-US" sz="2000" dirty="0"/>
              <a:t>”</a:t>
            </a:r>
          </a:p>
          <a:p>
            <a:pPr marL="760628" lvl="1" indent="-420472" defTabSz="914172">
              <a:buFont typeface="Arial" charset="0"/>
              <a:buChar char="–"/>
              <a:defRPr/>
            </a:pPr>
            <a:r>
              <a:rPr lang="en-US" sz="2000" dirty="0"/>
              <a:t>Unofficial: “text/</a:t>
            </a:r>
            <a:r>
              <a:rPr lang="en-US" sz="2000" dirty="0" err="1"/>
              <a:t>json</a:t>
            </a:r>
            <a:r>
              <a:rPr lang="en-US" sz="2000" dirty="0"/>
              <a:t>” or “text/</a:t>
            </a:r>
            <a:r>
              <a:rPr lang="en-US" sz="2000" dirty="0" err="1"/>
              <a:t>javascript</a:t>
            </a:r>
            <a:r>
              <a:rPr lang="en-US" sz="2000" dirty="0"/>
              <a:t>”</a:t>
            </a:r>
          </a:p>
          <a:p>
            <a:pPr marL="222047" indent="-222047" defTabSz="914172">
              <a:defRPr/>
            </a:pPr>
            <a:endParaRPr lang="en-US" dirty="0"/>
          </a:p>
        </p:txBody>
      </p:sp>
      <p:sp>
        <p:nvSpPr>
          <p:cNvPr id="50180" name="Slide Number Placeholder 4">
            <a:extLst>
              <a:ext uri="{FF2B5EF4-FFF2-40B4-BE49-F238E27FC236}">
                <a16:creationId xmlns:a16="http://schemas.microsoft.com/office/drawing/2014/main" id="{08314FFE-82F9-1F45-BB2E-B8F957B64517}"/>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24</a:t>
            </a:fld>
            <a:endParaRPr lang="en-US" altLang="en-US" sz="1000">
              <a:solidFill>
                <a:srgbClr val="FFFFFF"/>
              </a:solidFill>
            </a:endParaRPr>
          </a:p>
        </p:txBody>
      </p:sp>
    </p:spTree>
    <p:extLst>
      <p:ext uri="{BB962C8B-B14F-4D97-AF65-F5344CB8AC3E}">
        <p14:creationId xmlns:p14="http://schemas.microsoft.com/office/powerpoint/2010/main" val="405755855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37F7DE05-A630-CB41-AE97-7C0B4142D9F1}"/>
              </a:ext>
            </a:extLst>
          </p:cNvPr>
          <p:cNvSpPr>
            <a:spLocks noGrp="1"/>
          </p:cNvSpPr>
          <p:nvPr>
            <p:ph type="title"/>
          </p:nvPr>
        </p:nvSpPr>
        <p:spPr/>
        <p:txBody>
          <a:bodyPr>
            <a:normAutofit/>
          </a:bodyPr>
          <a:lstStyle/>
          <a:p>
            <a:r>
              <a:rPr lang="en-US" altLang="en-US" sz="3600" dirty="0"/>
              <a:t>JSON (</a:t>
            </a:r>
            <a:r>
              <a:rPr lang="en-US" altLang="en-US" sz="3600" u="sng" dirty="0"/>
              <a:t>J</a:t>
            </a:r>
            <a:r>
              <a:rPr lang="en-US" altLang="en-US" sz="3600" dirty="0"/>
              <a:t>ava</a:t>
            </a:r>
            <a:r>
              <a:rPr lang="en-US" altLang="en-US" sz="3600" u="sng" dirty="0"/>
              <a:t>S</a:t>
            </a:r>
            <a:r>
              <a:rPr lang="en-US" altLang="en-US" sz="3600" dirty="0"/>
              <a:t>cript </a:t>
            </a:r>
            <a:r>
              <a:rPr lang="en-US" altLang="en-US" sz="3600" u="sng" dirty="0"/>
              <a:t>O</a:t>
            </a:r>
            <a:r>
              <a:rPr lang="en-US" altLang="en-US" sz="3600" dirty="0"/>
              <a:t>bject </a:t>
            </a:r>
            <a:r>
              <a:rPr lang="en-US" altLang="en-US" sz="3600" u="sng" dirty="0"/>
              <a:t>N</a:t>
            </a:r>
            <a:r>
              <a:rPr lang="en-US" altLang="en-US" sz="3600" dirty="0"/>
              <a:t>otation)…</a:t>
            </a:r>
          </a:p>
        </p:txBody>
      </p:sp>
      <p:sp>
        <p:nvSpPr>
          <p:cNvPr id="51203" name="Content Placeholder 2">
            <a:extLst>
              <a:ext uri="{FF2B5EF4-FFF2-40B4-BE49-F238E27FC236}">
                <a16:creationId xmlns:a16="http://schemas.microsoft.com/office/drawing/2014/main" id="{A85474E4-68D3-7A48-B08B-7C50F15AE2D8}"/>
              </a:ext>
            </a:extLst>
          </p:cNvPr>
          <p:cNvSpPr>
            <a:spLocks noGrp="1"/>
          </p:cNvSpPr>
          <p:nvPr>
            <p:ph idx="1"/>
          </p:nvPr>
        </p:nvSpPr>
        <p:spPr/>
        <p:txBody>
          <a:bodyPr>
            <a:normAutofit/>
          </a:bodyPr>
          <a:lstStyle/>
          <a:p>
            <a:r>
              <a:rPr lang="en-US" altLang="en-US" sz="2000" dirty="0"/>
              <a:t>Attribute-value pairs (example of JSON)</a:t>
            </a:r>
            <a:br>
              <a:rPr lang="en-US" altLang="en-US" sz="2000" dirty="0"/>
            </a:br>
            <a:r>
              <a:rPr lang="en-US" altLang="en-US" sz="1400" b="1" dirty="0">
                <a:latin typeface="Courier New" panose="02070309020205020404" pitchFamily="49" charset="0"/>
                <a:cs typeface="Courier New" panose="02070309020205020404" pitchFamily="49" charset="0"/>
              </a:rPr>
              <a:t>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"id": 1,</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"name": "Foo",</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"price": 123,</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"tags": [ "Bar", "Eek"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"stock":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"warehouse": 300,</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"retail": 20</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br>
              <a:rPr lang="en-US" altLang="en-US" sz="1400" dirty="0"/>
            </a:br>
            <a:endParaRPr lang="en-US" altLang="en-US" sz="1400" dirty="0"/>
          </a:p>
          <a:p>
            <a:r>
              <a:rPr lang="en-US" altLang="en-US" sz="2000" dirty="0"/>
              <a:t>Info about JSON schema: </a:t>
            </a:r>
            <a:r>
              <a:rPr lang="en-US" altLang="en-US" sz="1800" dirty="0">
                <a:latin typeface="Courier New" panose="02070309020205020404" pitchFamily="49" charset="0"/>
                <a:cs typeface="Courier New" panose="02070309020205020404" pitchFamily="49" charset="0"/>
              </a:rPr>
              <a:t>http://json-</a:t>
            </a:r>
            <a:r>
              <a:rPr lang="en-US" altLang="en-US" sz="1800" dirty="0" err="1">
                <a:latin typeface="Courier New" panose="02070309020205020404" pitchFamily="49" charset="0"/>
                <a:cs typeface="Courier New" panose="02070309020205020404" pitchFamily="49" charset="0"/>
              </a:rPr>
              <a:t>schema.org</a:t>
            </a:r>
            <a:r>
              <a:rPr lang="en-US" altLang="en-US" sz="1800" dirty="0">
                <a:latin typeface="Courier New" panose="02070309020205020404" pitchFamily="49" charset="0"/>
                <a:cs typeface="Courier New" panose="02070309020205020404" pitchFamily="49" charset="0"/>
              </a:rPr>
              <a:t>/</a:t>
            </a:r>
          </a:p>
          <a:p>
            <a:r>
              <a:rPr lang="en-US" altLang="en-US" sz="2000" dirty="0">
                <a:cs typeface="Courier New" panose="02070309020205020404" pitchFamily="49" charset="0"/>
              </a:rPr>
              <a:t>Info about JSON schema core definitions and terminology:</a:t>
            </a:r>
            <a:br>
              <a:rPr lang="en-US" altLang="en-US" sz="20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http://</a:t>
            </a:r>
            <a:r>
              <a:rPr lang="en-US" altLang="en-US" sz="1800" dirty="0" err="1">
                <a:latin typeface="Courier New" panose="02070309020205020404" pitchFamily="49" charset="0"/>
                <a:cs typeface="Courier New" panose="02070309020205020404" pitchFamily="49" charset="0"/>
              </a:rPr>
              <a:t>tools.ietf.org</a:t>
            </a:r>
            <a:r>
              <a:rPr lang="en-US" altLang="en-US" sz="1800" dirty="0">
                <a:latin typeface="Courier New" panose="02070309020205020404" pitchFamily="49" charset="0"/>
                <a:cs typeface="Courier New" panose="02070309020205020404" pitchFamily="49" charset="0"/>
              </a:rPr>
              <a:t>/html/draft-zyp-json-schema-04</a:t>
            </a:r>
          </a:p>
          <a:p>
            <a:r>
              <a:rPr lang="en-US" altLang="en-US" sz="2000" dirty="0">
                <a:cs typeface="Courier New" panose="02070309020205020404" pitchFamily="49" charset="0"/>
              </a:rPr>
              <a:t>Info about JSON schema interactive and non-interactive validation:</a:t>
            </a:r>
            <a:br>
              <a:rPr lang="en-US" altLang="en-US" sz="2000" dirty="0">
                <a:latin typeface="Courier New" panose="02070309020205020404" pitchFamily="49" charset="0"/>
                <a:cs typeface="Courier New" panose="02070309020205020404" pitchFamily="49" charset="0"/>
              </a:rPr>
            </a:br>
            <a:r>
              <a:rPr lang="en-US" altLang="en-US" sz="1600" dirty="0">
                <a:latin typeface="Courier New" panose="02070309020205020404" pitchFamily="49" charset="0"/>
                <a:cs typeface="Courier New" panose="02070309020205020404" pitchFamily="49" charset="0"/>
              </a:rPr>
              <a:t>http://</a:t>
            </a:r>
            <a:r>
              <a:rPr lang="en-US" altLang="en-US" sz="1600" dirty="0" err="1">
                <a:latin typeface="Courier New" panose="02070309020205020404" pitchFamily="49" charset="0"/>
                <a:cs typeface="Courier New" panose="02070309020205020404" pitchFamily="49" charset="0"/>
              </a:rPr>
              <a:t>tools.ieft.org</a:t>
            </a:r>
            <a:r>
              <a:rPr lang="en-US" altLang="en-US" sz="1600" dirty="0">
                <a:latin typeface="Courier New" panose="02070309020205020404" pitchFamily="49" charset="0"/>
                <a:cs typeface="Courier New" panose="02070309020205020404" pitchFamily="49" charset="0"/>
              </a:rPr>
              <a:t>/html/draft-fge-json-schema-validation-00</a:t>
            </a:r>
            <a:endParaRPr lang="en-US" altLang="en-US" sz="1600" dirty="0"/>
          </a:p>
        </p:txBody>
      </p:sp>
      <p:sp>
        <p:nvSpPr>
          <p:cNvPr id="51204" name="Slide Number Placeholder 4">
            <a:extLst>
              <a:ext uri="{FF2B5EF4-FFF2-40B4-BE49-F238E27FC236}">
                <a16:creationId xmlns:a16="http://schemas.microsoft.com/office/drawing/2014/main" id="{5BA317E8-0244-BB4D-9D3A-9A1C5925D904}"/>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25</a:t>
            </a:fld>
            <a:endParaRPr lang="en-US" altLang="en-US" sz="1000">
              <a:solidFill>
                <a:srgbClr val="FFFFFF"/>
              </a:solidFill>
            </a:endParaRPr>
          </a:p>
        </p:txBody>
      </p:sp>
    </p:spTree>
    <p:extLst>
      <p:ext uri="{BB962C8B-B14F-4D97-AF65-F5344CB8AC3E}">
        <p14:creationId xmlns:p14="http://schemas.microsoft.com/office/powerpoint/2010/main" val="3256568437"/>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BFF4E11A-ACD6-5E4B-B88E-4316FF578AE7}"/>
              </a:ext>
            </a:extLst>
          </p:cNvPr>
          <p:cNvSpPr>
            <a:spLocks noGrp="1" noChangeArrowheads="1"/>
          </p:cNvSpPr>
          <p:nvPr>
            <p:ph type="title"/>
          </p:nvPr>
        </p:nvSpPr>
        <p:spPr/>
        <p:txBody>
          <a:bodyPr/>
          <a:lstStyle/>
          <a:p>
            <a:pPr eaLnBrk="1" hangingPunct="1"/>
            <a:r>
              <a:rPr lang="en-US" altLang="en-US" sz="2800" b="1"/>
              <a:t> </a:t>
            </a:r>
          </a:p>
        </p:txBody>
      </p:sp>
      <p:sp>
        <p:nvSpPr>
          <p:cNvPr id="55300" name="Rectangle 3">
            <a:extLst>
              <a:ext uri="{FF2B5EF4-FFF2-40B4-BE49-F238E27FC236}">
                <a16:creationId xmlns:a16="http://schemas.microsoft.com/office/drawing/2014/main" id="{00F865D9-790B-C645-AC79-EDC8428057BB}"/>
              </a:ext>
            </a:extLst>
          </p:cNvPr>
          <p:cNvSpPr>
            <a:spLocks noGrp="1" noChangeArrowheads="1"/>
          </p:cNvSpPr>
          <p:nvPr>
            <p:ph type="body" idx="1"/>
          </p:nvPr>
        </p:nvSpPr>
        <p:spPr/>
        <p:txBody>
          <a:bodyPr/>
          <a:lstStyle/>
          <a:p>
            <a:pPr eaLnBrk="1" hangingPunct="1">
              <a:buFont typeface="Wingdings" pitchFamily="2" charset="2"/>
              <a:buNone/>
            </a:pPr>
            <a:r>
              <a:rPr lang="en-US" altLang="en-US" sz="4000" dirty="0">
                <a:solidFill>
                  <a:schemeClr val="accent1">
                    <a:lumMod val="75000"/>
                  </a:schemeClr>
                </a:solidFill>
              </a:rPr>
              <a:t>CICS native JSON support</a:t>
            </a:r>
          </a:p>
        </p:txBody>
      </p:sp>
      <p:sp>
        <p:nvSpPr>
          <p:cNvPr id="55298" name="Slide Number Placeholder 3">
            <a:extLst>
              <a:ext uri="{FF2B5EF4-FFF2-40B4-BE49-F238E27FC236}">
                <a16:creationId xmlns:a16="http://schemas.microsoft.com/office/drawing/2014/main" id="{9D8895AC-70BE-CF40-8ADF-95D3D3CA6650}"/>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26</a:t>
            </a:fld>
            <a:endParaRPr lang="en-US" altLang="en-US" sz="1000">
              <a:solidFill>
                <a:srgbClr val="FFFFFF"/>
              </a:solidFill>
            </a:endParaRPr>
          </a:p>
        </p:txBody>
      </p:sp>
    </p:spTree>
    <p:extLst>
      <p:ext uri="{BB962C8B-B14F-4D97-AF65-F5344CB8AC3E}">
        <p14:creationId xmlns:p14="http://schemas.microsoft.com/office/powerpoint/2010/main" val="329778293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40ECBCD-91B1-F047-A84F-0B7C3B740699}"/>
              </a:ext>
            </a:extLst>
          </p:cNvPr>
          <p:cNvSpPr>
            <a:spLocks noGrp="1" noChangeArrowheads="1"/>
          </p:cNvSpPr>
          <p:nvPr>
            <p:ph type="title"/>
          </p:nvPr>
        </p:nvSpPr>
        <p:spPr/>
        <p:txBody>
          <a:bodyPr>
            <a:normAutofit/>
          </a:bodyPr>
          <a:lstStyle/>
          <a:p>
            <a:pPr defTabSz="912813"/>
            <a:r>
              <a:rPr lang="en-GB" altLang="en-US" sz="3600" dirty="0"/>
              <a:t>CICS TS native JSON support</a:t>
            </a:r>
            <a:endParaRPr lang="en-US" altLang="en-US" sz="3600" dirty="0"/>
          </a:p>
        </p:txBody>
      </p:sp>
      <p:sp>
        <p:nvSpPr>
          <p:cNvPr id="53251" name="Rectangle 3">
            <a:extLst>
              <a:ext uri="{FF2B5EF4-FFF2-40B4-BE49-F238E27FC236}">
                <a16:creationId xmlns:a16="http://schemas.microsoft.com/office/drawing/2014/main" id="{5255C5F2-4266-DE44-A839-F9F1B91EA6F8}"/>
              </a:ext>
            </a:extLst>
          </p:cNvPr>
          <p:cNvSpPr>
            <a:spLocks noGrp="1" noChangeArrowheads="1"/>
          </p:cNvSpPr>
          <p:nvPr>
            <p:ph idx="1"/>
          </p:nvPr>
        </p:nvSpPr>
        <p:spPr/>
        <p:txBody>
          <a:bodyPr>
            <a:normAutofit lnSpcReduction="10000"/>
          </a:bodyPr>
          <a:lstStyle/>
          <a:p>
            <a:pPr>
              <a:defRPr/>
            </a:pPr>
            <a:r>
              <a:rPr lang="en-US" altLang="en-US" sz="2000" dirty="0"/>
              <a:t>Can put a JSON-RPC interface on an existing CICS program </a:t>
            </a:r>
          </a:p>
          <a:p>
            <a:pPr lvl="1">
              <a:defRPr/>
            </a:pPr>
            <a:r>
              <a:rPr lang="en-US" altLang="en-US" sz="2000" dirty="0"/>
              <a:t>Call or request-response interaction</a:t>
            </a:r>
          </a:p>
          <a:p>
            <a:pPr lvl="1">
              <a:defRPr/>
            </a:pPr>
            <a:r>
              <a:rPr lang="en-US" altLang="en-US" sz="2000" dirty="0"/>
              <a:t>Bottom-up, copybook as input, only honors the POST request</a:t>
            </a:r>
          </a:p>
          <a:p>
            <a:pPr>
              <a:defRPr/>
            </a:pPr>
            <a:r>
              <a:rPr lang="en-US" altLang="en-US" sz="2000" dirty="0"/>
              <a:t>Can have full REST semantics </a:t>
            </a:r>
          </a:p>
          <a:p>
            <a:pPr lvl="1">
              <a:defRPr/>
            </a:pPr>
            <a:r>
              <a:rPr lang="en-US" altLang="en-US" sz="2000" dirty="0"/>
              <a:t>Top-down, JSON schema as input</a:t>
            </a:r>
          </a:p>
          <a:p>
            <a:pPr lvl="1">
              <a:defRPr/>
            </a:pPr>
            <a:r>
              <a:rPr lang="en-US" altLang="en-US" sz="2000" dirty="0"/>
              <a:t>Wrapper program that uses channel/containers, and understands GET,PUT,POST,DELETE</a:t>
            </a:r>
          </a:p>
          <a:p>
            <a:pPr lvl="1">
              <a:defRPr/>
            </a:pPr>
            <a:r>
              <a:rPr lang="en-US" altLang="en-US" sz="2000" dirty="0"/>
              <a:t>Instead of defining the schema yourself:</a:t>
            </a:r>
          </a:p>
          <a:p>
            <a:pPr lvl="2">
              <a:defRPr/>
            </a:pPr>
            <a:r>
              <a:rPr lang="en-US" altLang="en-US" sz="1600" dirty="0"/>
              <a:t>Use the bottom-up approach to create schema from copybook</a:t>
            </a:r>
          </a:p>
          <a:p>
            <a:pPr lvl="2">
              <a:defRPr/>
            </a:pPr>
            <a:r>
              <a:rPr lang="en-US" altLang="en-US" sz="1600" dirty="0"/>
              <a:t>Modify the schema if needed</a:t>
            </a:r>
          </a:p>
          <a:p>
            <a:pPr lvl="2">
              <a:defRPr/>
            </a:pPr>
            <a:r>
              <a:rPr lang="en-US" altLang="en-US" sz="1600" dirty="0"/>
              <a:t>Use the top-down approach to create copybooks to be used in wrapper program</a:t>
            </a:r>
            <a:endParaRPr lang="en-US" altLang="en-US" sz="1200" dirty="0"/>
          </a:p>
          <a:p>
            <a:pPr>
              <a:defRPr/>
            </a:pPr>
            <a:r>
              <a:rPr lang="en-US" altLang="en-US" sz="2000" dirty="0"/>
              <a:t>Can programmatically invoke JSON transformation </a:t>
            </a:r>
          </a:p>
          <a:p>
            <a:pPr lvl="1">
              <a:defRPr/>
            </a:pPr>
            <a:r>
              <a:rPr lang="en-US" altLang="en-US" sz="1800" dirty="0"/>
              <a:t>LINK to JSON transformation routine</a:t>
            </a:r>
          </a:p>
          <a:p>
            <a:pPr lvl="1">
              <a:defRPr/>
            </a:pPr>
            <a:r>
              <a:rPr lang="en-US" altLang="en-US" sz="1800" dirty="0"/>
              <a:t>EXEC CICS TRANSFORM command</a:t>
            </a:r>
          </a:p>
        </p:txBody>
      </p:sp>
      <p:sp>
        <p:nvSpPr>
          <p:cNvPr id="56324" name="Slide Number Placeholder 4">
            <a:extLst>
              <a:ext uri="{FF2B5EF4-FFF2-40B4-BE49-F238E27FC236}">
                <a16:creationId xmlns:a16="http://schemas.microsoft.com/office/drawing/2014/main" id="{1C66D7BC-7856-BE47-93C2-8844D6E22C6D}"/>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27</a:t>
            </a:fld>
            <a:endParaRPr lang="en-US" altLang="en-US" sz="1000">
              <a:solidFill>
                <a:srgbClr val="FFFFFF"/>
              </a:solidFill>
            </a:endParaRPr>
          </a:p>
        </p:txBody>
      </p:sp>
    </p:spTree>
    <p:custDataLst>
      <p:tags r:id="rId1"/>
    </p:custDataLst>
    <p:extLst>
      <p:ext uri="{BB962C8B-B14F-4D97-AF65-F5344CB8AC3E}">
        <p14:creationId xmlns:p14="http://schemas.microsoft.com/office/powerpoint/2010/main" val="196924211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81139C0-90F7-0141-A209-72BB123F57AE}"/>
              </a:ext>
            </a:extLst>
          </p:cNvPr>
          <p:cNvSpPr>
            <a:spLocks noGrp="1" noChangeArrowheads="1"/>
          </p:cNvSpPr>
          <p:nvPr>
            <p:ph type="title"/>
          </p:nvPr>
        </p:nvSpPr>
        <p:spPr/>
        <p:txBody>
          <a:bodyPr>
            <a:normAutofit/>
          </a:bodyPr>
          <a:lstStyle/>
          <a:p>
            <a:pPr defTabSz="912813"/>
            <a:r>
              <a:rPr lang="en-GB" altLang="en-US" sz="3600" dirty="0"/>
              <a:t>Details of native JSON support</a:t>
            </a:r>
            <a:endParaRPr lang="en-US" altLang="en-US" sz="3600" dirty="0"/>
          </a:p>
        </p:txBody>
      </p:sp>
      <p:sp>
        <p:nvSpPr>
          <p:cNvPr id="56323" name="Rectangle 3">
            <a:extLst>
              <a:ext uri="{FF2B5EF4-FFF2-40B4-BE49-F238E27FC236}">
                <a16:creationId xmlns:a16="http://schemas.microsoft.com/office/drawing/2014/main" id="{E78F852C-6D4C-3C41-AD97-6112AB42FE94}"/>
              </a:ext>
            </a:extLst>
          </p:cNvPr>
          <p:cNvSpPr>
            <a:spLocks noGrp="1" noChangeArrowheads="1"/>
          </p:cNvSpPr>
          <p:nvPr>
            <p:ph idx="1"/>
          </p:nvPr>
        </p:nvSpPr>
        <p:spPr/>
        <p:txBody>
          <a:bodyPr>
            <a:normAutofit/>
          </a:bodyPr>
          <a:lstStyle/>
          <a:p>
            <a:pPr eaLnBrk="1" hangingPunct="1">
              <a:defRPr/>
            </a:pPr>
            <a:r>
              <a:rPr lang="en-US" altLang="en-US" sz="2000" dirty="0"/>
              <a:t>CICS implements support for standard JSON schema specification</a:t>
            </a:r>
          </a:p>
          <a:p>
            <a:pPr lvl="1" eaLnBrk="1" hangingPunct="1">
              <a:defRPr/>
            </a:pPr>
            <a:r>
              <a:rPr lang="en-US" altLang="en-US" sz="2100" dirty="0"/>
              <a:t>Specification at http://json-schema.org</a:t>
            </a:r>
          </a:p>
          <a:p>
            <a:pPr lvl="1" eaLnBrk="1" hangingPunct="1">
              <a:defRPr/>
            </a:pPr>
            <a:r>
              <a:rPr lang="en-US" altLang="en-US" sz="2000" dirty="0"/>
              <a:t>Draft 4 of the emerging specification </a:t>
            </a:r>
          </a:p>
          <a:p>
            <a:pPr lvl="1" eaLnBrk="1" hangingPunct="1">
              <a:defRPr/>
            </a:pPr>
            <a:r>
              <a:rPr lang="en-US" altLang="en-US" sz="2000" dirty="0"/>
              <a:t>CICS supplies a partial implementation</a:t>
            </a:r>
          </a:p>
          <a:p>
            <a:pPr eaLnBrk="1" hangingPunct="1">
              <a:defRPr/>
            </a:pPr>
            <a:r>
              <a:rPr lang="en-US" altLang="en-US" sz="2000" dirty="0"/>
              <a:t>CICS provides utilities to generate binding files for transformation</a:t>
            </a:r>
          </a:p>
          <a:p>
            <a:pPr lvl="1" eaLnBrk="1" hangingPunct="1">
              <a:defRPr/>
            </a:pPr>
            <a:r>
              <a:rPr lang="en-US" altLang="en-US" sz="1800" dirty="0"/>
              <a:t>DFHLS2JS can be used to generate a schema</a:t>
            </a:r>
          </a:p>
          <a:p>
            <a:pPr lvl="1" eaLnBrk="1" hangingPunct="1">
              <a:defRPr/>
            </a:pPr>
            <a:r>
              <a:rPr lang="en-US" altLang="en-US" sz="1800" dirty="0"/>
              <a:t>DFHJS2LS to consume one and generate copybook(s)</a:t>
            </a:r>
          </a:p>
          <a:p>
            <a:pPr eaLnBrk="1" hangingPunct="1">
              <a:defRPr/>
            </a:pPr>
            <a:r>
              <a:rPr lang="en-US" altLang="en-US" sz="2000" dirty="0"/>
              <a:t>Can use latest levels of </a:t>
            </a:r>
            <a:r>
              <a:rPr lang="en-US" altLang="en-US" sz="2000" dirty="0" err="1"/>
              <a:t>IDz</a:t>
            </a:r>
            <a:r>
              <a:rPr lang="en-US" altLang="en-US" sz="2000" dirty="0"/>
              <a:t> (formerly </a:t>
            </a:r>
            <a:r>
              <a:rPr lang="en-US" altLang="en-US" sz="2000" dirty="0" err="1"/>
              <a:t>RDz</a:t>
            </a:r>
            <a:r>
              <a:rPr lang="en-US" altLang="en-US" sz="2000" dirty="0"/>
              <a:t>) to develop JSON binding files</a:t>
            </a:r>
          </a:p>
          <a:p>
            <a:pPr eaLnBrk="1" hangingPunct="1">
              <a:defRPr/>
            </a:pPr>
            <a:r>
              <a:rPr lang="en-US" altLang="en-US" sz="2000" dirty="0"/>
              <a:t>MQ transport not supported with JSON pipeline</a:t>
            </a:r>
          </a:p>
          <a:p>
            <a:pPr eaLnBrk="1" hangingPunct="1">
              <a:defRPr/>
            </a:pPr>
            <a:r>
              <a:rPr lang="en-US" altLang="en-US" sz="2000" dirty="0"/>
              <a:t>Full list of CICS restrictions is at:</a:t>
            </a:r>
          </a:p>
          <a:p>
            <a:pPr lvl="1">
              <a:defRPr/>
            </a:pPr>
            <a:r>
              <a:rPr lang="en-US" altLang="en-US" sz="1600" dirty="0"/>
              <a:t>https://</a:t>
            </a:r>
            <a:r>
              <a:rPr lang="en-US" altLang="en-US" sz="1600" dirty="0" err="1"/>
              <a:t>www.ibm.com</a:t>
            </a:r>
            <a:r>
              <a:rPr lang="en-US" altLang="en-US" sz="1600" dirty="0"/>
              <a:t>/docs/</a:t>
            </a:r>
            <a:r>
              <a:rPr lang="en-US" altLang="en-US" sz="1600" dirty="0" err="1"/>
              <a:t>en</a:t>
            </a:r>
            <a:r>
              <a:rPr lang="en-US" altLang="en-US" sz="1600" dirty="0"/>
              <a:t>/</a:t>
            </a:r>
            <a:r>
              <a:rPr lang="en-US" altLang="en-US" sz="1600" dirty="0" err="1"/>
              <a:t>cics-ts</a:t>
            </a:r>
            <a:r>
              <a:rPr lang="en-US" altLang="en-US" sz="1600" dirty="0"/>
              <a:t>/5.6?topic=services-json-web-service-restrictions</a:t>
            </a:r>
          </a:p>
        </p:txBody>
      </p:sp>
      <p:sp>
        <p:nvSpPr>
          <p:cNvPr id="58372" name="Slide Number Placeholder 4">
            <a:extLst>
              <a:ext uri="{FF2B5EF4-FFF2-40B4-BE49-F238E27FC236}">
                <a16:creationId xmlns:a16="http://schemas.microsoft.com/office/drawing/2014/main" id="{9D59AD6B-2D92-D044-9E56-2D5836BCFFB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28</a:t>
            </a:fld>
            <a:endParaRPr lang="en-US" altLang="en-US" sz="1000">
              <a:solidFill>
                <a:srgbClr val="FFFFFF"/>
              </a:solidFill>
            </a:endParaRPr>
          </a:p>
        </p:txBody>
      </p:sp>
    </p:spTree>
    <p:custDataLst>
      <p:tags r:id="rId1"/>
    </p:custDataLst>
    <p:extLst>
      <p:ext uri="{BB962C8B-B14F-4D97-AF65-F5344CB8AC3E}">
        <p14:creationId xmlns:p14="http://schemas.microsoft.com/office/powerpoint/2010/main" val="315516646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0FB20561-4978-FC48-AD0C-8C7F0CC1AC9C}"/>
              </a:ext>
            </a:extLst>
          </p:cNvPr>
          <p:cNvSpPr>
            <a:spLocks noGrp="1"/>
          </p:cNvSpPr>
          <p:nvPr>
            <p:ph type="title"/>
          </p:nvPr>
        </p:nvSpPr>
        <p:spPr/>
        <p:txBody>
          <a:bodyPr>
            <a:normAutofit/>
          </a:bodyPr>
          <a:lstStyle/>
          <a:p>
            <a:r>
              <a:rPr lang="en-US" altLang="en-US" sz="3600" dirty="0"/>
              <a:t>CICS JSON Pipeline</a:t>
            </a:r>
          </a:p>
        </p:txBody>
      </p:sp>
      <p:sp>
        <p:nvSpPr>
          <p:cNvPr id="60419" name="Slide Number Placeholder 79">
            <a:extLst>
              <a:ext uri="{FF2B5EF4-FFF2-40B4-BE49-F238E27FC236}">
                <a16:creationId xmlns:a16="http://schemas.microsoft.com/office/drawing/2014/main" id="{05A4433D-40AF-3847-AC3A-233F2C73417F}"/>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29</a:t>
            </a:fld>
            <a:endParaRPr lang="en-US" altLang="en-US" sz="1000">
              <a:solidFill>
                <a:srgbClr val="FFFFFF"/>
              </a:solidFill>
            </a:endParaRPr>
          </a:p>
        </p:txBody>
      </p:sp>
      <p:sp>
        <p:nvSpPr>
          <p:cNvPr id="60420" name="Rectangle 4">
            <a:extLst>
              <a:ext uri="{FF2B5EF4-FFF2-40B4-BE49-F238E27FC236}">
                <a16:creationId xmlns:a16="http://schemas.microsoft.com/office/drawing/2014/main" id="{7CCB0821-A581-9442-A5F1-D511DBABC106}"/>
              </a:ext>
            </a:extLst>
          </p:cNvPr>
          <p:cNvSpPr>
            <a:spLocks noChangeArrowheads="1"/>
          </p:cNvSpPr>
          <p:nvPr/>
        </p:nvSpPr>
        <p:spPr bwMode="auto">
          <a:xfrm>
            <a:off x="5413920" y="1543667"/>
            <a:ext cx="5486400" cy="45720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21" name="AutoShape 5">
            <a:extLst>
              <a:ext uri="{FF2B5EF4-FFF2-40B4-BE49-F238E27FC236}">
                <a16:creationId xmlns:a16="http://schemas.microsoft.com/office/drawing/2014/main" id="{CBF23F3D-2F4A-0847-8B1F-134FEED71E19}"/>
              </a:ext>
            </a:extLst>
          </p:cNvPr>
          <p:cNvSpPr>
            <a:spLocks noChangeArrowheads="1"/>
          </p:cNvSpPr>
          <p:nvPr/>
        </p:nvSpPr>
        <p:spPr bwMode="auto">
          <a:xfrm flipH="1">
            <a:off x="5642520" y="2924793"/>
            <a:ext cx="2743200" cy="142875"/>
          </a:xfrm>
          <a:prstGeom prst="rightArrow">
            <a:avLst>
              <a:gd name="adj1" fmla="val 50000"/>
              <a:gd name="adj2" fmla="val 241244"/>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22" name="AutoShape 6">
            <a:extLst>
              <a:ext uri="{FF2B5EF4-FFF2-40B4-BE49-F238E27FC236}">
                <a16:creationId xmlns:a16="http://schemas.microsoft.com/office/drawing/2014/main" id="{AB5F2B6C-B706-5C4D-A18C-5D28A5173584}"/>
              </a:ext>
            </a:extLst>
          </p:cNvPr>
          <p:cNvSpPr>
            <a:spLocks noChangeArrowheads="1"/>
          </p:cNvSpPr>
          <p:nvPr/>
        </p:nvSpPr>
        <p:spPr bwMode="auto">
          <a:xfrm>
            <a:off x="3683545" y="3601067"/>
            <a:ext cx="1066800" cy="2362200"/>
          </a:xfrm>
          <a:prstGeom prst="can">
            <a:avLst>
              <a:gd name="adj" fmla="val 29749"/>
            </a:avLst>
          </a:prstGeom>
          <a:solidFill>
            <a:srgbClr val="FFFF99"/>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23" name="Text Box 7">
            <a:extLst>
              <a:ext uri="{FF2B5EF4-FFF2-40B4-BE49-F238E27FC236}">
                <a16:creationId xmlns:a16="http://schemas.microsoft.com/office/drawing/2014/main" id="{761FD1E8-2F73-6348-B41A-EDD9E2EA0111}"/>
              </a:ext>
            </a:extLst>
          </p:cNvPr>
          <p:cNvSpPr txBox="1">
            <a:spLocks noChangeArrowheads="1"/>
          </p:cNvSpPr>
          <p:nvPr/>
        </p:nvSpPr>
        <p:spPr bwMode="auto">
          <a:xfrm>
            <a:off x="3932784" y="3601068"/>
            <a:ext cx="5036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err="1">
                <a:ea typeface="MS PGothic" panose="020B0600070205080204" pitchFamily="34" charset="-128"/>
              </a:rPr>
              <a:t>zFS</a:t>
            </a:r>
            <a:endParaRPr lang="en-US" altLang="ja-JP" sz="1400" b="0" dirty="0">
              <a:ea typeface="MS PGothic" panose="020B0600070205080204" pitchFamily="34" charset="-128"/>
            </a:endParaRPr>
          </a:p>
        </p:txBody>
      </p:sp>
      <p:sp>
        <p:nvSpPr>
          <p:cNvPr id="60424" name="AutoShape 8">
            <a:extLst>
              <a:ext uri="{FF2B5EF4-FFF2-40B4-BE49-F238E27FC236}">
                <a16:creationId xmlns:a16="http://schemas.microsoft.com/office/drawing/2014/main" id="{EDB7C049-BB1D-FF4F-B171-3F09DE60D1F5}"/>
              </a:ext>
            </a:extLst>
          </p:cNvPr>
          <p:cNvSpPr>
            <a:spLocks noChangeArrowheads="1"/>
          </p:cNvSpPr>
          <p:nvPr/>
        </p:nvSpPr>
        <p:spPr bwMode="auto">
          <a:xfrm>
            <a:off x="3816895" y="4515467"/>
            <a:ext cx="762000" cy="639762"/>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25" name="Text Box 9">
            <a:extLst>
              <a:ext uri="{FF2B5EF4-FFF2-40B4-BE49-F238E27FC236}">
                <a16:creationId xmlns:a16="http://schemas.microsoft.com/office/drawing/2014/main" id="{23F6DC80-7C37-D04D-A918-4888FB19058C}"/>
              </a:ext>
            </a:extLst>
          </p:cNvPr>
          <p:cNvSpPr txBox="1">
            <a:spLocks noChangeArrowheads="1"/>
          </p:cNvSpPr>
          <p:nvPr/>
        </p:nvSpPr>
        <p:spPr bwMode="auto">
          <a:xfrm>
            <a:off x="3816895" y="4607542"/>
            <a:ext cx="74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200">
                <a:ea typeface="MS PGothic" panose="020B0600070205080204" pitchFamily="34" charset="-128"/>
              </a:rPr>
              <a:t>JSON</a:t>
            </a:r>
            <a:br>
              <a:rPr lang="en-US" altLang="ja-JP" sz="1200">
                <a:ea typeface="MS PGothic" panose="020B0600070205080204" pitchFamily="34" charset="-128"/>
              </a:rPr>
            </a:br>
            <a:r>
              <a:rPr lang="en-US" altLang="ja-JP" sz="1200">
                <a:ea typeface="MS PGothic" panose="020B0600070205080204" pitchFamily="34" charset="-128"/>
              </a:rPr>
              <a:t>schema</a:t>
            </a:r>
          </a:p>
        </p:txBody>
      </p:sp>
      <p:sp>
        <p:nvSpPr>
          <p:cNvPr id="60426" name="AutoShape 10">
            <a:extLst>
              <a:ext uri="{FF2B5EF4-FFF2-40B4-BE49-F238E27FC236}">
                <a16:creationId xmlns:a16="http://schemas.microsoft.com/office/drawing/2014/main" id="{241AE344-0100-1244-A3AB-2AA3E02A5D36}"/>
              </a:ext>
            </a:extLst>
          </p:cNvPr>
          <p:cNvSpPr>
            <a:spLocks noChangeArrowheads="1"/>
          </p:cNvSpPr>
          <p:nvPr/>
        </p:nvSpPr>
        <p:spPr bwMode="auto">
          <a:xfrm>
            <a:off x="3835945" y="5353667"/>
            <a:ext cx="762000" cy="381000"/>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27" name="Text Box 11">
            <a:extLst>
              <a:ext uri="{FF2B5EF4-FFF2-40B4-BE49-F238E27FC236}">
                <a16:creationId xmlns:a16="http://schemas.microsoft.com/office/drawing/2014/main" id="{C98A4C9A-EF95-154F-9D3C-9FFAC622D2E6}"/>
              </a:ext>
            </a:extLst>
          </p:cNvPr>
          <p:cNvSpPr txBox="1">
            <a:spLocks noChangeArrowheads="1"/>
          </p:cNvSpPr>
          <p:nvPr/>
        </p:nvSpPr>
        <p:spPr bwMode="auto">
          <a:xfrm>
            <a:off x="3904208" y="5383829"/>
            <a:ext cx="716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200" dirty="0" err="1">
                <a:ea typeface="MS PGothic" panose="020B0600070205080204" pitchFamily="34" charset="-128"/>
              </a:rPr>
              <a:t>wsbind</a:t>
            </a:r>
            <a:endParaRPr lang="en-US" altLang="ja-JP" sz="1200" dirty="0">
              <a:ea typeface="MS PGothic" panose="020B0600070205080204" pitchFamily="34" charset="-128"/>
            </a:endParaRPr>
          </a:p>
        </p:txBody>
      </p:sp>
      <p:sp>
        <p:nvSpPr>
          <p:cNvPr id="60428" name="Rectangle 12">
            <a:extLst>
              <a:ext uri="{FF2B5EF4-FFF2-40B4-BE49-F238E27FC236}">
                <a16:creationId xmlns:a16="http://schemas.microsoft.com/office/drawing/2014/main" id="{CAEAA9A3-D87F-3844-97F7-46410DDCB912}"/>
              </a:ext>
            </a:extLst>
          </p:cNvPr>
          <p:cNvSpPr>
            <a:spLocks noChangeArrowheads="1"/>
          </p:cNvSpPr>
          <p:nvPr/>
        </p:nvSpPr>
        <p:spPr bwMode="auto">
          <a:xfrm>
            <a:off x="2324645" y="4961554"/>
            <a:ext cx="1282700" cy="381000"/>
          </a:xfrm>
          <a:prstGeom prst="rect">
            <a:avLst/>
          </a:prstGeom>
          <a:gradFill rotWithShape="1">
            <a:gsLst>
              <a:gs pos="0">
                <a:srgbClr val="CC99FF"/>
              </a:gs>
              <a:gs pos="50000">
                <a:srgbClr val="FFFFFF"/>
              </a:gs>
              <a:gs pos="100000">
                <a:srgbClr val="CC99FF"/>
              </a:gs>
            </a:gsLst>
            <a:lin ang="5400000" scaled="1"/>
          </a:gradFill>
          <a:ln w="19050">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kumimoji="1" lang="ja-JP" altLang="en-US" sz="1400" b="0">
              <a:ea typeface="MS UI Gothic" panose="020B0600070205080204" pitchFamily="34" charset="-128"/>
            </a:endParaRPr>
          </a:p>
        </p:txBody>
      </p:sp>
      <p:sp>
        <p:nvSpPr>
          <p:cNvPr id="60429" name="Text Box 13">
            <a:extLst>
              <a:ext uri="{FF2B5EF4-FFF2-40B4-BE49-F238E27FC236}">
                <a16:creationId xmlns:a16="http://schemas.microsoft.com/office/drawing/2014/main" id="{186F8087-2813-5A48-BCEB-DEA7DE24DE75}"/>
              </a:ext>
            </a:extLst>
          </p:cNvPr>
          <p:cNvSpPr txBox="1">
            <a:spLocks noChangeArrowheads="1"/>
          </p:cNvSpPr>
          <p:nvPr/>
        </p:nvSpPr>
        <p:spPr bwMode="auto">
          <a:xfrm>
            <a:off x="2526259" y="4964730"/>
            <a:ext cx="866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kumimoji="1" lang="en-US" altLang="ja-JP" sz="1000">
                <a:ea typeface="MS UI Gothic" panose="020B0600070205080204" pitchFamily="34" charset="-128"/>
              </a:rPr>
              <a:t>CICS JSON</a:t>
            </a:r>
          </a:p>
          <a:p>
            <a:pPr eaLnBrk="1" hangingPunct="1">
              <a:spcBef>
                <a:spcPct val="0"/>
              </a:spcBef>
              <a:spcAft>
                <a:spcPct val="0"/>
              </a:spcAft>
              <a:buClrTx/>
              <a:buFontTx/>
              <a:buNone/>
            </a:pPr>
            <a:r>
              <a:rPr kumimoji="1" lang="en-US" altLang="ja-JP" sz="1000">
                <a:ea typeface="MS UI Gothic" panose="020B0600070205080204" pitchFamily="34" charset="-128"/>
              </a:rPr>
              <a:t>Assistant</a:t>
            </a:r>
          </a:p>
        </p:txBody>
      </p:sp>
      <p:sp>
        <p:nvSpPr>
          <p:cNvPr id="60430" name="Rectangle 14">
            <a:extLst>
              <a:ext uri="{FF2B5EF4-FFF2-40B4-BE49-F238E27FC236}">
                <a16:creationId xmlns:a16="http://schemas.microsoft.com/office/drawing/2014/main" id="{1874907C-E686-E54B-A368-453C33322908}"/>
              </a:ext>
            </a:extLst>
          </p:cNvPr>
          <p:cNvSpPr>
            <a:spLocks noChangeArrowheads="1"/>
          </p:cNvSpPr>
          <p:nvPr/>
        </p:nvSpPr>
        <p:spPr bwMode="auto">
          <a:xfrm>
            <a:off x="6252120" y="5429867"/>
            <a:ext cx="1524000" cy="4572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31" name="Text Box 15">
            <a:extLst>
              <a:ext uri="{FF2B5EF4-FFF2-40B4-BE49-F238E27FC236}">
                <a16:creationId xmlns:a16="http://schemas.microsoft.com/office/drawing/2014/main" id="{8F5AAE42-2393-FE47-B967-AA0ABB057362}"/>
              </a:ext>
            </a:extLst>
          </p:cNvPr>
          <p:cNvSpPr txBox="1">
            <a:spLocks noChangeArrowheads="1"/>
          </p:cNvSpPr>
          <p:nvPr/>
        </p:nvSpPr>
        <p:spPr bwMode="auto">
          <a:xfrm>
            <a:off x="6404520" y="5536229"/>
            <a:ext cx="1208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200">
                <a:ea typeface="MS PGothic" panose="020B0600070205080204" pitchFamily="34" charset="-128"/>
              </a:rPr>
              <a:t>WEBSERVICE</a:t>
            </a:r>
          </a:p>
        </p:txBody>
      </p:sp>
      <p:sp>
        <p:nvSpPr>
          <p:cNvPr id="60432" name="AutoShape 16">
            <a:extLst>
              <a:ext uri="{FF2B5EF4-FFF2-40B4-BE49-F238E27FC236}">
                <a16:creationId xmlns:a16="http://schemas.microsoft.com/office/drawing/2014/main" id="{B8461AC4-B745-0E44-9D6E-C300B7E20D96}"/>
              </a:ext>
            </a:extLst>
          </p:cNvPr>
          <p:cNvSpPr>
            <a:spLocks noChangeArrowheads="1"/>
          </p:cNvSpPr>
          <p:nvPr/>
        </p:nvSpPr>
        <p:spPr bwMode="auto">
          <a:xfrm>
            <a:off x="3835945" y="4026517"/>
            <a:ext cx="762000" cy="381000"/>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33" name="Text Box 17">
            <a:extLst>
              <a:ext uri="{FF2B5EF4-FFF2-40B4-BE49-F238E27FC236}">
                <a16:creationId xmlns:a16="http://schemas.microsoft.com/office/drawing/2014/main" id="{30710819-18E6-A040-AE1C-9596D885A469}"/>
              </a:ext>
            </a:extLst>
          </p:cNvPr>
          <p:cNvSpPr txBox="1">
            <a:spLocks noChangeArrowheads="1"/>
          </p:cNvSpPr>
          <p:nvPr/>
        </p:nvSpPr>
        <p:spPr bwMode="auto">
          <a:xfrm>
            <a:off x="3832771" y="4105893"/>
            <a:ext cx="768159" cy="3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lnSpc>
                <a:spcPct val="30000"/>
              </a:lnSpc>
              <a:spcBef>
                <a:spcPct val="50000"/>
              </a:spcBef>
              <a:spcAft>
                <a:spcPct val="0"/>
              </a:spcAft>
              <a:buFont typeface="Wingdings" pitchFamily="2" charset="2"/>
              <a:buNone/>
            </a:pPr>
            <a:r>
              <a:rPr lang="en-US" altLang="ja-JP" sz="1200">
                <a:ea typeface="MS PGothic" panose="020B0600070205080204" pitchFamily="34" charset="-128"/>
              </a:rPr>
              <a:t>pipeline</a:t>
            </a:r>
          </a:p>
          <a:p>
            <a:pPr eaLnBrk="1" hangingPunct="1">
              <a:lnSpc>
                <a:spcPct val="30000"/>
              </a:lnSpc>
              <a:spcBef>
                <a:spcPct val="50000"/>
              </a:spcBef>
              <a:spcAft>
                <a:spcPct val="0"/>
              </a:spcAft>
              <a:buFont typeface="Wingdings" pitchFamily="2" charset="2"/>
              <a:buNone/>
            </a:pPr>
            <a:r>
              <a:rPr lang="en-US" altLang="ja-JP" sz="1200">
                <a:ea typeface="MS PGothic" panose="020B0600070205080204" pitchFamily="34" charset="-128"/>
              </a:rPr>
              <a:t>config</a:t>
            </a:r>
          </a:p>
        </p:txBody>
      </p:sp>
      <p:sp>
        <p:nvSpPr>
          <p:cNvPr id="60434" name="Rectangle 18">
            <a:extLst>
              <a:ext uri="{FF2B5EF4-FFF2-40B4-BE49-F238E27FC236}">
                <a16:creationId xmlns:a16="http://schemas.microsoft.com/office/drawing/2014/main" id="{67D0AE1F-0D93-8748-B0FB-9AF355DE531C}"/>
              </a:ext>
            </a:extLst>
          </p:cNvPr>
          <p:cNvSpPr>
            <a:spLocks noChangeArrowheads="1"/>
          </p:cNvSpPr>
          <p:nvPr/>
        </p:nvSpPr>
        <p:spPr bwMode="auto">
          <a:xfrm>
            <a:off x="6175920" y="3448667"/>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35" name="Text Box 19">
            <a:extLst>
              <a:ext uri="{FF2B5EF4-FFF2-40B4-BE49-F238E27FC236}">
                <a16:creationId xmlns:a16="http://schemas.microsoft.com/office/drawing/2014/main" id="{BD08BBB5-2E62-D643-8BFF-D62EE3E64422}"/>
              </a:ext>
            </a:extLst>
          </p:cNvPr>
          <p:cNvSpPr txBox="1">
            <a:spLocks noChangeArrowheads="1"/>
          </p:cNvSpPr>
          <p:nvPr/>
        </p:nvSpPr>
        <p:spPr bwMode="auto">
          <a:xfrm>
            <a:off x="6556921" y="3502643"/>
            <a:ext cx="784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200">
                <a:ea typeface="MS PGothic" panose="020B0600070205080204" pitchFamily="34" charset="-128"/>
              </a:rPr>
              <a:t>URIMAP</a:t>
            </a:r>
          </a:p>
        </p:txBody>
      </p:sp>
      <p:sp>
        <p:nvSpPr>
          <p:cNvPr id="60436" name="AutoShape 20">
            <a:extLst>
              <a:ext uri="{FF2B5EF4-FFF2-40B4-BE49-F238E27FC236}">
                <a16:creationId xmlns:a16="http://schemas.microsoft.com/office/drawing/2014/main" id="{A384F0DB-65AE-554B-9829-B7DE165FFDE5}"/>
              </a:ext>
            </a:extLst>
          </p:cNvPr>
          <p:cNvSpPr>
            <a:spLocks noChangeArrowheads="1"/>
          </p:cNvSpPr>
          <p:nvPr/>
        </p:nvSpPr>
        <p:spPr bwMode="auto">
          <a:xfrm rot="16200000" flipV="1">
            <a:off x="3346202" y="4548011"/>
            <a:ext cx="325437" cy="457200"/>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lnTo>
                  <a:pt x="15429" y="0"/>
                </a:lnTo>
                <a:close/>
              </a:path>
            </a:pathLst>
          </a:custGeom>
          <a:solidFill>
            <a:schemeClr val="accent1"/>
          </a:solidFill>
          <a:ln w="12700" algn="ctr">
            <a:solidFill>
              <a:schemeClr val="tx1"/>
            </a:solidFill>
            <a:miter lim="800000"/>
            <a:headEnd/>
            <a:tailEnd/>
          </a:ln>
        </p:spPr>
        <p:txBody>
          <a:bodyPr wrap="none" anchor="ctr"/>
          <a:lstStyle/>
          <a:p>
            <a:endParaRPr lang="en-US"/>
          </a:p>
        </p:txBody>
      </p:sp>
      <p:sp>
        <p:nvSpPr>
          <p:cNvPr id="60437" name="AutoShape 21">
            <a:extLst>
              <a:ext uri="{FF2B5EF4-FFF2-40B4-BE49-F238E27FC236}">
                <a16:creationId xmlns:a16="http://schemas.microsoft.com/office/drawing/2014/main" id="{3E82BB2A-68EF-C24F-9A38-F0137387A5A9}"/>
              </a:ext>
            </a:extLst>
          </p:cNvPr>
          <p:cNvSpPr>
            <a:spLocks noChangeArrowheads="1"/>
          </p:cNvSpPr>
          <p:nvPr/>
        </p:nvSpPr>
        <p:spPr bwMode="auto">
          <a:xfrm rot="5400000">
            <a:off x="3375570" y="5318742"/>
            <a:ext cx="304800" cy="4191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w="12700" algn="ctr">
            <a:solidFill>
              <a:schemeClr val="tx1"/>
            </a:solidFill>
            <a:miter lim="800000"/>
            <a:headEnd/>
            <a:tailEnd/>
          </a:ln>
        </p:spPr>
        <p:txBody>
          <a:bodyPr wrap="none" anchor="ctr"/>
          <a:lstStyle/>
          <a:p>
            <a:endParaRPr lang="en-US"/>
          </a:p>
        </p:txBody>
      </p:sp>
      <p:sp>
        <p:nvSpPr>
          <p:cNvPr id="60438" name="AutoShape 22">
            <a:extLst>
              <a:ext uri="{FF2B5EF4-FFF2-40B4-BE49-F238E27FC236}">
                <a16:creationId xmlns:a16="http://schemas.microsoft.com/office/drawing/2014/main" id="{55F46B0C-0E96-9E4E-AE59-5447F5A2ADE7}"/>
              </a:ext>
            </a:extLst>
          </p:cNvPr>
          <p:cNvSpPr>
            <a:spLocks noChangeArrowheads="1"/>
          </p:cNvSpPr>
          <p:nvPr/>
        </p:nvSpPr>
        <p:spPr bwMode="auto">
          <a:xfrm>
            <a:off x="2594520" y="5375892"/>
            <a:ext cx="228600" cy="488950"/>
          </a:xfrm>
          <a:prstGeom prst="upDownArrow">
            <a:avLst>
              <a:gd name="adj1" fmla="val 50000"/>
              <a:gd name="adj2" fmla="val 42778"/>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39" name="Text Box 23">
            <a:extLst>
              <a:ext uri="{FF2B5EF4-FFF2-40B4-BE49-F238E27FC236}">
                <a16:creationId xmlns:a16="http://schemas.microsoft.com/office/drawing/2014/main" id="{B18D8797-FC39-E84D-9F88-D8C1DDAD22CB}"/>
              </a:ext>
            </a:extLst>
          </p:cNvPr>
          <p:cNvSpPr txBox="1">
            <a:spLocks noChangeArrowheads="1"/>
          </p:cNvSpPr>
          <p:nvPr/>
        </p:nvSpPr>
        <p:spPr bwMode="auto">
          <a:xfrm>
            <a:off x="9523959" y="1588118"/>
            <a:ext cx="89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a:ea typeface="MS PGothic" panose="020B0600070205080204" pitchFamily="34" charset="-128"/>
              </a:rPr>
              <a:t>CICS TS</a:t>
            </a:r>
          </a:p>
        </p:txBody>
      </p:sp>
      <p:sp>
        <p:nvSpPr>
          <p:cNvPr id="60440" name="Rectangle 24">
            <a:extLst>
              <a:ext uri="{FF2B5EF4-FFF2-40B4-BE49-F238E27FC236}">
                <a16:creationId xmlns:a16="http://schemas.microsoft.com/office/drawing/2014/main" id="{94C80439-82D8-B94D-B074-EF256315E9E6}"/>
              </a:ext>
            </a:extLst>
          </p:cNvPr>
          <p:cNvSpPr>
            <a:spLocks noChangeArrowheads="1"/>
          </p:cNvSpPr>
          <p:nvPr/>
        </p:nvSpPr>
        <p:spPr bwMode="auto">
          <a:xfrm>
            <a:off x="6175920" y="1653204"/>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41" name="Text Box 25">
            <a:extLst>
              <a:ext uri="{FF2B5EF4-FFF2-40B4-BE49-F238E27FC236}">
                <a16:creationId xmlns:a16="http://schemas.microsoft.com/office/drawing/2014/main" id="{74C992E3-8C38-CB4B-B917-6E3B23A2EE9F}"/>
              </a:ext>
            </a:extLst>
          </p:cNvPr>
          <p:cNvSpPr txBox="1">
            <a:spLocks noChangeArrowheads="1"/>
          </p:cNvSpPr>
          <p:nvPr/>
        </p:nvSpPr>
        <p:spPr bwMode="auto">
          <a:xfrm>
            <a:off x="6302920" y="1707179"/>
            <a:ext cx="1301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200">
                <a:ea typeface="MS PGothic" panose="020B0600070205080204" pitchFamily="34" charset="-128"/>
              </a:rPr>
              <a:t>TCPIPSERVICE</a:t>
            </a:r>
          </a:p>
        </p:txBody>
      </p:sp>
      <p:cxnSp>
        <p:nvCxnSpPr>
          <p:cNvPr id="60442" name="AutoShape 26">
            <a:extLst>
              <a:ext uri="{FF2B5EF4-FFF2-40B4-BE49-F238E27FC236}">
                <a16:creationId xmlns:a16="http://schemas.microsoft.com/office/drawing/2014/main" id="{AB91C06C-53D3-3440-A95A-DCF02C712FAF}"/>
              </a:ext>
            </a:extLst>
          </p:cNvPr>
          <p:cNvCxnSpPr>
            <a:cxnSpLocks noChangeShapeType="1"/>
            <a:stCxn id="60434" idx="3"/>
            <a:endCxn id="60485" idx="3"/>
          </p:cNvCxnSpPr>
          <p:nvPr/>
        </p:nvCxnSpPr>
        <p:spPr bwMode="auto">
          <a:xfrm>
            <a:off x="7709445" y="3639167"/>
            <a:ext cx="76200" cy="1066800"/>
          </a:xfrm>
          <a:prstGeom prst="curvedConnector3">
            <a:avLst>
              <a:gd name="adj1" fmla="val 387500"/>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43" name="AutoShape 27">
            <a:extLst>
              <a:ext uri="{FF2B5EF4-FFF2-40B4-BE49-F238E27FC236}">
                <a16:creationId xmlns:a16="http://schemas.microsoft.com/office/drawing/2014/main" id="{FB555E7A-CB89-964C-81B5-712EE6B56103}"/>
              </a:ext>
            </a:extLst>
          </p:cNvPr>
          <p:cNvCxnSpPr>
            <a:cxnSpLocks noChangeShapeType="1"/>
            <a:stCxn id="60434" idx="3"/>
            <a:endCxn id="60430" idx="3"/>
          </p:cNvCxnSpPr>
          <p:nvPr/>
        </p:nvCxnSpPr>
        <p:spPr bwMode="auto">
          <a:xfrm>
            <a:off x="7709445" y="3639167"/>
            <a:ext cx="76200" cy="2019300"/>
          </a:xfrm>
          <a:prstGeom prst="curvedConnector3">
            <a:avLst>
              <a:gd name="adj1" fmla="val 652083"/>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44" name="Rectangle 28">
            <a:extLst>
              <a:ext uri="{FF2B5EF4-FFF2-40B4-BE49-F238E27FC236}">
                <a16:creationId xmlns:a16="http://schemas.microsoft.com/office/drawing/2014/main" id="{EDE415FC-4934-BC44-911D-5AF8BD536BD4}"/>
              </a:ext>
            </a:extLst>
          </p:cNvPr>
          <p:cNvSpPr>
            <a:spLocks noChangeArrowheads="1"/>
          </p:cNvSpPr>
          <p:nvPr/>
        </p:nvSpPr>
        <p:spPr bwMode="auto">
          <a:xfrm>
            <a:off x="8461920" y="2153267"/>
            <a:ext cx="1447800" cy="3886200"/>
          </a:xfrm>
          <a:prstGeom prst="rect">
            <a:avLst/>
          </a:prstGeom>
          <a:gradFill rotWithShape="1">
            <a:gsLst>
              <a:gs pos="0">
                <a:srgbClr val="FFFF99"/>
              </a:gs>
              <a:gs pos="50000">
                <a:srgbClr val="FFFFFF"/>
              </a:gs>
              <a:gs pos="100000">
                <a:srgbClr val="FFFF99"/>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45" name="Text Box 29">
            <a:extLst>
              <a:ext uri="{FF2B5EF4-FFF2-40B4-BE49-F238E27FC236}">
                <a16:creationId xmlns:a16="http://schemas.microsoft.com/office/drawing/2014/main" id="{044FF124-A718-CD4C-9151-9072B98B0BD4}"/>
              </a:ext>
            </a:extLst>
          </p:cNvPr>
          <p:cNvSpPr txBox="1">
            <a:spLocks noChangeArrowheads="1"/>
          </p:cNvSpPr>
          <p:nvPr/>
        </p:nvSpPr>
        <p:spPr bwMode="auto">
          <a:xfrm>
            <a:off x="8842920" y="2229467"/>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a:ea typeface="MS PGothic" panose="020B0600070205080204" pitchFamily="34" charset="-128"/>
              </a:rPr>
              <a:t>CPIH</a:t>
            </a:r>
          </a:p>
        </p:txBody>
      </p:sp>
      <p:sp>
        <p:nvSpPr>
          <p:cNvPr id="60446" name="Rectangle 30">
            <a:extLst>
              <a:ext uri="{FF2B5EF4-FFF2-40B4-BE49-F238E27FC236}">
                <a16:creationId xmlns:a16="http://schemas.microsoft.com/office/drawing/2014/main" id="{7B8C19EE-C5AD-2B40-BF3F-B46464458D01}"/>
              </a:ext>
            </a:extLst>
          </p:cNvPr>
          <p:cNvSpPr>
            <a:spLocks noChangeArrowheads="1"/>
          </p:cNvSpPr>
          <p:nvPr/>
        </p:nvSpPr>
        <p:spPr bwMode="auto">
          <a:xfrm>
            <a:off x="6480720" y="2229467"/>
            <a:ext cx="914400" cy="6096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47" name="Rectangle 31">
            <a:extLst>
              <a:ext uri="{FF2B5EF4-FFF2-40B4-BE49-F238E27FC236}">
                <a16:creationId xmlns:a16="http://schemas.microsoft.com/office/drawing/2014/main" id="{B22FBDDE-0F28-9047-8606-07E4FE887B75}"/>
              </a:ext>
            </a:extLst>
          </p:cNvPr>
          <p:cNvSpPr>
            <a:spLocks noChangeArrowheads="1"/>
          </p:cNvSpPr>
          <p:nvPr/>
        </p:nvSpPr>
        <p:spPr bwMode="auto">
          <a:xfrm flipH="1" flipV="1">
            <a:off x="6404520" y="2153267"/>
            <a:ext cx="152400" cy="1524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48" name="Text Box 32">
            <a:extLst>
              <a:ext uri="{FF2B5EF4-FFF2-40B4-BE49-F238E27FC236}">
                <a16:creationId xmlns:a16="http://schemas.microsoft.com/office/drawing/2014/main" id="{6715B332-2E1A-324F-AEF5-A15907836C89}"/>
              </a:ext>
            </a:extLst>
          </p:cNvPr>
          <p:cNvSpPr txBox="1">
            <a:spLocks noChangeArrowheads="1"/>
          </p:cNvSpPr>
          <p:nvPr/>
        </p:nvSpPr>
        <p:spPr bwMode="auto">
          <a:xfrm>
            <a:off x="6590258" y="2300904"/>
            <a:ext cx="728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a:ea typeface="MS PGothic" panose="020B0600070205080204" pitchFamily="34" charset="-128"/>
              </a:rPr>
              <a:t>CWXN</a:t>
            </a:r>
          </a:p>
        </p:txBody>
      </p:sp>
      <p:sp>
        <p:nvSpPr>
          <p:cNvPr id="60449" name="Rectangle 33">
            <a:extLst>
              <a:ext uri="{FF2B5EF4-FFF2-40B4-BE49-F238E27FC236}">
                <a16:creationId xmlns:a16="http://schemas.microsoft.com/office/drawing/2014/main" id="{E7CA542D-CFA3-194D-9F00-CDB21EC2F2BC}"/>
              </a:ext>
            </a:extLst>
          </p:cNvPr>
          <p:cNvSpPr>
            <a:spLocks noChangeArrowheads="1"/>
          </p:cNvSpPr>
          <p:nvPr/>
        </p:nvSpPr>
        <p:spPr bwMode="auto">
          <a:xfrm flipH="1" flipV="1">
            <a:off x="8385720" y="2077067"/>
            <a:ext cx="152400" cy="152400"/>
          </a:xfrm>
          <a:prstGeom prst="rect">
            <a:avLst/>
          </a:prstGeom>
          <a:gradFill rotWithShape="1">
            <a:gsLst>
              <a:gs pos="0">
                <a:srgbClr val="FFFF99"/>
              </a:gs>
              <a:gs pos="50000">
                <a:srgbClr val="FFFFFF"/>
              </a:gs>
              <a:gs pos="100000">
                <a:srgbClr val="FFFF99"/>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50" name="AutoShape 34">
            <a:extLst>
              <a:ext uri="{FF2B5EF4-FFF2-40B4-BE49-F238E27FC236}">
                <a16:creationId xmlns:a16="http://schemas.microsoft.com/office/drawing/2014/main" id="{A97FDFA2-68E0-4649-B76C-CEDB4AA6523A}"/>
              </a:ext>
            </a:extLst>
          </p:cNvPr>
          <p:cNvSpPr>
            <a:spLocks noChangeArrowheads="1"/>
          </p:cNvSpPr>
          <p:nvPr/>
        </p:nvSpPr>
        <p:spPr bwMode="auto">
          <a:xfrm>
            <a:off x="7471320" y="2458067"/>
            <a:ext cx="914400" cy="152400"/>
          </a:xfrm>
          <a:prstGeom prst="rightArrow">
            <a:avLst>
              <a:gd name="adj1" fmla="val 50000"/>
              <a:gd name="adj2" fmla="val 150000"/>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51" name="Oval 35">
            <a:extLst>
              <a:ext uri="{FF2B5EF4-FFF2-40B4-BE49-F238E27FC236}">
                <a16:creationId xmlns:a16="http://schemas.microsoft.com/office/drawing/2014/main" id="{0807A40E-22A7-554F-87A6-6421688754B4}"/>
              </a:ext>
            </a:extLst>
          </p:cNvPr>
          <p:cNvSpPr>
            <a:spLocks noChangeArrowheads="1"/>
          </p:cNvSpPr>
          <p:nvPr/>
        </p:nvSpPr>
        <p:spPr bwMode="auto">
          <a:xfrm>
            <a:off x="5261520" y="2283442"/>
            <a:ext cx="304800" cy="762000"/>
          </a:xfrm>
          <a:prstGeom prst="ellipse">
            <a:avLst/>
          </a:prstGeom>
          <a:solidFill>
            <a:schemeClr val="bg1"/>
          </a:soli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113" name="Oval 36">
            <a:extLst>
              <a:ext uri="{FF2B5EF4-FFF2-40B4-BE49-F238E27FC236}">
                <a16:creationId xmlns:a16="http://schemas.microsoft.com/office/drawing/2014/main" id="{0B12B4DD-B184-E045-B671-F8E9C5010205}"/>
              </a:ext>
            </a:extLst>
          </p:cNvPr>
          <p:cNvSpPr>
            <a:spLocks noChangeArrowheads="1"/>
          </p:cNvSpPr>
          <p:nvPr/>
        </p:nvSpPr>
        <p:spPr bwMode="auto">
          <a:xfrm>
            <a:off x="2442120" y="2229467"/>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60453" name="Text Box 37">
            <a:extLst>
              <a:ext uri="{FF2B5EF4-FFF2-40B4-BE49-F238E27FC236}">
                <a16:creationId xmlns:a16="http://schemas.microsoft.com/office/drawing/2014/main" id="{EF181AFF-3AF8-8E43-B46B-00F4540BFB7C}"/>
              </a:ext>
            </a:extLst>
          </p:cNvPr>
          <p:cNvSpPr txBox="1">
            <a:spLocks noChangeArrowheads="1"/>
          </p:cNvSpPr>
          <p:nvPr/>
        </p:nvSpPr>
        <p:spPr bwMode="auto">
          <a:xfrm>
            <a:off x="2562770" y="2453304"/>
            <a:ext cx="97790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REST</a:t>
            </a:r>
          </a:p>
          <a:p>
            <a:pP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Request</a:t>
            </a:r>
          </a:p>
        </p:txBody>
      </p:sp>
      <p:sp>
        <p:nvSpPr>
          <p:cNvPr id="60454" name="Line 38">
            <a:extLst>
              <a:ext uri="{FF2B5EF4-FFF2-40B4-BE49-F238E27FC236}">
                <a16:creationId xmlns:a16="http://schemas.microsoft.com/office/drawing/2014/main" id="{B97FAE5E-7A8C-3F48-8985-271D18ECE34E}"/>
              </a:ext>
            </a:extLst>
          </p:cNvPr>
          <p:cNvSpPr>
            <a:spLocks noChangeShapeType="1"/>
          </p:cNvSpPr>
          <p:nvPr/>
        </p:nvSpPr>
        <p:spPr bwMode="auto">
          <a:xfrm>
            <a:off x="6861720" y="2686667"/>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0455" name="Text Box 39">
            <a:extLst>
              <a:ext uri="{FF2B5EF4-FFF2-40B4-BE49-F238E27FC236}">
                <a16:creationId xmlns:a16="http://schemas.microsoft.com/office/drawing/2014/main" id="{E54A8801-69AA-3048-8C17-64483381186D}"/>
              </a:ext>
            </a:extLst>
          </p:cNvPr>
          <p:cNvSpPr txBox="1">
            <a:spLocks noChangeArrowheads="1"/>
          </p:cNvSpPr>
          <p:nvPr/>
        </p:nvSpPr>
        <p:spPr bwMode="auto">
          <a:xfrm>
            <a:off x="6844259" y="3150218"/>
            <a:ext cx="806631" cy="30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URIMAP</a:t>
            </a:r>
          </a:p>
          <a:p>
            <a:pP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matching</a:t>
            </a:r>
          </a:p>
        </p:txBody>
      </p:sp>
      <p:sp>
        <p:nvSpPr>
          <p:cNvPr id="60456" name="Rectangle 40">
            <a:extLst>
              <a:ext uri="{FF2B5EF4-FFF2-40B4-BE49-F238E27FC236}">
                <a16:creationId xmlns:a16="http://schemas.microsoft.com/office/drawing/2014/main" id="{94703EBE-94A8-FD4D-A228-A012CACFB0B7}"/>
              </a:ext>
            </a:extLst>
          </p:cNvPr>
          <p:cNvSpPr>
            <a:spLocks noChangeArrowheads="1"/>
          </p:cNvSpPr>
          <p:nvPr/>
        </p:nvSpPr>
        <p:spPr bwMode="auto">
          <a:xfrm>
            <a:off x="5642520" y="2077067"/>
            <a:ext cx="685800" cy="3810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57" name="Rectangle 41">
            <a:extLst>
              <a:ext uri="{FF2B5EF4-FFF2-40B4-BE49-F238E27FC236}">
                <a16:creationId xmlns:a16="http://schemas.microsoft.com/office/drawing/2014/main" id="{E15126A5-1284-CC47-A50F-CA97EC5163D8}"/>
              </a:ext>
            </a:extLst>
          </p:cNvPr>
          <p:cNvSpPr>
            <a:spLocks noChangeArrowheads="1"/>
          </p:cNvSpPr>
          <p:nvPr/>
        </p:nvSpPr>
        <p:spPr bwMode="auto">
          <a:xfrm flipH="1" flipV="1">
            <a:off x="5566320" y="2000867"/>
            <a:ext cx="152400" cy="1524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58" name="Text Box 42">
            <a:extLst>
              <a:ext uri="{FF2B5EF4-FFF2-40B4-BE49-F238E27FC236}">
                <a16:creationId xmlns:a16="http://schemas.microsoft.com/office/drawing/2014/main" id="{D4AD4040-0C57-0144-9FB9-333F2B0650E9}"/>
              </a:ext>
            </a:extLst>
          </p:cNvPr>
          <p:cNvSpPr txBox="1">
            <a:spLocks noChangeArrowheads="1"/>
          </p:cNvSpPr>
          <p:nvPr/>
        </p:nvSpPr>
        <p:spPr bwMode="auto">
          <a:xfrm>
            <a:off x="5675858" y="2121518"/>
            <a:ext cx="6080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200">
                <a:ea typeface="MS PGothic" panose="020B0600070205080204" pitchFamily="34" charset="-128"/>
              </a:rPr>
              <a:t>CSOL</a:t>
            </a:r>
          </a:p>
        </p:txBody>
      </p:sp>
      <p:sp>
        <p:nvSpPr>
          <p:cNvPr id="60459" name="Line 44">
            <a:extLst>
              <a:ext uri="{FF2B5EF4-FFF2-40B4-BE49-F238E27FC236}">
                <a16:creationId xmlns:a16="http://schemas.microsoft.com/office/drawing/2014/main" id="{1B66CAD1-9A60-8D4A-926D-0DBF454DDC83}"/>
              </a:ext>
            </a:extLst>
          </p:cNvPr>
          <p:cNvSpPr>
            <a:spLocks noChangeShapeType="1"/>
          </p:cNvSpPr>
          <p:nvPr/>
        </p:nvSpPr>
        <p:spPr bwMode="auto">
          <a:xfrm>
            <a:off x="4651920" y="5582267"/>
            <a:ext cx="1600200" cy="1524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0460" name="Line 45">
            <a:extLst>
              <a:ext uri="{FF2B5EF4-FFF2-40B4-BE49-F238E27FC236}">
                <a16:creationId xmlns:a16="http://schemas.microsoft.com/office/drawing/2014/main" id="{0F070CC7-3B2A-D14C-8453-B206A0CDDF6C}"/>
              </a:ext>
            </a:extLst>
          </p:cNvPr>
          <p:cNvSpPr>
            <a:spLocks noChangeShapeType="1"/>
          </p:cNvSpPr>
          <p:nvPr/>
        </p:nvSpPr>
        <p:spPr bwMode="auto">
          <a:xfrm>
            <a:off x="7776120" y="4591667"/>
            <a:ext cx="10668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0461" name="Rectangle 46">
            <a:extLst>
              <a:ext uri="{FF2B5EF4-FFF2-40B4-BE49-F238E27FC236}">
                <a16:creationId xmlns:a16="http://schemas.microsoft.com/office/drawing/2014/main" id="{29E42060-6B8F-044B-ABAC-02E90B24136D}"/>
              </a:ext>
            </a:extLst>
          </p:cNvPr>
          <p:cNvSpPr>
            <a:spLocks noChangeArrowheads="1"/>
          </p:cNvSpPr>
          <p:nvPr/>
        </p:nvSpPr>
        <p:spPr bwMode="auto">
          <a:xfrm>
            <a:off x="8842920" y="2686667"/>
            <a:ext cx="1066800" cy="3276600"/>
          </a:xfrm>
          <a:prstGeom prst="rect">
            <a:avLst/>
          </a:prstGeom>
          <a:gradFill rotWithShape="1">
            <a:gsLst>
              <a:gs pos="0">
                <a:srgbClr val="00CCFF"/>
              </a:gs>
              <a:gs pos="50000">
                <a:srgbClr val="FFFFFF"/>
              </a:gs>
              <a:gs pos="100000">
                <a:srgbClr val="00CCFF"/>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62" name="Text Box 47">
            <a:extLst>
              <a:ext uri="{FF2B5EF4-FFF2-40B4-BE49-F238E27FC236}">
                <a16:creationId xmlns:a16="http://schemas.microsoft.com/office/drawing/2014/main" id="{120F9555-5DD0-A946-9314-E3405AD435A0}"/>
              </a:ext>
            </a:extLst>
          </p:cNvPr>
          <p:cNvSpPr txBox="1">
            <a:spLocks noChangeArrowheads="1"/>
          </p:cNvSpPr>
          <p:nvPr/>
        </p:nvSpPr>
        <p:spPr bwMode="auto">
          <a:xfrm>
            <a:off x="8919120" y="2762868"/>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Pipeline</a:t>
            </a:r>
          </a:p>
        </p:txBody>
      </p:sp>
      <p:sp>
        <p:nvSpPr>
          <p:cNvPr id="60463" name="Rectangle 48">
            <a:extLst>
              <a:ext uri="{FF2B5EF4-FFF2-40B4-BE49-F238E27FC236}">
                <a16:creationId xmlns:a16="http://schemas.microsoft.com/office/drawing/2014/main" id="{A6FB18FE-3D47-0245-8F23-03C8985296E4}"/>
              </a:ext>
            </a:extLst>
          </p:cNvPr>
          <p:cNvSpPr>
            <a:spLocks noChangeArrowheads="1"/>
          </p:cNvSpPr>
          <p:nvPr/>
        </p:nvSpPr>
        <p:spPr bwMode="auto">
          <a:xfrm>
            <a:off x="9452520" y="4210667"/>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64" name="Text Box 49">
            <a:extLst>
              <a:ext uri="{FF2B5EF4-FFF2-40B4-BE49-F238E27FC236}">
                <a16:creationId xmlns:a16="http://schemas.microsoft.com/office/drawing/2014/main" id="{A39D80ED-D8B7-4F4E-8884-5EB5A9E4F9C3}"/>
              </a:ext>
            </a:extLst>
          </p:cNvPr>
          <p:cNvSpPr txBox="1">
            <a:spLocks noChangeArrowheads="1"/>
          </p:cNvSpPr>
          <p:nvPr/>
        </p:nvSpPr>
        <p:spPr bwMode="auto">
          <a:xfrm>
            <a:off x="9452520" y="4240829"/>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60465" name="Rectangle 50">
            <a:extLst>
              <a:ext uri="{FF2B5EF4-FFF2-40B4-BE49-F238E27FC236}">
                <a16:creationId xmlns:a16="http://schemas.microsoft.com/office/drawing/2014/main" id="{E6FA7151-BA82-9D46-A303-DD063FA76A88}"/>
              </a:ext>
            </a:extLst>
          </p:cNvPr>
          <p:cNvSpPr>
            <a:spLocks noChangeArrowheads="1"/>
          </p:cNvSpPr>
          <p:nvPr/>
        </p:nvSpPr>
        <p:spPr bwMode="auto">
          <a:xfrm>
            <a:off x="9452520" y="3677267"/>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66" name="Text Box 51">
            <a:extLst>
              <a:ext uri="{FF2B5EF4-FFF2-40B4-BE49-F238E27FC236}">
                <a16:creationId xmlns:a16="http://schemas.microsoft.com/office/drawing/2014/main" id="{D6186079-13AC-CF43-B74F-C2B561CCC583}"/>
              </a:ext>
            </a:extLst>
          </p:cNvPr>
          <p:cNvSpPr txBox="1">
            <a:spLocks noChangeArrowheads="1"/>
          </p:cNvSpPr>
          <p:nvPr/>
        </p:nvSpPr>
        <p:spPr bwMode="auto">
          <a:xfrm>
            <a:off x="9452520" y="3707429"/>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60467" name="Rectangle 52">
            <a:extLst>
              <a:ext uri="{FF2B5EF4-FFF2-40B4-BE49-F238E27FC236}">
                <a16:creationId xmlns:a16="http://schemas.microsoft.com/office/drawing/2014/main" id="{65CC1344-8D38-D44E-AB62-1FA4824835C3}"/>
              </a:ext>
            </a:extLst>
          </p:cNvPr>
          <p:cNvSpPr>
            <a:spLocks noChangeArrowheads="1"/>
          </p:cNvSpPr>
          <p:nvPr/>
        </p:nvSpPr>
        <p:spPr bwMode="auto">
          <a:xfrm>
            <a:off x="9452520" y="3143867"/>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68" name="Text Box 53">
            <a:extLst>
              <a:ext uri="{FF2B5EF4-FFF2-40B4-BE49-F238E27FC236}">
                <a16:creationId xmlns:a16="http://schemas.microsoft.com/office/drawing/2014/main" id="{BE57E45D-C2A1-324E-911F-966DDE6238A7}"/>
              </a:ext>
            </a:extLst>
          </p:cNvPr>
          <p:cNvSpPr txBox="1">
            <a:spLocks noChangeArrowheads="1"/>
          </p:cNvSpPr>
          <p:nvPr/>
        </p:nvSpPr>
        <p:spPr bwMode="auto">
          <a:xfrm>
            <a:off x="9452521" y="3174030"/>
            <a:ext cx="1000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 **</a:t>
            </a:r>
          </a:p>
        </p:txBody>
      </p:sp>
      <p:sp>
        <p:nvSpPr>
          <p:cNvPr id="60469" name="AutoShape 54">
            <a:extLst>
              <a:ext uri="{FF2B5EF4-FFF2-40B4-BE49-F238E27FC236}">
                <a16:creationId xmlns:a16="http://schemas.microsoft.com/office/drawing/2014/main" id="{02E0D37E-86C9-7E40-A585-766C46EF5AEF}"/>
              </a:ext>
            </a:extLst>
          </p:cNvPr>
          <p:cNvSpPr>
            <a:spLocks noChangeArrowheads="1"/>
          </p:cNvSpPr>
          <p:nvPr/>
        </p:nvSpPr>
        <p:spPr bwMode="auto">
          <a:xfrm rot="17888362">
            <a:off x="6072733" y="2410442"/>
            <a:ext cx="130175" cy="533400"/>
          </a:xfrm>
          <a:prstGeom prst="curvedRightArrow">
            <a:avLst>
              <a:gd name="adj1" fmla="val 70322"/>
              <a:gd name="adj2" fmla="val 152274"/>
              <a:gd name="adj3" fmla="val 33333"/>
            </a:avLst>
          </a:prstGeom>
          <a:solidFill>
            <a:schemeClr val="accent1"/>
          </a:solidFill>
          <a:ln w="12700">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70" name="Text Box 55">
            <a:extLst>
              <a:ext uri="{FF2B5EF4-FFF2-40B4-BE49-F238E27FC236}">
                <a16:creationId xmlns:a16="http://schemas.microsoft.com/office/drawing/2014/main" id="{9A5CB49B-BACD-4C42-9E91-836BBCA55CD9}"/>
              </a:ext>
            </a:extLst>
          </p:cNvPr>
          <p:cNvSpPr txBox="1">
            <a:spLocks noChangeArrowheads="1"/>
          </p:cNvSpPr>
          <p:nvPr/>
        </p:nvSpPr>
        <p:spPr bwMode="auto">
          <a:xfrm>
            <a:off x="4197895" y="2200893"/>
            <a:ext cx="532518" cy="246221"/>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miter lim="800000"/>
            <a:headEnd/>
            <a:tailEnd/>
          </a:ln>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000">
                <a:ea typeface="MS PGothic" panose="020B0600070205080204" pitchFamily="34" charset="-128"/>
              </a:rPr>
              <a:t>JSON</a:t>
            </a:r>
          </a:p>
        </p:txBody>
      </p:sp>
      <p:sp>
        <p:nvSpPr>
          <p:cNvPr id="60471" name="Rectangle 56">
            <a:extLst>
              <a:ext uri="{FF2B5EF4-FFF2-40B4-BE49-F238E27FC236}">
                <a16:creationId xmlns:a16="http://schemas.microsoft.com/office/drawing/2014/main" id="{3197F421-903F-A24F-8CBC-961A6C972F89}"/>
              </a:ext>
            </a:extLst>
          </p:cNvPr>
          <p:cNvSpPr>
            <a:spLocks noChangeArrowheads="1"/>
          </p:cNvSpPr>
          <p:nvPr/>
        </p:nvSpPr>
        <p:spPr bwMode="auto">
          <a:xfrm>
            <a:off x="9147720" y="4744067"/>
            <a:ext cx="1219200" cy="1143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72" name="Text Box 57">
            <a:extLst>
              <a:ext uri="{FF2B5EF4-FFF2-40B4-BE49-F238E27FC236}">
                <a16:creationId xmlns:a16="http://schemas.microsoft.com/office/drawing/2014/main" id="{E5808DDE-1E57-9247-85D4-42268E491C80}"/>
              </a:ext>
            </a:extLst>
          </p:cNvPr>
          <p:cNvSpPr txBox="1">
            <a:spLocks noChangeArrowheads="1"/>
          </p:cNvSpPr>
          <p:nvPr/>
        </p:nvSpPr>
        <p:spPr bwMode="auto">
          <a:xfrm>
            <a:off x="9157246" y="4861542"/>
            <a:ext cx="1209675"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20000"/>
              </a:spcBef>
              <a:spcAft>
                <a:spcPct val="0"/>
              </a:spcAft>
              <a:buClrTx/>
              <a:buFont typeface="Wingdings" pitchFamily="2" charset="2"/>
              <a:buNone/>
            </a:pPr>
            <a:r>
              <a:rPr kumimoji="1" lang="en-US" altLang="ja-JP" sz="1200">
                <a:ea typeface="MS UI Gothic" panose="020B0600070205080204" pitchFamily="34" charset="-128"/>
              </a:rPr>
              <a:t>data mapping</a:t>
            </a:r>
          </a:p>
        </p:txBody>
      </p:sp>
      <p:sp>
        <p:nvSpPr>
          <p:cNvPr id="60473" name="Rectangle 58">
            <a:extLst>
              <a:ext uri="{FF2B5EF4-FFF2-40B4-BE49-F238E27FC236}">
                <a16:creationId xmlns:a16="http://schemas.microsoft.com/office/drawing/2014/main" id="{781C0F8C-F283-764A-BCA3-239FD2BE69F8}"/>
              </a:ext>
            </a:extLst>
          </p:cNvPr>
          <p:cNvSpPr>
            <a:spLocks noChangeArrowheads="1"/>
          </p:cNvSpPr>
          <p:nvPr/>
        </p:nvSpPr>
        <p:spPr bwMode="auto">
          <a:xfrm>
            <a:off x="9528720" y="5113954"/>
            <a:ext cx="1219200" cy="685800"/>
          </a:xfrm>
          <a:prstGeom prst="rect">
            <a:avLst/>
          </a:prstGeom>
          <a:gradFill rotWithShape="1">
            <a:gsLst>
              <a:gs pos="0">
                <a:srgbClr val="FF6600"/>
              </a:gs>
              <a:gs pos="50000">
                <a:srgbClr val="FFFFFF"/>
              </a:gs>
              <a:gs pos="100000">
                <a:srgbClr val="FF6600"/>
              </a:gs>
            </a:gsLst>
            <a:lin ang="540000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74" name="Text Box 59">
            <a:extLst>
              <a:ext uri="{FF2B5EF4-FFF2-40B4-BE49-F238E27FC236}">
                <a16:creationId xmlns:a16="http://schemas.microsoft.com/office/drawing/2014/main" id="{4FBFEEDE-C6B6-4F47-99A7-669B529F1131}"/>
              </a:ext>
            </a:extLst>
          </p:cNvPr>
          <p:cNvSpPr txBox="1">
            <a:spLocks noChangeArrowheads="1"/>
          </p:cNvSpPr>
          <p:nvPr/>
        </p:nvSpPr>
        <p:spPr bwMode="auto">
          <a:xfrm>
            <a:off x="9670008" y="5201267"/>
            <a:ext cx="9144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Business</a:t>
            </a:r>
          </a:p>
          <a:p>
            <a:pP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 Logic</a:t>
            </a:r>
          </a:p>
        </p:txBody>
      </p:sp>
      <p:sp>
        <p:nvSpPr>
          <p:cNvPr id="60475" name="Line 60">
            <a:extLst>
              <a:ext uri="{FF2B5EF4-FFF2-40B4-BE49-F238E27FC236}">
                <a16:creationId xmlns:a16="http://schemas.microsoft.com/office/drawing/2014/main" id="{650223D8-0E4B-D445-8097-D27C30BA6640}"/>
              </a:ext>
            </a:extLst>
          </p:cNvPr>
          <p:cNvSpPr>
            <a:spLocks noChangeShapeType="1"/>
          </p:cNvSpPr>
          <p:nvPr/>
        </p:nvSpPr>
        <p:spPr bwMode="auto">
          <a:xfrm>
            <a:off x="7776120" y="5734667"/>
            <a:ext cx="17526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0476" name="Line 61">
            <a:extLst>
              <a:ext uri="{FF2B5EF4-FFF2-40B4-BE49-F238E27FC236}">
                <a16:creationId xmlns:a16="http://schemas.microsoft.com/office/drawing/2014/main" id="{DEF36117-E868-694D-8F55-44581A8F190C}"/>
              </a:ext>
            </a:extLst>
          </p:cNvPr>
          <p:cNvSpPr>
            <a:spLocks noChangeShapeType="1"/>
          </p:cNvSpPr>
          <p:nvPr/>
        </p:nvSpPr>
        <p:spPr bwMode="auto">
          <a:xfrm>
            <a:off x="7776120" y="5506067"/>
            <a:ext cx="13716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0477" name="AutoShape 62">
            <a:extLst>
              <a:ext uri="{FF2B5EF4-FFF2-40B4-BE49-F238E27FC236}">
                <a16:creationId xmlns:a16="http://schemas.microsoft.com/office/drawing/2014/main" id="{8C4D4A87-FA87-094C-9B18-FE72E18B5834}"/>
              </a:ext>
            </a:extLst>
          </p:cNvPr>
          <p:cNvSpPr>
            <a:spLocks noChangeArrowheads="1"/>
          </p:cNvSpPr>
          <p:nvPr/>
        </p:nvSpPr>
        <p:spPr bwMode="auto">
          <a:xfrm>
            <a:off x="2342108" y="5887067"/>
            <a:ext cx="838200" cy="457200"/>
          </a:xfrm>
          <a:prstGeom prst="foldedCorner">
            <a:avLst>
              <a:gd name="adj" fmla="val 12500"/>
            </a:avLst>
          </a:prstGeom>
          <a:solidFill>
            <a:schemeClr val="bg1"/>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78" name="Text Box 63">
            <a:extLst>
              <a:ext uri="{FF2B5EF4-FFF2-40B4-BE49-F238E27FC236}">
                <a16:creationId xmlns:a16="http://schemas.microsoft.com/office/drawing/2014/main" id="{D7EFF3D2-F93D-C048-A54A-AD889EF3E6E9}"/>
              </a:ext>
            </a:extLst>
          </p:cNvPr>
          <p:cNvSpPr txBox="1">
            <a:spLocks noChangeArrowheads="1"/>
          </p:cNvSpPr>
          <p:nvPr/>
        </p:nvSpPr>
        <p:spPr bwMode="auto">
          <a:xfrm>
            <a:off x="2334171" y="5982318"/>
            <a:ext cx="864339" cy="3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lnSpc>
                <a:spcPct val="30000"/>
              </a:lnSpc>
              <a:spcBef>
                <a:spcPct val="50000"/>
              </a:spcBef>
              <a:spcAft>
                <a:spcPct val="0"/>
              </a:spcAft>
              <a:buFont typeface="Wingdings" pitchFamily="2" charset="2"/>
              <a:buNone/>
            </a:pPr>
            <a:r>
              <a:rPr lang="en-US" altLang="ja-JP" sz="1200" b="0">
                <a:ea typeface="MS PGothic" panose="020B0600070205080204" pitchFamily="34" charset="-128"/>
              </a:rPr>
              <a:t>Language</a:t>
            </a:r>
          </a:p>
          <a:p>
            <a:pPr eaLnBrk="1" hangingPunct="1">
              <a:lnSpc>
                <a:spcPct val="30000"/>
              </a:lnSpc>
              <a:spcBef>
                <a:spcPct val="50000"/>
              </a:spcBef>
              <a:spcAft>
                <a:spcPct val="0"/>
              </a:spcAft>
              <a:buFont typeface="Wingdings" pitchFamily="2" charset="2"/>
              <a:buNone/>
            </a:pPr>
            <a:r>
              <a:rPr lang="en-US" altLang="ja-JP" sz="1200" b="0">
                <a:ea typeface="MS PGothic" panose="020B0600070205080204" pitchFamily="34" charset="-128"/>
              </a:rPr>
              <a:t>structure</a:t>
            </a:r>
          </a:p>
        </p:txBody>
      </p:sp>
      <p:sp>
        <p:nvSpPr>
          <p:cNvPr id="60479" name="Line 64">
            <a:extLst>
              <a:ext uri="{FF2B5EF4-FFF2-40B4-BE49-F238E27FC236}">
                <a16:creationId xmlns:a16="http://schemas.microsoft.com/office/drawing/2014/main" id="{7898225A-4372-534D-BCA3-39C7BED7F405}"/>
              </a:ext>
            </a:extLst>
          </p:cNvPr>
          <p:cNvSpPr>
            <a:spLocks noChangeShapeType="1"/>
          </p:cNvSpPr>
          <p:nvPr/>
        </p:nvSpPr>
        <p:spPr bwMode="auto">
          <a:xfrm>
            <a:off x="3215233" y="6268067"/>
            <a:ext cx="6629400" cy="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60480" name="Line 65">
            <a:extLst>
              <a:ext uri="{FF2B5EF4-FFF2-40B4-BE49-F238E27FC236}">
                <a16:creationId xmlns:a16="http://schemas.microsoft.com/office/drawing/2014/main" id="{A0A3840D-9899-C54E-B17A-8E2702BC6761}"/>
              </a:ext>
            </a:extLst>
          </p:cNvPr>
          <p:cNvSpPr>
            <a:spLocks noChangeShapeType="1"/>
          </p:cNvSpPr>
          <p:nvPr/>
        </p:nvSpPr>
        <p:spPr bwMode="auto">
          <a:xfrm flipV="1">
            <a:off x="9833520" y="5669579"/>
            <a:ext cx="0" cy="5984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60481" name="Line 66">
            <a:extLst>
              <a:ext uri="{FF2B5EF4-FFF2-40B4-BE49-F238E27FC236}">
                <a16:creationId xmlns:a16="http://schemas.microsoft.com/office/drawing/2014/main" id="{CC8C2980-D7E5-7D4A-9C59-63843FF77888}"/>
              </a:ext>
            </a:extLst>
          </p:cNvPr>
          <p:cNvSpPr>
            <a:spLocks noChangeShapeType="1"/>
          </p:cNvSpPr>
          <p:nvPr/>
        </p:nvSpPr>
        <p:spPr bwMode="auto">
          <a:xfrm flipH="1">
            <a:off x="3051720" y="4582142"/>
            <a:ext cx="762000" cy="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60482" name="Line 67">
            <a:extLst>
              <a:ext uri="{FF2B5EF4-FFF2-40B4-BE49-F238E27FC236}">
                <a16:creationId xmlns:a16="http://schemas.microsoft.com/office/drawing/2014/main" id="{82B82A57-822D-EA48-B798-B89732321908}"/>
              </a:ext>
            </a:extLst>
          </p:cNvPr>
          <p:cNvSpPr>
            <a:spLocks noChangeShapeType="1"/>
          </p:cNvSpPr>
          <p:nvPr/>
        </p:nvSpPr>
        <p:spPr bwMode="auto">
          <a:xfrm flipV="1">
            <a:off x="3051720" y="3067667"/>
            <a:ext cx="0" cy="15240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0483" name="AutoShape 68">
            <a:extLst>
              <a:ext uri="{FF2B5EF4-FFF2-40B4-BE49-F238E27FC236}">
                <a16:creationId xmlns:a16="http://schemas.microsoft.com/office/drawing/2014/main" id="{C8A18967-67A4-9646-9233-7717F5DF6E52}"/>
              </a:ext>
            </a:extLst>
          </p:cNvPr>
          <p:cNvSpPr>
            <a:spLocks noChangeArrowheads="1"/>
          </p:cNvSpPr>
          <p:nvPr/>
        </p:nvSpPr>
        <p:spPr bwMode="auto">
          <a:xfrm>
            <a:off x="3737520" y="2534267"/>
            <a:ext cx="1447800" cy="228600"/>
          </a:xfrm>
          <a:prstGeom prst="leftRightArrow">
            <a:avLst>
              <a:gd name="adj1" fmla="val 50000"/>
              <a:gd name="adj2" fmla="val 126667"/>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84" name="Line 69">
            <a:extLst>
              <a:ext uri="{FF2B5EF4-FFF2-40B4-BE49-F238E27FC236}">
                <a16:creationId xmlns:a16="http://schemas.microsoft.com/office/drawing/2014/main" id="{57FC35D9-04CE-E141-AB83-AC74F499ADB9}"/>
              </a:ext>
            </a:extLst>
          </p:cNvPr>
          <p:cNvSpPr>
            <a:spLocks noChangeShapeType="1"/>
          </p:cNvSpPr>
          <p:nvPr/>
        </p:nvSpPr>
        <p:spPr bwMode="auto">
          <a:xfrm flipH="1" flipV="1">
            <a:off x="4651920" y="4286867"/>
            <a:ext cx="1600200" cy="3810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60485" name="Rectangle 74">
            <a:extLst>
              <a:ext uri="{FF2B5EF4-FFF2-40B4-BE49-F238E27FC236}">
                <a16:creationId xmlns:a16="http://schemas.microsoft.com/office/drawing/2014/main" id="{D677ACD7-8CD1-E34C-B8D7-6A61E82CE892}"/>
              </a:ext>
            </a:extLst>
          </p:cNvPr>
          <p:cNvSpPr>
            <a:spLocks noChangeArrowheads="1"/>
          </p:cNvSpPr>
          <p:nvPr/>
        </p:nvSpPr>
        <p:spPr bwMode="auto">
          <a:xfrm>
            <a:off x="6252120" y="4515467"/>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400" b="0"/>
          </a:p>
        </p:txBody>
      </p:sp>
      <p:sp>
        <p:nvSpPr>
          <p:cNvPr id="60486" name="Text Box 75">
            <a:extLst>
              <a:ext uri="{FF2B5EF4-FFF2-40B4-BE49-F238E27FC236}">
                <a16:creationId xmlns:a16="http://schemas.microsoft.com/office/drawing/2014/main" id="{37C2DD2D-5D83-4443-AC3C-307E59EB11B0}"/>
              </a:ext>
            </a:extLst>
          </p:cNvPr>
          <p:cNvSpPr txBox="1">
            <a:spLocks noChangeArrowheads="1"/>
          </p:cNvSpPr>
          <p:nvPr/>
        </p:nvSpPr>
        <p:spPr bwMode="auto">
          <a:xfrm>
            <a:off x="6568034" y="4567854"/>
            <a:ext cx="8794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200">
                <a:ea typeface="MS PGothic" panose="020B0600070205080204" pitchFamily="34" charset="-128"/>
              </a:rPr>
              <a:t>PIPELINE</a:t>
            </a:r>
          </a:p>
        </p:txBody>
      </p:sp>
      <p:sp>
        <p:nvSpPr>
          <p:cNvPr id="60487" name="Line 76">
            <a:extLst>
              <a:ext uri="{FF2B5EF4-FFF2-40B4-BE49-F238E27FC236}">
                <a16:creationId xmlns:a16="http://schemas.microsoft.com/office/drawing/2014/main" id="{F151EEB0-72A4-C448-BE5E-B2BA04674401}"/>
              </a:ext>
            </a:extLst>
          </p:cNvPr>
          <p:cNvSpPr>
            <a:spLocks noChangeShapeType="1"/>
          </p:cNvSpPr>
          <p:nvPr/>
        </p:nvSpPr>
        <p:spPr bwMode="auto">
          <a:xfrm>
            <a:off x="9681120" y="3524867"/>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0488" name="Line 77">
            <a:extLst>
              <a:ext uri="{FF2B5EF4-FFF2-40B4-BE49-F238E27FC236}">
                <a16:creationId xmlns:a16="http://schemas.microsoft.com/office/drawing/2014/main" id="{A57B2FF6-01D6-644F-9D74-E316E796B6A7}"/>
              </a:ext>
            </a:extLst>
          </p:cNvPr>
          <p:cNvSpPr>
            <a:spLocks noChangeShapeType="1"/>
          </p:cNvSpPr>
          <p:nvPr/>
        </p:nvSpPr>
        <p:spPr bwMode="auto">
          <a:xfrm>
            <a:off x="9681120" y="4058267"/>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0489" name="Line 78">
            <a:extLst>
              <a:ext uri="{FF2B5EF4-FFF2-40B4-BE49-F238E27FC236}">
                <a16:creationId xmlns:a16="http://schemas.microsoft.com/office/drawing/2014/main" id="{1DC3F437-8B60-9F4C-BC72-409355914DDC}"/>
              </a:ext>
            </a:extLst>
          </p:cNvPr>
          <p:cNvSpPr>
            <a:spLocks noChangeShapeType="1"/>
          </p:cNvSpPr>
          <p:nvPr/>
        </p:nvSpPr>
        <p:spPr bwMode="auto">
          <a:xfrm>
            <a:off x="9681120" y="4591667"/>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0490" name="Line 79">
            <a:extLst>
              <a:ext uri="{FF2B5EF4-FFF2-40B4-BE49-F238E27FC236}">
                <a16:creationId xmlns:a16="http://schemas.microsoft.com/office/drawing/2014/main" id="{6795757F-6006-864D-853D-05951150119F}"/>
              </a:ext>
            </a:extLst>
          </p:cNvPr>
          <p:cNvSpPr>
            <a:spLocks noChangeShapeType="1"/>
          </p:cNvSpPr>
          <p:nvPr/>
        </p:nvSpPr>
        <p:spPr bwMode="auto">
          <a:xfrm flipV="1">
            <a:off x="10138320" y="4591667"/>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0491" name="Line 80">
            <a:extLst>
              <a:ext uri="{FF2B5EF4-FFF2-40B4-BE49-F238E27FC236}">
                <a16:creationId xmlns:a16="http://schemas.microsoft.com/office/drawing/2014/main" id="{F706AD7A-3A3B-CF4C-99AC-911880622641}"/>
              </a:ext>
            </a:extLst>
          </p:cNvPr>
          <p:cNvSpPr>
            <a:spLocks noChangeShapeType="1"/>
          </p:cNvSpPr>
          <p:nvPr/>
        </p:nvSpPr>
        <p:spPr bwMode="auto">
          <a:xfrm flipV="1">
            <a:off x="10138320" y="4058267"/>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0492" name="Line 81">
            <a:extLst>
              <a:ext uri="{FF2B5EF4-FFF2-40B4-BE49-F238E27FC236}">
                <a16:creationId xmlns:a16="http://schemas.microsoft.com/office/drawing/2014/main" id="{B58ACAFC-651B-924D-AE7E-B32BF4E05F89}"/>
              </a:ext>
            </a:extLst>
          </p:cNvPr>
          <p:cNvSpPr>
            <a:spLocks noChangeShapeType="1"/>
          </p:cNvSpPr>
          <p:nvPr/>
        </p:nvSpPr>
        <p:spPr bwMode="auto">
          <a:xfrm flipV="1">
            <a:off x="10138320" y="3524867"/>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0493" name="TextBox 78">
            <a:extLst>
              <a:ext uri="{FF2B5EF4-FFF2-40B4-BE49-F238E27FC236}">
                <a16:creationId xmlns:a16="http://schemas.microsoft.com/office/drawing/2014/main" id="{AAD3D4BE-C6F7-EF44-B98F-EB8EF967C875}"/>
              </a:ext>
            </a:extLst>
          </p:cNvPr>
          <p:cNvSpPr txBox="1">
            <a:spLocks noChangeArrowheads="1"/>
          </p:cNvSpPr>
          <p:nvPr/>
        </p:nvSpPr>
        <p:spPr bwMode="auto">
          <a:xfrm>
            <a:off x="5347245" y="6453805"/>
            <a:ext cx="480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400" b="0"/>
              <a:t>** Handler are not normally used</a:t>
            </a:r>
          </a:p>
        </p:txBody>
      </p:sp>
    </p:spTree>
    <p:extLst>
      <p:ext uri="{BB962C8B-B14F-4D97-AF65-F5344CB8AC3E}">
        <p14:creationId xmlns:p14="http://schemas.microsoft.com/office/powerpoint/2010/main" val="178771620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4" name="Rectangle 3">
            <a:extLst>
              <a:ext uri="{FF2B5EF4-FFF2-40B4-BE49-F238E27FC236}">
                <a16:creationId xmlns:a16="http://schemas.microsoft.com/office/drawing/2014/main" id="{31DD6F20-5901-D14E-95FE-ED37DD359D03}"/>
              </a:ext>
            </a:extLst>
          </p:cNvPr>
          <p:cNvSpPr>
            <a:spLocks noGrp="1" noChangeArrowheads="1"/>
          </p:cNvSpPr>
          <p:nvPr>
            <p:ph type="title"/>
          </p:nvPr>
        </p:nvSpPr>
        <p:spPr/>
        <p:txBody>
          <a:bodyPr>
            <a:normAutofit/>
          </a:bodyPr>
          <a:lstStyle/>
          <a:p>
            <a:pPr eaLnBrk="1" hangingPunct="1"/>
            <a:r>
              <a:rPr lang="en-US" altLang="en-US" sz="3600" b="1" dirty="0"/>
              <a:t>Trademarks</a:t>
            </a:r>
          </a:p>
        </p:txBody>
      </p:sp>
      <p:sp>
        <p:nvSpPr>
          <p:cNvPr id="25603" name="Rectangle 2">
            <a:extLst>
              <a:ext uri="{FF2B5EF4-FFF2-40B4-BE49-F238E27FC236}">
                <a16:creationId xmlns:a16="http://schemas.microsoft.com/office/drawing/2014/main" id="{5B742995-D6CA-8743-BD05-3414F161CD0D}"/>
              </a:ext>
            </a:extLst>
          </p:cNvPr>
          <p:cNvSpPr>
            <a:spLocks noGrp="1" noChangeArrowheads="1"/>
          </p:cNvSpPr>
          <p:nvPr>
            <p:ph idx="1"/>
          </p:nvPr>
        </p:nvSpPr>
        <p:spPr/>
        <p:txBody>
          <a:bodyPr>
            <a:normAutofit fontScale="92500"/>
          </a:bodyPr>
          <a:lstStyle/>
          <a:p>
            <a:pPr eaLnBrk="1" hangingPunct="1">
              <a:lnSpc>
                <a:spcPct val="80000"/>
              </a:lnSpc>
            </a:pPr>
            <a:r>
              <a:rPr lang="en-US" altLang="en-US" sz="2200"/>
              <a:t>The following terms are trademarks of the International Business Machines Corporation or/and Lotus Development Corporation in the United States, other countries, or both:</a:t>
            </a:r>
          </a:p>
          <a:p>
            <a:pPr lvl="1" eaLnBrk="1" hangingPunct="1">
              <a:lnSpc>
                <a:spcPct val="80000"/>
              </a:lnSpc>
            </a:pPr>
            <a:r>
              <a:rPr lang="en-US" altLang="en-US" sz="2100">
                <a:solidFill>
                  <a:srgbClr val="FF0000"/>
                </a:solidFill>
              </a:rPr>
              <a:t>Redbooks(logo)™, AIX®, alphaWorks®, CICS®, DB2®, IBM®, IMS™, Informix®, MQSeries®, VisualAge®, WebSphere®</a:t>
            </a:r>
          </a:p>
          <a:p>
            <a:pPr lvl="4" eaLnBrk="1" hangingPunct="1">
              <a:lnSpc>
                <a:spcPct val="80000"/>
              </a:lnSpc>
            </a:pPr>
            <a:endParaRPr lang="en-US" altLang="en-US">
              <a:solidFill>
                <a:srgbClr val="FF0000"/>
              </a:solidFill>
            </a:endParaRPr>
          </a:p>
          <a:p>
            <a:pPr eaLnBrk="1" hangingPunct="1">
              <a:lnSpc>
                <a:spcPct val="80000"/>
              </a:lnSpc>
            </a:pPr>
            <a:r>
              <a:rPr lang="en-US" altLang="en-US" sz="2200"/>
              <a:t>The following terms are trademarks of other companies:</a:t>
            </a:r>
          </a:p>
          <a:p>
            <a:pPr lvl="1" eaLnBrk="1" hangingPunct="1">
              <a:lnSpc>
                <a:spcPct val="75000"/>
              </a:lnSpc>
              <a:spcBef>
                <a:spcPct val="20000"/>
              </a:spcBef>
              <a:spcAft>
                <a:spcPct val="10000"/>
              </a:spcAft>
            </a:pPr>
            <a:r>
              <a:rPr lang="en-US" altLang="en-US" sz="2100">
                <a:solidFill>
                  <a:srgbClr val="FF0000"/>
                </a:solidFill>
              </a:rPr>
              <a:t>Microsoft</a:t>
            </a:r>
            <a:r>
              <a:rPr lang="en-US" altLang="en-US" sz="2100"/>
              <a:t>, </a:t>
            </a:r>
            <a:r>
              <a:rPr lang="en-US" altLang="en-US" sz="2100">
                <a:solidFill>
                  <a:srgbClr val="FF0000"/>
                </a:solidFill>
              </a:rPr>
              <a:t>Windows</a:t>
            </a:r>
            <a:r>
              <a:rPr lang="en-US" altLang="en-US" sz="2100"/>
              <a:t>, </a:t>
            </a:r>
            <a:r>
              <a:rPr lang="en-US" altLang="en-US" sz="2100">
                <a:solidFill>
                  <a:srgbClr val="FF0000"/>
                </a:solidFill>
              </a:rPr>
              <a:t>Windows NT</a:t>
            </a:r>
            <a:r>
              <a:rPr lang="en-US" altLang="en-US" sz="2100"/>
              <a:t>, and the </a:t>
            </a:r>
            <a:r>
              <a:rPr lang="en-US" altLang="en-US" sz="2100">
                <a:solidFill>
                  <a:srgbClr val="FF0000"/>
                </a:solidFill>
              </a:rPr>
              <a:t>Windows logo</a:t>
            </a:r>
            <a:r>
              <a:rPr lang="en-US" altLang="en-US" sz="2100"/>
              <a:t> are trademarks of Microsoft Corporation.</a:t>
            </a:r>
          </a:p>
          <a:p>
            <a:pPr lvl="1" eaLnBrk="1" hangingPunct="1">
              <a:lnSpc>
                <a:spcPct val="75000"/>
              </a:lnSpc>
              <a:spcBef>
                <a:spcPct val="20000"/>
              </a:spcBef>
              <a:spcAft>
                <a:spcPct val="10000"/>
              </a:spcAft>
            </a:pPr>
            <a:r>
              <a:rPr lang="en-US" altLang="en-US" sz="2100">
                <a:solidFill>
                  <a:srgbClr val="FF0000"/>
                </a:solidFill>
              </a:rPr>
              <a:t>Java</a:t>
            </a:r>
            <a:r>
              <a:rPr lang="en-US" altLang="en-US" sz="2100"/>
              <a:t> and all Java-based trademarks and logos are trademarks or registered trademarks of Oracle, Inc.</a:t>
            </a:r>
          </a:p>
          <a:p>
            <a:pPr lvl="1" eaLnBrk="1" hangingPunct="1">
              <a:lnSpc>
                <a:spcPct val="75000"/>
              </a:lnSpc>
              <a:spcBef>
                <a:spcPct val="20000"/>
              </a:spcBef>
              <a:spcAft>
                <a:spcPct val="10000"/>
              </a:spcAft>
            </a:pPr>
            <a:r>
              <a:rPr lang="en-US" altLang="en-US" sz="2100">
                <a:solidFill>
                  <a:srgbClr val="FF0000"/>
                </a:solidFill>
              </a:rPr>
              <a:t>CORBA</a:t>
            </a:r>
            <a:r>
              <a:rPr lang="en-US" altLang="en-US" sz="2100"/>
              <a:t>, </a:t>
            </a:r>
            <a:r>
              <a:rPr lang="en-US" altLang="en-US" sz="2100">
                <a:solidFill>
                  <a:srgbClr val="FF0000"/>
                </a:solidFill>
              </a:rPr>
              <a:t>CORBAServices</a:t>
            </a:r>
            <a:r>
              <a:rPr lang="en-US" altLang="en-US" sz="2100"/>
              <a:t>, and </a:t>
            </a:r>
            <a:r>
              <a:rPr lang="en-US" altLang="en-US" sz="2100">
                <a:solidFill>
                  <a:srgbClr val="FF0000"/>
                </a:solidFill>
              </a:rPr>
              <a:t>IIOP</a:t>
            </a:r>
            <a:r>
              <a:rPr lang="en-US" altLang="en-US" sz="2100"/>
              <a:t> are trademarks of the Object Management Group, Inc.</a:t>
            </a:r>
          </a:p>
          <a:p>
            <a:pPr lvl="1" eaLnBrk="1" hangingPunct="1">
              <a:lnSpc>
                <a:spcPct val="75000"/>
              </a:lnSpc>
              <a:spcBef>
                <a:spcPct val="20000"/>
              </a:spcBef>
              <a:spcAft>
                <a:spcPct val="10000"/>
              </a:spcAft>
            </a:pPr>
            <a:r>
              <a:rPr lang="en-US" altLang="en-US" sz="2100">
                <a:solidFill>
                  <a:srgbClr val="FF0000"/>
                </a:solidFill>
              </a:rPr>
              <a:t>UNIX</a:t>
            </a:r>
            <a:r>
              <a:rPr lang="en-US" altLang="en-US" sz="2100"/>
              <a:t> is a registered trademark of The Open Group in the United States and other countries.</a:t>
            </a:r>
          </a:p>
          <a:p>
            <a:pPr lvl="1" eaLnBrk="1" hangingPunct="1">
              <a:lnSpc>
                <a:spcPct val="75000"/>
              </a:lnSpc>
              <a:spcBef>
                <a:spcPct val="20000"/>
              </a:spcBef>
              <a:spcAft>
                <a:spcPct val="10000"/>
              </a:spcAft>
            </a:pPr>
            <a:r>
              <a:rPr lang="en-US" altLang="en-US" sz="2100"/>
              <a:t>Other company, product, and service names may be trademarks or service marks of others.</a:t>
            </a:r>
          </a:p>
        </p:txBody>
      </p:sp>
      <p:sp>
        <p:nvSpPr>
          <p:cNvPr id="25602" name="Slide Number Placeholder 3">
            <a:extLst>
              <a:ext uri="{FF2B5EF4-FFF2-40B4-BE49-F238E27FC236}">
                <a16:creationId xmlns:a16="http://schemas.microsoft.com/office/drawing/2014/main" id="{AA372226-EE39-7042-B33A-53234AB62CC6}"/>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t>3</a:t>
            </a:fld>
            <a:endParaRPr lang="en-US" altLang="en-US" sz="1000">
              <a:solidFill>
                <a:srgbClr val="FFFFFF"/>
              </a:solidFill>
            </a:endParaRPr>
          </a:p>
        </p:txBody>
      </p:sp>
    </p:spTree>
    <p:extLst>
      <p:ext uri="{BB962C8B-B14F-4D97-AF65-F5344CB8AC3E}">
        <p14:creationId xmlns:p14="http://schemas.microsoft.com/office/powerpoint/2010/main" val="3414556017"/>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326684D7-F422-3540-B7E1-46686961A591}"/>
              </a:ext>
            </a:extLst>
          </p:cNvPr>
          <p:cNvSpPr>
            <a:spLocks noGrp="1"/>
          </p:cNvSpPr>
          <p:nvPr>
            <p:ph type="title"/>
          </p:nvPr>
        </p:nvSpPr>
        <p:spPr/>
        <p:txBody>
          <a:bodyPr>
            <a:normAutofit/>
          </a:bodyPr>
          <a:lstStyle/>
          <a:p>
            <a:r>
              <a:rPr lang="en-US" altLang="en-US" sz="2800" dirty="0"/>
              <a:t>Notes:</a:t>
            </a:r>
          </a:p>
        </p:txBody>
      </p:sp>
      <p:sp>
        <p:nvSpPr>
          <p:cNvPr id="61443" name="Content Placeholder 2">
            <a:extLst>
              <a:ext uri="{FF2B5EF4-FFF2-40B4-BE49-F238E27FC236}">
                <a16:creationId xmlns:a16="http://schemas.microsoft.com/office/drawing/2014/main" id="{D398AD08-0C4C-A74B-8C12-E2972510BE9F}"/>
              </a:ext>
            </a:extLst>
          </p:cNvPr>
          <p:cNvSpPr>
            <a:spLocks noGrp="1"/>
          </p:cNvSpPr>
          <p:nvPr>
            <p:ph idx="1"/>
          </p:nvPr>
        </p:nvSpPr>
        <p:spPr/>
        <p:txBody>
          <a:bodyPr>
            <a:normAutofit/>
          </a:bodyPr>
          <a:lstStyle/>
          <a:p>
            <a:pPr eaLnBrk="1" hangingPunct="1"/>
            <a:r>
              <a:rPr lang="en-US" altLang="en-US" sz="1600" dirty="0"/>
              <a:t>This slide illustrates one scenario you can achieve using the CICS TS Mobile Feature Pack</a:t>
            </a:r>
          </a:p>
          <a:p>
            <a:pPr eaLnBrk="1" hangingPunct="1"/>
            <a:r>
              <a:rPr lang="en-US" altLang="en-US" sz="1600" dirty="0"/>
              <a:t>This slide illustrates a top-down scenario where you can interface JSON to existing CICS application.</a:t>
            </a:r>
          </a:p>
          <a:p>
            <a:pPr eaLnBrk="1" hangingPunct="1"/>
            <a:r>
              <a:rPr lang="en-US" altLang="en-US" sz="1600" dirty="0"/>
              <a:t>This diagram looks very similar to web services in CICS</a:t>
            </a:r>
          </a:p>
          <a:p>
            <a:pPr lvl="1" eaLnBrk="1" hangingPunct="1"/>
            <a:r>
              <a:rPr lang="en-US" altLang="en-US" sz="1600" dirty="0"/>
              <a:t>The difference is that CICS JSON Assistant uses the DFHLS2JS and DFHJS2LS utilities</a:t>
            </a:r>
          </a:p>
          <a:p>
            <a:pPr lvl="1" eaLnBrk="1" hangingPunct="1"/>
            <a:r>
              <a:rPr lang="en-US" altLang="en-US" sz="1600" dirty="0"/>
              <a:t>The conversion is performed in a Axis2 JVM server</a:t>
            </a:r>
          </a:p>
          <a:p>
            <a:pPr eaLnBrk="1" hangingPunct="1"/>
            <a:r>
              <a:rPr lang="en-US" altLang="en-US" sz="1600" dirty="0"/>
              <a:t>Although you have to configure an Axis2 JVM server, no special customization needs to be performed.</a:t>
            </a:r>
          </a:p>
          <a:p>
            <a:pPr eaLnBrk="1" hangingPunct="1"/>
            <a:endParaRPr lang="en-US" altLang="en-US" sz="1600" dirty="0"/>
          </a:p>
          <a:p>
            <a:pPr eaLnBrk="1" hangingPunct="1"/>
            <a:r>
              <a:rPr lang="en-US" altLang="en-US" sz="1600" dirty="0"/>
              <a:t>As of CICS TS V5.2, JSON services are now imbedded in CICS with enhanced functionality</a:t>
            </a:r>
          </a:p>
          <a:p>
            <a:pPr eaLnBrk="1" hangingPunct="1"/>
            <a:r>
              <a:rPr lang="en-US" altLang="en-US" sz="1600" dirty="0"/>
              <a:t>APAR </a:t>
            </a:r>
            <a:r>
              <a:rPr lang="en-US" altLang="en-US" sz="1600" dirty="0" err="1"/>
              <a:t>xxxxx</a:t>
            </a:r>
            <a:r>
              <a:rPr lang="en-US" altLang="en-US" sz="1600" dirty="0"/>
              <a:t> for CICS enables JSON transformation in non-Java code, eliminating the need for the AXIS2 JVM</a:t>
            </a:r>
          </a:p>
          <a:p>
            <a:endParaRPr lang="en-US" altLang="en-US" sz="3600" dirty="0"/>
          </a:p>
        </p:txBody>
      </p:sp>
      <p:sp>
        <p:nvSpPr>
          <p:cNvPr id="61444" name="Slide Number Placeholder 4">
            <a:extLst>
              <a:ext uri="{FF2B5EF4-FFF2-40B4-BE49-F238E27FC236}">
                <a16:creationId xmlns:a16="http://schemas.microsoft.com/office/drawing/2014/main" id="{5163E643-C43E-7343-A338-A4DFBECD2FAA}"/>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30</a:t>
            </a:fld>
            <a:endParaRPr lang="en-US" altLang="en-US" sz="1000">
              <a:solidFill>
                <a:srgbClr val="FFFFFF"/>
              </a:solidFill>
            </a:endParaRPr>
          </a:p>
        </p:txBody>
      </p:sp>
    </p:spTree>
    <p:extLst>
      <p:ext uri="{BB962C8B-B14F-4D97-AF65-F5344CB8AC3E}">
        <p14:creationId xmlns:p14="http://schemas.microsoft.com/office/powerpoint/2010/main" val="360463183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0FAE2F3D-DDBA-F741-83E6-4AA1C45B2B2B}"/>
              </a:ext>
            </a:extLst>
          </p:cNvPr>
          <p:cNvSpPr>
            <a:spLocks noGrp="1"/>
          </p:cNvSpPr>
          <p:nvPr>
            <p:ph type="title"/>
          </p:nvPr>
        </p:nvSpPr>
        <p:spPr/>
        <p:txBody>
          <a:bodyPr/>
          <a:lstStyle/>
          <a:p>
            <a:r>
              <a:rPr lang="en-US" altLang="en-US"/>
              <a:t>CICS JSON Transformer</a:t>
            </a:r>
          </a:p>
        </p:txBody>
      </p:sp>
      <p:sp>
        <p:nvSpPr>
          <p:cNvPr id="55299" name="Content Placeholder 2">
            <a:extLst>
              <a:ext uri="{FF2B5EF4-FFF2-40B4-BE49-F238E27FC236}">
                <a16:creationId xmlns:a16="http://schemas.microsoft.com/office/drawing/2014/main" id="{C66B7A8F-45DE-5541-8886-CD638DB5ED09}"/>
              </a:ext>
            </a:extLst>
          </p:cNvPr>
          <p:cNvSpPr>
            <a:spLocks noGrp="1"/>
          </p:cNvSpPr>
          <p:nvPr>
            <p:ph idx="1"/>
          </p:nvPr>
        </p:nvSpPr>
        <p:spPr/>
        <p:txBody>
          <a:bodyPr>
            <a:normAutofit/>
          </a:bodyPr>
          <a:lstStyle/>
          <a:p>
            <a:pPr>
              <a:defRPr/>
            </a:pPr>
            <a:r>
              <a:rPr lang="en-US" altLang="en-US" sz="2000" dirty="0"/>
              <a:t>Transform data in language structure to and from JSON</a:t>
            </a:r>
          </a:p>
          <a:p>
            <a:pPr>
              <a:defRPr/>
            </a:pPr>
            <a:r>
              <a:rPr lang="en-US" altLang="en-US" sz="2000" dirty="0"/>
              <a:t>Run DFHLS2JS or DFHJS2LS</a:t>
            </a:r>
          </a:p>
          <a:p>
            <a:pPr lvl="1">
              <a:defRPr/>
            </a:pPr>
            <a:r>
              <a:rPr lang="en-US" altLang="en-US" sz="1600" dirty="0"/>
              <a:t>Output is Bundle containing bindings file and JSONTRANSFRM resource</a:t>
            </a:r>
          </a:p>
          <a:p>
            <a:pPr>
              <a:defRPr/>
            </a:pPr>
            <a:r>
              <a:rPr lang="en-US" altLang="en-US" sz="2000" dirty="0"/>
              <a:t>DFHJSON – the Linkable interface</a:t>
            </a:r>
            <a:endParaRPr lang="en-US" altLang="en-US" sz="1800" dirty="0"/>
          </a:p>
          <a:p>
            <a:pPr lvl="1">
              <a:defRPr/>
            </a:pPr>
            <a:r>
              <a:rPr lang="en-US" altLang="en-US" sz="1800" dirty="0"/>
              <a:t>LINK to DFHJSON passing data in Containers</a:t>
            </a:r>
          </a:p>
          <a:p>
            <a:pPr>
              <a:defRPr/>
            </a:pPr>
            <a:r>
              <a:rPr lang="en-US" altLang="en-US" sz="2000" dirty="0"/>
              <a:t>EXEC CICS TRANSFORM</a:t>
            </a:r>
          </a:p>
          <a:p>
            <a:pPr lvl="1">
              <a:defRPr/>
            </a:pPr>
            <a:r>
              <a:rPr lang="en-US" altLang="en-US" sz="1600" dirty="0"/>
              <a:t>JSONTODATA</a:t>
            </a:r>
          </a:p>
          <a:p>
            <a:pPr lvl="1">
              <a:defRPr/>
            </a:pPr>
            <a:r>
              <a:rPr lang="en-US" altLang="en-US" sz="1600" dirty="0"/>
              <a:t>DATATOJSON</a:t>
            </a:r>
          </a:p>
          <a:p>
            <a:pPr lvl="1">
              <a:defRPr/>
            </a:pPr>
            <a:r>
              <a:rPr lang="en-US" altLang="en-US" sz="1600" dirty="0"/>
              <a:t>Data passed in Containers</a:t>
            </a:r>
          </a:p>
          <a:p>
            <a:pPr>
              <a:defRPr/>
            </a:pPr>
            <a:endParaRPr lang="en-US" altLang="en-US" sz="2000" dirty="0"/>
          </a:p>
        </p:txBody>
      </p:sp>
      <p:sp>
        <p:nvSpPr>
          <p:cNvPr id="62468" name="Slide Number Placeholder 3">
            <a:extLst>
              <a:ext uri="{FF2B5EF4-FFF2-40B4-BE49-F238E27FC236}">
                <a16:creationId xmlns:a16="http://schemas.microsoft.com/office/drawing/2014/main" id="{C3D8D1F9-678A-C247-8BDE-83A5755E50D6}"/>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31</a:t>
            </a:fld>
            <a:endParaRPr lang="en-US" altLang="en-US" sz="1000">
              <a:solidFill>
                <a:srgbClr val="FFFFFF"/>
              </a:solidFill>
            </a:endParaRPr>
          </a:p>
        </p:txBody>
      </p:sp>
    </p:spTree>
    <p:extLst>
      <p:ext uri="{BB962C8B-B14F-4D97-AF65-F5344CB8AC3E}">
        <p14:creationId xmlns:p14="http://schemas.microsoft.com/office/powerpoint/2010/main" val="106310981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326684D7-F422-3540-B7E1-46686961A591}"/>
              </a:ext>
            </a:extLst>
          </p:cNvPr>
          <p:cNvSpPr>
            <a:spLocks noGrp="1"/>
          </p:cNvSpPr>
          <p:nvPr>
            <p:ph type="title"/>
          </p:nvPr>
        </p:nvSpPr>
        <p:spPr/>
        <p:txBody>
          <a:bodyPr>
            <a:normAutofit/>
          </a:bodyPr>
          <a:lstStyle/>
          <a:p>
            <a:r>
              <a:rPr lang="en-US" altLang="en-US" sz="2800" dirty="0"/>
              <a:t>Notes:</a:t>
            </a:r>
          </a:p>
        </p:txBody>
      </p:sp>
      <p:sp>
        <p:nvSpPr>
          <p:cNvPr id="61444" name="Slide Number Placeholder 4">
            <a:extLst>
              <a:ext uri="{FF2B5EF4-FFF2-40B4-BE49-F238E27FC236}">
                <a16:creationId xmlns:a16="http://schemas.microsoft.com/office/drawing/2014/main" id="{5163E643-C43E-7343-A338-A4DFBECD2FAA}"/>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32</a:t>
            </a:fld>
            <a:endParaRPr lang="en-US" altLang="en-US" sz="1000">
              <a:solidFill>
                <a:srgbClr val="FFFFFF"/>
              </a:solidFill>
            </a:endParaRPr>
          </a:p>
        </p:txBody>
      </p:sp>
      <p:sp>
        <p:nvSpPr>
          <p:cNvPr id="61443" name="Content Placeholder 2">
            <a:extLst>
              <a:ext uri="{FF2B5EF4-FFF2-40B4-BE49-F238E27FC236}">
                <a16:creationId xmlns:a16="http://schemas.microsoft.com/office/drawing/2014/main" id="{D398AD08-0C4C-A74B-8C12-E2972510BE9F}"/>
              </a:ext>
            </a:extLst>
          </p:cNvPr>
          <p:cNvSpPr>
            <a:spLocks noGrp="1"/>
          </p:cNvSpPr>
          <p:nvPr>
            <p:ph idx="4294967295"/>
          </p:nvPr>
        </p:nvSpPr>
        <p:spPr>
          <a:xfrm>
            <a:off x="2247900" y="1690688"/>
            <a:ext cx="10515600" cy="3729038"/>
          </a:xfrm>
        </p:spPr>
        <p:txBody>
          <a:bodyPr>
            <a:normAutofit/>
          </a:bodyPr>
          <a:lstStyle/>
          <a:p>
            <a:r>
              <a:rPr lang="en-US" altLang="en-US" sz="1800" dirty="0"/>
              <a:t>Data is passed in containers:</a:t>
            </a:r>
          </a:p>
          <a:p>
            <a:pPr lvl="1"/>
            <a:r>
              <a:rPr lang="en-US" altLang="en-US" sz="1400" dirty="0"/>
              <a:t>DFHJSON-JSON container DATATYPE(CHAR)</a:t>
            </a:r>
          </a:p>
          <a:p>
            <a:pPr lvl="1"/>
            <a:r>
              <a:rPr lang="en-US" altLang="en-US" sz="1400" dirty="0"/>
              <a:t>DFHJSON-DATA container DATATYPE(BIT) </a:t>
            </a:r>
          </a:p>
          <a:p>
            <a:pPr lvl="1"/>
            <a:r>
              <a:rPr lang="en-US" altLang="en-US" sz="1400" dirty="0"/>
              <a:t>DFHJSON-TRANSFRM container DATATYPE(CHAR)</a:t>
            </a:r>
          </a:p>
          <a:p>
            <a:pPr lvl="2"/>
            <a:r>
              <a:rPr lang="en-US" altLang="en-US" sz="1400" dirty="0"/>
              <a:t>16 character name of the JSONTRANSFRM bundle resource </a:t>
            </a:r>
          </a:p>
          <a:p>
            <a:pPr lvl="1"/>
            <a:r>
              <a:rPr lang="en-US" altLang="en-US" sz="1400" dirty="0"/>
              <a:t>DFHJSON-JVMSERVR container DATATYPE(CHAR)</a:t>
            </a:r>
          </a:p>
          <a:p>
            <a:pPr lvl="2"/>
            <a:r>
              <a:rPr lang="en-US" altLang="en-US" sz="1400" dirty="0"/>
              <a:t>Name of the JVMSERVER in which the conversion is to run</a:t>
            </a:r>
          </a:p>
          <a:p>
            <a:pPr lvl="1"/>
            <a:r>
              <a:rPr lang="en-US" altLang="en-US" sz="1400" dirty="0"/>
              <a:t>DFHJSON-ERROR container DATATYPE(BIT)  </a:t>
            </a:r>
          </a:p>
          <a:p>
            <a:pPr lvl="2"/>
            <a:r>
              <a:rPr lang="en-US" altLang="en-US" sz="1400" dirty="0"/>
              <a:t>Errors are returned as a </a:t>
            </a:r>
            <a:r>
              <a:rPr lang="en-US" altLang="en-US" sz="1400" dirty="0" err="1"/>
              <a:t>fullword</a:t>
            </a:r>
            <a:r>
              <a:rPr lang="en-US" altLang="en-US" sz="1400" dirty="0"/>
              <a:t> binary value </a:t>
            </a:r>
          </a:p>
          <a:p>
            <a:pPr lvl="1"/>
            <a:r>
              <a:rPr lang="en-US" altLang="en-US" sz="1400" dirty="0"/>
              <a:t>DFHJSON-ERRORMSG container DATATYPE(CHAR)</a:t>
            </a:r>
          </a:p>
          <a:p>
            <a:pPr lvl="2"/>
            <a:r>
              <a:rPr lang="en-US" altLang="en-US" sz="1400" dirty="0"/>
              <a:t>A human-readable extra error message</a:t>
            </a:r>
          </a:p>
          <a:p>
            <a:endParaRPr lang="en-US" altLang="en-US" sz="2400" dirty="0"/>
          </a:p>
        </p:txBody>
      </p:sp>
    </p:spTree>
    <p:extLst>
      <p:ext uri="{BB962C8B-B14F-4D97-AF65-F5344CB8AC3E}">
        <p14:creationId xmlns:p14="http://schemas.microsoft.com/office/powerpoint/2010/main" val="45325553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1">
            <a:extLst>
              <a:ext uri="{FF2B5EF4-FFF2-40B4-BE49-F238E27FC236}">
                <a16:creationId xmlns:a16="http://schemas.microsoft.com/office/drawing/2014/main" id="{D65B807F-ED52-8440-935C-8876716608D2}"/>
              </a:ext>
            </a:extLst>
          </p:cNvPr>
          <p:cNvSpPr>
            <a:spLocks noGrp="1" noChangeArrowheads="1"/>
          </p:cNvSpPr>
          <p:nvPr>
            <p:ph type="title"/>
          </p:nvPr>
        </p:nvSpPr>
        <p:spPr/>
        <p:txBody>
          <a:bodyP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3600" dirty="0"/>
              <a:t>Redbook: Implementing IBM CICS JSON Web Services for Mobile Applications</a:t>
            </a:r>
          </a:p>
        </p:txBody>
      </p:sp>
      <p:sp>
        <p:nvSpPr>
          <p:cNvPr id="63490" name="Slide Number Placeholder 3">
            <a:extLst>
              <a:ext uri="{FF2B5EF4-FFF2-40B4-BE49-F238E27FC236}">
                <a16:creationId xmlns:a16="http://schemas.microsoft.com/office/drawing/2014/main" id="{2EE21E94-3192-BC42-BEC8-BA857BF63173}"/>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fld id="{FFB7AF0D-89A0-234D-AB7E-6B00C92B3155}" type="slidenum">
              <a:rPr lang="en-US" altLang="en-US" smtClean="0"/>
              <a:pPr/>
              <a:t>33</a:t>
            </a:fld>
            <a:endParaRPr lang="en-GB" altLang="en-US" sz="1000">
              <a:solidFill>
                <a:srgbClr val="FFFFFF"/>
              </a:solidFill>
            </a:endParaRPr>
          </a:p>
        </p:txBody>
      </p:sp>
      <p:pic>
        <p:nvPicPr>
          <p:cNvPr id="63492" name="Picture 2">
            <a:extLst>
              <a:ext uri="{FF2B5EF4-FFF2-40B4-BE49-F238E27FC236}">
                <a16:creationId xmlns:a16="http://schemas.microsoft.com/office/drawing/2014/main" id="{B05646A1-4A20-8A4E-AC51-41A69BC33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23" y="2497932"/>
            <a:ext cx="2339975" cy="28146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493" name="Text Box 3">
            <a:extLst>
              <a:ext uri="{FF2B5EF4-FFF2-40B4-BE49-F238E27FC236}">
                <a16:creationId xmlns:a16="http://schemas.microsoft.com/office/drawing/2014/main" id="{2525DEC6-40E9-5E4C-840F-C1DE8C66E066}"/>
              </a:ext>
            </a:extLst>
          </p:cNvPr>
          <p:cNvSpPr txBox="1">
            <a:spLocks noChangeArrowheads="1"/>
          </p:cNvSpPr>
          <p:nvPr/>
        </p:nvSpPr>
        <p:spPr bwMode="auto">
          <a:xfrm>
            <a:off x="2247900" y="1689791"/>
            <a:ext cx="7172325" cy="514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9pPr>
          </a:lstStyle>
          <a:p>
            <a:r>
              <a:rPr lang="en-GB" altLang="en-US" b="1" dirty="0">
                <a:solidFill>
                  <a:srgbClr val="000000"/>
                </a:solidFill>
                <a:ea typeface="MS Gothic" panose="020B0609070205080204" pitchFamily="49" charset="-128"/>
              </a:rPr>
              <a:t>Table of Contents:</a:t>
            </a:r>
          </a:p>
          <a:p>
            <a:endParaRPr lang="en-GB" altLang="en-US" dirty="0">
              <a:solidFill>
                <a:srgbClr val="000000"/>
              </a:solidFill>
              <a:ea typeface="MS Gothic" panose="020B0609070205080204" pitchFamily="49" charset="-128"/>
            </a:endParaRPr>
          </a:p>
          <a:p>
            <a:r>
              <a:rPr lang="en-GB" altLang="en-US" sz="1500" b="1" dirty="0">
                <a:solidFill>
                  <a:srgbClr val="000000"/>
                </a:solidFill>
                <a:ea typeface="MS Gothic" panose="020B0609070205080204" pitchFamily="49" charset="-128"/>
              </a:rPr>
              <a:t>Part 1. Introduction and architecture</a:t>
            </a:r>
          </a:p>
          <a:p>
            <a:r>
              <a:rPr lang="en-GB" altLang="en-US" dirty="0">
                <a:solidFill>
                  <a:srgbClr val="000000"/>
                </a:solidFill>
                <a:ea typeface="MS Gothic" panose="020B0609070205080204" pitchFamily="49" charset="-128"/>
              </a:rPr>
              <a:t>Chapter 1. Introduction</a:t>
            </a:r>
          </a:p>
          <a:p>
            <a:r>
              <a:rPr lang="en-GB" altLang="en-US" dirty="0">
                <a:solidFill>
                  <a:srgbClr val="000000"/>
                </a:solidFill>
                <a:ea typeface="MS Gothic" panose="020B0609070205080204" pitchFamily="49" charset="-128"/>
              </a:rPr>
              <a:t>Chapter 2. CICS use of mobile technologies</a:t>
            </a:r>
          </a:p>
          <a:p>
            <a:r>
              <a:rPr lang="en-GB" altLang="en-US" dirty="0">
                <a:solidFill>
                  <a:srgbClr val="000000"/>
                </a:solidFill>
                <a:ea typeface="MS Gothic" panose="020B0609070205080204" pitchFamily="49" charset="-128"/>
              </a:rPr>
              <a:t>Chapter 3. CICS and IBM </a:t>
            </a:r>
            <a:r>
              <a:rPr lang="en-GB" altLang="en-US" dirty="0" err="1">
                <a:solidFill>
                  <a:srgbClr val="000000"/>
                </a:solidFill>
                <a:ea typeface="MS Gothic" panose="020B0609070205080204" pitchFamily="49" charset="-128"/>
              </a:rPr>
              <a:t>Worklight</a:t>
            </a:r>
            <a:endParaRPr lang="en-GB" altLang="en-US" dirty="0">
              <a:solidFill>
                <a:srgbClr val="000000"/>
              </a:solidFill>
              <a:ea typeface="MS Gothic" panose="020B0609070205080204" pitchFamily="49" charset="-128"/>
            </a:endParaRPr>
          </a:p>
          <a:p>
            <a:r>
              <a:rPr lang="en-GB" altLang="en-US" dirty="0">
                <a:solidFill>
                  <a:srgbClr val="000000"/>
                </a:solidFill>
                <a:ea typeface="MS Gothic" panose="020B0609070205080204" pitchFamily="49" charset="-128"/>
              </a:rPr>
              <a:t>Chapter 4. Patterns for JSON in CICS</a:t>
            </a:r>
          </a:p>
          <a:p>
            <a:endParaRPr lang="en-GB" altLang="en-US" sz="500" dirty="0">
              <a:solidFill>
                <a:srgbClr val="000000"/>
              </a:solidFill>
              <a:ea typeface="MS Gothic" panose="020B0609070205080204" pitchFamily="49" charset="-128"/>
            </a:endParaRPr>
          </a:p>
          <a:p>
            <a:r>
              <a:rPr lang="en-GB" altLang="en-US" sz="1500" b="1" dirty="0">
                <a:solidFill>
                  <a:srgbClr val="000000"/>
                </a:solidFill>
                <a:ea typeface="MS Gothic" panose="020B0609070205080204" pitchFamily="49" charset="-128"/>
              </a:rPr>
              <a:t>Part 2. Setup and configuration</a:t>
            </a:r>
          </a:p>
          <a:p>
            <a:r>
              <a:rPr lang="en-GB" altLang="en-US" dirty="0">
                <a:solidFill>
                  <a:srgbClr val="000000"/>
                </a:solidFill>
                <a:ea typeface="MS Gothic" panose="020B0609070205080204" pitchFamily="49" charset="-128"/>
              </a:rPr>
              <a:t>Chapter 5. Configuring CICS for the example scenarios</a:t>
            </a:r>
          </a:p>
          <a:p>
            <a:r>
              <a:rPr lang="en-GB" altLang="en-US" dirty="0">
                <a:solidFill>
                  <a:srgbClr val="000000"/>
                </a:solidFill>
                <a:ea typeface="MS Gothic" panose="020B0609070205080204" pitchFamily="49" charset="-128"/>
              </a:rPr>
              <a:t>Chapter 6. IBM </a:t>
            </a:r>
            <a:r>
              <a:rPr lang="en-GB" altLang="en-US" dirty="0" err="1">
                <a:solidFill>
                  <a:srgbClr val="000000"/>
                </a:solidFill>
                <a:ea typeface="MS Gothic" panose="020B0609070205080204" pitchFamily="49" charset="-128"/>
              </a:rPr>
              <a:t>Worklight</a:t>
            </a:r>
            <a:r>
              <a:rPr lang="en-GB" altLang="en-US" dirty="0">
                <a:solidFill>
                  <a:srgbClr val="000000"/>
                </a:solidFill>
                <a:ea typeface="MS Gothic" panose="020B0609070205080204" pitchFamily="49" charset="-128"/>
              </a:rPr>
              <a:t> configuration</a:t>
            </a:r>
          </a:p>
          <a:p>
            <a:r>
              <a:rPr lang="en-GB" altLang="en-US" dirty="0">
                <a:solidFill>
                  <a:srgbClr val="000000"/>
                </a:solidFill>
                <a:ea typeface="MS Gothic" panose="020B0609070205080204" pitchFamily="49" charset="-128"/>
              </a:rPr>
              <a:t>Chapter 7. Security and workload management</a:t>
            </a:r>
          </a:p>
          <a:p>
            <a:r>
              <a:rPr lang="en-GB" altLang="en-US" dirty="0">
                <a:solidFill>
                  <a:srgbClr val="000000"/>
                </a:solidFill>
                <a:ea typeface="MS Gothic" panose="020B0609070205080204" pitchFamily="49" charset="-128"/>
              </a:rPr>
              <a:t>Chapter 8. Problem determination</a:t>
            </a:r>
          </a:p>
          <a:p>
            <a:endParaRPr lang="en-GB" altLang="en-US" sz="500" dirty="0">
              <a:solidFill>
                <a:srgbClr val="000000"/>
              </a:solidFill>
              <a:ea typeface="MS Gothic" panose="020B0609070205080204" pitchFamily="49" charset="-128"/>
            </a:endParaRPr>
          </a:p>
          <a:p>
            <a:r>
              <a:rPr lang="en-GB" altLang="en-US" sz="1500" b="1" dirty="0">
                <a:solidFill>
                  <a:srgbClr val="000000"/>
                </a:solidFill>
                <a:ea typeface="MS Gothic" panose="020B0609070205080204" pitchFamily="49" charset="-128"/>
              </a:rPr>
              <a:t>Part 3. Application development and scenarios</a:t>
            </a:r>
          </a:p>
          <a:p>
            <a:r>
              <a:rPr lang="en-GB" altLang="en-US" dirty="0">
                <a:solidFill>
                  <a:srgbClr val="000000"/>
                </a:solidFill>
                <a:ea typeface="MS Gothic" panose="020B0609070205080204" pitchFamily="49" charset="-128"/>
              </a:rPr>
              <a:t>Chapter 9. Language structure to JSON schema scenario</a:t>
            </a:r>
          </a:p>
          <a:p>
            <a:r>
              <a:rPr lang="en-GB" altLang="en-US" dirty="0">
                <a:solidFill>
                  <a:srgbClr val="000000"/>
                </a:solidFill>
                <a:ea typeface="MS Gothic" panose="020B0609070205080204" pitchFamily="49" charset="-128"/>
              </a:rPr>
              <a:t>Chapter 10. JSON schema to language structure scenarios</a:t>
            </a:r>
          </a:p>
          <a:p>
            <a:r>
              <a:rPr lang="en-GB" altLang="en-US" dirty="0">
                <a:solidFill>
                  <a:srgbClr val="000000"/>
                </a:solidFill>
                <a:ea typeface="MS Gothic" panose="020B0609070205080204" pitchFamily="49" charset="-128"/>
              </a:rPr>
              <a:t>Chapter 11. Developing a simple JSON web service client application</a:t>
            </a:r>
          </a:p>
          <a:p>
            <a:r>
              <a:rPr lang="en-GB" altLang="en-US" dirty="0">
                <a:solidFill>
                  <a:srgbClr val="000000"/>
                </a:solidFill>
                <a:ea typeface="MS Gothic" panose="020B0609070205080204" pitchFamily="49" charset="-128"/>
              </a:rPr>
              <a:t>Chapter 12. IBM </a:t>
            </a:r>
            <a:r>
              <a:rPr lang="en-GB" altLang="en-US" dirty="0" err="1">
                <a:solidFill>
                  <a:srgbClr val="000000"/>
                </a:solidFill>
                <a:ea typeface="MS Gothic" panose="020B0609070205080204" pitchFamily="49" charset="-128"/>
              </a:rPr>
              <a:t>Worklight</a:t>
            </a:r>
            <a:r>
              <a:rPr lang="en-GB" altLang="en-US" dirty="0">
                <a:solidFill>
                  <a:srgbClr val="000000"/>
                </a:solidFill>
                <a:ea typeface="MS Gothic" panose="020B0609070205080204" pitchFamily="49" charset="-128"/>
              </a:rPr>
              <a:t> for CICS</a:t>
            </a:r>
          </a:p>
          <a:p>
            <a:endParaRPr lang="en-GB" altLang="en-US" sz="500" dirty="0">
              <a:solidFill>
                <a:srgbClr val="000000"/>
              </a:solidFill>
              <a:ea typeface="MS Gothic" panose="020B0609070205080204" pitchFamily="49" charset="-128"/>
            </a:endParaRPr>
          </a:p>
          <a:p>
            <a:r>
              <a:rPr lang="en-GB" altLang="en-US" sz="1500" b="1" dirty="0">
                <a:solidFill>
                  <a:srgbClr val="000000"/>
                </a:solidFill>
                <a:ea typeface="MS Gothic" panose="020B0609070205080204" pitchFamily="49" charset="-128"/>
              </a:rPr>
              <a:t>Part 4. Appendix</a:t>
            </a:r>
          </a:p>
          <a:p>
            <a:r>
              <a:rPr lang="en-GB" altLang="en-US" dirty="0">
                <a:solidFill>
                  <a:srgbClr val="000000"/>
                </a:solidFill>
                <a:ea typeface="MS Gothic" panose="020B0609070205080204" pitchFamily="49" charset="-128"/>
              </a:rPr>
              <a:t>Appendix A. Sample level for a JSON schema</a:t>
            </a:r>
          </a:p>
          <a:p>
            <a:r>
              <a:rPr lang="en-GB" altLang="en-US" dirty="0">
                <a:solidFill>
                  <a:srgbClr val="000000"/>
                </a:solidFill>
                <a:ea typeface="MS Gothic" panose="020B0609070205080204" pitchFamily="49" charset="-128"/>
              </a:rPr>
              <a:t>Appendix B. Sample COBOL programs</a:t>
            </a:r>
          </a:p>
          <a:p>
            <a:r>
              <a:rPr lang="en-GB" altLang="en-US" dirty="0">
                <a:solidFill>
                  <a:srgbClr val="000000"/>
                </a:solidFill>
                <a:ea typeface="MS Gothic" panose="020B0609070205080204" pitchFamily="49" charset="-128"/>
              </a:rPr>
              <a:t>Appendix C. Additional material</a:t>
            </a:r>
          </a:p>
        </p:txBody>
      </p:sp>
      <p:sp>
        <p:nvSpPr>
          <p:cNvPr id="63494" name="Text Box 4">
            <a:extLst>
              <a:ext uri="{FF2B5EF4-FFF2-40B4-BE49-F238E27FC236}">
                <a16:creationId xmlns:a16="http://schemas.microsoft.com/office/drawing/2014/main" id="{54D87775-F052-FE46-AA9F-16E0AAE1DF6B}"/>
              </a:ext>
            </a:extLst>
          </p:cNvPr>
          <p:cNvSpPr txBox="1">
            <a:spLocks noChangeArrowheads="1"/>
          </p:cNvSpPr>
          <p:nvPr/>
        </p:nvSpPr>
        <p:spPr bwMode="auto">
          <a:xfrm>
            <a:off x="6629400" y="6202398"/>
            <a:ext cx="52197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chemeClr val="tx1"/>
                </a:solidFill>
                <a:latin typeface="Arial" panose="020B0604020202020204" pitchFamily="34" charset="0"/>
                <a:cs typeface="Arial" panose="020B0604020202020204" pitchFamily="34" charset="0"/>
              </a:defRPr>
            </a:lvl9pPr>
          </a:lstStyle>
          <a:p>
            <a:r>
              <a:rPr lang="en-GB" altLang="en-US" sz="1600" dirty="0">
                <a:solidFill>
                  <a:srgbClr val="000000"/>
                </a:solidFill>
                <a:ea typeface="MS Gothic" panose="020B0609070205080204" pitchFamily="49" charset="-128"/>
              </a:rPr>
              <a:t>http://</a:t>
            </a:r>
            <a:r>
              <a:rPr lang="en-GB" altLang="en-US" sz="1600" dirty="0" err="1">
                <a:solidFill>
                  <a:srgbClr val="000000"/>
                </a:solidFill>
                <a:ea typeface="MS Gothic" panose="020B0609070205080204" pitchFamily="49" charset="-128"/>
              </a:rPr>
              <a:t>www.redbooks.ibm.com</a:t>
            </a:r>
            <a:r>
              <a:rPr lang="en-GB" altLang="en-US" sz="1600" dirty="0">
                <a:solidFill>
                  <a:srgbClr val="000000"/>
                </a:solidFill>
                <a:ea typeface="MS Gothic" panose="020B0609070205080204" pitchFamily="49" charset="-128"/>
              </a:rPr>
              <a:t>/abstracts/sg248161.html</a:t>
            </a:r>
          </a:p>
        </p:txBody>
      </p:sp>
    </p:spTree>
    <p:extLst>
      <p:ext uri="{BB962C8B-B14F-4D97-AF65-F5344CB8AC3E}">
        <p14:creationId xmlns:p14="http://schemas.microsoft.com/office/powerpoint/2010/main" val="27723039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6C64308B-D77B-B34B-8173-3A85CF7E7544}"/>
              </a:ext>
            </a:extLst>
          </p:cNvPr>
          <p:cNvSpPr>
            <a:spLocks noGrp="1" noChangeArrowheads="1"/>
          </p:cNvSpPr>
          <p:nvPr>
            <p:ph type="title"/>
          </p:nvPr>
        </p:nvSpPr>
        <p:spPr/>
        <p:txBody>
          <a:bodyPr/>
          <a:lstStyle/>
          <a:p>
            <a:pPr eaLnBrk="1" hangingPunct="1"/>
            <a:r>
              <a:rPr lang="en-US" altLang="en-US" sz="2800" b="1"/>
              <a:t> </a:t>
            </a:r>
          </a:p>
        </p:txBody>
      </p:sp>
      <p:sp>
        <p:nvSpPr>
          <p:cNvPr id="65540" name="Rectangle 3">
            <a:extLst>
              <a:ext uri="{FF2B5EF4-FFF2-40B4-BE49-F238E27FC236}">
                <a16:creationId xmlns:a16="http://schemas.microsoft.com/office/drawing/2014/main" id="{281FEB30-22A1-414F-90FD-C2E221CA2D16}"/>
              </a:ext>
            </a:extLst>
          </p:cNvPr>
          <p:cNvSpPr>
            <a:spLocks noGrp="1" noChangeArrowheads="1"/>
          </p:cNvSpPr>
          <p:nvPr>
            <p:ph type="body" idx="1"/>
          </p:nvPr>
        </p:nvSpPr>
        <p:spPr/>
        <p:txBody>
          <a:bodyPr/>
          <a:lstStyle/>
          <a:p>
            <a:pPr eaLnBrk="1" hangingPunct="1">
              <a:buFont typeface="Wingdings" pitchFamily="2" charset="2"/>
              <a:buNone/>
            </a:pPr>
            <a:r>
              <a:rPr lang="en-US" altLang="en-US" sz="4000" dirty="0">
                <a:solidFill>
                  <a:schemeClr val="accent1">
                    <a:lumMod val="75000"/>
                  </a:schemeClr>
                </a:solidFill>
              </a:rPr>
              <a:t>JSON support in CICS TG</a:t>
            </a:r>
          </a:p>
        </p:txBody>
      </p:sp>
      <p:sp>
        <p:nvSpPr>
          <p:cNvPr id="65538" name="Slide Number Placeholder 3">
            <a:extLst>
              <a:ext uri="{FF2B5EF4-FFF2-40B4-BE49-F238E27FC236}">
                <a16:creationId xmlns:a16="http://schemas.microsoft.com/office/drawing/2014/main" id="{6B9FC3E3-E8B5-984F-95F7-411273FE512B}"/>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34</a:t>
            </a:fld>
            <a:endParaRPr lang="en-US" altLang="en-US" sz="1000">
              <a:solidFill>
                <a:srgbClr val="FFFFFF"/>
              </a:solidFill>
            </a:endParaRPr>
          </a:p>
        </p:txBody>
      </p:sp>
    </p:spTree>
    <p:extLst>
      <p:ext uri="{BB962C8B-B14F-4D97-AF65-F5344CB8AC3E}">
        <p14:creationId xmlns:p14="http://schemas.microsoft.com/office/powerpoint/2010/main" val="3397128436"/>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71BF6637-4C00-AE4A-8826-7AC6AFD9FC83}"/>
              </a:ext>
            </a:extLst>
          </p:cNvPr>
          <p:cNvSpPr>
            <a:spLocks noGrp="1" noChangeArrowheads="1"/>
          </p:cNvSpPr>
          <p:nvPr>
            <p:ph type="title"/>
          </p:nvPr>
        </p:nvSpPr>
        <p:spPr/>
        <p:txBody>
          <a:bodyPr/>
          <a:lstStyle/>
          <a:p>
            <a:pPr eaLnBrk="1" hangingPunct="1"/>
            <a:r>
              <a:rPr lang="en-US" altLang="en-US" sz="2800" b="1"/>
              <a:t> </a:t>
            </a:r>
          </a:p>
        </p:txBody>
      </p:sp>
      <p:sp>
        <p:nvSpPr>
          <p:cNvPr id="73732" name="Rectangle 3">
            <a:extLst>
              <a:ext uri="{FF2B5EF4-FFF2-40B4-BE49-F238E27FC236}">
                <a16:creationId xmlns:a16="http://schemas.microsoft.com/office/drawing/2014/main" id="{C9B5F0D1-33B3-024F-B8EB-2D6B200F948C}"/>
              </a:ext>
            </a:extLst>
          </p:cNvPr>
          <p:cNvSpPr>
            <a:spLocks noGrp="1" noChangeArrowheads="1"/>
          </p:cNvSpPr>
          <p:nvPr>
            <p:ph type="body" idx="1"/>
          </p:nvPr>
        </p:nvSpPr>
        <p:spPr/>
        <p:txBody>
          <a:bodyPr/>
          <a:lstStyle/>
          <a:p>
            <a:pPr eaLnBrk="1" hangingPunct="1">
              <a:buFont typeface="Wingdings" pitchFamily="2" charset="2"/>
              <a:buNone/>
            </a:pPr>
            <a:r>
              <a:rPr lang="en-US" altLang="en-US" sz="4000">
                <a:solidFill>
                  <a:schemeClr val="accent1">
                    <a:lumMod val="75000"/>
                  </a:schemeClr>
                </a:solidFill>
              </a:rPr>
              <a:t>REST in Java</a:t>
            </a:r>
            <a:endParaRPr lang="en-US" altLang="en-US" sz="3200">
              <a:solidFill>
                <a:schemeClr val="accent1">
                  <a:lumMod val="75000"/>
                </a:schemeClr>
              </a:solidFill>
            </a:endParaRPr>
          </a:p>
        </p:txBody>
      </p:sp>
      <p:sp>
        <p:nvSpPr>
          <p:cNvPr id="73730" name="Slide Number Placeholder 3">
            <a:extLst>
              <a:ext uri="{FF2B5EF4-FFF2-40B4-BE49-F238E27FC236}">
                <a16:creationId xmlns:a16="http://schemas.microsoft.com/office/drawing/2014/main" id="{BF00430B-B1CE-D643-9826-C43AF06B1A8D}"/>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35</a:t>
            </a:fld>
            <a:endParaRPr lang="en-US" altLang="en-US" sz="1000">
              <a:solidFill>
                <a:srgbClr val="FFFFFF"/>
              </a:solidFill>
            </a:endParaRPr>
          </a:p>
        </p:txBody>
      </p:sp>
    </p:spTree>
    <p:extLst>
      <p:ext uri="{BB962C8B-B14F-4D97-AF65-F5344CB8AC3E}">
        <p14:creationId xmlns:p14="http://schemas.microsoft.com/office/powerpoint/2010/main" val="429313039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90EEECC6-CECE-6B45-B9D6-E31EB3120C40}"/>
              </a:ext>
            </a:extLst>
          </p:cNvPr>
          <p:cNvSpPr>
            <a:spLocks noGrp="1"/>
          </p:cNvSpPr>
          <p:nvPr>
            <p:ph type="title"/>
          </p:nvPr>
        </p:nvSpPr>
        <p:spPr/>
        <p:txBody>
          <a:bodyPr>
            <a:normAutofit/>
          </a:bodyPr>
          <a:lstStyle/>
          <a:p>
            <a:r>
              <a:rPr lang="en-US" altLang="en-US" sz="3600" dirty="0"/>
              <a:t>REST/JSON in CICS using Java Liberty Server</a:t>
            </a:r>
          </a:p>
        </p:txBody>
      </p:sp>
      <p:sp>
        <p:nvSpPr>
          <p:cNvPr id="74755" name="Content Placeholder 2">
            <a:extLst>
              <a:ext uri="{FF2B5EF4-FFF2-40B4-BE49-F238E27FC236}">
                <a16:creationId xmlns:a16="http://schemas.microsoft.com/office/drawing/2014/main" id="{D9402E01-1C5E-1B46-AB01-D641DCA080F9}"/>
              </a:ext>
            </a:extLst>
          </p:cNvPr>
          <p:cNvSpPr>
            <a:spLocks noGrp="1"/>
          </p:cNvSpPr>
          <p:nvPr>
            <p:ph idx="1"/>
          </p:nvPr>
        </p:nvSpPr>
        <p:spPr/>
        <p:txBody>
          <a:bodyPr/>
          <a:lstStyle/>
          <a:p>
            <a:r>
              <a:rPr lang="en-US" altLang="en-US" sz="2000" dirty="0"/>
              <a:t>Liberty Profile Server executes within CICS</a:t>
            </a:r>
          </a:p>
          <a:p>
            <a:pPr lvl="1"/>
            <a:r>
              <a:rPr lang="en-US" altLang="en-US" sz="1800" dirty="0"/>
              <a:t>Dynamic profile of WAS</a:t>
            </a:r>
          </a:p>
          <a:p>
            <a:pPr lvl="2"/>
            <a:r>
              <a:rPr lang="en-US" altLang="en-US" sz="1600" dirty="0"/>
              <a:t>Provision only those Java features needed for application</a:t>
            </a:r>
          </a:p>
          <a:p>
            <a:pPr lvl="1"/>
            <a:r>
              <a:rPr lang="en-US" altLang="en-US" sz="1800" dirty="0"/>
              <a:t>Initially delivered web application server capabilities to CICS</a:t>
            </a:r>
          </a:p>
          <a:p>
            <a:r>
              <a:rPr lang="en-US" altLang="en-US" sz="2000" dirty="0"/>
              <a:t>JAX-RS</a:t>
            </a:r>
          </a:p>
          <a:p>
            <a:pPr lvl="1"/>
            <a:r>
              <a:rPr lang="en-US" altLang="en-US" sz="1800" dirty="0"/>
              <a:t>Java API for RESTful Web Services</a:t>
            </a:r>
          </a:p>
          <a:p>
            <a:pPr lvl="1"/>
            <a:r>
              <a:rPr lang="en-US" altLang="en-US" sz="1800" dirty="0"/>
              <a:t>Simplifies development and deployment of service clients and endpoints</a:t>
            </a:r>
          </a:p>
          <a:p>
            <a:r>
              <a:rPr lang="en-US" altLang="en-US" sz="2000" dirty="0"/>
              <a:t>JSON4J</a:t>
            </a:r>
          </a:p>
          <a:p>
            <a:pPr lvl="1"/>
            <a:r>
              <a:rPr lang="en-US" altLang="en-US" sz="1800" dirty="0"/>
              <a:t>Set of classes for handling JSON data</a:t>
            </a:r>
          </a:p>
          <a:p>
            <a:pPr lvl="1"/>
            <a:r>
              <a:rPr lang="en-US" altLang="en-US" sz="1800" dirty="0"/>
              <a:t>Simple model for transforming JSON data to other representations</a:t>
            </a:r>
          </a:p>
          <a:p>
            <a:r>
              <a:rPr lang="en-US" altLang="en-US" sz="2000" dirty="0"/>
              <a:t>JAX-RS and JSON4J are well accepted in the Java community</a:t>
            </a:r>
          </a:p>
          <a:p>
            <a:endParaRPr lang="en-US" altLang="en-US" sz="2000" dirty="0"/>
          </a:p>
          <a:p>
            <a:endParaRPr lang="en-US" altLang="en-US" sz="2000" dirty="0"/>
          </a:p>
          <a:p>
            <a:endParaRPr lang="en-US" altLang="en-US" dirty="0"/>
          </a:p>
        </p:txBody>
      </p:sp>
      <p:sp>
        <p:nvSpPr>
          <p:cNvPr id="74756" name="Slide Number Placeholder 3">
            <a:extLst>
              <a:ext uri="{FF2B5EF4-FFF2-40B4-BE49-F238E27FC236}">
                <a16:creationId xmlns:a16="http://schemas.microsoft.com/office/drawing/2014/main" id="{9B649496-7033-C54D-ADDB-919C98AB8E60}"/>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36</a:t>
            </a:fld>
            <a:endParaRPr lang="en-US" altLang="en-US" sz="1000">
              <a:solidFill>
                <a:srgbClr val="FFFFFF"/>
              </a:solidFill>
            </a:endParaRPr>
          </a:p>
        </p:txBody>
      </p:sp>
    </p:spTree>
    <p:extLst>
      <p:ext uri="{BB962C8B-B14F-4D97-AF65-F5344CB8AC3E}">
        <p14:creationId xmlns:p14="http://schemas.microsoft.com/office/powerpoint/2010/main" val="22812560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304530AF-2F7E-8D4C-8B51-C3AAF4E3852F}"/>
              </a:ext>
            </a:extLst>
          </p:cNvPr>
          <p:cNvSpPr>
            <a:spLocks noGrp="1"/>
          </p:cNvSpPr>
          <p:nvPr>
            <p:ph type="title"/>
          </p:nvPr>
        </p:nvSpPr>
        <p:spPr/>
        <p:txBody>
          <a:bodyPr>
            <a:normAutofit/>
          </a:bodyPr>
          <a:lstStyle/>
          <a:p>
            <a:r>
              <a:rPr lang="en-US" altLang="en-US" sz="3600" dirty="0"/>
              <a:t>Java in CICS: JAX-RS Example</a:t>
            </a:r>
          </a:p>
        </p:txBody>
      </p:sp>
      <p:sp>
        <p:nvSpPr>
          <p:cNvPr id="75780" name="Slide Number Placeholder 3">
            <a:extLst>
              <a:ext uri="{FF2B5EF4-FFF2-40B4-BE49-F238E27FC236}">
                <a16:creationId xmlns:a16="http://schemas.microsoft.com/office/drawing/2014/main" id="{FB530F5A-E241-6949-A8ED-028CDEB7F48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37</a:t>
            </a:fld>
            <a:endParaRPr lang="en-US" altLang="en-US" sz="1000">
              <a:solidFill>
                <a:srgbClr val="FFFFFF"/>
              </a:solidFill>
            </a:endParaRPr>
          </a:p>
        </p:txBody>
      </p:sp>
      <p:sp>
        <p:nvSpPr>
          <p:cNvPr id="75779" name="Content Placeholder 2">
            <a:extLst>
              <a:ext uri="{FF2B5EF4-FFF2-40B4-BE49-F238E27FC236}">
                <a16:creationId xmlns:a16="http://schemas.microsoft.com/office/drawing/2014/main" id="{3E2F9971-3F35-CB4A-A283-4E0146B59568}"/>
              </a:ext>
            </a:extLst>
          </p:cNvPr>
          <p:cNvSpPr>
            <a:spLocks noGrp="1"/>
          </p:cNvSpPr>
          <p:nvPr>
            <p:ph idx="4294967295"/>
          </p:nvPr>
        </p:nvSpPr>
        <p:spPr>
          <a:xfrm>
            <a:off x="2525574" y="1524862"/>
            <a:ext cx="8964612" cy="5510213"/>
          </a:xfrm>
        </p:spPr>
        <p:txBody>
          <a:bodyPr/>
          <a:lstStyle/>
          <a:p>
            <a:pPr marL="0" indent="0">
              <a:buNone/>
            </a:pPr>
            <a:r>
              <a:rPr lang="en-US" altLang="en-US" sz="1300" dirty="0">
                <a:latin typeface="Lucida Console" panose="020B0609040504020204" pitchFamily="49" charset="0"/>
              </a:rPr>
              <a:t>package </a:t>
            </a:r>
            <a:r>
              <a:rPr lang="en-US" altLang="en-US" sz="1300" dirty="0" err="1">
                <a:latin typeface="Lucida Console" panose="020B0609040504020204" pitchFamily="49" charset="0"/>
              </a:rPr>
              <a:t>com.ddw.sample.json.service</a:t>
            </a:r>
            <a:r>
              <a:rPr lang="en-US" altLang="en-US" sz="1300" dirty="0">
                <a:latin typeface="Lucida Console" panose="020B0609040504020204" pitchFamily="49" charset="0"/>
              </a:rPr>
              <a:t>;</a:t>
            </a:r>
            <a:br>
              <a:rPr lang="en-US" altLang="en-US" sz="1300" dirty="0">
                <a:latin typeface="Lucida Console" panose="020B0609040504020204" pitchFamily="49" charset="0"/>
              </a:rPr>
            </a:br>
            <a:r>
              <a:rPr lang="en-US" altLang="en-US" sz="1300" dirty="0">
                <a:latin typeface="Lucida Console" panose="020B0609040504020204" pitchFamily="49" charset="0"/>
              </a:rPr>
              <a:t>import </a:t>
            </a:r>
            <a:r>
              <a:rPr lang="en-US" altLang="en-US" sz="1300" dirty="0" err="1">
                <a:latin typeface="Lucida Console" panose="020B0609040504020204" pitchFamily="49" charset="0"/>
              </a:rPr>
              <a:t>java.util.HashSet</a:t>
            </a:r>
            <a:r>
              <a:rPr lang="en-US" altLang="en-US" sz="1300" dirty="0">
                <a:latin typeface="Lucida Console" panose="020B0609040504020204" pitchFamily="49" charset="0"/>
              </a:rPr>
              <a:t>;  </a:t>
            </a:r>
            <a:br>
              <a:rPr lang="en-US" altLang="en-US" sz="1300" dirty="0">
                <a:latin typeface="Lucida Console" panose="020B0609040504020204" pitchFamily="49" charset="0"/>
              </a:rPr>
            </a:br>
            <a:r>
              <a:rPr lang="en-US" altLang="en-US" sz="1300" dirty="0">
                <a:latin typeface="Lucida Console" panose="020B0609040504020204" pitchFamily="49" charset="0"/>
              </a:rPr>
              <a:t>import </a:t>
            </a:r>
            <a:r>
              <a:rPr lang="en-US" altLang="en-US" sz="1300" dirty="0" err="1">
                <a:latin typeface="Lucida Console" panose="020B0609040504020204" pitchFamily="49" charset="0"/>
              </a:rPr>
              <a:t>java.util.Set</a:t>
            </a:r>
            <a:r>
              <a:rPr lang="en-US" altLang="en-US" sz="1300" dirty="0">
                <a:latin typeface="Lucida Console" panose="020B0609040504020204" pitchFamily="49" charset="0"/>
              </a:rPr>
              <a:t>;  </a:t>
            </a:r>
            <a:br>
              <a:rPr lang="en-US" altLang="en-US" sz="1300" dirty="0">
                <a:latin typeface="Lucida Console" panose="020B0609040504020204" pitchFamily="49" charset="0"/>
              </a:rPr>
            </a:br>
            <a:r>
              <a:rPr lang="en-US" altLang="en-US" sz="1300" dirty="0">
                <a:latin typeface="Lucida Console" panose="020B0609040504020204" pitchFamily="49" charset="0"/>
              </a:rPr>
              <a:t>import </a:t>
            </a:r>
            <a:r>
              <a:rPr lang="en-US" altLang="en-US" sz="1300" dirty="0" err="1">
                <a:latin typeface="Lucida Console" panose="020B0609040504020204" pitchFamily="49" charset="0"/>
              </a:rPr>
              <a:t>javax.ws.rs.core.Application</a:t>
            </a:r>
            <a:r>
              <a:rPr lang="en-US" altLang="en-US" sz="1300" dirty="0">
                <a:latin typeface="Lucida Console" panose="020B0609040504020204" pitchFamily="49" charset="0"/>
              </a:rPr>
              <a:t>;</a:t>
            </a:r>
            <a:br>
              <a:rPr lang="en-US" altLang="en-US" sz="1300" dirty="0">
                <a:latin typeface="Lucida Console" panose="020B0609040504020204" pitchFamily="49" charset="0"/>
              </a:rPr>
            </a:br>
            <a:r>
              <a:rPr lang="en-US" altLang="en-US" sz="1300" dirty="0">
                <a:latin typeface="Lucida Console" panose="020B0609040504020204" pitchFamily="49" charset="0"/>
              </a:rPr>
              <a:t>public class </a:t>
            </a:r>
            <a:r>
              <a:rPr lang="en-US" altLang="en-US" sz="1300" dirty="0" err="1">
                <a:latin typeface="Lucida Console" panose="020B0609040504020204" pitchFamily="49" charset="0"/>
              </a:rPr>
              <a:t>SayHelloApplication</a:t>
            </a:r>
            <a:r>
              <a:rPr lang="en-US" altLang="en-US" sz="1300" dirty="0">
                <a:latin typeface="Lucida Console" panose="020B0609040504020204" pitchFamily="49" charset="0"/>
              </a:rPr>
              <a:t> extends Application {</a:t>
            </a:r>
            <a:br>
              <a:rPr lang="en-US" altLang="en-US" sz="1300" dirty="0">
                <a:latin typeface="Lucida Console" panose="020B0609040504020204" pitchFamily="49" charset="0"/>
              </a:rPr>
            </a:br>
            <a:r>
              <a:rPr lang="en-US" altLang="en-US" sz="1300" dirty="0">
                <a:latin typeface="Lucida Console" panose="020B0609040504020204" pitchFamily="49" charset="0"/>
              </a:rPr>
              <a:t>    //List the JAX-RS classes that contain annotations</a:t>
            </a:r>
            <a:br>
              <a:rPr lang="en-US" altLang="en-US" sz="1300" dirty="0">
                <a:latin typeface="Lucida Console" panose="020B0609040504020204" pitchFamily="49" charset="0"/>
              </a:rPr>
            </a:br>
            <a:r>
              <a:rPr lang="en-US" altLang="en-US" sz="1300" dirty="0">
                <a:latin typeface="Lucida Console" panose="020B0609040504020204" pitchFamily="49" charset="0"/>
              </a:rPr>
              <a:t>    public Set&lt;Class&lt;?&gt;&gt; </a:t>
            </a:r>
            <a:r>
              <a:rPr lang="en-US" altLang="en-US" sz="1300" dirty="0" err="1">
                <a:latin typeface="Lucida Console" panose="020B0609040504020204" pitchFamily="49" charset="0"/>
              </a:rPr>
              <a:t>getClasses</a:t>
            </a:r>
            <a:r>
              <a:rPr lang="en-US" altLang="en-US" sz="1300" dirty="0">
                <a:latin typeface="Lucida Console" panose="020B0609040504020204" pitchFamily="49" charset="0"/>
              </a:rPr>
              <a:t>() {</a:t>
            </a:r>
            <a:br>
              <a:rPr lang="en-US" altLang="en-US" sz="1300" dirty="0">
                <a:latin typeface="Lucida Console" panose="020B0609040504020204" pitchFamily="49" charset="0"/>
              </a:rPr>
            </a:br>
            <a:r>
              <a:rPr lang="en-US" altLang="en-US" sz="1300" dirty="0">
                <a:latin typeface="Lucida Console" panose="020B0609040504020204" pitchFamily="49" charset="0"/>
              </a:rPr>
              <a:t>	</a:t>
            </a:r>
            <a:r>
              <a:rPr lang="en-US" altLang="en-US" sz="1300" dirty="0" err="1">
                <a:latin typeface="Lucida Console" panose="020B0609040504020204" pitchFamily="49" charset="0"/>
              </a:rPr>
              <a:t>System.</a:t>
            </a:r>
            <a:r>
              <a:rPr lang="en-US" altLang="en-US" sz="1300" i="1" dirty="0" err="1">
                <a:latin typeface="Lucida Console" panose="020B0609040504020204" pitchFamily="49" charset="0"/>
              </a:rPr>
              <a:t>out</a:t>
            </a:r>
            <a:r>
              <a:rPr lang="en-US" altLang="en-US" sz="1300" dirty="0" err="1">
                <a:latin typeface="Lucida Console" panose="020B0609040504020204" pitchFamily="49" charset="0"/>
              </a:rPr>
              <a:t>.println</a:t>
            </a:r>
            <a:r>
              <a:rPr lang="en-US" altLang="en-US" sz="1300" dirty="0">
                <a:latin typeface="Lucida Console" panose="020B0609040504020204" pitchFamily="49" charset="0"/>
              </a:rPr>
              <a:t>("</a:t>
            </a:r>
            <a:r>
              <a:rPr lang="en-US" altLang="en-US" sz="1300" dirty="0" err="1">
                <a:latin typeface="Lucida Console" panose="020B0609040504020204" pitchFamily="49" charset="0"/>
              </a:rPr>
              <a:t>SayHelloApplication</a:t>
            </a:r>
            <a:r>
              <a:rPr lang="en-US" altLang="en-US" sz="1300" dirty="0">
                <a:latin typeface="Lucida Console" panose="020B0609040504020204" pitchFamily="49" charset="0"/>
              </a:rPr>
              <a:t>: </a:t>
            </a:r>
            <a:r>
              <a:rPr lang="en-US" altLang="en-US" sz="1300" dirty="0" err="1">
                <a:latin typeface="Lucida Console" panose="020B0609040504020204" pitchFamily="49" charset="0"/>
              </a:rPr>
              <a:t>Instaciated</a:t>
            </a:r>
            <a:r>
              <a:rPr lang="en-US" altLang="en-US" sz="1300" dirty="0">
                <a:latin typeface="Lucida Console" panose="020B0609040504020204" pitchFamily="49" charset="0"/>
              </a:rPr>
              <a:t>");</a:t>
            </a:r>
            <a:br>
              <a:rPr lang="en-US" altLang="en-US" sz="1300" dirty="0">
                <a:latin typeface="Lucida Console" panose="020B0609040504020204" pitchFamily="49" charset="0"/>
              </a:rPr>
            </a:br>
            <a:r>
              <a:rPr lang="en-US" altLang="en-US" sz="1300" dirty="0">
                <a:latin typeface="Lucida Console" panose="020B0609040504020204" pitchFamily="49" charset="0"/>
              </a:rPr>
              <a:t>	Set&lt;Class&lt;?&gt;&gt; classes = new HashSet&lt;Class&lt;?&gt;&gt;();</a:t>
            </a:r>
            <a:br>
              <a:rPr lang="en-US" altLang="en-US" sz="1300" dirty="0">
                <a:latin typeface="Lucida Console" panose="020B0609040504020204" pitchFamily="49" charset="0"/>
              </a:rPr>
            </a:br>
            <a:r>
              <a:rPr lang="en-US" altLang="en-US" sz="1300" dirty="0">
                <a:latin typeface="Lucida Console" panose="020B0609040504020204" pitchFamily="49" charset="0"/>
              </a:rPr>
              <a:t>	</a:t>
            </a:r>
            <a:r>
              <a:rPr lang="en-US" altLang="en-US" sz="1300" dirty="0" err="1">
                <a:latin typeface="Lucida Console" panose="020B0609040504020204" pitchFamily="49" charset="0"/>
              </a:rPr>
              <a:t>classes.add</a:t>
            </a:r>
            <a:r>
              <a:rPr lang="en-US" altLang="en-US" sz="1300" dirty="0">
                <a:latin typeface="Lucida Console" panose="020B0609040504020204" pitchFamily="49" charset="0"/>
              </a:rPr>
              <a:t>(</a:t>
            </a:r>
            <a:r>
              <a:rPr lang="en-US" altLang="en-US" sz="1300" dirty="0" err="1">
                <a:latin typeface="Lucida Console" panose="020B0609040504020204" pitchFamily="49" charset="0"/>
              </a:rPr>
              <a:t>com.ddw.sample.json.service.SayHello.class</a:t>
            </a:r>
            <a:r>
              <a:rPr lang="en-US" altLang="en-US" sz="1300" dirty="0">
                <a:latin typeface="Lucida Console" panose="020B0609040504020204" pitchFamily="49" charset="0"/>
              </a:rPr>
              <a:t>);</a:t>
            </a:r>
            <a:br>
              <a:rPr lang="en-US" altLang="en-US" sz="1300" dirty="0">
                <a:latin typeface="Lucida Console" panose="020B0609040504020204" pitchFamily="49" charset="0"/>
              </a:rPr>
            </a:br>
            <a:r>
              <a:rPr lang="en-US" altLang="en-US" sz="1300" dirty="0">
                <a:latin typeface="Lucida Console" panose="020B0609040504020204" pitchFamily="49" charset="0"/>
              </a:rPr>
              <a:t>	return classes;</a:t>
            </a:r>
            <a:br>
              <a:rPr lang="en-US" altLang="en-US" sz="1300" dirty="0">
                <a:latin typeface="Lucida Console" panose="020B0609040504020204" pitchFamily="49" charset="0"/>
              </a:rPr>
            </a:br>
            <a:r>
              <a:rPr lang="en-US" altLang="en-US" sz="1300" dirty="0">
                <a:latin typeface="Lucida Console" panose="020B0609040504020204" pitchFamily="49" charset="0"/>
              </a:rPr>
              <a:t>    }</a:t>
            </a:r>
            <a:br>
              <a:rPr lang="en-US" altLang="en-US" sz="1300" dirty="0">
                <a:latin typeface="Lucida Console" panose="020B0609040504020204" pitchFamily="49" charset="0"/>
              </a:rPr>
            </a:br>
            <a:r>
              <a:rPr lang="en-US" altLang="en-US" sz="1300" dirty="0">
                <a:latin typeface="Lucida Console" panose="020B0609040504020204" pitchFamily="49" charset="0"/>
              </a:rPr>
              <a:t>}</a:t>
            </a:r>
          </a:p>
          <a:p>
            <a:pPr marL="0" indent="0">
              <a:buNone/>
            </a:pPr>
            <a:br>
              <a:rPr lang="en-US" altLang="en-US" sz="1300" dirty="0">
                <a:latin typeface="Lucida Console" panose="020B0609040504020204" pitchFamily="49" charset="0"/>
              </a:rPr>
            </a:br>
            <a:r>
              <a:rPr lang="en-US" altLang="en-US" sz="1300" dirty="0">
                <a:latin typeface="Lucida Console" panose="020B0609040504020204" pitchFamily="49" charset="0"/>
              </a:rPr>
              <a:t>package </a:t>
            </a:r>
            <a:r>
              <a:rPr lang="en-US" altLang="en-US" sz="1300" dirty="0" err="1">
                <a:latin typeface="Lucida Console" panose="020B0609040504020204" pitchFamily="49" charset="0"/>
              </a:rPr>
              <a:t>com.ddw.sample.json.service</a:t>
            </a:r>
            <a:r>
              <a:rPr lang="en-US" altLang="en-US" sz="1300" dirty="0">
                <a:latin typeface="Lucida Console" panose="020B0609040504020204" pitchFamily="49" charset="0"/>
              </a:rPr>
              <a:t>;</a:t>
            </a:r>
            <a:br>
              <a:rPr lang="en-US" altLang="en-US" sz="1300" dirty="0">
                <a:latin typeface="Lucida Console" panose="020B0609040504020204" pitchFamily="49" charset="0"/>
              </a:rPr>
            </a:br>
            <a:r>
              <a:rPr lang="en-US" altLang="en-US" sz="1300" dirty="0">
                <a:latin typeface="Lucida Console" panose="020B0609040504020204" pitchFamily="49" charset="0"/>
              </a:rPr>
              <a:t>import </a:t>
            </a:r>
            <a:r>
              <a:rPr lang="en-US" altLang="en-US" sz="1300" dirty="0" err="1">
                <a:latin typeface="Lucida Console" panose="020B0609040504020204" pitchFamily="49" charset="0"/>
              </a:rPr>
              <a:t>javax.ws.rs.GET</a:t>
            </a:r>
            <a:r>
              <a:rPr lang="en-US" altLang="en-US" sz="1300" dirty="0">
                <a:latin typeface="Lucida Console" panose="020B0609040504020204" pitchFamily="49" charset="0"/>
              </a:rPr>
              <a:t>;  import </a:t>
            </a:r>
            <a:r>
              <a:rPr lang="en-US" altLang="en-US" sz="1300" dirty="0" err="1">
                <a:latin typeface="Lucida Console" panose="020B0609040504020204" pitchFamily="49" charset="0"/>
              </a:rPr>
              <a:t>javax.ws.rs.POST</a:t>
            </a:r>
            <a:r>
              <a:rPr lang="en-US" altLang="en-US" sz="1300" dirty="0">
                <a:latin typeface="Lucida Console" panose="020B0609040504020204" pitchFamily="49" charset="0"/>
              </a:rPr>
              <a:t>;  import </a:t>
            </a:r>
            <a:r>
              <a:rPr lang="en-US" altLang="en-US" sz="1300" dirty="0" err="1">
                <a:latin typeface="Lucida Console" panose="020B0609040504020204" pitchFamily="49" charset="0"/>
              </a:rPr>
              <a:t>javax.ws.rs.Path</a:t>
            </a:r>
            <a:r>
              <a:rPr lang="en-US" altLang="en-US" sz="1300" dirty="0">
                <a:latin typeface="Lucida Console" panose="020B0609040504020204" pitchFamily="49" charset="0"/>
              </a:rPr>
              <a:t>;</a:t>
            </a:r>
            <a:br>
              <a:rPr lang="en-US" altLang="en-US" sz="1300" dirty="0">
                <a:latin typeface="Lucida Console" panose="020B0609040504020204" pitchFamily="49" charset="0"/>
              </a:rPr>
            </a:br>
            <a:r>
              <a:rPr lang="en-US" altLang="en-US" sz="1300" dirty="0">
                <a:latin typeface="Lucida Console" panose="020B0609040504020204" pitchFamily="49" charset="0"/>
              </a:rPr>
              <a:t>import </a:t>
            </a:r>
            <a:r>
              <a:rPr lang="en-US" altLang="en-US" sz="1300" dirty="0" err="1">
                <a:latin typeface="Lucida Console" panose="020B0609040504020204" pitchFamily="49" charset="0"/>
              </a:rPr>
              <a:t>javax.ws.rs.core.Response</a:t>
            </a:r>
            <a:r>
              <a:rPr lang="en-US" altLang="en-US" sz="1300" dirty="0">
                <a:latin typeface="Lucida Console" panose="020B0609040504020204" pitchFamily="49" charset="0"/>
              </a:rPr>
              <a:t>;</a:t>
            </a:r>
            <a:br>
              <a:rPr lang="en-US" altLang="en-US" sz="1300" dirty="0">
                <a:latin typeface="Lucida Console" panose="020B0609040504020204" pitchFamily="49" charset="0"/>
              </a:rPr>
            </a:br>
            <a:r>
              <a:rPr lang="en-US" altLang="en-US" sz="1300" dirty="0">
                <a:latin typeface="Lucida Console" panose="020B0609040504020204" pitchFamily="49" charset="0"/>
              </a:rPr>
              <a:t>@Path("/hello")</a:t>
            </a:r>
            <a:br>
              <a:rPr lang="en-US" altLang="en-US" sz="1300" dirty="0">
                <a:latin typeface="Lucida Console" panose="020B0609040504020204" pitchFamily="49" charset="0"/>
              </a:rPr>
            </a:br>
            <a:r>
              <a:rPr lang="en-US" altLang="en-US" sz="1300" dirty="0">
                <a:latin typeface="Lucida Console" panose="020B0609040504020204" pitchFamily="49" charset="0"/>
              </a:rPr>
              <a:t>public class </a:t>
            </a:r>
            <a:r>
              <a:rPr lang="en-US" altLang="en-US" sz="1300" dirty="0" err="1">
                <a:latin typeface="Lucida Console" panose="020B0609040504020204" pitchFamily="49" charset="0"/>
              </a:rPr>
              <a:t>SayHello</a:t>
            </a:r>
            <a:r>
              <a:rPr lang="en-US" altLang="en-US" sz="1300" dirty="0">
                <a:latin typeface="Lucida Console" panose="020B0609040504020204" pitchFamily="49" charset="0"/>
              </a:rPr>
              <a:t> {</a:t>
            </a:r>
            <a:br>
              <a:rPr lang="en-US" altLang="en-US" sz="1300" dirty="0">
                <a:latin typeface="Lucida Console" panose="020B0609040504020204" pitchFamily="49" charset="0"/>
              </a:rPr>
            </a:br>
            <a:r>
              <a:rPr lang="en-US" altLang="en-US" sz="1300" dirty="0">
                <a:latin typeface="Lucida Console" panose="020B0609040504020204" pitchFamily="49" charset="0"/>
              </a:rPr>
              <a:t>    @GET</a:t>
            </a:r>
            <a:br>
              <a:rPr lang="en-US" altLang="en-US" sz="1300" dirty="0">
                <a:latin typeface="Lucida Console" panose="020B0609040504020204" pitchFamily="49" charset="0"/>
              </a:rPr>
            </a:br>
            <a:r>
              <a:rPr lang="en-US" altLang="en-US" sz="1300" dirty="0">
                <a:latin typeface="Lucida Console" panose="020B0609040504020204" pitchFamily="49" charset="0"/>
              </a:rPr>
              <a:t>    public String </a:t>
            </a:r>
            <a:r>
              <a:rPr lang="en-US" altLang="en-US" sz="1300" dirty="0" err="1">
                <a:latin typeface="Lucida Console" panose="020B0609040504020204" pitchFamily="49" charset="0"/>
              </a:rPr>
              <a:t>helloGet</a:t>
            </a:r>
            <a:r>
              <a:rPr lang="en-US" altLang="en-US" sz="1300" dirty="0">
                <a:latin typeface="Lucida Console" panose="020B0609040504020204" pitchFamily="49" charset="0"/>
              </a:rPr>
              <a:t>() {</a:t>
            </a:r>
            <a:br>
              <a:rPr lang="en-US" altLang="en-US" sz="1300" dirty="0">
                <a:latin typeface="Lucida Console" panose="020B0609040504020204" pitchFamily="49" charset="0"/>
              </a:rPr>
            </a:br>
            <a:r>
              <a:rPr lang="en-US" altLang="en-US" sz="1300" dirty="0">
                <a:latin typeface="Lucida Console" panose="020B0609040504020204" pitchFamily="49" charset="0"/>
              </a:rPr>
              <a:t>        return "{ \"</a:t>
            </a:r>
            <a:r>
              <a:rPr lang="en-US" altLang="en-US" sz="1300" dirty="0" err="1">
                <a:latin typeface="Lucida Console" panose="020B0609040504020204" pitchFamily="49" charset="0"/>
              </a:rPr>
              <a:t>HelloText</a:t>
            </a:r>
            <a:r>
              <a:rPr lang="en-US" altLang="en-US" sz="1300" dirty="0">
                <a:latin typeface="Lucida Console" panose="020B0609040504020204" pitchFamily="49" charset="0"/>
              </a:rPr>
              <a:t>\", \"Howdy Partner\" }";</a:t>
            </a:r>
            <a:br>
              <a:rPr lang="en-US" altLang="en-US" sz="1300" dirty="0">
                <a:latin typeface="Lucida Console" panose="020B0609040504020204" pitchFamily="49" charset="0"/>
              </a:rPr>
            </a:br>
            <a:r>
              <a:rPr lang="en-US" altLang="en-US" sz="1300" dirty="0">
                <a:latin typeface="Lucida Console" panose="020B0609040504020204" pitchFamily="49" charset="0"/>
              </a:rPr>
              <a:t>    }</a:t>
            </a:r>
            <a:br>
              <a:rPr lang="en-US" altLang="en-US" sz="1300" dirty="0">
                <a:latin typeface="Lucida Console" panose="020B0609040504020204" pitchFamily="49" charset="0"/>
              </a:rPr>
            </a:br>
            <a:r>
              <a:rPr lang="en-US" altLang="en-US" sz="1300" dirty="0">
                <a:latin typeface="Lucida Console" panose="020B0609040504020204" pitchFamily="49" charset="0"/>
              </a:rPr>
              <a:t>    @POST</a:t>
            </a:r>
            <a:br>
              <a:rPr lang="en-US" altLang="en-US" sz="1300" dirty="0">
                <a:latin typeface="Lucida Console" panose="020B0609040504020204" pitchFamily="49" charset="0"/>
              </a:rPr>
            </a:br>
            <a:r>
              <a:rPr lang="en-US" altLang="en-US" sz="1300" dirty="0">
                <a:latin typeface="Lucida Console" panose="020B0609040504020204" pitchFamily="49" charset="0"/>
              </a:rPr>
              <a:t>    public Response </a:t>
            </a:r>
            <a:r>
              <a:rPr lang="en-US" altLang="en-US" sz="1300" dirty="0" err="1">
                <a:latin typeface="Lucida Console" panose="020B0609040504020204" pitchFamily="49" charset="0"/>
              </a:rPr>
              <a:t>helloPost</a:t>
            </a:r>
            <a:r>
              <a:rPr lang="en-US" altLang="en-US" sz="1300" dirty="0">
                <a:latin typeface="Lucida Console" panose="020B0609040504020204" pitchFamily="49" charset="0"/>
              </a:rPr>
              <a:t>() {</a:t>
            </a:r>
            <a:br>
              <a:rPr lang="en-US" altLang="en-US" sz="1300" dirty="0">
                <a:latin typeface="Lucida Console" panose="020B0609040504020204" pitchFamily="49" charset="0"/>
              </a:rPr>
            </a:br>
            <a:r>
              <a:rPr lang="en-US" altLang="en-US" sz="1300" dirty="0">
                <a:latin typeface="Lucida Console" panose="020B0609040504020204" pitchFamily="49" charset="0"/>
              </a:rPr>
              <a:t>       return </a:t>
            </a:r>
            <a:r>
              <a:rPr lang="en-US" altLang="en-US" sz="1300" dirty="0" err="1">
                <a:latin typeface="Lucida Console" panose="020B0609040504020204" pitchFamily="49" charset="0"/>
              </a:rPr>
              <a:t>Response.</a:t>
            </a:r>
            <a:r>
              <a:rPr lang="en-US" altLang="en-US" sz="1300" i="1" dirty="0" err="1">
                <a:latin typeface="Lucida Console" panose="020B0609040504020204" pitchFamily="49" charset="0"/>
              </a:rPr>
              <a:t>ok</a:t>
            </a:r>
            <a:r>
              <a:rPr lang="en-US" altLang="en-US" sz="1300" dirty="0">
                <a:latin typeface="Lucida Console" panose="020B0609040504020204" pitchFamily="49" charset="0"/>
              </a:rPr>
              <a:t>("{ \"</a:t>
            </a:r>
            <a:r>
              <a:rPr lang="en-US" altLang="en-US" sz="1300" dirty="0" err="1">
                <a:latin typeface="Lucida Console" panose="020B0609040504020204" pitchFamily="49" charset="0"/>
              </a:rPr>
              <a:t>HelloText</a:t>
            </a:r>
            <a:r>
              <a:rPr lang="en-US" altLang="en-US" sz="1300" dirty="0">
                <a:latin typeface="Lucida Console" panose="020B0609040504020204" pitchFamily="49" charset="0"/>
              </a:rPr>
              <a:t>\", \"Hi, Neighbor\" }").status(201).build();</a:t>
            </a:r>
            <a:br>
              <a:rPr lang="en-US" altLang="en-US" sz="1300" dirty="0">
                <a:latin typeface="Lucida Console" panose="020B0609040504020204" pitchFamily="49" charset="0"/>
              </a:rPr>
            </a:br>
            <a:r>
              <a:rPr lang="en-US" altLang="en-US" sz="1300" dirty="0">
                <a:latin typeface="Lucida Console" panose="020B0609040504020204" pitchFamily="49" charset="0"/>
              </a:rPr>
              <a:t>    }</a:t>
            </a:r>
            <a:br>
              <a:rPr lang="en-US" altLang="en-US" sz="1300" dirty="0">
                <a:latin typeface="Lucida Console" panose="020B0609040504020204" pitchFamily="49" charset="0"/>
              </a:rPr>
            </a:br>
            <a:r>
              <a:rPr lang="en-US" altLang="en-US" sz="1300" dirty="0">
                <a:latin typeface="Lucida Console" panose="020B0609040504020204" pitchFamily="49" charset="0"/>
              </a:rPr>
              <a:t>}</a:t>
            </a:r>
          </a:p>
        </p:txBody>
      </p:sp>
      <p:sp>
        <p:nvSpPr>
          <p:cNvPr id="75781" name="Rectangle 5">
            <a:extLst>
              <a:ext uri="{FF2B5EF4-FFF2-40B4-BE49-F238E27FC236}">
                <a16:creationId xmlns:a16="http://schemas.microsoft.com/office/drawing/2014/main" id="{F8DAEC8F-C507-AC4A-AF47-65BDF1A0340C}"/>
              </a:ext>
            </a:extLst>
          </p:cNvPr>
          <p:cNvSpPr>
            <a:spLocks noChangeArrowheads="1"/>
          </p:cNvSpPr>
          <p:nvPr/>
        </p:nvSpPr>
        <p:spPr bwMode="auto">
          <a:xfrm>
            <a:off x="2525574" y="1478827"/>
            <a:ext cx="6799401" cy="2451962"/>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614363">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defTabSz="614363">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defTabSz="614363">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defTabSz="614363">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614363">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defTabSz="614363"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defTabSz="614363"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defTabSz="614363"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defTabSz="614363"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200" b="0"/>
          </a:p>
        </p:txBody>
      </p:sp>
      <p:sp>
        <p:nvSpPr>
          <p:cNvPr id="75782" name="Rectangle 6">
            <a:extLst>
              <a:ext uri="{FF2B5EF4-FFF2-40B4-BE49-F238E27FC236}">
                <a16:creationId xmlns:a16="http://schemas.microsoft.com/office/drawing/2014/main" id="{349B2C06-FA8C-794F-9204-C4F10F902113}"/>
              </a:ext>
            </a:extLst>
          </p:cNvPr>
          <p:cNvSpPr>
            <a:spLocks noChangeArrowheads="1"/>
          </p:cNvSpPr>
          <p:nvPr/>
        </p:nvSpPr>
        <p:spPr bwMode="auto">
          <a:xfrm>
            <a:off x="2525574" y="3930788"/>
            <a:ext cx="8790126" cy="287972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614363">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defTabSz="614363">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defTabSz="614363">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defTabSz="614363">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614363">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defTabSz="614363"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defTabSz="614363"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defTabSz="614363"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defTabSz="614363"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200" b="0"/>
          </a:p>
        </p:txBody>
      </p:sp>
    </p:spTree>
    <p:extLst>
      <p:ext uri="{BB962C8B-B14F-4D97-AF65-F5344CB8AC3E}">
        <p14:creationId xmlns:p14="http://schemas.microsoft.com/office/powerpoint/2010/main" val="13983087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7C6A2737-4781-1048-8E90-ADD3CFAA83BA}"/>
              </a:ext>
            </a:extLst>
          </p:cNvPr>
          <p:cNvSpPr>
            <a:spLocks noGrp="1"/>
          </p:cNvSpPr>
          <p:nvPr>
            <p:ph type="title"/>
          </p:nvPr>
        </p:nvSpPr>
        <p:spPr/>
        <p:txBody>
          <a:bodyPr>
            <a:normAutofit/>
          </a:bodyPr>
          <a:lstStyle/>
          <a:p>
            <a:r>
              <a:rPr lang="en-US" altLang="en-US" sz="2800" dirty="0"/>
              <a:t>Notes:</a:t>
            </a:r>
          </a:p>
        </p:txBody>
      </p:sp>
      <p:sp>
        <p:nvSpPr>
          <p:cNvPr id="76804" name="Slide Number Placeholder 3">
            <a:extLst>
              <a:ext uri="{FF2B5EF4-FFF2-40B4-BE49-F238E27FC236}">
                <a16:creationId xmlns:a16="http://schemas.microsoft.com/office/drawing/2014/main" id="{97B2B8DB-B76D-7440-88DF-0A4B969E338E}"/>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38</a:t>
            </a:fld>
            <a:endParaRPr lang="en-US" altLang="en-US" sz="1000">
              <a:solidFill>
                <a:srgbClr val="FFFFFF"/>
              </a:solidFill>
            </a:endParaRPr>
          </a:p>
        </p:txBody>
      </p:sp>
      <p:sp>
        <p:nvSpPr>
          <p:cNvPr id="76803" name="Content Placeholder 2">
            <a:extLst>
              <a:ext uri="{FF2B5EF4-FFF2-40B4-BE49-F238E27FC236}">
                <a16:creationId xmlns:a16="http://schemas.microsoft.com/office/drawing/2014/main" id="{CC8DC2FC-C1C0-DC4D-ABF4-C06E0EA1A1D5}"/>
              </a:ext>
            </a:extLst>
          </p:cNvPr>
          <p:cNvSpPr>
            <a:spLocks noGrp="1"/>
          </p:cNvSpPr>
          <p:nvPr>
            <p:ph idx="4294967295"/>
          </p:nvPr>
        </p:nvSpPr>
        <p:spPr>
          <a:xfrm>
            <a:off x="2247900" y="1690688"/>
            <a:ext cx="9508671" cy="3729038"/>
          </a:xfrm>
        </p:spPr>
        <p:txBody>
          <a:bodyPr>
            <a:normAutofit/>
          </a:bodyPr>
          <a:lstStyle/>
          <a:p>
            <a:r>
              <a:rPr lang="en-US" altLang="en-US" sz="1600" dirty="0"/>
              <a:t>This is a very simple JAX-RS program (a hello world).</a:t>
            </a:r>
          </a:p>
          <a:p>
            <a:endParaRPr lang="en-US" altLang="en-US" sz="1600" dirty="0"/>
          </a:p>
          <a:p>
            <a:r>
              <a:rPr lang="en-US" altLang="en-US" sz="1600" dirty="0"/>
              <a:t>You can also return a REST response using a regular servlet.</a:t>
            </a:r>
          </a:p>
          <a:p>
            <a:endParaRPr lang="en-US" altLang="en-US" sz="1600" dirty="0"/>
          </a:p>
          <a:p>
            <a:r>
              <a:rPr lang="en-US" altLang="en-US" sz="1600" dirty="0"/>
              <a:t>You can use JSON4J  to prepare JSON in the REST response.</a:t>
            </a:r>
          </a:p>
          <a:p>
            <a:endParaRPr lang="en-US" altLang="en-US" sz="1600" dirty="0"/>
          </a:p>
          <a:p>
            <a:r>
              <a:rPr lang="en-US" altLang="en-US" sz="1600" dirty="0"/>
              <a:t>When using JAX-RS you create both a dispatcher program (on the top) and the program that does the work (on the bottom)</a:t>
            </a:r>
          </a:p>
          <a:p>
            <a:endParaRPr lang="en-US" altLang="en-US" sz="1600" dirty="0"/>
          </a:p>
          <a:p>
            <a:endParaRPr lang="en-US" altLang="en-US" sz="1600" dirty="0"/>
          </a:p>
        </p:txBody>
      </p:sp>
    </p:spTree>
    <p:extLst>
      <p:ext uri="{BB962C8B-B14F-4D97-AF65-F5344CB8AC3E}">
        <p14:creationId xmlns:p14="http://schemas.microsoft.com/office/powerpoint/2010/main" val="10399921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9B318D03-40ED-E64C-B9FD-95BC10CF31E0}"/>
              </a:ext>
            </a:extLst>
          </p:cNvPr>
          <p:cNvSpPr>
            <a:spLocks noGrp="1" noChangeArrowheads="1"/>
          </p:cNvSpPr>
          <p:nvPr>
            <p:ph type="title"/>
          </p:nvPr>
        </p:nvSpPr>
        <p:spPr/>
        <p:txBody>
          <a:bodyPr/>
          <a:lstStyle/>
          <a:p>
            <a:pPr eaLnBrk="1" hangingPunct="1"/>
            <a:r>
              <a:rPr lang="en-US" altLang="en-US" sz="2800" b="1"/>
              <a:t> </a:t>
            </a:r>
          </a:p>
        </p:txBody>
      </p:sp>
      <p:sp>
        <p:nvSpPr>
          <p:cNvPr id="77828" name="Rectangle 3">
            <a:extLst>
              <a:ext uri="{FF2B5EF4-FFF2-40B4-BE49-F238E27FC236}">
                <a16:creationId xmlns:a16="http://schemas.microsoft.com/office/drawing/2014/main" id="{2362E3C4-D4B2-3B40-912B-88E75D0B1BAC}"/>
              </a:ext>
            </a:extLst>
          </p:cNvPr>
          <p:cNvSpPr>
            <a:spLocks noGrp="1" noChangeArrowheads="1"/>
          </p:cNvSpPr>
          <p:nvPr>
            <p:ph type="body" idx="1"/>
          </p:nvPr>
        </p:nvSpPr>
        <p:spPr/>
        <p:txBody>
          <a:bodyPr/>
          <a:lstStyle/>
          <a:p>
            <a:pPr eaLnBrk="1" hangingPunct="1">
              <a:buFont typeface="Wingdings" pitchFamily="2" charset="2"/>
              <a:buNone/>
            </a:pPr>
            <a:r>
              <a:rPr lang="en-US" altLang="en-US" sz="4000">
                <a:solidFill>
                  <a:schemeClr val="accent1">
                    <a:lumMod val="75000"/>
                  </a:schemeClr>
                </a:solidFill>
              </a:rPr>
              <a:t>z/OS Connect</a:t>
            </a:r>
            <a:endParaRPr lang="en-US" altLang="en-US" sz="3200">
              <a:solidFill>
                <a:schemeClr val="accent1">
                  <a:lumMod val="75000"/>
                </a:schemeClr>
              </a:solidFill>
            </a:endParaRPr>
          </a:p>
        </p:txBody>
      </p:sp>
      <p:sp>
        <p:nvSpPr>
          <p:cNvPr id="77826" name="Slide Number Placeholder 3">
            <a:extLst>
              <a:ext uri="{FF2B5EF4-FFF2-40B4-BE49-F238E27FC236}">
                <a16:creationId xmlns:a16="http://schemas.microsoft.com/office/drawing/2014/main" id="{B75ACBB6-56E3-8745-ABC1-87BF5522EDAC}"/>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39</a:t>
            </a:fld>
            <a:endParaRPr lang="en-US" altLang="en-US" sz="1000">
              <a:solidFill>
                <a:srgbClr val="FFFFFF"/>
              </a:solidFill>
            </a:endParaRPr>
          </a:p>
        </p:txBody>
      </p:sp>
    </p:spTree>
    <p:extLst>
      <p:ext uri="{BB962C8B-B14F-4D97-AF65-F5344CB8AC3E}">
        <p14:creationId xmlns:p14="http://schemas.microsoft.com/office/powerpoint/2010/main" val="276998849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5F00-5B1C-5D44-A0DC-A9223AE15C52}"/>
              </a:ext>
            </a:extLst>
          </p:cNvPr>
          <p:cNvSpPr>
            <a:spLocks noGrp="1"/>
          </p:cNvSpPr>
          <p:nvPr>
            <p:ph type="title"/>
          </p:nvPr>
        </p:nvSpPr>
        <p:spPr/>
        <p:txBody>
          <a:bodyPr>
            <a:normAutofit/>
          </a:bodyPr>
          <a:lstStyle/>
          <a:p>
            <a:r>
              <a:rPr lang="en-US" sz="3600" dirty="0"/>
              <a:t>Notices</a:t>
            </a:r>
          </a:p>
        </p:txBody>
      </p:sp>
      <p:sp>
        <p:nvSpPr>
          <p:cNvPr id="3" name="Content Placeholder 2">
            <a:extLst>
              <a:ext uri="{FF2B5EF4-FFF2-40B4-BE49-F238E27FC236}">
                <a16:creationId xmlns:a16="http://schemas.microsoft.com/office/drawing/2014/main" id="{49F3C572-10C6-0844-84F9-B4A5106DB257}"/>
              </a:ext>
            </a:extLst>
          </p:cNvPr>
          <p:cNvSpPr>
            <a:spLocks noGrp="1"/>
          </p:cNvSpPr>
          <p:nvPr>
            <p:ph idx="1"/>
          </p:nvPr>
        </p:nvSpPr>
        <p:spPr/>
        <p:txBody>
          <a:bodyPr>
            <a:normAutofit fontScale="62500" lnSpcReduction="20000"/>
          </a:bodyPr>
          <a:lstStyle/>
          <a:p>
            <a:pPr marL="0" indent="0">
              <a:buNone/>
            </a:pPr>
            <a:r>
              <a:rPr lang="en-US" dirty="0"/>
              <a:t>This information was developed for products and services offered in the U.S.A. IBM may not offer the products, services, or features discussed in this presentation in other countries. </a:t>
            </a:r>
          </a:p>
          <a:p>
            <a:pPr marL="0" indent="0">
              <a:buNone/>
            </a:pPr>
            <a:endParaRPr lang="en-US" dirty="0"/>
          </a:p>
          <a:p>
            <a:pPr marL="0" indent="0">
              <a:buNone/>
            </a:pPr>
            <a:r>
              <a:rPr lang="en-US" dirty="0"/>
              <a:t>INTERNATIONAL BUSINESS MACHINES CORPORATION PROVIDES THIS PRESENTATION "AS IS" WITHOUT WARRANTY OF ANY KIND, EITHER EXPRESS OR IMPLIED, INCLUDING, BUT NOT LIMITED TO, THE IMPLIED WARRANTIES OR CONDITIONS OF NON-INFRINGEMENT, MERCHANTABILTY OR FITNESS FOR A PARTICULAR PURPOSE.</a:t>
            </a:r>
          </a:p>
          <a:p>
            <a:pPr marL="0" indent="0">
              <a:buNone/>
            </a:pPr>
            <a:endParaRPr lang="en-US" dirty="0"/>
          </a:p>
          <a:p>
            <a:pPr marL="0" indent="0">
              <a:buNone/>
            </a:pPr>
            <a:r>
              <a:rPr lang="en-US" dirty="0"/>
              <a:t>This information could include technical inaccuracies or typographical errors.  IBM may make improvements and/or changes in the product(s) and/or the program(s) described in this presentation at any time without notice.</a:t>
            </a:r>
          </a:p>
          <a:p>
            <a:pPr marL="0" indent="0">
              <a:buNone/>
            </a:pPr>
            <a:endParaRPr lang="en-US" dirty="0"/>
          </a:p>
          <a:p>
            <a:pPr marL="0" indent="0">
              <a:buNone/>
            </a:pPr>
            <a:r>
              <a:rPr lang="en-US" dirty="0"/>
              <a:t>Any references in this presentation to non-IBM Web sites are provided for convenience only and do not in any manner serve as an endorsement of those Web sites.  The materials at those Web sites are not part of the materials for this IBM product and use of those Web sites is at your own risk.</a:t>
            </a:r>
          </a:p>
          <a:p>
            <a:pPr marL="0" indent="0">
              <a:buNone/>
            </a:pPr>
            <a:endParaRPr lang="en-US" dirty="0"/>
          </a:p>
        </p:txBody>
      </p:sp>
    </p:spTree>
    <p:extLst>
      <p:ext uri="{BB962C8B-B14F-4D97-AF65-F5344CB8AC3E}">
        <p14:creationId xmlns:p14="http://schemas.microsoft.com/office/powerpoint/2010/main" val="3899961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C37909F7-311F-D443-B580-E5173D1EC1A8}"/>
              </a:ext>
            </a:extLst>
          </p:cNvPr>
          <p:cNvSpPr txBox="1">
            <a:spLocks noChangeArrowheads="1"/>
          </p:cNvSpPr>
          <p:nvPr/>
        </p:nvSpPr>
        <p:spPr bwMode="auto">
          <a:xfrm>
            <a:off x="2405960" y="1300719"/>
            <a:ext cx="7805738"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9pPr>
          </a:lstStyle>
          <a:p>
            <a:pPr>
              <a:spcBef>
                <a:spcPts val="1125"/>
              </a:spcBef>
            </a:pPr>
            <a:r>
              <a:rPr lang="en-US" altLang="en-US">
                <a:solidFill>
                  <a:srgbClr val="000000"/>
                </a:solidFill>
                <a:ea typeface="MS PGothic" panose="020B0600070205080204" pitchFamily="34" charset="-128"/>
              </a:rPr>
              <a:t>It’s about getting REST and JSON into your mainframe environment in a way that enables you to best take advantage of the assets that exist there:</a:t>
            </a:r>
          </a:p>
        </p:txBody>
      </p:sp>
      <p:pic>
        <p:nvPicPr>
          <p:cNvPr id="78851" name="Picture 3">
            <a:extLst>
              <a:ext uri="{FF2B5EF4-FFF2-40B4-BE49-F238E27FC236}">
                <a16:creationId xmlns:a16="http://schemas.microsoft.com/office/drawing/2014/main" id="{AB053427-6641-DC43-ABA6-EFE733C6E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7836" y="2621519"/>
            <a:ext cx="1223963" cy="17478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2" name="Picture 4">
            <a:extLst>
              <a:ext uri="{FF2B5EF4-FFF2-40B4-BE49-F238E27FC236}">
                <a16:creationId xmlns:a16="http://schemas.microsoft.com/office/drawing/2014/main" id="{3F97D389-DB0F-1F47-99EF-7EBC6914BD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8385" y="2327830"/>
            <a:ext cx="685800" cy="876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3" name="Picture 5">
            <a:extLst>
              <a:ext uri="{FF2B5EF4-FFF2-40B4-BE49-F238E27FC236}">
                <a16:creationId xmlns:a16="http://schemas.microsoft.com/office/drawing/2014/main" id="{336E9A88-6CF7-5841-ADA9-C65A4CA8EF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5961" y="3296206"/>
            <a:ext cx="823913" cy="568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4" name="Picture 6">
            <a:extLst>
              <a:ext uri="{FF2B5EF4-FFF2-40B4-BE49-F238E27FC236}">
                <a16:creationId xmlns:a16="http://schemas.microsoft.com/office/drawing/2014/main" id="{DA4BB280-7D76-674E-AC55-3AB8BDE989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5535" y="4021693"/>
            <a:ext cx="762000" cy="60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5" name="Picture 7">
            <a:extLst>
              <a:ext uri="{FF2B5EF4-FFF2-40B4-BE49-F238E27FC236}">
                <a16:creationId xmlns:a16="http://schemas.microsoft.com/office/drawing/2014/main" id="{766DC420-AFCD-B44E-98B0-8E97A89AD4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048" y="2686605"/>
            <a:ext cx="2025650" cy="1733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8856" name="Text Box 8">
            <a:extLst>
              <a:ext uri="{FF2B5EF4-FFF2-40B4-BE49-F238E27FC236}">
                <a16:creationId xmlns:a16="http://schemas.microsoft.com/office/drawing/2014/main" id="{1F5AB7F2-5B5C-9C4A-8473-B3A978173138}"/>
              </a:ext>
            </a:extLst>
          </p:cNvPr>
          <p:cNvSpPr txBox="1">
            <a:spLocks noChangeArrowheads="1"/>
          </p:cNvSpPr>
          <p:nvPr/>
        </p:nvSpPr>
        <p:spPr bwMode="auto">
          <a:xfrm>
            <a:off x="3529911" y="3262868"/>
            <a:ext cx="12541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9pPr>
          </a:lstStyle>
          <a:p>
            <a:pPr algn="ctr">
              <a:spcBef>
                <a:spcPts val="875"/>
              </a:spcBef>
            </a:pPr>
            <a:r>
              <a:rPr lang="en-US" altLang="en-US" i="1">
                <a:solidFill>
                  <a:srgbClr val="000000"/>
                </a:solidFill>
                <a:ea typeface="MS PGothic" panose="020B0600070205080204" pitchFamily="34" charset="-128"/>
              </a:rPr>
              <a:t>Mobile Ecosystem</a:t>
            </a:r>
          </a:p>
        </p:txBody>
      </p:sp>
      <p:sp>
        <p:nvSpPr>
          <p:cNvPr id="78857" name="Text Box 21">
            <a:extLst>
              <a:ext uri="{FF2B5EF4-FFF2-40B4-BE49-F238E27FC236}">
                <a16:creationId xmlns:a16="http://schemas.microsoft.com/office/drawing/2014/main" id="{AE625DB4-F907-4A43-A7BD-BBBDE08D50A9}"/>
              </a:ext>
            </a:extLst>
          </p:cNvPr>
          <p:cNvSpPr txBox="1">
            <a:spLocks noChangeArrowheads="1"/>
          </p:cNvSpPr>
          <p:nvPr/>
        </p:nvSpPr>
        <p:spPr bwMode="auto">
          <a:xfrm>
            <a:off x="2290073" y="5001181"/>
            <a:ext cx="3911600" cy="740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9pPr>
          </a:lstStyle>
          <a:p>
            <a:pPr>
              <a:spcBef>
                <a:spcPts val="875"/>
              </a:spcBef>
            </a:pPr>
            <a:r>
              <a:rPr lang="en-US" altLang="en-US">
                <a:solidFill>
                  <a:srgbClr val="0000FF"/>
                </a:solidFill>
                <a:ea typeface="MS PGothic" panose="020B0600070205080204" pitchFamily="34" charset="-128"/>
              </a:rPr>
              <a:t>REST</a:t>
            </a:r>
            <a:r>
              <a:rPr lang="en-US" altLang="en-US">
                <a:solidFill>
                  <a:srgbClr val="000000"/>
                </a:solidFill>
                <a:ea typeface="MS PGothic" panose="020B0600070205080204" pitchFamily="34" charset="-128"/>
              </a:rPr>
              <a:t> – Representational State Transfer … the use of HTTP URLs that map to a ‘service’, such as ‘query account’ or ‘update data’</a:t>
            </a:r>
          </a:p>
        </p:txBody>
      </p:sp>
      <p:sp>
        <p:nvSpPr>
          <p:cNvPr id="78858" name="Text Box 22">
            <a:extLst>
              <a:ext uri="{FF2B5EF4-FFF2-40B4-BE49-F238E27FC236}">
                <a16:creationId xmlns:a16="http://schemas.microsoft.com/office/drawing/2014/main" id="{0574C785-8635-3A4B-BCD3-B0CAC5023707}"/>
              </a:ext>
            </a:extLst>
          </p:cNvPr>
          <p:cNvSpPr txBox="1">
            <a:spLocks noChangeArrowheads="1"/>
          </p:cNvSpPr>
          <p:nvPr/>
        </p:nvSpPr>
        <p:spPr bwMode="auto">
          <a:xfrm>
            <a:off x="2290074" y="5775880"/>
            <a:ext cx="3843337"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9pPr>
          </a:lstStyle>
          <a:p>
            <a:pPr>
              <a:spcBef>
                <a:spcPts val="875"/>
              </a:spcBef>
            </a:pPr>
            <a:r>
              <a:rPr lang="en-US" altLang="en-US">
                <a:solidFill>
                  <a:srgbClr val="0000FF"/>
                </a:solidFill>
                <a:ea typeface="MS PGothic" panose="020B0600070205080204" pitchFamily="34" charset="-128"/>
              </a:rPr>
              <a:t>JSON</a:t>
            </a:r>
            <a:r>
              <a:rPr lang="en-US" altLang="en-US">
                <a:solidFill>
                  <a:srgbClr val="000000"/>
                </a:solidFill>
                <a:ea typeface="MS PGothic" panose="020B0600070205080204" pitchFamily="34" charset="-128"/>
              </a:rPr>
              <a:t> – JavaScript Object Notation … a standard of representing data as a set of name/value pairs.  This is passed back and forth along with REST request/responses</a:t>
            </a:r>
          </a:p>
        </p:txBody>
      </p:sp>
      <p:sp>
        <p:nvSpPr>
          <p:cNvPr id="78859" name="Line 23">
            <a:extLst>
              <a:ext uri="{FF2B5EF4-FFF2-40B4-BE49-F238E27FC236}">
                <a16:creationId xmlns:a16="http://schemas.microsoft.com/office/drawing/2014/main" id="{1238B1AB-6691-7949-81BF-AC307BAB312B}"/>
              </a:ext>
            </a:extLst>
          </p:cNvPr>
          <p:cNvSpPr>
            <a:spLocks noChangeShapeType="1"/>
          </p:cNvSpPr>
          <p:nvPr/>
        </p:nvSpPr>
        <p:spPr bwMode="auto">
          <a:xfrm>
            <a:off x="5182498" y="3440669"/>
            <a:ext cx="1293812" cy="1587"/>
          </a:xfrm>
          <a:prstGeom prst="line">
            <a:avLst/>
          </a:prstGeom>
          <a:noFill/>
          <a:ln w="25560" cap="sq">
            <a:solidFill>
              <a:srgbClr val="0000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60" name="Oval 24">
            <a:extLst>
              <a:ext uri="{FF2B5EF4-FFF2-40B4-BE49-F238E27FC236}">
                <a16:creationId xmlns:a16="http://schemas.microsoft.com/office/drawing/2014/main" id="{B917506A-147B-674C-809F-6CF9860418B6}"/>
              </a:ext>
            </a:extLst>
          </p:cNvPr>
          <p:cNvSpPr>
            <a:spLocks noChangeArrowheads="1"/>
          </p:cNvSpPr>
          <p:nvPr/>
        </p:nvSpPr>
        <p:spPr bwMode="auto">
          <a:xfrm>
            <a:off x="5607949" y="3297794"/>
            <a:ext cx="280987" cy="280987"/>
          </a:xfrm>
          <a:prstGeom prst="ellipse">
            <a:avLst/>
          </a:prstGeom>
          <a:solidFill>
            <a:srgbClr val="FFFFFF"/>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endParaRPr lang="en-GB" altLang="en-US"/>
          </a:p>
        </p:txBody>
      </p:sp>
      <p:sp>
        <p:nvSpPr>
          <p:cNvPr id="78861" name="AutoShape 25">
            <a:extLst>
              <a:ext uri="{FF2B5EF4-FFF2-40B4-BE49-F238E27FC236}">
                <a16:creationId xmlns:a16="http://schemas.microsoft.com/office/drawing/2014/main" id="{65B16515-2A56-9B4B-920E-C0A3A9C5ADBD}"/>
              </a:ext>
            </a:extLst>
          </p:cNvPr>
          <p:cNvSpPr>
            <a:spLocks noChangeArrowheads="1"/>
          </p:cNvSpPr>
          <p:nvPr/>
        </p:nvSpPr>
        <p:spPr bwMode="auto">
          <a:xfrm>
            <a:off x="7859024" y="3188255"/>
            <a:ext cx="992187" cy="622300"/>
          </a:xfrm>
          <a:prstGeom prst="rightArrow">
            <a:avLst>
              <a:gd name="adj1" fmla="val 50000"/>
              <a:gd name="adj2" fmla="val 39860"/>
            </a:avLst>
          </a:prstGeom>
          <a:solidFill>
            <a:srgbClr val="FFFFFF"/>
          </a:solidFill>
          <a:ln w="507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endParaRPr lang="en-GB" altLang="en-US"/>
          </a:p>
        </p:txBody>
      </p:sp>
      <p:sp>
        <p:nvSpPr>
          <p:cNvPr id="78862" name="Text Box 26">
            <a:extLst>
              <a:ext uri="{FF2B5EF4-FFF2-40B4-BE49-F238E27FC236}">
                <a16:creationId xmlns:a16="http://schemas.microsoft.com/office/drawing/2014/main" id="{C71E2940-A222-314E-8DFB-BEBEC163F65A}"/>
              </a:ext>
            </a:extLst>
          </p:cNvPr>
          <p:cNvSpPr txBox="1">
            <a:spLocks noChangeArrowheads="1"/>
          </p:cNvSpPr>
          <p:nvPr/>
        </p:nvSpPr>
        <p:spPr bwMode="auto">
          <a:xfrm>
            <a:off x="5012636" y="2391330"/>
            <a:ext cx="1331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9pPr>
          </a:lstStyle>
          <a:p>
            <a:pPr algn="r">
              <a:spcBef>
                <a:spcPts val="875"/>
              </a:spcBef>
            </a:pPr>
            <a:r>
              <a:rPr lang="en-US" altLang="en-US" b="1">
                <a:solidFill>
                  <a:srgbClr val="000000"/>
                </a:solidFill>
                <a:ea typeface="MS PGothic" panose="020B0600070205080204" pitchFamily="34" charset="-128"/>
              </a:rPr>
              <a:t>Where z/OS Connect fits</a:t>
            </a:r>
          </a:p>
        </p:txBody>
      </p:sp>
      <p:sp>
        <p:nvSpPr>
          <p:cNvPr id="78863" name="Text Box 27">
            <a:extLst>
              <a:ext uri="{FF2B5EF4-FFF2-40B4-BE49-F238E27FC236}">
                <a16:creationId xmlns:a16="http://schemas.microsoft.com/office/drawing/2014/main" id="{72CBB4A5-15F6-7446-8D57-6EC8ED839D7F}"/>
              </a:ext>
            </a:extLst>
          </p:cNvPr>
          <p:cNvSpPr txBox="1">
            <a:spLocks noChangeArrowheads="1"/>
          </p:cNvSpPr>
          <p:nvPr/>
        </p:nvSpPr>
        <p:spPr bwMode="auto">
          <a:xfrm>
            <a:off x="6344549" y="4582081"/>
            <a:ext cx="2422525"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115888" indent="-115888">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400">
                <a:solidFill>
                  <a:schemeClr val="tx1"/>
                </a:solidFill>
                <a:latin typeface="Arial" panose="020B0604020202020204" pitchFamily="34" charset="0"/>
                <a:cs typeface="Arial" panose="020B0604020202020204" pitchFamily="34" charset="0"/>
              </a:defRPr>
            </a:lvl1pPr>
            <a:lvl2pPr marL="742950" indent="-28575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400">
                <a:solidFill>
                  <a:schemeClr val="tx1"/>
                </a:solidFill>
                <a:latin typeface="Arial" panose="020B0604020202020204" pitchFamily="34" charset="0"/>
                <a:cs typeface="Arial" panose="020B0604020202020204" pitchFamily="34" charset="0"/>
              </a:defRPr>
            </a:lvl2pPr>
            <a:lvl3pPr marL="1143000" indent="-22860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400">
                <a:solidFill>
                  <a:schemeClr val="tx1"/>
                </a:solidFill>
                <a:latin typeface="Arial" panose="020B0604020202020204" pitchFamily="34" charset="0"/>
                <a:cs typeface="Arial" panose="020B0604020202020204" pitchFamily="34" charset="0"/>
              </a:defRPr>
            </a:lvl3pPr>
            <a:lvl4pPr marL="1600200" indent="-22860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400">
                <a:solidFill>
                  <a:schemeClr val="tx1"/>
                </a:solidFill>
                <a:latin typeface="Arial" panose="020B0604020202020204" pitchFamily="34" charset="0"/>
                <a:cs typeface="Arial" panose="020B0604020202020204" pitchFamily="34" charset="0"/>
              </a:defRPr>
            </a:lvl4pPr>
            <a:lvl5pPr marL="2057400" indent="-22860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400">
                <a:solidFill>
                  <a:schemeClr val="tx1"/>
                </a:solidFill>
                <a:latin typeface="Arial" panose="020B0604020202020204" pitchFamily="34" charset="0"/>
                <a:cs typeface="Arial" panose="020B0604020202020204" pitchFamily="34" charset="0"/>
              </a:defRPr>
            </a:lvl9pPr>
          </a:lstStyle>
          <a:p>
            <a:pPr>
              <a:spcBef>
                <a:spcPts val="750"/>
              </a:spcBef>
              <a:buFont typeface="Arial" panose="020B0604020202020204" pitchFamily="34" charset="0"/>
              <a:buChar char="•"/>
            </a:pPr>
            <a:r>
              <a:rPr lang="en-US" altLang="en-US">
                <a:solidFill>
                  <a:srgbClr val="000000"/>
                </a:solidFill>
                <a:ea typeface="MS PGothic" panose="020B0600070205080204" pitchFamily="34" charset="-128"/>
              </a:rPr>
              <a:t>Liberty Profile Server</a:t>
            </a:r>
          </a:p>
          <a:p>
            <a:pPr>
              <a:spcBef>
                <a:spcPts val="300"/>
              </a:spcBef>
              <a:buFont typeface="Arial" panose="020B0604020202020204" pitchFamily="34" charset="0"/>
              <a:buChar char="•"/>
            </a:pPr>
            <a:r>
              <a:rPr lang="en-US" altLang="en-US">
                <a:solidFill>
                  <a:srgbClr val="000000"/>
                </a:solidFill>
                <a:ea typeface="MS PGothic" panose="020B0600070205080204" pitchFamily="34" charset="-128"/>
              </a:rPr>
              <a:t>Function IBM wrote to run in Liberty Profile</a:t>
            </a:r>
          </a:p>
        </p:txBody>
      </p:sp>
      <p:grpSp>
        <p:nvGrpSpPr>
          <p:cNvPr id="78864" name="Group 28">
            <a:extLst>
              <a:ext uri="{FF2B5EF4-FFF2-40B4-BE49-F238E27FC236}">
                <a16:creationId xmlns:a16="http://schemas.microsoft.com/office/drawing/2014/main" id="{A30F087C-EE48-584D-B963-45F47600523B}"/>
              </a:ext>
            </a:extLst>
          </p:cNvPr>
          <p:cNvGrpSpPr>
            <a:grpSpLocks/>
          </p:cNvGrpSpPr>
          <p:nvPr/>
        </p:nvGrpSpPr>
        <p:grpSpPr bwMode="auto">
          <a:xfrm>
            <a:off x="6536635" y="2977118"/>
            <a:ext cx="1239838" cy="1003300"/>
            <a:chOff x="2832" y="1473"/>
            <a:chExt cx="781" cy="632"/>
          </a:xfrm>
        </p:grpSpPr>
        <p:sp>
          <p:nvSpPr>
            <p:cNvPr id="78884" name="AutoShape 29">
              <a:extLst>
                <a:ext uri="{FF2B5EF4-FFF2-40B4-BE49-F238E27FC236}">
                  <a16:creationId xmlns:a16="http://schemas.microsoft.com/office/drawing/2014/main" id="{B22A78F9-410D-1D4A-BF07-33516D959EF2}"/>
                </a:ext>
              </a:extLst>
            </p:cNvPr>
            <p:cNvSpPr>
              <a:spLocks noChangeArrowheads="1"/>
            </p:cNvSpPr>
            <p:nvPr/>
          </p:nvSpPr>
          <p:spPr bwMode="auto">
            <a:xfrm>
              <a:off x="2832" y="1473"/>
              <a:ext cx="781" cy="632"/>
            </a:xfrm>
            <a:prstGeom prst="roundRect">
              <a:avLst>
                <a:gd name="adj" fmla="val 16667"/>
              </a:avLst>
            </a:prstGeom>
            <a:solidFill>
              <a:srgbClr val="FFFF99"/>
            </a:solidFill>
            <a:ln w="76320" cap="sq">
              <a:solidFill>
                <a:srgbClr val="0000FF"/>
              </a:solidFill>
              <a:miter lim="800000"/>
              <a:headEnd/>
              <a:tailEnd/>
            </a:ln>
            <a:effectLst>
              <a:outerShdw dist="107933" dir="2700000" algn="ctr" rotWithShape="0">
                <a:srgbClr val="808080">
                  <a:alpha val="50026"/>
                </a:srgbClr>
              </a:outerShdw>
            </a:effectLst>
          </p:spPr>
          <p:txBody>
            <a:bodyPr wrap="none" anchor="ct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endParaRPr lang="en-GB" altLang="en-US"/>
            </a:p>
          </p:txBody>
        </p:sp>
        <p:sp>
          <p:nvSpPr>
            <p:cNvPr id="78885" name="Text Box 30">
              <a:extLst>
                <a:ext uri="{FF2B5EF4-FFF2-40B4-BE49-F238E27FC236}">
                  <a16:creationId xmlns:a16="http://schemas.microsoft.com/office/drawing/2014/main" id="{3966CB6E-F30D-9046-B1CF-355827BE6B16}"/>
                </a:ext>
              </a:extLst>
            </p:cNvPr>
            <p:cNvSpPr txBox="1">
              <a:spLocks noChangeArrowheads="1"/>
            </p:cNvSpPr>
            <p:nvPr/>
          </p:nvSpPr>
          <p:spPr bwMode="auto">
            <a:xfrm>
              <a:off x="2862" y="1607"/>
              <a:ext cx="721"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9pPr>
            </a:lstStyle>
            <a:p>
              <a:pPr algn="ctr">
                <a:spcBef>
                  <a:spcPts val="1000"/>
                </a:spcBef>
              </a:pPr>
              <a:r>
                <a:rPr lang="en-US" altLang="en-US" sz="1600">
                  <a:solidFill>
                    <a:srgbClr val="0000FF"/>
                  </a:solidFill>
                  <a:latin typeface="Verdana" panose="020B0604030504040204" pitchFamily="34" charset="0"/>
                  <a:ea typeface="MS PGothic" panose="020B0600070205080204" pitchFamily="34" charset="-128"/>
                </a:rPr>
                <a:t>z/OS Connect</a:t>
              </a:r>
            </a:p>
          </p:txBody>
        </p:sp>
      </p:grpSp>
      <p:grpSp>
        <p:nvGrpSpPr>
          <p:cNvPr id="78866" name="Group 53">
            <a:extLst>
              <a:ext uri="{FF2B5EF4-FFF2-40B4-BE49-F238E27FC236}">
                <a16:creationId xmlns:a16="http://schemas.microsoft.com/office/drawing/2014/main" id="{B3670776-49F0-F546-B6BE-2E43E1E63890}"/>
              </a:ext>
            </a:extLst>
          </p:cNvPr>
          <p:cNvGrpSpPr>
            <a:grpSpLocks/>
          </p:cNvGrpSpPr>
          <p:nvPr/>
        </p:nvGrpSpPr>
        <p:grpSpPr bwMode="auto">
          <a:xfrm>
            <a:off x="9181410" y="2300843"/>
            <a:ext cx="1138238" cy="385762"/>
            <a:chOff x="6835863" y="2010219"/>
            <a:chExt cx="1138243" cy="515396"/>
          </a:xfrm>
        </p:grpSpPr>
        <p:sp>
          <p:nvSpPr>
            <p:cNvPr id="33" name="Rectangle 32">
              <a:extLst>
                <a:ext uri="{FF2B5EF4-FFF2-40B4-BE49-F238E27FC236}">
                  <a16:creationId xmlns:a16="http://schemas.microsoft.com/office/drawing/2014/main" id="{95F3978A-D0EE-8745-A0FE-41D49B22850D}"/>
                </a:ext>
              </a:extLst>
            </p:cNvPr>
            <p:cNvSpPr/>
            <p:nvPr/>
          </p:nvSpPr>
          <p:spPr>
            <a:xfrm>
              <a:off x="6835863" y="2010219"/>
              <a:ext cx="1138243" cy="496308"/>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78883" name="TextBox 33">
              <a:extLst>
                <a:ext uri="{FF2B5EF4-FFF2-40B4-BE49-F238E27FC236}">
                  <a16:creationId xmlns:a16="http://schemas.microsoft.com/office/drawing/2014/main" id="{19C5AA65-B6ED-1B45-B6E5-69360F8E9955}"/>
                </a:ext>
              </a:extLst>
            </p:cNvPr>
            <p:cNvSpPr txBox="1">
              <a:spLocks noChangeArrowheads="1"/>
            </p:cNvSpPr>
            <p:nvPr/>
          </p:nvSpPr>
          <p:spPr bwMode="auto">
            <a:xfrm>
              <a:off x="7022163" y="2074210"/>
              <a:ext cx="76564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t>CICS</a:t>
              </a:r>
            </a:p>
          </p:txBody>
        </p:sp>
      </p:grpSp>
      <p:grpSp>
        <p:nvGrpSpPr>
          <p:cNvPr id="78867" name="Group 52">
            <a:extLst>
              <a:ext uri="{FF2B5EF4-FFF2-40B4-BE49-F238E27FC236}">
                <a16:creationId xmlns:a16="http://schemas.microsoft.com/office/drawing/2014/main" id="{5489CB29-B1C0-8343-9643-67AEABE1276D}"/>
              </a:ext>
            </a:extLst>
          </p:cNvPr>
          <p:cNvGrpSpPr>
            <a:grpSpLocks/>
          </p:cNvGrpSpPr>
          <p:nvPr/>
        </p:nvGrpSpPr>
        <p:grpSpPr bwMode="auto">
          <a:xfrm>
            <a:off x="9181410" y="2775505"/>
            <a:ext cx="1138238" cy="387350"/>
            <a:chOff x="6832500" y="2697865"/>
            <a:chExt cx="1138243" cy="515394"/>
          </a:xfrm>
        </p:grpSpPr>
        <p:sp>
          <p:nvSpPr>
            <p:cNvPr id="36" name="Rectangle 35">
              <a:extLst>
                <a:ext uri="{FF2B5EF4-FFF2-40B4-BE49-F238E27FC236}">
                  <a16:creationId xmlns:a16="http://schemas.microsoft.com/office/drawing/2014/main" id="{77BE37E9-ED81-684E-A937-1E8744CCAE28}"/>
                </a:ext>
              </a:extLst>
            </p:cNvPr>
            <p:cNvSpPr/>
            <p:nvPr/>
          </p:nvSpPr>
          <p:spPr>
            <a:xfrm>
              <a:off x="6832500" y="2697865"/>
              <a:ext cx="1138243" cy="496384"/>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78881" name="TextBox 36">
              <a:extLst>
                <a:ext uri="{FF2B5EF4-FFF2-40B4-BE49-F238E27FC236}">
                  <a16:creationId xmlns:a16="http://schemas.microsoft.com/office/drawing/2014/main" id="{42F85F86-358E-AD40-BA05-2173B387B18A}"/>
                </a:ext>
              </a:extLst>
            </p:cNvPr>
            <p:cNvSpPr txBox="1">
              <a:spLocks noChangeArrowheads="1"/>
            </p:cNvSpPr>
            <p:nvPr/>
          </p:nvSpPr>
          <p:spPr bwMode="auto">
            <a:xfrm>
              <a:off x="7018800" y="2761855"/>
              <a:ext cx="765642" cy="45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t>IMS</a:t>
              </a:r>
            </a:p>
          </p:txBody>
        </p:sp>
      </p:grpSp>
      <p:grpSp>
        <p:nvGrpSpPr>
          <p:cNvPr id="78868" name="Group 51">
            <a:extLst>
              <a:ext uri="{FF2B5EF4-FFF2-40B4-BE49-F238E27FC236}">
                <a16:creationId xmlns:a16="http://schemas.microsoft.com/office/drawing/2014/main" id="{A1BE6C19-3A8A-2E4F-90FC-9E411504C604}"/>
              </a:ext>
            </a:extLst>
          </p:cNvPr>
          <p:cNvGrpSpPr>
            <a:grpSpLocks/>
          </p:cNvGrpSpPr>
          <p:nvPr/>
        </p:nvGrpSpPr>
        <p:grpSpPr bwMode="auto">
          <a:xfrm>
            <a:off x="9108386" y="3251756"/>
            <a:ext cx="1249363" cy="373063"/>
            <a:chOff x="6760197" y="3361013"/>
            <a:chExt cx="1248125" cy="497310"/>
          </a:xfrm>
        </p:grpSpPr>
        <p:sp>
          <p:nvSpPr>
            <p:cNvPr id="39" name="Rectangle 38">
              <a:extLst>
                <a:ext uri="{FF2B5EF4-FFF2-40B4-BE49-F238E27FC236}">
                  <a16:creationId xmlns:a16="http://schemas.microsoft.com/office/drawing/2014/main" id="{AA74D96E-480E-DD4B-8854-39BDAE9C9DA2}"/>
                </a:ext>
              </a:extLst>
            </p:cNvPr>
            <p:cNvSpPr/>
            <p:nvPr/>
          </p:nvSpPr>
          <p:spPr>
            <a:xfrm>
              <a:off x="6833150" y="3361013"/>
              <a:ext cx="1137110" cy="497310"/>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78879" name="TextBox 39">
              <a:extLst>
                <a:ext uri="{FF2B5EF4-FFF2-40B4-BE49-F238E27FC236}">
                  <a16:creationId xmlns:a16="http://schemas.microsoft.com/office/drawing/2014/main" id="{9D694508-0C25-AF41-B041-DB50412FE1AD}"/>
                </a:ext>
              </a:extLst>
            </p:cNvPr>
            <p:cNvSpPr txBox="1">
              <a:spLocks noChangeArrowheads="1"/>
            </p:cNvSpPr>
            <p:nvPr/>
          </p:nvSpPr>
          <p:spPr bwMode="auto">
            <a:xfrm>
              <a:off x="6760197" y="3363960"/>
              <a:ext cx="1248125"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t>DB2</a:t>
              </a:r>
              <a:endParaRPr lang="en-US" altLang="en-US" sz="800" b="1"/>
            </a:p>
          </p:txBody>
        </p:sp>
      </p:grpSp>
      <p:grpSp>
        <p:nvGrpSpPr>
          <p:cNvPr id="78869" name="Group 50">
            <a:extLst>
              <a:ext uri="{FF2B5EF4-FFF2-40B4-BE49-F238E27FC236}">
                <a16:creationId xmlns:a16="http://schemas.microsoft.com/office/drawing/2014/main" id="{A31B54C5-C348-4F47-8A74-9953C8F44E60}"/>
              </a:ext>
            </a:extLst>
          </p:cNvPr>
          <p:cNvGrpSpPr>
            <a:grpSpLocks/>
          </p:cNvGrpSpPr>
          <p:nvPr/>
        </p:nvGrpSpPr>
        <p:grpSpPr bwMode="auto">
          <a:xfrm>
            <a:off x="9190935" y="3734356"/>
            <a:ext cx="1138238" cy="373063"/>
            <a:chOff x="6832500" y="4009462"/>
            <a:chExt cx="1138243" cy="497310"/>
          </a:xfrm>
        </p:grpSpPr>
        <p:sp>
          <p:nvSpPr>
            <p:cNvPr id="42" name="Rectangle 41">
              <a:extLst>
                <a:ext uri="{FF2B5EF4-FFF2-40B4-BE49-F238E27FC236}">
                  <a16:creationId xmlns:a16="http://schemas.microsoft.com/office/drawing/2014/main" id="{F358722F-42A6-674A-8E46-65CD069B99F5}"/>
                </a:ext>
              </a:extLst>
            </p:cNvPr>
            <p:cNvSpPr/>
            <p:nvPr/>
          </p:nvSpPr>
          <p:spPr>
            <a:xfrm>
              <a:off x="6832500" y="4009462"/>
              <a:ext cx="1138243" cy="497310"/>
            </a:xfrm>
            <a:prstGeom prst="rect">
              <a:avLst/>
            </a:prstGeom>
            <a:solidFill>
              <a:schemeClr val="bg1"/>
            </a:solidFill>
            <a:ln w="25400">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78877" name="TextBox 42">
              <a:extLst>
                <a:ext uri="{FF2B5EF4-FFF2-40B4-BE49-F238E27FC236}">
                  <a16:creationId xmlns:a16="http://schemas.microsoft.com/office/drawing/2014/main" id="{982DFC78-9782-124B-88F8-71CE445CBAAE}"/>
                </a:ext>
              </a:extLst>
            </p:cNvPr>
            <p:cNvSpPr txBox="1">
              <a:spLocks noChangeArrowheads="1"/>
            </p:cNvSpPr>
            <p:nvPr/>
          </p:nvSpPr>
          <p:spPr bwMode="auto">
            <a:xfrm>
              <a:off x="6891545" y="4037870"/>
              <a:ext cx="986207"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t>MQ</a:t>
              </a:r>
            </a:p>
          </p:txBody>
        </p:sp>
      </p:grpSp>
      <p:grpSp>
        <p:nvGrpSpPr>
          <p:cNvPr id="78870" name="Group 50">
            <a:extLst>
              <a:ext uri="{FF2B5EF4-FFF2-40B4-BE49-F238E27FC236}">
                <a16:creationId xmlns:a16="http://schemas.microsoft.com/office/drawing/2014/main" id="{E99B1069-EC40-FB45-B1F6-0267CD8016EF}"/>
              </a:ext>
            </a:extLst>
          </p:cNvPr>
          <p:cNvGrpSpPr>
            <a:grpSpLocks/>
          </p:cNvGrpSpPr>
          <p:nvPr/>
        </p:nvGrpSpPr>
        <p:grpSpPr bwMode="auto">
          <a:xfrm>
            <a:off x="9163949" y="4732893"/>
            <a:ext cx="1292225" cy="373062"/>
            <a:chOff x="6827715" y="4009462"/>
            <a:chExt cx="1292583" cy="497310"/>
          </a:xfrm>
        </p:grpSpPr>
        <p:sp>
          <p:nvSpPr>
            <p:cNvPr id="45" name="Rectangle 44">
              <a:extLst>
                <a:ext uri="{FF2B5EF4-FFF2-40B4-BE49-F238E27FC236}">
                  <a16:creationId xmlns:a16="http://schemas.microsoft.com/office/drawing/2014/main" id="{AB2B43CE-7FF2-8945-9AC4-8120F3601101}"/>
                </a:ext>
              </a:extLst>
            </p:cNvPr>
            <p:cNvSpPr/>
            <p:nvPr/>
          </p:nvSpPr>
          <p:spPr>
            <a:xfrm>
              <a:off x="6832478" y="4009462"/>
              <a:ext cx="1138553" cy="497310"/>
            </a:xfrm>
            <a:prstGeom prst="rect">
              <a:avLst/>
            </a:prstGeom>
            <a:solidFill>
              <a:schemeClr val="bg1"/>
            </a:solidFill>
            <a:ln w="25400">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78875" name="TextBox 45">
              <a:extLst>
                <a:ext uri="{FF2B5EF4-FFF2-40B4-BE49-F238E27FC236}">
                  <a16:creationId xmlns:a16="http://schemas.microsoft.com/office/drawing/2014/main" id="{715FA9C4-0D3C-2F47-A115-31761F32DFC7}"/>
                </a:ext>
              </a:extLst>
            </p:cNvPr>
            <p:cNvSpPr txBox="1">
              <a:spLocks noChangeArrowheads="1"/>
            </p:cNvSpPr>
            <p:nvPr/>
          </p:nvSpPr>
          <p:spPr bwMode="auto">
            <a:xfrm>
              <a:off x="6827715" y="4022053"/>
              <a:ext cx="1292583"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t>Custom </a:t>
              </a:r>
            </a:p>
          </p:txBody>
        </p:sp>
      </p:grpSp>
      <p:grpSp>
        <p:nvGrpSpPr>
          <p:cNvPr id="78871" name="Group 50">
            <a:extLst>
              <a:ext uri="{FF2B5EF4-FFF2-40B4-BE49-F238E27FC236}">
                <a16:creationId xmlns:a16="http://schemas.microsoft.com/office/drawing/2014/main" id="{FDBA0B88-D861-EC4E-A2E0-A3203B9998A6}"/>
              </a:ext>
            </a:extLst>
          </p:cNvPr>
          <p:cNvGrpSpPr>
            <a:grpSpLocks/>
          </p:cNvGrpSpPr>
          <p:nvPr/>
        </p:nvGrpSpPr>
        <p:grpSpPr bwMode="auto">
          <a:xfrm>
            <a:off x="9192524" y="4226481"/>
            <a:ext cx="1138237" cy="373063"/>
            <a:chOff x="6832500" y="4009462"/>
            <a:chExt cx="1138243" cy="497310"/>
          </a:xfrm>
        </p:grpSpPr>
        <p:sp>
          <p:nvSpPr>
            <p:cNvPr id="48" name="Rectangle 47">
              <a:extLst>
                <a:ext uri="{FF2B5EF4-FFF2-40B4-BE49-F238E27FC236}">
                  <a16:creationId xmlns:a16="http://schemas.microsoft.com/office/drawing/2014/main" id="{8806809E-0588-4F43-BA04-1B2B092D8273}"/>
                </a:ext>
              </a:extLst>
            </p:cNvPr>
            <p:cNvSpPr/>
            <p:nvPr/>
          </p:nvSpPr>
          <p:spPr>
            <a:xfrm>
              <a:off x="6832500" y="4009462"/>
              <a:ext cx="1138243" cy="497310"/>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78873" name="TextBox 48">
              <a:extLst>
                <a:ext uri="{FF2B5EF4-FFF2-40B4-BE49-F238E27FC236}">
                  <a16:creationId xmlns:a16="http://schemas.microsoft.com/office/drawing/2014/main" id="{F5DEF9BB-147C-D34B-97C8-BE7390C7430C}"/>
                </a:ext>
              </a:extLst>
            </p:cNvPr>
            <p:cNvSpPr txBox="1">
              <a:spLocks noChangeArrowheads="1"/>
            </p:cNvSpPr>
            <p:nvPr/>
          </p:nvSpPr>
          <p:spPr bwMode="auto">
            <a:xfrm>
              <a:off x="7007125" y="4035327"/>
              <a:ext cx="76564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t>Task</a:t>
              </a:r>
            </a:p>
          </p:txBody>
        </p:sp>
      </p:grpSp>
      <p:sp>
        <p:nvSpPr>
          <p:cNvPr id="4" name="Title 3">
            <a:extLst>
              <a:ext uri="{FF2B5EF4-FFF2-40B4-BE49-F238E27FC236}">
                <a16:creationId xmlns:a16="http://schemas.microsoft.com/office/drawing/2014/main" id="{14956445-9C00-C94F-9E96-5C615A559515}"/>
              </a:ext>
            </a:extLst>
          </p:cNvPr>
          <p:cNvSpPr>
            <a:spLocks noGrp="1"/>
          </p:cNvSpPr>
          <p:nvPr>
            <p:ph type="title"/>
          </p:nvPr>
        </p:nvSpPr>
        <p:spPr/>
        <p:txBody>
          <a:bodyPr>
            <a:normAutofit/>
          </a:bodyPr>
          <a:lstStyle/>
          <a:p>
            <a:r>
              <a:rPr lang="en-US" sz="3600" dirty="0"/>
              <a:t>z/OS Connect – what is it?</a:t>
            </a:r>
          </a:p>
        </p:txBody>
      </p:sp>
    </p:spTree>
    <p:extLst>
      <p:ext uri="{BB962C8B-B14F-4D97-AF65-F5344CB8AC3E}">
        <p14:creationId xmlns:p14="http://schemas.microsoft.com/office/powerpoint/2010/main" val="15812920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BE70EAE1-AB08-F646-A9C0-C32D598FBC84}"/>
              </a:ext>
            </a:extLst>
          </p:cNvPr>
          <p:cNvSpPr>
            <a:spLocks noGrp="1"/>
          </p:cNvSpPr>
          <p:nvPr>
            <p:ph type="title"/>
          </p:nvPr>
        </p:nvSpPr>
        <p:spPr/>
        <p:txBody>
          <a:bodyPr>
            <a:normAutofit/>
          </a:bodyPr>
          <a:lstStyle/>
          <a:p>
            <a:r>
              <a:rPr lang="en-US" altLang="en-US" sz="2800" dirty="0"/>
              <a:t>Notes</a:t>
            </a:r>
          </a:p>
        </p:txBody>
      </p:sp>
      <p:sp>
        <p:nvSpPr>
          <p:cNvPr id="3" name="Content Placeholder 2">
            <a:extLst>
              <a:ext uri="{FF2B5EF4-FFF2-40B4-BE49-F238E27FC236}">
                <a16:creationId xmlns:a16="http://schemas.microsoft.com/office/drawing/2014/main" id="{0B41CEF7-7D35-B84E-8361-77DD3F007951}"/>
              </a:ext>
            </a:extLst>
          </p:cNvPr>
          <p:cNvSpPr>
            <a:spLocks noGrp="1"/>
          </p:cNvSpPr>
          <p:nvPr>
            <p:ph idx="1"/>
          </p:nvPr>
        </p:nvSpPr>
        <p:spPr/>
        <p:txBody>
          <a:bodyPr>
            <a:normAutofit/>
          </a:bodyPr>
          <a:lstStyle/>
          <a:p>
            <a:pPr>
              <a:spcBef>
                <a:spcPts val="476"/>
              </a:spcBef>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a:pPr>
            <a:r>
              <a:rPr lang="en-US" altLang="en-US" sz="1400" dirty="0">
                <a:ea typeface="MS PGothic" panose="020B0600070205080204" pitchFamily="34" charset="-128"/>
              </a:rPr>
              <a:t>We start with a discussion that sets the context for the details that follow.</a:t>
            </a:r>
          </a:p>
          <a:p>
            <a:pPr>
              <a:spcBef>
                <a:spcPts val="476"/>
              </a:spcBef>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a:pPr>
            <a:r>
              <a:rPr lang="en-US" altLang="en-US" sz="1400" dirty="0">
                <a:ea typeface="MS PGothic" panose="020B0600070205080204" pitchFamily="34" charset="-128"/>
              </a:rPr>
              <a:t>z/OS Connect is software function written by IBM that runs inside an instance of WebSphere Liberty Profile z/OS, and uses existing connector technology to get to the backend systems. </a:t>
            </a:r>
          </a:p>
          <a:p>
            <a:pPr>
              <a:spcBef>
                <a:spcPts val="476"/>
              </a:spcBef>
              <a:tabLst>
                <a:tab pos="0" algn="l"/>
                <a:tab pos="966612" algn="l"/>
                <a:tab pos="1933224" algn="l"/>
                <a:tab pos="2899837" algn="l"/>
                <a:tab pos="3866449" algn="l"/>
                <a:tab pos="4833061" algn="l"/>
                <a:tab pos="5799673" algn="l"/>
                <a:tab pos="6766286" algn="l"/>
                <a:tab pos="7732898" algn="l"/>
                <a:tab pos="8699510" algn="l"/>
                <a:tab pos="9666122" algn="l"/>
                <a:tab pos="10632735" algn="l"/>
              </a:tabLst>
              <a:defRPr/>
            </a:pPr>
            <a:r>
              <a:rPr lang="en-US" sz="1400" dirty="0"/>
              <a:t>At the very heart of this discussion is the idea of devices and systems using </a:t>
            </a:r>
            <a:r>
              <a:rPr lang="en-US" sz="1400" dirty="0" err="1"/>
              <a:t>RESTful</a:t>
            </a:r>
            <a:r>
              <a:rPr lang="en-US" sz="1400" dirty="0"/>
              <a:t> calls and JSON data to access the mainframe and the applications and data that reside there.  REST and JSON are becoming more and more common in the world of mobile and cloud system access to systems of record. </a:t>
            </a:r>
          </a:p>
          <a:p>
            <a:pPr>
              <a:defRPr/>
            </a:pPr>
            <a:r>
              <a:rPr lang="en-US" sz="1400" dirty="0"/>
              <a:t>For REST and JSON to be effective, something has to be in place to recognize and handle the REST call and the JSON data.</a:t>
            </a:r>
          </a:p>
          <a:p>
            <a:pPr>
              <a:defRPr/>
            </a:pPr>
            <a:r>
              <a:rPr lang="en-US" sz="1400" dirty="0"/>
              <a:t>Key Point: z/OS Connect is designed to be a REST/JSON interface to a z/OS LPAR.</a:t>
            </a:r>
          </a:p>
        </p:txBody>
      </p:sp>
      <p:sp>
        <p:nvSpPr>
          <p:cNvPr id="80900" name="Slide Number Placeholder 3">
            <a:extLst>
              <a:ext uri="{FF2B5EF4-FFF2-40B4-BE49-F238E27FC236}">
                <a16:creationId xmlns:a16="http://schemas.microsoft.com/office/drawing/2014/main" id="{BAE88768-A638-CC4C-AAAD-79FB090CFD54}"/>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fld id="{FFB7AF0D-89A0-234D-AB7E-6B00C92B3155}" type="slidenum">
              <a:rPr lang="en-US" altLang="en-US" smtClean="0"/>
              <a:pPr/>
              <a:t>41</a:t>
            </a:fld>
            <a:endParaRPr lang="en-US" altLang="en-US" sz="1000">
              <a:solidFill>
                <a:srgbClr val="FFFFFF"/>
              </a:solidFill>
            </a:endParaRPr>
          </a:p>
        </p:txBody>
      </p:sp>
    </p:spTree>
    <p:extLst>
      <p:ext uri="{BB962C8B-B14F-4D97-AF65-F5344CB8AC3E}">
        <p14:creationId xmlns:p14="http://schemas.microsoft.com/office/powerpoint/2010/main" val="1258027580"/>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EC78-21D1-C344-A9E9-E2D4D2480972}"/>
              </a:ext>
            </a:extLst>
          </p:cNvPr>
          <p:cNvSpPr>
            <a:spLocks noGrp="1"/>
          </p:cNvSpPr>
          <p:nvPr>
            <p:ph type="title"/>
          </p:nvPr>
        </p:nvSpPr>
        <p:spPr/>
        <p:txBody>
          <a:bodyPr>
            <a:noAutofit/>
          </a:bodyPr>
          <a:lstStyle/>
          <a:p>
            <a:pPr>
              <a:defRPr/>
            </a:pPr>
            <a:r>
              <a:rPr lang="en-US" sz="3600" dirty="0"/>
              <a:t>z/OS Connect EE High Level Points </a:t>
            </a:r>
          </a:p>
        </p:txBody>
      </p:sp>
      <p:sp>
        <p:nvSpPr>
          <p:cNvPr id="81923" name="Content Placeholder 2">
            <a:extLst>
              <a:ext uri="{FF2B5EF4-FFF2-40B4-BE49-F238E27FC236}">
                <a16:creationId xmlns:a16="http://schemas.microsoft.com/office/drawing/2014/main" id="{495AAF20-9F9F-844E-8BDF-17A6AADB0939}"/>
              </a:ext>
            </a:extLst>
          </p:cNvPr>
          <p:cNvSpPr>
            <a:spLocks noGrp="1"/>
          </p:cNvSpPr>
          <p:nvPr>
            <p:ph idx="1"/>
          </p:nvPr>
        </p:nvSpPr>
        <p:spPr>
          <a:xfrm>
            <a:off x="2265528" y="1825624"/>
            <a:ext cx="5329072" cy="4206686"/>
          </a:xfrm>
        </p:spPr>
        <p:txBody>
          <a:bodyPr>
            <a:normAutofit lnSpcReduction="10000"/>
          </a:bodyPr>
          <a:lstStyle/>
          <a:p>
            <a:pPr marL="285750" indent="-285750"/>
            <a:r>
              <a:rPr lang="en-US" altLang="en-US" sz="1800" dirty="0">
                <a:ea typeface="MS PGothic" panose="020B0600070205080204" pitchFamily="34" charset="-128"/>
              </a:rPr>
              <a:t>Provides a common and consistent entry point for mobile access to one or many backend systems</a:t>
            </a:r>
            <a:endParaRPr lang="en-US" altLang="en-US" sz="1800" dirty="0"/>
          </a:p>
          <a:p>
            <a:pPr marL="285750" indent="-285750"/>
            <a:r>
              <a:rPr lang="en-US" altLang="en-US" sz="1800" dirty="0"/>
              <a:t>“Fully REST” enable major z/OS Subsystems</a:t>
            </a:r>
          </a:p>
          <a:p>
            <a:pPr lvl="1"/>
            <a:r>
              <a:rPr lang="en-US" altLang="en-US" sz="1600" b="1" dirty="0"/>
              <a:t>z/OS applications and data appear as any other REST Provider</a:t>
            </a:r>
          </a:p>
          <a:p>
            <a:pPr lvl="1"/>
            <a:r>
              <a:rPr lang="en-US" altLang="en-US" sz="1600" b="1" dirty="0"/>
              <a:t>Support of all REST verbs  </a:t>
            </a:r>
          </a:p>
          <a:p>
            <a:pPr marL="285750" indent="-285750"/>
            <a:r>
              <a:rPr lang="en-US" altLang="en-US" sz="1800" dirty="0"/>
              <a:t>No Backend Application Changes </a:t>
            </a:r>
          </a:p>
          <a:p>
            <a:pPr marL="285750" indent="-285750"/>
            <a:r>
              <a:rPr lang="en-US" altLang="en-US" sz="1800" dirty="0"/>
              <a:t>No Coding Required (Tool Driven) </a:t>
            </a:r>
          </a:p>
          <a:p>
            <a:pPr marL="285750" indent="-285750"/>
            <a:r>
              <a:rPr lang="en-US" altLang="en-US" sz="1800" dirty="0"/>
              <a:t>Support of Open Standard Open API Doc (aka Swagger 2.0) for Integration with other products that support the standard</a:t>
            </a:r>
          </a:p>
          <a:p>
            <a:pPr marL="285750" indent="-285750"/>
            <a:r>
              <a:rPr lang="en-US" altLang="en-US" sz="1800" dirty="0"/>
              <a:t>Provide agile (dynamic) API creation, simple testing and easy deployment </a:t>
            </a:r>
          </a:p>
          <a:p>
            <a:pPr marL="285750" indent="-285750"/>
            <a:r>
              <a:rPr lang="en-US" altLang="en-US" sz="1800" dirty="0"/>
              <a:t>Enable “division of duties” between z/OS team and enterprise API team for fast time to deploy</a:t>
            </a:r>
          </a:p>
        </p:txBody>
      </p:sp>
      <p:sp>
        <p:nvSpPr>
          <p:cNvPr id="31" name="Arrow: Right 30">
            <a:extLst>
              <a:ext uri="{FF2B5EF4-FFF2-40B4-BE49-F238E27FC236}">
                <a16:creationId xmlns:a16="http://schemas.microsoft.com/office/drawing/2014/main" id="{641B5880-2CCB-7E41-9838-2A04096280C1}"/>
              </a:ext>
            </a:extLst>
          </p:cNvPr>
          <p:cNvSpPr/>
          <p:nvPr/>
        </p:nvSpPr>
        <p:spPr>
          <a:xfrm>
            <a:off x="7594600" y="3285642"/>
            <a:ext cx="750888" cy="1055687"/>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81925" name="Group 3">
            <a:extLst>
              <a:ext uri="{FF2B5EF4-FFF2-40B4-BE49-F238E27FC236}">
                <a16:creationId xmlns:a16="http://schemas.microsoft.com/office/drawing/2014/main" id="{348D9855-9FF0-BF43-BA09-04E14FDCCB47}"/>
              </a:ext>
            </a:extLst>
          </p:cNvPr>
          <p:cNvGrpSpPr>
            <a:grpSpLocks/>
          </p:cNvGrpSpPr>
          <p:nvPr/>
        </p:nvGrpSpPr>
        <p:grpSpPr bwMode="auto">
          <a:xfrm>
            <a:off x="8382001" y="2083903"/>
            <a:ext cx="2055813" cy="3384550"/>
            <a:chOff x="6276038" y="1994457"/>
            <a:chExt cx="2055610" cy="3385176"/>
          </a:xfrm>
        </p:grpSpPr>
        <p:sp>
          <p:nvSpPr>
            <p:cNvPr id="22" name="Rounded Rectangle 25">
              <a:extLst>
                <a:ext uri="{FF2B5EF4-FFF2-40B4-BE49-F238E27FC236}">
                  <a16:creationId xmlns:a16="http://schemas.microsoft.com/office/drawing/2014/main" id="{DCC0849C-474D-A74D-828C-F72A70018F28}"/>
                </a:ext>
              </a:extLst>
            </p:cNvPr>
            <p:cNvSpPr/>
            <p:nvPr/>
          </p:nvSpPr>
          <p:spPr>
            <a:xfrm>
              <a:off x="7552262" y="1996045"/>
              <a:ext cx="779386" cy="444582"/>
            </a:xfrm>
            <a:prstGeom prst="roundRect">
              <a:avLst/>
            </a:prstGeom>
            <a:solidFill>
              <a:srgbClr val="82D1F5">
                <a:alpha val="73000"/>
              </a:srgbClr>
            </a:solidFill>
            <a:ln w="31750" cap="flat" cmpd="sng" algn="ctr">
              <a:solidFill>
                <a:srgbClr val="007680"/>
              </a:solidFill>
              <a:prstDash val="solid"/>
            </a:ln>
            <a:effectLst/>
          </p:spPr>
          <p:txBody>
            <a:bodyPr anchor="ctr"/>
            <a:lstStyle/>
            <a:p>
              <a:pPr algn="ctr" defTabSz="685766">
                <a:defRPr/>
              </a:pPr>
              <a:r>
                <a:rPr lang="en-US" kern="0" dirty="0">
                  <a:solidFill>
                    <a:srgbClr val="666666">
                      <a:lumMod val="50000"/>
                    </a:srgbClr>
                  </a:solidFill>
                  <a:latin typeface="HelvNeue Bold for IBM" charset="0"/>
                  <a:ea typeface="HelvNeue Bold for IBM" charset="0"/>
                  <a:cs typeface="HelvNeue Bold for IBM" charset="0"/>
                </a:rPr>
                <a:t>CICS</a:t>
              </a:r>
            </a:p>
          </p:txBody>
        </p:sp>
        <p:sp>
          <p:nvSpPr>
            <p:cNvPr id="23" name="Rounded Rectangle 26">
              <a:extLst>
                <a:ext uri="{FF2B5EF4-FFF2-40B4-BE49-F238E27FC236}">
                  <a16:creationId xmlns:a16="http://schemas.microsoft.com/office/drawing/2014/main" id="{A7891AD8-DCB4-524F-A5F1-358E4F00E60D}"/>
                </a:ext>
              </a:extLst>
            </p:cNvPr>
            <p:cNvSpPr/>
            <p:nvPr/>
          </p:nvSpPr>
          <p:spPr>
            <a:xfrm>
              <a:off x="7558611" y="2505727"/>
              <a:ext cx="773037" cy="427117"/>
            </a:xfrm>
            <a:prstGeom prst="roundRect">
              <a:avLst/>
            </a:prstGeom>
            <a:solidFill>
              <a:srgbClr val="82D1F5">
                <a:alpha val="73000"/>
              </a:srgbClr>
            </a:solidFill>
            <a:ln w="31750" cap="flat" cmpd="sng" algn="ctr">
              <a:solidFill>
                <a:srgbClr val="007680"/>
              </a:solidFill>
              <a:prstDash val="solid"/>
            </a:ln>
            <a:effectLst/>
          </p:spPr>
          <p:txBody>
            <a:bodyPr anchor="ctr"/>
            <a:lstStyle/>
            <a:p>
              <a:pPr algn="ctr" defTabSz="685766">
                <a:defRPr/>
              </a:pPr>
              <a:r>
                <a:rPr lang="en-US" kern="0" dirty="0">
                  <a:solidFill>
                    <a:srgbClr val="666666">
                      <a:lumMod val="50000"/>
                    </a:srgbClr>
                  </a:solidFill>
                  <a:latin typeface="HelvNeue Bold for IBM" charset="0"/>
                  <a:ea typeface="HelvNeue Bold for IBM" charset="0"/>
                  <a:cs typeface="HelvNeue Bold for IBM" charset="0"/>
                </a:rPr>
                <a:t>IMS</a:t>
              </a:r>
            </a:p>
          </p:txBody>
        </p:sp>
        <p:sp>
          <p:nvSpPr>
            <p:cNvPr id="24" name="Rounded Rectangle 27">
              <a:extLst>
                <a:ext uri="{FF2B5EF4-FFF2-40B4-BE49-F238E27FC236}">
                  <a16:creationId xmlns:a16="http://schemas.microsoft.com/office/drawing/2014/main" id="{C5F6D953-F1D6-8D4B-A9B5-CB8072A188AC}"/>
                </a:ext>
              </a:extLst>
            </p:cNvPr>
            <p:cNvSpPr/>
            <p:nvPr/>
          </p:nvSpPr>
          <p:spPr>
            <a:xfrm>
              <a:off x="7558611" y="2982065"/>
              <a:ext cx="773037" cy="427117"/>
            </a:xfrm>
            <a:prstGeom prst="roundRect">
              <a:avLst/>
            </a:prstGeom>
            <a:solidFill>
              <a:srgbClr val="82D1F5">
                <a:alpha val="73000"/>
              </a:srgbClr>
            </a:solidFill>
            <a:ln w="31750" cap="flat" cmpd="sng" algn="ctr">
              <a:solidFill>
                <a:srgbClr val="007680"/>
              </a:solidFill>
              <a:prstDash val="solid"/>
            </a:ln>
            <a:effectLst/>
          </p:spPr>
          <p:txBody>
            <a:bodyPr anchor="ctr"/>
            <a:lstStyle/>
            <a:p>
              <a:pPr algn="ctr" defTabSz="685766">
                <a:defRPr/>
              </a:pPr>
              <a:r>
                <a:rPr lang="en-US" kern="0" dirty="0">
                  <a:solidFill>
                    <a:srgbClr val="666666">
                      <a:lumMod val="50000"/>
                    </a:srgbClr>
                  </a:solidFill>
                  <a:latin typeface="HelvNeue Bold for IBM" charset="0"/>
                  <a:ea typeface="HelvNeue Bold for IBM" charset="0"/>
                  <a:cs typeface="HelvNeue Bold for IBM" charset="0"/>
                </a:rPr>
                <a:t>DB2</a:t>
              </a:r>
            </a:p>
          </p:txBody>
        </p:sp>
        <p:sp>
          <p:nvSpPr>
            <p:cNvPr id="25" name="Rounded Rectangle 28">
              <a:extLst>
                <a:ext uri="{FF2B5EF4-FFF2-40B4-BE49-F238E27FC236}">
                  <a16:creationId xmlns:a16="http://schemas.microsoft.com/office/drawing/2014/main" id="{E63624EA-7AB2-9F47-A86A-B12298CBC344}"/>
                </a:ext>
              </a:extLst>
            </p:cNvPr>
            <p:cNvSpPr/>
            <p:nvPr/>
          </p:nvSpPr>
          <p:spPr>
            <a:xfrm>
              <a:off x="7552262" y="3471105"/>
              <a:ext cx="773037" cy="427117"/>
            </a:xfrm>
            <a:prstGeom prst="roundRect">
              <a:avLst/>
            </a:prstGeom>
            <a:solidFill>
              <a:srgbClr val="82D1F5">
                <a:alpha val="73000"/>
              </a:srgbClr>
            </a:solidFill>
            <a:ln w="31750" cap="flat" cmpd="sng" algn="ctr">
              <a:solidFill>
                <a:srgbClr val="007680"/>
              </a:solidFill>
              <a:prstDash val="solid"/>
            </a:ln>
            <a:effectLst/>
          </p:spPr>
          <p:txBody>
            <a:bodyPr anchor="ctr"/>
            <a:lstStyle/>
            <a:p>
              <a:pPr algn="ctr" defTabSz="685766">
                <a:defRPr/>
              </a:pPr>
              <a:r>
                <a:rPr lang="en-US" kern="0" dirty="0">
                  <a:solidFill>
                    <a:srgbClr val="666666">
                      <a:lumMod val="50000"/>
                    </a:srgbClr>
                  </a:solidFill>
                  <a:latin typeface="HelvNeue Bold for IBM" charset="0"/>
                  <a:ea typeface="HelvNeue Bold for IBM" charset="0"/>
                  <a:cs typeface="HelvNeue Bold for IBM" charset="0"/>
                </a:rPr>
                <a:t>MQ</a:t>
              </a:r>
            </a:p>
          </p:txBody>
        </p:sp>
        <p:sp>
          <p:nvSpPr>
            <p:cNvPr id="26" name="Rounded Rectangle 29">
              <a:extLst>
                <a:ext uri="{FF2B5EF4-FFF2-40B4-BE49-F238E27FC236}">
                  <a16:creationId xmlns:a16="http://schemas.microsoft.com/office/drawing/2014/main" id="{6883E6F1-382E-8140-AAB9-04B1C202FF60}"/>
                </a:ext>
              </a:extLst>
            </p:cNvPr>
            <p:cNvSpPr/>
            <p:nvPr/>
          </p:nvSpPr>
          <p:spPr>
            <a:xfrm>
              <a:off x="7552262" y="3953794"/>
              <a:ext cx="773037" cy="427117"/>
            </a:xfrm>
            <a:prstGeom prst="roundRect">
              <a:avLst/>
            </a:prstGeom>
            <a:solidFill>
              <a:srgbClr val="82D1F5">
                <a:alpha val="73000"/>
              </a:srgbClr>
            </a:solidFill>
            <a:ln w="31750" cap="flat" cmpd="sng" algn="ctr">
              <a:solidFill>
                <a:srgbClr val="007680"/>
              </a:solidFill>
              <a:prstDash val="solid"/>
            </a:ln>
            <a:effectLst/>
          </p:spPr>
          <p:txBody>
            <a:bodyPr anchor="ctr"/>
            <a:lstStyle/>
            <a:p>
              <a:pPr algn="ctr" defTabSz="685766">
                <a:defRPr/>
              </a:pPr>
              <a:r>
                <a:rPr lang="en-US" kern="0" dirty="0">
                  <a:solidFill>
                    <a:srgbClr val="666666">
                      <a:lumMod val="50000"/>
                    </a:srgbClr>
                  </a:solidFill>
                  <a:latin typeface="HelvNeue Bold for IBM" charset="0"/>
                  <a:ea typeface="HelvNeue Bold for IBM" charset="0"/>
                  <a:cs typeface="HelvNeue Bold for IBM" charset="0"/>
                </a:rPr>
                <a:t>WAS</a:t>
              </a:r>
            </a:p>
          </p:txBody>
        </p:sp>
        <p:sp>
          <p:nvSpPr>
            <p:cNvPr id="27" name="Rounded Rectangle 36">
              <a:extLst>
                <a:ext uri="{FF2B5EF4-FFF2-40B4-BE49-F238E27FC236}">
                  <a16:creationId xmlns:a16="http://schemas.microsoft.com/office/drawing/2014/main" id="{1DCE8ADD-007C-F140-BDEA-BB7ECED5E0BE}"/>
                </a:ext>
              </a:extLst>
            </p:cNvPr>
            <p:cNvSpPr/>
            <p:nvPr/>
          </p:nvSpPr>
          <p:spPr>
            <a:xfrm>
              <a:off x="6276038" y="1994457"/>
              <a:ext cx="1166698" cy="3013632"/>
            </a:xfrm>
            <a:prstGeom prst="roundRect">
              <a:avLst/>
            </a:prstGeom>
            <a:solidFill>
              <a:srgbClr val="FF9000">
                <a:alpha val="72941"/>
              </a:srgbClr>
            </a:solidFill>
            <a:ln w="31750" cap="flat" cmpd="sng" algn="ctr">
              <a:solidFill>
                <a:srgbClr val="007680"/>
              </a:solidFill>
              <a:prstDash val="solid"/>
            </a:ln>
            <a:effectLst/>
          </p:spPr>
          <p:txBody>
            <a:bodyPr anchor="ctr"/>
            <a:lstStyle/>
            <a:p>
              <a:pPr algn="ctr" defTabSz="685766">
                <a:defRPr/>
              </a:pPr>
              <a:r>
                <a:rPr lang="en-US" kern="0" dirty="0">
                  <a:solidFill>
                    <a:srgbClr val="666666">
                      <a:lumMod val="50000"/>
                    </a:srgbClr>
                  </a:solidFill>
                  <a:latin typeface="HelvNeue Bold for IBM" charset="0"/>
                  <a:ea typeface="HelvNeue Bold for IBM" charset="0"/>
                  <a:cs typeface="HelvNeue Bold for IBM" charset="0"/>
                </a:rPr>
                <a:t>z/OS Connect EE</a:t>
              </a:r>
            </a:p>
          </p:txBody>
        </p:sp>
        <p:sp>
          <p:nvSpPr>
            <p:cNvPr id="81932" name="Oval 27">
              <a:extLst>
                <a:ext uri="{FF2B5EF4-FFF2-40B4-BE49-F238E27FC236}">
                  <a16:creationId xmlns:a16="http://schemas.microsoft.com/office/drawing/2014/main" id="{A5A894F0-4E90-C444-AC2F-47D0FE14C739}"/>
                </a:ext>
              </a:extLst>
            </p:cNvPr>
            <p:cNvSpPr>
              <a:spLocks noChangeAspect="1"/>
            </p:cNvSpPr>
            <p:nvPr/>
          </p:nvSpPr>
          <p:spPr bwMode="auto">
            <a:xfrm>
              <a:off x="6735471" y="2324439"/>
              <a:ext cx="441028" cy="441028"/>
            </a:xfrm>
            <a:prstGeom prst="ellipse">
              <a:avLst/>
            </a:prstGeom>
            <a:blipFill dpi="0" rotWithShape="1">
              <a:blip r:embed="rId3"/>
              <a:srcRect/>
              <a:stretch>
                <a:fillRect/>
              </a:stretch>
            </a:blipFill>
            <a:ln w="12700" algn="ctr">
              <a:solidFill>
                <a:srgbClr val="666666"/>
              </a:solidFill>
              <a:miter lim="800000"/>
              <a:headEnd/>
              <a:tailEnd/>
            </a:ln>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5" name="Rounded Rectangle 29">
              <a:extLst>
                <a:ext uri="{FF2B5EF4-FFF2-40B4-BE49-F238E27FC236}">
                  <a16:creationId xmlns:a16="http://schemas.microsoft.com/office/drawing/2014/main" id="{E58E2257-4F17-BA43-8936-87E9873E488C}"/>
                </a:ext>
              </a:extLst>
            </p:cNvPr>
            <p:cNvSpPr/>
            <p:nvPr/>
          </p:nvSpPr>
          <p:spPr>
            <a:xfrm>
              <a:off x="7558611" y="4457125"/>
              <a:ext cx="773037" cy="427116"/>
            </a:xfrm>
            <a:prstGeom prst="roundRect">
              <a:avLst/>
            </a:prstGeom>
            <a:solidFill>
              <a:srgbClr val="82D1F5">
                <a:alpha val="73000"/>
              </a:srgbClr>
            </a:solidFill>
            <a:ln w="31750" cap="flat" cmpd="sng" algn="ctr">
              <a:solidFill>
                <a:srgbClr val="007680"/>
              </a:solidFill>
              <a:prstDash val="solid"/>
            </a:ln>
            <a:effectLst/>
          </p:spPr>
          <p:txBody>
            <a:bodyPr anchor="ctr"/>
            <a:lstStyle/>
            <a:p>
              <a:pPr algn="ctr" defTabSz="685766">
                <a:defRPr/>
              </a:pPr>
              <a:r>
                <a:rPr lang="en-US" sz="1200" kern="0" dirty="0">
                  <a:solidFill>
                    <a:srgbClr val="666666">
                      <a:lumMod val="50000"/>
                    </a:srgbClr>
                  </a:solidFill>
                  <a:latin typeface="HelvNeue Bold for IBM" charset="0"/>
                  <a:ea typeface="HelvNeue Bold for IBM" charset="0"/>
                  <a:cs typeface="HelvNeue Bold for IBM" charset="0"/>
                </a:rPr>
                <a:t>3</a:t>
              </a:r>
              <a:r>
                <a:rPr lang="en-US" sz="1200" kern="0" baseline="30000" dirty="0">
                  <a:solidFill>
                    <a:srgbClr val="666666">
                      <a:lumMod val="50000"/>
                    </a:srgbClr>
                  </a:solidFill>
                  <a:latin typeface="HelvNeue Bold for IBM" charset="0"/>
                  <a:ea typeface="HelvNeue Bold for IBM" charset="0"/>
                  <a:cs typeface="HelvNeue Bold for IBM" charset="0"/>
                </a:rPr>
                <a:t>rd</a:t>
              </a:r>
              <a:r>
                <a:rPr lang="en-US" sz="1200" kern="0" dirty="0">
                  <a:solidFill>
                    <a:srgbClr val="666666">
                      <a:lumMod val="50000"/>
                    </a:srgbClr>
                  </a:solidFill>
                  <a:latin typeface="HelvNeue Bold for IBM" charset="0"/>
                  <a:ea typeface="HelvNeue Bold for IBM" charset="0"/>
                  <a:cs typeface="HelvNeue Bold for IBM" charset="0"/>
                </a:rPr>
                <a:t> Party</a:t>
              </a:r>
            </a:p>
          </p:txBody>
        </p:sp>
        <p:sp>
          <p:nvSpPr>
            <p:cNvPr id="14" name="Rounded Rectangle 29">
              <a:extLst>
                <a:ext uri="{FF2B5EF4-FFF2-40B4-BE49-F238E27FC236}">
                  <a16:creationId xmlns:a16="http://schemas.microsoft.com/office/drawing/2014/main" id="{7FCA7B40-E433-FF4C-8E1D-D1A88D217779}"/>
                </a:ext>
              </a:extLst>
            </p:cNvPr>
            <p:cNvSpPr/>
            <p:nvPr/>
          </p:nvSpPr>
          <p:spPr>
            <a:xfrm>
              <a:off x="7552262" y="4952517"/>
              <a:ext cx="779386" cy="427116"/>
            </a:xfrm>
            <a:prstGeom prst="roundRect">
              <a:avLst/>
            </a:prstGeom>
            <a:solidFill>
              <a:srgbClr val="82D1F5">
                <a:alpha val="73000"/>
              </a:srgbClr>
            </a:solidFill>
            <a:ln w="31750" cap="flat" cmpd="sng" algn="ctr">
              <a:solidFill>
                <a:srgbClr val="007680"/>
              </a:solidFill>
              <a:prstDash val="dash"/>
            </a:ln>
            <a:effectLst/>
          </p:spPr>
          <p:txBody>
            <a:bodyPr anchor="ctr"/>
            <a:lstStyle/>
            <a:p>
              <a:pPr algn="ctr" defTabSz="685766">
                <a:defRPr/>
              </a:pPr>
              <a:r>
                <a:rPr lang="en-US" sz="1100" kern="0" dirty="0">
                  <a:solidFill>
                    <a:srgbClr val="666666">
                      <a:lumMod val="50000"/>
                    </a:srgbClr>
                  </a:solidFill>
                  <a:latin typeface="HelvNeue Bold for IBM" charset="0"/>
                  <a:ea typeface="HelvNeue Bold for IBM" charset="0"/>
                  <a:cs typeface="HelvNeue Bold for IBM" charset="0"/>
                </a:rPr>
                <a:t>Custom</a:t>
              </a:r>
            </a:p>
          </p:txBody>
        </p:sp>
      </p:grpSp>
    </p:spTree>
    <p:extLst>
      <p:ext uri="{BB962C8B-B14F-4D97-AF65-F5344CB8AC3E}">
        <p14:creationId xmlns:p14="http://schemas.microsoft.com/office/powerpoint/2010/main" val="410762653"/>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51E717E1-67BC-2847-B886-9A967467C4E4}"/>
              </a:ext>
            </a:extLst>
          </p:cNvPr>
          <p:cNvSpPr>
            <a:spLocks noGrp="1"/>
          </p:cNvSpPr>
          <p:nvPr>
            <p:ph type="title"/>
          </p:nvPr>
        </p:nvSpPr>
        <p:spPr/>
        <p:txBody>
          <a:bodyPr>
            <a:normAutofit/>
          </a:bodyPr>
          <a:lstStyle/>
          <a:p>
            <a:r>
              <a:rPr lang="en-US" altLang="en-US" sz="2800" dirty="0"/>
              <a:t>Notes</a:t>
            </a:r>
          </a:p>
        </p:txBody>
      </p:sp>
      <p:sp>
        <p:nvSpPr>
          <p:cNvPr id="3" name="Content Placeholder 2">
            <a:extLst>
              <a:ext uri="{FF2B5EF4-FFF2-40B4-BE49-F238E27FC236}">
                <a16:creationId xmlns:a16="http://schemas.microsoft.com/office/drawing/2014/main" id="{2E072C3A-C00B-E949-A815-7F68FF44DC10}"/>
              </a:ext>
            </a:extLst>
          </p:cNvPr>
          <p:cNvSpPr>
            <a:spLocks noGrp="1"/>
          </p:cNvSpPr>
          <p:nvPr>
            <p:ph idx="1"/>
          </p:nvPr>
        </p:nvSpPr>
        <p:spPr/>
        <p:txBody>
          <a:bodyPr>
            <a:normAutofit/>
          </a:bodyPr>
          <a:lstStyle/>
          <a:p>
            <a:pPr>
              <a:defRPr/>
            </a:pPr>
            <a:r>
              <a:rPr lang="en-US" altLang="en-US" sz="1600" dirty="0">
                <a:ea typeface="MS PGothic" panose="020B0600070205080204" pitchFamily="34" charset="-128"/>
              </a:rPr>
              <a:t>This chart explains the business value of z/OS Connect.  The bullet points on the right side of the chart summarize the value proposition of z/OS Connect.  At the end of the day it’s about a manageable and simplified interface to the z/OS LPAR for mobile and cloud devices that use REST and JSON.</a:t>
            </a:r>
          </a:p>
          <a:p>
            <a:pPr marL="0" indent="0">
              <a:buNone/>
              <a:defRPr/>
            </a:pPr>
            <a:endParaRPr lang="en-US" altLang="en-US" sz="1600" dirty="0">
              <a:ea typeface="MS PGothic" panose="020B0600070205080204" pitchFamily="34" charset="-128"/>
            </a:endParaRPr>
          </a:p>
          <a:p>
            <a:pPr>
              <a:defRPr/>
            </a:pPr>
            <a:endParaRPr lang="en-US" sz="1600" dirty="0"/>
          </a:p>
        </p:txBody>
      </p:sp>
      <p:sp>
        <p:nvSpPr>
          <p:cNvPr id="83972" name="Slide Number Placeholder 3">
            <a:extLst>
              <a:ext uri="{FF2B5EF4-FFF2-40B4-BE49-F238E27FC236}">
                <a16:creationId xmlns:a16="http://schemas.microsoft.com/office/drawing/2014/main" id="{0EC7204A-F463-7545-8471-5D3D1B03A96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fld id="{FFB7AF0D-89A0-234D-AB7E-6B00C92B3155}" type="slidenum">
              <a:rPr lang="en-US" altLang="en-US" smtClean="0"/>
              <a:pPr/>
              <a:t>43</a:t>
            </a:fld>
            <a:endParaRPr lang="en-US" altLang="en-US" sz="1000">
              <a:solidFill>
                <a:srgbClr val="FFFFFF"/>
              </a:solidFill>
            </a:endParaRPr>
          </a:p>
        </p:txBody>
      </p:sp>
    </p:spTree>
    <p:extLst>
      <p:ext uri="{BB962C8B-B14F-4D97-AF65-F5344CB8AC3E}">
        <p14:creationId xmlns:p14="http://schemas.microsoft.com/office/powerpoint/2010/main" val="4287894003"/>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Oval 1">
            <a:extLst>
              <a:ext uri="{FF2B5EF4-FFF2-40B4-BE49-F238E27FC236}">
                <a16:creationId xmlns:a16="http://schemas.microsoft.com/office/drawing/2014/main" id="{87C634F7-69D2-5A44-9D55-AD5A564A122F}"/>
              </a:ext>
            </a:extLst>
          </p:cNvPr>
          <p:cNvSpPr>
            <a:spLocks noChangeArrowheads="1"/>
          </p:cNvSpPr>
          <p:nvPr/>
        </p:nvSpPr>
        <p:spPr bwMode="auto">
          <a:xfrm>
            <a:off x="3299309" y="2793034"/>
            <a:ext cx="3600450" cy="141446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sz="1632"/>
          </a:p>
        </p:txBody>
      </p:sp>
      <p:sp>
        <p:nvSpPr>
          <p:cNvPr id="7170" name="AutoShape 2">
            <a:extLst>
              <a:ext uri="{FF2B5EF4-FFF2-40B4-BE49-F238E27FC236}">
                <a16:creationId xmlns:a16="http://schemas.microsoft.com/office/drawing/2014/main" id="{0C48F7EB-CF33-A44F-A47F-1DB7D4D4D879}"/>
              </a:ext>
            </a:extLst>
          </p:cNvPr>
          <p:cNvSpPr>
            <a:spLocks noChangeArrowheads="1"/>
          </p:cNvSpPr>
          <p:nvPr/>
        </p:nvSpPr>
        <p:spPr bwMode="auto">
          <a:xfrm>
            <a:off x="6498122" y="2394572"/>
            <a:ext cx="4519613" cy="2033587"/>
          </a:xfrm>
          <a:prstGeom prst="roundRect">
            <a:avLst>
              <a:gd name="adj" fmla="val 69"/>
            </a:avLst>
          </a:prstGeom>
          <a:solidFill>
            <a:srgbClr val="FFFFFF"/>
          </a:solidFill>
          <a:ln w="36720">
            <a:solidFill>
              <a:srgbClr val="9999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sz="1632"/>
          </a:p>
        </p:txBody>
      </p:sp>
      <p:sp>
        <p:nvSpPr>
          <p:cNvPr id="7174" name="AutoShape 6">
            <a:extLst>
              <a:ext uri="{FF2B5EF4-FFF2-40B4-BE49-F238E27FC236}">
                <a16:creationId xmlns:a16="http://schemas.microsoft.com/office/drawing/2014/main" id="{C9F1877D-DA12-8A4D-A53D-BF1B8D7138A7}"/>
              </a:ext>
            </a:extLst>
          </p:cNvPr>
          <p:cNvSpPr>
            <a:spLocks noChangeArrowheads="1"/>
          </p:cNvSpPr>
          <p:nvPr/>
        </p:nvSpPr>
        <p:spPr bwMode="auto">
          <a:xfrm>
            <a:off x="6674335" y="2880346"/>
            <a:ext cx="1806575" cy="1312862"/>
          </a:xfrm>
          <a:prstGeom prst="roundRect">
            <a:avLst>
              <a:gd name="adj" fmla="val 106"/>
            </a:avLst>
          </a:prstGeom>
          <a:solidFill>
            <a:srgbClr val="FFFFFF"/>
          </a:solidFill>
          <a:ln w="9525">
            <a:solidFill>
              <a:srgbClr val="000000"/>
            </a:solidFill>
            <a:round/>
            <a:headEnd/>
            <a:tailEnd/>
          </a:ln>
          <a:effectLst>
            <a:outerShdw dist="77386" dir="2700000" algn="ctr" rotWithShape="0">
              <a:srgbClr val="808080"/>
            </a:outerShdw>
          </a:effectLst>
        </p:spPr>
        <p:txBody>
          <a:bodyPr wrap="none" anchor="ctr"/>
          <a:lstStyle/>
          <a:p>
            <a:pPr>
              <a:defRPr/>
            </a:pPr>
            <a:endParaRPr lang="en-US" sz="1632"/>
          </a:p>
        </p:txBody>
      </p:sp>
      <p:sp>
        <p:nvSpPr>
          <p:cNvPr id="7175" name="AutoShape 7">
            <a:extLst>
              <a:ext uri="{FF2B5EF4-FFF2-40B4-BE49-F238E27FC236}">
                <a16:creationId xmlns:a16="http://schemas.microsoft.com/office/drawing/2014/main" id="{2D56E757-57F1-7A44-B69D-9BA3B0595EAB}"/>
              </a:ext>
            </a:extLst>
          </p:cNvPr>
          <p:cNvSpPr>
            <a:spLocks noChangeArrowheads="1"/>
          </p:cNvSpPr>
          <p:nvPr/>
        </p:nvSpPr>
        <p:spPr bwMode="auto">
          <a:xfrm>
            <a:off x="6866421" y="3070846"/>
            <a:ext cx="1423988" cy="931862"/>
          </a:xfrm>
          <a:prstGeom prst="roundRect">
            <a:avLst>
              <a:gd name="adj" fmla="val 8977"/>
            </a:avLst>
          </a:prstGeom>
          <a:solidFill>
            <a:srgbClr val="FFD320"/>
          </a:solidFill>
          <a:ln w="18360">
            <a:solidFill>
              <a:srgbClr val="000000"/>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sz="1632"/>
          </a:p>
        </p:txBody>
      </p:sp>
      <p:sp>
        <p:nvSpPr>
          <p:cNvPr id="84998" name="Text Box 8">
            <a:extLst>
              <a:ext uri="{FF2B5EF4-FFF2-40B4-BE49-F238E27FC236}">
                <a16:creationId xmlns:a16="http://schemas.microsoft.com/office/drawing/2014/main" id="{D179C53A-C576-B740-BD7E-B1C0BFB55453}"/>
              </a:ext>
            </a:extLst>
          </p:cNvPr>
          <p:cNvSpPr txBox="1">
            <a:spLocks noChangeArrowheads="1"/>
          </p:cNvSpPr>
          <p:nvPr/>
        </p:nvSpPr>
        <p:spPr bwMode="auto">
          <a:xfrm>
            <a:off x="7004534" y="3186733"/>
            <a:ext cx="1116012"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9pPr>
          </a:lstStyle>
          <a:p>
            <a:pPr algn="ctr"/>
            <a:r>
              <a:rPr lang="en-US" altLang="en-US" sz="1800" b="1">
                <a:solidFill>
                  <a:srgbClr val="000000"/>
                </a:solidFill>
                <a:latin typeface="Calibri" panose="020F0502020204030204" pitchFamily="34" charset="0"/>
              </a:rPr>
              <a:t>z/OS Connect </a:t>
            </a:r>
          </a:p>
        </p:txBody>
      </p:sp>
      <p:sp>
        <p:nvSpPr>
          <p:cNvPr id="7177" name="Text Box 9">
            <a:extLst>
              <a:ext uri="{FF2B5EF4-FFF2-40B4-BE49-F238E27FC236}">
                <a16:creationId xmlns:a16="http://schemas.microsoft.com/office/drawing/2014/main" id="{27B50F1D-C613-4B4A-A4CE-5DC5C6CE1521}"/>
              </a:ext>
            </a:extLst>
          </p:cNvPr>
          <p:cNvSpPr txBox="1">
            <a:spLocks noChangeArrowheads="1"/>
          </p:cNvSpPr>
          <p:nvPr/>
        </p:nvSpPr>
        <p:spPr bwMode="auto">
          <a:xfrm>
            <a:off x="7006121" y="2589833"/>
            <a:ext cx="1144588"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5pPr>
            <a:lvl6pPr marL="25146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6pPr>
            <a:lvl7pPr marL="29718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7pPr>
            <a:lvl8pPr marL="34290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8pPr>
            <a:lvl9pPr marL="38862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9pPr>
          </a:lstStyle>
          <a:p>
            <a:pPr>
              <a:defRPr/>
            </a:pPr>
            <a:r>
              <a:rPr lang="en-US" altLang="en-US" sz="1270">
                <a:latin typeface="Calibri" panose="020F0502020204030204" pitchFamily="34" charset="0"/>
              </a:rPr>
              <a:t>Liberty z/OS</a:t>
            </a:r>
          </a:p>
        </p:txBody>
      </p:sp>
      <p:sp>
        <p:nvSpPr>
          <p:cNvPr id="7178" name="AutoShape 10">
            <a:extLst>
              <a:ext uri="{FF2B5EF4-FFF2-40B4-BE49-F238E27FC236}">
                <a16:creationId xmlns:a16="http://schemas.microsoft.com/office/drawing/2014/main" id="{E3D67A45-6A0C-E749-9615-4E1191570A05}"/>
              </a:ext>
            </a:extLst>
          </p:cNvPr>
          <p:cNvSpPr>
            <a:spLocks noChangeArrowheads="1"/>
          </p:cNvSpPr>
          <p:nvPr/>
        </p:nvSpPr>
        <p:spPr bwMode="auto">
          <a:xfrm>
            <a:off x="8950810" y="2858121"/>
            <a:ext cx="1806575" cy="1312862"/>
          </a:xfrm>
          <a:prstGeom prst="roundRect">
            <a:avLst>
              <a:gd name="adj" fmla="val 106"/>
            </a:avLst>
          </a:prstGeom>
          <a:solidFill>
            <a:srgbClr val="FFFFFF"/>
          </a:solidFill>
          <a:ln w="9525">
            <a:solidFill>
              <a:srgbClr val="000000"/>
            </a:solidFill>
            <a:round/>
            <a:headEnd/>
            <a:tailEnd/>
          </a:ln>
          <a:effectLst>
            <a:outerShdw dist="77386" dir="2700000" algn="ctr" rotWithShape="0">
              <a:srgbClr val="808080"/>
            </a:outerShdw>
          </a:effectLst>
        </p:spPr>
        <p:txBody>
          <a:bodyPr wrap="none" anchor="ctr"/>
          <a:lstStyle/>
          <a:p>
            <a:pPr>
              <a:defRPr/>
            </a:pPr>
            <a:endParaRPr lang="en-US" sz="1632"/>
          </a:p>
        </p:txBody>
      </p:sp>
      <p:sp>
        <p:nvSpPr>
          <p:cNvPr id="7179" name="Text Box 11">
            <a:extLst>
              <a:ext uri="{FF2B5EF4-FFF2-40B4-BE49-F238E27FC236}">
                <a16:creationId xmlns:a16="http://schemas.microsoft.com/office/drawing/2014/main" id="{26D4D6A1-21BE-2547-BF69-EC473D8474F0}"/>
              </a:ext>
            </a:extLst>
          </p:cNvPr>
          <p:cNvSpPr txBox="1">
            <a:spLocks noChangeArrowheads="1"/>
          </p:cNvSpPr>
          <p:nvPr/>
        </p:nvSpPr>
        <p:spPr bwMode="auto">
          <a:xfrm>
            <a:off x="9163535" y="3253409"/>
            <a:ext cx="1379537"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5pPr>
            <a:lvl6pPr marL="25146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6pPr>
            <a:lvl7pPr marL="29718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7pPr>
            <a:lvl8pPr marL="34290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8pPr>
            <a:lvl9pPr marL="38862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9pPr>
          </a:lstStyle>
          <a:p>
            <a:pPr>
              <a:defRPr/>
            </a:pPr>
            <a:r>
              <a:rPr lang="en-US" altLang="en-US" sz="1632" dirty="0"/>
              <a:t>Backend</a:t>
            </a:r>
          </a:p>
          <a:p>
            <a:pPr>
              <a:defRPr/>
            </a:pPr>
            <a:r>
              <a:rPr lang="en-US" altLang="en-US" sz="1270" dirty="0"/>
              <a:t>(CICS, IMS, DB2, MQ, </a:t>
            </a:r>
            <a:r>
              <a:rPr lang="en-US" altLang="en-US" sz="1270" dirty="0" err="1"/>
              <a:t>etc</a:t>
            </a:r>
            <a:r>
              <a:rPr lang="en-US" altLang="en-US" sz="1270" dirty="0"/>
              <a:t>) </a:t>
            </a:r>
          </a:p>
        </p:txBody>
      </p:sp>
      <p:sp>
        <p:nvSpPr>
          <p:cNvPr id="7180" name="AutoShape 12">
            <a:extLst>
              <a:ext uri="{FF2B5EF4-FFF2-40B4-BE49-F238E27FC236}">
                <a16:creationId xmlns:a16="http://schemas.microsoft.com/office/drawing/2014/main" id="{98CD6C6E-8571-F544-8E9E-9DEFA8F1933C}"/>
              </a:ext>
            </a:extLst>
          </p:cNvPr>
          <p:cNvSpPr>
            <a:spLocks noChangeArrowheads="1"/>
          </p:cNvSpPr>
          <p:nvPr/>
        </p:nvSpPr>
        <p:spPr bwMode="auto">
          <a:xfrm>
            <a:off x="8414235" y="3274046"/>
            <a:ext cx="604837" cy="571500"/>
          </a:xfrm>
          <a:prstGeom prst="leftRightArrow">
            <a:avLst>
              <a:gd name="adj1" fmla="val 50000"/>
              <a:gd name="adj2" fmla="val 21111"/>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sz="1632"/>
          </a:p>
        </p:txBody>
      </p:sp>
      <p:sp>
        <p:nvSpPr>
          <p:cNvPr id="7181" name="Text Box 13">
            <a:extLst>
              <a:ext uri="{FF2B5EF4-FFF2-40B4-BE49-F238E27FC236}">
                <a16:creationId xmlns:a16="http://schemas.microsoft.com/office/drawing/2014/main" id="{9E35DE28-6733-B349-96D7-FB955CEA790B}"/>
              </a:ext>
            </a:extLst>
          </p:cNvPr>
          <p:cNvSpPr txBox="1">
            <a:spLocks noChangeArrowheads="1"/>
          </p:cNvSpPr>
          <p:nvPr/>
        </p:nvSpPr>
        <p:spPr bwMode="auto">
          <a:xfrm>
            <a:off x="8144359" y="2204072"/>
            <a:ext cx="1301750" cy="331787"/>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5pPr>
            <a:lvl6pPr marL="25146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6pPr>
            <a:lvl7pPr marL="29718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7pPr>
            <a:lvl8pPr marL="34290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8pPr>
            <a:lvl9pPr marL="38862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9pPr>
          </a:lstStyle>
          <a:p>
            <a:pPr>
              <a:defRPr/>
            </a:pPr>
            <a:r>
              <a:rPr lang="en-US" altLang="en-US" sz="1632">
                <a:latin typeface="Calibri" panose="020F0502020204030204" pitchFamily="34" charset="0"/>
              </a:rPr>
              <a:t>z/OS LPAR</a:t>
            </a:r>
          </a:p>
        </p:txBody>
      </p:sp>
      <p:grpSp>
        <p:nvGrpSpPr>
          <p:cNvPr id="85004" name="Group 14">
            <a:extLst>
              <a:ext uri="{FF2B5EF4-FFF2-40B4-BE49-F238E27FC236}">
                <a16:creationId xmlns:a16="http://schemas.microsoft.com/office/drawing/2014/main" id="{3A6DCD2D-273D-D74C-AAA4-BB1CDCA38409}"/>
              </a:ext>
            </a:extLst>
          </p:cNvPr>
          <p:cNvGrpSpPr>
            <a:grpSpLocks/>
          </p:cNvGrpSpPr>
          <p:nvPr/>
        </p:nvGrpSpPr>
        <p:grpSpPr bwMode="auto">
          <a:xfrm>
            <a:off x="2838934" y="3158159"/>
            <a:ext cx="906462" cy="682625"/>
            <a:chOff x="400" y="1945"/>
            <a:chExt cx="630" cy="475"/>
          </a:xfrm>
        </p:grpSpPr>
        <p:sp>
          <p:nvSpPr>
            <p:cNvPr id="7183" name="AutoShape 15">
              <a:extLst>
                <a:ext uri="{FF2B5EF4-FFF2-40B4-BE49-F238E27FC236}">
                  <a16:creationId xmlns:a16="http://schemas.microsoft.com/office/drawing/2014/main" id="{5AA554D0-C672-4D4A-AEDD-E8DDD3017B4D}"/>
                </a:ext>
              </a:extLst>
            </p:cNvPr>
            <p:cNvSpPr>
              <a:spLocks noChangeArrowheads="1"/>
            </p:cNvSpPr>
            <p:nvPr/>
          </p:nvSpPr>
          <p:spPr bwMode="auto">
            <a:xfrm>
              <a:off x="400" y="1945"/>
              <a:ext cx="630" cy="475"/>
            </a:xfrm>
            <a:prstGeom prst="roundRect">
              <a:avLst>
                <a:gd name="adj" fmla="val 12181"/>
              </a:avLst>
            </a:prstGeom>
            <a:solidFill>
              <a:srgbClr val="FFFFFF"/>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sz="1632"/>
            </a:p>
          </p:txBody>
        </p:sp>
        <p:sp>
          <p:nvSpPr>
            <p:cNvPr id="85022" name="Text Box 16">
              <a:extLst>
                <a:ext uri="{FF2B5EF4-FFF2-40B4-BE49-F238E27FC236}">
                  <a16:creationId xmlns:a16="http://schemas.microsoft.com/office/drawing/2014/main" id="{DE6BCD4C-8BCC-184B-883C-3CC11BD910B8}"/>
                </a:ext>
              </a:extLst>
            </p:cNvPr>
            <p:cNvSpPr txBox="1">
              <a:spLocks noChangeArrowheads="1"/>
            </p:cNvSpPr>
            <p:nvPr/>
          </p:nvSpPr>
          <p:spPr bwMode="auto">
            <a:xfrm>
              <a:off x="474" y="2012"/>
              <a:ext cx="482"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9pPr>
            </a:lstStyle>
            <a:p>
              <a:pPr algn="ctr"/>
              <a:r>
                <a:rPr lang="en-US" altLang="en-US" b="1">
                  <a:solidFill>
                    <a:srgbClr val="000000"/>
                  </a:solidFill>
                  <a:latin typeface="Calibri" panose="020F0502020204030204" pitchFamily="34" charset="0"/>
                </a:rPr>
                <a:t>REST Clients</a:t>
              </a:r>
            </a:p>
          </p:txBody>
        </p:sp>
      </p:grpSp>
      <p:sp>
        <p:nvSpPr>
          <p:cNvPr id="7185" name="Line 17">
            <a:extLst>
              <a:ext uri="{FF2B5EF4-FFF2-40B4-BE49-F238E27FC236}">
                <a16:creationId xmlns:a16="http://schemas.microsoft.com/office/drawing/2014/main" id="{366826E9-862F-FA47-AC9D-091ECA3D88F9}"/>
              </a:ext>
            </a:extLst>
          </p:cNvPr>
          <p:cNvSpPr>
            <a:spLocks noChangeShapeType="1"/>
          </p:cNvSpPr>
          <p:nvPr/>
        </p:nvSpPr>
        <p:spPr bwMode="auto">
          <a:xfrm>
            <a:off x="3813659" y="3501058"/>
            <a:ext cx="2559050" cy="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sz="1632"/>
          </a:p>
        </p:txBody>
      </p:sp>
      <p:sp>
        <p:nvSpPr>
          <p:cNvPr id="7186" name="Text Box 18">
            <a:extLst>
              <a:ext uri="{FF2B5EF4-FFF2-40B4-BE49-F238E27FC236}">
                <a16:creationId xmlns:a16="http://schemas.microsoft.com/office/drawing/2014/main" id="{85821B5F-E9A0-2E4D-B359-408C205BFB44}"/>
              </a:ext>
            </a:extLst>
          </p:cNvPr>
          <p:cNvSpPr txBox="1">
            <a:spLocks noChangeArrowheads="1"/>
          </p:cNvSpPr>
          <p:nvPr/>
        </p:nvSpPr>
        <p:spPr bwMode="auto">
          <a:xfrm>
            <a:off x="4278796" y="3467722"/>
            <a:ext cx="1811338"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5pPr>
            <a:lvl6pPr marL="25146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6pPr>
            <a:lvl7pPr marL="29718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7pPr>
            <a:lvl8pPr marL="34290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8pPr>
            <a:lvl9pPr marL="38862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9pPr>
          </a:lstStyle>
          <a:p>
            <a:pPr>
              <a:defRPr/>
            </a:pPr>
            <a:r>
              <a:rPr lang="en-US" altLang="en-US" sz="1270">
                <a:latin typeface="Calibri" panose="020F0502020204030204" pitchFamily="34" charset="0"/>
              </a:rPr>
              <a:t>REST request/response</a:t>
            </a:r>
          </a:p>
        </p:txBody>
      </p:sp>
      <p:sp>
        <p:nvSpPr>
          <p:cNvPr id="7187" name="AutoShape 19">
            <a:extLst>
              <a:ext uri="{FF2B5EF4-FFF2-40B4-BE49-F238E27FC236}">
                <a16:creationId xmlns:a16="http://schemas.microsoft.com/office/drawing/2014/main" id="{BCAA21B0-A86D-114D-A28D-D47F169B3170}"/>
              </a:ext>
            </a:extLst>
          </p:cNvPr>
          <p:cNvSpPr>
            <a:spLocks noChangeArrowheads="1"/>
          </p:cNvSpPr>
          <p:nvPr/>
        </p:nvSpPr>
        <p:spPr bwMode="auto">
          <a:xfrm>
            <a:off x="8055460" y="2634284"/>
            <a:ext cx="206375" cy="206375"/>
          </a:xfrm>
          <a:prstGeom prst="roundRect">
            <a:avLst>
              <a:gd name="adj" fmla="val 69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5pPr>
            <a:lvl6pPr marL="25146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6pPr>
            <a:lvl7pPr marL="29718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7pPr>
            <a:lvl8pPr marL="34290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8pPr>
            <a:lvl9pPr marL="38862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9pPr>
          </a:lstStyle>
          <a:p>
            <a:pPr>
              <a:defRPr/>
            </a:pPr>
            <a:r>
              <a:rPr lang="en-US" altLang="en-US" sz="1270">
                <a:solidFill>
                  <a:srgbClr val="FFFFFF"/>
                </a:solidFill>
                <a:latin typeface="Calibri" panose="020F0502020204030204" pitchFamily="34" charset="0"/>
              </a:rPr>
              <a:t>1</a:t>
            </a:r>
          </a:p>
        </p:txBody>
      </p:sp>
      <p:sp>
        <p:nvSpPr>
          <p:cNvPr id="7188" name="AutoShape 20">
            <a:extLst>
              <a:ext uri="{FF2B5EF4-FFF2-40B4-BE49-F238E27FC236}">
                <a16:creationId xmlns:a16="http://schemas.microsoft.com/office/drawing/2014/main" id="{01F446D3-A3DA-EC4E-B5E4-58B034400906}"/>
              </a:ext>
            </a:extLst>
          </p:cNvPr>
          <p:cNvSpPr>
            <a:spLocks noChangeArrowheads="1"/>
          </p:cNvSpPr>
          <p:nvPr/>
        </p:nvSpPr>
        <p:spPr bwMode="auto">
          <a:xfrm>
            <a:off x="7449034" y="3901109"/>
            <a:ext cx="207962" cy="206375"/>
          </a:xfrm>
          <a:prstGeom prst="roundRect">
            <a:avLst>
              <a:gd name="adj" fmla="val 69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5pPr>
            <a:lvl6pPr marL="25146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6pPr>
            <a:lvl7pPr marL="29718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7pPr>
            <a:lvl8pPr marL="34290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8pPr>
            <a:lvl9pPr marL="38862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9pPr>
          </a:lstStyle>
          <a:p>
            <a:pPr>
              <a:defRPr/>
            </a:pPr>
            <a:r>
              <a:rPr lang="en-US" altLang="en-US" sz="1270">
                <a:solidFill>
                  <a:srgbClr val="FFFFFF"/>
                </a:solidFill>
                <a:latin typeface="Calibri" panose="020F0502020204030204" pitchFamily="34" charset="0"/>
              </a:rPr>
              <a:t>2</a:t>
            </a:r>
          </a:p>
        </p:txBody>
      </p:sp>
      <p:pic>
        <p:nvPicPr>
          <p:cNvPr id="85009" name="Picture 21">
            <a:extLst>
              <a:ext uri="{FF2B5EF4-FFF2-40B4-BE49-F238E27FC236}">
                <a16:creationId xmlns:a16="http://schemas.microsoft.com/office/drawing/2014/main" id="{73F592AF-854A-2F49-823B-5C15FF94B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234" y="1869109"/>
            <a:ext cx="1014412" cy="8112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5010" name="Group 22">
            <a:extLst>
              <a:ext uri="{FF2B5EF4-FFF2-40B4-BE49-F238E27FC236}">
                <a16:creationId xmlns:a16="http://schemas.microsoft.com/office/drawing/2014/main" id="{A586D1E2-69A9-194C-9280-E0D6F1821486}"/>
              </a:ext>
            </a:extLst>
          </p:cNvPr>
          <p:cNvGrpSpPr>
            <a:grpSpLocks/>
          </p:cNvGrpSpPr>
          <p:nvPr/>
        </p:nvGrpSpPr>
        <p:grpSpPr bwMode="auto">
          <a:xfrm>
            <a:off x="5704371" y="1469058"/>
            <a:ext cx="1506538" cy="673100"/>
            <a:chOff x="2391" y="772"/>
            <a:chExt cx="1047" cy="467"/>
          </a:xfrm>
        </p:grpSpPr>
        <p:sp>
          <p:nvSpPr>
            <p:cNvPr id="7191" name="AutoShape 23">
              <a:extLst>
                <a:ext uri="{FF2B5EF4-FFF2-40B4-BE49-F238E27FC236}">
                  <a16:creationId xmlns:a16="http://schemas.microsoft.com/office/drawing/2014/main" id="{68976648-18E3-9C42-AE75-692DBACDBFD3}"/>
                </a:ext>
              </a:extLst>
            </p:cNvPr>
            <p:cNvSpPr>
              <a:spLocks noChangeArrowheads="1"/>
            </p:cNvSpPr>
            <p:nvPr/>
          </p:nvSpPr>
          <p:spPr bwMode="auto">
            <a:xfrm>
              <a:off x="2391" y="772"/>
              <a:ext cx="1047" cy="467"/>
            </a:xfrm>
            <a:prstGeom prst="roundRect">
              <a:avLst>
                <a:gd name="adj" fmla="val 213"/>
              </a:avLst>
            </a:prstGeom>
            <a:solidFill>
              <a:srgbClr val="FFFFFF"/>
            </a:solidFill>
            <a:ln w="9525">
              <a:solidFill>
                <a:srgbClr val="000000"/>
              </a:solidFill>
              <a:round/>
              <a:headEnd/>
              <a:tailEnd/>
            </a:ln>
            <a:effectLst>
              <a:outerShdw dist="77386" dir="2700000" algn="ctr" rotWithShape="0">
                <a:srgbClr val="808080"/>
              </a:outerShdw>
            </a:effectLst>
          </p:spPr>
          <p:txBody>
            <a:bodyPr wrap="none" anchor="ctr"/>
            <a:lstStyle/>
            <a:p>
              <a:pPr>
                <a:defRPr/>
              </a:pPr>
              <a:endParaRPr lang="en-US" sz="1632"/>
            </a:p>
          </p:txBody>
        </p:sp>
        <p:sp>
          <p:nvSpPr>
            <p:cNvPr id="85020" name="Text Box 24">
              <a:extLst>
                <a:ext uri="{FF2B5EF4-FFF2-40B4-BE49-F238E27FC236}">
                  <a16:creationId xmlns:a16="http://schemas.microsoft.com/office/drawing/2014/main" id="{6037DC39-3EC7-5A4D-B52C-4E7E4838CD07}"/>
                </a:ext>
              </a:extLst>
            </p:cNvPr>
            <p:cNvSpPr txBox="1">
              <a:spLocks noChangeArrowheads="1"/>
            </p:cNvSpPr>
            <p:nvPr/>
          </p:nvSpPr>
          <p:spPr bwMode="auto">
            <a:xfrm>
              <a:off x="2440" y="842"/>
              <a:ext cx="950"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chemeClr val="tx1"/>
                  </a:solidFill>
                  <a:latin typeface="Arial" panose="020B0604020202020204" pitchFamily="34" charset="0"/>
                  <a:cs typeface="Arial" panose="020B0604020202020204" pitchFamily="34" charset="0"/>
                </a:defRPr>
              </a:lvl9pPr>
            </a:lstStyle>
            <a:p>
              <a:pPr algn="ctr"/>
              <a:r>
                <a:rPr lang="en-US" altLang="en-US" b="1">
                  <a:solidFill>
                    <a:srgbClr val="000000"/>
                  </a:solidFill>
                  <a:latin typeface="Calibri" panose="020F0502020204030204" pitchFamily="34" charset="0"/>
                </a:rPr>
                <a:t>z/OS Connect Toolkit</a:t>
              </a:r>
            </a:p>
          </p:txBody>
        </p:sp>
      </p:grpSp>
      <p:sp>
        <p:nvSpPr>
          <p:cNvPr id="7193" name="AutoShape 25">
            <a:extLst>
              <a:ext uri="{FF2B5EF4-FFF2-40B4-BE49-F238E27FC236}">
                <a16:creationId xmlns:a16="http://schemas.microsoft.com/office/drawing/2014/main" id="{BC7BB7F3-F32F-2E49-A0CF-C11BE4B374AA}"/>
              </a:ext>
            </a:extLst>
          </p:cNvPr>
          <p:cNvSpPr>
            <a:spLocks noChangeArrowheads="1"/>
          </p:cNvSpPr>
          <p:nvPr/>
        </p:nvSpPr>
        <p:spPr bwMode="auto">
          <a:xfrm>
            <a:off x="5299559" y="1602409"/>
            <a:ext cx="207962" cy="207963"/>
          </a:xfrm>
          <a:prstGeom prst="roundRect">
            <a:avLst>
              <a:gd name="adj" fmla="val 69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5pPr>
            <a:lvl6pPr marL="25146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6pPr>
            <a:lvl7pPr marL="29718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7pPr>
            <a:lvl8pPr marL="34290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8pPr>
            <a:lvl9pPr marL="38862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9pPr>
          </a:lstStyle>
          <a:p>
            <a:pPr>
              <a:defRPr/>
            </a:pPr>
            <a:r>
              <a:rPr lang="en-US" altLang="en-US" sz="1270">
                <a:solidFill>
                  <a:srgbClr val="FFFFFF"/>
                </a:solidFill>
                <a:latin typeface="Calibri" panose="020F0502020204030204" pitchFamily="34" charset="0"/>
              </a:rPr>
              <a:t>4</a:t>
            </a:r>
          </a:p>
        </p:txBody>
      </p:sp>
      <p:sp>
        <p:nvSpPr>
          <p:cNvPr id="7194" name="AutoShape 26">
            <a:extLst>
              <a:ext uri="{FF2B5EF4-FFF2-40B4-BE49-F238E27FC236}">
                <a16:creationId xmlns:a16="http://schemas.microsoft.com/office/drawing/2014/main" id="{01DF2E3C-657A-D843-88C2-6E9EC6859440}"/>
              </a:ext>
            </a:extLst>
          </p:cNvPr>
          <p:cNvSpPr>
            <a:spLocks noChangeArrowheads="1"/>
          </p:cNvSpPr>
          <p:nvPr/>
        </p:nvSpPr>
        <p:spPr bwMode="auto">
          <a:xfrm>
            <a:off x="3153259" y="3048622"/>
            <a:ext cx="207962" cy="206375"/>
          </a:xfrm>
          <a:prstGeom prst="roundRect">
            <a:avLst>
              <a:gd name="adj" fmla="val 69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5pPr>
            <a:lvl6pPr marL="25146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6pPr>
            <a:lvl7pPr marL="29718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7pPr>
            <a:lvl8pPr marL="34290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8pPr>
            <a:lvl9pPr marL="38862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9pPr>
          </a:lstStyle>
          <a:p>
            <a:pPr>
              <a:defRPr/>
            </a:pPr>
            <a:r>
              <a:rPr lang="en-US" altLang="en-US" sz="1270">
                <a:solidFill>
                  <a:srgbClr val="FFFFFF"/>
                </a:solidFill>
                <a:latin typeface="Calibri" panose="020F0502020204030204" pitchFamily="34" charset="0"/>
              </a:rPr>
              <a:t>5</a:t>
            </a:r>
          </a:p>
        </p:txBody>
      </p:sp>
      <p:sp>
        <p:nvSpPr>
          <p:cNvPr id="7195" name="AutoShape 27">
            <a:extLst>
              <a:ext uri="{FF2B5EF4-FFF2-40B4-BE49-F238E27FC236}">
                <a16:creationId xmlns:a16="http://schemas.microsoft.com/office/drawing/2014/main" id="{24BCF456-63B3-1C42-A8CE-E93CE40B8C66}"/>
              </a:ext>
            </a:extLst>
          </p:cNvPr>
          <p:cNvSpPr>
            <a:spLocks noChangeArrowheads="1"/>
          </p:cNvSpPr>
          <p:nvPr/>
        </p:nvSpPr>
        <p:spPr bwMode="auto">
          <a:xfrm>
            <a:off x="4986822" y="3720134"/>
            <a:ext cx="207963" cy="207963"/>
          </a:xfrm>
          <a:prstGeom prst="roundRect">
            <a:avLst>
              <a:gd name="adj" fmla="val 69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5pPr>
            <a:lvl6pPr marL="25146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6pPr>
            <a:lvl7pPr marL="29718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7pPr>
            <a:lvl8pPr marL="34290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8pPr>
            <a:lvl9pPr marL="38862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9pPr>
          </a:lstStyle>
          <a:p>
            <a:pPr>
              <a:defRPr/>
            </a:pPr>
            <a:r>
              <a:rPr lang="en-US" altLang="en-US" sz="1270">
                <a:solidFill>
                  <a:srgbClr val="FFFFFF"/>
                </a:solidFill>
                <a:latin typeface="Calibri" panose="020F0502020204030204" pitchFamily="34" charset="0"/>
              </a:rPr>
              <a:t>6</a:t>
            </a:r>
          </a:p>
        </p:txBody>
      </p:sp>
      <p:sp>
        <p:nvSpPr>
          <p:cNvPr id="7196" name="AutoShape 28">
            <a:extLst>
              <a:ext uri="{FF2B5EF4-FFF2-40B4-BE49-F238E27FC236}">
                <a16:creationId xmlns:a16="http://schemas.microsoft.com/office/drawing/2014/main" id="{90AB989F-DDC6-BF46-A404-BB0E1443CF4F}"/>
              </a:ext>
            </a:extLst>
          </p:cNvPr>
          <p:cNvSpPr>
            <a:spLocks noChangeArrowheads="1"/>
          </p:cNvSpPr>
          <p:nvPr/>
        </p:nvSpPr>
        <p:spPr bwMode="auto">
          <a:xfrm>
            <a:off x="4986822" y="2969246"/>
            <a:ext cx="207963" cy="207962"/>
          </a:xfrm>
          <a:prstGeom prst="roundRect">
            <a:avLst>
              <a:gd name="adj" fmla="val 69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5pPr>
            <a:lvl6pPr marL="25146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6pPr>
            <a:lvl7pPr marL="29718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7pPr>
            <a:lvl8pPr marL="34290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8pPr>
            <a:lvl9pPr marL="38862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9pPr>
          </a:lstStyle>
          <a:p>
            <a:pPr>
              <a:defRPr/>
            </a:pPr>
            <a:r>
              <a:rPr lang="en-US" altLang="en-US" sz="1270">
                <a:solidFill>
                  <a:srgbClr val="FFFFFF"/>
                </a:solidFill>
                <a:latin typeface="Calibri" panose="020F0502020204030204" pitchFamily="34" charset="0"/>
              </a:rPr>
              <a:t>7</a:t>
            </a:r>
          </a:p>
        </p:txBody>
      </p:sp>
      <p:sp>
        <p:nvSpPr>
          <p:cNvPr id="7197" name="Text Box 29">
            <a:extLst>
              <a:ext uri="{FF2B5EF4-FFF2-40B4-BE49-F238E27FC236}">
                <a16:creationId xmlns:a16="http://schemas.microsoft.com/office/drawing/2014/main" id="{51254968-C9F7-AE4B-A969-6FC0B46C9838}"/>
              </a:ext>
            </a:extLst>
          </p:cNvPr>
          <p:cNvSpPr txBox="1">
            <a:spLocks noChangeArrowheads="1"/>
          </p:cNvSpPr>
          <p:nvPr/>
        </p:nvSpPr>
        <p:spPr bwMode="auto">
          <a:xfrm>
            <a:off x="2499210" y="4253533"/>
            <a:ext cx="3578225" cy="252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lstStyle>
            <a:lvl1pPr marL="219075" indent="-219075">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1pPr>
            <a:lvl2pPr>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2pPr>
            <a:lvl3pPr>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3pPr>
            <a:lvl4pPr>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4pPr>
            <a:lvl5pPr>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5pPr>
            <a:lvl6pPr marL="2514600" indent="-228600" algn="ctr" defTabSz="457200" fontAlgn="base">
              <a:spcBef>
                <a:spcPts val="875"/>
              </a:spcBef>
              <a:spcAft>
                <a:spcPct val="0"/>
              </a:spcAft>
              <a:buClr>
                <a:srgbClr val="000000"/>
              </a:buClr>
              <a:buSzPct val="100000"/>
              <a:buFont typeface="Times New Roman" panose="02020603050405020304" pitchFamily="18" charset="0"/>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6pPr>
            <a:lvl7pPr marL="2971800" indent="-228600" algn="ctr" defTabSz="457200" fontAlgn="base">
              <a:spcBef>
                <a:spcPts val="875"/>
              </a:spcBef>
              <a:spcAft>
                <a:spcPct val="0"/>
              </a:spcAft>
              <a:buClr>
                <a:srgbClr val="000000"/>
              </a:buClr>
              <a:buSzPct val="100000"/>
              <a:buFont typeface="Times New Roman" panose="02020603050405020304" pitchFamily="18" charset="0"/>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7pPr>
            <a:lvl8pPr marL="3429000" indent="-228600" algn="ctr" defTabSz="457200" fontAlgn="base">
              <a:spcBef>
                <a:spcPts val="875"/>
              </a:spcBef>
              <a:spcAft>
                <a:spcPct val="0"/>
              </a:spcAft>
              <a:buClr>
                <a:srgbClr val="000000"/>
              </a:buClr>
              <a:buSzPct val="100000"/>
              <a:buFont typeface="Times New Roman" panose="02020603050405020304" pitchFamily="18" charset="0"/>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8pPr>
            <a:lvl9pPr marL="3886200" indent="-228600" algn="ctr" defTabSz="457200" fontAlgn="base">
              <a:spcBef>
                <a:spcPts val="875"/>
              </a:spcBef>
              <a:spcAft>
                <a:spcPct val="0"/>
              </a:spcAft>
              <a:buClr>
                <a:srgbClr val="000000"/>
              </a:buClr>
              <a:buSzPct val="100000"/>
              <a:buFont typeface="Times New Roman" panose="02020603050405020304" pitchFamily="18" charset="0"/>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9pPr>
          </a:lstStyle>
          <a:p>
            <a:pPr marL="0" indent="0">
              <a:defRPr/>
            </a:pPr>
            <a:r>
              <a:rPr lang="en-US" altLang="en-US" sz="1632" dirty="0">
                <a:latin typeface="Calibri" panose="020F0502020204030204" pitchFamily="34" charset="0"/>
              </a:rPr>
              <a:t>1. Liberty z/OS</a:t>
            </a:r>
          </a:p>
          <a:p>
            <a:pPr indent="0">
              <a:defRPr/>
            </a:pPr>
            <a:r>
              <a:rPr lang="en-US" altLang="en-US" sz="1270" dirty="0">
                <a:solidFill>
                  <a:srgbClr val="000066"/>
                </a:solidFill>
                <a:latin typeface="Calibri" panose="020F0502020204030204" pitchFamily="34" charset="0"/>
              </a:rPr>
              <a:t>Liberty z/OS is the Java runtime in which z/OS Connect operates.</a:t>
            </a:r>
          </a:p>
          <a:p>
            <a:pPr marL="0" indent="0">
              <a:spcBef>
                <a:spcPts val="261"/>
              </a:spcBef>
              <a:defRPr/>
            </a:pPr>
            <a:r>
              <a:rPr lang="en-US" altLang="en-US" sz="1632" dirty="0">
                <a:latin typeface="Calibri" panose="020F0502020204030204" pitchFamily="34" charset="0"/>
              </a:rPr>
              <a:t>2. z/OS Connect EE </a:t>
            </a:r>
          </a:p>
          <a:p>
            <a:pPr indent="0">
              <a:defRPr/>
            </a:pPr>
            <a:r>
              <a:rPr lang="en-US" altLang="en-US" sz="1270" dirty="0">
                <a:solidFill>
                  <a:srgbClr val="000066"/>
                </a:solidFill>
                <a:latin typeface="Calibri" panose="020F0502020204030204" pitchFamily="34" charset="0"/>
              </a:rPr>
              <a:t>This is (essentially) Java code that runs inside the Liberty z/OS server</a:t>
            </a:r>
          </a:p>
          <a:p>
            <a:pPr marL="0" indent="0">
              <a:spcBef>
                <a:spcPts val="261"/>
              </a:spcBef>
              <a:defRPr/>
            </a:pPr>
            <a:r>
              <a:rPr lang="en-US" altLang="en-US" sz="1632" dirty="0">
                <a:latin typeface="Calibri" panose="020F0502020204030204" pitchFamily="34" charset="0"/>
              </a:rPr>
              <a:t>3. Backend connectivity</a:t>
            </a:r>
          </a:p>
          <a:p>
            <a:pPr indent="0">
              <a:defRPr/>
            </a:pPr>
            <a:r>
              <a:rPr lang="en-US" altLang="en-US" sz="1270" dirty="0">
                <a:solidFill>
                  <a:srgbClr val="000066"/>
                </a:solidFill>
                <a:latin typeface="Calibri" panose="020F0502020204030204" pitchFamily="34" charset="0"/>
              </a:rPr>
              <a:t>Provides access to subsystems</a:t>
            </a:r>
          </a:p>
          <a:p>
            <a:pPr marL="0" indent="0">
              <a:spcBef>
                <a:spcPts val="261"/>
              </a:spcBef>
              <a:defRPr/>
            </a:pPr>
            <a:r>
              <a:rPr lang="en-US" altLang="en-US" sz="1632" dirty="0">
                <a:latin typeface="Calibri" panose="020F0502020204030204" pitchFamily="34" charset="0"/>
              </a:rPr>
              <a:t>4. API Toolkit</a:t>
            </a:r>
          </a:p>
          <a:p>
            <a:pPr indent="0">
              <a:defRPr/>
            </a:pPr>
            <a:r>
              <a:rPr lang="en-US" altLang="en-US" sz="1270" dirty="0">
                <a:solidFill>
                  <a:srgbClr val="000066"/>
                </a:solidFill>
                <a:latin typeface="Calibri" panose="020F0502020204030204" pitchFamily="34" charset="0"/>
              </a:rPr>
              <a:t>The tooling is what's used to compose Service and the API that operates in z/OS Connect</a:t>
            </a:r>
          </a:p>
        </p:txBody>
      </p:sp>
      <p:sp>
        <p:nvSpPr>
          <p:cNvPr id="7198" name="Text Box 30">
            <a:extLst>
              <a:ext uri="{FF2B5EF4-FFF2-40B4-BE49-F238E27FC236}">
                <a16:creationId xmlns:a16="http://schemas.microsoft.com/office/drawing/2014/main" id="{D9D79292-2E8A-734A-B0AA-460BF89C44F8}"/>
              </a:ext>
            </a:extLst>
          </p:cNvPr>
          <p:cNvSpPr txBox="1">
            <a:spLocks noChangeArrowheads="1"/>
          </p:cNvSpPr>
          <p:nvPr/>
        </p:nvSpPr>
        <p:spPr bwMode="auto">
          <a:xfrm>
            <a:off x="6401284" y="4710734"/>
            <a:ext cx="4375150" cy="205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lstStyle>
            <a:lvl1pPr marL="219075" indent="-219075">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1pPr>
            <a:lvl2pPr>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2pPr>
            <a:lvl3pPr>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3pPr>
            <a:lvl4pPr>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4pPr>
            <a:lvl5pPr>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5pPr>
            <a:lvl6pPr marL="2514600" indent="-228600" algn="ctr" defTabSz="457200" fontAlgn="base">
              <a:spcBef>
                <a:spcPts val="875"/>
              </a:spcBef>
              <a:spcAft>
                <a:spcPct val="0"/>
              </a:spcAft>
              <a:buClr>
                <a:srgbClr val="000000"/>
              </a:buClr>
              <a:buSzPct val="100000"/>
              <a:buFont typeface="Times New Roman" panose="02020603050405020304" pitchFamily="18" charset="0"/>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6pPr>
            <a:lvl7pPr marL="2971800" indent="-228600" algn="ctr" defTabSz="457200" fontAlgn="base">
              <a:spcBef>
                <a:spcPts val="875"/>
              </a:spcBef>
              <a:spcAft>
                <a:spcPct val="0"/>
              </a:spcAft>
              <a:buClr>
                <a:srgbClr val="000000"/>
              </a:buClr>
              <a:buSzPct val="100000"/>
              <a:buFont typeface="Times New Roman" panose="02020603050405020304" pitchFamily="18" charset="0"/>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7pPr>
            <a:lvl8pPr marL="3429000" indent="-228600" algn="ctr" defTabSz="457200" fontAlgn="base">
              <a:spcBef>
                <a:spcPts val="875"/>
              </a:spcBef>
              <a:spcAft>
                <a:spcPct val="0"/>
              </a:spcAft>
              <a:buClr>
                <a:srgbClr val="000000"/>
              </a:buClr>
              <a:buSzPct val="100000"/>
              <a:buFont typeface="Times New Roman" panose="02020603050405020304" pitchFamily="18" charset="0"/>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8pPr>
            <a:lvl9pPr marL="3886200" indent="-228600" algn="ctr" defTabSz="457200" fontAlgn="base">
              <a:spcBef>
                <a:spcPts val="875"/>
              </a:spcBef>
              <a:spcAft>
                <a:spcPct val="0"/>
              </a:spcAft>
              <a:buClr>
                <a:srgbClr val="000000"/>
              </a:buClr>
              <a:buSzPct val="100000"/>
              <a:buFont typeface="Times New Roman" panose="02020603050405020304" pitchFamily="18" charset="0"/>
              <a:tabLst>
                <a:tab pos="219075" algn="l"/>
                <a:tab pos="1133475" algn="l"/>
                <a:tab pos="2047875" algn="l"/>
                <a:tab pos="2962275" algn="l"/>
                <a:tab pos="3876675" algn="l"/>
                <a:tab pos="4791075" algn="l"/>
                <a:tab pos="5705475" algn="l"/>
                <a:tab pos="6619875" algn="l"/>
                <a:tab pos="7534275" algn="l"/>
                <a:tab pos="8448675" algn="l"/>
                <a:tab pos="9363075" algn="l"/>
                <a:tab pos="10277475" algn="l"/>
              </a:tabLst>
              <a:defRPr sz="1400" b="1">
                <a:solidFill>
                  <a:srgbClr val="000000"/>
                </a:solidFill>
                <a:latin typeface="Arial" panose="020B0604020202020204" pitchFamily="34" charset="0"/>
                <a:cs typeface="Arial" panose="020B0604020202020204" pitchFamily="34" charset="0"/>
              </a:defRPr>
            </a:lvl9pPr>
          </a:lstStyle>
          <a:p>
            <a:pPr marL="0" indent="0">
              <a:defRPr/>
            </a:pPr>
            <a:r>
              <a:rPr lang="en-US" altLang="en-US" sz="1632" dirty="0">
                <a:latin typeface="Calibri" panose="020F0502020204030204" pitchFamily="34" charset="0"/>
              </a:rPr>
              <a:t>5. REST clients</a:t>
            </a:r>
          </a:p>
          <a:p>
            <a:pPr indent="0">
              <a:defRPr/>
            </a:pPr>
            <a:r>
              <a:rPr lang="en-US" altLang="en-US" sz="1270" dirty="0">
                <a:solidFill>
                  <a:srgbClr val="000066"/>
                </a:solidFill>
                <a:latin typeface="Calibri" panose="020F0502020204030204" pitchFamily="34" charset="0"/>
              </a:rPr>
              <a:t>These can be </a:t>
            </a:r>
            <a:r>
              <a:rPr lang="en-US" altLang="en-US" sz="1270" i="1" dirty="0">
                <a:solidFill>
                  <a:srgbClr val="000066"/>
                </a:solidFill>
                <a:latin typeface="Calibri" panose="020F0502020204030204" pitchFamily="34" charset="0"/>
              </a:rPr>
              <a:t>anything</a:t>
            </a:r>
            <a:r>
              <a:rPr lang="en-US" altLang="en-US" sz="1270" dirty="0">
                <a:solidFill>
                  <a:srgbClr val="000066"/>
                </a:solidFill>
                <a:latin typeface="Calibri" panose="020F0502020204030204" pitchFamily="34" charset="0"/>
              </a:rPr>
              <a:t> that understands and supports the </a:t>
            </a:r>
            <a:r>
              <a:rPr lang="en-US" altLang="en-US" sz="1270" dirty="0" err="1">
                <a:solidFill>
                  <a:srgbClr val="000066"/>
                </a:solidFill>
                <a:latin typeface="Calibri" panose="020F0502020204030204" pitchFamily="34" charset="0"/>
              </a:rPr>
              <a:t>RESTful</a:t>
            </a:r>
            <a:r>
              <a:rPr lang="en-US" altLang="en-US" sz="1270" dirty="0">
                <a:solidFill>
                  <a:srgbClr val="000066"/>
                </a:solidFill>
                <a:latin typeface="Calibri" panose="020F0502020204030204" pitchFamily="34" charset="0"/>
              </a:rPr>
              <a:t> pattern</a:t>
            </a:r>
          </a:p>
          <a:p>
            <a:pPr marL="0" indent="0">
              <a:spcBef>
                <a:spcPts val="261"/>
              </a:spcBef>
              <a:defRPr/>
            </a:pPr>
            <a:r>
              <a:rPr lang="en-US" altLang="en-US" sz="1632" dirty="0">
                <a:latin typeface="Calibri" panose="020F0502020204030204" pitchFamily="34" charset="0"/>
              </a:rPr>
              <a:t>6. REST requests and responses</a:t>
            </a:r>
          </a:p>
          <a:p>
            <a:pPr indent="0">
              <a:defRPr/>
            </a:pPr>
            <a:r>
              <a:rPr lang="en-US" altLang="en-US" sz="1270" dirty="0">
                <a:solidFill>
                  <a:srgbClr val="000066"/>
                </a:solidFill>
                <a:latin typeface="Calibri" panose="020F0502020204030204" pitchFamily="34" charset="0"/>
              </a:rPr>
              <a:t>The URIs, parameters, and JSON requirements are based on the APIs you compose and deploy</a:t>
            </a:r>
          </a:p>
          <a:p>
            <a:pPr marL="0" indent="0">
              <a:spcBef>
                <a:spcPts val="261"/>
              </a:spcBef>
              <a:defRPr/>
            </a:pPr>
            <a:r>
              <a:rPr lang="en-US" altLang="en-US" sz="1632" dirty="0">
                <a:latin typeface="Calibri" panose="020F0502020204030204" pitchFamily="34" charset="0"/>
              </a:rPr>
              <a:t>7. Security</a:t>
            </a:r>
          </a:p>
          <a:p>
            <a:pPr indent="0">
              <a:defRPr/>
            </a:pPr>
            <a:endParaRPr lang="en-US" altLang="en-US" sz="1270" dirty="0">
              <a:solidFill>
                <a:srgbClr val="000066"/>
              </a:solidFill>
              <a:latin typeface="Calibri" panose="020F0502020204030204" pitchFamily="34" charset="0"/>
            </a:endParaRPr>
          </a:p>
        </p:txBody>
      </p:sp>
      <p:sp>
        <p:nvSpPr>
          <p:cNvPr id="7199" name="AutoShape 31">
            <a:extLst>
              <a:ext uri="{FF2B5EF4-FFF2-40B4-BE49-F238E27FC236}">
                <a16:creationId xmlns:a16="http://schemas.microsoft.com/office/drawing/2014/main" id="{142AAF8F-A3C9-7F44-A77B-F4A81806D2F3}"/>
              </a:ext>
            </a:extLst>
          </p:cNvPr>
          <p:cNvSpPr>
            <a:spLocks noChangeArrowheads="1"/>
          </p:cNvSpPr>
          <p:nvPr/>
        </p:nvSpPr>
        <p:spPr bwMode="auto">
          <a:xfrm>
            <a:off x="8638072" y="3631234"/>
            <a:ext cx="207963" cy="207963"/>
          </a:xfrm>
          <a:prstGeom prst="roundRect">
            <a:avLst>
              <a:gd name="adj" fmla="val 69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12" tIns="40806" rIns="81612" bIns="40806"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5pPr>
            <a:lvl6pPr marL="25146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6pPr>
            <a:lvl7pPr marL="29718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7pPr>
            <a:lvl8pPr marL="34290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8pPr>
            <a:lvl9pPr marL="3886200" indent="-228600" algn="ctr" defTabSz="457200" fontAlgn="base">
              <a:spcBef>
                <a:spcPts val="875"/>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panose="020B0604020202020204" pitchFamily="34" charset="0"/>
                <a:cs typeface="Arial" panose="020B0604020202020204" pitchFamily="34" charset="0"/>
              </a:defRPr>
            </a:lvl9pPr>
          </a:lstStyle>
          <a:p>
            <a:pPr>
              <a:defRPr/>
            </a:pPr>
            <a:r>
              <a:rPr lang="en-US" altLang="en-US" sz="1270">
                <a:solidFill>
                  <a:srgbClr val="FFFFFF"/>
                </a:solidFill>
                <a:latin typeface="Calibri" panose="020F0502020204030204" pitchFamily="34" charset="0"/>
              </a:rPr>
              <a:t>3</a:t>
            </a:r>
          </a:p>
        </p:txBody>
      </p:sp>
      <p:sp>
        <p:nvSpPr>
          <p:cNvPr id="85018" name="Title 1">
            <a:extLst>
              <a:ext uri="{FF2B5EF4-FFF2-40B4-BE49-F238E27FC236}">
                <a16:creationId xmlns:a16="http://schemas.microsoft.com/office/drawing/2014/main" id="{E2CE0DFF-767C-7443-B68E-0BA0FDA3BB37}"/>
              </a:ext>
            </a:extLst>
          </p:cNvPr>
          <p:cNvSpPr>
            <a:spLocks noGrp="1"/>
          </p:cNvSpPr>
          <p:nvPr>
            <p:ph type="title"/>
          </p:nvPr>
        </p:nvSpPr>
        <p:spPr/>
        <p:txBody>
          <a:bodyPr>
            <a:normAutofit/>
          </a:bodyPr>
          <a:lstStyle/>
          <a:p>
            <a:r>
              <a:rPr lang="en-US" altLang="en-US" sz="3600" dirty="0"/>
              <a:t>How Does z/OS Connect EE Work?</a:t>
            </a:r>
          </a:p>
        </p:txBody>
      </p:sp>
    </p:spTree>
    <p:extLst>
      <p:ext uri="{BB962C8B-B14F-4D97-AF65-F5344CB8AC3E}">
        <p14:creationId xmlns:p14="http://schemas.microsoft.com/office/powerpoint/2010/main" val="13904739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4">
            <a:extLst>
              <a:ext uri="{FF2B5EF4-FFF2-40B4-BE49-F238E27FC236}">
                <a16:creationId xmlns:a16="http://schemas.microsoft.com/office/drawing/2014/main" id="{BFE426A3-5B37-E346-A5E3-BA201B44A7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8582" y="443951"/>
            <a:ext cx="914400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Title 3">
            <a:extLst>
              <a:ext uri="{FF2B5EF4-FFF2-40B4-BE49-F238E27FC236}">
                <a16:creationId xmlns:a16="http://schemas.microsoft.com/office/drawing/2014/main" id="{7BF88637-F2C8-6F47-86C9-4536345D7E67}"/>
              </a:ext>
            </a:extLst>
          </p:cNvPr>
          <p:cNvSpPr>
            <a:spLocks noGrp="1"/>
          </p:cNvSpPr>
          <p:nvPr>
            <p:ph type="title"/>
          </p:nvPr>
        </p:nvSpPr>
        <p:spPr/>
        <p:txBody>
          <a:bodyPr>
            <a:normAutofit/>
          </a:bodyPr>
          <a:lstStyle/>
          <a:p>
            <a:r>
              <a:rPr lang="en-US" altLang="en-US" sz="3600"/>
              <a:t>Data mapping - A closer look</a:t>
            </a:r>
          </a:p>
        </p:txBody>
      </p:sp>
      <p:sp>
        <p:nvSpPr>
          <p:cNvPr id="87045" name="Slide Number Placeholder 1">
            <a:extLst>
              <a:ext uri="{FF2B5EF4-FFF2-40B4-BE49-F238E27FC236}">
                <a16:creationId xmlns:a16="http://schemas.microsoft.com/office/drawing/2014/main" id="{98826152-9287-984C-9C2B-F7F2EB57D70A}"/>
              </a:ext>
            </a:extLst>
          </p:cNvPr>
          <p:cNvSpPr>
            <a:spLocks noGrp="1"/>
          </p:cNvSpPr>
          <p:nvPr>
            <p:ph type="sldNum" sz="quarter" idx="12"/>
          </p:nvPr>
        </p:nvSpPr>
        <p:spPr bwMode="black">
          <a:xfrm>
            <a:off x="9990482" y="6449463"/>
            <a:ext cx="2743200" cy="365125"/>
          </a:xfrm>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fld id="{FFB7AF0D-89A0-234D-AB7E-6B00C92B3155}" type="slidenum">
              <a:rPr lang="en-US" altLang="en-US" smtClean="0"/>
              <a:pPr/>
              <a:t>45</a:t>
            </a:fld>
            <a:endParaRPr lang="en-US" altLang="en-US" sz="1000">
              <a:solidFill>
                <a:srgbClr val="898989"/>
              </a:solidFill>
              <a:latin typeface="Calibri" panose="020F0502020204030204" pitchFamily="34" charset="0"/>
            </a:endParaRPr>
          </a:p>
        </p:txBody>
      </p:sp>
      <p:sp>
        <p:nvSpPr>
          <p:cNvPr id="87046" name="TextBox 2">
            <a:extLst>
              <a:ext uri="{FF2B5EF4-FFF2-40B4-BE49-F238E27FC236}">
                <a16:creationId xmlns:a16="http://schemas.microsoft.com/office/drawing/2014/main" id="{223C206C-7FB8-614E-9971-2453397B66D9}"/>
              </a:ext>
            </a:extLst>
          </p:cNvPr>
          <p:cNvSpPr txBox="1">
            <a:spLocks noChangeArrowheads="1"/>
          </p:cNvSpPr>
          <p:nvPr/>
        </p:nvSpPr>
        <p:spPr bwMode="auto">
          <a:xfrm>
            <a:off x="2526058" y="4587326"/>
            <a:ext cx="10064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a:t>Developer friendly APIs</a:t>
            </a:r>
          </a:p>
        </p:txBody>
      </p:sp>
      <p:sp>
        <p:nvSpPr>
          <p:cNvPr id="87047" name="TextBox 7">
            <a:extLst>
              <a:ext uri="{FF2B5EF4-FFF2-40B4-BE49-F238E27FC236}">
                <a16:creationId xmlns:a16="http://schemas.microsoft.com/office/drawing/2014/main" id="{AF9243B5-12F4-DE48-B63F-7A6A3E271637}"/>
              </a:ext>
            </a:extLst>
          </p:cNvPr>
          <p:cNvSpPr txBox="1">
            <a:spLocks noChangeArrowheads="1"/>
          </p:cNvSpPr>
          <p:nvPr/>
        </p:nvSpPr>
        <p:spPr bwMode="auto">
          <a:xfrm>
            <a:off x="10436570" y="4955627"/>
            <a:ext cx="1116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200"/>
              <a:t>Applications Unchanged</a:t>
            </a:r>
          </a:p>
        </p:txBody>
      </p:sp>
    </p:spTree>
    <p:extLst>
      <p:ext uri="{BB962C8B-B14F-4D97-AF65-F5344CB8AC3E}">
        <p14:creationId xmlns:p14="http://schemas.microsoft.com/office/powerpoint/2010/main" val="2406889185"/>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706E7AEE-145A-2C4D-99B1-6AFAE55ACA93}"/>
              </a:ext>
            </a:extLst>
          </p:cNvPr>
          <p:cNvSpPr>
            <a:spLocks noGrp="1"/>
          </p:cNvSpPr>
          <p:nvPr>
            <p:ph type="title"/>
          </p:nvPr>
        </p:nvSpPr>
        <p:spPr/>
        <p:txBody>
          <a:bodyPr>
            <a:normAutofit/>
          </a:bodyPr>
          <a:lstStyle/>
          <a:p>
            <a:r>
              <a:rPr lang="en-US" altLang="en-US" sz="2800" dirty="0"/>
              <a:t>Notes</a:t>
            </a:r>
          </a:p>
        </p:txBody>
      </p:sp>
      <p:sp>
        <p:nvSpPr>
          <p:cNvPr id="3" name="Content Placeholder 2">
            <a:extLst>
              <a:ext uri="{FF2B5EF4-FFF2-40B4-BE49-F238E27FC236}">
                <a16:creationId xmlns:a16="http://schemas.microsoft.com/office/drawing/2014/main" id="{6FAA5AAC-D454-E441-95FA-A647E84366EE}"/>
              </a:ext>
            </a:extLst>
          </p:cNvPr>
          <p:cNvSpPr>
            <a:spLocks noGrp="1"/>
          </p:cNvSpPr>
          <p:nvPr>
            <p:ph idx="1"/>
          </p:nvPr>
        </p:nvSpPr>
        <p:spPr/>
        <p:txBody>
          <a:bodyPr>
            <a:normAutofit fontScale="55000" lnSpcReduction="20000"/>
          </a:bodyPr>
          <a:lstStyle/>
          <a:p>
            <a:pPr>
              <a:spcBef>
                <a:spcPts val="37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First and foremost, we wish to make z/OS Connect EE V2.0 understandable, and we start by laying out a </a:t>
            </a:r>
            <a:r>
              <a:rPr lang="en-US" altLang="en-US" i="1" dirty="0">
                <a:latin typeface="Calibri" panose="020F0502020204030204" pitchFamily="34" charset="0"/>
              </a:rPr>
              <a:t>physical</a:t>
            </a:r>
            <a:r>
              <a:rPr lang="en-US" altLang="en-US" dirty="0">
                <a:latin typeface="Calibri" panose="020F0502020204030204" pitchFamily="34" charset="0"/>
              </a:rPr>
              <a:t> topology.  Physical topologies are often easy to approach because the pieces are well-known things on z/OS such as started tasks, CICS regions, and workstations used for graphical tools.</a:t>
            </a:r>
          </a:p>
          <a:p>
            <a:pPr>
              <a:spcBef>
                <a:spcPts val="37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Follow the numbers on the chart with the notes here:</a:t>
            </a:r>
          </a:p>
          <a:p>
            <a:pPr marL="136525" indent="-136525">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z/OS Connect EE V2.0 operates inside an instance of Liberty z/OS, which provides the Java runtime environment for z/OS Connect.  Liberty z/OS runs as a started task.  It has a JCL start procedure associated with it.  At this level, z/OS Connect EE V2.0 is fairly standard stuff.</a:t>
            </a:r>
          </a:p>
          <a:p>
            <a:pPr marL="136525" indent="-136525">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z/OS Connect EE V2.0 is really just IBM-written Java code that runs inside Liberty z/OS.  It's fairly sophisticated Java code, but at the end of the day that's what it is: Java code written by IBM that runs in a Liberty z/OS server.</a:t>
            </a:r>
          </a:p>
          <a:p>
            <a:pPr marL="136525" indent="-136525">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The goal of z/OS Connect EE V2.0 is to take REST requests from clients on the network and turn them into requests that flow into CICS regions or IMS regions.  That means there must be a way to communicate between z/OS Connect and CICS or IMS.  For CICS, that's WOLA (which we'll talk about more later).  For IMS, it's a socket protocol to IMS Connect.  In either case the objective is to process a call from Liberty z/OS over into the CICS or IMS region.</a:t>
            </a:r>
          </a:p>
          <a:p>
            <a:pPr marL="136525" indent="-136525">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The API Editor is used to construct the definition that tells z/OS Connect how to handle the REST requests that come in.  The API Editor allows you to design what "paths" (URI patterns) to use, and how you want the REST request information to map to the data requirements of the back end program. </a:t>
            </a:r>
          </a:p>
          <a:p>
            <a:pPr marL="136525" indent="-136525">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REST requests come in from REST clients, which may be anything on the network that is capable of forming up a REST request and understanding the response that comes back. z/OS Connect is neutral to what that client is (mobile device, or another mainframe program, or a UNIX process).  We remain neutral because ultimately it does not matter what it is.  The key is that it can understand the APIs exposed by z/OS Connect EE V2.0, invoke them, and understand the response.</a:t>
            </a:r>
          </a:p>
          <a:p>
            <a:pPr marL="136525" indent="-136525">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The REST request is what results in the backend program being invoked, the response is what flows back to the client.  How the request maps to the backend is what this workshop is all about.</a:t>
            </a:r>
          </a:p>
          <a:p>
            <a:pPr marL="136525" indent="-136525">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Security … a great big topic .</a:t>
            </a:r>
          </a:p>
          <a:p>
            <a:pPr>
              <a:defRPr/>
            </a:pPr>
            <a:endParaRPr lang="en-US" dirty="0"/>
          </a:p>
        </p:txBody>
      </p:sp>
      <p:sp>
        <p:nvSpPr>
          <p:cNvPr id="89092" name="Slide Number Placeholder 3">
            <a:extLst>
              <a:ext uri="{FF2B5EF4-FFF2-40B4-BE49-F238E27FC236}">
                <a16:creationId xmlns:a16="http://schemas.microsoft.com/office/drawing/2014/main" id="{34587A09-CE9B-B247-8836-FA00495597EC}"/>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fld id="{FFB7AF0D-89A0-234D-AB7E-6B00C92B3155}" type="slidenum">
              <a:rPr lang="en-US" altLang="en-US" smtClean="0"/>
              <a:pPr/>
              <a:t>46</a:t>
            </a:fld>
            <a:endParaRPr lang="en-US" altLang="en-US" sz="1000">
              <a:solidFill>
                <a:srgbClr val="FFFFFF"/>
              </a:solidFill>
            </a:endParaRPr>
          </a:p>
        </p:txBody>
      </p:sp>
    </p:spTree>
    <p:extLst>
      <p:ext uri="{BB962C8B-B14F-4D97-AF65-F5344CB8AC3E}">
        <p14:creationId xmlns:p14="http://schemas.microsoft.com/office/powerpoint/2010/main" val="1199881325"/>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a:extLst>
              <a:ext uri="{FF2B5EF4-FFF2-40B4-BE49-F238E27FC236}">
                <a16:creationId xmlns:a16="http://schemas.microsoft.com/office/drawing/2014/main" id="{3EBCAB72-2432-4942-868C-94EB1E96B2E0}"/>
              </a:ext>
            </a:extLst>
          </p:cNvPr>
          <p:cNvCxnSpPr>
            <a:cxnSpLocks/>
          </p:cNvCxnSpPr>
          <p:nvPr/>
        </p:nvCxnSpPr>
        <p:spPr>
          <a:xfrm>
            <a:off x="7263843" y="2151475"/>
            <a:ext cx="19050" cy="2909887"/>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2F7EE1D-B8D2-FF42-9A23-D073E4B5FD7F}"/>
              </a:ext>
            </a:extLst>
          </p:cNvPr>
          <p:cNvSpPr/>
          <p:nvPr/>
        </p:nvSpPr>
        <p:spPr>
          <a:xfrm>
            <a:off x="4458731" y="2767425"/>
            <a:ext cx="2298700" cy="1311275"/>
          </a:xfrm>
          <a:prstGeom prst="rect">
            <a:avLst/>
          </a:prstGeom>
          <a:solidFill>
            <a:schemeClr val="bg1"/>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3" name="Oval 2">
            <a:extLst>
              <a:ext uri="{FF2B5EF4-FFF2-40B4-BE49-F238E27FC236}">
                <a16:creationId xmlns:a16="http://schemas.microsoft.com/office/drawing/2014/main" id="{E6E248C8-599B-D54E-9017-731A6950EA6F}"/>
              </a:ext>
            </a:extLst>
          </p:cNvPr>
          <p:cNvSpPr/>
          <p:nvPr/>
        </p:nvSpPr>
        <p:spPr>
          <a:xfrm>
            <a:off x="4334906" y="3130961"/>
            <a:ext cx="228600" cy="1714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5" name="Oval 4">
            <a:extLst>
              <a:ext uri="{FF2B5EF4-FFF2-40B4-BE49-F238E27FC236}">
                <a16:creationId xmlns:a16="http://schemas.microsoft.com/office/drawing/2014/main" id="{7C8BC634-4846-F846-AA98-FDB3C8DE1023}"/>
              </a:ext>
            </a:extLst>
          </p:cNvPr>
          <p:cNvSpPr/>
          <p:nvPr/>
        </p:nvSpPr>
        <p:spPr>
          <a:xfrm>
            <a:off x="4334906" y="3402424"/>
            <a:ext cx="228600" cy="1714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grpSp>
        <p:nvGrpSpPr>
          <p:cNvPr id="90118" name="Group 7">
            <a:extLst>
              <a:ext uri="{FF2B5EF4-FFF2-40B4-BE49-F238E27FC236}">
                <a16:creationId xmlns:a16="http://schemas.microsoft.com/office/drawing/2014/main" id="{550E4E56-F208-7A42-A388-5507AA914B56}"/>
              </a:ext>
            </a:extLst>
          </p:cNvPr>
          <p:cNvGrpSpPr>
            <a:grpSpLocks/>
          </p:cNvGrpSpPr>
          <p:nvPr/>
        </p:nvGrpSpPr>
        <p:grpSpPr bwMode="auto">
          <a:xfrm>
            <a:off x="4780993" y="2969036"/>
            <a:ext cx="1506538" cy="725488"/>
            <a:chOff x="3939988" y="2864224"/>
            <a:chExt cx="1506070" cy="968188"/>
          </a:xfrm>
        </p:grpSpPr>
        <p:sp>
          <p:nvSpPr>
            <p:cNvPr id="6" name="Rounded Rectangle 5">
              <a:extLst>
                <a:ext uri="{FF2B5EF4-FFF2-40B4-BE49-F238E27FC236}">
                  <a16:creationId xmlns:a16="http://schemas.microsoft.com/office/drawing/2014/main" id="{7323C6BA-5E04-BF45-B440-02EE156C12C7}"/>
                </a:ext>
              </a:extLst>
            </p:cNvPr>
            <p:cNvSpPr/>
            <p:nvPr/>
          </p:nvSpPr>
          <p:spPr>
            <a:xfrm>
              <a:off x="3973316" y="2864224"/>
              <a:ext cx="1439415" cy="968188"/>
            </a:xfrm>
            <a:prstGeom prst="roundRect">
              <a:avLst/>
            </a:prstGeom>
            <a:solidFill>
              <a:srgbClr val="CCFFCC"/>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85" name="TextBox 6">
              <a:extLst>
                <a:ext uri="{FF2B5EF4-FFF2-40B4-BE49-F238E27FC236}">
                  <a16:creationId xmlns:a16="http://schemas.microsoft.com/office/drawing/2014/main" id="{14460F6A-33AA-9845-AFC5-B49C002C9165}"/>
                </a:ext>
              </a:extLst>
            </p:cNvPr>
            <p:cNvSpPr txBox="1">
              <a:spLocks noChangeArrowheads="1"/>
            </p:cNvSpPr>
            <p:nvPr/>
          </p:nvSpPr>
          <p:spPr bwMode="auto">
            <a:xfrm>
              <a:off x="3939988" y="3055928"/>
              <a:ext cx="1506070" cy="69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b="1"/>
                <a:t>z/OS Connect EE </a:t>
              </a:r>
            </a:p>
          </p:txBody>
        </p:sp>
      </p:grpSp>
      <p:sp>
        <p:nvSpPr>
          <p:cNvPr id="10" name="L-Shape 9">
            <a:extLst>
              <a:ext uri="{FF2B5EF4-FFF2-40B4-BE49-F238E27FC236}">
                <a16:creationId xmlns:a16="http://schemas.microsoft.com/office/drawing/2014/main" id="{8ECE4325-E335-F144-BBC7-0E8F29CFAD86}"/>
              </a:ext>
            </a:extLst>
          </p:cNvPr>
          <p:cNvSpPr/>
          <p:nvPr/>
        </p:nvSpPr>
        <p:spPr>
          <a:xfrm rot="16200000">
            <a:off x="5147706" y="2461037"/>
            <a:ext cx="1089025" cy="1943100"/>
          </a:xfrm>
          <a:prstGeom prst="corner">
            <a:avLst>
              <a:gd name="adj1" fmla="val 20268"/>
              <a:gd name="adj2" fmla="val 1916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12" name="Oval 11">
            <a:extLst>
              <a:ext uri="{FF2B5EF4-FFF2-40B4-BE49-F238E27FC236}">
                <a16:creationId xmlns:a16="http://schemas.microsoft.com/office/drawing/2014/main" id="{2F27DD0B-7826-994E-BB21-5243C5E4680C}"/>
              </a:ext>
            </a:extLst>
          </p:cNvPr>
          <p:cNvSpPr/>
          <p:nvPr/>
        </p:nvSpPr>
        <p:spPr>
          <a:xfrm>
            <a:off x="5406469" y="3875499"/>
            <a:ext cx="555625" cy="41751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grpSp>
        <p:nvGrpSpPr>
          <p:cNvPr id="90121" name="Group 27">
            <a:extLst>
              <a:ext uri="{FF2B5EF4-FFF2-40B4-BE49-F238E27FC236}">
                <a16:creationId xmlns:a16="http://schemas.microsoft.com/office/drawing/2014/main" id="{6BBFEA57-144E-854A-8ED3-C3D7EF15CCE5}"/>
              </a:ext>
            </a:extLst>
          </p:cNvPr>
          <p:cNvGrpSpPr>
            <a:grpSpLocks/>
          </p:cNvGrpSpPr>
          <p:nvPr/>
        </p:nvGrpSpPr>
        <p:grpSpPr bwMode="auto">
          <a:xfrm>
            <a:off x="2390219" y="5618575"/>
            <a:ext cx="1196975" cy="485775"/>
            <a:chOff x="2514600" y="5150224"/>
            <a:chExt cx="1196788" cy="647109"/>
          </a:xfrm>
        </p:grpSpPr>
        <p:sp>
          <p:nvSpPr>
            <p:cNvPr id="14" name="Rectangle 13">
              <a:extLst>
                <a:ext uri="{FF2B5EF4-FFF2-40B4-BE49-F238E27FC236}">
                  <a16:creationId xmlns:a16="http://schemas.microsoft.com/office/drawing/2014/main" id="{E5A6D171-00A0-FA47-AB9C-D4F176B62E87}"/>
                </a:ext>
              </a:extLst>
            </p:cNvPr>
            <p:cNvSpPr/>
            <p:nvPr/>
          </p:nvSpPr>
          <p:spPr>
            <a:xfrm>
              <a:off x="2514600" y="5150224"/>
              <a:ext cx="1196788" cy="585781"/>
            </a:xfrm>
            <a:prstGeom prst="rect">
              <a:avLst/>
            </a:prstGeom>
            <a:solidFill>
              <a:schemeClr val="bg1"/>
            </a:solidFill>
            <a:ln w="25400">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83" name="TextBox 14">
              <a:extLst>
                <a:ext uri="{FF2B5EF4-FFF2-40B4-BE49-F238E27FC236}">
                  <a16:creationId xmlns:a16="http://schemas.microsoft.com/office/drawing/2014/main" id="{C8744DEA-C2C1-F347-A04A-5CCDB7863269}"/>
                </a:ext>
              </a:extLst>
            </p:cNvPr>
            <p:cNvSpPr txBox="1">
              <a:spLocks noChangeArrowheads="1"/>
            </p:cNvSpPr>
            <p:nvPr/>
          </p:nvSpPr>
          <p:spPr bwMode="auto">
            <a:xfrm>
              <a:off x="2534771" y="5181779"/>
              <a:ext cx="1156447" cy="61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200" b="1"/>
                <a:t>Data</a:t>
              </a:r>
            </a:p>
            <a:p>
              <a:pPr algn="ctr"/>
              <a:r>
                <a:rPr lang="en-US" altLang="en-US" sz="1200" b="1"/>
                <a:t>Conversion</a:t>
              </a:r>
            </a:p>
          </p:txBody>
        </p:sp>
      </p:grpSp>
      <p:grpSp>
        <p:nvGrpSpPr>
          <p:cNvPr id="90122" name="Group 26">
            <a:extLst>
              <a:ext uri="{FF2B5EF4-FFF2-40B4-BE49-F238E27FC236}">
                <a16:creationId xmlns:a16="http://schemas.microsoft.com/office/drawing/2014/main" id="{280F1E3B-B595-DC44-922A-49058DB64756}"/>
              </a:ext>
            </a:extLst>
          </p:cNvPr>
          <p:cNvGrpSpPr>
            <a:grpSpLocks/>
          </p:cNvGrpSpPr>
          <p:nvPr/>
        </p:nvGrpSpPr>
        <p:grpSpPr bwMode="auto">
          <a:xfrm>
            <a:off x="3784044" y="5618575"/>
            <a:ext cx="1196975" cy="485775"/>
            <a:chOff x="3953438" y="5150224"/>
            <a:chExt cx="1196788" cy="647109"/>
          </a:xfrm>
        </p:grpSpPr>
        <p:sp>
          <p:nvSpPr>
            <p:cNvPr id="16" name="Rectangle 15">
              <a:extLst>
                <a:ext uri="{FF2B5EF4-FFF2-40B4-BE49-F238E27FC236}">
                  <a16:creationId xmlns:a16="http://schemas.microsoft.com/office/drawing/2014/main" id="{3C17003F-F42E-AC4E-88EA-BB2DF279B1DD}"/>
                </a:ext>
              </a:extLst>
            </p:cNvPr>
            <p:cNvSpPr/>
            <p:nvPr/>
          </p:nvSpPr>
          <p:spPr>
            <a:xfrm>
              <a:off x="3953438" y="5150224"/>
              <a:ext cx="1196788" cy="585781"/>
            </a:xfrm>
            <a:prstGeom prst="rect">
              <a:avLst/>
            </a:prstGeom>
            <a:solidFill>
              <a:schemeClr val="bg1"/>
            </a:solidFill>
            <a:ln w="25400">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81" name="TextBox 16">
              <a:extLst>
                <a:ext uri="{FF2B5EF4-FFF2-40B4-BE49-F238E27FC236}">
                  <a16:creationId xmlns:a16="http://schemas.microsoft.com/office/drawing/2014/main" id="{BABFCB0C-7B49-C54E-BF24-AE8903B14AD3}"/>
                </a:ext>
              </a:extLst>
            </p:cNvPr>
            <p:cNvSpPr txBox="1">
              <a:spLocks noChangeArrowheads="1"/>
            </p:cNvSpPr>
            <p:nvPr/>
          </p:nvSpPr>
          <p:spPr bwMode="auto">
            <a:xfrm>
              <a:off x="3973609" y="5181779"/>
              <a:ext cx="1156447" cy="61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200" b="1"/>
                <a:t>Discovery</a:t>
              </a:r>
            </a:p>
            <a:p>
              <a:pPr algn="ctr"/>
              <a:r>
                <a:rPr lang="en-US" altLang="en-US" sz="1200" b="1"/>
                <a:t>Function</a:t>
              </a:r>
            </a:p>
          </p:txBody>
        </p:sp>
      </p:grpSp>
      <p:grpSp>
        <p:nvGrpSpPr>
          <p:cNvPr id="90123" name="Group 25">
            <a:extLst>
              <a:ext uri="{FF2B5EF4-FFF2-40B4-BE49-F238E27FC236}">
                <a16:creationId xmlns:a16="http://schemas.microsoft.com/office/drawing/2014/main" id="{AE9B9001-57CE-284D-AD74-5CA0D771D824}"/>
              </a:ext>
            </a:extLst>
          </p:cNvPr>
          <p:cNvGrpSpPr>
            <a:grpSpLocks/>
          </p:cNvGrpSpPr>
          <p:nvPr/>
        </p:nvGrpSpPr>
        <p:grpSpPr bwMode="auto">
          <a:xfrm>
            <a:off x="5177869" y="5618575"/>
            <a:ext cx="1196975" cy="485775"/>
            <a:chOff x="5318313" y="5145224"/>
            <a:chExt cx="1196788" cy="647109"/>
          </a:xfrm>
        </p:grpSpPr>
        <p:sp>
          <p:nvSpPr>
            <p:cNvPr id="18" name="Rectangle 17">
              <a:extLst>
                <a:ext uri="{FF2B5EF4-FFF2-40B4-BE49-F238E27FC236}">
                  <a16:creationId xmlns:a16="http://schemas.microsoft.com/office/drawing/2014/main" id="{2BBD7EF5-1C61-974A-99C3-6C5CA9B7A53B}"/>
                </a:ext>
              </a:extLst>
            </p:cNvPr>
            <p:cNvSpPr/>
            <p:nvPr/>
          </p:nvSpPr>
          <p:spPr>
            <a:xfrm>
              <a:off x="5318313" y="5145224"/>
              <a:ext cx="1196788" cy="585781"/>
            </a:xfrm>
            <a:prstGeom prst="rect">
              <a:avLst/>
            </a:prstGeom>
            <a:solidFill>
              <a:schemeClr val="bg1"/>
            </a:solidFill>
            <a:ln w="25400">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79" name="TextBox 18">
              <a:extLst>
                <a:ext uri="{FF2B5EF4-FFF2-40B4-BE49-F238E27FC236}">
                  <a16:creationId xmlns:a16="http://schemas.microsoft.com/office/drawing/2014/main" id="{602C70C5-F208-8A44-AF62-61136BD13621}"/>
                </a:ext>
              </a:extLst>
            </p:cNvPr>
            <p:cNvSpPr txBox="1">
              <a:spLocks noChangeArrowheads="1"/>
            </p:cNvSpPr>
            <p:nvPr/>
          </p:nvSpPr>
          <p:spPr bwMode="auto">
            <a:xfrm>
              <a:off x="5338484" y="5176779"/>
              <a:ext cx="1156447" cy="61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200" b="1"/>
                <a:t>Audit</a:t>
              </a:r>
            </a:p>
            <a:p>
              <a:pPr algn="ctr"/>
              <a:r>
                <a:rPr lang="en-US" altLang="en-US" sz="1200" b="1"/>
                <a:t>Function</a:t>
              </a:r>
            </a:p>
          </p:txBody>
        </p:sp>
      </p:grpSp>
      <p:grpSp>
        <p:nvGrpSpPr>
          <p:cNvPr id="90124" name="Group 24">
            <a:extLst>
              <a:ext uri="{FF2B5EF4-FFF2-40B4-BE49-F238E27FC236}">
                <a16:creationId xmlns:a16="http://schemas.microsoft.com/office/drawing/2014/main" id="{F5990BAA-4860-5344-B5A4-91B58172BC22}"/>
              </a:ext>
            </a:extLst>
          </p:cNvPr>
          <p:cNvGrpSpPr>
            <a:grpSpLocks/>
          </p:cNvGrpSpPr>
          <p:nvPr/>
        </p:nvGrpSpPr>
        <p:grpSpPr bwMode="auto">
          <a:xfrm>
            <a:off x="6573282" y="5618575"/>
            <a:ext cx="1196975" cy="485775"/>
            <a:chOff x="6716810" y="5145224"/>
            <a:chExt cx="1196788" cy="647109"/>
          </a:xfrm>
        </p:grpSpPr>
        <p:sp>
          <p:nvSpPr>
            <p:cNvPr id="20" name="Rectangle 19">
              <a:extLst>
                <a:ext uri="{FF2B5EF4-FFF2-40B4-BE49-F238E27FC236}">
                  <a16:creationId xmlns:a16="http://schemas.microsoft.com/office/drawing/2014/main" id="{5BC7FCE5-9661-0646-AEBB-D21DC93CE33B}"/>
                </a:ext>
              </a:extLst>
            </p:cNvPr>
            <p:cNvSpPr/>
            <p:nvPr/>
          </p:nvSpPr>
          <p:spPr>
            <a:xfrm>
              <a:off x="6716810" y="5145224"/>
              <a:ext cx="1196788" cy="585781"/>
            </a:xfrm>
            <a:prstGeom prst="rect">
              <a:avLst/>
            </a:prstGeom>
            <a:solidFill>
              <a:schemeClr val="bg1"/>
            </a:solidFill>
            <a:ln w="25400">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77" name="TextBox 20">
              <a:extLst>
                <a:ext uri="{FF2B5EF4-FFF2-40B4-BE49-F238E27FC236}">
                  <a16:creationId xmlns:a16="http://schemas.microsoft.com/office/drawing/2014/main" id="{167812F0-34C5-D949-AE1E-8DB2644FCDD4}"/>
                </a:ext>
              </a:extLst>
            </p:cNvPr>
            <p:cNvSpPr txBox="1">
              <a:spLocks noChangeArrowheads="1"/>
            </p:cNvSpPr>
            <p:nvPr/>
          </p:nvSpPr>
          <p:spPr bwMode="auto">
            <a:xfrm>
              <a:off x="6736981" y="5176779"/>
              <a:ext cx="1156447" cy="61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200" b="1"/>
                <a:t>Logging</a:t>
              </a:r>
            </a:p>
            <a:p>
              <a:pPr algn="ctr"/>
              <a:r>
                <a:rPr lang="en-US" altLang="en-US" sz="1200" b="1"/>
                <a:t>Function</a:t>
              </a:r>
            </a:p>
          </p:txBody>
        </p:sp>
      </p:grpSp>
      <p:grpSp>
        <p:nvGrpSpPr>
          <p:cNvPr id="90125" name="Group 23">
            <a:extLst>
              <a:ext uri="{FF2B5EF4-FFF2-40B4-BE49-F238E27FC236}">
                <a16:creationId xmlns:a16="http://schemas.microsoft.com/office/drawing/2014/main" id="{4D572F04-5FE0-934B-974C-9DA7DA75574A}"/>
              </a:ext>
            </a:extLst>
          </p:cNvPr>
          <p:cNvGrpSpPr>
            <a:grpSpLocks/>
          </p:cNvGrpSpPr>
          <p:nvPr/>
        </p:nvGrpSpPr>
        <p:grpSpPr bwMode="auto">
          <a:xfrm>
            <a:off x="7967107" y="5618575"/>
            <a:ext cx="1385887" cy="485775"/>
            <a:chOff x="8091769" y="5145224"/>
            <a:chExt cx="1385045" cy="647109"/>
          </a:xfrm>
        </p:grpSpPr>
        <p:sp>
          <p:nvSpPr>
            <p:cNvPr id="22" name="Rectangle 21">
              <a:extLst>
                <a:ext uri="{FF2B5EF4-FFF2-40B4-BE49-F238E27FC236}">
                  <a16:creationId xmlns:a16="http://schemas.microsoft.com/office/drawing/2014/main" id="{4E12CA0D-4E67-4642-9D4D-49A94D506FAF}"/>
                </a:ext>
              </a:extLst>
            </p:cNvPr>
            <p:cNvSpPr/>
            <p:nvPr/>
          </p:nvSpPr>
          <p:spPr>
            <a:xfrm>
              <a:off x="8091769" y="5145224"/>
              <a:ext cx="1385045" cy="585781"/>
            </a:xfrm>
            <a:prstGeom prst="rect">
              <a:avLst/>
            </a:prstGeom>
            <a:solidFill>
              <a:schemeClr val="bg1"/>
            </a:solidFill>
            <a:ln w="25400">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75" name="TextBox 22">
              <a:extLst>
                <a:ext uri="{FF2B5EF4-FFF2-40B4-BE49-F238E27FC236}">
                  <a16:creationId xmlns:a16="http://schemas.microsoft.com/office/drawing/2014/main" id="{D9A9E975-2832-7B4F-A258-3BF1C1B30C31}"/>
                </a:ext>
              </a:extLst>
            </p:cNvPr>
            <p:cNvSpPr txBox="1">
              <a:spLocks noChangeArrowheads="1"/>
            </p:cNvSpPr>
            <p:nvPr/>
          </p:nvSpPr>
          <p:spPr bwMode="auto">
            <a:xfrm>
              <a:off x="8101854" y="5176779"/>
              <a:ext cx="1364874" cy="61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200" b="1"/>
                <a:t>Granular</a:t>
              </a:r>
            </a:p>
            <a:p>
              <a:pPr algn="ctr"/>
              <a:r>
                <a:rPr lang="en-US" altLang="en-US" sz="1200" b="1"/>
                <a:t>Authorization</a:t>
              </a:r>
            </a:p>
          </p:txBody>
        </p:sp>
      </p:grpSp>
      <p:cxnSp>
        <p:nvCxnSpPr>
          <p:cNvPr id="31" name="Straight Connector 30">
            <a:extLst>
              <a:ext uri="{FF2B5EF4-FFF2-40B4-BE49-F238E27FC236}">
                <a16:creationId xmlns:a16="http://schemas.microsoft.com/office/drawing/2014/main" id="{C92B815F-F578-EE43-931D-BF4ECFC637C6}"/>
              </a:ext>
            </a:extLst>
          </p:cNvPr>
          <p:cNvCxnSpPr/>
          <p:nvPr/>
        </p:nvCxnSpPr>
        <p:spPr>
          <a:xfrm>
            <a:off x="2990294" y="5436011"/>
            <a:ext cx="5661025"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1246282-BD55-4D45-8B04-CF86E35EC1BD}"/>
              </a:ext>
            </a:extLst>
          </p:cNvPr>
          <p:cNvCxnSpPr/>
          <p:nvPr/>
        </p:nvCxnSpPr>
        <p:spPr>
          <a:xfrm>
            <a:off x="2988707" y="5426486"/>
            <a:ext cx="1587" cy="1920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242EC52-3F06-3447-AED3-CFAB8FF43DE2}"/>
              </a:ext>
            </a:extLst>
          </p:cNvPr>
          <p:cNvCxnSpPr/>
          <p:nvPr/>
        </p:nvCxnSpPr>
        <p:spPr>
          <a:xfrm>
            <a:off x="4382532" y="5426486"/>
            <a:ext cx="1587" cy="1920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84FAEA8-1AAD-4A47-8C31-33D12B2824F6}"/>
              </a:ext>
            </a:extLst>
          </p:cNvPr>
          <p:cNvCxnSpPr>
            <a:cxnSpLocks/>
            <a:stCxn id="12" idx="4"/>
          </p:cNvCxnSpPr>
          <p:nvPr/>
        </p:nvCxnSpPr>
        <p:spPr>
          <a:xfrm flipH="1">
            <a:off x="5684281" y="4293011"/>
            <a:ext cx="0" cy="114300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BE1B40-DEDA-284D-8E77-96CBDDDB999E}"/>
              </a:ext>
            </a:extLst>
          </p:cNvPr>
          <p:cNvCxnSpPr/>
          <p:nvPr/>
        </p:nvCxnSpPr>
        <p:spPr>
          <a:xfrm>
            <a:off x="7222568" y="5423311"/>
            <a:ext cx="1588" cy="19050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5C2448-3A1A-6D41-9FA9-CCFDD8F20D72}"/>
              </a:ext>
            </a:extLst>
          </p:cNvPr>
          <p:cNvCxnSpPr/>
          <p:nvPr/>
        </p:nvCxnSpPr>
        <p:spPr>
          <a:xfrm>
            <a:off x="8640207" y="5436011"/>
            <a:ext cx="1587" cy="19050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90132" name="Group 53">
            <a:extLst>
              <a:ext uri="{FF2B5EF4-FFF2-40B4-BE49-F238E27FC236}">
                <a16:creationId xmlns:a16="http://schemas.microsoft.com/office/drawing/2014/main" id="{7695CC15-1A08-C94A-9F61-7C5DBAAEB586}"/>
              </a:ext>
            </a:extLst>
          </p:cNvPr>
          <p:cNvGrpSpPr>
            <a:grpSpLocks/>
          </p:cNvGrpSpPr>
          <p:nvPr/>
        </p:nvGrpSpPr>
        <p:grpSpPr bwMode="auto">
          <a:xfrm>
            <a:off x="7584518" y="1965737"/>
            <a:ext cx="1138238" cy="385763"/>
            <a:chOff x="6835863" y="2010219"/>
            <a:chExt cx="1138243" cy="515396"/>
          </a:xfrm>
        </p:grpSpPr>
        <p:sp>
          <p:nvSpPr>
            <p:cNvPr id="43" name="Rectangle 42">
              <a:extLst>
                <a:ext uri="{FF2B5EF4-FFF2-40B4-BE49-F238E27FC236}">
                  <a16:creationId xmlns:a16="http://schemas.microsoft.com/office/drawing/2014/main" id="{5F730728-6F50-3447-BE31-A78813F35806}"/>
                </a:ext>
              </a:extLst>
            </p:cNvPr>
            <p:cNvSpPr/>
            <p:nvPr/>
          </p:nvSpPr>
          <p:spPr>
            <a:xfrm>
              <a:off x="6835863" y="2010219"/>
              <a:ext cx="1138243" cy="496307"/>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73" name="TextBox 43">
              <a:extLst>
                <a:ext uri="{FF2B5EF4-FFF2-40B4-BE49-F238E27FC236}">
                  <a16:creationId xmlns:a16="http://schemas.microsoft.com/office/drawing/2014/main" id="{968411FA-22BD-0A42-9F41-0FB4178CAC28}"/>
                </a:ext>
              </a:extLst>
            </p:cNvPr>
            <p:cNvSpPr txBox="1">
              <a:spLocks noChangeArrowheads="1"/>
            </p:cNvSpPr>
            <p:nvPr/>
          </p:nvSpPr>
          <p:spPr bwMode="auto">
            <a:xfrm>
              <a:off x="7022163" y="2074210"/>
              <a:ext cx="76564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t>CICS</a:t>
              </a:r>
            </a:p>
          </p:txBody>
        </p:sp>
      </p:grpSp>
      <p:grpSp>
        <p:nvGrpSpPr>
          <p:cNvPr id="90133" name="Group 52">
            <a:extLst>
              <a:ext uri="{FF2B5EF4-FFF2-40B4-BE49-F238E27FC236}">
                <a16:creationId xmlns:a16="http://schemas.microsoft.com/office/drawing/2014/main" id="{5F584307-40C6-FA42-B876-E6BDC970F35F}"/>
              </a:ext>
            </a:extLst>
          </p:cNvPr>
          <p:cNvGrpSpPr>
            <a:grpSpLocks/>
          </p:cNvGrpSpPr>
          <p:nvPr/>
        </p:nvGrpSpPr>
        <p:grpSpPr bwMode="auto">
          <a:xfrm>
            <a:off x="7584518" y="2441987"/>
            <a:ext cx="1138238" cy="385763"/>
            <a:chOff x="6832500" y="2697865"/>
            <a:chExt cx="1138243" cy="515394"/>
          </a:xfrm>
        </p:grpSpPr>
        <p:sp>
          <p:nvSpPr>
            <p:cNvPr id="45" name="Rectangle 44">
              <a:extLst>
                <a:ext uri="{FF2B5EF4-FFF2-40B4-BE49-F238E27FC236}">
                  <a16:creationId xmlns:a16="http://schemas.microsoft.com/office/drawing/2014/main" id="{8C66D143-12BA-0E4C-B2BC-A6B185135F48}"/>
                </a:ext>
              </a:extLst>
            </p:cNvPr>
            <p:cNvSpPr/>
            <p:nvPr/>
          </p:nvSpPr>
          <p:spPr>
            <a:xfrm>
              <a:off x="6832500" y="2697865"/>
              <a:ext cx="1138243" cy="496305"/>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71" name="TextBox 45">
              <a:extLst>
                <a:ext uri="{FF2B5EF4-FFF2-40B4-BE49-F238E27FC236}">
                  <a16:creationId xmlns:a16="http://schemas.microsoft.com/office/drawing/2014/main" id="{96F9421C-5D8D-164C-9B90-D61DA7C61049}"/>
                </a:ext>
              </a:extLst>
            </p:cNvPr>
            <p:cNvSpPr txBox="1">
              <a:spLocks noChangeArrowheads="1"/>
            </p:cNvSpPr>
            <p:nvPr/>
          </p:nvSpPr>
          <p:spPr bwMode="auto">
            <a:xfrm>
              <a:off x="7018800" y="2761855"/>
              <a:ext cx="765642" cy="45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t>IMS</a:t>
              </a:r>
            </a:p>
          </p:txBody>
        </p:sp>
      </p:grpSp>
      <p:grpSp>
        <p:nvGrpSpPr>
          <p:cNvPr id="90134" name="Group 51">
            <a:extLst>
              <a:ext uri="{FF2B5EF4-FFF2-40B4-BE49-F238E27FC236}">
                <a16:creationId xmlns:a16="http://schemas.microsoft.com/office/drawing/2014/main" id="{407A64D8-ABD8-1745-8987-5BF07FDC0331}"/>
              </a:ext>
            </a:extLst>
          </p:cNvPr>
          <p:cNvGrpSpPr>
            <a:grpSpLocks/>
          </p:cNvGrpSpPr>
          <p:nvPr/>
        </p:nvGrpSpPr>
        <p:grpSpPr bwMode="auto">
          <a:xfrm>
            <a:off x="7511494" y="2916649"/>
            <a:ext cx="1249363" cy="373062"/>
            <a:chOff x="6760197" y="3361013"/>
            <a:chExt cx="1248125" cy="497310"/>
          </a:xfrm>
        </p:grpSpPr>
        <p:sp>
          <p:nvSpPr>
            <p:cNvPr id="47" name="Rectangle 46">
              <a:extLst>
                <a:ext uri="{FF2B5EF4-FFF2-40B4-BE49-F238E27FC236}">
                  <a16:creationId xmlns:a16="http://schemas.microsoft.com/office/drawing/2014/main" id="{4898BEA0-42CD-444D-B42F-6AFFE172DCD4}"/>
                </a:ext>
              </a:extLst>
            </p:cNvPr>
            <p:cNvSpPr/>
            <p:nvPr/>
          </p:nvSpPr>
          <p:spPr>
            <a:xfrm>
              <a:off x="6833150" y="3361013"/>
              <a:ext cx="1137110" cy="497310"/>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69" name="TextBox 47">
              <a:extLst>
                <a:ext uri="{FF2B5EF4-FFF2-40B4-BE49-F238E27FC236}">
                  <a16:creationId xmlns:a16="http://schemas.microsoft.com/office/drawing/2014/main" id="{5AF21948-0E78-0D4A-A936-E6532B858C51}"/>
                </a:ext>
              </a:extLst>
            </p:cNvPr>
            <p:cNvSpPr txBox="1">
              <a:spLocks noChangeArrowheads="1"/>
            </p:cNvSpPr>
            <p:nvPr/>
          </p:nvSpPr>
          <p:spPr bwMode="auto">
            <a:xfrm>
              <a:off x="6760197" y="3363960"/>
              <a:ext cx="1248125"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t>DB2</a:t>
              </a:r>
              <a:endParaRPr lang="en-US" altLang="en-US" sz="800" b="1"/>
            </a:p>
          </p:txBody>
        </p:sp>
      </p:grpSp>
      <p:grpSp>
        <p:nvGrpSpPr>
          <p:cNvPr id="90135" name="Group 50">
            <a:extLst>
              <a:ext uri="{FF2B5EF4-FFF2-40B4-BE49-F238E27FC236}">
                <a16:creationId xmlns:a16="http://schemas.microsoft.com/office/drawing/2014/main" id="{F3E6270C-122F-9349-8065-8D6E9A7A827D}"/>
              </a:ext>
            </a:extLst>
          </p:cNvPr>
          <p:cNvGrpSpPr>
            <a:grpSpLocks/>
          </p:cNvGrpSpPr>
          <p:nvPr/>
        </p:nvGrpSpPr>
        <p:grpSpPr bwMode="auto">
          <a:xfrm>
            <a:off x="7584518" y="3867561"/>
            <a:ext cx="1138238" cy="387350"/>
            <a:chOff x="6832500" y="4009462"/>
            <a:chExt cx="1138243" cy="515397"/>
          </a:xfrm>
        </p:grpSpPr>
        <p:sp>
          <p:nvSpPr>
            <p:cNvPr id="49" name="Rectangle 48">
              <a:extLst>
                <a:ext uri="{FF2B5EF4-FFF2-40B4-BE49-F238E27FC236}">
                  <a16:creationId xmlns:a16="http://schemas.microsoft.com/office/drawing/2014/main" id="{3672626F-C8A0-0745-A32D-905F954A1B2A}"/>
                </a:ext>
              </a:extLst>
            </p:cNvPr>
            <p:cNvSpPr/>
            <p:nvPr/>
          </p:nvSpPr>
          <p:spPr>
            <a:xfrm>
              <a:off x="6832500" y="4009462"/>
              <a:ext cx="1138243" cy="496387"/>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67" name="TextBox 49">
              <a:extLst>
                <a:ext uri="{FF2B5EF4-FFF2-40B4-BE49-F238E27FC236}">
                  <a16:creationId xmlns:a16="http://schemas.microsoft.com/office/drawing/2014/main" id="{7430F84D-265F-E147-A6C3-55943B322FB6}"/>
                </a:ext>
              </a:extLst>
            </p:cNvPr>
            <p:cNvSpPr txBox="1">
              <a:spLocks noChangeArrowheads="1"/>
            </p:cNvSpPr>
            <p:nvPr/>
          </p:nvSpPr>
          <p:spPr bwMode="auto">
            <a:xfrm>
              <a:off x="7018800" y="4073454"/>
              <a:ext cx="76564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t>Task</a:t>
              </a:r>
            </a:p>
          </p:txBody>
        </p:sp>
      </p:grpSp>
      <p:grpSp>
        <p:nvGrpSpPr>
          <p:cNvPr id="90136" name="Group 54">
            <a:extLst>
              <a:ext uri="{FF2B5EF4-FFF2-40B4-BE49-F238E27FC236}">
                <a16:creationId xmlns:a16="http://schemas.microsoft.com/office/drawing/2014/main" id="{8F4FE769-47F5-A64C-B46D-FCE9ED1F3692}"/>
              </a:ext>
            </a:extLst>
          </p:cNvPr>
          <p:cNvGrpSpPr>
            <a:grpSpLocks/>
          </p:cNvGrpSpPr>
          <p:nvPr/>
        </p:nvGrpSpPr>
        <p:grpSpPr bwMode="auto">
          <a:xfrm>
            <a:off x="7584518" y="3392899"/>
            <a:ext cx="1138238" cy="385762"/>
            <a:chOff x="6832500" y="3361013"/>
            <a:chExt cx="1138243" cy="515393"/>
          </a:xfrm>
        </p:grpSpPr>
        <p:sp>
          <p:nvSpPr>
            <p:cNvPr id="56" name="Rectangle 55">
              <a:extLst>
                <a:ext uri="{FF2B5EF4-FFF2-40B4-BE49-F238E27FC236}">
                  <a16:creationId xmlns:a16="http://schemas.microsoft.com/office/drawing/2014/main" id="{0EF96C48-1B12-824F-913F-82FACF2736E0}"/>
                </a:ext>
              </a:extLst>
            </p:cNvPr>
            <p:cNvSpPr/>
            <p:nvPr/>
          </p:nvSpPr>
          <p:spPr>
            <a:xfrm>
              <a:off x="6832500" y="3361013"/>
              <a:ext cx="1138243" cy="496305"/>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65" name="TextBox 56">
              <a:extLst>
                <a:ext uri="{FF2B5EF4-FFF2-40B4-BE49-F238E27FC236}">
                  <a16:creationId xmlns:a16="http://schemas.microsoft.com/office/drawing/2014/main" id="{055EE2D4-C519-A34D-B8C3-D41A0A078FA9}"/>
                </a:ext>
              </a:extLst>
            </p:cNvPr>
            <p:cNvSpPr txBox="1">
              <a:spLocks noChangeArrowheads="1"/>
            </p:cNvSpPr>
            <p:nvPr/>
          </p:nvSpPr>
          <p:spPr bwMode="auto">
            <a:xfrm>
              <a:off x="7018800" y="3425001"/>
              <a:ext cx="76564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t>REST</a:t>
              </a:r>
            </a:p>
          </p:txBody>
        </p:sp>
      </p:grpSp>
      <p:cxnSp>
        <p:nvCxnSpPr>
          <p:cNvPr id="62" name="Straight Connector 61">
            <a:extLst>
              <a:ext uri="{FF2B5EF4-FFF2-40B4-BE49-F238E27FC236}">
                <a16:creationId xmlns:a16="http://schemas.microsoft.com/office/drawing/2014/main" id="{FF7CCEA5-B1B5-C445-AFF9-1A154A2E110E}"/>
              </a:ext>
            </a:extLst>
          </p:cNvPr>
          <p:cNvCxnSpPr>
            <a:endCxn id="43" idx="1"/>
          </p:cNvCxnSpPr>
          <p:nvPr/>
        </p:nvCxnSpPr>
        <p:spPr>
          <a:xfrm>
            <a:off x="7263844" y="2151474"/>
            <a:ext cx="320675"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89B4BA4-3F16-934D-8971-339A7191028A}"/>
              </a:ext>
            </a:extLst>
          </p:cNvPr>
          <p:cNvCxnSpPr/>
          <p:nvPr/>
        </p:nvCxnSpPr>
        <p:spPr>
          <a:xfrm>
            <a:off x="7263844" y="2622961"/>
            <a:ext cx="320675"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C7105C8-7F0F-3E41-B3A7-A3972451DEAA}"/>
              </a:ext>
            </a:extLst>
          </p:cNvPr>
          <p:cNvCxnSpPr/>
          <p:nvPr/>
        </p:nvCxnSpPr>
        <p:spPr>
          <a:xfrm>
            <a:off x="7263844" y="3094449"/>
            <a:ext cx="320675"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E27F8E5-D034-894D-9493-E7B502EABFB8}"/>
              </a:ext>
            </a:extLst>
          </p:cNvPr>
          <p:cNvCxnSpPr/>
          <p:nvPr/>
        </p:nvCxnSpPr>
        <p:spPr>
          <a:xfrm>
            <a:off x="7263844" y="3565936"/>
            <a:ext cx="320675"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16AEE2-2BB7-7E47-A4ED-6D8928132011}"/>
              </a:ext>
            </a:extLst>
          </p:cNvPr>
          <p:cNvCxnSpPr/>
          <p:nvPr/>
        </p:nvCxnSpPr>
        <p:spPr>
          <a:xfrm>
            <a:off x="7263844" y="4037424"/>
            <a:ext cx="320675"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2076C3C-3583-BE42-82AC-0F2CD34D09B4}"/>
              </a:ext>
            </a:extLst>
          </p:cNvPr>
          <p:cNvCxnSpPr/>
          <p:nvPr/>
        </p:nvCxnSpPr>
        <p:spPr>
          <a:xfrm>
            <a:off x="2602943" y="3356386"/>
            <a:ext cx="168275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2" name="Flowchart: Document 71">
            <a:extLst>
              <a:ext uri="{FF2B5EF4-FFF2-40B4-BE49-F238E27FC236}">
                <a16:creationId xmlns:a16="http://schemas.microsoft.com/office/drawing/2014/main" id="{3FF42A11-6157-274E-9A22-079A6EE9ABA6}"/>
              </a:ext>
            </a:extLst>
          </p:cNvPr>
          <p:cNvSpPr/>
          <p:nvPr/>
        </p:nvSpPr>
        <p:spPr>
          <a:xfrm>
            <a:off x="2991881" y="3404012"/>
            <a:ext cx="315912" cy="246063"/>
          </a:xfrm>
          <a:prstGeom prst="flowChartDocumen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44" name="TextBox 72">
            <a:extLst>
              <a:ext uri="{FF2B5EF4-FFF2-40B4-BE49-F238E27FC236}">
                <a16:creationId xmlns:a16="http://schemas.microsoft.com/office/drawing/2014/main" id="{512A3C15-A3F0-D943-8E05-674BAB9063F3}"/>
              </a:ext>
            </a:extLst>
          </p:cNvPr>
          <p:cNvSpPr txBox="1">
            <a:spLocks noChangeArrowheads="1"/>
          </p:cNvSpPr>
          <p:nvPr/>
        </p:nvSpPr>
        <p:spPr bwMode="auto">
          <a:xfrm>
            <a:off x="3001407" y="3134137"/>
            <a:ext cx="808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b="1" dirty="0"/>
              <a:t>REST</a:t>
            </a:r>
          </a:p>
        </p:txBody>
      </p:sp>
      <p:sp>
        <p:nvSpPr>
          <p:cNvPr id="90145" name="TextBox 73">
            <a:extLst>
              <a:ext uri="{FF2B5EF4-FFF2-40B4-BE49-F238E27FC236}">
                <a16:creationId xmlns:a16="http://schemas.microsoft.com/office/drawing/2014/main" id="{68E91585-D2BE-664D-9B42-C1784F1BA8B2}"/>
              </a:ext>
            </a:extLst>
          </p:cNvPr>
          <p:cNvSpPr txBox="1">
            <a:spLocks noChangeArrowheads="1"/>
          </p:cNvSpPr>
          <p:nvPr/>
        </p:nvSpPr>
        <p:spPr bwMode="auto">
          <a:xfrm>
            <a:off x="3280807" y="3375437"/>
            <a:ext cx="700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b="1"/>
              <a:t>JSON</a:t>
            </a:r>
          </a:p>
        </p:txBody>
      </p:sp>
      <p:sp>
        <p:nvSpPr>
          <p:cNvPr id="9" name="TextBox 8">
            <a:extLst>
              <a:ext uri="{FF2B5EF4-FFF2-40B4-BE49-F238E27FC236}">
                <a16:creationId xmlns:a16="http://schemas.microsoft.com/office/drawing/2014/main" id="{76E6147D-5DC5-394D-AEC1-20EF14D25072}"/>
              </a:ext>
            </a:extLst>
          </p:cNvPr>
          <p:cNvSpPr txBox="1"/>
          <p:nvPr/>
        </p:nvSpPr>
        <p:spPr>
          <a:xfrm>
            <a:off x="8765619" y="3356387"/>
            <a:ext cx="2068513" cy="415925"/>
          </a:xfrm>
          <a:prstGeom prst="rect">
            <a:avLst/>
          </a:prstGeom>
          <a:noFill/>
        </p:spPr>
        <p:txBody>
          <a:bodyPr>
            <a:spAutoFit/>
          </a:bodyPr>
          <a:lstStyle/>
          <a:p>
            <a:pPr>
              <a:defRPr/>
            </a:pPr>
            <a:r>
              <a:rPr lang="en-US" sz="1050" b="1" dirty="0"/>
              <a:t>Such as a WAS z/OS server hosting REST, DB2 or 3</a:t>
            </a:r>
            <a:r>
              <a:rPr lang="en-US" sz="1050" b="1" baseline="30000" dirty="0"/>
              <a:t>rd</a:t>
            </a:r>
            <a:r>
              <a:rPr lang="en-US" sz="1050" b="1" dirty="0"/>
              <a:t> party </a:t>
            </a:r>
          </a:p>
        </p:txBody>
      </p:sp>
      <p:sp>
        <p:nvSpPr>
          <p:cNvPr id="90" name="TextBox 89">
            <a:extLst>
              <a:ext uri="{FF2B5EF4-FFF2-40B4-BE49-F238E27FC236}">
                <a16:creationId xmlns:a16="http://schemas.microsoft.com/office/drawing/2014/main" id="{F86B9BA0-7EF9-164D-924D-BD9CCC8062AE}"/>
              </a:ext>
            </a:extLst>
          </p:cNvPr>
          <p:cNvSpPr txBox="1"/>
          <p:nvPr/>
        </p:nvSpPr>
        <p:spPr>
          <a:xfrm>
            <a:off x="8765618" y="3867561"/>
            <a:ext cx="1905000" cy="414338"/>
          </a:xfrm>
          <a:prstGeom prst="rect">
            <a:avLst/>
          </a:prstGeom>
          <a:noFill/>
        </p:spPr>
        <p:txBody>
          <a:bodyPr>
            <a:spAutoFit/>
          </a:bodyPr>
          <a:lstStyle/>
          <a:p>
            <a:pPr>
              <a:defRPr/>
            </a:pPr>
            <a:r>
              <a:rPr lang="en-US" sz="1050" b="1" dirty="0"/>
              <a:t>Batch using WOLA APIs to host a service</a:t>
            </a:r>
          </a:p>
        </p:txBody>
      </p:sp>
      <p:sp>
        <p:nvSpPr>
          <p:cNvPr id="78" name="TextBox 77">
            <a:extLst>
              <a:ext uri="{FF2B5EF4-FFF2-40B4-BE49-F238E27FC236}">
                <a16:creationId xmlns:a16="http://schemas.microsoft.com/office/drawing/2014/main" id="{9E5E975E-9EEB-E14A-BC2F-2CF599B5B536}"/>
              </a:ext>
            </a:extLst>
          </p:cNvPr>
          <p:cNvSpPr txBox="1"/>
          <p:nvPr/>
        </p:nvSpPr>
        <p:spPr>
          <a:xfrm>
            <a:off x="8778318" y="1948275"/>
            <a:ext cx="1822450" cy="415925"/>
          </a:xfrm>
          <a:prstGeom prst="rect">
            <a:avLst/>
          </a:prstGeom>
          <a:noFill/>
        </p:spPr>
        <p:txBody>
          <a:bodyPr>
            <a:spAutoFit/>
          </a:bodyPr>
          <a:lstStyle/>
          <a:p>
            <a:pPr>
              <a:defRPr/>
            </a:pPr>
            <a:r>
              <a:rPr lang="en-US" sz="1050" b="1" dirty="0"/>
              <a:t>Embedded or as started task with WOLA or IPIC</a:t>
            </a:r>
          </a:p>
        </p:txBody>
      </p:sp>
      <p:sp>
        <p:nvSpPr>
          <p:cNvPr id="79" name="TextBox 78">
            <a:extLst>
              <a:ext uri="{FF2B5EF4-FFF2-40B4-BE49-F238E27FC236}">
                <a16:creationId xmlns:a16="http://schemas.microsoft.com/office/drawing/2014/main" id="{A2C5EB86-475D-554E-AAA7-533D43334F3E}"/>
              </a:ext>
            </a:extLst>
          </p:cNvPr>
          <p:cNvSpPr txBox="1"/>
          <p:nvPr/>
        </p:nvSpPr>
        <p:spPr>
          <a:xfrm>
            <a:off x="8778318" y="2488024"/>
            <a:ext cx="1250950" cy="254000"/>
          </a:xfrm>
          <a:prstGeom prst="rect">
            <a:avLst/>
          </a:prstGeom>
          <a:noFill/>
        </p:spPr>
        <p:txBody>
          <a:bodyPr>
            <a:spAutoFit/>
          </a:bodyPr>
          <a:lstStyle/>
          <a:p>
            <a:pPr>
              <a:defRPr/>
            </a:pPr>
            <a:r>
              <a:rPr lang="en-US" sz="1050" b="1" dirty="0"/>
              <a:t>Via IMS Connect</a:t>
            </a:r>
          </a:p>
        </p:txBody>
      </p:sp>
      <p:sp>
        <p:nvSpPr>
          <p:cNvPr id="82" name="TextBox 81">
            <a:extLst>
              <a:ext uri="{FF2B5EF4-FFF2-40B4-BE49-F238E27FC236}">
                <a16:creationId xmlns:a16="http://schemas.microsoft.com/office/drawing/2014/main" id="{681CAAB0-9EDF-9841-AB93-9B6BC1B48164}"/>
              </a:ext>
            </a:extLst>
          </p:cNvPr>
          <p:cNvSpPr txBox="1"/>
          <p:nvPr/>
        </p:nvSpPr>
        <p:spPr>
          <a:xfrm>
            <a:off x="8765619" y="2915062"/>
            <a:ext cx="2270125" cy="415925"/>
          </a:xfrm>
          <a:prstGeom prst="rect">
            <a:avLst/>
          </a:prstGeom>
          <a:noFill/>
        </p:spPr>
        <p:txBody>
          <a:bodyPr>
            <a:spAutoFit/>
          </a:bodyPr>
          <a:lstStyle/>
          <a:p>
            <a:pPr>
              <a:defRPr/>
            </a:pPr>
            <a:r>
              <a:rPr lang="en-US" sz="1050" b="1" dirty="0"/>
              <a:t>Type 2 or 4 JDBC or REST depending on version</a:t>
            </a:r>
          </a:p>
        </p:txBody>
      </p:sp>
      <p:grpSp>
        <p:nvGrpSpPr>
          <p:cNvPr id="90151" name="Group 50">
            <a:extLst>
              <a:ext uri="{FF2B5EF4-FFF2-40B4-BE49-F238E27FC236}">
                <a16:creationId xmlns:a16="http://schemas.microsoft.com/office/drawing/2014/main" id="{09E3F46D-CE57-7C49-969D-48F3540A74E2}"/>
              </a:ext>
            </a:extLst>
          </p:cNvPr>
          <p:cNvGrpSpPr>
            <a:grpSpLocks/>
          </p:cNvGrpSpPr>
          <p:nvPr/>
        </p:nvGrpSpPr>
        <p:grpSpPr bwMode="auto">
          <a:xfrm>
            <a:off x="7606743" y="4345399"/>
            <a:ext cx="1138238" cy="373062"/>
            <a:chOff x="6832500" y="4009462"/>
            <a:chExt cx="1138243" cy="497310"/>
          </a:xfrm>
        </p:grpSpPr>
        <p:sp>
          <p:nvSpPr>
            <p:cNvPr id="91" name="Rectangle 90">
              <a:extLst>
                <a:ext uri="{FF2B5EF4-FFF2-40B4-BE49-F238E27FC236}">
                  <a16:creationId xmlns:a16="http://schemas.microsoft.com/office/drawing/2014/main" id="{D5A51E74-9915-4B42-B57B-A344D7F7B168}"/>
                </a:ext>
              </a:extLst>
            </p:cNvPr>
            <p:cNvSpPr/>
            <p:nvPr/>
          </p:nvSpPr>
          <p:spPr>
            <a:xfrm>
              <a:off x="6832500" y="4009462"/>
              <a:ext cx="1138243" cy="497310"/>
            </a:xfrm>
            <a:prstGeom prst="rect">
              <a:avLst/>
            </a:prstGeom>
            <a:solidFill>
              <a:schemeClr val="bg1"/>
            </a:solidFill>
            <a:ln w="25400">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63" name="TextBox 91">
              <a:extLst>
                <a:ext uri="{FF2B5EF4-FFF2-40B4-BE49-F238E27FC236}">
                  <a16:creationId xmlns:a16="http://schemas.microsoft.com/office/drawing/2014/main" id="{DDEB8562-4903-0E4A-9164-E95853D20C10}"/>
                </a:ext>
              </a:extLst>
            </p:cNvPr>
            <p:cNvSpPr txBox="1">
              <a:spLocks noChangeArrowheads="1"/>
            </p:cNvSpPr>
            <p:nvPr/>
          </p:nvSpPr>
          <p:spPr bwMode="auto">
            <a:xfrm>
              <a:off x="6891545" y="4037870"/>
              <a:ext cx="986207"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t>MQ</a:t>
              </a:r>
            </a:p>
          </p:txBody>
        </p:sp>
      </p:grpSp>
      <p:cxnSp>
        <p:nvCxnSpPr>
          <p:cNvPr id="93" name="Straight Connector 92">
            <a:extLst>
              <a:ext uri="{FF2B5EF4-FFF2-40B4-BE49-F238E27FC236}">
                <a16:creationId xmlns:a16="http://schemas.microsoft.com/office/drawing/2014/main" id="{0B8170E8-8118-9F4D-837D-E4A6A37AC469}"/>
              </a:ext>
            </a:extLst>
          </p:cNvPr>
          <p:cNvCxnSpPr/>
          <p:nvPr/>
        </p:nvCxnSpPr>
        <p:spPr>
          <a:xfrm>
            <a:off x="7263844" y="4518436"/>
            <a:ext cx="320675"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D7D2B34-71FE-CD42-98F0-5E7836C22AF6}"/>
              </a:ext>
            </a:extLst>
          </p:cNvPr>
          <p:cNvSpPr txBox="1"/>
          <p:nvPr/>
        </p:nvSpPr>
        <p:spPr>
          <a:xfrm>
            <a:off x="8770381" y="4367625"/>
            <a:ext cx="1905000" cy="415925"/>
          </a:xfrm>
          <a:prstGeom prst="rect">
            <a:avLst/>
          </a:prstGeom>
          <a:noFill/>
        </p:spPr>
        <p:txBody>
          <a:bodyPr>
            <a:spAutoFit/>
          </a:bodyPr>
          <a:lstStyle/>
          <a:p>
            <a:pPr>
              <a:defRPr/>
            </a:pPr>
            <a:r>
              <a:rPr lang="en-US" sz="1050" b="1" dirty="0"/>
              <a:t>Uses JMS – supports 1 way and 2 way messaging </a:t>
            </a:r>
          </a:p>
        </p:txBody>
      </p:sp>
      <p:grpSp>
        <p:nvGrpSpPr>
          <p:cNvPr id="90155" name="Group 50">
            <a:extLst>
              <a:ext uri="{FF2B5EF4-FFF2-40B4-BE49-F238E27FC236}">
                <a16:creationId xmlns:a16="http://schemas.microsoft.com/office/drawing/2014/main" id="{5EFE46F4-7CAB-F346-8B30-927A005E1FDD}"/>
              </a:ext>
            </a:extLst>
          </p:cNvPr>
          <p:cNvGrpSpPr>
            <a:grpSpLocks/>
          </p:cNvGrpSpPr>
          <p:nvPr/>
        </p:nvGrpSpPr>
        <p:grpSpPr bwMode="auto">
          <a:xfrm>
            <a:off x="7544831" y="4875624"/>
            <a:ext cx="1293812" cy="373062"/>
            <a:chOff x="6737205" y="4009462"/>
            <a:chExt cx="1292583" cy="497310"/>
          </a:xfrm>
        </p:grpSpPr>
        <p:sp>
          <p:nvSpPr>
            <p:cNvPr id="75" name="Rectangle 74">
              <a:extLst>
                <a:ext uri="{FF2B5EF4-FFF2-40B4-BE49-F238E27FC236}">
                  <a16:creationId xmlns:a16="http://schemas.microsoft.com/office/drawing/2014/main" id="{E8054308-80A0-0140-A4F2-1983612ED3A6}"/>
                </a:ext>
              </a:extLst>
            </p:cNvPr>
            <p:cNvSpPr/>
            <p:nvPr/>
          </p:nvSpPr>
          <p:spPr>
            <a:xfrm>
              <a:off x="6832365" y="4009462"/>
              <a:ext cx="1138742" cy="497310"/>
            </a:xfrm>
            <a:prstGeom prst="rect">
              <a:avLst/>
            </a:prstGeom>
            <a:solidFill>
              <a:schemeClr val="bg1"/>
            </a:solidFill>
            <a:ln w="25400">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90161" name="TextBox 75">
              <a:extLst>
                <a:ext uri="{FF2B5EF4-FFF2-40B4-BE49-F238E27FC236}">
                  <a16:creationId xmlns:a16="http://schemas.microsoft.com/office/drawing/2014/main" id="{89772F56-F79E-554A-8AFD-2D51FC157FA2}"/>
                </a:ext>
              </a:extLst>
            </p:cNvPr>
            <p:cNvSpPr txBox="1">
              <a:spLocks noChangeArrowheads="1"/>
            </p:cNvSpPr>
            <p:nvPr/>
          </p:nvSpPr>
          <p:spPr bwMode="auto">
            <a:xfrm>
              <a:off x="6737205" y="4037870"/>
              <a:ext cx="1292583"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t>Custom </a:t>
              </a:r>
            </a:p>
          </p:txBody>
        </p:sp>
      </p:grpSp>
      <p:cxnSp>
        <p:nvCxnSpPr>
          <p:cNvPr id="77" name="Straight Connector 76">
            <a:extLst>
              <a:ext uri="{FF2B5EF4-FFF2-40B4-BE49-F238E27FC236}">
                <a16:creationId xmlns:a16="http://schemas.microsoft.com/office/drawing/2014/main" id="{E1D34940-6C12-984A-A7CD-8E047F5FF4BD}"/>
              </a:ext>
            </a:extLst>
          </p:cNvPr>
          <p:cNvCxnSpPr/>
          <p:nvPr/>
        </p:nvCxnSpPr>
        <p:spPr>
          <a:xfrm>
            <a:off x="7319407" y="5061361"/>
            <a:ext cx="320675"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A5B1638-941D-3849-81C9-1F559E997D5B}"/>
              </a:ext>
            </a:extLst>
          </p:cNvPr>
          <p:cNvSpPr txBox="1"/>
          <p:nvPr/>
        </p:nvSpPr>
        <p:spPr>
          <a:xfrm>
            <a:off x="8838644" y="4870862"/>
            <a:ext cx="1903413" cy="415925"/>
          </a:xfrm>
          <a:prstGeom prst="rect">
            <a:avLst/>
          </a:prstGeom>
          <a:noFill/>
        </p:spPr>
        <p:txBody>
          <a:bodyPr>
            <a:spAutoFit/>
          </a:bodyPr>
          <a:lstStyle/>
          <a:p>
            <a:pPr>
              <a:defRPr/>
            </a:pPr>
            <a:r>
              <a:rPr lang="en-US" sz="1050" b="1" dirty="0"/>
              <a:t>Sample publicly available on </a:t>
            </a:r>
            <a:r>
              <a:rPr lang="en-US" sz="1050" b="1" dirty="0" err="1"/>
              <a:t>github</a:t>
            </a:r>
            <a:r>
              <a:rPr lang="en-US" sz="1050" b="1" dirty="0"/>
              <a:t>, 3</a:t>
            </a:r>
            <a:r>
              <a:rPr lang="en-US" sz="1050" b="1" baseline="30000" dirty="0"/>
              <a:t>rd</a:t>
            </a:r>
            <a:r>
              <a:rPr lang="en-US" sz="1050" b="1" dirty="0"/>
              <a:t> party use </a:t>
            </a:r>
          </a:p>
        </p:txBody>
      </p:sp>
      <p:sp>
        <p:nvSpPr>
          <p:cNvPr id="11" name="Right Arrow 10">
            <a:extLst>
              <a:ext uri="{FF2B5EF4-FFF2-40B4-BE49-F238E27FC236}">
                <a16:creationId xmlns:a16="http://schemas.microsoft.com/office/drawing/2014/main" id="{6FE70D82-C056-034D-B751-5843236D1A42}"/>
              </a:ext>
            </a:extLst>
          </p:cNvPr>
          <p:cNvSpPr/>
          <p:nvPr/>
        </p:nvSpPr>
        <p:spPr>
          <a:xfrm>
            <a:off x="6497082" y="2827750"/>
            <a:ext cx="1208087" cy="1195387"/>
          </a:xfrm>
          <a:prstGeom prst="rightArrow">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Service Provider</a:t>
            </a:r>
          </a:p>
        </p:txBody>
      </p:sp>
      <p:sp>
        <p:nvSpPr>
          <p:cNvPr id="90159" name="Title 33">
            <a:extLst>
              <a:ext uri="{FF2B5EF4-FFF2-40B4-BE49-F238E27FC236}">
                <a16:creationId xmlns:a16="http://schemas.microsoft.com/office/drawing/2014/main" id="{84DE2663-19F1-C24C-B7F3-504929E5673E}"/>
              </a:ext>
            </a:extLst>
          </p:cNvPr>
          <p:cNvSpPr>
            <a:spLocks noGrp="1"/>
          </p:cNvSpPr>
          <p:nvPr>
            <p:ph type="title"/>
          </p:nvPr>
        </p:nvSpPr>
        <p:spPr/>
        <p:txBody>
          <a:bodyPr>
            <a:normAutofit/>
          </a:bodyPr>
          <a:lstStyle/>
          <a:p>
            <a:r>
              <a:rPr lang="en-US" altLang="en-US" sz="3600" dirty="0"/>
              <a:t>z/OS Connect EE Structure</a:t>
            </a:r>
          </a:p>
        </p:txBody>
      </p:sp>
    </p:spTree>
    <p:extLst>
      <p:ext uri="{BB962C8B-B14F-4D97-AF65-F5344CB8AC3E}">
        <p14:creationId xmlns:p14="http://schemas.microsoft.com/office/powerpoint/2010/main" val="3428432651"/>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27345993-18DD-D943-AD6B-B7397E365793}"/>
              </a:ext>
            </a:extLst>
          </p:cNvPr>
          <p:cNvSpPr>
            <a:spLocks noGrp="1"/>
          </p:cNvSpPr>
          <p:nvPr>
            <p:ph type="title"/>
          </p:nvPr>
        </p:nvSpPr>
        <p:spPr/>
        <p:txBody>
          <a:bodyPr>
            <a:normAutofit/>
          </a:bodyPr>
          <a:lstStyle/>
          <a:p>
            <a:r>
              <a:rPr lang="en-US" altLang="en-US" sz="2800" dirty="0"/>
              <a:t>Notes</a:t>
            </a:r>
          </a:p>
        </p:txBody>
      </p:sp>
      <p:sp>
        <p:nvSpPr>
          <p:cNvPr id="3" name="Content Placeholder 2">
            <a:extLst>
              <a:ext uri="{FF2B5EF4-FFF2-40B4-BE49-F238E27FC236}">
                <a16:creationId xmlns:a16="http://schemas.microsoft.com/office/drawing/2014/main" id="{73D42A55-5FBF-FC41-B584-A6D83E365570}"/>
              </a:ext>
            </a:extLst>
          </p:cNvPr>
          <p:cNvSpPr>
            <a:spLocks noGrp="1"/>
          </p:cNvSpPr>
          <p:nvPr>
            <p:ph idx="1"/>
          </p:nvPr>
        </p:nvSpPr>
        <p:spPr/>
        <p:txBody>
          <a:bodyPr>
            <a:normAutofit fontScale="55000" lnSpcReduction="20000"/>
          </a:bodyPr>
          <a:lstStyle/>
          <a:p>
            <a:pPr>
              <a:spcBef>
                <a:spcPts val="37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Note: This chart is designed, in part, to address the question often raised: "I could write my own REST-handling Java code, why should I use z/OS Connect?"  The answer is: "Because eventually you'd end up creating a framework like this, and then you'd have a custom framework on your hands you'd have to support.  z/OS Connect is a vendor-supported product."</a:t>
            </a:r>
          </a:p>
          <a:p>
            <a:pPr>
              <a:spcBef>
                <a:spcPts val="37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Let's walk through the numbered bullets:</a:t>
            </a:r>
          </a:p>
          <a:p>
            <a:pPr marL="136525" indent="-136525">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z/OS Connect is built upon the capabilities of Liberty z/OS.  That's significant because it allows a great deal of function to be handled by the runtime platform and not handled by z/OS Connect.  Perhaps the key element of this is security: the z/OS Connect security model is based in large part on what Liberty z/OS itself provides; to use those security function requires you simply configure the server to make use of what Liberty z/OS provides.</a:t>
            </a:r>
          </a:p>
          <a:p>
            <a:pPr marL="136525" indent="-136525">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The backend connectivity mechanism requires a linkage from the processing of z/OS Connect to a transport mechanism to the backend system.  z/OS Connect uses what's called "service providers" (code to make the transition from z/OS Connect processing to communication call to the backend).  For CICS, z/OS Connect uses the cross-memory function called "WebSphere Optimized Local </a:t>
            </a:r>
            <a:r>
              <a:rPr lang="en-US" altLang="en-US" dirty="0" err="1">
                <a:latin typeface="Calibri" panose="020F0502020204030204" pitchFamily="34" charset="0"/>
              </a:rPr>
              <a:t>Adapers</a:t>
            </a:r>
            <a:r>
              <a:rPr lang="en-US" altLang="en-US" dirty="0">
                <a:latin typeface="Calibri" panose="020F0502020204030204" pitchFamily="34" charset="0"/>
              </a:rPr>
              <a:t>" (or, WOLA) for that communication.  For IMS, the IMS service provider makes use of the IMS Java API to open a socket to IMS Connect, which takes the request and passes it into the IMS region.</a:t>
            </a:r>
          </a:p>
          <a:p>
            <a:pPr marL="136525" indent="-136525">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Across the bottom of the chart are "interceptors," which you can think of as "exits" to process code for each request received.  The interceptors are: Data conversion (converting JSON to backend data format, then back to JSON for the response); Discovery (not really an interceptor for each request, this is a function that provides a way to programmatically query z/OS Connect for information on the configured APIs); Audit, which cuts an SMF 120.11 record for each request; Logging, which logs to file the contents of the request and the response; Authorization, which provides a way to restrict authority once inside z/OS Connect to specific roles.</a:t>
            </a:r>
          </a:p>
          <a:p>
            <a:pPr marL="136525" indent="-136525">
              <a:spcBef>
                <a:spcPts val="375"/>
              </a:spcBef>
              <a:buFont typeface="Times New Roman" panose="02020603050405020304" pitchFamily="18"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z/OS Connect provides an extensible interface for both the "service provider" and the "interceptors."  That means you could write your own custom components if you wished.  The extensive nature of this has been used by both IBM and third-party vendors to extend the functionality of z/OS Connect.</a:t>
            </a:r>
          </a:p>
          <a:p>
            <a:pPr>
              <a:defRPr/>
            </a:pPr>
            <a:endParaRPr lang="en-US" dirty="0"/>
          </a:p>
        </p:txBody>
      </p:sp>
      <p:sp>
        <p:nvSpPr>
          <p:cNvPr id="92164" name="Slide Number Placeholder 3">
            <a:extLst>
              <a:ext uri="{FF2B5EF4-FFF2-40B4-BE49-F238E27FC236}">
                <a16:creationId xmlns:a16="http://schemas.microsoft.com/office/drawing/2014/main" id="{DDEF9396-DF6E-6848-B9E4-A1C1332CB977}"/>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fld id="{FFB7AF0D-89A0-234D-AB7E-6B00C92B3155}" type="slidenum">
              <a:rPr lang="en-US" altLang="en-US" smtClean="0"/>
              <a:pPr/>
              <a:t>48</a:t>
            </a:fld>
            <a:endParaRPr lang="en-US" altLang="en-US" sz="1000">
              <a:solidFill>
                <a:srgbClr val="FFFFFF"/>
              </a:solidFill>
            </a:endParaRPr>
          </a:p>
        </p:txBody>
      </p:sp>
    </p:spTree>
    <p:extLst>
      <p:ext uri="{BB962C8B-B14F-4D97-AF65-F5344CB8AC3E}">
        <p14:creationId xmlns:p14="http://schemas.microsoft.com/office/powerpoint/2010/main" val="958267855"/>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38F25B4-B60D-E345-A0DE-D77B3CD08B98}"/>
              </a:ext>
            </a:extLst>
          </p:cNvPr>
          <p:cNvSpPr/>
          <p:nvPr/>
        </p:nvSpPr>
        <p:spPr>
          <a:xfrm>
            <a:off x="7103029" y="4764987"/>
            <a:ext cx="4151313" cy="17954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a:extLst>
              <a:ext uri="{FF2B5EF4-FFF2-40B4-BE49-F238E27FC236}">
                <a16:creationId xmlns:a16="http://schemas.microsoft.com/office/drawing/2014/main" id="{A94FE1BE-248E-3343-85C0-AE706EDC16BF}"/>
              </a:ext>
            </a:extLst>
          </p:cNvPr>
          <p:cNvSpPr/>
          <p:nvPr/>
        </p:nvSpPr>
        <p:spPr>
          <a:xfrm>
            <a:off x="2611992" y="1653487"/>
            <a:ext cx="3608387" cy="17954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93188" name="Picture 4">
            <a:extLst>
              <a:ext uri="{FF2B5EF4-FFF2-40B4-BE49-F238E27FC236}">
                <a16:creationId xmlns:a16="http://schemas.microsoft.com/office/drawing/2014/main" id="{ADB04399-258F-DE4B-AA92-1AA9797DBC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5354" y="2820299"/>
            <a:ext cx="1560513" cy="172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3189" name="Group 17">
            <a:extLst>
              <a:ext uri="{FF2B5EF4-FFF2-40B4-BE49-F238E27FC236}">
                <a16:creationId xmlns:a16="http://schemas.microsoft.com/office/drawing/2014/main" id="{513E4121-F64F-D942-9067-9935CC61E757}"/>
              </a:ext>
            </a:extLst>
          </p:cNvPr>
          <p:cNvGrpSpPr>
            <a:grpSpLocks/>
          </p:cNvGrpSpPr>
          <p:nvPr/>
        </p:nvGrpSpPr>
        <p:grpSpPr bwMode="auto">
          <a:xfrm>
            <a:off x="6664879" y="1466162"/>
            <a:ext cx="3852863" cy="1654175"/>
            <a:chOff x="2787805" y="1702977"/>
            <a:chExt cx="3853060" cy="1653540"/>
          </a:xfrm>
        </p:grpSpPr>
        <p:sp>
          <p:nvSpPr>
            <p:cNvPr id="3" name="Rectangle 2">
              <a:extLst>
                <a:ext uri="{FF2B5EF4-FFF2-40B4-BE49-F238E27FC236}">
                  <a16:creationId xmlns:a16="http://schemas.microsoft.com/office/drawing/2014/main" id="{BA7024F7-E8A5-A24B-8A0E-A4CA267DDEC9}"/>
                </a:ext>
              </a:extLst>
            </p:cNvPr>
            <p:cNvSpPr/>
            <p:nvPr/>
          </p:nvSpPr>
          <p:spPr>
            <a:xfrm>
              <a:off x="2787805" y="2196500"/>
              <a:ext cx="1995590" cy="1160017"/>
            </a:xfrm>
            <a:prstGeom prst="rect">
              <a:avLst/>
            </a:prstGeom>
            <a:solidFill>
              <a:schemeClr val="bg1"/>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210" name="TextBox 5">
              <a:extLst>
                <a:ext uri="{FF2B5EF4-FFF2-40B4-BE49-F238E27FC236}">
                  <a16:creationId xmlns:a16="http://schemas.microsoft.com/office/drawing/2014/main" id="{C1D04D34-1BAA-2145-9910-339097A6BB33}"/>
                </a:ext>
              </a:extLst>
            </p:cNvPr>
            <p:cNvSpPr txBox="1">
              <a:spLocks noChangeArrowheads="1"/>
            </p:cNvSpPr>
            <p:nvPr/>
          </p:nvSpPr>
          <p:spPr bwMode="auto">
            <a:xfrm>
              <a:off x="3189056" y="1702977"/>
              <a:ext cx="1204331" cy="52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b="1" i="1">
                  <a:solidFill>
                    <a:srgbClr val="000066"/>
                  </a:solidFill>
                </a:rPr>
                <a:t>Liberty z/OS</a:t>
              </a:r>
            </a:p>
          </p:txBody>
        </p:sp>
        <p:sp>
          <p:nvSpPr>
            <p:cNvPr id="10" name="Rectangle 9">
              <a:extLst>
                <a:ext uri="{FF2B5EF4-FFF2-40B4-BE49-F238E27FC236}">
                  <a16:creationId xmlns:a16="http://schemas.microsoft.com/office/drawing/2014/main" id="{1BE91779-54BC-074C-9A0D-30FD3098CAA4}"/>
                </a:ext>
              </a:extLst>
            </p:cNvPr>
            <p:cNvSpPr/>
            <p:nvPr/>
          </p:nvSpPr>
          <p:spPr>
            <a:xfrm>
              <a:off x="3156124" y="2336147"/>
              <a:ext cx="1538367" cy="880724"/>
            </a:xfrm>
            <a:prstGeom prst="rect">
              <a:avLst/>
            </a:prstGeom>
            <a:solidFill>
              <a:srgbClr val="CCFFCC"/>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93212" name="Picture 8">
              <a:extLst>
                <a:ext uri="{FF2B5EF4-FFF2-40B4-BE49-F238E27FC236}">
                  <a16:creationId xmlns:a16="http://schemas.microsoft.com/office/drawing/2014/main" id="{370F565E-04B5-B247-A3F9-C551BF0459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63908" y="2451505"/>
              <a:ext cx="650296" cy="65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213" name="TextBox 10">
              <a:extLst>
                <a:ext uri="{FF2B5EF4-FFF2-40B4-BE49-F238E27FC236}">
                  <a16:creationId xmlns:a16="http://schemas.microsoft.com/office/drawing/2014/main" id="{A5DA9BFB-5C0B-144E-94B8-F64FE08505CA}"/>
                </a:ext>
              </a:extLst>
            </p:cNvPr>
            <p:cNvSpPr txBox="1">
              <a:spLocks noChangeArrowheads="1"/>
            </p:cNvSpPr>
            <p:nvPr/>
          </p:nvSpPr>
          <p:spPr bwMode="auto">
            <a:xfrm>
              <a:off x="3574344" y="2460315"/>
              <a:ext cx="1096921" cy="64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b="1"/>
                <a:t>z/OS Connect EE Server</a:t>
              </a:r>
            </a:p>
          </p:txBody>
        </p:sp>
        <p:sp>
          <p:nvSpPr>
            <p:cNvPr id="12" name="Rectangle 11">
              <a:extLst>
                <a:ext uri="{FF2B5EF4-FFF2-40B4-BE49-F238E27FC236}">
                  <a16:creationId xmlns:a16="http://schemas.microsoft.com/office/drawing/2014/main" id="{86C3313A-428C-7E4A-9989-BC0BEB24C2A1}"/>
                </a:ext>
              </a:extLst>
            </p:cNvPr>
            <p:cNvSpPr/>
            <p:nvPr/>
          </p:nvSpPr>
          <p:spPr>
            <a:xfrm>
              <a:off x="5139013" y="2196500"/>
              <a:ext cx="1501852" cy="1160017"/>
            </a:xfrm>
            <a:prstGeom prst="rect">
              <a:avLst/>
            </a:prstGeom>
            <a:solidFill>
              <a:schemeClr val="bg1"/>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215" name="TextBox 15">
              <a:extLst>
                <a:ext uri="{FF2B5EF4-FFF2-40B4-BE49-F238E27FC236}">
                  <a16:creationId xmlns:a16="http://schemas.microsoft.com/office/drawing/2014/main" id="{9CB2625E-B0F9-A64C-875E-FF870A4C3166}"/>
                </a:ext>
              </a:extLst>
            </p:cNvPr>
            <p:cNvSpPr txBox="1">
              <a:spLocks noChangeArrowheads="1"/>
            </p:cNvSpPr>
            <p:nvPr/>
          </p:nvSpPr>
          <p:spPr bwMode="auto">
            <a:xfrm>
              <a:off x="5198890" y="2393597"/>
              <a:ext cx="1375170" cy="79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b="1"/>
                <a:t>Backend Systems</a:t>
              </a:r>
              <a:br>
                <a:rPr lang="en-US" altLang="en-US" b="1"/>
              </a:br>
              <a:r>
                <a:rPr lang="en-US" altLang="en-US" sz="1200" b="1"/>
                <a:t>(CICS, IMS, DB, etc.)</a:t>
              </a:r>
            </a:p>
          </p:txBody>
        </p:sp>
        <p:sp>
          <p:nvSpPr>
            <p:cNvPr id="17" name="Left-Right Arrow 16">
              <a:extLst>
                <a:ext uri="{FF2B5EF4-FFF2-40B4-BE49-F238E27FC236}">
                  <a16:creationId xmlns:a16="http://schemas.microsoft.com/office/drawing/2014/main" id="{DCBAA672-2B84-804A-95BD-AF0B087B2A46}"/>
                </a:ext>
              </a:extLst>
            </p:cNvPr>
            <p:cNvSpPr/>
            <p:nvPr/>
          </p:nvSpPr>
          <p:spPr>
            <a:xfrm>
              <a:off x="4729417" y="2620200"/>
              <a:ext cx="485800" cy="379267"/>
            </a:xfrm>
            <a:prstGeom prst="leftRight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93190" name="TextBox 18">
            <a:extLst>
              <a:ext uri="{FF2B5EF4-FFF2-40B4-BE49-F238E27FC236}">
                <a16:creationId xmlns:a16="http://schemas.microsoft.com/office/drawing/2014/main" id="{7FBE6A32-A59F-FE45-B458-6C2CB6DBF85A}"/>
              </a:ext>
            </a:extLst>
          </p:cNvPr>
          <p:cNvSpPr txBox="1">
            <a:spLocks noChangeArrowheads="1"/>
          </p:cNvSpPr>
          <p:nvPr/>
        </p:nvSpPr>
        <p:spPr bwMode="auto">
          <a:xfrm>
            <a:off x="9406492" y="3253687"/>
            <a:ext cx="1785937"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25" indent="-111125">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altLang="en-US" sz="1200" dirty="0"/>
              <a:t>IBM z/OS 2.1 or higher</a:t>
            </a:r>
          </a:p>
          <a:p>
            <a:pPr>
              <a:spcBef>
                <a:spcPts val="600"/>
              </a:spcBef>
              <a:buFont typeface="Arial" panose="020B0604020202020204" pitchFamily="34" charset="0"/>
              <a:buChar char="•"/>
            </a:pPr>
            <a:r>
              <a:rPr lang="en-US" altLang="en-US" sz="1200" dirty="0"/>
              <a:t>IBM 64-bit SDK for z/OS, Java Technology Edition  V8.0.0</a:t>
            </a:r>
          </a:p>
        </p:txBody>
      </p:sp>
      <p:pic>
        <p:nvPicPr>
          <p:cNvPr id="93191" name="Picture 1">
            <a:extLst>
              <a:ext uri="{FF2B5EF4-FFF2-40B4-BE49-F238E27FC236}">
                <a16:creationId xmlns:a16="http://schemas.microsoft.com/office/drawing/2014/main" id="{82546933-D100-7648-B2D6-EE237BEC5DD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86628" y="5134874"/>
            <a:ext cx="12700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3BA6CF88-BB33-8743-BA8E-43FB59BA3906}"/>
              </a:ext>
            </a:extLst>
          </p:cNvPr>
          <p:cNvSpPr/>
          <p:nvPr/>
        </p:nvSpPr>
        <p:spPr>
          <a:xfrm>
            <a:off x="3666092" y="4445900"/>
            <a:ext cx="2130425" cy="1158875"/>
          </a:xfrm>
          <a:prstGeom prst="rect">
            <a:avLst/>
          </a:prstGeom>
          <a:solidFill>
            <a:schemeClr val="bg1"/>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193" name="TextBox 7">
            <a:extLst>
              <a:ext uri="{FF2B5EF4-FFF2-40B4-BE49-F238E27FC236}">
                <a16:creationId xmlns:a16="http://schemas.microsoft.com/office/drawing/2014/main" id="{A574FCC2-129D-DE4A-A517-BD37679D4122}"/>
              </a:ext>
            </a:extLst>
          </p:cNvPr>
          <p:cNvSpPr txBox="1">
            <a:spLocks noChangeArrowheads="1"/>
          </p:cNvSpPr>
          <p:nvPr/>
        </p:nvSpPr>
        <p:spPr bwMode="auto">
          <a:xfrm>
            <a:off x="3923266" y="4156975"/>
            <a:ext cx="12049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b="1"/>
              <a:t>Eclipse</a:t>
            </a:r>
          </a:p>
        </p:txBody>
      </p:sp>
      <p:sp>
        <p:nvSpPr>
          <p:cNvPr id="13" name="Rectangle 12">
            <a:extLst>
              <a:ext uri="{FF2B5EF4-FFF2-40B4-BE49-F238E27FC236}">
                <a16:creationId xmlns:a16="http://schemas.microsoft.com/office/drawing/2014/main" id="{ACEC8CA9-E15E-CA48-9EBF-A79DEF7E3898}"/>
              </a:ext>
            </a:extLst>
          </p:cNvPr>
          <p:cNvSpPr/>
          <p:nvPr/>
        </p:nvSpPr>
        <p:spPr>
          <a:xfrm>
            <a:off x="4102653" y="4588774"/>
            <a:ext cx="1538288" cy="881062"/>
          </a:xfrm>
          <a:prstGeom prst="rect">
            <a:avLst/>
          </a:prstGeom>
          <a:solidFill>
            <a:srgbClr val="CCFFCC"/>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93195" name="Picture 13">
            <a:extLst>
              <a:ext uri="{FF2B5EF4-FFF2-40B4-BE49-F238E27FC236}">
                <a16:creationId xmlns:a16="http://schemas.microsoft.com/office/drawing/2014/main" id="{2EC876C1-D559-8746-9116-7A3774D1EE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554" y="4704662"/>
            <a:ext cx="6508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6" name="TextBox 14">
            <a:extLst>
              <a:ext uri="{FF2B5EF4-FFF2-40B4-BE49-F238E27FC236}">
                <a16:creationId xmlns:a16="http://schemas.microsoft.com/office/drawing/2014/main" id="{239144DE-DF50-0A4E-B5E6-9DA88D891E4B}"/>
              </a:ext>
            </a:extLst>
          </p:cNvPr>
          <p:cNvSpPr txBox="1">
            <a:spLocks noChangeArrowheads="1"/>
          </p:cNvSpPr>
          <p:nvPr/>
        </p:nvSpPr>
        <p:spPr bwMode="auto">
          <a:xfrm>
            <a:off x="4486828" y="4718950"/>
            <a:ext cx="1130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b="1"/>
              <a:t>z/OS Connect EE Tooling</a:t>
            </a:r>
          </a:p>
        </p:txBody>
      </p:sp>
      <p:sp>
        <p:nvSpPr>
          <p:cNvPr id="93197" name="TextBox 19">
            <a:extLst>
              <a:ext uri="{FF2B5EF4-FFF2-40B4-BE49-F238E27FC236}">
                <a16:creationId xmlns:a16="http://schemas.microsoft.com/office/drawing/2014/main" id="{F46819AA-E447-1B4B-8772-4D06CFFF3647}"/>
              </a:ext>
            </a:extLst>
          </p:cNvPr>
          <p:cNvSpPr txBox="1">
            <a:spLocks noChangeArrowheads="1"/>
          </p:cNvSpPr>
          <p:nvPr/>
        </p:nvSpPr>
        <p:spPr bwMode="auto">
          <a:xfrm>
            <a:off x="4083603" y="5661925"/>
            <a:ext cx="2827338"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1125" indent="-111125">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spcBef>
                <a:spcPts val="200"/>
              </a:spcBef>
              <a:buFont typeface="Arial" panose="020B0604020202020204" pitchFamily="34" charset="0"/>
              <a:buChar char="•"/>
            </a:pPr>
            <a:r>
              <a:rPr lang="en-US" altLang="en-US" sz="1200" dirty="0"/>
              <a:t>IBM CICS Explorer</a:t>
            </a:r>
          </a:p>
          <a:p>
            <a:pPr>
              <a:spcBef>
                <a:spcPts val="200"/>
              </a:spcBef>
              <a:buFont typeface="Arial" panose="020B0604020202020204" pitchFamily="34" charset="0"/>
              <a:buChar char="•"/>
            </a:pPr>
            <a:r>
              <a:rPr lang="en-US" altLang="en-US" sz="1200" dirty="0"/>
              <a:t>IBM IMS Explorer for z/OS</a:t>
            </a:r>
          </a:p>
          <a:p>
            <a:pPr>
              <a:spcBef>
                <a:spcPts val="200"/>
              </a:spcBef>
              <a:buFont typeface="Arial" panose="020B0604020202020204" pitchFamily="34" charset="0"/>
              <a:buChar char="•"/>
            </a:pPr>
            <a:r>
              <a:rPr lang="en-US" altLang="en-US" sz="1200" dirty="0"/>
              <a:t>IBM z/OS Connect Toolkit</a:t>
            </a:r>
          </a:p>
        </p:txBody>
      </p:sp>
      <p:sp>
        <p:nvSpPr>
          <p:cNvPr id="24" name="TextBox 23">
            <a:extLst>
              <a:ext uri="{FF2B5EF4-FFF2-40B4-BE49-F238E27FC236}">
                <a16:creationId xmlns:a16="http://schemas.microsoft.com/office/drawing/2014/main" id="{09D28E9F-DCB8-BC48-854C-9E4412B4934F}"/>
              </a:ext>
            </a:extLst>
          </p:cNvPr>
          <p:cNvSpPr txBox="1"/>
          <p:nvPr/>
        </p:nvSpPr>
        <p:spPr>
          <a:xfrm>
            <a:off x="2667553" y="1682061"/>
            <a:ext cx="3608388" cy="1661993"/>
          </a:xfrm>
          <a:prstGeom prst="rect">
            <a:avLst/>
          </a:prstGeom>
          <a:solidFill>
            <a:schemeClr val="bg1">
              <a:lumMod val="75000"/>
            </a:schemeClr>
          </a:solidFill>
        </p:spPr>
        <p:txBody>
          <a:bodyPr>
            <a:spAutoFit/>
          </a:bodyPr>
          <a:lstStyle/>
          <a:p>
            <a:pPr>
              <a:defRPr/>
            </a:pPr>
            <a:r>
              <a:rPr lang="en-US" sz="2000" b="1" dirty="0">
                <a:solidFill>
                  <a:srgbClr val="000066"/>
                </a:solidFill>
              </a:rPr>
              <a:t>Runtime Server</a:t>
            </a:r>
          </a:p>
          <a:p>
            <a:pPr marL="285750" indent="-285750">
              <a:buFont typeface="Arial" panose="020B0604020202020204" pitchFamily="34" charset="0"/>
              <a:buChar char="•"/>
              <a:defRPr/>
            </a:pPr>
            <a:r>
              <a:rPr lang="en-US" sz="1600" b="1" dirty="0"/>
              <a:t>Runs on Liberty z/OS</a:t>
            </a:r>
          </a:p>
          <a:p>
            <a:pPr marL="285750" indent="-285750">
              <a:buFont typeface="Arial" panose="020B0604020202020204" pitchFamily="34" charset="0"/>
              <a:buChar char="•"/>
              <a:defRPr/>
            </a:pPr>
            <a:r>
              <a:rPr lang="en-US" sz="1600" b="1" dirty="0"/>
              <a:t>Hosts APIs you define to run in it</a:t>
            </a:r>
          </a:p>
          <a:p>
            <a:pPr marL="285750" indent="-285750">
              <a:buFont typeface="Arial" panose="020B0604020202020204" pitchFamily="34" charset="0"/>
              <a:buChar char="•"/>
              <a:defRPr/>
            </a:pPr>
            <a:r>
              <a:rPr lang="en-US" sz="1600" b="1" dirty="0"/>
              <a:t>Connects with backend system</a:t>
            </a:r>
          </a:p>
          <a:p>
            <a:pPr marL="285750" indent="-285750">
              <a:buFont typeface="Arial" panose="020B0604020202020204" pitchFamily="34" charset="0"/>
              <a:buChar char="•"/>
              <a:defRPr/>
            </a:pPr>
            <a:r>
              <a:rPr lang="en-US" sz="1600" b="1" dirty="0"/>
              <a:t>Liberty + z/OS Connect = “instance”</a:t>
            </a:r>
          </a:p>
          <a:p>
            <a:pPr marL="285750" indent="-285750">
              <a:buFont typeface="Arial" panose="020B0604020202020204" pitchFamily="34" charset="0"/>
              <a:buChar char="•"/>
              <a:defRPr/>
            </a:pPr>
            <a:r>
              <a:rPr lang="en-US" sz="1600" b="1" dirty="0"/>
              <a:t>You may have multiple instances</a:t>
            </a:r>
          </a:p>
        </p:txBody>
      </p:sp>
      <p:sp>
        <p:nvSpPr>
          <p:cNvPr id="25" name="TextBox 24">
            <a:extLst>
              <a:ext uri="{FF2B5EF4-FFF2-40B4-BE49-F238E27FC236}">
                <a16:creationId xmlns:a16="http://schemas.microsoft.com/office/drawing/2014/main" id="{D73C97E1-C312-7D43-A937-5821A5A37688}"/>
              </a:ext>
            </a:extLst>
          </p:cNvPr>
          <p:cNvSpPr txBox="1"/>
          <p:nvPr/>
        </p:nvSpPr>
        <p:spPr>
          <a:xfrm>
            <a:off x="7098267" y="4704662"/>
            <a:ext cx="4156075" cy="1877437"/>
          </a:xfrm>
          <a:prstGeom prst="rect">
            <a:avLst/>
          </a:prstGeom>
          <a:solidFill>
            <a:schemeClr val="bg1">
              <a:lumMod val="75000"/>
            </a:schemeClr>
          </a:solidFill>
        </p:spPr>
        <p:txBody>
          <a:bodyPr>
            <a:spAutoFit/>
          </a:bodyPr>
          <a:lstStyle/>
          <a:p>
            <a:pPr>
              <a:defRPr/>
            </a:pPr>
            <a:r>
              <a:rPr lang="en-US" sz="2000" b="1" dirty="0">
                <a:solidFill>
                  <a:srgbClr val="000066"/>
                </a:solidFill>
              </a:rPr>
              <a:t>Tooling Platform</a:t>
            </a:r>
          </a:p>
          <a:p>
            <a:pPr marL="285750" indent="-285750">
              <a:buFont typeface="Arial" panose="020B0604020202020204" pitchFamily="34" charset="0"/>
              <a:buChar char="•"/>
              <a:defRPr/>
            </a:pPr>
            <a:r>
              <a:rPr lang="en-US" sz="1600" b="1" dirty="0"/>
              <a:t>Integrates with an Eclipse environment</a:t>
            </a:r>
          </a:p>
          <a:p>
            <a:pPr marL="285750" indent="-285750">
              <a:buFont typeface="Arial" panose="020B0604020202020204" pitchFamily="34" charset="0"/>
              <a:buChar char="•"/>
              <a:defRPr/>
            </a:pPr>
            <a:r>
              <a:rPr lang="en-US" sz="1600" b="1" dirty="0"/>
              <a:t>Create Services</a:t>
            </a:r>
          </a:p>
          <a:p>
            <a:pPr marL="285750" indent="-285750">
              <a:buFont typeface="Arial" panose="020B0604020202020204" pitchFamily="34" charset="0"/>
              <a:buChar char="•"/>
              <a:defRPr/>
            </a:pPr>
            <a:r>
              <a:rPr lang="en-US" sz="1600" b="1" dirty="0"/>
              <a:t>Define APIs</a:t>
            </a:r>
          </a:p>
          <a:p>
            <a:pPr marL="285750" indent="-285750">
              <a:buFont typeface="Arial" panose="020B0604020202020204" pitchFamily="34" charset="0"/>
              <a:buChar char="•"/>
              <a:defRPr/>
            </a:pPr>
            <a:r>
              <a:rPr lang="en-US" sz="1600" b="1" dirty="0"/>
              <a:t>Define data mapping</a:t>
            </a:r>
          </a:p>
          <a:p>
            <a:pPr marL="285750" indent="-285750">
              <a:buFont typeface="Arial" panose="020B0604020202020204" pitchFamily="34" charset="0"/>
              <a:buChar char="•"/>
              <a:defRPr/>
            </a:pPr>
            <a:r>
              <a:rPr lang="en-US" sz="1600" b="1" dirty="0"/>
              <a:t>Deploy APIs to runtime server</a:t>
            </a:r>
          </a:p>
          <a:p>
            <a:pPr marL="285750" indent="-285750">
              <a:buFont typeface="Arial" panose="020B0604020202020204" pitchFamily="34" charset="0"/>
              <a:buChar char="•"/>
              <a:defRPr/>
            </a:pPr>
            <a:r>
              <a:rPr lang="en-US" sz="1600" b="1" dirty="0"/>
              <a:t>Export API archive for other tools to deploy</a:t>
            </a:r>
          </a:p>
        </p:txBody>
      </p:sp>
      <p:sp>
        <p:nvSpPr>
          <p:cNvPr id="28" name="Right Arrow 27">
            <a:extLst>
              <a:ext uri="{FF2B5EF4-FFF2-40B4-BE49-F238E27FC236}">
                <a16:creationId xmlns:a16="http://schemas.microsoft.com/office/drawing/2014/main" id="{EA6A2593-3411-F044-99E6-DD713C40A6B0}"/>
              </a:ext>
            </a:extLst>
          </p:cNvPr>
          <p:cNvSpPr/>
          <p:nvPr/>
        </p:nvSpPr>
        <p:spPr>
          <a:xfrm>
            <a:off x="6155291" y="2231337"/>
            <a:ext cx="444500" cy="63976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ight Arrow 29">
            <a:extLst>
              <a:ext uri="{FF2B5EF4-FFF2-40B4-BE49-F238E27FC236}">
                <a16:creationId xmlns:a16="http://schemas.microsoft.com/office/drawing/2014/main" id="{7008292A-C20F-5D46-8F11-970DC083DCFA}"/>
              </a:ext>
            </a:extLst>
          </p:cNvPr>
          <p:cNvSpPr/>
          <p:nvPr/>
        </p:nvSpPr>
        <p:spPr>
          <a:xfrm rot="10800000">
            <a:off x="6275941" y="4758637"/>
            <a:ext cx="857250" cy="63976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93202" name="Group 22">
            <a:extLst>
              <a:ext uri="{FF2B5EF4-FFF2-40B4-BE49-F238E27FC236}">
                <a16:creationId xmlns:a16="http://schemas.microsoft.com/office/drawing/2014/main" id="{BE539096-1A72-7541-AB50-D0B4EE7F82E3}"/>
              </a:ext>
            </a:extLst>
          </p:cNvPr>
          <p:cNvGrpSpPr>
            <a:grpSpLocks/>
          </p:cNvGrpSpPr>
          <p:nvPr/>
        </p:nvGrpSpPr>
        <p:grpSpPr bwMode="auto">
          <a:xfrm>
            <a:off x="5191679" y="1518549"/>
            <a:ext cx="449263" cy="461962"/>
            <a:chOff x="312251" y="3947645"/>
            <a:chExt cx="449507" cy="461665"/>
          </a:xfrm>
        </p:grpSpPr>
        <p:sp>
          <p:nvSpPr>
            <p:cNvPr id="21" name="Oval 20">
              <a:extLst>
                <a:ext uri="{FF2B5EF4-FFF2-40B4-BE49-F238E27FC236}">
                  <a16:creationId xmlns:a16="http://schemas.microsoft.com/office/drawing/2014/main" id="{81FAE7E8-9474-B243-93FE-4BBDACEDC921}"/>
                </a:ext>
              </a:extLst>
            </p:cNvPr>
            <p:cNvSpPr/>
            <p:nvPr/>
          </p:nvSpPr>
          <p:spPr>
            <a:xfrm>
              <a:off x="312251" y="3953991"/>
              <a:ext cx="449507" cy="4489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208" name="TextBox 21">
              <a:extLst>
                <a:ext uri="{FF2B5EF4-FFF2-40B4-BE49-F238E27FC236}">
                  <a16:creationId xmlns:a16="http://schemas.microsoft.com/office/drawing/2014/main" id="{37971852-489C-5E4D-8658-1EFA42FE8F68}"/>
                </a:ext>
              </a:extLst>
            </p:cNvPr>
            <p:cNvSpPr txBox="1">
              <a:spLocks noChangeArrowheads="1"/>
            </p:cNvSpPr>
            <p:nvPr/>
          </p:nvSpPr>
          <p:spPr bwMode="auto">
            <a:xfrm>
              <a:off x="383332" y="3947645"/>
              <a:ext cx="3073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2400" b="1">
                  <a:solidFill>
                    <a:schemeClr val="bg1"/>
                  </a:solidFill>
                </a:rPr>
                <a:t>1</a:t>
              </a:r>
            </a:p>
          </p:txBody>
        </p:sp>
      </p:grpSp>
      <p:grpSp>
        <p:nvGrpSpPr>
          <p:cNvPr id="93203" name="Group 30">
            <a:extLst>
              <a:ext uri="{FF2B5EF4-FFF2-40B4-BE49-F238E27FC236}">
                <a16:creationId xmlns:a16="http://schemas.microsoft.com/office/drawing/2014/main" id="{FF083496-1489-0A47-8ED4-D2A2CB99EB39}"/>
              </a:ext>
            </a:extLst>
          </p:cNvPr>
          <p:cNvGrpSpPr>
            <a:grpSpLocks/>
          </p:cNvGrpSpPr>
          <p:nvPr/>
        </p:nvGrpSpPr>
        <p:grpSpPr bwMode="auto">
          <a:xfrm>
            <a:off x="9982754" y="4601474"/>
            <a:ext cx="449263" cy="461962"/>
            <a:chOff x="312251" y="3947645"/>
            <a:chExt cx="449507" cy="461665"/>
          </a:xfrm>
        </p:grpSpPr>
        <p:sp>
          <p:nvSpPr>
            <p:cNvPr id="32" name="Oval 31">
              <a:extLst>
                <a:ext uri="{FF2B5EF4-FFF2-40B4-BE49-F238E27FC236}">
                  <a16:creationId xmlns:a16="http://schemas.microsoft.com/office/drawing/2014/main" id="{84F3F57D-84CE-024B-A17F-A8A3B90F7DD6}"/>
                </a:ext>
              </a:extLst>
            </p:cNvPr>
            <p:cNvSpPr/>
            <p:nvPr/>
          </p:nvSpPr>
          <p:spPr>
            <a:xfrm>
              <a:off x="312251" y="3953991"/>
              <a:ext cx="449507" cy="4489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206" name="TextBox 32">
              <a:extLst>
                <a:ext uri="{FF2B5EF4-FFF2-40B4-BE49-F238E27FC236}">
                  <a16:creationId xmlns:a16="http://schemas.microsoft.com/office/drawing/2014/main" id="{DF9CF0C2-70EB-2446-81E3-CCF4D14608CD}"/>
                </a:ext>
              </a:extLst>
            </p:cNvPr>
            <p:cNvSpPr txBox="1">
              <a:spLocks noChangeArrowheads="1"/>
            </p:cNvSpPr>
            <p:nvPr/>
          </p:nvSpPr>
          <p:spPr bwMode="auto">
            <a:xfrm>
              <a:off x="383332" y="3947645"/>
              <a:ext cx="3073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2400" b="1">
                  <a:solidFill>
                    <a:schemeClr val="bg1"/>
                  </a:solidFill>
                </a:rPr>
                <a:t>2</a:t>
              </a:r>
            </a:p>
          </p:txBody>
        </p:sp>
      </p:grpSp>
      <p:sp>
        <p:nvSpPr>
          <p:cNvPr id="93204" name="Title 25">
            <a:extLst>
              <a:ext uri="{FF2B5EF4-FFF2-40B4-BE49-F238E27FC236}">
                <a16:creationId xmlns:a16="http://schemas.microsoft.com/office/drawing/2014/main" id="{4D939478-E7B0-684C-8A0D-F8F07D0F02B2}"/>
              </a:ext>
            </a:extLst>
          </p:cNvPr>
          <p:cNvSpPr>
            <a:spLocks noGrp="1"/>
          </p:cNvSpPr>
          <p:nvPr>
            <p:ph type="title"/>
          </p:nvPr>
        </p:nvSpPr>
        <p:spPr/>
        <p:txBody>
          <a:bodyPr>
            <a:normAutofit/>
          </a:bodyPr>
          <a:lstStyle/>
          <a:p>
            <a:r>
              <a:rPr lang="en-US" altLang="en-US" sz="3600" dirty="0"/>
              <a:t>High-Level Overview of z/OS Connect Components</a:t>
            </a:r>
          </a:p>
        </p:txBody>
      </p:sp>
    </p:spTree>
    <p:extLst>
      <p:ext uri="{BB962C8B-B14F-4D97-AF65-F5344CB8AC3E}">
        <p14:creationId xmlns:p14="http://schemas.microsoft.com/office/powerpoint/2010/main" val="128955469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B559F167-D093-4541-B633-11EDE043C162}"/>
              </a:ext>
            </a:extLst>
          </p:cNvPr>
          <p:cNvSpPr>
            <a:spLocks noGrp="1" noChangeArrowheads="1"/>
          </p:cNvSpPr>
          <p:nvPr>
            <p:ph type="title"/>
          </p:nvPr>
        </p:nvSpPr>
        <p:spPr/>
        <p:txBody>
          <a:bodyPr/>
          <a:lstStyle/>
          <a:p>
            <a:pPr eaLnBrk="1" hangingPunct="1"/>
            <a:r>
              <a:rPr lang="en-US" altLang="en-US" sz="3600" b="1" dirty="0"/>
              <a:t>Agenda</a:t>
            </a:r>
            <a:endParaRPr lang="en-US" altLang="en-US" sz="2800" b="1" dirty="0"/>
          </a:p>
        </p:txBody>
      </p:sp>
      <p:sp>
        <p:nvSpPr>
          <p:cNvPr id="27652" name="Rectangle 3">
            <a:extLst>
              <a:ext uri="{FF2B5EF4-FFF2-40B4-BE49-F238E27FC236}">
                <a16:creationId xmlns:a16="http://schemas.microsoft.com/office/drawing/2014/main" id="{8B77280C-D8D7-DE4B-B66B-C6E9F348A04E}"/>
              </a:ext>
            </a:extLst>
          </p:cNvPr>
          <p:cNvSpPr>
            <a:spLocks noGrp="1" noChangeArrowheads="1"/>
          </p:cNvSpPr>
          <p:nvPr>
            <p:ph idx="1"/>
          </p:nvPr>
        </p:nvSpPr>
        <p:spPr/>
        <p:txBody>
          <a:bodyPr>
            <a:normAutofit/>
          </a:bodyPr>
          <a:lstStyle/>
          <a:p>
            <a:pPr eaLnBrk="1" hangingPunct="1">
              <a:lnSpc>
                <a:spcPct val="90000"/>
              </a:lnSpc>
              <a:spcBef>
                <a:spcPts val="0"/>
              </a:spcBef>
            </a:pPr>
            <a:r>
              <a:rPr lang="en-US" altLang="en-US" sz="2400" dirty="0"/>
              <a:t>REST</a:t>
            </a:r>
          </a:p>
          <a:p>
            <a:pPr lvl="1" eaLnBrk="1" hangingPunct="1">
              <a:lnSpc>
                <a:spcPct val="90000"/>
              </a:lnSpc>
              <a:spcBef>
                <a:spcPts val="0"/>
              </a:spcBef>
            </a:pPr>
            <a:r>
              <a:rPr lang="en-US" altLang="en-US" sz="2000" dirty="0"/>
              <a:t>What is it used for</a:t>
            </a:r>
          </a:p>
          <a:p>
            <a:pPr lvl="1" eaLnBrk="1" hangingPunct="1">
              <a:lnSpc>
                <a:spcPct val="90000"/>
              </a:lnSpc>
              <a:spcBef>
                <a:spcPts val="0"/>
              </a:spcBef>
            </a:pPr>
            <a:r>
              <a:rPr lang="en-US" altLang="en-US" sz="2000" dirty="0"/>
              <a:t>Its origin</a:t>
            </a:r>
          </a:p>
          <a:p>
            <a:pPr lvl="1" eaLnBrk="1" hangingPunct="1">
              <a:lnSpc>
                <a:spcPct val="90000"/>
              </a:lnSpc>
              <a:spcBef>
                <a:spcPts val="0"/>
              </a:spcBef>
            </a:pPr>
            <a:r>
              <a:rPr lang="en-US" altLang="en-US" sz="2000" dirty="0"/>
              <a:t>Details</a:t>
            </a:r>
          </a:p>
          <a:p>
            <a:pPr lvl="2" eaLnBrk="1" hangingPunct="1">
              <a:lnSpc>
                <a:spcPct val="90000"/>
              </a:lnSpc>
              <a:spcBef>
                <a:spcPts val="0"/>
              </a:spcBef>
            </a:pPr>
            <a:r>
              <a:rPr lang="en-US" altLang="en-US" sz="1800" dirty="0"/>
              <a:t>HTTP, the flows</a:t>
            </a:r>
          </a:p>
          <a:p>
            <a:pPr eaLnBrk="1" hangingPunct="1">
              <a:lnSpc>
                <a:spcPct val="90000"/>
              </a:lnSpc>
              <a:spcBef>
                <a:spcPts val="0"/>
              </a:spcBef>
            </a:pPr>
            <a:r>
              <a:rPr lang="en-US" altLang="en-US" sz="2400" dirty="0"/>
              <a:t>JSON</a:t>
            </a:r>
          </a:p>
          <a:p>
            <a:pPr lvl="1" eaLnBrk="1" hangingPunct="1">
              <a:lnSpc>
                <a:spcPct val="90000"/>
              </a:lnSpc>
              <a:spcBef>
                <a:spcPts val="0"/>
              </a:spcBef>
            </a:pPr>
            <a:r>
              <a:rPr lang="en-US" altLang="en-US" sz="2000" dirty="0"/>
              <a:t>Origin</a:t>
            </a:r>
          </a:p>
          <a:p>
            <a:pPr lvl="1" eaLnBrk="1" hangingPunct="1">
              <a:lnSpc>
                <a:spcPct val="90000"/>
              </a:lnSpc>
              <a:spcBef>
                <a:spcPts val="0"/>
              </a:spcBef>
            </a:pPr>
            <a:r>
              <a:rPr lang="en-US" altLang="en-US" sz="2000" dirty="0"/>
              <a:t>Layout and specification</a:t>
            </a:r>
            <a:endParaRPr lang="en-US" altLang="en-US" sz="2400" dirty="0"/>
          </a:p>
          <a:p>
            <a:pPr eaLnBrk="1" hangingPunct="1">
              <a:lnSpc>
                <a:spcPct val="90000"/>
              </a:lnSpc>
              <a:spcBef>
                <a:spcPts val="0"/>
              </a:spcBef>
            </a:pPr>
            <a:r>
              <a:rPr lang="en-US" altLang="en-US" sz="2400" dirty="0"/>
              <a:t>Native CICS JSON Support</a:t>
            </a:r>
          </a:p>
          <a:p>
            <a:pPr eaLnBrk="1" hangingPunct="1">
              <a:lnSpc>
                <a:spcPct val="90000"/>
              </a:lnSpc>
              <a:spcBef>
                <a:spcPts val="0"/>
              </a:spcBef>
            </a:pPr>
            <a:r>
              <a:rPr lang="en-US" altLang="en-US" sz="2400" dirty="0"/>
              <a:t>z/OS Connect</a:t>
            </a:r>
          </a:p>
        </p:txBody>
      </p:sp>
      <p:sp>
        <p:nvSpPr>
          <p:cNvPr id="27650" name="Slide Number Placeholder 4">
            <a:extLst>
              <a:ext uri="{FF2B5EF4-FFF2-40B4-BE49-F238E27FC236}">
                <a16:creationId xmlns:a16="http://schemas.microsoft.com/office/drawing/2014/main" id="{17ADA5D7-3A80-214A-8DBE-76508D314E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F298EE6D-8753-1549-8334-8EAD13C08C8D}" type="slidenum">
              <a:rPr lang="en-US" altLang="en-US" sz="1000">
                <a:solidFill>
                  <a:srgbClr val="FFFFFF"/>
                </a:solidFill>
              </a:rPr>
              <a:pPr>
                <a:spcBef>
                  <a:spcPct val="50000"/>
                </a:spcBef>
                <a:spcAft>
                  <a:spcPct val="0"/>
                </a:spcAft>
                <a:buClrTx/>
                <a:buFontTx/>
                <a:buNone/>
              </a:pPr>
              <a:t>5</a:t>
            </a:fld>
            <a:endParaRPr lang="en-US" altLang="en-US" sz="1000">
              <a:solidFill>
                <a:srgbClr val="FFFFFF"/>
              </a:solidFill>
            </a:endParaRPr>
          </a:p>
        </p:txBody>
      </p:sp>
      <p:sp>
        <p:nvSpPr>
          <p:cNvPr id="27653" name="Text Box 5">
            <a:extLst>
              <a:ext uri="{FF2B5EF4-FFF2-40B4-BE49-F238E27FC236}">
                <a16:creationId xmlns:a16="http://schemas.microsoft.com/office/drawing/2014/main" id="{CD02585C-C4EB-8E4F-93ED-528210C92A2C}"/>
              </a:ext>
            </a:extLst>
          </p:cNvPr>
          <p:cNvSpPr txBox="1">
            <a:spLocks noChangeArrowheads="1"/>
          </p:cNvSpPr>
          <p:nvPr/>
        </p:nvSpPr>
        <p:spPr bwMode="auto">
          <a:xfrm>
            <a:off x="6248400" y="19050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en-US" sz="2000">
                <a:solidFill>
                  <a:schemeClr val="bg1"/>
                </a:solidFill>
              </a:rPr>
              <a:t>Agenda</a:t>
            </a:r>
          </a:p>
        </p:txBody>
      </p:sp>
    </p:spTree>
    <p:extLst>
      <p:ext uri="{BB962C8B-B14F-4D97-AF65-F5344CB8AC3E}">
        <p14:creationId xmlns:p14="http://schemas.microsoft.com/office/powerpoint/2010/main" val="13321180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BB5C3D9E-E932-7046-B0B7-EA60504E3422}"/>
              </a:ext>
            </a:extLst>
          </p:cNvPr>
          <p:cNvSpPr>
            <a:spLocks noGrp="1"/>
          </p:cNvSpPr>
          <p:nvPr>
            <p:ph type="title"/>
          </p:nvPr>
        </p:nvSpPr>
        <p:spPr/>
        <p:txBody>
          <a:bodyPr>
            <a:normAutofit/>
          </a:bodyPr>
          <a:lstStyle/>
          <a:p>
            <a:r>
              <a:rPr lang="en-US" altLang="en-US" sz="2800" dirty="0"/>
              <a:t>Notes</a:t>
            </a:r>
          </a:p>
        </p:txBody>
      </p:sp>
      <p:sp>
        <p:nvSpPr>
          <p:cNvPr id="3" name="Content Placeholder 2">
            <a:extLst>
              <a:ext uri="{FF2B5EF4-FFF2-40B4-BE49-F238E27FC236}">
                <a16:creationId xmlns:a16="http://schemas.microsoft.com/office/drawing/2014/main" id="{8219C8D5-41D7-7844-AD2D-507AB7D1CC97}"/>
              </a:ext>
            </a:extLst>
          </p:cNvPr>
          <p:cNvSpPr>
            <a:spLocks noGrp="1"/>
          </p:cNvSpPr>
          <p:nvPr>
            <p:ph idx="1"/>
          </p:nvPr>
        </p:nvSpPr>
        <p:spPr/>
        <p:txBody>
          <a:bodyPr/>
          <a:lstStyle/>
          <a:p>
            <a:pPr>
              <a:defRPr/>
            </a:pPr>
            <a:r>
              <a:rPr lang="en-US" sz="1600" dirty="0"/>
              <a:t>Here’s a high-level of z/OS Connect EE Version 2.0 ... It consists of two primary components:</a:t>
            </a:r>
          </a:p>
          <a:p>
            <a:pPr marL="285750" indent="-174625">
              <a:spcBef>
                <a:spcPts val="600"/>
              </a:spcBef>
              <a:defRPr/>
            </a:pPr>
            <a:r>
              <a:rPr lang="en-US" sz="1600" i="1" dirty="0"/>
              <a:t>Runtime server</a:t>
            </a:r>
            <a:r>
              <a:rPr lang="en-US" sz="1600" dirty="0"/>
              <a:t> -- this runs on Liberty z/OS, and is where the APIs are hosted.  This is the function that receives the REST request and communicates with the backend.  A copy of Liberty + z/OS Connect EE V2.0 comprises an “instance,” which is the basis on which z/OS Connect V2.0 is priced.</a:t>
            </a:r>
          </a:p>
          <a:p>
            <a:pPr marL="285750">
              <a:spcBef>
                <a:spcPts val="600"/>
              </a:spcBef>
              <a:defRPr/>
            </a:pPr>
            <a:r>
              <a:rPr lang="en-US" sz="1600" dirty="0"/>
              <a:t>Note: z/OS Connect EE V2.0 is priced on a “per-instance” basis, with a tier structure that provides lower per-instance pricing the more instances you run.  For this overview presentation we will set aside the topic of pricing because it is a conversation best had with the IBM sales representative.  </a:t>
            </a:r>
          </a:p>
          <a:p>
            <a:pPr marL="285750" indent="-174625">
              <a:spcBef>
                <a:spcPts val="600"/>
              </a:spcBef>
              <a:defRPr/>
            </a:pPr>
            <a:r>
              <a:rPr lang="en-US" sz="1600" i="1" dirty="0"/>
              <a:t>Tooling platform </a:t>
            </a:r>
            <a:r>
              <a:rPr lang="en-US" sz="1600" dirty="0"/>
              <a:t>-- this is an Eclipse-plugin that provides the tooling function in support of z/OS Connect EE V2.0.  This runs on a workstation platform and is where you define the APIs, define the data mapping, and from which you may deploy the service to the runtime platform.</a:t>
            </a:r>
          </a:p>
          <a:p>
            <a:pPr>
              <a:spcBef>
                <a:spcPts val="600"/>
              </a:spcBef>
              <a:defRPr/>
            </a:pPr>
            <a:r>
              <a:rPr lang="en-US" sz="1600" dirty="0"/>
              <a:t>The minimum requirements for each are shown on the chart.  </a:t>
            </a:r>
          </a:p>
          <a:p>
            <a:pPr>
              <a:defRPr/>
            </a:pPr>
            <a:endParaRPr lang="en-US" sz="1600" dirty="0"/>
          </a:p>
          <a:p>
            <a:pPr>
              <a:defRPr/>
            </a:pPr>
            <a:endParaRPr lang="en-US" sz="1600" dirty="0"/>
          </a:p>
        </p:txBody>
      </p:sp>
      <p:sp>
        <p:nvSpPr>
          <p:cNvPr id="95236" name="Slide Number Placeholder 3">
            <a:extLst>
              <a:ext uri="{FF2B5EF4-FFF2-40B4-BE49-F238E27FC236}">
                <a16:creationId xmlns:a16="http://schemas.microsoft.com/office/drawing/2014/main" id="{A07E54D6-6179-8246-8391-3A74660D3F1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fld id="{FFB7AF0D-89A0-234D-AB7E-6B00C92B3155}" type="slidenum">
              <a:rPr lang="en-US" altLang="en-US" smtClean="0"/>
              <a:pPr/>
              <a:t>50</a:t>
            </a:fld>
            <a:endParaRPr lang="en-US" altLang="en-US" sz="1000">
              <a:solidFill>
                <a:srgbClr val="FFFFFF"/>
              </a:solidFill>
            </a:endParaRPr>
          </a:p>
        </p:txBody>
      </p:sp>
    </p:spTree>
    <p:extLst>
      <p:ext uri="{BB962C8B-B14F-4D97-AF65-F5344CB8AC3E}">
        <p14:creationId xmlns:p14="http://schemas.microsoft.com/office/powerpoint/2010/main" val="3848073711"/>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Arrow: Curved Right 25">
            <a:extLst>
              <a:ext uri="{FF2B5EF4-FFF2-40B4-BE49-F238E27FC236}">
                <a16:creationId xmlns:a16="http://schemas.microsoft.com/office/drawing/2014/main" id="{C44C1AA5-B144-EF49-9A72-B8194310D4E9}"/>
              </a:ext>
            </a:extLst>
          </p:cNvPr>
          <p:cNvSpPr/>
          <p:nvPr/>
        </p:nvSpPr>
        <p:spPr>
          <a:xfrm>
            <a:off x="2413554" y="2103438"/>
            <a:ext cx="3216275" cy="2862262"/>
          </a:xfrm>
          <a:prstGeom prst="curvedRightArrow">
            <a:avLst>
              <a:gd name="adj1" fmla="val 25000"/>
              <a:gd name="adj2" fmla="val 50301"/>
              <a:gd name="adj3" fmla="val 250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83">
              <a:defRPr/>
            </a:pPr>
            <a:endParaRPr lang="en-US" dirty="0">
              <a:solidFill>
                <a:prstClr val="black"/>
              </a:solidFill>
              <a:latin typeface="Calibri" panose="020F0502020204030204"/>
            </a:endParaRPr>
          </a:p>
        </p:txBody>
      </p:sp>
      <p:pic>
        <p:nvPicPr>
          <p:cNvPr id="96259" name="Picture 2">
            <a:extLst>
              <a:ext uri="{FF2B5EF4-FFF2-40B4-BE49-F238E27FC236}">
                <a16:creationId xmlns:a16="http://schemas.microsoft.com/office/drawing/2014/main" id="{6E3EE45D-F09B-874E-92CE-9424E1820F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41254" y="1358901"/>
            <a:ext cx="3159125"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0" name="Picture 3">
            <a:extLst>
              <a:ext uri="{FF2B5EF4-FFF2-40B4-BE49-F238E27FC236}">
                <a16:creationId xmlns:a16="http://schemas.microsoft.com/office/drawing/2014/main" id="{1D744849-0366-E84D-8079-BE82ACF4EC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2478" y="2433638"/>
            <a:ext cx="12700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6261" name="Group 8">
            <a:extLst>
              <a:ext uri="{FF2B5EF4-FFF2-40B4-BE49-F238E27FC236}">
                <a16:creationId xmlns:a16="http://schemas.microsoft.com/office/drawing/2014/main" id="{AA27F800-F130-F044-959A-4BA61F20FC7E}"/>
              </a:ext>
            </a:extLst>
          </p:cNvPr>
          <p:cNvGrpSpPr>
            <a:grpSpLocks/>
          </p:cNvGrpSpPr>
          <p:nvPr/>
        </p:nvGrpSpPr>
        <p:grpSpPr bwMode="auto">
          <a:xfrm>
            <a:off x="7892016" y="2119313"/>
            <a:ext cx="1917700" cy="912812"/>
            <a:chOff x="4777" y="2589"/>
            <a:chExt cx="1775" cy="661"/>
          </a:xfrm>
        </p:grpSpPr>
        <p:sp>
          <p:nvSpPr>
            <p:cNvPr id="6" name="AutoShape 9">
              <a:extLst>
                <a:ext uri="{FF2B5EF4-FFF2-40B4-BE49-F238E27FC236}">
                  <a16:creationId xmlns:a16="http://schemas.microsoft.com/office/drawing/2014/main" id="{F462A4BC-5F01-1544-B285-D262CC2851B4}"/>
                </a:ext>
              </a:extLst>
            </p:cNvPr>
            <p:cNvSpPr>
              <a:spLocks noChangeArrowheads="1"/>
            </p:cNvSpPr>
            <p:nvPr/>
          </p:nvSpPr>
          <p:spPr bwMode="auto">
            <a:xfrm>
              <a:off x="4777" y="2589"/>
              <a:ext cx="1775" cy="661"/>
            </a:xfrm>
            <a:prstGeom prst="roundRect">
              <a:avLst>
                <a:gd name="adj" fmla="val 148"/>
              </a:avLst>
            </a:prstGeom>
            <a:solidFill>
              <a:srgbClr val="FFFFFF"/>
            </a:solidFill>
            <a:ln w="18360" cap="flat">
              <a:solidFill>
                <a:srgbClr val="000000"/>
              </a:solidFill>
              <a:prstDash val="sysDot"/>
              <a:round/>
              <a:headEnd/>
              <a:tailEnd/>
            </a:ln>
            <a:effectLst>
              <a:outerShdw dist="77386" dir="2700000" algn="ctr" rotWithShape="0">
                <a:srgbClr val="808080"/>
              </a:outerShdw>
            </a:effectLst>
          </p:spPr>
          <p:txBody>
            <a:bodyPr wrap="none" anchor="ctr"/>
            <a:lstStyle/>
            <a:p>
              <a:pPr defTabSz="914355">
                <a:defRPr/>
              </a:pPr>
              <a:endParaRPr lang="en-US" sz="2000" b="1" kern="0">
                <a:solidFill>
                  <a:sysClr val="windowText" lastClr="000000"/>
                </a:solidFill>
                <a:latin typeface="Calibri" panose="020F0502020204030204"/>
              </a:endParaRPr>
            </a:p>
          </p:txBody>
        </p:sp>
        <p:sp>
          <p:nvSpPr>
            <p:cNvPr id="7" name="Text Box 10">
              <a:extLst>
                <a:ext uri="{FF2B5EF4-FFF2-40B4-BE49-F238E27FC236}">
                  <a16:creationId xmlns:a16="http://schemas.microsoft.com/office/drawing/2014/main" id="{8E056A35-2DC3-364B-A5B2-910C8A6C563E}"/>
                </a:ext>
              </a:extLst>
            </p:cNvPr>
            <p:cNvSpPr txBox="1">
              <a:spLocks noChangeArrowheads="1"/>
            </p:cNvSpPr>
            <p:nvPr/>
          </p:nvSpPr>
          <p:spPr bwMode="auto">
            <a:xfrm>
              <a:off x="4856" y="2729"/>
              <a:ext cx="1594"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5pPr>
              <a:lvl6pPr marL="2514600" indent="-228600" algn="ctr" defTabSz="457200" fontAlgn="base">
                <a:spcBef>
                  <a:spcPts val="875"/>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6pPr>
              <a:lvl7pPr marL="2971800" indent="-228600" algn="ctr" defTabSz="457200" fontAlgn="base">
                <a:spcBef>
                  <a:spcPts val="875"/>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7pPr>
              <a:lvl8pPr marL="3429000" indent="-228600" algn="ctr" defTabSz="457200" fontAlgn="base">
                <a:spcBef>
                  <a:spcPts val="875"/>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8pPr>
              <a:lvl9pPr marL="3886200" indent="-228600" algn="ctr" defTabSz="457200" fontAlgn="base">
                <a:spcBef>
                  <a:spcPts val="875"/>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9pPr>
            </a:lstStyle>
            <a:p>
              <a:pPr algn="ctr" defTabSz="914355">
                <a:tabLst>
                  <a:tab pos="0" algn="l"/>
                  <a:tab pos="914355" algn="l"/>
                  <a:tab pos="1828709" algn="l"/>
                  <a:tab pos="2743064" algn="l"/>
                  <a:tab pos="3657418" algn="l"/>
                  <a:tab pos="4571772" algn="l"/>
                  <a:tab pos="5486126" algn="l"/>
                  <a:tab pos="6400480" algn="l"/>
                  <a:tab pos="7314834" algn="l"/>
                  <a:tab pos="8229189" algn="l"/>
                  <a:tab pos="9143543" algn="l"/>
                  <a:tab pos="10057898" algn="l"/>
                </a:tabLst>
                <a:defRPr/>
              </a:pPr>
              <a:r>
                <a:rPr lang="en-US" altLang="en-US" kern="0" dirty="0">
                  <a:latin typeface="Calibri" pitchFamily="32" charset="0"/>
                </a:rPr>
                <a:t>Backend Program</a:t>
              </a:r>
            </a:p>
            <a:p>
              <a:pPr algn="ctr" defTabSz="914355">
                <a:tabLst>
                  <a:tab pos="0" algn="l"/>
                  <a:tab pos="914355" algn="l"/>
                  <a:tab pos="1828709" algn="l"/>
                  <a:tab pos="2743064" algn="l"/>
                  <a:tab pos="3657418" algn="l"/>
                  <a:tab pos="4571772" algn="l"/>
                  <a:tab pos="5486126" algn="l"/>
                  <a:tab pos="6400480" algn="l"/>
                  <a:tab pos="7314834" algn="l"/>
                  <a:tab pos="8229189" algn="l"/>
                  <a:tab pos="9143543" algn="l"/>
                  <a:tab pos="10057898" algn="l"/>
                </a:tabLst>
                <a:defRPr/>
              </a:pPr>
              <a:r>
                <a:rPr lang="en-US" altLang="en-US" sz="1200" kern="0" dirty="0">
                  <a:solidFill>
                    <a:srgbClr val="000099"/>
                  </a:solidFill>
                  <a:latin typeface="Calibri" pitchFamily="32" charset="0"/>
                </a:rPr>
                <a:t>Source of copy book and target of invocation</a:t>
              </a:r>
            </a:p>
          </p:txBody>
        </p:sp>
      </p:grpSp>
      <p:sp>
        <p:nvSpPr>
          <p:cNvPr id="8" name="Arrow: Right 7">
            <a:extLst>
              <a:ext uri="{FF2B5EF4-FFF2-40B4-BE49-F238E27FC236}">
                <a16:creationId xmlns:a16="http://schemas.microsoft.com/office/drawing/2014/main" id="{41A4269B-3E78-104E-9E68-E451C4322D43}"/>
              </a:ext>
            </a:extLst>
          </p:cNvPr>
          <p:cNvSpPr/>
          <p:nvPr/>
        </p:nvSpPr>
        <p:spPr>
          <a:xfrm rot="10800000">
            <a:off x="5315504" y="2717801"/>
            <a:ext cx="2524125" cy="3524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5">
              <a:defRPr/>
            </a:pPr>
            <a:endParaRPr lang="en-US" kern="0">
              <a:solidFill>
                <a:sysClr val="windowText" lastClr="000000"/>
              </a:solidFill>
              <a:latin typeface="Calibri" panose="020F0502020204030204"/>
            </a:endParaRPr>
          </a:p>
        </p:txBody>
      </p:sp>
      <p:sp>
        <p:nvSpPr>
          <p:cNvPr id="9" name="TextBox 8">
            <a:extLst>
              <a:ext uri="{FF2B5EF4-FFF2-40B4-BE49-F238E27FC236}">
                <a16:creationId xmlns:a16="http://schemas.microsoft.com/office/drawing/2014/main" id="{91E15581-54F9-6C45-BE15-5074AA6EA71E}"/>
              </a:ext>
            </a:extLst>
          </p:cNvPr>
          <p:cNvSpPr txBox="1"/>
          <p:nvPr/>
        </p:nvSpPr>
        <p:spPr>
          <a:xfrm>
            <a:off x="9809716" y="1966914"/>
            <a:ext cx="1592262" cy="1177925"/>
          </a:xfrm>
          <a:prstGeom prst="rect">
            <a:avLst/>
          </a:prstGeom>
          <a:solidFill>
            <a:schemeClr val="bg1">
              <a:lumMod val="95000"/>
            </a:schemeClr>
          </a:solidFill>
        </p:spPr>
        <p:txBody>
          <a:bodyPr>
            <a:spAutoFit/>
          </a:bodyPr>
          <a:lstStyle/>
          <a:p>
            <a:pPr defTabSz="914355">
              <a:defRPr/>
            </a:pPr>
            <a:r>
              <a:rPr lang="en-US" sz="1050" kern="0" dirty="0">
                <a:solidFill>
                  <a:sysClr val="windowText" lastClr="000000"/>
                </a:solidFill>
                <a:latin typeface="Calibri" panose="020F0502020204030204"/>
              </a:rPr>
              <a:t>* </a:t>
            </a:r>
            <a:r>
              <a:rPr lang="en-US" sz="400" kern="0" dirty="0">
                <a:solidFill>
                  <a:sysClr val="windowText" lastClr="000000"/>
                </a:solidFill>
                <a:latin typeface="Calibri" panose="020F0502020204030204"/>
              </a:rPr>
              <a:t>Catalogue COMMAREA structure                     </a:t>
            </a:r>
          </a:p>
          <a:p>
            <a:pPr defTabSz="914355">
              <a:defRPr/>
            </a:pPr>
            <a:r>
              <a:rPr lang="en-US" sz="400" kern="0" dirty="0">
                <a:solidFill>
                  <a:sysClr val="windowText" lastClr="000000"/>
                </a:solidFill>
                <a:latin typeface="Calibri" panose="020F0502020204030204"/>
              </a:rPr>
              <a:t>     03 CA-REQUEST-ID                             PIC X(6).            </a:t>
            </a:r>
          </a:p>
          <a:p>
            <a:pPr defTabSz="914355">
              <a:defRPr/>
            </a:pPr>
            <a:r>
              <a:rPr lang="en-US" sz="400" kern="0" dirty="0">
                <a:solidFill>
                  <a:sysClr val="windowText" lastClr="000000"/>
                </a:solidFill>
                <a:latin typeface="Calibri" panose="020F0502020204030204"/>
              </a:rPr>
              <a:t>     03 CA-RETURN-CODE                        PIC 9(2) DISPLAY.    </a:t>
            </a:r>
          </a:p>
          <a:p>
            <a:pPr defTabSz="914355">
              <a:defRPr/>
            </a:pPr>
            <a:r>
              <a:rPr lang="en-US" sz="400" kern="0" dirty="0">
                <a:solidFill>
                  <a:sysClr val="windowText" lastClr="000000"/>
                </a:solidFill>
                <a:latin typeface="Calibri" panose="020F0502020204030204"/>
              </a:rPr>
              <a:t>     03 CA-RESPONSE-MESSAGE            PIC X(79).           </a:t>
            </a:r>
          </a:p>
          <a:p>
            <a:pPr defTabSz="914355">
              <a:defRPr/>
            </a:pPr>
            <a:r>
              <a:rPr lang="en-US" sz="400" kern="0" dirty="0">
                <a:solidFill>
                  <a:sysClr val="windowText" lastClr="000000"/>
                </a:solidFill>
                <a:latin typeface="Calibri" panose="020F0502020204030204"/>
              </a:rPr>
              <a:t>* Fields used in Inquire Single                    </a:t>
            </a:r>
          </a:p>
          <a:p>
            <a:pPr defTabSz="914355">
              <a:defRPr/>
            </a:pPr>
            <a:r>
              <a:rPr lang="en-US" sz="400" kern="0" dirty="0">
                <a:solidFill>
                  <a:sysClr val="windowText" lastClr="000000"/>
                </a:solidFill>
                <a:latin typeface="Calibri" panose="020F0502020204030204"/>
              </a:rPr>
              <a:t>     03 CA-INQUIRE-SINGLE.                            </a:t>
            </a:r>
          </a:p>
          <a:p>
            <a:pPr defTabSz="914355">
              <a:defRPr/>
            </a:pPr>
            <a:r>
              <a:rPr lang="en-US" sz="400" kern="0" dirty="0">
                <a:solidFill>
                  <a:sysClr val="windowText" lastClr="000000"/>
                </a:solidFill>
                <a:latin typeface="Calibri" panose="020F0502020204030204"/>
              </a:rPr>
              <a:t>         05 CA-ITEM-REF-REQ                     PIC 9(4) DISPLAY.</a:t>
            </a:r>
          </a:p>
          <a:p>
            <a:pPr defTabSz="914355">
              <a:defRPr/>
            </a:pPr>
            <a:r>
              <a:rPr lang="en-US" sz="400" kern="0" dirty="0">
                <a:solidFill>
                  <a:sysClr val="windowText" lastClr="000000"/>
                </a:solidFill>
                <a:latin typeface="Calibri" panose="020F0502020204030204"/>
              </a:rPr>
              <a:t>         05 FILLER                                         PIC 9(4) DISPLAY.</a:t>
            </a:r>
          </a:p>
          <a:p>
            <a:pPr defTabSz="914355">
              <a:defRPr/>
            </a:pPr>
            <a:r>
              <a:rPr lang="en-US" sz="400" kern="0" dirty="0">
                <a:solidFill>
                  <a:sysClr val="windowText" lastClr="000000"/>
                </a:solidFill>
                <a:latin typeface="Calibri" panose="020F0502020204030204"/>
              </a:rPr>
              <a:t>         05 FILLER                                         PIC 9(3) DISPLAY.</a:t>
            </a:r>
          </a:p>
          <a:p>
            <a:pPr defTabSz="914355">
              <a:defRPr/>
            </a:pPr>
            <a:r>
              <a:rPr lang="en-US" sz="400" kern="0" dirty="0">
                <a:solidFill>
                  <a:sysClr val="windowText" lastClr="000000"/>
                </a:solidFill>
                <a:latin typeface="Calibri" panose="020F0502020204030204"/>
              </a:rPr>
              <a:t>         05 CA-SINGLE-ITEM.                           </a:t>
            </a:r>
          </a:p>
          <a:p>
            <a:pPr defTabSz="914355">
              <a:defRPr/>
            </a:pPr>
            <a:r>
              <a:rPr lang="en-US" sz="400" kern="0" dirty="0">
                <a:solidFill>
                  <a:sysClr val="windowText" lastClr="000000"/>
                </a:solidFill>
                <a:latin typeface="Calibri" panose="020F0502020204030204"/>
              </a:rPr>
              <a:t>             07 CA-SNGL-ITEM-REF               PIC 9(4) DISPLAY.</a:t>
            </a:r>
          </a:p>
          <a:p>
            <a:pPr defTabSz="914355">
              <a:defRPr/>
            </a:pPr>
            <a:r>
              <a:rPr lang="en-US" sz="400" kern="0" dirty="0">
                <a:solidFill>
                  <a:sysClr val="windowText" lastClr="000000"/>
                </a:solidFill>
                <a:latin typeface="Calibri" panose="020F0502020204030204"/>
              </a:rPr>
              <a:t>             07 CA-SNGL-DESCRIPTION        PIC X(40).       </a:t>
            </a:r>
          </a:p>
          <a:p>
            <a:pPr defTabSz="914355">
              <a:defRPr/>
            </a:pPr>
            <a:r>
              <a:rPr lang="en-US" sz="400" kern="0" dirty="0">
                <a:solidFill>
                  <a:sysClr val="windowText" lastClr="000000"/>
                </a:solidFill>
                <a:latin typeface="Calibri" panose="020F0502020204030204"/>
              </a:rPr>
              <a:t>             07 CA-SNGL-DEPARTMENT        PIC 9(3) DISPLAY.</a:t>
            </a:r>
          </a:p>
          <a:p>
            <a:pPr defTabSz="914355">
              <a:defRPr/>
            </a:pPr>
            <a:r>
              <a:rPr lang="en-US" sz="400" kern="0" dirty="0">
                <a:solidFill>
                  <a:sysClr val="windowText" lastClr="000000"/>
                </a:solidFill>
                <a:latin typeface="Calibri" panose="020F0502020204030204"/>
              </a:rPr>
              <a:t>             07 CA-SNGL-COST                      PIC X(6).        </a:t>
            </a:r>
          </a:p>
          <a:p>
            <a:pPr defTabSz="914355">
              <a:defRPr/>
            </a:pPr>
            <a:r>
              <a:rPr lang="en-US" sz="400" kern="0" dirty="0">
                <a:solidFill>
                  <a:sysClr val="windowText" lastClr="000000"/>
                </a:solidFill>
                <a:latin typeface="Calibri" panose="020F0502020204030204"/>
              </a:rPr>
              <a:t>             07 IN-SNGL-STOCK                     PIC 9(4) DISPLAY.</a:t>
            </a:r>
          </a:p>
          <a:p>
            <a:pPr defTabSz="914355">
              <a:defRPr/>
            </a:pPr>
            <a:r>
              <a:rPr lang="en-US" sz="400" kern="0" dirty="0">
                <a:solidFill>
                  <a:sysClr val="windowText" lastClr="000000"/>
                </a:solidFill>
                <a:latin typeface="Calibri" panose="020F0502020204030204"/>
              </a:rPr>
              <a:t>             07 ON-SNGL-ORDER                   PIC 9(3) DISPLAY.</a:t>
            </a:r>
          </a:p>
        </p:txBody>
      </p:sp>
      <p:sp>
        <p:nvSpPr>
          <p:cNvPr id="10" name="TextBox 9">
            <a:extLst>
              <a:ext uri="{FF2B5EF4-FFF2-40B4-BE49-F238E27FC236}">
                <a16:creationId xmlns:a16="http://schemas.microsoft.com/office/drawing/2014/main" id="{D6BE9072-B646-2042-8EEF-743CA8D755FC}"/>
              </a:ext>
            </a:extLst>
          </p:cNvPr>
          <p:cNvSpPr txBox="1"/>
          <p:nvPr/>
        </p:nvSpPr>
        <p:spPr>
          <a:xfrm>
            <a:off x="3285091" y="2713038"/>
            <a:ext cx="766762" cy="646112"/>
          </a:xfrm>
          <a:prstGeom prst="rect">
            <a:avLst/>
          </a:prstGeom>
          <a:solidFill>
            <a:schemeClr val="bg1"/>
          </a:solidFill>
        </p:spPr>
        <p:txBody>
          <a:bodyPr>
            <a:spAutoFit/>
          </a:bodyPr>
          <a:lstStyle/>
          <a:p>
            <a:pPr defTabSz="914355">
              <a:defRPr/>
            </a:pPr>
            <a:r>
              <a:rPr lang="en-US" kern="0" dirty="0">
                <a:solidFill>
                  <a:sysClr val="windowText" lastClr="000000"/>
                </a:solidFill>
                <a:latin typeface="Calibri" panose="020F0502020204030204"/>
              </a:rPr>
              <a:t>API Editor</a:t>
            </a:r>
          </a:p>
        </p:txBody>
      </p:sp>
      <p:sp>
        <p:nvSpPr>
          <p:cNvPr id="11" name="TextBox 10">
            <a:extLst>
              <a:ext uri="{FF2B5EF4-FFF2-40B4-BE49-F238E27FC236}">
                <a16:creationId xmlns:a16="http://schemas.microsoft.com/office/drawing/2014/main" id="{560E15BA-6087-B24E-AE4F-5AFD22B53D92}"/>
              </a:ext>
            </a:extLst>
          </p:cNvPr>
          <p:cNvSpPr txBox="1"/>
          <p:nvPr/>
        </p:nvSpPr>
        <p:spPr>
          <a:xfrm>
            <a:off x="5652053" y="1939926"/>
            <a:ext cx="2292350" cy="784225"/>
          </a:xfrm>
          <a:prstGeom prst="rect">
            <a:avLst/>
          </a:prstGeom>
          <a:noFill/>
        </p:spPr>
        <p:txBody>
          <a:bodyPr>
            <a:spAutoFit/>
          </a:bodyPr>
          <a:lstStyle/>
          <a:p>
            <a:pPr algn="ctr" defTabSz="914355">
              <a:defRPr/>
            </a:pPr>
            <a:r>
              <a:rPr lang="en-US" sz="1500" kern="0" dirty="0">
                <a:solidFill>
                  <a:sysClr val="windowText" lastClr="000000"/>
                </a:solidFill>
                <a:latin typeface="Calibri" panose="020F0502020204030204"/>
              </a:rPr>
              <a:t>Tooling and Utilities to extract JSON schema from existing applications</a:t>
            </a:r>
          </a:p>
        </p:txBody>
      </p:sp>
      <p:grpSp>
        <p:nvGrpSpPr>
          <p:cNvPr id="96266" name="Group 8">
            <a:extLst>
              <a:ext uri="{FF2B5EF4-FFF2-40B4-BE49-F238E27FC236}">
                <a16:creationId xmlns:a16="http://schemas.microsoft.com/office/drawing/2014/main" id="{E7390861-5423-8244-8A5D-912249D437D4}"/>
              </a:ext>
            </a:extLst>
          </p:cNvPr>
          <p:cNvGrpSpPr>
            <a:grpSpLocks/>
          </p:cNvGrpSpPr>
          <p:nvPr/>
        </p:nvGrpSpPr>
        <p:grpSpPr bwMode="auto">
          <a:xfrm>
            <a:off x="8038066" y="3956051"/>
            <a:ext cx="1917700" cy="912813"/>
            <a:chOff x="9754" y="1742"/>
            <a:chExt cx="1775" cy="661"/>
          </a:xfrm>
        </p:grpSpPr>
        <p:sp>
          <p:nvSpPr>
            <p:cNvPr id="13" name="AutoShape 9">
              <a:extLst>
                <a:ext uri="{FF2B5EF4-FFF2-40B4-BE49-F238E27FC236}">
                  <a16:creationId xmlns:a16="http://schemas.microsoft.com/office/drawing/2014/main" id="{C36D1267-66BA-E24D-A0F0-F3E24FCF5C37}"/>
                </a:ext>
              </a:extLst>
            </p:cNvPr>
            <p:cNvSpPr>
              <a:spLocks noChangeArrowheads="1"/>
            </p:cNvSpPr>
            <p:nvPr/>
          </p:nvSpPr>
          <p:spPr bwMode="auto">
            <a:xfrm>
              <a:off x="9754" y="1742"/>
              <a:ext cx="1775" cy="661"/>
            </a:xfrm>
            <a:prstGeom prst="roundRect">
              <a:avLst>
                <a:gd name="adj" fmla="val 148"/>
              </a:avLst>
            </a:prstGeom>
            <a:solidFill>
              <a:srgbClr val="FFFFFF"/>
            </a:solidFill>
            <a:ln w="18360" cap="flat">
              <a:solidFill>
                <a:srgbClr val="000000"/>
              </a:solidFill>
              <a:prstDash val="sysDot"/>
              <a:round/>
              <a:headEnd/>
              <a:tailEnd/>
            </a:ln>
            <a:effectLst>
              <a:outerShdw dist="77386" dir="2700000" algn="ctr" rotWithShape="0">
                <a:srgbClr val="808080"/>
              </a:outerShdw>
            </a:effectLst>
          </p:spPr>
          <p:txBody>
            <a:bodyPr wrap="none" anchor="ctr"/>
            <a:lstStyle/>
            <a:p>
              <a:pPr defTabSz="914355">
                <a:defRPr/>
              </a:pPr>
              <a:endParaRPr lang="en-US" sz="2000" b="1" kern="0">
                <a:solidFill>
                  <a:sysClr val="windowText" lastClr="000000"/>
                </a:solidFill>
                <a:latin typeface="Calibri" panose="020F0502020204030204"/>
              </a:endParaRPr>
            </a:p>
          </p:txBody>
        </p:sp>
        <p:sp>
          <p:nvSpPr>
            <p:cNvPr id="14" name="Text Box 10">
              <a:extLst>
                <a:ext uri="{FF2B5EF4-FFF2-40B4-BE49-F238E27FC236}">
                  <a16:creationId xmlns:a16="http://schemas.microsoft.com/office/drawing/2014/main" id="{4675A630-2365-0043-8A95-F85EE42BAA15}"/>
                </a:ext>
              </a:extLst>
            </p:cNvPr>
            <p:cNvSpPr txBox="1">
              <a:spLocks noChangeArrowheads="1"/>
            </p:cNvSpPr>
            <p:nvPr/>
          </p:nvSpPr>
          <p:spPr bwMode="auto">
            <a:xfrm>
              <a:off x="9844" y="1851"/>
              <a:ext cx="1594"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5pPr>
              <a:lvl6pPr marL="2514600" indent="-228600" algn="ctr" defTabSz="457200" fontAlgn="base">
                <a:spcBef>
                  <a:spcPts val="875"/>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6pPr>
              <a:lvl7pPr marL="2971800" indent="-228600" algn="ctr" defTabSz="457200" fontAlgn="base">
                <a:spcBef>
                  <a:spcPts val="875"/>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7pPr>
              <a:lvl8pPr marL="3429000" indent="-228600" algn="ctr" defTabSz="457200" fontAlgn="base">
                <a:spcBef>
                  <a:spcPts val="875"/>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8pPr>
              <a:lvl9pPr marL="3886200" indent="-228600" algn="ctr" defTabSz="457200" fontAlgn="base">
                <a:spcBef>
                  <a:spcPts val="875"/>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latin typeface="Arial" charset="0"/>
                  <a:cs typeface="Arial" charset="0"/>
                </a:defRPr>
              </a:lvl9pPr>
            </a:lstStyle>
            <a:p>
              <a:pPr algn="ctr" defTabSz="914355">
                <a:tabLst>
                  <a:tab pos="0" algn="l"/>
                  <a:tab pos="914355" algn="l"/>
                  <a:tab pos="1828709" algn="l"/>
                  <a:tab pos="2743064" algn="l"/>
                  <a:tab pos="3657418" algn="l"/>
                  <a:tab pos="4571772" algn="l"/>
                  <a:tab pos="5486126" algn="l"/>
                  <a:tab pos="6400480" algn="l"/>
                  <a:tab pos="7314834" algn="l"/>
                  <a:tab pos="8229189" algn="l"/>
                  <a:tab pos="9143543" algn="l"/>
                  <a:tab pos="10057898" algn="l"/>
                </a:tabLst>
                <a:defRPr/>
              </a:pPr>
              <a:endParaRPr lang="en-US" altLang="en-US" kern="0" dirty="0">
                <a:latin typeface="Calibri" pitchFamily="32" charset="0"/>
              </a:endParaRPr>
            </a:p>
            <a:p>
              <a:pPr algn="ctr" defTabSz="914355">
                <a:tabLst>
                  <a:tab pos="0" algn="l"/>
                  <a:tab pos="914355" algn="l"/>
                  <a:tab pos="1828709" algn="l"/>
                  <a:tab pos="2743064" algn="l"/>
                  <a:tab pos="3657418" algn="l"/>
                  <a:tab pos="4571772" algn="l"/>
                  <a:tab pos="5486126" algn="l"/>
                  <a:tab pos="6400480" algn="l"/>
                  <a:tab pos="7314834" algn="l"/>
                  <a:tab pos="8229189" algn="l"/>
                  <a:tab pos="9143543" algn="l"/>
                  <a:tab pos="10057898" algn="l"/>
                </a:tabLst>
                <a:defRPr/>
              </a:pPr>
              <a:r>
                <a:rPr lang="en-US" altLang="en-US" kern="0" dirty="0" err="1">
                  <a:latin typeface="Calibri" pitchFamily="32" charset="0"/>
                </a:rPr>
                <a:t>zCEE</a:t>
              </a:r>
              <a:r>
                <a:rPr lang="en-US" altLang="en-US" kern="0" dirty="0">
                  <a:latin typeface="Calibri" pitchFamily="32" charset="0"/>
                </a:rPr>
                <a:t> Server Runtime </a:t>
              </a:r>
            </a:p>
          </p:txBody>
        </p:sp>
      </p:grpSp>
      <p:sp>
        <p:nvSpPr>
          <p:cNvPr id="16" name="Rectangle 15">
            <a:extLst>
              <a:ext uri="{FF2B5EF4-FFF2-40B4-BE49-F238E27FC236}">
                <a16:creationId xmlns:a16="http://schemas.microsoft.com/office/drawing/2014/main" id="{43801C9B-416A-0849-85B3-AAB3CD5E9652}"/>
              </a:ext>
            </a:extLst>
          </p:cNvPr>
          <p:cNvSpPr/>
          <p:nvPr/>
        </p:nvSpPr>
        <p:spPr>
          <a:xfrm>
            <a:off x="5498067" y="3862389"/>
            <a:ext cx="973137" cy="1463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5">
              <a:defRPr/>
            </a:pPr>
            <a:r>
              <a:rPr lang="en-US" b="1" kern="0" dirty="0">
                <a:solidFill>
                  <a:schemeClr val="bg1"/>
                </a:solidFill>
                <a:latin typeface="Calibri" panose="020F0502020204030204"/>
              </a:rPr>
              <a:t>API Definition</a:t>
            </a:r>
          </a:p>
          <a:p>
            <a:pPr algn="ctr" defTabSz="914355">
              <a:defRPr/>
            </a:pPr>
            <a:endParaRPr lang="en-US" b="1" kern="0" dirty="0">
              <a:solidFill>
                <a:schemeClr val="bg1"/>
              </a:solidFill>
              <a:latin typeface="Calibri" panose="020F0502020204030204"/>
            </a:endParaRPr>
          </a:p>
          <a:p>
            <a:pPr algn="ctr" defTabSz="914355">
              <a:defRPr/>
            </a:pPr>
            <a:endParaRPr lang="en-US" kern="0" dirty="0">
              <a:solidFill>
                <a:sysClr val="windowText" lastClr="000000"/>
              </a:solidFill>
              <a:latin typeface="Calibri" panose="020F0502020204030204"/>
            </a:endParaRPr>
          </a:p>
          <a:p>
            <a:pPr algn="ctr" defTabSz="914355">
              <a:defRPr/>
            </a:pPr>
            <a:r>
              <a:rPr lang="en-US" b="1" kern="0" dirty="0">
                <a:solidFill>
                  <a:schemeClr val="bg1"/>
                </a:solidFill>
                <a:latin typeface="Calibri" panose="020F0502020204030204"/>
              </a:rPr>
              <a:t>Services Definition</a:t>
            </a:r>
          </a:p>
        </p:txBody>
      </p:sp>
      <p:cxnSp>
        <p:nvCxnSpPr>
          <p:cNvPr id="20" name="Straight Connector 19">
            <a:extLst>
              <a:ext uri="{FF2B5EF4-FFF2-40B4-BE49-F238E27FC236}">
                <a16:creationId xmlns:a16="http://schemas.microsoft.com/office/drawing/2014/main" id="{98DD6613-BA25-BE41-85A6-553D8C19C5AA}"/>
              </a:ext>
            </a:extLst>
          </p:cNvPr>
          <p:cNvCxnSpPr>
            <a:cxnSpLocks/>
            <a:stCxn id="16" idx="1"/>
            <a:endCxn id="16" idx="3"/>
          </p:cNvCxnSpPr>
          <p:nvPr/>
        </p:nvCxnSpPr>
        <p:spPr>
          <a:xfrm>
            <a:off x="5498067" y="4594225"/>
            <a:ext cx="973137" cy="0"/>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35" name="Arrow: Right 34">
            <a:extLst>
              <a:ext uri="{FF2B5EF4-FFF2-40B4-BE49-F238E27FC236}">
                <a16:creationId xmlns:a16="http://schemas.microsoft.com/office/drawing/2014/main" id="{F37CA320-5185-9146-9D66-CCEE1568FDE5}"/>
              </a:ext>
            </a:extLst>
          </p:cNvPr>
          <p:cNvSpPr/>
          <p:nvPr/>
        </p:nvSpPr>
        <p:spPr>
          <a:xfrm>
            <a:off x="6356904" y="4262439"/>
            <a:ext cx="1681163" cy="34448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55">
              <a:defRPr/>
            </a:pPr>
            <a:endParaRPr lang="en-US" kern="0">
              <a:solidFill>
                <a:sysClr val="windowText" lastClr="000000"/>
              </a:solidFill>
              <a:latin typeface="Calibri" panose="020F0502020204030204"/>
            </a:endParaRPr>
          </a:p>
        </p:txBody>
      </p:sp>
      <p:sp>
        <p:nvSpPr>
          <p:cNvPr id="96270" name="TextBox 1">
            <a:extLst>
              <a:ext uri="{FF2B5EF4-FFF2-40B4-BE49-F238E27FC236}">
                <a16:creationId xmlns:a16="http://schemas.microsoft.com/office/drawing/2014/main" id="{6E515895-050A-F24F-8A8E-877A72FB0F72}"/>
              </a:ext>
            </a:extLst>
          </p:cNvPr>
          <p:cNvSpPr txBox="1">
            <a:spLocks noChangeArrowheads="1"/>
          </p:cNvSpPr>
          <p:nvPr/>
        </p:nvSpPr>
        <p:spPr bwMode="auto">
          <a:xfrm>
            <a:off x="6706154" y="1450976"/>
            <a:ext cx="26019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defRPr sz="1400">
                <a:solidFill>
                  <a:schemeClr val="tx1"/>
                </a:solidFill>
                <a:latin typeface="Arial" panose="020B0604020202020204" pitchFamily="34" charset="0"/>
                <a:cs typeface="Arial" panose="020B0604020202020204" pitchFamily="34" charset="0"/>
              </a:defRPr>
            </a:lvl1pPr>
            <a:lvl2pPr marL="742950" indent="-285750" defTabSz="684213">
              <a:defRPr sz="1400">
                <a:solidFill>
                  <a:schemeClr val="tx1"/>
                </a:solidFill>
                <a:latin typeface="Arial" panose="020B0604020202020204" pitchFamily="34" charset="0"/>
                <a:cs typeface="Arial" panose="020B0604020202020204" pitchFamily="34" charset="0"/>
              </a:defRPr>
            </a:lvl2pPr>
            <a:lvl3pPr marL="1143000" indent="-228600" defTabSz="684213">
              <a:defRPr sz="1400">
                <a:solidFill>
                  <a:schemeClr val="tx1"/>
                </a:solidFill>
                <a:latin typeface="Arial" panose="020B0604020202020204" pitchFamily="34" charset="0"/>
                <a:cs typeface="Arial" panose="020B0604020202020204" pitchFamily="34" charset="0"/>
              </a:defRPr>
            </a:lvl3pPr>
            <a:lvl4pPr marL="1600200" indent="-228600" defTabSz="684213">
              <a:defRPr sz="1400">
                <a:solidFill>
                  <a:schemeClr val="tx1"/>
                </a:solidFill>
                <a:latin typeface="Arial" panose="020B0604020202020204" pitchFamily="34" charset="0"/>
                <a:cs typeface="Arial" panose="020B0604020202020204" pitchFamily="34" charset="0"/>
              </a:defRPr>
            </a:lvl4pPr>
            <a:lvl5pPr marL="2057400" indent="-228600" defTabSz="684213">
              <a:defRPr sz="1400">
                <a:solidFill>
                  <a:schemeClr val="tx1"/>
                </a:solidFill>
                <a:latin typeface="Arial" panose="020B0604020202020204" pitchFamily="34" charset="0"/>
                <a:cs typeface="Arial" panose="020B0604020202020204" pitchFamily="34" charset="0"/>
              </a:defRPr>
            </a:lvl5pPr>
            <a:lvl6pPr marL="2514600" indent="-228600" defTabSz="684213"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4213"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4213"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4213"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endParaRPr lang="en-US" altLang="en-US">
              <a:solidFill>
                <a:srgbClr val="000000"/>
              </a:solidFill>
              <a:latin typeface="Calibri" panose="020F0502020204030204" pitchFamily="34" charset="0"/>
            </a:endParaRPr>
          </a:p>
        </p:txBody>
      </p:sp>
      <p:sp>
        <p:nvSpPr>
          <p:cNvPr id="96271" name="TextBox 32">
            <a:extLst>
              <a:ext uri="{FF2B5EF4-FFF2-40B4-BE49-F238E27FC236}">
                <a16:creationId xmlns:a16="http://schemas.microsoft.com/office/drawing/2014/main" id="{D433FC18-BBD0-F84E-B0ED-5E7BA83356D8}"/>
              </a:ext>
            </a:extLst>
          </p:cNvPr>
          <p:cNvSpPr txBox="1">
            <a:spLocks noChangeArrowheads="1"/>
          </p:cNvSpPr>
          <p:nvPr/>
        </p:nvSpPr>
        <p:spPr bwMode="auto">
          <a:xfrm>
            <a:off x="2662792" y="4537075"/>
            <a:ext cx="19081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defRPr sz="1400">
                <a:solidFill>
                  <a:schemeClr val="tx1"/>
                </a:solidFill>
                <a:latin typeface="Arial" panose="020B0604020202020204" pitchFamily="34" charset="0"/>
                <a:cs typeface="Arial" panose="020B0604020202020204" pitchFamily="34" charset="0"/>
              </a:defRPr>
            </a:lvl1pPr>
            <a:lvl2pPr marL="742950" indent="-285750" defTabSz="684213">
              <a:defRPr sz="1400">
                <a:solidFill>
                  <a:schemeClr val="tx1"/>
                </a:solidFill>
                <a:latin typeface="Arial" panose="020B0604020202020204" pitchFamily="34" charset="0"/>
                <a:cs typeface="Arial" panose="020B0604020202020204" pitchFamily="34" charset="0"/>
              </a:defRPr>
            </a:lvl2pPr>
            <a:lvl3pPr marL="1143000" indent="-228600" defTabSz="684213">
              <a:defRPr sz="1400">
                <a:solidFill>
                  <a:schemeClr val="tx1"/>
                </a:solidFill>
                <a:latin typeface="Arial" panose="020B0604020202020204" pitchFamily="34" charset="0"/>
                <a:cs typeface="Arial" panose="020B0604020202020204" pitchFamily="34" charset="0"/>
              </a:defRPr>
            </a:lvl3pPr>
            <a:lvl4pPr marL="1600200" indent="-228600" defTabSz="684213">
              <a:defRPr sz="1400">
                <a:solidFill>
                  <a:schemeClr val="tx1"/>
                </a:solidFill>
                <a:latin typeface="Arial" panose="020B0604020202020204" pitchFamily="34" charset="0"/>
                <a:cs typeface="Arial" panose="020B0604020202020204" pitchFamily="34" charset="0"/>
              </a:defRPr>
            </a:lvl4pPr>
            <a:lvl5pPr marL="2057400" indent="-228600" defTabSz="684213">
              <a:defRPr sz="1400">
                <a:solidFill>
                  <a:schemeClr val="tx1"/>
                </a:solidFill>
                <a:latin typeface="Arial" panose="020B0604020202020204" pitchFamily="34" charset="0"/>
                <a:cs typeface="Arial" panose="020B0604020202020204" pitchFamily="34" charset="0"/>
              </a:defRPr>
            </a:lvl5pPr>
            <a:lvl6pPr marL="2514600" indent="-228600" defTabSz="684213"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4213"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4213"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4213"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600" b="1">
                <a:latin typeface="Calibri" panose="020F0502020204030204" pitchFamily="34" charset="0"/>
              </a:rPr>
              <a:t>API and Services Creation</a:t>
            </a:r>
          </a:p>
        </p:txBody>
      </p:sp>
      <p:sp>
        <p:nvSpPr>
          <p:cNvPr id="96272" name="TextBox 39">
            <a:extLst>
              <a:ext uri="{FF2B5EF4-FFF2-40B4-BE49-F238E27FC236}">
                <a16:creationId xmlns:a16="http://schemas.microsoft.com/office/drawing/2014/main" id="{6DBB1D6E-78E8-3945-BBED-4769D3AB7B2E}"/>
              </a:ext>
            </a:extLst>
          </p:cNvPr>
          <p:cNvSpPr txBox="1">
            <a:spLocks noChangeArrowheads="1"/>
          </p:cNvSpPr>
          <p:nvPr/>
        </p:nvSpPr>
        <p:spPr bwMode="auto">
          <a:xfrm>
            <a:off x="6471204" y="3675064"/>
            <a:ext cx="142081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defRPr sz="1400">
                <a:solidFill>
                  <a:schemeClr val="tx1"/>
                </a:solidFill>
                <a:latin typeface="Arial" panose="020B0604020202020204" pitchFamily="34" charset="0"/>
                <a:cs typeface="Arial" panose="020B0604020202020204" pitchFamily="34" charset="0"/>
              </a:defRPr>
            </a:lvl1pPr>
            <a:lvl2pPr marL="742950" indent="-285750" defTabSz="684213">
              <a:defRPr sz="1400">
                <a:solidFill>
                  <a:schemeClr val="tx1"/>
                </a:solidFill>
                <a:latin typeface="Arial" panose="020B0604020202020204" pitchFamily="34" charset="0"/>
                <a:cs typeface="Arial" panose="020B0604020202020204" pitchFamily="34" charset="0"/>
              </a:defRPr>
            </a:lvl2pPr>
            <a:lvl3pPr marL="1143000" indent="-228600" defTabSz="684213">
              <a:defRPr sz="1400">
                <a:solidFill>
                  <a:schemeClr val="tx1"/>
                </a:solidFill>
                <a:latin typeface="Arial" panose="020B0604020202020204" pitchFamily="34" charset="0"/>
                <a:cs typeface="Arial" panose="020B0604020202020204" pitchFamily="34" charset="0"/>
              </a:defRPr>
            </a:lvl3pPr>
            <a:lvl4pPr marL="1600200" indent="-228600" defTabSz="684213">
              <a:defRPr sz="1400">
                <a:solidFill>
                  <a:schemeClr val="tx1"/>
                </a:solidFill>
                <a:latin typeface="Arial" panose="020B0604020202020204" pitchFamily="34" charset="0"/>
                <a:cs typeface="Arial" panose="020B0604020202020204" pitchFamily="34" charset="0"/>
              </a:defRPr>
            </a:lvl4pPr>
            <a:lvl5pPr marL="2057400" indent="-228600" defTabSz="684213">
              <a:defRPr sz="1400">
                <a:solidFill>
                  <a:schemeClr val="tx1"/>
                </a:solidFill>
                <a:latin typeface="Arial" panose="020B0604020202020204" pitchFamily="34" charset="0"/>
                <a:cs typeface="Arial" panose="020B0604020202020204" pitchFamily="34" charset="0"/>
              </a:defRPr>
            </a:lvl5pPr>
            <a:lvl6pPr marL="2514600" indent="-228600" defTabSz="684213"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4213"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4213"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4213"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b="1">
                <a:latin typeface="Calibri" panose="020F0502020204030204" pitchFamily="34" charset="0"/>
              </a:rPr>
              <a:t>Dynamic API and Services Deployment</a:t>
            </a:r>
          </a:p>
        </p:txBody>
      </p:sp>
      <p:pic>
        <p:nvPicPr>
          <p:cNvPr id="29" name="Picture 28">
            <a:extLst>
              <a:ext uri="{FF2B5EF4-FFF2-40B4-BE49-F238E27FC236}">
                <a16:creationId xmlns:a16="http://schemas.microsoft.com/office/drawing/2014/main" id="{844298EB-3F6F-1148-BD04-8E853D2E0C9C}"/>
              </a:ext>
            </a:extLst>
          </p:cNvPr>
          <p:cNvPicPr>
            <a:picLocks noChangeAspect="1"/>
          </p:cNvPicPr>
          <p:nvPr/>
        </p:nvPicPr>
        <p:blipFill>
          <a:blip r:embed="rId4"/>
          <a:stretch>
            <a:fillRect/>
          </a:stretch>
        </p:blipFill>
        <p:spPr>
          <a:xfrm>
            <a:off x="2662792" y="3343276"/>
            <a:ext cx="2274887" cy="835025"/>
          </a:xfrm>
          <a:prstGeom prst="rect">
            <a:avLst/>
          </a:prstGeom>
          <a:ln w="41275">
            <a:solidFill>
              <a:schemeClr val="bg1">
                <a:lumMod val="65000"/>
              </a:schemeClr>
            </a:solidFill>
          </a:ln>
        </p:spPr>
      </p:pic>
      <p:sp>
        <p:nvSpPr>
          <p:cNvPr id="96275" name="Title 14">
            <a:extLst>
              <a:ext uri="{FF2B5EF4-FFF2-40B4-BE49-F238E27FC236}">
                <a16:creationId xmlns:a16="http://schemas.microsoft.com/office/drawing/2014/main" id="{A03A0C4E-1E8B-6741-B7CF-65F80D8A680A}"/>
              </a:ext>
            </a:extLst>
          </p:cNvPr>
          <p:cNvSpPr>
            <a:spLocks noGrp="1"/>
          </p:cNvSpPr>
          <p:nvPr>
            <p:ph type="title"/>
          </p:nvPr>
        </p:nvSpPr>
        <p:spPr/>
        <p:txBody>
          <a:bodyPr>
            <a:normAutofit/>
          </a:bodyPr>
          <a:lstStyle/>
          <a:p>
            <a:r>
              <a:rPr lang="en-US" altLang="en-US" sz="3600" dirty="0"/>
              <a:t>API and Service Creation and Deployment Process </a:t>
            </a:r>
          </a:p>
        </p:txBody>
      </p:sp>
    </p:spTree>
    <p:extLst>
      <p:ext uri="{BB962C8B-B14F-4D97-AF65-F5344CB8AC3E}">
        <p14:creationId xmlns:p14="http://schemas.microsoft.com/office/powerpoint/2010/main" val="1046631431"/>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32902BD9-E598-CD41-957B-F29EF79AD776}"/>
              </a:ext>
            </a:extLst>
          </p:cNvPr>
          <p:cNvSpPr>
            <a:spLocks noGrp="1"/>
          </p:cNvSpPr>
          <p:nvPr>
            <p:ph type="title"/>
          </p:nvPr>
        </p:nvSpPr>
        <p:spPr/>
        <p:txBody>
          <a:bodyPr>
            <a:normAutofit/>
          </a:bodyPr>
          <a:lstStyle/>
          <a:p>
            <a:r>
              <a:rPr lang="en-US" altLang="en-US" sz="2800" dirty="0"/>
              <a:t>Notes</a:t>
            </a:r>
          </a:p>
        </p:txBody>
      </p:sp>
      <p:sp>
        <p:nvSpPr>
          <p:cNvPr id="3" name="Content Placeholder 2">
            <a:extLst>
              <a:ext uri="{FF2B5EF4-FFF2-40B4-BE49-F238E27FC236}">
                <a16:creationId xmlns:a16="http://schemas.microsoft.com/office/drawing/2014/main" id="{D54F83D8-50DA-E041-AC79-A35706A50D93}"/>
              </a:ext>
            </a:extLst>
          </p:cNvPr>
          <p:cNvSpPr>
            <a:spLocks noGrp="1"/>
          </p:cNvSpPr>
          <p:nvPr>
            <p:ph idx="1"/>
          </p:nvPr>
        </p:nvSpPr>
        <p:spPr/>
        <p:txBody>
          <a:bodyPr>
            <a:normAutofit fontScale="55000" lnSpcReduction="20000"/>
          </a:bodyPr>
          <a:lstStyle/>
          <a:p>
            <a:pPr>
              <a:spcBef>
                <a:spcPts val="37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This chart is meant to provide a little background on the story of z/OS Connect and the transition to z/OS Connect EE V2.0.  </a:t>
            </a:r>
          </a:p>
          <a:p>
            <a:pPr>
              <a:spcBef>
                <a:spcPts val="37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The story starts in the second half of 2014 when z/OS Connect V1.0 was released.  It was released as a "feature" to Liberty z/OS, not a separate product, and the license entitlement that allowed you to receive z/OS Connect V1.0 was provided under either WAS z/OS, CICS, IMS or (not until 4Q2015) DB2.  The license terms and conditions were slightly different for each, and so too was the operational characteristics of z/OS Connect under each license entitlement.  It was a somewhat confusing picture.  z/OS Connect V1.0 was enhanced in the second half of 2015 with a few items.</a:t>
            </a:r>
          </a:p>
          <a:p>
            <a:pPr>
              <a:spcBef>
                <a:spcPts val="37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At that time IBM decided to turn z/OS Connect into a separate product, and from that came z/OS Connect Enterprise Edition V2.0, which was released in December of 2015.  It provided the functional enhancements as shown on the chart:</a:t>
            </a:r>
          </a:p>
          <a:p>
            <a:pPr indent="-136525">
              <a:spcBef>
                <a:spcPts val="375"/>
              </a:spcBef>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i="1" dirty="0">
                <a:latin typeface="Calibri" panose="020F0502020204030204" pitchFamily="34" charset="0"/>
              </a:rPr>
              <a:t>Separately licensed</a:t>
            </a:r>
            <a:r>
              <a:rPr lang="en-US" altLang="en-US" dirty="0">
                <a:latin typeface="Calibri" panose="020F0502020204030204" pitchFamily="34" charset="0"/>
              </a:rPr>
              <a:t> – this eliminates the confusion created by the separate license entitlement of V1.0.  It provides for a more consistent delivery model.</a:t>
            </a:r>
          </a:p>
          <a:p>
            <a:pPr indent="-136525">
              <a:spcBef>
                <a:spcPts val="375"/>
              </a:spcBef>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i="1" dirty="0">
                <a:latin typeface="Calibri" panose="020F0502020204030204" pitchFamily="34" charset="0"/>
              </a:rPr>
              <a:t>Better REST implementation</a:t>
            </a:r>
            <a:r>
              <a:rPr lang="en-US" altLang="en-US" dirty="0">
                <a:latin typeface="Calibri" panose="020F0502020204030204" pitchFamily="34" charset="0"/>
              </a:rPr>
              <a:t> – V1.0 was a somewhat coarse-grained service invocation model, with little exploitation of HTTP verbs and no access to query parameters.  V2.0 fixes that.</a:t>
            </a:r>
          </a:p>
          <a:p>
            <a:pPr indent="-136525">
              <a:spcBef>
                <a:spcPts val="375"/>
              </a:spcBef>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i="1" dirty="0">
                <a:latin typeface="Calibri" panose="020F0502020204030204" pitchFamily="34" charset="0"/>
              </a:rPr>
              <a:t>Consistent tooling</a:t>
            </a:r>
            <a:r>
              <a:rPr lang="en-US" altLang="en-US" dirty="0">
                <a:latin typeface="Calibri" panose="020F0502020204030204" pitchFamily="34" charset="0"/>
              </a:rPr>
              <a:t> – V1.0 had tooling that went from "pretty good" (IMS) to "non-existent".  With V2.0 there is an API Editor that is consistent across platforms.</a:t>
            </a:r>
          </a:p>
          <a:p>
            <a:pPr indent="-136525">
              <a:spcBef>
                <a:spcPts val="375"/>
              </a:spcBef>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i="1" dirty="0">
                <a:latin typeface="Calibri" panose="020F0502020204030204" pitchFamily="34" charset="0"/>
              </a:rPr>
              <a:t>APIs as deployable units</a:t>
            </a:r>
            <a:r>
              <a:rPr lang="en-US" altLang="en-US" dirty="0">
                <a:latin typeface="Calibri" panose="020F0502020204030204" pitchFamily="34" charset="0"/>
              </a:rPr>
              <a:t> – V2.0 creates an API layer separate from the underlying service layer (details on that coming up) which allows the API (what the clients interface with) be a deployable artifact (an "API Archive," or AAR file).  This allows for more discrete deployments of APIs as well as a point of source control for API definitions.</a:t>
            </a:r>
          </a:p>
          <a:p>
            <a:pPr indent="-136525">
              <a:spcBef>
                <a:spcPts val="375"/>
              </a:spcBef>
              <a:buSzPct val="4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i="1" dirty="0">
                <a:latin typeface="Calibri" panose="020F0502020204030204" pitchFamily="34" charset="0"/>
              </a:rPr>
              <a:t>Swagger 2.0 support</a:t>
            </a:r>
            <a:r>
              <a:rPr lang="en-US" altLang="en-US" dirty="0">
                <a:latin typeface="Calibri" panose="020F0502020204030204" pitchFamily="34" charset="0"/>
              </a:rPr>
              <a:t> – this moves z/OS Connect into the realm of compatibility with more and more functions that understand the emerging Swagger standard for documenting and exchanging information about the API definition.</a:t>
            </a:r>
          </a:p>
          <a:p>
            <a:pPr>
              <a:spcBef>
                <a:spcPts val="375"/>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dirty="0">
                <a:latin typeface="Calibri" panose="020F0502020204030204" pitchFamily="34" charset="0"/>
              </a:rPr>
              <a:t>z/OS Connect V1.0 is functional stabilized (except for those items included in IBM's statement of direction).  V1.0 is what it is at this point in time, with the development energy going to z/OS </a:t>
            </a:r>
            <a:r>
              <a:rPr lang="en-US" altLang="en-US" dirty="0" err="1">
                <a:latin typeface="Calibri" panose="020F0502020204030204" pitchFamily="34" charset="0"/>
              </a:rPr>
              <a:t>Connnect</a:t>
            </a:r>
            <a:r>
              <a:rPr lang="en-US" altLang="en-US" dirty="0">
                <a:latin typeface="Calibri" panose="020F0502020204030204" pitchFamily="34" charset="0"/>
              </a:rPr>
              <a:t> EE V2.0 into the future.</a:t>
            </a:r>
          </a:p>
          <a:p>
            <a:pPr>
              <a:defRPr/>
            </a:pPr>
            <a:endParaRPr lang="en-US" dirty="0"/>
          </a:p>
        </p:txBody>
      </p:sp>
      <p:sp>
        <p:nvSpPr>
          <p:cNvPr id="97284" name="Slide Number Placeholder 3">
            <a:extLst>
              <a:ext uri="{FF2B5EF4-FFF2-40B4-BE49-F238E27FC236}">
                <a16:creationId xmlns:a16="http://schemas.microsoft.com/office/drawing/2014/main" id="{EDBCC500-7526-AD44-AB14-103DD56DAEEB}"/>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fld id="{FFB7AF0D-89A0-234D-AB7E-6B00C92B3155}" type="slidenum">
              <a:rPr lang="en-US" altLang="en-US" smtClean="0"/>
              <a:pPr/>
              <a:t>52</a:t>
            </a:fld>
            <a:endParaRPr lang="en-US" altLang="en-US" sz="1000">
              <a:solidFill>
                <a:srgbClr val="FFFFFF"/>
              </a:solidFill>
            </a:endParaRPr>
          </a:p>
        </p:txBody>
      </p:sp>
    </p:spTree>
    <p:extLst>
      <p:ext uri="{BB962C8B-B14F-4D97-AF65-F5344CB8AC3E}">
        <p14:creationId xmlns:p14="http://schemas.microsoft.com/office/powerpoint/2010/main" val="3977799801"/>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E28F899B-D2C9-364B-BF51-511B9C4F17C9}"/>
              </a:ext>
            </a:extLst>
          </p:cNvPr>
          <p:cNvSpPr>
            <a:spLocks noGrp="1"/>
          </p:cNvSpPr>
          <p:nvPr>
            <p:ph type="title"/>
          </p:nvPr>
        </p:nvSpPr>
        <p:spPr/>
        <p:txBody>
          <a:bodyPr>
            <a:normAutofit/>
          </a:bodyPr>
          <a:lstStyle/>
          <a:p>
            <a:r>
              <a:rPr lang="en-US" altLang="en-US" sz="3600" dirty="0"/>
              <a:t>Connect to CICS</a:t>
            </a:r>
          </a:p>
        </p:txBody>
      </p:sp>
      <p:sp>
        <p:nvSpPr>
          <p:cNvPr id="98308" name="Slide Number Placeholder 2">
            <a:extLst>
              <a:ext uri="{FF2B5EF4-FFF2-40B4-BE49-F238E27FC236}">
                <a16:creationId xmlns:a16="http://schemas.microsoft.com/office/drawing/2014/main" id="{AE0AF93E-36D5-CA48-A244-59196F684391}"/>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fld id="{FFB7AF0D-89A0-234D-AB7E-6B00C92B3155}" type="slidenum">
              <a:rPr lang="en-US" altLang="en-US" smtClean="0"/>
              <a:pPr/>
              <a:t>53</a:t>
            </a:fld>
            <a:endParaRPr lang="en-US" altLang="en-US" sz="1000">
              <a:solidFill>
                <a:srgbClr val="FFFFFF"/>
              </a:solidFill>
            </a:endParaRPr>
          </a:p>
        </p:txBody>
      </p:sp>
      <p:sp>
        <p:nvSpPr>
          <p:cNvPr id="98309" name="Footer Placeholder 4">
            <a:extLst>
              <a:ext uri="{FF2B5EF4-FFF2-40B4-BE49-F238E27FC236}">
                <a16:creationId xmlns:a16="http://schemas.microsoft.com/office/drawing/2014/main" id="{5237C574-FBBD-1A45-B21F-A7D4E8773119}"/>
              </a:ext>
            </a:extLst>
          </p:cNvPr>
          <p:cNvSpPr>
            <a:spLocks noGrp="1"/>
          </p:cNvSpPr>
          <p:nvPr>
            <p:ph type="ftr" sz="quarter" idx="4294967295"/>
          </p:nvPr>
        </p:nvSpPr>
        <p:spPr bwMode="auto">
          <a:xfrm>
            <a:off x="0" y="6292850"/>
            <a:ext cx="1211263"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r>
              <a:rPr lang="en-US" altLang="en-US"/>
              <a:t>© 2017 IBM Corporation</a:t>
            </a:r>
          </a:p>
        </p:txBody>
      </p:sp>
      <p:pic>
        <p:nvPicPr>
          <p:cNvPr id="98310" name="Picture 8">
            <a:extLst>
              <a:ext uri="{FF2B5EF4-FFF2-40B4-BE49-F238E27FC236}">
                <a16:creationId xmlns:a16="http://schemas.microsoft.com/office/drawing/2014/main" id="{813C6A0E-E03E-AF46-BEF7-84E7A61EAD0A}"/>
              </a:ext>
            </a:extLst>
          </p:cNvPr>
          <p:cNvPicPr>
            <a:picLocks noChangeAspect="1"/>
          </p:cNvPicPr>
          <p:nvPr/>
        </p:nvPicPr>
        <p:blipFill>
          <a:blip r:embed="rId3">
            <a:extLst>
              <a:ext uri="{28A0092B-C50C-407E-A947-70E740481C1C}">
                <a14:useLocalDpi xmlns:a14="http://schemas.microsoft.com/office/drawing/2010/main" val="0"/>
              </a:ext>
            </a:extLst>
          </a:blip>
          <a:srcRect t="34854" b="21944"/>
          <a:stretch>
            <a:fillRect/>
          </a:stretch>
        </p:blipFill>
        <p:spPr bwMode="auto">
          <a:xfrm>
            <a:off x="1524000" y="2217738"/>
            <a:ext cx="9144000"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A03FB0C-3391-384E-A871-2253B1F69BB8}"/>
              </a:ext>
            </a:extLst>
          </p:cNvPr>
          <p:cNvSpPr txBox="1"/>
          <p:nvPr/>
        </p:nvSpPr>
        <p:spPr>
          <a:xfrm>
            <a:off x="4079669" y="4398963"/>
            <a:ext cx="6299200" cy="277812"/>
          </a:xfrm>
          <a:prstGeom prst="rect">
            <a:avLst/>
          </a:prstGeom>
          <a:noFill/>
        </p:spPr>
        <p:txBody>
          <a:bodyPr>
            <a:spAutoFit/>
          </a:bodyPr>
          <a:lstStyle/>
          <a:p>
            <a:pPr>
              <a:defRPr/>
            </a:pPr>
            <a:r>
              <a:rPr lang="en-US" sz="1200" dirty="0">
                <a:solidFill>
                  <a:schemeClr val="bg2">
                    <a:lumMod val="25000"/>
                  </a:schemeClr>
                </a:solidFill>
                <a:latin typeface="IBM Plex Sans Light" charset="0"/>
                <a:ea typeface="IBM Plex Sans Light" charset="0"/>
                <a:cs typeface="IBM Plex Sans Light" charset="0"/>
              </a:rPr>
              <a:t>Connection to CICS is configured in </a:t>
            </a:r>
            <a:r>
              <a:rPr lang="en-US" sz="1200" dirty="0">
                <a:solidFill>
                  <a:schemeClr val="bg2">
                    <a:lumMod val="25000"/>
                  </a:schemeClr>
                </a:solidFill>
                <a:latin typeface="IBM Plex Mono" charset="0"/>
                <a:ea typeface="IBM Plex Mono" charset="0"/>
                <a:cs typeface="IBM Plex Mono" charset="0"/>
              </a:rPr>
              <a:t>server.xml.</a:t>
            </a:r>
          </a:p>
        </p:txBody>
      </p:sp>
      <p:grpSp>
        <p:nvGrpSpPr>
          <p:cNvPr id="98312" name="Group 10">
            <a:extLst>
              <a:ext uri="{FF2B5EF4-FFF2-40B4-BE49-F238E27FC236}">
                <a16:creationId xmlns:a16="http://schemas.microsoft.com/office/drawing/2014/main" id="{14B7E7CA-0F25-6E43-BAD5-81C61DB4B79F}"/>
              </a:ext>
            </a:extLst>
          </p:cNvPr>
          <p:cNvGrpSpPr>
            <a:grpSpLocks/>
          </p:cNvGrpSpPr>
          <p:nvPr/>
        </p:nvGrpSpPr>
        <p:grpSpPr bwMode="auto">
          <a:xfrm>
            <a:off x="5646739" y="6346825"/>
            <a:ext cx="2778125" cy="254000"/>
            <a:chOff x="3690852" y="6318787"/>
            <a:chExt cx="3704092" cy="338555"/>
          </a:xfrm>
        </p:grpSpPr>
        <p:pic>
          <p:nvPicPr>
            <p:cNvPr id="98315" name="Picture 11">
              <a:extLst>
                <a:ext uri="{FF2B5EF4-FFF2-40B4-BE49-F238E27FC236}">
                  <a16:creationId xmlns:a16="http://schemas.microsoft.com/office/drawing/2014/main" id="{206C8F6E-94D3-3C46-8B1E-FD6D9005DC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0852" y="6368280"/>
              <a:ext cx="229223" cy="22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59385907-3840-3547-8164-27B5EAF30F70}"/>
                </a:ext>
              </a:extLst>
            </p:cNvPr>
            <p:cNvSpPr txBox="1"/>
            <p:nvPr/>
          </p:nvSpPr>
          <p:spPr>
            <a:xfrm>
              <a:off x="3959663" y="6318787"/>
              <a:ext cx="3435281" cy="338555"/>
            </a:xfrm>
            <a:prstGeom prst="rect">
              <a:avLst/>
            </a:prstGeom>
            <a:noFill/>
          </p:spPr>
          <p:txBody>
            <a:bodyPr>
              <a:spAutoFit/>
            </a:bodyPr>
            <a:lstStyle/>
            <a:p>
              <a:pPr>
                <a:defRPr/>
              </a:pPr>
              <a:r>
                <a:rPr lang="en-US" sz="1050" dirty="0">
                  <a:solidFill>
                    <a:schemeClr val="accent1">
                      <a:lumMod val="75000"/>
                    </a:schemeClr>
                  </a:solidFill>
                  <a:latin typeface="IBM Plex Sans" charset="0"/>
                  <a:ea typeface="IBM Plex Sans" charset="0"/>
                  <a:cs typeface="IBM Plex Sans" charset="0"/>
                  <a:hlinkClick r:id="rId5"/>
                </a:rPr>
                <a:t>ibm.biz/zosconnect-scenarios</a:t>
              </a:r>
              <a:endParaRPr lang="en-US" sz="1050" dirty="0">
                <a:solidFill>
                  <a:schemeClr val="accent1">
                    <a:lumMod val="75000"/>
                  </a:schemeClr>
                </a:solidFill>
                <a:latin typeface="IBM Plex Sans" charset="0"/>
                <a:ea typeface="IBM Plex Sans" charset="0"/>
                <a:cs typeface="IBM Plex Sans" charset="0"/>
              </a:endParaRPr>
            </a:p>
          </p:txBody>
        </p:sp>
      </p:grpSp>
      <p:sp>
        <p:nvSpPr>
          <p:cNvPr id="14" name="TextBox 13">
            <a:extLst>
              <a:ext uri="{FF2B5EF4-FFF2-40B4-BE49-F238E27FC236}">
                <a16:creationId xmlns:a16="http://schemas.microsoft.com/office/drawing/2014/main" id="{29D0E197-6F9E-0C41-BF11-7F257ED532B4}"/>
              </a:ext>
            </a:extLst>
          </p:cNvPr>
          <p:cNvSpPr txBox="1"/>
          <p:nvPr/>
        </p:nvSpPr>
        <p:spPr>
          <a:xfrm>
            <a:off x="4059031" y="4791075"/>
            <a:ext cx="7228095" cy="1200150"/>
          </a:xfrm>
          <a:prstGeom prst="rect">
            <a:avLst/>
          </a:prstGeom>
          <a:noFill/>
        </p:spPr>
        <p:txBody>
          <a:bodyPr wrap="square">
            <a:spAutoFit/>
          </a:bodyPr>
          <a:lstStyle/>
          <a:p>
            <a:pPr>
              <a:defRPr/>
            </a:pPr>
            <a:r>
              <a:rPr lang="en-US" sz="1200" dirty="0">
                <a:solidFill>
                  <a:schemeClr val="bg2">
                    <a:lumMod val="25000"/>
                  </a:schemeClr>
                </a:solidFill>
                <a:latin typeface="IBM Plex Sans Light" charset="0"/>
                <a:ea typeface="IBM Plex Sans Light" charset="0"/>
                <a:cs typeface="IBM Plex Sans Light" charset="0"/>
              </a:rPr>
              <a:t>An IPIC connection must be configured in CICS.</a:t>
            </a:r>
          </a:p>
          <a:p>
            <a:pPr>
              <a:defRPr/>
            </a:pPr>
            <a:endParaRPr lang="en-US" sz="1200" dirty="0">
              <a:solidFill>
                <a:schemeClr val="bg2">
                  <a:lumMod val="25000"/>
                </a:schemeClr>
              </a:solidFill>
              <a:latin typeface="IBM Plex Sans Light" charset="0"/>
              <a:ea typeface="IBM Plex Mono" charset="0"/>
              <a:cs typeface="IBM Plex Mono" charset="0"/>
            </a:endParaRPr>
          </a:p>
          <a:p>
            <a:pPr>
              <a:defRPr/>
            </a:pPr>
            <a:r>
              <a:rPr lang="en-US" sz="1200" dirty="0">
                <a:ea typeface="MS PGothic" panose="020B0600070205080204" pitchFamily="34" charset="-128"/>
              </a:rPr>
              <a:t>Transformation of data from JSON to copybook layout and mapping of the REST semantics to the program linkage takes place within the z/OS Connect server and the target CICS programs are invoked via a LINK/DPL, receiving data in a </a:t>
            </a:r>
            <a:r>
              <a:rPr lang="en-US" sz="1200" dirty="0" err="1">
                <a:ea typeface="MS PGothic" panose="020B0600070205080204" pitchFamily="34" charset="-128"/>
              </a:rPr>
              <a:t>Commarea</a:t>
            </a:r>
            <a:r>
              <a:rPr lang="en-US" sz="1200" dirty="0">
                <a:ea typeface="MS PGothic" panose="020B0600070205080204" pitchFamily="34" charset="-128"/>
              </a:rPr>
              <a:t> or Containers.</a:t>
            </a:r>
          </a:p>
          <a:p>
            <a:pPr>
              <a:defRPr/>
            </a:pPr>
            <a:endParaRPr lang="en-US" sz="1200" dirty="0">
              <a:solidFill>
                <a:schemeClr val="bg2">
                  <a:lumMod val="25000"/>
                </a:schemeClr>
              </a:solidFill>
              <a:latin typeface="IBM Plex Mono" charset="0"/>
              <a:ea typeface="IBM Plex Mono" charset="0"/>
              <a:cs typeface="IBM Plex Mono" charset="0"/>
            </a:endParaRPr>
          </a:p>
        </p:txBody>
      </p:sp>
      <p:sp>
        <p:nvSpPr>
          <p:cNvPr id="98314" name="TextBox 5">
            <a:extLst>
              <a:ext uri="{FF2B5EF4-FFF2-40B4-BE49-F238E27FC236}">
                <a16:creationId xmlns:a16="http://schemas.microsoft.com/office/drawing/2014/main" id="{7A0030E7-E703-954D-B4F6-5E99CE1C48A3}"/>
              </a:ext>
            </a:extLst>
          </p:cNvPr>
          <p:cNvSpPr txBox="1">
            <a:spLocks noChangeArrowheads="1"/>
          </p:cNvSpPr>
          <p:nvPr/>
        </p:nvSpPr>
        <p:spPr bwMode="auto">
          <a:xfrm>
            <a:off x="4079669" y="1351758"/>
            <a:ext cx="389401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cs typeface="Arial" panose="020B0604020202020204" pitchFamily="34" charset="0"/>
              </a:defRPr>
            </a:lvl1pPr>
            <a:lvl2pPr marL="742950" indent="-285750">
              <a:defRPr sz="1400">
                <a:solidFill>
                  <a:schemeClr val="tx1"/>
                </a:solidFill>
                <a:latin typeface="Arial" panose="020B0604020202020204" pitchFamily="34" charset="0"/>
                <a:cs typeface="Arial" panose="020B0604020202020204" pitchFamily="34" charset="0"/>
              </a:defRPr>
            </a:lvl2pPr>
            <a:lvl3pPr marL="1143000" indent="-228600">
              <a:defRPr sz="1400">
                <a:solidFill>
                  <a:schemeClr val="tx1"/>
                </a:solidFill>
                <a:latin typeface="Arial" panose="020B0604020202020204" pitchFamily="34" charset="0"/>
                <a:cs typeface="Arial" panose="020B0604020202020204" pitchFamily="34" charset="0"/>
              </a:defRPr>
            </a:lvl3pPr>
            <a:lvl4pPr marL="1600200" indent="-228600">
              <a:defRPr sz="1400">
                <a:solidFill>
                  <a:schemeClr val="tx1"/>
                </a:solidFill>
                <a:latin typeface="Arial" panose="020B0604020202020204" pitchFamily="34" charset="0"/>
                <a:cs typeface="Arial" panose="020B0604020202020204" pitchFamily="34" charset="0"/>
              </a:defRPr>
            </a:lvl4pPr>
            <a:lvl5pPr marL="2057400" indent="-22860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buFont typeface="Wingdings" pitchFamily="2" charset="2"/>
              <a:buChar char=""/>
            </a:pPr>
            <a:r>
              <a:rPr lang="en-US" altLang="en-US" b="1" dirty="0">
                <a:solidFill>
                  <a:srgbClr val="000000"/>
                </a:solidFill>
                <a:ea typeface="MS PGothic" panose="020B0600070205080204" pitchFamily="34" charset="-128"/>
              </a:rPr>
              <a:t>API provider:</a:t>
            </a:r>
            <a:r>
              <a:rPr lang="en-US" altLang="en-US" dirty="0">
                <a:solidFill>
                  <a:srgbClr val="000000"/>
                </a:solidFill>
                <a:ea typeface="MS PGothic" panose="020B0600070205080204" pitchFamily="34" charset="-128"/>
              </a:rPr>
              <a:t> Liberty z/OS Connect on z/OS</a:t>
            </a:r>
          </a:p>
          <a:p>
            <a:pPr>
              <a:buFont typeface="Wingdings" pitchFamily="2" charset="2"/>
              <a:buChar char=""/>
            </a:pPr>
            <a:r>
              <a:rPr lang="en-US" altLang="en-US" b="1" dirty="0">
                <a:solidFill>
                  <a:srgbClr val="000000"/>
                </a:solidFill>
                <a:ea typeface="MS PGothic" panose="020B0600070205080204" pitchFamily="34" charset="-128"/>
              </a:rPr>
              <a:t>Data transform: </a:t>
            </a:r>
            <a:r>
              <a:rPr lang="en-US" altLang="en-US" dirty="0" err="1">
                <a:solidFill>
                  <a:srgbClr val="000000"/>
                </a:solidFill>
                <a:ea typeface="MS PGothic" panose="020B0600070205080204" pitchFamily="34" charset="-128"/>
              </a:rPr>
              <a:t>WSBind</a:t>
            </a:r>
            <a:r>
              <a:rPr lang="en-US" altLang="en-US" dirty="0">
                <a:solidFill>
                  <a:srgbClr val="000000"/>
                </a:solidFill>
                <a:ea typeface="MS PGothic" panose="020B0600070205080204" pitchFamily="34" charset="-128"/>
              </a:rPr>
              <a:t> files</a:t>
            </a:r>
          </a:p>
          <a:p>
            <a:pPr>
              <a:buFont typeface="Wingdings" pitchFamily="2" charset="2"/>
              <a:buChar char=""/>
            </a:pPr>
            <a:r>
              <a:rPr lang="en-US" altLang="en-US" b="1" dirty="0">
                <a:solidFill>
                  <a:srgbClr val="000000"/>
                </a:solidFill>
                <a:ea typeface="MS PGothic" panose="020B0600070205080204" pitchFamily="34" charset="-128"/>
              </a:rPr>
              <a:t>CICS integration: IPIC </a:t>
            </a:r>
            <a:endParaRPr lang="en-US" altLang="en-US" dirty="0"/>
          </a:p>
        </p:txBody>
      </p:sp>
    </p:spTree>
    <p:extLst>
      <p:ext uri="{BB962C8B-B14F-4D97-AF65-F5344CB8AC3E}">
        <p14:creationId xmlns:p14="http://schemas.microsoft.com/office/powerpoint/2010/main" val="2360646345"/>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4450" name="Picture 10">
            <a:extLst>
              <a:ext uri="{FF2B5EF4-FFF2-40B4-BE49-F238E27FC236}">
                <a16:creationId xmlns:a16="http://schemas.microsoft.com/office/drawing/2014/main" id="{C0F89D02-E78C-054F-B4C8-D4BA6E75A9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29418" y="3376614"/>
            <a:ext cx="2219325"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1" name="Picture 11">
            <a:extLst>
              <a:ext uri="{FF2B5EF4-FFF2-40B4-BE49-F238E27FC236}">
                <a16:creationId xmlns:a16="http://schemas.microsoft.com/office/drawing/2014/main" id="{9074C13E-2D29-3F4B-BF1C-B1D07CD4B0C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80056" y="3397251"/>
            <a:ext cx="750887"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2" name="Picture 12">
            <a:extLst>
              <a:ext uri="{FF2B5EF4-FFF2-40B4-BE49-F238E27FC236}">
                <a16:creationId xmlns:a16="http://schemas.microsoft.com/office/drawing/2014/main" id="{96F14D22-C492-EA45-9F36-31699F30155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32980" y="2192338"/>
            <a:ext cx="2170112"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3" name="Picture 13">
            <a:extLst>
              <a:ext uri="{FF2B5EF4-FFF2-40B4-BE49-F238E27FC236}">
                <a16:creationId xmlns:a16="http://schemas.microsoft.com/office/drawing/2014/main" id="{D3993781-B4DF-924E-ABFA-24F6D421E3A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06917" y="3014663"/>
            <a:ext cx="97313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4" name="Picture 14">
            <a:extLst>
              <a:ext uri="{FF2B5EF4-FFF2-40B4-BE49-F238E27FC236}">
                <a16:creationId xmlns:a16="http://schemas.microsoft.com/office/drawing/2014/main" id="{74522E67-F3FF-104B-B49F-89CF1C931B1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449006" y="2520951"/>
            <a:ext cx="7588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TextBox 15">
            <a:extLst>
              <a:ext uri="{FF2B5EF4-FFF2-40B4-BE49-F238E27FC236}">
                <a16:creationId xmlns:a16="http://schemas.microsoft.com/office/drawing/2014/main" id="{C8E6A9AA-FE44-344B-8377-764AF12C9259}"/>
              </a:ext>
            </a:extLst>
          </p:cNvPr>
          <p:cNvSpPr txBox="1">
            <a:spLocks noChangeArrowheads="1"/>
          </p:cNvSpPr>
          <p:nvPr/>
        </p:nvSpPr>
        <p:spPr bwMode="auto">
          <a:xfrm>
            <a:off x="9449005" y="2590800"/>
            <a:ext cx="7112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900" b="1">
                <a:solidFill>
                  <a:srgbClr val="000000"/>
                </a:solidFill>
                <a:latin typeface="Helvetica Neue for IBM" panose="020B0604020202020204" pitchFamily="34" charset="77"/>
                <a:ea typeface="Helvetica Neue for IBM" panose="020B0604020202020204" pitchFamily="34" charset="77"/>
                <a:cs typeface="Helvetica Neue for IBM" panose="020B0604020202020204" pitchFamily="34" charset="77"/>
              </a:rPr>
              <a:t>CICS</a:t>
            </a:r>
          </a:p>
        </p:txBody>
      </p:sp>
      <p:grpSp>
        <p:nvGrpSpPr>
          <p:cNvPr id="104456" name="Group 16">
            <a:extLst>
              <a:ext uri="{FF2B5EF4-FFF2-40B4-BE49-F238E27FC236}">
                <a16:creationId xmlns:a16="http://schemas.microsoft.com/office/drawing/2014/main" id="{9C60E882-D5A4-4146-BB4A-3CCBBC5501DC}"/>
              </a:ext>
            </a:extLst>
          </p:cNvPr>
          <p:cNvGrpSpPr>
            <a:grpSpLocks/>
          </p:cNvGrpSpPr>
          <p:nvPr/>
        </p:nvGrpSpPr>
        <p:grpSpPr bwMode="auto">
          <a:xfrm>
            <a:off x="9425193" y="2890839"/>
            <a:ext cx="758825" cy="307975"/>
            <a:chOff x="6727578" y="2268692"/>
            <a:chExt cx="1011936" cy="411480"/>
          </a:xfrm>
        </p:grpSpPr>
        <p:pic>
          <p:nvPicPr>
            <p:cNvPr id="104497" name="Picture 17">
              <a:extLst>
                <a:ext uri="{FF2B5EF4-FFF2-40B4-BE49-F238E27FC236}">
                  <a16:creationId xmlns:a16="http://schemas.microsoft.com/office/drawing/2014/main" id="{7B38C067-670A-A94F-9BF9-2C270B5F29B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27578" y="2268692"/>
              <a:ext cx="1011936"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8" name="TextBox 18">
              <a:extLst>
                <a:ext uri="{FF2B5EF4-FFF2-40B4-BE49-F238E27FC236}">
                  <a16:creationId xmlns:a16="http://schemas.microsoft.com/office/drawing/2014/main" id="{FB9DD967-CDF9-5F4C-8FD4-3CF424D88A53}"/>
                </a:ext>
              </a:extLst>
            </p:cNvPr>
            <p:cNvSpPr txBox="1">
              <a:spLocks noChangeArrowheads="1"/>
            </p:cNvSpPr>
            <p:nvPr/>
          </p:nvSpPr>
          <p:spPr bwMode="auto">
            <a:xfrm>
              <a:off x="6759417" y="2353280"/>
              <a:ext cx="948257"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900" b="1">
                  <a:solidFill>
                    <a:srgbClr val="000000"/>
                  </a:solidFill>
                  <a:latin typeface="Helvetica Neue for IBM" panose="020B0604020202020204" pitchFamily="34" charset="77"/>
                  <a:ea typeface="Helvetica Neue for IBM" panose="020B0604020202020204" pitchFamily="34" charset="77"/>
                  <a:cs typeface="Helvetica Neue for IBM" panose="020B0604020202020204" pitchFamily="34" charset="77"/>
                </a:rPr>
                <a:t>IMS</a:t>
              </a:r>
            </a:p>
          </p:txBody>
        </p:sp>
      </p:grpSp>
      <p:grpSp>
        <p:nvGrpSpPr>
          <p:cNvPr id="104457" name="Group 19">
            <a:extLst>
              <a:ext uri="{FF2B5EF4-FFF2-40B4-BE49-F238E27FC236}">
                <a16:creationId xmlns:a16="http://schemas.microsoft.com/office/drawing/2014/main" id="{14E0143D-CADA-0E46-8A4C-5C78845529E3}"/>
              </a:ext>
            </a:extLst>
          </p:cNvPr>
          <p:cNvGrpSpPr>
            <a:grpSpLocks/>
          </p:cNvGrpSpPr>
          <p:nvPr/>
        </p:nvGrpSpPr>
        <p:grpSpPr bwMode="auto">
          <a:xfrm>
            <a:off x="9425193" y="3265489"/>
            <a:ext cx="758825" cy="307975"/>
            <a:chOff x="6727577" y="2764760"/>
            <a:chExt cx="1011936" cy="411480"/>
          </a:xfrm>
        </p:grpSpPr>
        <p:pic>
          <p:nvPicPr>
            <p:cNvPr id="104495" name="Picture 20">
              <a:extLst>
                <a:ext uri="{FF2B5EF4-FFF2-40B4-BE49-F238E27FC236}">
                  <a16:creationId xmlns:a16="http://schemas.microsoft.com/office/drawing/2014/main" id="{968624B5-6B81-4B48-BE18-409E58AA3DB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27577" y="2764760"/>
              <a:ext cx="1011936"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6" name="TextBox 22">
              <a:extLst>
                <a:ext uri="{FF2B5EF4-FFF2-40B4-BE49-F238E27FC236}">
                  <a16:creationId xmlns:a16="http://schemas.microsoft.com/office/drawing/2014/main" id="{52310D1E-8947-0442-BCAE-9919F704A743}"/>
                </a:ext>
              </a:extLst>
            </p:cNvPr>
            <p:cNvSpPr txBox="1">
              <a:spLocks noChangeArrowheads="1"/>
            </p:cNvSpPr>
            <p:nvPr/>
          </p:nvSpPr>
          <p:spPr bwMode="auto">
            <a:xfrm>
              <a:off x="6759416" y="2849348"/>
              <a:ext cx="948257"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900" b="1">
                  <a:solidFill>
                    <a:srgbClr val="000000"/>
                  </a:solidFill>
                  <a:latin typeface="Helvetica Neue for IBM" panose="020B0604020202020204" pitchFamily="34" charset="77"/>
                  <a:ea typeface="Helvetica Neue for IBM" panose="020B0604020202020204" pitchFamily="34" charset="77"/>
                  <a:cs typeface="Helvetica Neue for IBM" panose="020B0604020202020204" pitchFamily="34" charset="77"/>
                </a:rPr>
                <a:t>DB2</a:t>
              </a:r>
            </a:p>
          </p:txBody>
        </p:sp>
      </p:grpSp>
      <p:grpSp>
        <p:nvGrpSpPr>
          <p:cNvPr id="104458" name="Group 23">
            <a:extLst>
              <a:ext uri="{FF2B5EF4-FFF2-40B4-BE49-F238E27FC236}">
                <a16:creationId xmlns:a16="http://schemas.microsoft.com/office/drawing/2014/main" id="{C1E64B56-0541-E546-8CA8-9A55F1642FE2}"/>
              </a:ext>
            </a:extLst>
          </p:cNvPr>
          <p:cNvGrpSpPr>
            <a:grpSpLocks/>
          </p:cNvGrpSpPr>
          <p:nvPr/>
        </p:nvGrpSpPr>
        <p:grpSpPr bwMode="auto">
          <a:xfrm>
            <a:off x="9425193" y="3636963"/>
            <a:ext cx="758825" cy="309562"/>
            <a:chOff x="6727577" y="3260828"/>
            <a:chExt cx="1011936" cy="411480"/>
          </a:xfrm>
        </p:grpSpPr>
        <p:pic>
          <p:nvPicPr>
            <p:cNvPr id="104493" name="Picture 24">
              <a:extLst>
                <a:ext uri="{FF2B5EF4-FFF2-40B4-BE49-F238E27FC236}">
                  <a16:creationId xmlns:a16="http://schemas.microsoft.com/office/drawing/2014/main" id="{AA268805-48C6-DB40-9301-7DBDBCC65E4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27577" y="3260828"/>
              <a:ext cx="1011936"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4" name="TextBox 25">
              <a:extLst>
                <a:ext uri="{FF2B5EF4-FFF2-40B4-BE49-F238E27FC236}">
                  <a16:creationId xmlns:a16="http://schemas.microsoft.com/office/drawing/2014/main" id="{66F0BF68-85F4-054B-A798-73619BC43C91}"/>
                </a:ext>
              </a:extLst>
            </p:cNvPr>
            <p:cNvSpPr txBox="1">
              <a:spLocks noChangeArrowheads="1"/>
            </p:cNvSpPr>
            <p:nvPr/>
          </p:nvSpPr>
          <p:spPr bwMode="auto">
            <a:xfrm>
              <a:off x="6759416" y="3345416"/>
              <a:ext cx="948257"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900" b="1">
                  <a:solidFill>
                    <a:srgbClr val="000000"/>
                  </a:solidFill>
                  <a:latin typeface="Helvetica Neue for IBM" panose="020B0604020202020204" pitchFamily="34" charset="77"/>
                  <a:ea typeface="Helvetica Neue for IBM" panose="020B0604020202020204" pitchFamily="34" charset="77"/>
                  <a:cs typeface="Helvetica Neue for IBM" panose="020B0604020202020204" pitchFamily="34" charset="77"/>
                </a:rPr>
                <a:t>MQ</a:t>
              </a:r>
            </a:p>
          </p:txBody>
        </p:sp>
      </p:grpSp>
      <p:grpSp>
        <p:nvGrpSpPr>
          <p:cNvPr id="104459" name="Group 26">
            <a:extLst>
              <a:ext uri="{FF2B5EF4-FFF2-40B4-BE49-F238E27FC236}">
                <a16:creationId xmlns:a16="http://schemas.microsoft.com/office/drawing/2014/main" id="{D574BD0F-1086-734D-B5D5-6375E1B44F1C}"/>
              </a:ext>
            </a:extLst>
          </p:cNvPr>
          <p:cNvGrpSpPr>
            <a:grpSpLocks/>
          </p:cNvGrpSpPr>
          <p:nvPr/>
        </p:nvGrpSpPr>
        <p:grpSpPr bwMode="auto">
          <a:xfrm>
            <a:off x="9425193" y="4010026"/>
            <a:ext cx="758825" cy="307975"/>
            <a:chOff x="6727577" y="3260828"/>
            <a:chExt cx="1011936" cy="411480"/>
          </a:xfrm>
        </p:grpSpPr>
        <p:pic>
          <p:nvPicPr>
            <p:cNvPr id="104491" name="Picture 27">
              <a:extLst>
                <a:ext uri="{FF2B5EF4-FFF2-40B4-BE49-F238E27FC236}">
                  <a16:creationId xmlns:a16="http://schemas.microsoft.com/office/drawing/2014/main" id="{2CC88A61-6242-4B49-8798-1A8CE1B560D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27577" y="3260828"/>
              <a:ext cx="1011936"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2" name="TextBox 28">
              <a:extLst>
                <a:ext uri="{FF2B5EF4-FFF2-40B4-BE49-F238E27FC236}">
                  <a16:creationId xmlns:a16="http://schemas.microsoft.com/office/drawing/2014/main" id="{0ACA695C-281C-9945-A8BE-3F6A512CC3BE}"/>
                </a:ext>
              </a:extLst>
            </p:cNvPr>
            <p:cNvSpPr txBox="1">
              <a:spLocks noChangeArrowheads="1"/>
            </p:cNvSpPr>
            <p:nvPr/>
          </p:nvSpPr>
          <p:spPr bwMode="auto">
            <a:xfrm>
              <a:off x="6759416" y="3345416"/>
              <a:ext cx="948257"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mr-IN" altLang="en-US" sz="900" b="1">
                  <a:solidFill>
                    <a:srgbClr val="000000"/>
                  </a:solidFill>
                  <a:latin typeface="Helvetica Neue for IBM" panose="020B0604020202020204" pitchFamily="34" charset="77"/>
                  <a:ea typeface="Helvetica Neue for IBM" panose="020B0604020202020204" pitchFamily="34" charset="77"/>
                  <a:cs typeface="Helvetica Neue for IBM" panose="020B0604020202020204" pitchFamily="34" charset="77"/>
                </a:rPr>
                <a:t>…</a:t>
              </a:r>
              <a:endParaRPr lang="en-US" altLang="en-US" sz="900" b="1">
                <a:solidFill>
                  <a:srgbClr val="000000"/>
                </a:solidFill>
                <a:latin typeface="Helvetica Neue for IBM" panose="020B0604020202020204" pitchFamily="34" charset="77"/>
                <a:ea typeface="Helvetica Neue for IBM" panose="020B0604020202020204" pitchFamily="34" charset="77"/>
                <a:cs typeface="Helvetica Neue for IBM" panose="020B0604020202020204" pitchFamily="34" charset="77"/>
              </a:endParaRPr>
            </a:p>
          </p:txBody>
        </p:sp>
      </p:grpSp>
      <p:pic>
        <p:nvPicPr>
          <p:cNvPr id="104460" name="Picture 29">
            <a:extLst>
              <a:ext uri="{FF2B5EF4-FFF2-40B4-BE49-F238E27FC236}">
                <a16:creationId xmlns:a16="http://schemas.microsoft.com/office/drawing/2014/main" id="{E0F23B85-EA77-D34C-8125-359A4E3C39F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93418" y="2638426"/>
            <a:ext cx="25717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1" name="Picture 30">
            <a:extLst>
              <a:ext uri="{FF2B5EF4-FFF2-40B4-BE49-F238E27FC236}">
                <a16:creationId xmlns:a16="http://schemas.microsoft.com/office/drawing/2014/main" id="{6A7C40C0-87E1-8546-ADD9-5A35E9849B8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71193" y="3021014"/>
            <a:ext cx="258763"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2" name="Picture 31">
            <a:extLst>
              <a:ext uri="{FF2B5EF4-FFF2-40B4-BE49-F238E27FC236}">
                <a16:creationId xmlns:a16="http://schemas.microsoft.com/office/drawing/2014/main" id="{312C7C01-8A9F-3F48-AB90-4C1B22BE4AD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71193" y="3382964"/>
            <a:ext cx="258763"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3" name="Picture 32">
            <a:extLst>
              <a:ext uri="{FF2B5EF4-FFF2-40B4-BE49-F238E27FC236}">
                <a16:creationId xmlns:a16="http://schemas.microsoft.com/office/drawing/2014/main" id="{94240C88-9CB4-764A-93B9-216401EC0E9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71193" y="3754438"/>
            <a:ext cx="258763"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4" name="Picture 33">
            <a:extLst>
              <a:ext uri="{FF2B5EF4-FFF2-40B4-BE49-F238E27FC236}">
                <a16:creationId xmlns:a16="http://schemas.microsoft.com/office/drawing/2014/main" id="{96A9760A-E504-B144-B149-8C55416DFD3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71193" y="4127501"/>
            <a:ext cx="258763"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5" name="Picture 35">
            <a:extLst>
              <a:ext uri="{FF2B5EF4-FFF2-40B4-BE49-F238E27FC236}">
                <a16:creationId xmlns:a16="http://schemas.microsoft.com/office/drawing/2014/main" id="{C1AFBD78-C110-9B43-8842-FF682EDD4159}"/>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407605" y="2522538"/>
            <a:ext cx="768350" cy="1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6" name="Picture 36">
            <a:extLst>
              <a:ext uri="{FF2B5EF4-FFF2-40B4-BE49-F238E27FC236}">
                <a16:creationId xmlns:a16="http://schemas.microsoft.com/office/drawing/2014/main" id="{83C65E71-C4CA-604F-95DF-D6B642E19473}"/>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557792" y="2706688"/>
            <a:ext cx="331788"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467" name="Group 37">
            <a:extLst>
              <a:ext uri="{FF2B5EF4-FFF2-40B4-BE49-F238E27FC236}">
                <a16:creationId xmlns:a16="http://schemas.microsoft.com/office/drawing/2014/main" id="{60DDF9E0-5E14-A742-80BA-DA61862BA544}"/>
              </a:ext>
            </a:extLst>
          </p:cNvPr>
          <p:cNvGrpSpPr>
            <a:grpSpLocks/>
          </p:cNvGrpSpPr>
          <p:nvPr/>
        </p:nvGrpSpPr>
        <p:grpSpPr bwMode="auto">
          <a:xfrm>
            <a:off x="7817055" y="2533650"/>
            <a:ext cx="711200" cy="306388"/>
            <a:chOff x="5447875" y="1889958"/>
            <a:chExt cx="948257" cy="408432"/>
          </a:xfrm>
        </p:grpSpPr>
        <p:pic>
          <p:nvPicPr>
            <p:cNvPr id="104489" name="Picture 38">
              <a:extLst>
                <a:ext uri="{FF2B5EF4-FFF2-40B4-BE49-F238E27FC236}">
                  <a16:creationId xmlns:a16="http://schemas.microsoft.com/office/drawing/2014/main" id="{643E41F4-162A-8B40-B7CA-CF367E53647D}"/>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603652" y="1889958"/>
              <a:ext cx="792480" cy="40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0" name="TextBox 39">
              <a:extLst>
                <a:ext uri="{FF2B5EF4-FFF2-40B4-BE49-F238E27FC236}">
                  <a16:creationId xmlns:a16="http://schemas.microsoft.com/office/drawing/2014/main" id="{632C956C-C03A-C243-AFA0-87221C7BD4A9}"/>
                </a:ext>
              </a:extLst>
            </p:cNvPr>
            <p:cNvSpPr txBox="1">
              <a:spLocks noChangeArrowheads="1"/>
            </p:cNvSpPr>
            <p:nvPr/>
          </p:nvSpPr>
          <p:spPr bwMode="auto">
            <a:xfrm>
              <a:off x="5447875" y="1968695"/>
              <a:ext cx="948257"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900" b="1">
                  <a:solidFill>
                    <a:srgbClr val="000000"/>
                  </a:solidFill>
                  <a:latin typeface="Helvetica Neue for IBM" panose="020B0604020202020204" pitchFamily="34" charset="77"/>
                  <a:ea typeface="Helvetica Neue for IBM" panose="020B0604020202020204" pitchFamily="34" charset="77"/>
                  <a:cs typeface="Helvetica Neue for IBM" panose="020B0604020202020204" pitchFamily="34" charset="77"/>
                </a:rPr>
                <a:t>/api1</a:t>
              </a:r>
            </a:p>
          </p:txBody>
        </p:sp>
      </p:grpSp>
      <p:grpSp>
        <p:nvGrpSpPr>
          <p:cNvPr id="104468" name="Group 40">
            <a:extLst>
              <a:ext uri="{FF2B5EF4-FFF2-40B4-BE49-F238E27FC236}">
                <a16:creationId xmlns:a16="http://schemas.microsoft.com/office/drawing/2014/main" id="{8401E1B7-5226-9949-A0C6-021A964B9DC3}"/>
              </a:ext>
            </a:extLst>
          </p:cNvPr>
          <p:cNvGrpSpPr>
            <a:grpSpLocks/>
          </p:cNvGrpSpPr>
          <p:nvPr/>
        </p:nvGrpSpPr>
        <p:grpSpPr bwMode="auto">
          <a:xfrm>
            <a:off x="7820230" y="2941639"/>
            <a:ext cx="711200" cy="306387"/>
            <a:chOff x="5447875" y="1889958"/>
            <a:chExt cx="948257" cy="408432"/>
          </a:xfrm>
        </p:grpSpPr>
        <p:pic>
          <p:nvPicPr>
            <p:cNvPr id="104487" name="Picture 41">
              <a:extLst>
                <a:ext uri="{FF2B5EF4-FFF2-40B4-BE49-F238E27FC236}">
                  <a16:creationId xmlns:a16="http://schemas.microsoft.com/office/drawing/2014/main" id="{381F009D-6A7E-724D-BB19-CC61FCFC0357}"/>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603652" y="1889958"/>
              <a:ext cx="792480" cy="40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88" name="TextBox 42">
              <a:extLst>
                <a:ext uri="{FF2B5EF4-FFF2-40B4-BE49-F238E27FC236}">
                  <a16:creationId xmlns:a16="http://schemas.microsoft.com/office/drawing/2014/main" id="{C34DE641-B1C4-A240-815A-DB8A655D1B0B}"/>
                </a:ext>
              </a:extLst>
            </p:cNvPr>
            <p:cNvSpPr txBox="1">
              <a:spLocks noChangeArrowheads="1"/>
            </p:cNvSpPr>
            <p:nvPr/>
          </p:nvSpPr>
          <p:spPr bwMode="auto">
            <a:xfrm>
              <a:off x="5447875" y="1968695"/>
              <a:ext cx="948257"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900" b="1">
                  <a:solidFill>
                    <a:srgbClr val="000000"/>
                  </a:solidFill>
                  <a:latin typeface="Helvetica Neue for IBM" panose="020B0604020202020204" pitchFamily="34" charset="77"/>
                  <a:ea typeface="Helvetica Neue for IBM" panose="020B0604020202020204" pitchFamily="34" charset="77"/>
                  <a:cs typeface="Helvetica Neue for IBM" panose="020B0604020202020204" pitchFamily="34" charset="77"/>
                </a:rPr>
                <a:t>/api2</a:t>
              </a:r>
            </a:p>
          </p:txBody>
        </p:sp>
      </p:grpSp>
      <p:grpSp>
        <p:nvGrpSpPr>
          <p:cNvPr id="104469" name="Group 43">
            <a:extLst>
              <a:ext uri="{FF2B5EF4-FFF2-40B4-BE49-F238E27FC236}">
                <a16:creationId xmlns:a16="http://schemas.microsoft.com/office/drawing/2014/main" id="{9FFC6295-60E2-D24A-AD74-C91C68BCDC85}"/>
              </a:ext>
            </a:extLst>
          </p:cNvPr>
          <p:cNvGrpSpPr>
            <a:grpSpLocks/>
          </p:cNvGrpSpPr>
          <p:nvPr/>
        </p:nvGrpSpPr>
        <p:grpSpPr bwMode="auto">
          <a:xfrm>
            <a:off x="7813880" y="3352800"/>
            <a:ext cx="711200" cy="306388"/>
            <a:chOff x="5447875" y="1889958"/>
            <a:chExt cx="948257" cy="408432"/>
          </a:xfrm>
        </p:grpSpPr>
        <p:pic>
          <p:nvPicPr>
            <p:cNvPr id="104485" name="Picture 44">
              <a:extLst>
                <a:ext uri="{FF2B5EF4-FFF2-40B4-BE49-F238E27FC236}">
                  <a16:creationId xmlns:a16="http://schemas.microsoft.com/office/drawing/2014/main" id="{D018F61C-90F9-314B-8561-76F0D43FDE8E}"/>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603652" y="1889958"/>
              <a:ext cx="792480" cy="40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86" name="TextBox 45">
              <a:extLst>
                <a:ext uri="{FF2B5EF4-FFF2-40B4-BE49-F238E27FC236}">
                  <a16:creationId xmlns:a16="http://schemas.microsoft.com/office/drawing/2014/main" id="{C2082AD8-4118-4849-8F98-A49894C1D7CC}"/>
                </a:ext>
              </a:extLst>
            </p:cNvPr>
            <p:cNvSpPr txBox="1">
              <a:spLocks noChangeArrowheads="1"/>
            </p:cNvSpPr>
            <p:nvPr/>
          </p:nvSpPr>
          <p:spPr bwMode="auto">
            <a:xfrm>
              <a:off x="5447875" y="1968695"/>
              <a:ext cx="948257"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900" b="1">
                  <a:solidFill>
                    <a:srgbClr val="000000"/>
                  </a:solidFill>
                  <a:latin typeface="Helvetica Neue for IBM" panose="020B0604020202020204" pitchFamily="34" charset="77"/>
                  <a:ea typeface="Helvetica Neue for IBM" panose="020B0604020202020204" pitchFamily="34" charset="77"/>
                  <a:cs typeface="Helvetica Neue for IBM" panose="020B0604020202020204" pitchFamily="34" charset="77"/>
                </a:rPr>
                <a:t>/api3</a:t>
              </a:r>
            </a:p>
          </p:txBody>
        </p:sp>
      </p:grpSp>
      <p:pic>
        <p:nvPicPr>
          <p:cNvPr id="104470" name="Picture 46">
            <a:extLst>
              <a:ext uri="{FF2B5EF4-FFF2-40B4-BE49-F238E27FC236}">
                <a16:creationId xmlns:a16="http://schemas.microsoft.com/office/drawing/2014/main" id="{5C3ADC32-5691-B34D-B7C4-76E9469CFB4D}"/>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296355" y="3983039"/>
            <a:ext cx="12176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71" name="TextBox 47">
            <a:extLst>
              <a:ext uri="{FF2B5EF4-FFF2-40B4-BE49-F238E27FC236}">
                <a16:creationId xmlns:a16="http://schemas.microsoft.com/office/drawing/2014/main" id="{8D3BFC4A-8006-054F-9DA4-7E4FB8F62987}"/>
              </a:ext>
            </a:extLst>
          </p:cNvPr>
          <p:cNvSpPr txBox="1">
            <a:spLocks noChangeArrowheads="1"/>
          </p:cNvSpPr>
          <p:nvPr/>
        </p:nvSpPr>
        <p:spPr bwMode="auto">
          <a:xfrm>
            <a:off x="7270956" y="4029075"/>
            <a:ext cx="11588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900" b="1">
                <a:solidFill>
                  <a:srgbClr val="000000"/>
                </a:solidFill>
                <a:latin typeface="Helvetica Neue for IBM" panose="020B0604020202020204" pitchFamily="34" charset="77"/>
                <a:ea typeface="Helvetica Neue for IBM" panose="020B0604020202020204" pitchFamily="34" charset="77"/>
                <a:cs typeface="Helvetica Neue for IBM" panose="020B0604020202020204" pitchFamily="34" charset="77"/>
              </a:rPr>
              <a:t>/zosconnect/apis</a:t>
            </a:r>
          </a:p>
        </p:txBody>
      </p:sp>
      <p:pic>
        <p:nvPicPr>
          <p:cNvPr id="104472" name="Picture 48">
            <a:extLst>
              <a:ext uri="{FF2B5EF4-FFF2-40B4-BE49-F238E27FC236}">
                <a16:creationId xmlns:a16="http://schemas.microsoft.com/office/drawing/2014/main" id="{2D9B77FC-06A7-4742-8EAA-3B676CCC474A}"/>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598106" y="3105151"/>
            <a:ext cx="5048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473" name="Group 49">
            <a:extLst>
              <a:ext uri="{FF2B5EF4-FFF2-40B4-BE49-F238E27FC236}">
                <a16:creationId xmlns:a16="http://schemas.microsoft.com/office/drawing/2014/main" id="{CF2579E1-CB52-F546-BA5E-BC8D596175B0}"/>
              </a:ext>
            </a:extLst>
          </p:cNvPr>
          <p:cNvGrpSpPr>
            <a:grpSpLocks/>
          </p:cNvGrpSpPr>
          <p:nvPr/>
        </p:nvGrpSpPr>
        <p:grpSpPr bwMode="auto">
          <a:xfrm>
            <a:off x="4508705" y="3105150"/>
            <a:ext cx="711200" cy="642938"/>
            <a:chOff x="3869484" y="1837262"/>
            <a:chExt cx="948257" cy="856488"/>
          </a:xfrm>
        </p:grpSpPr>
        <p:pic>
          <p:nvPicPr>
            <p:cNvPr id="104481" name="Picture 50">
              <a:extLst>
                <a:ext uri="{FF2B5EF4-FFF2-40B4-BE49-F238E27FC236}">
                  <a16:creationId xmlns:a16="http://schemas.microsoft.com/office/drawing/2014/main" id="{A36F55FD-18AB-BF43-B90E-FE4EB723D350}"/>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003141" y="1837262"/>
              <a:ext cx="701040" cy="85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82" name="TextBox 51">
              <a:extLst>
                <a:ext uri="{FF2B5EF4-FFF2-40B4-BE49-F238E27FC236}">
                  <a16:creationId xmlns:a16="http://schemas.microsoft.com/office/drawing/2014/main" id="{D085E895-9333-2242-B4DD-56FD5CB9B69A}"/>
                </a:ext>
              </a:extLst>
            </p:cNvPr>
            <p:cNvSpPr txBox="1">
              <a:spLocks noChangeArrowheads="1"/>
            </p:cNvSpPr>
            <p:nvPr/>
          </p:nvSpPr>
          <p:spPr bwMode="auto">
            <a:xfrm>
              <a:off x="3869484" y="1964033"/>
              <a:ext cx="948257"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900" b="1">
                  <a:solidFill>
                    <a:srgbClr val="000000"/>
                  </a:solidFill>
                  <a:latin typeface="Helvetica Neue for IBM" panose="020B0604020202020204" pitchFamily="34" charset="77"/>
                  <a:ea typeface="Helvetica Neue for IBM" panose="020B0604020202020204" pitchFamily="34" charset="77"/>
                  <a:cs typeface="Helvetica Neue for IBM" panose="020B0604020202020204" pitchFamily="34" charset="77"/>
                </a:rPr>
                <a:t>/api1</a:t>
              </a:r>
            </a:p>
          </p:txBody>
        </p:sp>
        <p:sp>
          <p:nvSpPr>
            <p:cNvPr id="104483" name="TextBox 52">
              <a:extLst>
                <a:ext uri="{FF2B5EF4-FFF2-40B4-BE49-F238E27FC236}">
                  <a16:creationId xmlns:a16="http://schemas.microsoft.com/office/drawing/2014/main" id="{634E5B21-C791-C14B-AD9F-F2374D02F47D}"/>
                </a:ext>
              </a:extLst>
            </p:cNvPr>
            <p:cNvSpPr txBox="1">
              <a:spLocks noChangeArrowheads="1"/>
            </p:cNvSpPr>
            <p:nvPr/>
          </p:nvSpPr>
          <p:spPr bwMode="auto">
            <a:xfrm>
              <a:off x="3869484" y="2144702"/>
              <a:ext cx="948257"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900" b="1">
                  <a:solidFill>
                    <a:srgbClr val="000000"/>
                  </a:solidFill>
                  <a:latin typeface="Helvetica Neue for IBM" panose="020B0604020202020204" pitchFamily="34" charset="77"/>
                  <a:ea typeface="Helvetica Neue for IBM" panose="020B0604020202020204" pitchFamily="34" charset="77"/>
                  <a:cs typeface="Helvetica Neue for IBM" panose="020B0604020202020204" pitchFamily="34" charset="77"/>
                </a:rPr>
                <a:t>/api2</a:t>
              </a:r>
            </a:p>
          </p:txBody>
        </p:sp>
        <p:sp>
          <p:nvSpPr>
            <p:cNvPr id="104484" name="TextBox 53">
              <a:extLst>
                <a:ext uri="{FF2B5EF4-FFF2-40B4-BE49-F238E27FC236}">
                  <a16:creationId xmlns:a16="http://schemas.microsoft.com/office/drawing/2014/main" id="{C15F54FA-639F-7048-B0DF-F166536ACF9A}"/>
                </a:ext>
              </a:extLst>
            </p:cNvPr>
            <p:cNvSpPr txBox="1">
              <a:spLocks noChangeArrowheads="1"/>
            </p:cNvSpPr>
            <p:nvPr/>
          </p:nvSpPr>
          <p:spPr bwMode="auto">
            <a:xfrm>
              <a:off x="3869484" y="2347989"/>
              <a:ext cx="948257"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900" b="1">
                  <a:solidFill>
                    <a:srgbClr val="000000"/>
                  </a:solidFill>
                  <a:latin typeface="Helvetica Neue for IBM" panose="020B0604020202020204" pitchFamily="34" charset="77"/>
                  <a:ea typeface="Helvetica Neue for IBM" panose="020B0604020202020204" pitchFamily="34" charset="77"/>
                  <a:cs typeface="Helvetica Neue for IBM" panose="020B0604020202020204" pitchFamily="34" charset="77"/>
                </a:rPr>
                <a:t>/api3</a:t>
              </a:r>
            </a:p>
          </p:txBody>
        </p:sp>
      </p:grpSp>
      <p:pic>
        <p:nvPicPr>
          <p:cNvPr id="104474" name="Picture 54">
            <a:extLst>
              <a:ext uri="{FF2B5EF4-FFF2-40B4-BE49-F238E27FC236}">
                <a16:creationId xmlns:a16="http://schemas.microsoft.com/office/drawing/2014/main" id="{202F4D6E-7A7D-2043-9743-B77E4A17C4DD}"/>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599568" y="2663826"/>
            <a:ext cx="3286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75" name="TextBox 34">
            <a:extLst>
              <a:ext uri="{FF2B5EF4-FFF2-40B4-BE49-F238E27FC236}">
                <a16:creationId xmlns:a16="http://schemas.microsoft.com/office/drawing/2014/main" id="{5951268C-B455-9E41-A1CF-BFE49C6A1B6C}"/>
              </a:ext>
            </a:extLst>
          </p:cNvPr>
          <p:cNvSpPr txBox="1">
            <a:spLocks noChangeArrowheads="1"/>
          </p:cNvSpPr>
          <p:nvPr/>
        </p:nvSpPr>
        <p:spPr bwMode="auto">
          <a:xfrm>
            <a:off x="2511630" y="4008438"/>
            <a:ext cx="43751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500">
                <a:solidFill>
                  <a:srgbClr val="4C4C4C"/>
                </a:solidFill>
                <a:latin typeface="HelvNeue Light for IBM"/>
                <a:ea typeface="HelvNeue Medium for IBM"/>
                <a:cs typeface="HelvNeue Medium for IBM"/>
              </a:rPr>
              <a:t>APIs are discoverable from </a:t>
            </a:r>
            <a:r>
              <a:rPr lang="en-US" altLang="en-US" sz="1500">
                <a:solidFill>
                  <a:srgbClr val="4C4C4C"/>
                </a:solidFill>
                <a:latin typeface="HelvNeue Medium for IBM"/>
                <a:ea typeface="HelvNeue Medium for IBM"/>
                <a:cs typeface="HelvNeue Medium for IBM"/>
              </a:rPr>
              <a:t>z/OS Connect EE</a:t>
            </a:r>
            <a:endParaRPr lang="en-US" altLang="en-US" sz="1500">
              <a:solidFill>
                <a:srgbClr val="4C4C4C"/>
              </a:solidFill>
              <a:latin typeface="HelvNeue Light for IBM"/>
              <a:ea typeface="HelvNeue Medium for IBM"/>
              <a:cs typeface="HelvNeue Medium for IBM"/>
            </a:endParaRPr>
          </a:p>
        </p:txBody>
      </p:sp>
      <p:sp>
        <p:nvSpPr>
          <p:cNvPr id="104476" name="TextBox 21">
            <a:extLst>
              <a:ext uri="{FF2B5EF4-FFF2-40B4-BE49-F238E27FC236}">
                <a16:creationId xmlns:a16="http://schemas.microsoft.com/office/drawing/2014/main" id="{78A60465-C9DA-884F-AB53-AD331F7C2BE1}"/>
              </a:ext>
            </a:extLst>
          </p:cNvPr>
          <p:cNvSpPr txBox="1">
            <a:spLocks noChangeArrowheads="1"/>
          </p:cNvSpPr>
          <p:nvPr/>
        </p:nvSpPr>
        <p:spPr bwMode="auto">
          <a:xfrm>
            <a:off x="2675143" y="4835526"/>
            <a:ext cx="541496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500" dirty="0">
                <a:solidFill>
                  <a:srgbClr val="4C4C4C"/>
                </a:solidFill>
                <a:latin typeface="HelvNeue Light for IBM"/>
                <a:ea typeface="HelvNeue Medium for IBM"/>
                <a:cs typeface="HelvNeue Medium for IBM"/>
              </a:rPr>
              <a:t>URIs of Open API docs can be consumed by other products that support the standard such as API management products from IBM (</a:t>
            </a:r>
            <a:r>
              <a:rPr lang="en-US" altLang="en-US" sz="1500" dirty="0">
                <a:solidFill>
                  <a:srgbClr val="4C4C4C"/>
                </a:solidFill>
                <a:latin typeface="HelvNeue Medium for IBM"/>
                <a:ea typeface="HelvNeue Medium for IBM"/>
                <a:cs typeface="HelvNeue Medium for IBM"/>
              </a:rPr>
              <a:t>API Connect)</a:t>
            </a:r>
            <a:endParaRPr lang="en-US" altLang="en-US" sz="1500" dirty="0">
              <a:solidFill>
                <a:srgbClr val="4C4C4C"/>
              </a:solidFill>
              <a:latin typeface="HelvNeue Light for IBM"/>
              <a:ea typeface="HelvNeue Medium for IBM"/>
              <a:cs typeface="HelvNeue Medium for IBM"/>
            </a:endParaRPr>
          </a:p>
        </p:txBody>
      </p:sp>
      <p:sp>
        <p:nvSpPr>
          <p:cNvPr id="2" name="Title 1">
            <a:extLst>
              <a:ext uri="{FF2B5EF4-FFF2-40B4-BE49-F238E27FC236}">
                <a16:creationId xmlns:a16="http://schemas.microsoft.com/office/drawing/2014/main" id="{8646A838-BB42-AA47-BC9E-D9317C5DDA44}"/>
              </a:ext>
            </a:extLst>
          </p:cNvPr>
          <p:cNvSpPr>
            <a:spLocks noGrp="1"/>
          </p:cNvSpPr>
          <p:nvPr>
            <p:ph type="title"/>
          </p:nvPr>
        </p:nvSpPr>
        <p:spPr/>
        <p:txBody>
          <a:bodyPr>
            <a:normAutofit/>
          </a:bodyPr>
          <a:lstStyle/>
          <a:p>
            <a:r>
              <a:rPr lang="en-US" sz="3600" dirty="0"/>
              <a:t>API Documentation via Open API Doc (aka swagger) </a:t>
            </a:r>
          </a:p>
        </p:txBody>
      </p:sp>
      <p:sp>
        <p:nvSpPr>
          <p:cNvPr id="104479" name="Slide Number Placeholder 1">
            <a:extLst>
              <a:ext uri="{FF2B5EF4-FFF2-40B4-BE49-F238E27FC236}">
                <a16:creationId xmlns:a16="http://schemas.microsoft.com/office/drawing/2014/main" id="{C90E5B2B-C66F-B542-9B1D-70628812A44A}"/>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fld id="{46BF8A7B-F750-AC4A-917B-01365B64B97C}" type="slidenum">
              <a:rPr lang="en-US" altLang="en-US" smtClean="0"/>
              <a:pPr/>
              <a:t>54</a:t>
            </a:fld>
            <a:endParaRPr lang="en-US" altLang="en-US" sz="1000">
              <a:solidFill>
                <a:srgbClr val="898989"/>
              </a:solidFill>
              <a:latin typeface="Calibri" panose="020F0502020204030204" pitchFamily="34" charset="0"/>
            </a:endParaRPr>
          </a:p>
        </p:txBody>
      </p:sp>
      <p:sp>
        <p:nvSpPr>
          <p:cNvPr id="104480" name="TextBox 55">
            <a:extLst>
              <a:ext uri="{FF2B5EF4-FFF2-40B4-BE49-F238E27FC236}">
                <a16:creationId xmlns:a16="http://schemas.microsoft.com/office/drawing/2014/main" id="{8C8A9CB5-F653-5A4A-9283-40105D9835D6}"/>
              </a:ext>
            </a:extLst>
          </p:cNvPr>
          <p:cNvSpPr txBox="1">
            <a:spLocks noChangeArrowheads="1"/>
          </p:cNvSpPr>
          <p:nvPr/>
        </p:nvSpPr>
        <p:spPr bwMode="auto">
          <a:xfrm>
            <a:off x="2849767" y="1870058"/>
            <a:ext cx="4029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1400">
                <a:solidFill>
                  <a:schemeClr val="tx1"/>
                </a:solidFill>
                <a:latin typeface="Arial" panose="020B0604020202020204" pitchFamily="34" charset="0"/>
                <a:cs typeface="Arial" panose="020B0604020202020204" pitchFamily="34" charset="0"/>
              </a:defRPr>
            </a:lvl1pPr>
            <a:lvl2pPr marL="742950" indent="-285750" defTabSz="685800">
              <a:defRPr sz="1400">
                <a:solidFill>
                  <a:schemeClr val="tx1"/>
                </a:solidFill>
                <a:latin typeface="Arial" panose="020B0604020202020204" pitchFamily="34" charset="0"/>
                <a:cs typeface="Arial" panose="020B0604020202020204" pitchFamily="34" charset="0"/>
              </a:defRPr>
            </a:lvl2pPr>
            <a:lvl3pPr marL="1143000" indent="-228600" defTabSz="685800">
              <a:defRPr sz="1400">
                <a:solidFill>
                  <a:schemeClr val="tx1"/>
                </a:solidFill>
                <a:latin typeface="Arial" panose="020B0604020202020204" pitchFamily="34" charset="0"/>
                <a:cs typeface="Arial" panose="020B0604020202020204" pitchFamily="34" charset="0"/>
              </a:defRPr>
            </a:lvl3pPr>
            <a:lvl4pPr marL="1600200" indent="-228600" defTabSz="685800">
              <a:defRPr sz="1400">
                <a:solidFill>
                  <a:schemeClr val="tx1"/>
                </a:solidFill>
                <a:latin typeface="Arial" panose="020B0604020202020204" pitchFamily="34" charset="0"/>
                <a:cs typeface="Arial" panose="020B0604020202020204" pitchFamily="34" charset="0"/>
              </a:defRPr>
            </a:lvl4pPr>
            <a:lvl5pPr marL="2057400" indent="-228600" defTabSz="685800">
              <a:defRPr sz="14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a:r>
              <a:rPr lang="en-US" altLang="en-US" sz="1500" dirty="0">
                <a:solidFill>
                  <a:srgbClr val="4C4C4C"/>
                </a:solidFill>
                <a:latin typeface="HelvNeue Light for IBM"/>
                <a:ea typeface="HelvNeue Medium for IBM"/>
                <a:cs typeface="HelvNeue Medium for IBM"/>
              </a:rPr>
              <a:t>z/OS Connect EE tooling produces Open API Doc for defined z/OS APIs</a:t>
            </a:r>
          </a:p>
        </p:txBody>
      </p:sp>
    </p:spTree>
    <p:extLst>
      <p:ext uri="{BB962C8B-B14F-4D97-AF65-F5344CB8AC3E}">
        <p14:creationId xmlns:p14="http://schemas.microsoft.com/office/powerpoint/2010/main" val="1585242929"/>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a:extLst>
              <a:ext uri="{FF2B5EF4-FFF2-40B4-BE49-F238E27FC236}">
                <a16:creationId xmlns:a16="http://schemas.microsoft.com/office/drawing/2014/main" id="{B3EE0DB7-846C-7243-B6FC-611748EDEB23}"/>
              </a:ext>
            </a:extLst>
          </p:cNvPr>
          <p:cNvSpPr>
            <a:spLocks noGrp="1" noChangeArrowheads="1"/>
          </p:cNvSpPr>
          <p:nvPr>
            <p:ph type="title"/>
          </p:nvPr>
        </p:nvSpPr>
        <p:spPr/>
        <p:txBody>
          <a:bodyPr/>
          <a:lstStyle/>
          <a:p>
            <a:pPr eaLnBrk="1" hangingPunct="1"/>
            <a:r>
              <a:rPr lang="en-US" altLang="en-US" sz="2800" b="1"/>
              <a:t> </a:t>
            </a:r>
          </a:p>
        </p:txBody>
      </p:sp>
      <p:sp>
        <p:nvSpPr>
          <p:cNvPr id="108548" name="Rectangle 3">
            <a:extLst>
              <a:ext uri="{FF2B5EF4-FFF2-40B4-BE49-F238E27FC236}">
                <a16:creationId xmlns:a16="http://schemas.microsoft.com/office/drawing/2014/main" id="{9FFA15C0-41BB-A744-BC09-15E93A3E8C20}"/>
              </a:ext>
            </a:extLst>
          </p:cNvPr>
          <p:cNvSpPr>
            <a:spLocks noGrp="1" noChangeArrowheads="1"/>
          </p:cNvSpPr>
          <p:nvPr>
            <p:ph type="body" idx="1"/>
          </p:nvPr>
        </p:nvSpPr>
        <p:spPr/>
        <p:txBody>
          <a:bodyPr/>
          <a:lstStyle/>
          <a:p>
            <a:pPr eaLnBrk="1" hangingPunct="1">
              <a:buFont typeface="Wingdings" pitchFamily="2" charset="2"/>
              <a:buNone/>
            </a:pPr>
            <a:r>
              <a:rPr lang="en-US" altLang="en-US" sz="4000" dirty="0">
                <a:solidFill>
                  <a:schemeClr val="accent1">
                    <a:lumMod val="75000"/>
                  </a:schemeClr>
                </a:solidFill>
              </a:rPr>
              <a:t>Which way to go?</a:t>
            </a:r>
            <a:endParaRPr lang="en-US" altLang="en-US" sz="3200" dirty="0">
              <a:solidFill>
                <a:schemeClr val="accent1">
                  <a:lumMod val="75000"/>
                </a:schemeClr>
              </a:solidFill>
            </a:endParaRPr>
          </a:p>
        </p:txBody>
      </p:sp>
      <p:sp>
        <p:nvSpPr>
          <p:cNvPr id="108546" name="Slide Number Placeholder 3">
            <a:extLst>
              <a:ext uri="{FF2B5EF4-FFF2-40B4-BE49-F238E27FC236}">
                <a16:creationId xmlns:a16="http://schemas.microsoft.com/office/drawing/2014/main" id="{45EF4DB4-F744-0749-A8FB-9E9D57A74574}"/>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55</a:t>
            </a:fld>
            <a:endParaRPr lang="en-US" altLang="en-US" sz="1000">
              <a:solidFill>
                <a:srgbClr val="FFFFFF"/>
              </a:solidFill>
            </a:endParaRPr>
          </a:p>
        </p:txBody>
      </p:sp>
    </p:spTree>
    <p:extLst>
      <p:ext uri="{BB962C8B-B14F-4D97-AF65-F5344CB8AC3E}">
        <p14:creationId xmlns:p14="http://schemas.microsoft.com/office/powerpoint/2010/main" val="2034938654"/>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43E436A-6992-884B-9D76-27EBE838C1C6}"/>
              </a:ext>
            </a:extLst>
          </p:cNvPr>
          <p:cNvSpPr>
            <a:spLocks noGrp="1" noChangeArrowheads="1"/>
          </p:cNvSpPr>
          <p:nvPr>
            <p:ph type="title"/>
          </p:nvPr>
        </p:nvSpPr>
        <p:spPr/>
        <p:txBody>
          <a:bodyPr>
            <a:normAutofit/>
          </a:bodyPr>
          <a:lstStyle/>
          <a:p>
            <a:pPr defTabSz="912813"/>
            <a:r>
              <a:rPr lang="en-GB" altLang="en-US" sz="3600" dirty="0"/>
              <a:t>REST which way to go ?</a:t>
            </a:r>
            <a:endParaRPr lang="en-US" altLang="en-US" sz="3600" dirty="0"/>
          </a:p>
        </p:txBody>
      </p:sp>
      <p:sp>
        <p:nvSpPr>
          <p:cNvPr id="109571" name="Rectangle 3">
            <a:extLst>
              <a:ext uri="{FF2B5EF4-FFF2-40B4-BE49-F238E27FC236}">
                <a16:creationId xmlns:a16="http://schemas.microsoft.com/office/drawing/2014/main" id="{9A49368E-9B33-5243-961C-624954923967}"/>
              </a:ext>
            </a:extLst>
          </p:cNvPr>
          <p:cNvSpPr>
            <a:spLocks noGrp="1" noChangeArrowheads="1"/>
          </p:cNvSpPr>
          <p:nvPr>
            <p:ph idx="1"/>
          </p:nvPr>
        </p:nvSpPr>
        <p:spPr/>
        <p:txBody>
          <a:bodyPr>
            <a:normAutofit lnSpcReduction="10000"/>
          </a:bodyPr>
          <a:lstStyle/>
          <a:p>
            <a:pPr eaLnBrk="1" hangingPunct="1"/>
            <a:r>
              <a:rPr lang="en-US" altLang="en-US" sz="1800" dirty="0"/>
              <a:t>z/OS Connect </a:t>
            </a:r>
          </a:p>
          <a:p>
            <a:pPr lvl="1" eaLnBrk="1" hangingPunct="1"/>
            <a:r>
              <a:rPr lang="en-US" altLang="en-US" sz="1800" dirty="0"/>
              <a:t>Fast on-ramp to z/OS applications (IMS, CICS, </a:t>
            </a:r>
            <a:r>
              <a:rPr lang="en-US" altLang="en-US" sz="1800" dirty="0" err="1"/>
              <a:t>etc</a:t>
            </a:r>
            <a:r>
              <a:rPr lang="en-US" altLang="en-US" sz="1800" dirty="0"/>
              <a:t>)</a:t>
            </a:r>
          </a:p>
          <a:p>
            <a:pPr lvl="2" eaLnBrk="1" hangingPunct="1"/>
            <a:r>
              <a:rPr lang="en-US" altLang="en-US" sz="1600" dirty="0"/>
              <a:t>Common interface</a:t>
            </a:r>
          </a:p>
          <a:p>
            <a:pPr lvl="1" eaLnBrk="1" hangingPunct="1"/>
            <a:r>
              <a:rPr lang="en-US" altLang="en-US" sz="1800" dirty="0"/>
              <a:t>Tools to allow developer to define secure REST service without the need to develop extensive code for System z </a:t>
            </a:r>
          </a:p>
          <a:p>
            <a:pPr eaLnBrk="1" hangingPunct="1"/>
            <a:r>
              <a:rPr lang="en-US" altLang="en-US" sz="1800" dirty="0"/>
              <a:t>JSON programs in CICS</a:t>
            </a:r>
          </a:p>
          <a:p>
            <a:pPr lvl="1" eaLnBrk="1" hangingPunct="1"/>
            <a:r>
              <a:rPr lang="en-US" altLang="en-US" sz="1800" dirty="0"/>
              <a:t>REST service in CICS using the CICS API or PIPELINE</a:t>
            </a:r>
          </a:p>
          <a:p>
            <a:pPr lvl="1" eaLnBrk="1" hangingPunct="1"/>
            <a:r>
              <a:rPr lang="en-US" altLang="en-US" sz="1800" dirty="0"/>
              <a:t>No automatic client support with JSON, although you can use the CICS WEB API and the DFHJSON program (or EXEC CICS TRANSFORM)</a:t>
            </a:r>
          </a:p>
          <a:p>
            <a:pPr eaLnBrk="1" hangingPunct="1"/>
            <a:r>
              <a:rPr lang="en-US" altLang="en-US" sz="2000" dirty="0"/>
              <a:t>Java program</a:t>
            </a:r>
          </a:p>
          <a:p>
            <a:pPr lvl="1" eaLnBrk="1" hangingPunct="1"/>
            <a:r>
              <a:rPr lang="en-US" altLang="en-US" sz="1800" dirty="0"/>
              <a:t>Lots of Java programmers</a:t>
            </a:r>
          </a:p>
          <a:p>
            <a:pPr lvl="1" eaLnBrk="1" hangingPunct="1"/>
            <a:r>
              <a:rPr lang="en-US" altLang="en-US" sz="1800" dirty="0"/>
              <a:t>Java standards</a:t>
            </a:r>
          </a:p>
          <a:p>
            <a:pPr eaLnBrk="1" hangingPunct="1"/>
            <a:r>
              <a:rPr lang="en-US" altLang="en-US" sz="2000" dirty="0"/>
              <a:t>Skill set</a:t>
            </a:r>
          </a:p>
          <a:p>
            <a:pPr lvl="1" eaLnBrk="1" hangingPunct="1"/>
            <a:r>
              <a:rPr lang="en-US" altLang="en-US" sz="1800" dirty="0"/>
              <a:t>Many people use what they know</a:t>
            </a:r>
          </a:p>
        </p:txBody>
      </p:sp>
      <p:sp>
        <p:nvSpPr>
          <p:cNvPr id="109572" name="Slide Number Placeholder 4">
            <a:extLst>
              <a:ext uri="{FF2B5EF4-FFF2-40B4-BE49-F238E27FC236}">
                <a16:creationId xmlns:a16="http://schemas.microsoft.com/office/drawing/2014/main" id="{46A724E7-526D-2C44-B39C-F2B962902E18}"/>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56</a:t>
            </a:fld>
            <a:endParaRPr lang="en-US" altLang="en-US" sz="1000">
              <a:solidFill>
                <a:srgbClr val="FFFFFF"/>
              </a:solidFill>
            </a:endParaRPr>
          </a:p>
        </p:txBody>
      </p:sp>
    </p:spTree>
    <p:custDataLst>
      <p:tags r:id="rId1"/>
    </p:custDataLst>
    <p:extLst>
      <p:ext uri="{BB962C8B-B14F-4D97-AF65-F5344CB8AC3E}">
        <p14:creationId xmlns:p14="http://schemas.microsoft.com/office/powerpoint/2010/main" val="2112523757"/>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E04EE4B4-E176-C34B-BBE7-6A23912C8151}"/>
              </a:ext>
            </a:extLst>
          </p:cNvPr>
          <p:cNvSpPr>
            <a:spLocks noGrp="1"/>
          </p:cNvSpPr>
          <p:nvPr>
            <p:ph type="title"/>
          </p:nvPr>
        </p:nvSpPr>
        <p:spPr/>
        <p:txBody>
          <a:bodyPr>
            <a:normAutofit/>
          </a:bodyPr>
          <a:lstStyle/>
          <a:p>
            <a:r>
              <a:rPr lang="en-US" altLang="en-US" sz="2800" dirty="0"/>
              <a:t>Notes:</a:t>
            </a:r>
          </a:p>
        </p:txBody>
      </p:sp>
      <p:sp>
        <p:nvSpPr>
          <p:cNvPr id="111619" name="Content Placeholder 2">
            <a:extLst>
              <a:ext uri="{FF2B5EF4-FFF2-40B4-BE49-F238E27FC236}">
                <a16:creationId xmlns:a16="http://schemas.microsoft.com/office/drawing/2014/main" id="{5FB58CAA-8A6A-EC4A-A410-0FC7F5455DEA}"/>
              </a:ext>
            </a:extLst>
          </p:cNvPr>
          <p:cNvSpPr>
            <a:spLocks noGrp="1"/>
          </p:cNvSpPr>
          <p:nvPr>
            <p:ph idx="1"/>
          </p:nvPr>
        </p:nvSpPr>
        <p:spPr/>
        <p:txBody>
          <a:bodyPr>
            <a:normAutofit/>
          </a:bodyPr>
          <a:lstStyle/>
          <a:p>
            <a:r>
              <a:rPr lang="en-US" altLang="en-US" sz="1600" dirty="0"/>
              <a:t>This slide proposes a few reason why you may want to using one environment over the other.</a:t>
            </a:r>
          </a:p>
        </p:txBody>
      </p:sp>
      <p:sp>
        <p:nvSpPr>
          <p:cNvPr id="111620" name="Slide Number Placeholder 3">
            <a:extLst>
              <a:ext uri="{FF2B5EF4-FFF2-40B4-BE49-F238E27FC236}">
                <a16:creationId xmlns:a16="http://schemas.microsoft.com/office/drawing/2014/main" id="{6CC15AE1-5C1A-9C46-B536-2FB3C63EFAE9}"/>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57</a:t>
            </a:fld>
            <a:endParaRPr lang="en-US" altLang="en-US" sz="1000">
              <a:solidFill>
                <a:srgbClr val="FFFFFF"/>
              </a:solidFill>
            </a:endParaRPr>
          </a:p>
        </p:txBody>
      </p:sp>
    </p:spTree>
    <p:extLst>
      <p:ext uri="{BB962C8B-B14F-4D97-AF65-F5344CB8AC3E}">
        <p14:creationId xmlns:p14="http://schemas.microsoft.com/office/powerpoint/2010/main" val="1034871568"/>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47F481BE-3B6E-2B4F-B03A-7B421FC6D8B8}"/>
              </a:ext>
            </a:extLst>
          </p:cNvPr>
          <p:cNvSpPr>
            <a:spLocks noGrp="1"/>
          </p:cNvSpPr>
          <p:nvPr>
            <p:ph type="title"/>
          </p:nvPr>
        </p:nvSpPr>
        <p:spPr/>
        <p:txBody>
          <a:bodyPr>
            <a:normAutofit/>
          </a:bodyPr>
          <a:lstStyle/>
          <a:p>
            <a:r>
              <a:rPr lang="en-US" altLang="en-US" sz="3600" dirty="0"/>
              <a:t>Summary</a:t>
            </a:r>
          </a:p>
        </p:txBody>
      </p:sp>
      <p:sp>
        <p:nvSpPr>
          <p:cNvPr id="112643" name="Content Placeholder 2">
            <a:extLst>
              <a:ext uri="{FF2B5EF4-FFF2-40B4-BE49-F238E27FC236}">
                <a16:creationId xmlns:a16="http://schemas.microsoft.com/office/drawing/2014/main" id="{EA981F07-A840-A84F-8D6B-730D7B51EB6D}"/>
              </a:ext>
            </a:extLst>
          </p:cNvPr>
          <p:cNvSpPr>
            <a:spLocks noGrp="1"/>
          </p:cNvSpPr>
          <p:nvPr>
            <p:ph idx="1"/>
          </p:nvPr>
        </p:nvSpPr>
        <p:spPr/>
        <p:txBody>
          <a:bodyPr>
            <a:normAutofit/>
          </a:bodyPr>
          <a:lstStyle/>
          <a:p>
            <a:pPr eaLnBrk="1" hangingPunct="1">
              <a:lnSpc>
                <a:spcPct val="90000"/>
              </a:lnSpc>
            </a:pPr>
            <a:r>
              <a:rPr lang="en-US" altLang="en-US" sz="2400" dirty="0"/>
              <a:t>REST</a:t>
            </a:r>
          </a:p>
          <a:p>
            <a:pPr lvl="1" eaLnBrk="1" hangingPunct="1">
              <a:lnSpc>
                <a:spcPct val="90000"/>
              </a:lnSpc>
            </a:pPr>
            <a:r>
              <a:rPr lang="en-US" altLang="en-US" sz="2000" dirty="0"/>
              <a:t>What is it used for</a:t>
            </a:r>
          </a:p>
          <a:p>
            <a:pPr lvl="1" eaLnBrk="1" hangingPunct="1">
              <a:lnSpc>
                <a:spcPct val="90000"/>
              </a:lnSpc>
            </a:pPr>
            <a:r>
              <a:rPr lang="en-US" altLang="en-US" sz="2000" dirty="0"/>
              <a:t>Its origin</a:t>
            </a:r>
          </a:p>
          <a:p>
            <a:pPr lvl="1" eaLnBrk="1" hangingPunct="1">
              <a:lnSpc>
                <a:spcPct val="90000"/>
              </a:lnSpc>
            </a:pPr>
            <a:r>
              <a:rPr lang="en-US" altLang="en-US" sz="2000" dirty="0"/>
              <a:t>Details</a:t>
            </a:r>
          </a:p>
          <a:p>
            <a:pPr lvl="2" eaLnBrk="1" hangingPunct="1">
              <a:lnSpc>
                <a:spcPct val="90000"/>
              </a:lnSpc>
            </a:pPr>
            <a:r>
              <a:rPr lang="en-US" altLang="en-US" sz="1800" dirty="0"/>
              <a:t>HTTP, the flows</a:t>
            </a:r>
          </a:p>
          <a:p>
            <a:pPr eaLnBrk="1" hangingPunct="1">
              <a:lnSpc>
                <a:spcPct val="90000"/>
              </a:lnSpc>
            </a:pPr>
            <a:r>
              <a:rPr lang="en-US" altLang="en-US" sz="2400" dirty="0"/>
              <a:t>JSON</a:t>
            </a:r>
          </a:p>
          <a:p>
            <a:pPr lvl="1" eaLnBrk="1" hangingPunct="1">
              <a:lnSpc>
                <a:spcPct val="90000"/>
              </a:lnSpc>
            </a:pPr>
            <a:r>
              <a:rPr lang="en-US" altLang="en-US" sz="2000" dirty="0"/>
              <a:t>Origin</a:t>
            </a:r>
          </a:p>
          <a:p>
            <a:pPr lvl="1" eaLnBrk="1" hangingPunct="1">
              <a:lnSpc>
                <a:spcPct val="90000"/>
              </a:lnSpc>
            </a:pPr>
            <a:r>
              <a:rPr lang="en-US" altLang="en-US" sz="2000" dirty="0"/>
              <a:t>Layout and specification</a:t>
            </a:r>
            <a:endParaRPr lang="en-US" altLang="en-US" dirty="0"/>
          </a:p>
          <a:p>
            <a:pPr eaLnBrk="1" hangingPunct="1">
              <a:lnSpc>
                <a:spcPct val="90000"/>
              </a:lnSpc>
            </a:pPr>
            <a:r>
              <a:rPr lang="en-US" altLang="en-US" sz="2400" dirty="0"/>
              <a:t>CICS native JSON support</a:t>
            </a:r>
          </a:p>
          <a:p>
            <a:pPr eaLnBrk="1" hangingPunct="1">
              <a:lnSpc>
                <a:spcPct val="90000"/>
              </a:lnSpc>
            </a:pPr>
            <a:r>
              <a:rPr lang="en-US" altLang="en-US" sz="2400" dirty="0"/>
              <a:t>z/OS Connect</a:t>
            </a:r>
          </a:p>
        </p:txBody>
      </p:sp>
      <p:sp>
        <p:nvSpPr>
          <p:cNvPr id="112644" name="Slide Number Placeholder 3">
            <a:extLst>
              <a:ext uri="{FF2B5EF4-FFF2-40B4-BE49-F238E27FC236}">
                <a16:creationId xmlns:a16="http://schemas.microsoft.com/office/drawing/2014/main" id="{D0D7D0F6-511D-E441-BB15-EA983EE1599B}"/>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58</a:t>
            </a:fld>
            <a:endParaRPr lang="en-US" altLang="en-US" sz="1000">
              <a:solidFill>
                <a:srgbClr val="FFFFFF"/>
              </a:solidFill>
            </a:endParaRPr>
          </a:p>
        </p:txBody>
      </p:sp>
    </p:spTree>
    <p:extLst>
      <p:ext uri="{BB962C8B-B14F-4D97-AF65-F5344CB8AC3E}">
        <p14:creationId xmlns:p14="http://schemas.microsoft.com/office/powerpoint/2010/main" val="2870473145"/>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C87736CB-FDAA-4A40-844C-1E178EAC82A1}"/>
              </a:ext>
            </a:extLst>
          </p:cNvPr>
          <p:cNvSpPr>
            <a:spLocks noGrp="1" noChangeArrowheads="1"/>
          </p:cNvSpPr>
          <p:nvPr>
            <p:ph type="title"/>
          </p:nvPr>
        </p:nvSpPr>
        <p:spPr/>
        <p:txBody>
          <a:bodyPr>
            <a:normAutofit/>
          </a:bodyPr>
          <a:lstStyle/>
          <a:p>
            <a:pPr defTabSz="912813"/>
            <a:r>
              <a:rPr lang="en-GB" altLang="en-US" sz="3600"/>
              <a:t>References for JSON and REST</a:t>
            </a:r>
            <a:endParaRPr lang="en-US" altLang="en-US" sz="3600"/>
          </a:p>
        </p:txBody>
      </p:sp>
      <p:sp>
        <p:nvSpPr>
          <p:cNvPr id="113667" name="Rectangle 3">
            <a:extLst>
              <a:ext uri="{FF2B5EF4-FFF2-40B4-BE49-F238E27FC236}">
                <a16:creationId xmlns:a16="http://schemas.microsoft.com/office/drawing/2014/main" id="{6C6CDD11-0E42-9847-8DCE-EB3FAB0244A3}"/>
              </a:ext>
            </a:extLst>
          </p:cNvPr>
          <p:cNvSpPr>
            <a:spLocks noGrp="1" noChangeArrowheads="1"/>
          </p:cNvSpPr>
          <p:nvPr>
            <p:ph idx="1"/>
          </p:nvPr>
        </p:nvSpPr>
        <p:spPr/>
        <p:txBody>
          <a:bodyPr>
            <a:normAutofit/>
          </a:bodyPr>
          <a:lstStyle/>
          <a:p>
            <a:pPr>
              <a:lnSpc>
                <a:spcPct val="90000"/>
              </a:lnSpc>
            </a:pPr>
            <a:r>
              <a:rPr lang="en-US" altLang="en-US" sz="2000"/>
              <a:t>Articles and tutorials:</a:t>
            </a:r>
          </a:p>
          <a:p>
            <a:pPr lvl="1">
              <a:lnSpc>
                <a:spcPct val="90000"/>
              </a:lnSpc>
            </a:pPr>
            <a:r>
              <a:rPr lang="en-US" altLang="en-US" sz="2000"/>
              <a:t>https://www.youtube.com/watch?v=Sqtlm1jxpBI&amp;feature=c4-overview-vl&amp;list=PLJxIWNrnCsg-oAben8EgVEF4a9FlRdNBa</a:t>
            </a:r>
          </a:p>
          <a:p>
            <a:pPr lvl="1">
              <a:lnSpc>
                <a:spcPct val="90000"/>
              </a:lnSpc>
            </a:pPr>
            <a:endParaRPr lang="en-US" altLang="en-US" sz="2000"/>
          </a:p>
          <a:p>
            <a:pPr lvl="1">
              <a:lnSpc>
                <a:spcPct val="90000"/>
              </a:lnSpc>
            </a:pPr>
            <a:r>
              <a:rPr lang="en-US" altLang="en-US" sz="2000"/>
              <a:t>https://www.youtube.com/watch?v=6TkQ9PzeevQ&amp;list=PLJxIWNrnCsg-oAben8EgVEF4a9FlRdNBa&amp;index=4</a:t>
            </a:r>
          </a:p>
          <a:p>
            <a:pPr lvl="1">
              <a:lnSpc>
                <a:spcPct val="90000"/>
              </a:lnSpc>
            </a:pPr>
            <a:endParaRPr lang="en-US" altLang="en-US" sz="2000"/>
          </a:p>
          <a:p>
            <a:pPr lvl="1">
              <a:lnSpc>
                <a:spcPct val="90000"/>
              </a:lnSpc>
            </a:pPr>
            <a:r>
              <a:rPr lang="en-US" altLang="en-US" sz="2000"/>
              <a:t>https://www.youtube.com/watch?v=SqjlXxw2FiY&amp;list=PLJxIWNrnCsg-oAben8EgVEF4a9FlRdNBa&amp;index=1</a:t>
            </a:r>
          </a:p>
          <a:p>
            <a:pPr lvl="1">
              <a:lnSpc>
                <a:spcPct val="90000"/>
              </a:lnSpc>
            </a:pPr>
            <a:endParaRPr lang="en-US" altLang="en-US" sz="2000"/>
          </a:p>
          <a:p>
            <a:pPr lvl="1">
              <a:lnSpc>
                <a:spcPct val="90000"/>
              </a:lnSpc>
            </a:pPr>
            <a:r>
              <a:rPr lang="en-US" altLang="en-US" sz="2000"/>
              <a:t>https://www.youtube.com/watch?v=5JyJ0XXR_3c&amp;index=2&amp;list=PLJxIWNrnCsg-oAben8EgVEF4a9FlRdNBa</a:t>
            </a:r>
          </a:p>
          <a:p>
            <a:pPr lvl="1">
              <a:lnSpc>
                <a:spcPct val="90000"/>
              </a:lnSpc>
              <a:buFont typeface="Arial" panose="020B0604020202020204" pitchFamily="34" charset="0"/>
              <a:buNone/>
            </a:pPr>
            <a:endParaRPr lang="en-US" altLang="en-US" sz="2800"/>
          </a:p>
        </p:txBody>
      </p:sp>
      <p:sp>
        <p:nvSpPr>
          <p:cNvPr id="113668" name="Slide Number Placeholder 4">
            <a:extLst>
              <a:ext uri="{FF2B5EF4-FFF2-40B4-BE49-F238E27FC236}">
                <a16:creationId xmlns:a16="http://schemas.microsoft.com/office/drawing/2014/main" id="{EE136375-50A1-C444-B8FC-05CC6B3D2A2C}"/>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59</a:t>
            </a:fld>
            <a:endParaRPr lang="en-US" altLang="en-US" sz="1000">
              <a:solidFill>
                <a:srgbClr val="FFFFFF"/>
              </a:solidFill>
            </a:endParaRPr>
          </a:p>
        </p:txBody>
      </p:sp>
    </p:spTree>
    <p:custDataLst>
      <p:tags r:id="rId1"/>
    </p:custDataLst>
    <p:extLst>
      <p:ext uri="{BB962C8B-B14F-4D97-AF65-F5344CB8AC3E}">
        <p14:creationId xmlns:p14="http://schemas.microsoft.com/office/powerpoint/2010/main" val="167185974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10F0E81-C36B-3A4D-B125-0A9B6781DDF7}"/>
              </a:ext>
            </a:extLst>
          </p:cNvPr>
          <p:cNvSpPr>
            <a:spLocks noGrp="1" noChangeArrowheads="1"/>
          </p:cNvSpPr>
          <p:nvPr>
            <p:ph type="title"/>
          </p:nvPr>
        </p:nvSpPr>
        <p:spPr/>
        <p:txBody>
          <a:bodyPr/>
          <a:lstStyle/>
          <a:p>
            <a:pPr defTabSz="912813"/>
            <a:r>
              <a:rPr lang="en-GB" altLang="en-US" b="1"/>
              <a:t>Who are we communicating with?</a:t>
            </a:r>
            <a:endParaRPr lang="en-US" altLang="en-US" b="1"/>
          </a:p>
        </p:txBody>
      </p:sp>
      <p:sp>
        <p:nvSpPr>
          <p:cNvPr id="29699" name="Rectangle 3">
            <a:extLst>
              <a:ext uri="{FF2B5EF4-FFF2-40B4-BE49-F238E27FC236}">
                <a16:creationId xmlns:a16="http://schemas.microsoft.com/office/drawing/2014/main" id="{C5F1C8E3-2B56-CA45-9056-D47B122F2F3C}"/>
              </a:ext>
            </a:extLst>
          </p:cNvPr>
          <p:cNvSpPr>
            <a:spLocks noGrp="1" noChangeArrowheads="1"/>
          </p:cNvSpPr>
          <p:nvPr>
            <p:ph idx="1"/>
          </p:nvPr>
        </p:nvSpPr>
        <p:spPr/>
        <p:txBody>
          <a:bodyPr/>
          <a:lstStyle/>
          <a:p>
            <a:pPr eaLnBrk="1" hangingPunct="1"/>
            <a:r>
              <a:rPr lang="en-US" altLang="en-US" sz="2000"/>
              <a:t>Mobile devices</a:t>
            </a:r>
          </a:p>
          <a:p>
            <a:pPr lvl="1" eaLnBrk="1" hangingPunct="1"/>
            <a:r>
              <a:rPr lang="en-US" altLang="en-US" sz="2000" b="1">
                <a:solidFill>
                  <a:srgbClr val="92D050"/>
                </a:solidFill>
              </a:rPr>
              <a:t>REST</a:t>
            </a:r>
            <a:r>
              <a:rPr lang="en-US" altLang="en-US" sz="2000">
                <a:solidFill>
                  <a:srgbClr val="92D050"/>
                </a:solidFill>
              </a:rPr>
              <a:t> (</a:t>
            </a:r>
            <a:r>
              <a:rPr lang="en-US" altLang="en-US" sz="2000" b="1">
                <a:solidFill>
                  <a:srgbClr val="92D050"/>
                </a:solidFill>
              </a:rPr>
              <a:t>JSON</a:t>
            </a:r>
            <a:r>
              <a:rPr lang="en-US" altLang="en-US" sz="2000">
                <a:solidFill>
                  <a:srgbClr val="92D050"/>
                </a:solidFill>
              </a:rPr>
              <a:t> </a:t>
            </a:r>
            <a:r>
              <a:rPr lang="en-US" altLang="en-US" sz="2000"/>
              <a:t>or XML)	</a:t>
            </a:r>
            <a:r>
              <a:rPr lang="en-US" altLang="en-US" sz="1800"/>
              <a:t>(XML </a:t>
            </a:r>
            <a:r>
              <a:rPr lang="en-US" altLang="en-US" sz="1800" u="sng"/>
              <a:t>not</a:t>
            </a:r>
            <a:r>
              <a:rPr lang="en-US" altLang="en-US" sz="1800"/>
              <a:t> covered in this presentation)</a:t>
            </a:r>
            <a:endParaRPr lang="en-US" altLang="en-US" sz="2000"/>
          </a:p>
          <a:p>
            <a:pPr lvl="1" eaLnBrk="1" hangingPunct="1"/>
            <a:r>
              <a:rPr lang="en-US" altLang="en-US" sz="2000"/>
              <a:t>Web service (SOAP/XML) 	</a:t>
            </a:r>
            <a:r>
              <a:rPr lang="en-US" altLang="en-US" sz="1800"/>
              <a:t>(</a:t>
            </a:r>
            <a:r>
              <a:rPr lang="en-US" altLang="en-US" sz="1800" u="sng"/>
              <a:t>not</a:t>
            </a:r>
            <a:r>
              <a:rPr lang="en-US" altLang="en-US" sz="1800"/>
              <a:t> covered in this presentation)</a:t>
            </a:r>
            <a:endParaRPr lang="en-US" altLang="en-US" sz="2000"/>
          </a:p>
          <a:p>
            <a:pPr lvl="1" eaLnBrk="1" hangingPunct="1"/>
            <a:r>
              <a:rPr lang="en-US" altLang="en-US" sz="2000"/>
              <a:t>ATOM feeds  (XML)		</a:t>
            </a:r>
            <a:r>
              <a:rPr lang="en-US" altLang="en-US" sz="1800"/>
              <a:t>(ATOM </a:t>
            </a:r>
            <a:r>
              <a:rPr lang="en-US" altLang="en-US" sz="1800" u="sng"/>
              <a:t>not</a:t>
            </a:r>
            <a:r>
              <a:rPr lang="en-US" altLang="en-US" sz="1800"/>
              <a:t> covered in this presentation)</a:t>
            </a:r>
            <a:endParaRPr lang="en-US" altLang="en-US" sz="2000"/>
          </a:p>
          <a:p>
            <a:pPr lvl="3" eaLnBrk="1" hangingPunct="1"/>
            <a:endParaRPr lang="en-US" altLang="en-US" sz="1600"/>
          </a:p>
          <a:p>
            <a:pPr eaLnBrk="1" hangingPunct="1"/>
            <a:r>
              <a:rPr lang="en-US" altLang="en-US" sz="2000"/>
              <a:t>Web browser</a:t>
            </a:r>
          </a:p>
          <a:p>
            <a:pPr lvl="1" eaLnBrk="1" hangingPunct="1"/>
            <a:r>
              <a:rPr lang="en-US" altLang="en-US" sz="2000" b="1">
                <a:solidFill>
                  <a:srgbClr val="92D050"/>
                </a:solidFill>
              </a:rPr>
              <a:t>REST</a:t>
            </a:r>
            <a:r>
              <a:rPr lang="en-US" altLang="en-US" sz="2000">
                <a:solidFill>
                  <a:srgbClr val="92D050"/>
                </a:solidFill>
              </a:rPr>
              <a:t>  (</a:t>
            </a:r>
            <a:r>
              <a:rPr lang="en-US" altLang="en-US" sz="2000" b="1">
                <a:solidFill>
                  <a:srgbClr val="92D050"/>
                </a:solidFill>
              </a:rPr>
              <a:t>JSON</a:t>
            </a:r>
            <a:r>
              <a:rPr lang="en-US" altLang="en-US" sz="2000">
                <a:solidFill>
                  <a:srgbClr val="92D050"/>
                </a:solidFill>
              </a:rPr>
              <a:t> </a:t>
            </a:r>
            <a:r>
              <a:rPr lang="en-US" altLang="en-US" sz="2000"/>
              <a:t>or XML)	</a:t>
            </a:r>
            <a:r>
              <a:rPr lang="en-US" altLang="en-US" sz="1800"/>
              <a:t>(XML </a:t>
            </a:r>
            <a:r>
              <a:rPr lang="en-US" altLang="en-US" sz="1800" u="sng"/>
              <a:t>not</a:t>
            </a:r>
            <a:r>
              <a:rPr lang="en-US" altLang="en-US" sz="1800"/>
              <a:t> covered in this presentation)</a:t>
            </a:r>
            <a:endParaRPr lang="en-US" altLang="en-US" sz="2000"/>
          </a:p>
          <a:p>
            <a:pPr lvl="1" eaLnBrk="1" hangingPunct="1"/>
            <a:r>
              <a:rPr lang="en-US" altLang="en-US" sz="2000"/>
              <a:t>ATOM feeds  (XML)		</a:t>
            </a:r>
            <a:r>
              <a:rPr lang="en-US" altLang="en-US" sz="1800"/>
              <a:t>(ATOM </a:t>
            </a:r>
            <a:r>
              <a:rPr lang="en-US" altLang="en-US" sz="1800" u="sng"/>
              <a:t>not</a:t>
            </a:r>
            <a:r>
              <a:rPr lang="en-US" altLang="en-US" sz="1800"/>
              <a:t> covered in this presentation)</a:t>
            </a:r>
            <a:endParaRPr lang="en-US" altLang="en-US" sz="2000"/>
          </a:p>
          <a:p>
            <a:pPr lvl="3" eaLnBrk="1" hangingPunct="1"/>
            <a:endParaRPr lang="en-US" altLang="en-US"/>
          </a:p>
          <a:p>
            <a:pPr eaLnBrk="1" hangingPunct="1"/>
            <a:r>
              <a:rPr lang="en-US" altLang="en-US" sz="2000"/>
              <a:t>Application to Application</a:t>
            </a:r>
          </a:p>
          <a:p>
            <a:pPr lvl="1" eaLnBrk="1" hangingPunct="1"/>
            <a:r>
              <a:rPr lang="en-US" altLang="en-US" sz="2000"/>
              <a:t>Web service  (SOAP/XML)	</a:t>
            </a:r>
            <a:r>
              <a:rPr lang="en-US" altLang="en-US" sz="1800"/>
              <a:t>(WS </a:t>
            </a:r>
            <a:r>
              <a:rPr lang="en-US" altLang="en-US" sz="1800" u="sng"/>
              <a:t>not</a:t>
            </a:r>
            <a:r>
              <a:rPr lang="en-US" altLang="en-US" sz="1800"/>
              <a:t> covered in this presentation)</a:t>
            </a:r>
            <a:endParaRPr lang="en-US" altLang="en-US" sz="2000"/>
          </a:p>
          <a:p>
            <a:pPr lvl="1" eaLnBrk="1" hangingPunct="1"/>
            <a:r>
              <a:rPr lang="en-US" altLang="en-US" sz="2000"/>
              <a:t>Sometimes- </a:t>
            </a:r>
            <a:r>
              <a:rPr lang="en-US" altLang="en-US" sz="2000" b="1">
                <a:solidFill>
                  <a:srgbClr val="92D050"/>
                </a:solidFill>
              </a:rPr>
              <a:t>REST</a:t>
            </a:r>
            <a:r>
              <a:rPr lang="en-US" altLang="en-US" sz="2000"/>
              <a:t> (missing out on all those WS-specifications !)</a:t>
            </a:r>
          </a:p>
          <a:p>
            <a:pPr eaLnBrk="1" hangingPunct="1"/>
            <a:endParaRPr lang="en-US" altLang="en-US" sz="2000"/>
          </a:p>
        </p:txBody>
      </p:sp>
      <p:sp>
        <p:nvSpPr>
          <p:cNvPr id="29700" name="Slide Number Placeholder 4">
            <a:extLst>
              <a:ext uri="{FF2B5EF4-FFF2-40B4-BE49-F238E27FC236}">
                <a16:creationId xmlns:a16="http://schemas.microsoft.com/office/drawing/2014/main" id="{0FA77FDE-917E-F147-A64F-8160B7E8118C}"/>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6</a:t>
            </a:fld>
            <a:endParaRPr lang="en-US" altLang="en-US" sz="1000">
              <a:solidFill>
                <a:srgbClr val="FFFFFF"/>
              </a:solidFill>
            </a:endParaRPr>
          </a:p>
        </p:txBody>
      </p:sp>
    </p:spTree>
    <p:custDataLst>
      <p:tags r:id="rId1"/>
    </p:custDataLst>
    <p:extLst>
      <p:ext uri="{BB962C8B-B14F-4D97-AF65-F5344CB8AC3E}">
        <p14:creationId xmlns:p14="http://schemas.microsoft.com/office/powerpoint/2010/main" val="4228995409"/>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BA1BC6A1-A367-244C-96BD-371F679C7299}"/>
              </a:ext>
            </a:extLst>
          </p:cNvPr>
          <p:cNvSpPr>
            <a:spLocks noGrp="1" noChangeArrowheads="1"/>
          </p:cNvSpPr>
          <p:nvPr>
            <p:ph type="title"/>
          </p:nvPr>
        </p:nvSpPr>
        <p:spPr/>
        <p:txBody>
          <a:bodyPr>
            <a:normAutofit/>
          </a:bodyPr>
          <a:lstStyle/>
          <a:p>
            <a:pPr defTabSz="912813"/>
            <a:r>
              <a:rPr lang="en-GB" altLang="en-US" sz="3600" dirty="0"/>
              <a:t>References for JSON and REST</a:t>
            </a:r>
            <a:endParaRPr lang="en-US" altLang="en-US" sz="3600" dirty="0"/>
          </a:p>
        </p:txBody>
      </p:sp>
      <p:sp>
        <p:nvSpPr>
          <p:cNvPr id="115715" name="Rectangle 3">
            <a:extLst>
              <a:ext uri="{FF2B5EF4-FFF2-40B4-BE49-F238E27FC236}">
                <a16:creationId xmlns:a16="http://schemas.microsoft.com/office/drawing/2014/main" id="{97F9EAAD-1147-DB4D-AF3C-ACC941D221CF}"/>
              </a:ext>
            </a:extLst>
          </p:cNvPr>
          <p:cNvSpPr>
            <a:spLocks noGrp="1" noChangeArrowheads="1"/>
          </p:cNvSpPr>
          <p:nvPr>
            <p:ph idx="1"/>
          </p:nvPr>
        </p:nvSpPr>
        <p:spPr/>
        <p:txBody>
          <a:bodyPr>
            <a:normAutofit/>
          </a:bodyPr>
          <a:lstStyle/>
          <a:p>
            <a:pPr marL="234950" indent="-234950" defTabSz="912813"/>
            <a:r>
              <a:rPr lang="en-US" altLang="en-US" sz="1600" dirty="0"/>
              <a:t>Roy Fielding’s Doctoral Thesis – for the definition of REST –</a:t>
            </a:r>
            <a:br>
              <a:rPr lang="en-US" altLang="en-US" sz="1600" dirty="0"/>
            </a:br>
            <a:r>
              <a:rPr lang="en-US" altLang="en-US" sz="1600" dirty="0"/>
              <a:t>http://</a:t>
            </a:r>
            <a:r>
              <a:rPr lang="en-US" altLang="en-US" sz="1600" dirty="0" err="1"/>
              <a:t>en.wikipedia.org</a:t>
            </a:r>
            <a:r>
              <a:rPr lang="en-US" altLang="en-US" sz="1600" dirty="0"/>
              <a:t>/wiki/</a:t>
            </a:r>
            <a:r>
              <a:rPr lang="en-US" altLang="en-US" sz="1600" dirty="0" err="1"/>
              <a:t>Roy_Fielding</a:t>
            </a:r>
            <a:br>
              <a:rPr lang="en-US" altLang="en-US" sz="1600" dirty="0"/>
            </a:br>
            <a:r>
              <a:rPr lang="en-US" altLang="en-US" sz="1600" dirty="0"/>
              <a:t>http://</a:t>
            </a:r>
            <a:r>
              <a:rPr lang="en-US" altLang="en-US" sz="1600" dirty="0" err="1"/>
              <a:t>www.ics.uci.edu</a:t>
            </a:r>
            <a:r>
              <a:rPr lang="en-US" altLang="en-US" sz="1600" dirty="0"/>
              <a:t>/~fielding/pubs/dissertation/</a:t>
            </a:r>
            <a:r>
              <a:rPr lang="en-US" altLang="en-US" sz="1600" dirty="0" err="1"/>
              <a:t>top.htm</a:t>
            </a:r>
            <a:r>
              <a:rPr lang="en-US" altLang="en-US" sz="1600" dirty="0"/>
              <a:t> </a:t>
            </a:r>
          </a:p>
          <a:p>
            <a:pPr marL="234950" indent="-234950" defTabSz="912813"/>
            <a:endParaRPr lang="en-US" altLang="en-US" sz="1600" dirty="0"/>
          </a:p>
          <a:p>
            <a:pPr marL="234950" indent="-234950" defTabSz="912813"/>
            <a:r>
              <a:rPr lang="en-US" altLang="en-US" sz="1600" dirty="0"/>
              <a:t>SG24-8161 – Implementing CICS JSON Web Services for Mobile Applications</a:t>
            </a:r>
            <a:br>
              <a:rPr lang="en-US" altLang="en-US" sz="1600" dirty="0"/>
            </a:br>
            <a:r>
              <a:rPr lang="en-US" altLang="en-US" sz="1600" dirty="0"/>
              <a:t>http://www.redbooks.ibm.com/abstracts/sg248161</a:t>
            </a:r>
            <a:r>
              <a:rPr lang="en-US" altLang="en-US" sz="1600"/>
              <a:t>.html</a:t>
            </a:r>
          </a:p>
          <a:p>
            <a:pPr marL="234950" indent="-234950" defTabSz="912813"/>
            <a:endParaRPr lang="en-US" altLang="en-US" sz="1600" dirty="0"/>
          </a:p>
          <a:p>
            <a:pPr marL="234950" indent="-234950" defTabSz="912813"/>
            <a:r>
              <a:rPr lang="en-US" altLang="en-US" sz="1600" dirty="0"/>
              <a:t>JSON RFC 4627 – </a:t>
            </a:r>
            <a:br>
              <a:rPr lang="en-US" altLang="en-US" sz="1600" dirty="0"/>
            </a:br>
            <a:r>
              <a:rPr lang="en-US" altLang="en-US" sz="1600" dirty="0"/>
              <a:t>http://</a:t>
            </a:r>
            <a:r>
              <a:rPr lang="en-US" altLang="en-US" sz="1600" dirty="0" err="1"/>
              <a:t>www.ietf.org</a:t>
            </a:r>
            <a:r>
              <a:rPr lang="en-US" altLang="en-US" sz="1600" dirty="0"/>
              <a:t>/</a:t>
            </a:r>
            <a:r>
              <a:rPr lang="en-US" altLang="en-US" sz="1600" dirty="0" err="1"/>
              <a:t>rfc</a:t>
            </a:r>
            <a:r>
              <a:rPr lang="en-US" altLang="en-US" sz="1600" dirty="0"/>
              <a:t>/rfc4627.txt</a:t>
            </a:r>
          </a:p>
          <a:p>
            <a:pPr marL="234950" indent="-234950" defTabSz="912813"/>
            <a:endParaRPr lang="en-US" altLang="en-US" sz="1600" dirty="0"/>
          </a:p>
          <a:p>
            <a:pPr marL="234950" indent="-234950" defTabSz="912813"/>
            <a:r>
              <a:rPr lang="en-US" altLang="en-US" sz="1600" dirty="0"/>
              <a:t>JSON – the basics – </a:t>
            </a:r>
            <a:br>
              <a:rPr lang="en-US" altLang="en-US" sz="1600" dirty="0"/>
            </a:br>
            <a:r>
              <a:rPr lang="en-US" altLang="en-US" sz="1600" dirty="0"/>
              <a:t>http://</a:t>
            </a:r>
            <a:r>
              <a:rPr lang="en-US" altLang="en-US" sz="1600" dirty="0" err="1"/>
              <a:t>www.ibm.com</a:t>
            </a:r>
            <a:r>
              <a:rPr lang="en-US" altLang="en-US" sz="1600" dirty="0"/>
              <a:t>/</a:t>
            </a:r>
            <a:r>
              <a:rPr lang="en-US" altLang="en-US" sz="1600" dirty="0" err="1"/>
              <a:t>developerworks</a:t>
            </a:r>
            <a:r>
              <a:rPr lang="en-US" altLang="en-US" sz="1600" dirty="0"/>
              <a:t>/webservices/library/</a:t>
            </a:r>
            <a:r>
              <a:rPr lang="en-US" altLang="en-US" sz="1600" dirty="0" err="1"/>
              <a:t>ws</a:t>
            </a:r>
            <a:r>
              <a:rPr lang="en-US" altLang="en-US" sz="1600" dirty="0"/>
              <a:t>-restful/</a:t>
            </a:r>
          </a:p>
        </p:txBody>
      </p:sp>
      <p:sp>
        <p:nvSpPr>
          <p:cNvPr id="115716" name="Slide Number Placeholder 4">
            <a:extLst>
              <a:ext uri="{FF2B5EF4-FFF2-40B4-BE49-F238E27FC236}">
                <a16:creationId xmlns:a16="http://schemas.microsoft.com/office/drawing/2014/main" id="{7CAE3257-67BA-4A45-97E5-47863B14402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60</a:t>
            </a:fld>
            <a:endParaRPr lang="en-US" altLang="en-US" sz="1000">
              <a:solidFill>
                <a:srgbClr val="FFFFFF"/>
              </a:solidFill>
            </a:endParaRPr>
          </a:p>
        </p:txBody>
      </p:sp>
    </p:spTree>
    <p:custDataLst>
      <p:tags r:id="rId1"/>
    </p:custDataLst>
    <p:extLst>
      <p:ext uri="{BB962C8B-B14F-4D97-AF65-F5344CB8AC3E}">
        <p14:creationId xmlns:p14="http://schemas.microsoft.com/office/powerpoint/2010/main" val="249441478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B1F46EA3-A0D3-0B49-A935-B63444065C7B}"/>
              </a:ext>
            </a:extLst>
          </p:cNvPr>
          <p:cNvSpPr>
            <a:spLocks noGrp="1" noChangeArrowheads="1"/>
          </p:cNvSpPr>
          <p:nvPr>
            <p:ph type="title"/>
          </p:nvPr>
        </p:nvSpPr>
        <p:spPr/>
        <p:txBody>
          <a:bodyPr/>
          <a:lstStyle/>
          <a:p>
            <a:pPr eaLnBrk="1" hangingPunct="1"/>
            <a:r>
              <a:rPr lang="en-US" altLang="en-US" sz="2800" b="1"/>
              <a:t> </a:t>
            </a:r>
          </a:p>
        </p:txBody>
      </p:sp>
      <p:sp>
        <p:nvSpPr>
          <p:cNvPr id="31748" name="Rectangle 3">
            <a:extLst>
              <a:ext uri="{FF2B5EF4-FFF2-40B4-BE49-F238E27FC236}">
                <a16:creationId xmlns:a16="http://schemas.microsoft.com/office/drawing/2014/main" id="{9475F8B9-EDA2-6E49-A19C-B4BC39CA86C0}"/>
              </a:ext>
            </a:extLst>
          </p:cNvPr>
          <p:cNvSpPr>
            <a:spLocks noGrp="1" noChangeArrowheads="1"/>
          </p:cNvSpPr>
          <p:nvPr>
            <p:ph type="body" idx="1"/>
          </p:nvPr>
        </p:nvSpPr>
        <p:spPr/>
        <p:txBody>
          <a:bodyPr/>
          <a:lstStyle/>
          <a:p>
            <a:pPr eaLnBrk="1" hangingPunct="1">
              <a:buFont typeface="Wingdings" pitchFamily="2" charset="2"/>
              <a:buNone/>
            </a:pPr>
            <a:r>
              <a:rPr lang="en-US" altLang="en-US" sz="4000" dirty="0">
                <a:solidFill>
                  <a:schemeClr val="accent1">
                    <a:lumMod val="75000"/>
                  </a:schemeClr>
                </a:solidFill>
              </a:rPr>
              <a:t>REST Services</a:t>
            </a:r>
          </a:p>
        </p:txBody>
      </p:sp>
      <p:sp>
        <p:nvSpPr>
          <p:cNvPr id="31746" name="Slide Number Placeholder 3">
            <a:extLst>
              <a:ext uri="{FF2B5EF4-FFF2-40B4-BE49-F238E27FC236}">
                <a16:creationId xmlns:a16="http://schemas.microsoft.com/office/drawing/2014/main" id="{6244D287-6149-D64C-9385-FAAF2C3BFA2D}"/>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7</a:t>
            </a:fld>
            <a:endParaRPr lang="en-US" altLang="en-US" sz="1000">
              <a:solidFill>
                <a:srgbClr val="FFFFFF"/>
              </a:solidFill>
            </a:endParaRPr>
          </a:p>
        </p:txBody>
      </p:sp>
    </p:spTree>
    <p:extLst>
      <p:ext uri="{BB962C8B-B14F-4D97-AF65-F5344CB8AC3E}">
        <p14:creationId xmlns:p14="http://schemas.microsoft.com/office/powerpoint/2010/main" val="83588933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DEF3835C-61B3-E347-A73B-884C5C05C534}"/>
              </a:ext>
            </a:extLst>
          </p:cNvPr>
          <p:cNvSpPr>
            <a:spLocks noGrp="1"/>
          </p:cNvSpPr>
          <p:nvPr>
            <p:ph type="title"/>
          </p:nvPr>
        </p:nvSpPr>
        <p:spPr/>
        <p:txBody>
          <a:bodyPr/>
          <a:lstStyle/>
          <a:p>
            <a:r>
              <a:rPr lang="en-US" altLang="en-US" sz="2800" dirty="0"/>
              <a:t>Notes</a:t>
            </a:r>
            <a:r>
              <a:rPr lang="en-US" altLang="en-US" sz="1800" dirty="0"/>
              <a:t>:</a:t>
            </a:r>
          </a:p>
        </p:txBody>
      </p:sp>
      <p:sp>
        <p:nvSpPr>
          <p:cNvPr id="32772" name="Slide Number Placeholder 3">
            <a:extLst>
              <a:ext uri="{FF2B5EF4-FFF2-40B4-BE49-F238E27FC236}">
                <a16:creationId xmlns:a16="http://schemas.microsoft.com/office/drawing/2014/main" id="{18291C57-2B9D-0141-95D6-C897B51E8B10}"/>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8</a:t>
            </a:fld>
            <a:endParaRPr lang="en-US" altLang="en-US" sz="1000">
              <a:solidFill>
                <a:srgbClr val="FFFFFF"/>
              </a:solidFill>
            </a:endParaRPr>
          </a:p>
        </p:txBody>
      </p:sp>
      <p:sp>
        <p:nvSpPr>
          <p:cNvPr id="32771" name="Content Placeholder 2">
            <a:extLst>
              <a:ext uri="{FF2B5EF4-FFF2-40B4-BE49-F238E27FC236}">
                <a16:creationId xmlns:a16="http://schemas.microsoft.com/office/drawing/2014/main" id="{10FD8061-A7CE-C147-9640-AB397A4699FE}"/>
              </a:ext>
            </a:extLst>
          </p:cNvPr>
          <p:cNvSpPr>
            <a:spLocks noGrp="1"/>
          </p:cNvSpPr>
          <p:nvPr>
            <p:ph idx="4294967295"/>
          </p:nvPr>
        </p:nvSpPr>
        <p:spPr>
          <a:xfrm>
            <a:off x="2247900" y="1690688"/>
            <a:ext cx="10515600" cy="3729038"/>
          </a:xfrm>
        </p:spPr>
        <p:txBody>
          <a:bodyPr>
            <a:normAutofit/>
          </a:bodyPr>
          <a:lstStyle/>
          <a:p>
            <a:r>
              <a:rPr lang="en-US" altLang="en-US" sz="1600" dirty="0"/>
              <a:t>This part of the presentation covers REST</a:t>
            </a:r>
          </a:p>
        </p:txBody>
      </p:sp>
    </p:spTree>
    <p:extLst>
      <p:ext uri="{BB962C8B-B14F-4D97-AF65-F5344CB8AC3E}">
        <p14:creationId xmlns:p14="http://schemas.microsoft.com/office/powerpoint/2010/main" val="152423229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749A2A5-B0D4-3144-8763-EA6C25A251AE}"/>
              </a:ext>
            </a:extLst>
          </p:cNvPr>
          <p:cNvSpPr>
            <a:spLocks noGrp="1" noChangeArrowheads="1"/>
          </p:cNvSpPr>
          <p:nvPr>
            <p:ph type="title"/>
          </p:nvPr>
        </p:nvSpPr>
        <p:spPr/>
        <p:txBody>
          <a:bodyPr>
            <a:normAutofit/>
          </a:bodyPr>
          <a:lstStyle/>
          <a:p>
            <a:pPr defTabSz="912813"/>
            <a:r>
              <a:rPr lang="en-GB" altLang="en-US" sz="3600" dirty="0"/>
              <a:t>REST</a:t>
            </a:r>
            <a:endParaRPr lang="en-US" altLang="en-US" sz="3600" dirty="0"/>
          </a:p>
        </p:txBody>
      </p:sp>
      <p:sp>
        <p:nvSpPr>
          <p:cNvPr id="23555" name="Rectangle 3">
            <a:extLst>
              <a:ext uri="{FF2B5EF4-FFF2-40B4-BE49-F238E27FC236}">
                <a16:creationId xmlns:a16="http://schemas.microsoft.com/office/drawing/2014/main" id="{F83664CC-FB58-ED4A-920B-52880FC573BC}"/>
              </a:ext>
            </a:extLst>
          </p:cNvPr>
          <p:cNvSpPr>
            <a:spLocks noGrp="1" noChangeArrowheads="1"/>
          </p:cNvSpPr>
          <p:nvPr>
            <p:ph idx="1"/>
          </p:nvPr>
        </p:nvSpPr>
        <p:spPr/>
        <p:txBody>
          <a:bodyPr>
            <a:normAutofit fontScale="92500" lnSpcReduction="20000"/>
          </a:bodyPr>
          <a:lstStyle/>
          <a:p>
            <a:pPr eaLnBrk="1" hangingPunct="1">
              <a:defRPr/>
            </a:pPr>
            <a:r>
              <a:rPr lang="en-US" altLang="en-US" sz="2000" dirty="0"/>
              <a:t>It is an architectural style</a:t>
            </a:r>
          </a:p>
          <a:p>
            <a:pPr eaLnBrk="1" hangingPunct="1">
              <a:defRPr/>
            </a:pPr>
            <a:r>
              <a:rPr lang="en-US" altLang="en-US" sz="2000" dirty="0"/>
              <a:t>Invented 1994, Roy Fielding, documented in his year 2000 doctoral thesis</a:t>
            </a:r>
          </a:p>
          <a:p>
            <a:pPr eaLnBrk="1" hangingPunct="1">
              <a:defRPr/>
            </a:pPr>
            <a:r>
              <a:rPr lang="en-US" altLang="en-US" sz="2000" dirty="0"/>
              <a:t>Data sent/received is whatever you like</a:t>
            </a:r>
          </a:p>
          <a:p>
            <a:pPr lvl="1" eaLnBrk="1" hangingPunct="1">
              <a:defRPr/>
            </a:pPr>
            <a:r>
              <a:rPr lang="en-US" altLang="en-US" sz="2000" dirty="0"/>
              <a:t>JSON and XML most often used</a:t>
            </a:r>
          </a:p>
          <a:p>
            <a:pPr eaLnBrk="1" hangingPunct="1">
              <a:defRPr/>
            </a:pPr>
            <a:r>
              <a:rPr lang="en-US" altLang="en-US" sz="2000" dirty="0"/>
              <a:t>Standards</a:t>
            </a:r>
          </a:p>
          <a:p>
            <a:pPr lvl="1" eaLnBrk="1" hangingPunct="1">
              <a:defRPr/>
            </a:pPr>
            <a:r>
              <a:rPr lang="en-US" altLang="en-US" sz="2000" dirty="0"/>
              <a:t>Leverages the HTTP protocol</a:t>
            </a:r>
          </a:p>
          <a:p>
            <a:pPr eaLnBrk="1" hangingPunct="1">
              <a:defRPr/>
            </a:pPr>
            <a:r>
              <a:rPr lang="en-US" altLang="en-US" sz="2000" dirty="0"/>
              <a:t>Use</a:t>
            </a:r>
          </a:p>
          <a:p>
            <a:pPr lvl="1" eaLnBrk="1" hangingPunct="1">
              <a:defRPr/>
            </a:pPr>
            <a:r>
              <a:rPr lang="en-US" altLang="en-US" sz="2000" dirty="0"/>
              <a:t>Program to JavaScript in browser</a:t>
            </a:r>
          </a:p>
          <a:p>
            <a:pPr lvl="1" eaLnBrk="1" hangingPunct="1">
              <a:defRPr/>
            </a:pPr>
            <a:r>
              <a:rPr lang="en-US" altLang="en-US" sz="2000" dirty="0"/>
              <a:t>Program to mobile device</a:t>
            </a:r>
          </a:p>
          <a:p>
            <a:pPr lvl="1" eaLnBrk="1" hangingPunct="1">
              <a:defRPr/>
            </a:pPr>
            <a:r>
              <a:rPr lang="en-US" altLang="en-US" sz="2000" dirty="0"/>
              <a:t>Application-to-Application</a:t>
            </a:r>
          </a:p>
          <a:p>
            <a:pPr lvl="2" eaLnBrk="1" hangingPunct="1">
              <a:defRPr/>
            </a:pPr>
            <a:r>
              <a:rPr lang="en-US" altLang="en-US" sz="1800" dirty="0"/>
              <a:t>aka “</a:t>
            </a:r>
            <a:r>
              <a:rPr lang="en-US" altLang="en-US" sz="1800" dirty="0" err="1"/>
              <a:t>RESTful</a:t>
            </a:r>
            <a:r>
              <a:rPr lang="en-US" altLang="en-US" sz="1800" dirty="0"/>
              <a:t> Services”</a:t>
            </a:r>
          </a:p>
          <a:p>
            <a:pPr eaLnBrk="1" hangingPunct="1">
              <a:defRPr/>
            </a:pPr>
            <a:r>
              <a:rPr lang="en-US" altLang="en-US" sz="2000" dirty="0"/>
              <a:t>Supplies data to:</a:t>
            </a:r>
          </a:p>
          <a:p>
            <a:pPr lvl="1" eaLnBrk="1" hangingPunct="1">
              <a:defRPr/>
            </a:pPr>
            <a:r>
              <a:rPr lang="en-US" altLang="en-US" sz="2000" dirty="0"/>
              <a:t>Designed for a </a:t>
            </a:r>
            <a:r>
              <a:rPr lang="en-US" altLang="en-US" sz="2000" u="sng" dirty="0"/>
              <a:t>Web browser</a:t>
            </a:r>
          </a:p>
          <a:p>
            <a:pPr lvl="1" eaLnBrk="1" hangingPunct="1">
              <a:defRPr/>
            </a:pPr>
            <a:r>
              <a:rPr lang="en-US" altLang="en-US" sz="2000" dirty="0"/>
              <a:t>Today: program-to-program, where web services is deemed too heavy</a:t>
            </a:r>
          </a:p>
        </p:txBody>
      </p:sp>
      <p:sp>
        <p:nvSpPr>
          <p:cNvPr id="33796" name="Slide Number Placeholder 4">
            <a:extLst>
              <a:ext uri="{FF2B5EF4-FFF2-40B4-BE49-F238E27FC236}">
                <a16:creationId xmlns:a16="http://schemas.microsoft.com/office/drawing/2014/main" id="{BDE175D9-1595-8B4E-8818-0027613CBF0F}"/>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FFB7AF0D-89A0-234D-AB7E-6B00C92B3155}" type="slidenum">
              <a:rPr lang="en-US" altLang="en-US" smtClean="0"/>
              <a:pPr>
                <a:spcBef>
                  <a:spcPct val="50000"/>
                </a:spcBef>
                <a:spcAft>
                  <a:spcPct val="0"/>
                </a:spcAft>
                <a:buClrTx/>
                <a:buFontTx/>
                <a:buNone/>
              </a:pPr>
              <a:t>9</a:t>
            </a:fld>
            <a:endParaRPr lang="en-US" altLang="en-US" sz="1000">
              <a:solidFill>
                <a:srgbClr val="FFFFFF"/>
              </a:solidFill>
            </a:endParaRPr>
          </a:p>
        </p:txBody>
      </p:sp>
    </p:spTree>
    <p:custDataLst>
      <p:tags r:id="rId1"/>
    </p:custDataLst>
    <p:extLst>
      <p:ext uri="{BB962C8B-B14F-4D97-AF65-F5344CB8AC3E}">
        <p14:creationId xmlns:p14="http://schemas.microsoft.com/office/powerpoint/2010/main" val="4236001392"/>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CLASSAUTHORTOPICPOS" val="start"/>
  <p:tag name="CLASSAUTHORALTUSESLIDE" val="1"/>
</p:tagLst>
</file>

<file path=ppt/tags/tag2.xml><?xml version="1.0" encoding="utf-8"?>
<p:tagLst xmlns:a="http://schemas.openxmlformats.org/drawingml/2006/main" xmlns:r="http://schemas.openxmlformats.org/officeDocument/2006/relationships" xmlns:p="http://schemas.openxmlformats.org/presentationml/2006/main">
  <p:tag name="CLASSAUTHORTOPICPOS" val="start"/>
  <p:tag name="CLASSAUTHORALTUSESLIDE" val="1"/>
</p:tagLst>
</file>

<file path=ppt/tags/tag3.xml><?xml version="1.0" encoding="utf-8"?>
<p:tagLst xmlns:a="http://schemas.openxmlformats.org/drawingml/2006/main" xmlns:r="http://schemas.openxmlformats.org/officeDocument/2006/relationships" xmlns:p="http://schemas.openxmlformats.org/presentationml/2006/main">
  <p:tag name="CLASSAUTHORTOPICPOS" val="start"/>
  <p:tag name="CLASSAUTHORALTUSESLIDE" val="1"/>
</p:tagLst>
</file>

<file path=ppt/tags/tag4.xml><?xml version="1.0" encoding="utf-8"?>
<p:tagLst xmlns:a="http://schemas.openxmlformats.org/drawingml/2006/main" xmlns:r="http://schemas.openxmlformats.org/officeDocument/2006/relationships" xmlns:p="http://schemas.openxmlformats.org/presentationml/2006/main">
  <p:tag name="CLASSAUTHORTOPICPOS" val="start"/>
  <p:tag name="CLASSAUTHORALTUSESLIDE" val="1"/>
</p:tagLst>
</file>

<file path=ppt/tags/tag5.xml><?xml version="1.0" encoding="utf-8"?>
<p:tagLst xmlns:a="http://schemas.openxmlformats.org/drawingml/2006/main" xmlns:r="http://schemas.openxmlformats.org/officeDocument/2006/relationships" xmlns:p="http://schemas.openxmlformats.org/presentationml/2006/main">
  <p:tag name="CLASSAUTHORTOPICPOS" val="start"/>
  <p:tag name="CLASSAUTHORALTUSESLIDE" val="1"/>
</p:tagLst>
</file>

<file path=ppt/tags/tag6.xml><?xml version="1.0" encoding="utf-8"?>
<p:tagLst xmlns:a="http://schemas.openxmlformats.org/drawingml/2006/main" xmlns:r="http://schemas.openxmlformats.org/officeDocument/2006/relationships" xmlns:p="http://schemas.openxmlformats.org/presentationml/2006/main">
  <p:tag name="CLASSAUTHORTOPICPOS" val="start"/>
  <p:tag name="CLASSAUTHORALTUSESLIDE" val="1"/>
</p:tagLst>
</file>

<file path=ppt/tags/tag7.xml><?xml version="1.0" encoding="utf-8"?>
<p:tagLst xmlns:a="http://schemas.openxmlformats.org/drawingml/2006/main" xmlns:r="http://schemas.openxmlformats.org/officeDocument/2006/relationships" xmlns:p="http://schemas.openxmlformats.org/presentationml/2006/main">
  <p:tag name="CLASSAUTHORTOPICPOS" val="start"/>
  <p:tag name="CLASSAUTHORALTUSESLIDE" val="1"/>
</p:tagLst>
</file>

<file path=ppt/tags/tag8.xml><?xml version="1.0" encoding="utf-8"?>
<p:tagLst xmlns:a="http://schemas.openxmlformats.org/drawingml/2006/main" xmlns:r="http://schemas.openxmlformats.org/officeDocument/2006/relationships" xmlns:p="http://schemas.openxmlformats.org/presentationml/2006/main">
  <p:tag name="CLASSAUTHORTOPICPOS" val="start"/>
  <p:tag name="CLASSAUTHORALTUSESLIDE" val="1"/>
</p:tagLst>
</file>

<file path=ppt/tags/tag9.xml><?xml version="1.0" encoding="utf-8"?>
<p:tagLst xmlns:a="http://schemas.openxmlformats.org/drawingml/2006/main" xmlns:r="http://schemas.openxmlformats.org/officeDocument/2006/relationships" xmlns:p="http://schemas.openxmlformats.org/presentationml/2006/main">
  <p:tag name="CLASSAUTHORTOPICPOS" val="start"/>
  <p:tag name="CLASSAUTHORALTUSESLIDE" val="1"/>
</p:tagLst>
</file>

<file path=ppt/theme/theme1.xml><?xml version="1.0" encoding="utf-8"?>
<a:theme xmlns:a="http://schemas.openxmlformats.org/drawingml/2006/main" name="2_Office Theme">
  <a:themeElements>
    <a:clrScheme name="Custom 20">
      <a:dk1>
        <a:srgbClr val="000000"/>
      </a:dk1>
      <a:lt1>
        <a:srgbClr val="FE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0">
      <a:dk1>
        <a:srgbClr val="000000"/>
      </a:dk1>
      <a:lt1>
        <a:srgbClr val="FE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Custom 20">
      <a:dk1>
        <a:srgbClr val="000000"/>
      </a:dk1>
      <a:lt1>
        <a:srgbClr val="FE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Examples of use" id="{C40488D0-E2B1-A04E-97BC-40DAAC832675}" vid="{CCD035AF-6C33-C54D-8F35-BF9199B1FCE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2959</TotalTime>
  <Words>8345</Words>
  <Application>Microsoft Macintosh PowerPoint</Application>
  <PresentationFormat>Widescreen</PresentationFormat>
  <Paragraphs>824</Paragraphs>
  <Slides>60</Slides>
  <Notes>19</Notes>
  <HiddenSlides>28</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60</vt:i4>
      </vt:variant>
    </vt:vector>
  </HeadingPairs>
  <TitlesOfParts>
    <vt:vector size="79" baseType="lpstr">
      <vt:lpstr>Arial</vt:lpstr>
      <vt:lpstr>Calibri</vt:lpstr>
      <vt:lpstr>Calibri Light</vt:lpstr>
      <vt:lpstr>Courier New</vt:lpstr>
      <vt:lpstr>Helvetica Neue for IBM</vt:lpstr>
      <vt:lpstr>HelvNeue Bold for IBM</vt:lpstr>
      <vt:lpstr>HelvNeue Light for IBM</vt:lpstr>
      <vt:lpstr>HelvNeue Medium for IBM</vt:lpstr>
      <vt:lpstr>IBM Plex Mono</vt:lpstr>
      <vt:lpstr>IBM Plex Sans</vt:lpstr>
      <vt:lpstr>IBM Plex Sans Light</vt:lpstr>
      <vt:lpstr>Lucida Console</vt:lpstr>
      <vt:lpstr>Times New Roman</vt:lpstr>
      <vt:lpstr>Verdana</vt:lpstr>
      <vt:lpstr>Wingdings</vt:lpstr>
      <vt:lpstr>2_Office Theme</vt:lpstr>
      <vt:lpstr>3_Office Theme</vt:lpstr>
      <vt:lpstr>1_Office Theme</vt:lpstr>
      <vt:lpstr>IBM 2020 Master template (black background)</vt:lpstr>
      <vt:lpstr>CICS, REST, JSON, etc.</vt:lpstr>
      <vt:lpstr>Abstract</vt:lpstr>
      <vt:lpstr>Trademarks</vt:lpstr>
      <vt:lpstr>Notices</vt:lpstr>
      <vt:lpstr>Agenda</vt:lpstr>
      <vt:lpstr>Who are we communicating with?</vt:lpstr>
      <vt:lpstr> </vt:lpstr>
      <vt:lpstr>Notes:</vt:lpstr>
      <vt:lpstr>REST</vt:lpstr>
      <vt:lpstr>Notes:</vt:lpstr>
      <vt:lpstr>REST</vt:lpstr>
      <vt:lpstr>Notes:</vt:lpstr>
      <vt:lpstr>HTTP Request</vt:lpstr>
      <vt:lpstr>Notes:</vt:lpstr>
      <vt:lpstr>HTTP Response</vt:lpstr>
      <vt:lpstr>Notes:</vt:lpstr>
      <vt:lpstr>REST Service Requests</vt:lpstr>
      <vt:lpstr>Notes:</vt:lpstr>
      <vt:lpstr>REST Simple Sample</vt:lpstr>
      <vt:lpstr>Notes:</vt:lpstr>
      <vt:lpstr>The ways to do REST to/from CICS - summary</vt:lpstr>
      <vt:lpstr>Notes:</vt:lpstr>
      <vt:lpstr> </vt:lpstr>
      <vt:lpstr>JSON (JavaScript Object Notation)</vt:lpstr>
      <vt:lpstr>JSON (JavaScript Object Notation)…</vt:lpstr>
      <vt:lpstr> </vt:lpstr>
      <vt:lpstr>CICS TS native JSON support</vt:lpstr>
      <vt:lpstr>Details of native JSON support</vt:lpstr>
      <vt:lpstr>CICS JSON Pipeline</vt:lpstr>
      <vt:lpstr>Notes:</vt:lpstr>
      <vt:lpstr>CICS JSON Transformer</vt:lpstr>
      <vt:lpstr>Notes:</vt:lpstr>
      <vt:lpstr>Redbook: Implementing IBM CICS JSON Web Services for Mobile Applications</vt:lpstr>
      <vt:lpstr> </vt:lpstr>
      <vt:lpstr> </vt:lpstr>
      <vt:lpstr>REST/JSON in CICS using Java Liberty Server</vt:lpstr>
      <vt:lpstr>Java in CICS: JAX-RS Example</vt:lpstr>
      <vt:lpstr>Notes:</vt:lpstr>
      <vt:lpstr> </vt:lpstr>
      <vt:lpstr>z/OS Connect – what is it?</vt:lpstr>
      <vt:lpstr>Notes</vt:lpstr>
      <vt:lpstr>z/OS Connect EE High Level Points </vt:lpstr>
      <vt:lpstr>Notes</vt:lpstr>
      <vt:lpstr>How Does z/OS Connect EE Work?</vt:lpstr>
      <vt:lpstr>Data mapping - A closer look</vt:lpstr>
      <vt:lpstr>Notes</vt:lpstr>
      <vt:lpstr>z/OS Connect EE Structure</vt:lpstr>
      <vt:lpstr>Notes</vt:lpstr>
      <vt:lpstr>High-Level Overview of z/OS Connect Components</vt:lpstr>
      <vt:lpstr>Notes</vt:lpstr>
      <vt:lpstr>API and Service Creation and Deployment Process </vt:lpstr>
      <vt:lpstr>Notes</vt:lpstr>
      <vt:lpstr>Connect to CICS</vt:lpstr>
      <vt:lpstr>API Documentation via Open API Doc (aka swagger) </vt:lpstr>
      <vt:lpstr> </vt:lpstr>
      <vt:lpstr>REST which way to go ?</vt:lpstr>
      <vt:lpstr>Notes:</vt:lpstr>
      <vt:lpstr>Summary</vt:lpstr>
      <vt:lpstr>References for JSON and REST</vt:lpstr>
      <vt:lpstr>References for JSON and 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Judy Keute</dc:creator>
  <cp:lastModifiedBy>Leigh Compton</cp:lastModifiedBy>
  <cp:revision>118</cp:revision>
  <cp:lastPrinted>2021-06-24T16:53:14Z</cp:lastPrinted>
  <dcterms:created xsi:type="dcterms:W3CDTF">2020-12-07T22:35:24Z</dcterms:created>
  <dcterms:modified xsi:type="dcterms:W3CDTF">2023-10-10T18:20:07Z</dcterms:modified>
</cp:coreProperties>
</file>