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7" r:id="rId2"/>
    <p:sldMasterId id="2147483718" r:id="rId3"/>
    <p:sldMasterId id="2147483760" r:id="rId4"/>
  </p:sldMasterIdLst>
  <p:notesMasterIdLst>
    <p:notesMasterId r:id="rId38"/>
  </p:notesMasterIdLst>
  <p:sldIdLst>
    <p:sldId id="256" r:id="rId5"/>
    <p:sldId id="388" r:id="rId6"/>
    <p:sldId id="640" r:id="rId7"/>
    <p:sldId id="303" r:id="rId8"/>
    <p:sldId id="305" r:id="rId9"/>
    <p:sldId id="141168572" r:id="rId10"/>
    <p:sldId id="141168574" r:id="rId11"/>
    <p:sldId id="141168575" r:id="rId12"/>
    <p:sldId id="141168573" r:id="rId13"/>
    <p:sldId id="2366" r:id="rId14"/>
    <p:sldId id="376" r:id="rId15"/>
    <p:sldId id="374" r:id="rId16"/>
    <p:sldId id="141168576" r:id="rId17"/>
    <p:sldId id="603" r:id="rId18"/>
    <p:sldId id="141168570" r:id="rId19"/>
    <p:sldId id="503" r:id="rId20"/>
    <p:sldId id="504" r:id="rId21"/>
    <p:sldId id="605" r:id="rId22"/>
    <p:sldId id="607" r:id="rId23"/>
    <p:sldId id="606" r:id="rId24"/>
    <p:sldId id="431" r:id="rId25"/>
    <p:sldId id="658" r:id="rId26"/>
    <p:sldId id="141168571" r:id="rId27"/>
    <p:sldId id="378" r:id="rId28"/>
    <p:sldId id="400" r:id="rId29"/>
    <p:sldId id="408" r:id="rId30"/>
    <p:sldId id="415" r:id="rId31"/>
    <p:sldId id="416" r:id="rId32"/>
    <p:sldId id="420" r:id="rId33"/>
    <p:sldId id="418" r:id="rId34"/>
    <p:sldId id="419" r:id="rId35"/>
    <p:sldId id="421" r:id="rId36"/>
    <p:sldId id="5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FA0"/>
    <a:srgbClr val="1400FF"/>
    <a:srgbClr val="0850E7"/>
    <a:srgbClr val="B2F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99" autoAdjust="0"/>
    <p:restoredTop sz="94660"/>
  </p:normalViewPr>
  <p:slideViewPr>
    <p:cSldViewPr snapToGrid="0">
      <p:cViewPr varScale="1">
        <p:scale>
          <a:sx n="134" d="100"/>
          <a:sy n="134" d="100"/>
        </p:scale>
        <p:origin x="208" y="48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52C15-1AC5-4271-A786-E578900E3265}" type="datetimeFigureOut">
              <a:rPr lang="en-US" smtClean="0"/>
              <a:t>10/11/23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61DB-D2C0-40EC-8EDB-BF4FA4F86EF7}" type="slidenum">
              <a:rPr lang="en-US" smtClean="0"/>
              <a:t>‹#›</a:t>
            </a:fld>
            <a:endParaRPr lang="en-US"/>
          </a:p>
        </p:txBody>
      </p:sp>
    </p:spTree>
    <p:extLst>
      <p:ext uri="{BB962C8B-B14F-4D97-AF65-F5344CB8AC3E}">
        <p14:creationId xmlns:p14="http://schemas.microsoft.com/office/powerpoint/2010/main" val="87173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6625BDE-E479-BA47-B9C9-EE444A64F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3D1B1E-B97A-0349-A20F-811EF0EEFE57}" type="slidenum">
              <a:rPr lang="en-US" altLang="en-US"/>
              <a:pPr>
                <a:spcBef>
                  <a:spcPct val="0"/>
                </a:spcBef>
              </a:pPr>
              <a:t>5</a:t>
            </a:fld>
            <a:endParaRPr lang="en-US" altLang="en-US"/>
          </a:p>
        </p:txBody>
      </p:sp>
      <p:sp>
        <p:nvSpPr>
          <p:cNvPr id="28675" name="Rectangle 2">
            <a:extLst>
              <a:ext uri="{FF2B5EF4-FFF2-40B4-BE49-F238E27FC236}">
                <a16:creationId xmlns:a16="http://schemas.microsoft.com/office/drawing/2014/main" id="{E2A468F2-5E78-9C42-B948-08C477FA4878}"/>
              </a:ext>
            </a:extLst>
          </p:cNvPr>
          <p:cNvSpPr>
            <a:spLocks noGrp="1" noRot="1" noChangeAspect="1" noChangeArrowheads="1" noTextEdit="1"/>
          </p:cNvSpPr>
          <p:nvPr>
            <p:ph type="sldImg"/>
          </p:nvPr>
        </p:nvSpPr>
        <p:spPr>
          <a:xfrm>
            <a:off x="603250" y="473075"/>
            <a:ext cx="5954713" cy="3351213"/>
          </a:xfrm>
          <a:ln/>
        </p:spPr>
      </p:sp>
      <p:sp>
        <p:nvSpPr>
          <p:cNvPr id="28676" name="Rectangle 3">
            <a:extLst>
              <a:ext uri="{FF2B5EF4-FFF2-40B4-BE49-F238E27FC236}">
                <a16:creationId xmlns:a16="http://schemas.microsoft.com/office/drawing/2014/main" id="{3E91A0B6-0BB6-0944-9E4A-96FDFEBB2C6D}"/>
              </a:ext>
            </a:extLst>
          </p:cNvPr>
          <p:cNvSpPr>
            <a:spLocks noGrp="1" noChangeArrowheads="1"/>
          </p:cNvSpPr>
          <p:nvPr>
            <p:ph type="body" idx="1"/>
          </p:nvPr>
        </p:nvSpPr>
        <p:spPr>
          <a:xfrm>
            <a:off x="431800" y="3892550"/>
            <a:ext cx="6605588" cy="5167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8122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CFD12C-97A1-4E99-B3F5-5B0AA5588D2F}" type="slidenum">
              <a:rPr lang="en-GB" altLang="en-US" sz="1200">
                <a:solidFill>
                  <a:srgbClr val="000000"/>
                </a:solidFill>
                <a:latin typeface="Calibri" panose="020F0502020204030204" pitchFamily="34" charset="0"/>
              </a:rPr>
              <a:pPr/>
              <a:t>14</a:t>
            </a:fld>
            <a:endParaRPr lang="en-GB" altLang="en-US" sz="1200">
              <a:solidFill>
                <a:srgbClr val="000000"/>
              </a:solidFill>
              <a:latin typeface="Calibri" panose="020F0502020204030204" pitchFamily="34" charset="0"/>
            </a:endParaRPr>
          </a:p>
        </p:txBody>
      </p:sp>
      <p:sp>
        <p:nvSpPr>
          <p:cNvPr id="38915"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bwMode="auto">
          <a:xfrm>
            <a:off x="946150" y="4860925"/>
            <a:ext cx="5207000"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10019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dirty="0"/>
              <a:t>CICS TS V5.6 and V5.5 support Jakarta EE 8 , with the key features of the spec listed here</a:t>
            </a:r>
          </a:p>
          <a:p>
            <a:pPr defTabSz="966612">
              <a:defRPr/>
            </a:pPr>
            <a:endParaRPr lang="en-GB" dirty="0"/>
          </a:p>
          <a:p>
            <a:pPr defTabSz="966612">
              <a:defRPr/>
            </a:pPr>
            <a:r>
              <a:rPr lang="en-GB" dirty="0"/>
              <a:t>Servlet 4.0 now supports HTTP 2.0 and there is also a whole new standardized JEE security API JSR 375.</a:t>
            </a:r>
          </a:p>
          <a:p>
            <a:pPr defTabSz="966612">
              <a:defRPr/>
            </a:pPr>
            <a:endParaRPr lang="en-GB" dirty="0"/>
          </a:p>
          <a:p>
            <a:pPr defTabSz="966612">
              <a:defRPr/>
            </a:pPr>
            <a:r>
              <a:rPr lang="en-GB" dirty="0"/>
              <a:t>There are also new version of the </a:t>
            </a:r>
            <a:r>
              <a:rPr lang="en-GB" dirty="0" err="1"/>
              <a:t>beanValidation</a:t>
            </a:r>
            <a:r>
              <a:rPr lang="en-GB" dirty="0"/>
              <a:t>, CDI, JAXRS, JPA, JSF, JSONP specification, as well as the introduction of JSONB which is a standard binding layer for converting Java object to/from JSON</a:t>
            </a:r>
          </a:p>
          <a:p>
            <a:pPr defTabSz="966612">
              <a:defRPr/>
            </a:pPr>
            <a:endParaRPr lang="en-GB" dirty="0"/>
          </a:p>
          <a:p>
            <a:pPr defTabSz="966612">
              <a:defRPr/>
            </a:pPr>
            <a:r>
              <a:rPr lang="en-GB" dirty="0"/>
              <a:t>*Note jdbc-4.3 dependant on Java 11, so not yet supported</a:t>
            </a:r>
          </a:p>
          <a:p>
            <a:pPr defTabSz="966612">
              <a:defRPr/>
            </a:pPr>
            <a:endParaRPr lang="en-GB" dirty="0"/>
          </a:p>
          <a:p>
            <a:pPr defTabSz="966612">
              <a:defRPr/>
            </a:pPr>
            <a:r>
              <a:rPr lang="en-GB" dirty="0"/>
              <a:t>WebSphere Liberty's OSGi support is</a:t>
            </a:r>
          </a:p>
          <a:p>
            <a:pPr defTabSz="966612">
              <a:defRPr/>
            </a:pPr>
            <a:r>
              <a:rPr lang="en-GB" dirty="0"/>
              <a:t>not compatible with Java EE 8.  The following features are not</a:t>
            </a:r>
          </a:p>
          <a:p>
            <a:pPr defTabSz="966612">
              <a:defRPr/>
            </a:pPr>
            <a:r>
              <a:rPr lang="en-GB" dirty="0"/>
              <a:t>supported in conjunction with Java EE 8:</a:t>
            </a:r>
          </a:p>
          <a:p>
            <a:pPr defTabSz="966612">
              <a:defRPr/>
            </a:pPr>
            <a:endParaRPr lang="en-GB" dirty="0"/>
          </a:p>
          <a:p>
            <a:pPr defTabSz="966612">
              <a:defRPr/>
            </a:pPr>
            <a:r>
              <a:rPr lang="en-GB" dirty="0"/>
              <a:t>- blueprint-1.0</a:t>
            </a:r>
          </a:p>
          <a:p>
            <a:pPr defTabSz="966612">
              <a:defRPr/>
            </a:pPr>
            <a:r>
              <a:rPr lang="en-GB" dirty="0"/>
              <a:t>- httpWhiteboard-1.0</a:t>
            </a:r>
          </a:p>
          <a:p>
            <a:pPr defTabSz="966612">
              <a:defRPr/>
            </a:pPr>
            <a:r>
              <a:rPr lang="en-GB" dirty="0"/>
              <a:t>- osgiAppIntegration-1.0</a:t>
            </a:r>
          </a:p>
          <a:p>
            <a:pPr defTabSz="966612">
              <a:defRPr/>
            </a:pPr>
            <a:r>
              <a:rPr lang="en-GB" dirty="0"/>
              <a:t>- osgiBundle-1.0</a:t>
            </a:r>
          </a:p>
          <a:p>
            <a:pPr defTabSz="966612">
              <a:defRPr/>
            </a:pPr>
            <a:r>
              <a:rPr lang="en-GB" dirty="0"/>
              <a:t>- osgi.jpa-1.0</a:t>
            </a:r>
          </a:p>
          <a:p>
            <a:pPr marL="171450" indent="-171450" defTabSz="966612">
              <a:buFontTx/>
              <a:buChar char="-"/>
              <a:defRPr/>
            </a:pPr>
            <a:r>
              <a:rPr lang="en-GB" dirty="0"/>
              <a:t>wab-1.0</a:t>
            </a:r>
          </a:p>
          <a:p>
            <a:pPr defTabSz="966612">
              <a:defRPr/>
            </a:pPr>
            <a:endParaRPr lang="en-GB" dirty="0"/>
          </a:p>
          <a:p>
            <a:pPr defTabSz="966612">
              <a:defRPr/>
            </a:pPr>
            <a:r>
              <a:rPr lang="en-GB" dirty="0"/>
              <a:t>Customers wishing to use Java EE 8 must include the following</a:t>
            </a:r>
          </a:p>
          <a:p>
            <a:pPr defTabSz="966612">
              <a:defRPr/>
            </a:pPr>
            <a:r>
              <a:rPr lang="en-GB" dirty="0"/>
              <a:t>property in the JVMSERVER's JVM profile to stop the</a:t>
            </a:r>
          </a:p>
          <a:p>
            <a:pPr defTabSz="966612">
              <a:defRPr/>
            </a:pPr>
            <a:r>
              <a:rPr lang="en-GB" dirty="0"/>
              <a:t>autoconfiguration of wab-1.0.</a:t>
            </a:r>
          </a:p>
          <a:p>
            <a:pPr defTabSz="966612">
              <a:defRPr/>
            </a:pPr>
            <a:endParaRPr lang="en-GB" dirty="0"/>
          </a:p>
          <a:p>
            <a:pPr defTabSz="966612">
              <a:defRPr/>
            </a:pPr>
            <a:r>
              <a:rPr lang="en-GB" dirty="0"/>
              <a:t>-Dcom.ibm.cics.jvmserver.wlp.wab=false</a:t>
            </a:r>
          </a:p>
          <a:p>
            <a:pPr defTabSz="966612">
              <a:defRPr/>
            </a:pPr>
            <a:endParaRPr lang="en-GB" dirty="0"/>
          </a:p>
          <a:p>
            <a:pPr defTabSz="966612">
              <a:defRPr/>
            </a:pPr>
            <a:r>
              <a:rPr lang="en-GB" dirty="0"/>
              <a:t>EBA </a:t>
            </a:r>
            <a:r>
              <a:rPr lang="en-GB" dirty="0" err="1"/>
              <a:t>bundleparts</a:t>
            </a:r>
            <a:r>
              <a:rPr lang="en-GB" dirty="0"/>
              <a:t> cannot be deployed to a Liberty JVM server</a:t>
            </a:r>
          </a:p>
          <a:p>
            <a:pPr defTabSz="966612">
              <a:defRPr/>
            </a:pPr>
            <a:r>
              <a:rPr lang="en-GB" dirty="0"/>
              <a:t>running Java EE 8.</a:t>
            </a:r>
          </a:p>
          <a:p>
            <a:pPr defTabSz="966612">
              <a:defRPr/>
            </a:pPr>
            <a:endParaRPr lang="en-GB" dirty="0"/>
          </a:p>
          <a:p>
            <a:pPr marL="0" marR="0" lvl="0" indent="0" algn="l" defTabSz="966612" rtl="0" eaLnBrk="1" fontAlgn="auto" latinLnBrk="0" hangingPunct="1">
              <a:lnSpc>
                <a:spcPct val="100000"/>
              </a:lnSpc>
              <a:spcBef>
                <a:spcPts val="0"/>
              </a:spcBef>
              <a:spcAft>
                <a:spcPts val="0"/>
              </a:spcAft>
              <a:buClrTx/>
              <a:buSzTx/>
              <a:buFontTx/>
              <a:buNone/>
              <a:tabLst/>
              <a:defRPr/>
            </a:pPr>
            <a:r>
              <a:rPr lang="en-US" dirty="0"/>
              <a:t>CDI is a set of services that, used together, make it easy for developers to use enterprise beans along with </a:t>
            </a:r>
            <a:r>
              <a:rPr lang="en-US" dirty="0" err="1"/>
              <a:t>JavaServer</a:t>
            </a:r>
            <a:r>
              <a:rPr lang="en-US" dirty="0"/>
              <a:t> Faces technology in web applications.</a:t>
            </a:r>
            <a:endParaRPr lang="en-GB" dirty="0"/>
          </a:p>
          <a:p>
            <a:pPr defTabSz="966612">
              <a:defRPr/>
            </a:pPr>
            <a:endParaRPr lang="en-GB" dirty="0"/>
          </a:p>
          <a:p>
            <a:pPr defTabSz="966612">
              <a:defRPr/>
            </a:pPr>
            <a:endParaRPr lang="en-GB" dirty="0"/>
          </a:p>
          <a:p>
            <a:pPr defTabSz="966612">
              <a:defRPr/>
            </a:pPr>
            <a:endParaRPr lang="en-GB" dirty="0"/>
          </a:p>
          <a:p>
            <a:endParaRPr lang="en-GB" dirty="0"/>
          </a:p>
        </p:txBody>
      </p:sp>
      <p:sp>
        <p:nvSpPr>
          <p:cNvPr id="4" name="Slide Number Placeholder 3"/>
          <p:cNvSpPr>
            <a:spLocks noGrp="1"/>
          </p:cNvSpPr>
          <p:nvPr>
            <p:ph type="sldNum" sz="quarter" idx="5"/>
          </p:nvPr>
        </p:nvSpPr>
        <p:spPr/>
        <p:txBody>
          <a:bodyPr/>
          <a:lstStyle/>
          <a:p>
            <a:fld id="{42D07417-97FA-404C-9FE8-590160B12E0B}" type="slidenum">
              <a:rPr lang="en-GB" smtClean="0"/>
              <a:t>15</a:t>
            </a:fld>
            <a:endParaRPr lang="en-GB"/>
          </a:p>
        </p:txBody>
      </p:sp>
    </p:spTree>
    <p:extLst>
      <p:ext uri="{BB962C8B-B14F-4D97-AF65-F5344CB8AC3E}">
        <p14:creationId xmlns:p14="http://schemas.microsoft.com/office/powerpoint/2010/main" val="306526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FFE17B4-4E96-467B-A003-D549CDDF071F}" type="slidenum">
              <a:rPr lang="en-GB" altLang="en-US" sz="1200">
                <a:solidFill>
                  <a:srgbClr val="000000"/>
                </a:solidFill>
                <a:latin typeface="Calibri" panose="020F0502020204030204" pitchFamily="34" charset="0"/>
              </a:rPr>
              <a:pPr/>
              <a:t>20</a:t>
            </a:fld>
            <a:endParaRPr lang="en-GB" altLang="en-US" sz="1200">
              <a:solidFill>
                <a:srgbClr val="000000"/>
              </a:solidFill>
              <a:latin typeface="Calibri" panose="020F0502020204030204" pitchFamily="34" charset="0"/>
            </a:endParaRPr>
          </a:p>
        </p:txBody>
      </p:sp>
      <p:sp>
        <p:nvSpPr>
          <p:cNvPr id="44035"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bwMode="auto">
          <a:xfrm>
            <a:off x="946150" y="4860925"/>
            <a:ext cx="5207000"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7187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FFE17B4-4E96-467B-A003-D549CDDF071F}" type="slidenum">
              <a:rPr lang="en-GB" altLang="en-US" sz="1200">
                <a:solidFill>
                  <a:srgbClr val="000000"/>
                </a:solidFill>
                <a:latin typeface="Calibri" panose="020F0502020204030204" pitchFamily="34" charset="0"/>
              </a:rPr>
              <a:pPr/>
              <a:t>23</a:t>
            </a:fld>
            <a:endParaRPr lang="en-GB" altLang="en-US" sz="1200">
              <a:solidFill>
                <a:srgbClr val="000000"/>
              </a:solidFill>
              <a:latin typeface="Calibri" panose="020F0502020204030204" pitchFamily="34" charset="0"/>
            </a:endParaRPr>
          </a:p>
        </p:txBody>
      </p:sp>
      <p:sp>
        <p:nvSpPr>
          <p:cNvPr id="44035"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bwMode="auto">
          <a:xfrm>
            <a:off x="946150" y="4860925"/>
            <a:ext cx="5207000"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3403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1524000" y="1777999"/>
            <a:ext cx="9144000" cy="17319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59950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61578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8724900" y="365125"/>
            <a:ext cx="2628900" cy="5257753"/>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838200" y="365125"/>
            <a:ext cx="7734300" cy="52577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73375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5318" y="552451"/>
            <a:ext cx="10993967" cy="498475"/>
          </a:xfrm>
        </p:spPr>
        <p:txBody>
          <a:bodyPr/>
          <a:lstStyle/>
          <a:p>
            <a:r>
              <a:rPr lang="en-US"/>
              <a:t>Click to edit Master title style</a:t>
            </a:r>
          </a:p>
        </p:txBody>
      </p:sp>
      <p:sp>
        <p:nvSpPr>
          <p:cNvPr id="3" name="Content Placeholder 2"/>
          <p:cNvSpPr>
            <a:spLocks noGrp="1"/>
          </p:cNvSpPr>
          <p:nvPr>
            <p:ph sz="quarter" idx="1"/>
          </p:nvPr>
        </p:nvSpPr>
        <p:spPr>
          <a:xfrm>
            <a:off x="914400" y="1371600"/>
            <a:ext cx="5082117"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9718" y="13716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3886200"/>
            <a:ext cx="5082117"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9718" y="38862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a:extLst>
              <a:ext uri="{FF2B5EF4-FFF2-40B4-BE49-F238E27FC236}">
                <a16:creationId xmlns:a16="http://schemas.microsoft.com/office/drawing/2014/main" id="{B2E06EB0-A84C-E34F-A2BF-05E676AD0233}"/>
              </a:ext>
            </a:extLst>
          </p:cNvPr>
          <p:cNvSpPr>
            <a:spLocks noGrp="1" noChangeArrowheads="1"/>
          </p:cNvSpPr>
          <p:nvPr>
            <p:ph type="sldNum" sz="quarter" idx="10"/>
          </p:nvPr>
        </p:nvSpPr>
        <p:spPr/>
        <p:txBody>
          <a:bodyPr/>
          <a:lstStyle>
            <a:lvl1pPr>
              <a:defRPr/>
            </a:lvl1pPr>
          </a:lstStyle>
          <a:p>
            <a:fld id="{09E09221-2D0F-E142-8941-51929906DCCA}" type="slidenum">
              <a:rPr lang="en-US" altLang="en-US"/>
              <a:pPr/>
              <a:t>‹#›</a:t>
            </a:fld>
            <a:endParaRPr lang="en-US" altLang="en-US"/>
          </a:p>
        </p:txBody>
      </p:sp>
      <p:sp>
        <p:nvSpPr>
          <p:cNvPr id="8" name="Rectangle 11">
            <a:extLst>
              <a:ext uri="{FF2B5EF4-FFF2-40B4-BE49-F238E27FC236}">
                <a16:creationId xmlns:a16="http://schemas.microsoft.com/office/drawing/2014/main" id="{77B90348-7B1B-FB4A-893D-59CDB9A0DD35}"/>
              </a:ext>
            </a:extLst>
          </p:cNvPr>
          <p:cNvSpPr>
            <a:spLocks noGrp="1" noChangeArrowheads="1"/>
          </p:cNvSpPr>
          <p:nvPr>
            <p:ph type="ftr" sz="quarter" idx="11"/>
          </p:nvPr>
        </p:nvSpPr>
        <p:spPr>
          <a:xfrm>
            <a:off x="1320800" y="6500813"/>
            <a:ext cx="5082117" cy="246062"/>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Rectangle 12">
            <a:extLst>
              <a:ext uri="{FF2B5EF4-FFF2-40B4-BE49-F238E27FC236}">
                <a16:creationId xmlns:a16="http://schemas.microsoft.com/office/drawing/2014/main" id="{3F2AF8DB-50FC-D64D-8558-5AF21F1AE283}"/>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61891026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9" y="552453"/>
            <a:ext cx="10993967" cy="498475"/>
          </a:xfrm>
        </p:spPr>
        <p:txBody>
          <a:bodyPr/>
          <a:lstStyle/>
          <a:p>
            <a:r>
              <a:rPr lang="en-US"/>
              <a:t>Click to edit Master title style</a:t>
            </a:r>
          </a:p>
        </p:txBody>
      </p:sp>
      <p:sp>
        <p:nvSpPr>
          <p:cNvPr id="3" name="Content Placeholder 2"/>
          <p:cNvSpPr>
            <a:spLocks noGrp="1"/>
          </p:cNvSpPr>
          <p:nvPr>
            <p:ph sz="half" idx="1"/>
          </p:nvPr>
        </p:nvSpPr>
        <p:spPr>
          <a:xfrm>
            <a:off x="914400" y="1371600"/>
            <a:ext cx="5082117"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9718" y="13716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9718" y="38862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05317" y="6500816"/>
            <a:ext cx="1013883" cy="320675"/>
          </a:xfrm>
          <a:prstGeom prst="rect">
            <a:avLst/>
          </a:prstGeom>
        </p:spPr>
        <p:txBody>
          <a:bodyPr/>
          <a:lstStyle>
            <a:lvl1pPr>
              <a:defRPr/>
            </a:lvl1pPr>
          </a:lstStyle>
          <a:p>
            <a:fld id="{3593CF70-2B14-47BD-B81C-F6632C314B92}" type="slidenum">
              <a:rPr lang="en-US" altLang="en-US"/>
              <a:pPr/>
              <a:t>‹#›</a:t>
            </a:fld>
            <a:endParaRPr lang="en-US" altLang="en-US"/>
          </a:p>
        </p:txBody>
      </p:sp>
      <p:sp>
        <p:nvSpPr>
          <p:cNvPr id="7" name="Footer Placeholder 6"/>
          <p:cNvSpPr>
            <a:spLocks noGrp="1"/>
          </p:cNvSpPr>
          <p:nvPr>
            <p:ph type="ftr" sz="quarter" idx="11"/>
          </p:nvPr>
        </p:nvSpPr>
        <p:spPr>
          <a:xfrm>
            <a:off x="1320800" y="6500813"/>
            <a:ext cx="5082117" cy="246062"/>
          </a:xfrm>
          <a:prstGeom prst="rect">
            <a:avLst/>
          </a:prstGeom>
        </p:spPr>
        <p:txBody>
          <a:bodyPr/>
          <a:lstStyle>
            <a:lvl1pPr>
              <a:defRPr/>
            </a:lvl1pPr>
          </a:lstStyle>
          <a:p>
            <a:r>
              <a:rPr lang="en-US" altLang="en-US"/>
              <a:t>© Copyright IBM Corporation, 2013</a:t>
            </a:r>
          </a:p>
        </p:txBody>
      </p:sp>
      <p:sp>
        <p:nvSpPr>
          <p:cNvPr id="8" name="Date Placeholder 7"/>
          <p:cNvSpPr>
            <a:spLocks noGrp="1"/>
          </p:cNvSpPr>
          <p:nvPr>
            <p:ph type="dt" sz="half" idx="12"/>
          </p:nvPr>
        </p:nvSpPr>
        <p:spPr>
          <a:xfrm>
            <a:off x="7274986" y="6500813"/>
            <a:ext cx="2595033" cy="246062"/>
          </a:xfrm>
          <a:prstGeom prst="rect">
            <a:avLst/>
          </a:prstGeom>
        </p:spPr>
        <p:txBody>
          <a:bodyPr/>
          <a:lstStyle>
            <a:lvl1pPr>
              <a:defRPr/>
            </a:lvl1pPr>
          </a:lstStyle>
          <a:p>
            <a:fld id="{D87DDF9D-AC4F-4B7E-8180-1913840DDDFF}" type="datetime1">
              <a:rPr lang="en-US" altLang="en-US"/>
              <a:pPr/>
              <a:t>10/11/23</a:t>
            </a:fld>
            <a:endParaRPr lang="en-US" altLang="en-US"/>
          </a:p>
        </p:txBody>
      </p:sp>
    </p:spTree>
    <p:extLst>
      <p:ext uri="{BB962C8B-B14F-4D97-AF65-F5344CB8AC3E}">
        <p14:creationId xmlns:p14="http://schemas.microsoft.com/office/powerpoint/2010/main" val="228184964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8" y="552451"/>
            <a:ext cx="10993967" cy="498475"/>
          </a:xfrm>
        </p:spPr>
        <p:txBody>
          <a:bodyPr/>
          <a:lstStyle/>
          <a:p>
            <a:r>
              <a:rPr lang="en-US"/>
              <a:t>Click to edit Master title style</a:t>
            </a:r>
          </a:p>
        </p:txBody>
      </p:sp>
      <p:sp>
        <p:nvSpPr>
          <p:cNvPr id="3" name="Text Placeholder 2"/>
          <p:cNvSpPr>
            <a:spLocks noGrp="1"/>
          </p:cNvSpPr>
          <p:nvPr>
            <p:ph type="body" sz="half" idx="1"/>
          </p:nvPr>
        </p:nvSpPr>
        <p:spPr>
          <a:xfrm>
            <a:off x="914400" y="1371600"/>
            <a:ext cx="5082117"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9718" y="1371600"/>
            <a:ext cx="5082116"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92474F65-63BC-7041-9DB7-5C3BC4C6723B}"/>
              </a:ext>
            </a:extLst>
          </p:cNvPr>
          <p:cNvSpPr>
            <a:spLocks noGrp="1" noChangeArrowheads="1"/>
          </p:cNvSpPr>
          <p:nvPr>
            <p:ph type="sldNum" sz="quarter" idx="10"/>
          </p:nvPr>
        </p:nvSpPr>
        <p:spPr/>
        <p:txBody>
          <a:bodyPr/>
          <a:lstStyle>
            <a:lvl1pPr>
              <a:defRPr/>
            </a:lvl1pPr>
          </a:lstStyle>
          <a:p>
            <a:fld id="{044B639C-D4C7-D446-AFEE-3FA53885ED4E}" type="slidenum">
              <a:rPr lang="en-US" altLang="en-US"/>
              <a:pPr/>
              <a:t>‹#›</a:t>
            </a:fld>
            <a:endParaRPr lang="en-US" altLang="en-US"/>
          </a:p>
        </p:txBody>
      </p:sp>
      <p:sp>
        <p:nvSpPr>
          <p:cNvPr id="6" name="Rectangle 11">
            <a:extLst>
              <a:ext uri="{FF2B5EF4-FFF2-40B4-BE49-F238E27FC236}">
                <a16:creationId xmlns:a16="http://schemas.microsoft.com/office/drawing/2014/main" id="{2C567197-BB16-4F48-9578-788FC7B6AACF}"/>
              </a:ext>
            </a:extLst>
          </p:cNvPr>
          <p:cNvSpPr>
            <a:spLocks noGrp="1" noChangeArrowheads="1"/>
          </p:cNvSpPr>
          <p:nvPr>
            <p:ph type="ftr" sz="quarter" idx="11"/>
          </p:nvPr>
        </p:nvSpPr>
        <p:spPr>
          <a:xfrm>
            <a:off x="1320800" y="6500813"/>
            <a:ext cx="5082117" cy="246062"/>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Rectangle 12">
            <a:extLst>
              <a:ext uri="{FF2B5EF4-FFF2-40B4-BE49-F238E27FC236}">
                <a16:creationId xmlns:a16="http://schemas.microsoft.com/office/drawing/2014/main" id="{396675F7-1A5A-D344-978C-92D60EF8E896}"/>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59741058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1524000" y="1777999"/>
            <a:ext cx="9144000" cy="17319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30299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828533" y="1389253"/>
            <a:ext cx="10534934"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6832541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831850" y="1232063"/>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831850" y="411178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224177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838200" y="1480693"/>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261844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9821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818866" y="365125"/>
            <a:ext cx="10534934"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952481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958596" y="1473770"/>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993955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8724900" y="1389888"/>
            <a:ext cx="2628900" cy="498279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838200" y="1389888"/>
            <a:ext cx="7734300" cy="49827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71457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2247900" y="1596997"/>
            <a:ext cx="9601200" cy="1912965"/>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2247900" y="3429000"/>
            <a:ext cx="9601200" cy="1828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958723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2247899" y="365125"/>
            <a:ext cx="9583571"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a:xfrm>
            <a:off x="2265528" y="1825624"/>
            <a:ext cx="9583572" cy="420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3957850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2247900" y="1172909"/>
            <a:ext cx="9601200" cy="2894125"/>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2247900" y="4080681"/>
            <a:ext cx="9601200" cy="152195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971198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6EC-548B-4179-B4EA-F3B600D63443}"/>
              </a:ext>
            </a:extLst>
          </p:cNvPr>
          <p:cNvSpPr>
            <a:spLocks noGrp="1"/>
          </p:cNvSpPr>
          <p:nvPr>
            <p:ph type="title"/>
          </p:nvPr>
        </p:nvSpPr>
        <p:spPr>
          <a:xfrm>
            <a:off x="2247900" y="365125"/>
            <a:ext cx="96012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672D-2B8E-4B57-B4F9-F0ADB36C4773}"/>
              </a:ext>
            </a:extLst>
          </p:cNvPr>
          <p:cNvSpPr>
            <a:spLocks noGrp="1"/>
          </p:cNvSpPr>
          <p:nvPr>
            <p:ph sz="half" idx="1"/>
          </p:nvPr>
        </p:nvSpPr>
        <p:spPr>
          <a:xfrm>
            <a:off x="2247900" y="1824831"/>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4C1D-54C0-46A2-AEF9-2A55714EFA86}"/>
              </a:ext>
            </a:extLst>
          </p:cNvPr>
          <p:cNvSpPr>
            <a:spLocks noGrp="1"/>
          </p:cNvSpPr>
          <p:nvPr>
            <p:ph sz="half" idx="2"/>
          </p:nvPr>
        </p:nvSpPr>
        <p:spPr>
          <a:xfrm>
            <a:off x="7185660" y="1824831"/>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37F0960-DDA1-4B19-BAE3-B30CDE4C5D39}"/>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373399441"/>
      </p:ext>
    </p:extLst>
  </p:cSld>
  <p:clrMapOvr>
    <a:masterClrMapping/>
  </p:clrMapOvr>
  <p:extLst>
    <p:ext uri="{DCECCB84-F9BA-43D5-87BE-67443E8EF086}">
      <p15:sldGuideLst xmlns:p15="http://schemas.microsoft.com/office/powerpoint/2012/main">
        <p15:guide id="1" orient="horz" pos="112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7E43-6756-40D9-B4A7-95B41151F73D}"/>
              </a:ext>
            </a:extLst>
          </p:cNvPr>
          <p:cNvSpPr>
            <a:spLocks noGrp="1"/>
          </p:cNvSpPr>
          <p:nvPr>
            <p:ph type="title"/>
          </p:nvPr>
        </p:nvSpPr>
        <p:spPr>
          <a:xfrm>
            <a:off x="2247900" y="365125"/>
            <a:ext cx="96012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8717B0-982D-4DB3-8949-7D329D9A0073}"/>
              </a:ext>
            </a:extLst>
          </p:cNvPr>
          <p:cNvSpPr>
            <a:spLocks noGrp="1"/>
          </p:cNvSpPr>
          <p:nvPr>
            <p:ph type="body" idx="1"/>
          </p:nvPr>
        </p:nvSpPr>
        <p:spPr>
          <a:xfrm>
            <a:off x="2247900" y="1729998"/>
            <a:ext cx="45862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B1FB-6845-4FF1-8B98-3FA27F6C33B4}"/>
              </a:ext>
            </a:extLst>
          </p:cNvPr>
          <p:cNvSpPr>
            <a:spLocks noGrp="1"/>
          </p:cNvSpPr>
          <p:nvPr>
            <p:ph sz="half" idx="2"/>
          </p:nvPr>
        </p:nvSpPr>
        <p:spPr>
          <a:xfrm>
            <a:off x="2247900" y="2553910"/>
            <a:ext cx="45862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23A43-13D8-46F4-8DF8-2779B350A447}"/>
              </a:ext>
            </a:extLst>
          </p:cNvPr>
          <p:cNvSpPr>
            <a:spLocks noGrp="1"/>
          </p:cNvSpPr>
          <p:nvPr>
            <p:ph type="body" sz="quarter" idx="3"/>
          </p:nvPr>
        </p:nvSpPr>
        <p:spPr>
          <a:xfrm>
            <a:off x="7008812" y="1729998"/>
            <a:ext cx="48402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5965A61-BCC1-4AC2-8E8C-ACD954017EED}"/>
              </a:ext>
            </a:extLst>
          </p:cNvPr>
          <p:cNvSpPr>
            <a:spLocks noGrp="1"/>
          </p:cNvSpPr>
          <p:nvPr>
            <p:ph sz="quarter" idx="4"/>
          </p:nvPr>
        </p:nvSpPr>
        <p:spPr>
          <a:xfrm>
            <a:off x="7008812" y="2553910"/>
            <a:ext cx="48402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CBE94918-4284-45CC-B651-DE42C7961C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675985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2247900" y="365125"/>
            <a:ext cx="9601200" cy="1325563"/>
          </a:xfrm>
          <a:prstGeom prst="rect">
            <a:avLst/>
          </a:prstGeom>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0772176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842298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E699-60D1-4C0A-A713-992ECA1229F0}"/>
              </a:ext>
            </a:extLst>
          </p:cNvPr>
          <p:cNvSpPr>
            <a:spLocks noGrp="1"/>
          </p:cNvSpPr>
          <p:nvPr>
            <p:ph type="title"/>
          </p:nvPr>
        </p:nvSpPr>
        <p:spPr>
          <a:xfrm>
            <a:off x="2247900" y="798394"/>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9A09C-6B8E-4229-BE1E-E74E98C93AD4}"/>
              </a:ext>
            </a:extLst>
          </p:cNvPr>
          <p:cNvSpPr>
            <a:spLocks noGrp="1"/>
          </p:cNvSpPr>
          <p:nvPr>
            <p:ph idx="1"/>
          </p:nvPr>
        </p:nvSpPr>
        <p:spPr>
          <a:xfrm>
            <a:off x="6564573" y="1049503"/>
            <a:ext cx="528452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9DEE0-4F32-4DD7-AACE-F3FCC7774A74}"/>
              </a:ext>
            </a:extLst>
          </p:cNvPr>
          <p:cNvSpPr>
            <a:spLocks noGrp="1"/>
          </p:cNvSpPr>
          <p:nvPr>
            <p:ph type="body" sz="half" idx="2"/>
          </p:nvPr>
        </p:nvSpPr>
        <p:spPr>
          <a:xfrm>
            <a:off x="2247900" y="2398594"/>
            <a:ext cx="3932237" cy="35245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B06FDAA-D1A7-49A4-AEA1-87A865984BD6}"/>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53671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831850" y="1232063"/>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831850" y="411178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865471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2247899" y="365125"/>
            <a:ext cx="9583571"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351799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9216224" y="365125"/>
            <a:ext cx="2628900" cy="5257753"/>
          </a:xfrm>
          <a:prstGeom prst="rect">
            <a:avLst/>
          </a:prstGeo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2247900" y="365125"/>
            <a:ext cx="6815924" cy="52577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057187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09"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75458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1633529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8711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1597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2542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39215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039591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772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6EC-548B-4179-B4EA-F3B600D63443}"/>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672D-2B8E-4B57-B4F9-F0ADB36C4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4C1D-54C0-46A2-AEF9-2A55714E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37F0960-DDA1-4B19-BAE3-B30CDE4C5D39}"/>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981619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535020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70581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24280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589827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632611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028998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85155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78678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4106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40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7E43-6756-40D9-B4A7-95B41151F73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8717B0-982D-4DB3-8949-7D329D9A0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B1FB-6845-4FF1-8B98-3FA27F6C33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23A43-13D8-46F4-8DF8-2779B350A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65A61-BCC1-4AC2-8E8C-ACD954017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CBE94918-4284-45CC-B651-DE42C7961C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7959898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377806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71056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359775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3636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38032418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804178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9148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151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8380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18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441273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91183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122028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5777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28032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5610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04162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E699-60D1-4C0A-A713-992ECA1229F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9A09C-6B8E-4229-BE1E-E74E98C93AD4}"/>
              </a:ext>
            </a:extLst>
          </p:cNvPr>
          <p:cNvSpPr>
            <a:spLocks noGrp="1"/>
          </p:cNvSpPr>
          <p:nvPr>
            <p:ph idx="1"/>
          </p:nvPr>
        </p:nvSpPr>
        <p:spPr>
          <a:xfrm>
            <a:off x="5180012" y="70830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9DEE0-4F32-4DD7-AACE-F3FCC7774A74}"/>
              </a:ext>
            </a:extLst>
          </p:cNvPr>
          <p:cNvSpPr>
            <a:spLocks noGrp="1"/>
          </p:cNvSpPr>
          <p:nvPr>
            <p:ph type="body" sz="half" idx="2"/>
          </p:nvPr>
        </p:nvSpPr>
        <p:spPr>
          <a:xfrm>
            <a:off x="839788" y="2057400"/>
            <a:ext cx="3932237" cy="35245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B06FDAA-D1A7-49A4-AEA1-87A865984BD6}"/>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4437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88F1-3E5B-44E0-837E-0CA19824FB5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5710EB-5CC5-4280-9F78-96F07900C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6DA911-E6B7-4E62-81BB-DAA5C8645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D5A1AFFA-5066-440B-A653-28ABCE6FB3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5895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3.tif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4.tif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9DD4B4F-BC33-7C40-89F1-3CD170754D40}"/>
              </a:ext>
            </a:extLst>
          </p:cNvPr>
          <p:cNvGrpSpPr/>
          <p:nvPr userDrawn="1"/>
        </p:nvGrpSpPr>
        <p:grpSpPr>
          <a:xfrm>
            <a:off x="-1943100" y="5702295"/>
            <a:ext cx="14135100" cy="1155705"/>
            <a:chOff x="0" y="4724395"/>
            <a:chExt cx="12192000" cy="1155705"/>
          </a:xfrm>
        </p:grpSpPr>
        <p:sp>
          <p:nvSpPr>
            <p:cNvPr id="14" name="Rectangle 13">
              <a:extLst>
                <a:ext uri="{FF2B5EF4-FFF2-40B4-BE49-F238E27FC236}">
                  <a16:creationId xmlns:a16="http://schemas.microsoft.com/office/drawing/2014/main" id="{E041558F-0828-0840-96C0-4D7C350D2EC4}"/>
                </a:ext>
              </a:extLst>
            </p:cNvPr>
            <p:cNvSpPr/>
            <p:nvPr/>
          </p:nvSpPr>
          <p:spPr>
            <a:xfrm rot="16200000">
              <a:off x="6224309" y="1356450"/>
              <a:ext cx="1155700" cy="7891590"/>
            </a:xfrm>
            <a:prstGeom prst="rect">
              <a:avLst/>
            </a:prstGeom>
            <a:gradFill flip="none" rotWithShape="1">
              <a:gsLst>
                <a:gs pos="49000">
                  <a:srgbClr val="001D6B"/>
                </a:gs>
                <a:gs pos="94000">
                  <a:srgbClr val="0C61FE"/>
                </a:gs>
                <a:gs pos="67000">
                  <a:srgbClr val="054E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computer, circuit&#10;&#10;Description automatically generated">
              <a:extLst>
                <a:ext uri="{FF2B5EF4-FFF2-40B4-BE49-F238E27FC236}">
                  <a16:creationId xmlns:a16="http://schemas.microsoft.com/office/drawing/2014/main" id="{773E0110-7ECB-B04B-8860-373BBF1E1D3D}"/>
                </a:ext>
              </a:extLst>
            </p:cNvPr>
            <p:cNvPicPr>
              <a:picLocks noChangeAspect="1"/>
            </p:cNvPicPr>
            <p:nvPr/>
          </p:nvPicPr>
          <p:blipFill rotWithShape="1">
            <a:blip r:embed="rId16">
              <a:extLst>
                <a:ext uri="{28A0092B-C50C-407E-A947-70E740481C1C}">
                  <a14:useLocalDpi xmlns:a14="http://schemas.microsoft.com/office/drawing/2010/main" val="0"/>
                </a:ext>
              </a:extLst>
            </a:blip>
            <a:srcRect l="50020"/>
            <a:stretch/>
          </p:blipFill>
          <p:spPr>
            <a:xfrm>
              <a:off x="10747954" y="4724398"/>
              <a:ext cx="1444046" cy="1155697"/>
            </a:xfrm>
            <a:prstGeom prst="rect">
              <a:avLst/>
            </a:prstGeom>
          </p:spPr>
        </p:pic>
        <p:pic>
          <p:nvPicPr>
            <p:cNvPr id="16" name="Picture 15" descr="A picture containing computer, circuit&#10;&#10;Description automatically generated">
              <a:extLst>
                <a:ext uri="{FF2B5EF4-FFF2-40B4-BE49-F238E27FC236}">
                  <a16:creationId xmlns:a16="http://schemas.microsoft.com/office/drawing/2014/main" id="{2FBB9E2E-3835-F444-B651-28F075547C91}"/>
                </a:ext>
              </a:extLst>
            </p:cNvPr>
            <p:cNvPicPr>
              <a:picLocks noChangeAspect="1"/>
            </p:cNvPicPr>
            <p:nvPr/>
          </p:nvPicPr>
          <p:blipFill rotWithShape="1">
            <a:blip r:embed="rId16">
              <a:extLst>
                <a:ext uri="{28A0092B-C50C-407E-A947-70E740481C1C}">
                  <a14:useLocalDpi xmlns:a14="http://schemas.microsoft.com/office/drawing/2010/main" val="0"/>
                </a:ext>
              </a:extLst>
            </a:blip>
            <a:srcRect t="6666" r="50020" b="42778"/>
            <a:stretch/>
          </p:blipFill>
          <p:spPr>
            <a:xfrm>
              <a:off x="0" y="4724400"/>
              <a:ext cx="2856363" cy="1155700"/>
            </a:xfrm>
            <a:prstGeom prst="rect">
              <a:avLst/>
            </a:prstGeom>
          </p:spPr>
        </p:pic>
      </p:grpSp>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838200" y="1825625"/>
            <a:ext cx="10515600" cy="37290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4724400" y="6310312"/>
            <a:ext cx="2743200" cy="365125"/>
          </a:xfrm>
          <a:prstGeom prst="rect">
            <a:avLst/>
          </a:prstGeom>
        </p:spPr>
        <p:txBody>
          <a:bodyPr vert="horz" lIns="91440" tIns="45720" rIns="91440" bIns="45720" rtlCol="0" anchor="ctr"/>
          <a:lstStyle>
            <a:lvl1pPr algn="ctr">
              <a:defRPr sz="1200">
                <a:solidFill>
                  <a:schemeClr val="bg1"/>
                </a:solidFill>
              </a:defRPr>
            </a:lvl1pPr>
          </a:lstStyle>
          <a:p>
            <a:pPr algn="ctr"/>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17" name="Picture 16">
            <a:extLst>
              <a:ext uri="{FF2B5EF4-FFF2-40B4-BE49-F238E27FC236}">
                <a16:creationId xmlns:a16="http://schemas.microsoft.com/office/drawing/2014/main" id="{9F19A544-642D-8A42-9686-14A5AFAF8839}"/>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10033890" y="6558199"/>
            <a:ext cx="580145" cy="234476"/>
          </a:xfrm>
          <a:prstGeom prst="rect">
            <a:avLst/>
          </a:prstGeom>
        </p:spPr>
      </p:pic>
    </p:spTree>
    <p:extLst>
      <p:ext uri="{BB962C8B-B14F-4D97-AF65-F5344CB8AC3E}">
        <p14:creationId xmlns:p14="http://schemas.microsoft.com/office/powerpoint/2010/main" val="10945200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94" r:id="rId12"/>
    <p:sldLayoutId id="2147483795" r:id="rId13"/>
    <p:sldLayoutId id="2147483796" r:id="rId14"/>
  </p:sldLayoutIdLst>
  <p:txStyles>
    <p:titleStyle>
      <a:lvl1pPr algn="l" defTabSz="914400" rtl="0" eaLnBrk="1" latinLnBrk="0" hangingPunct="1">
        <a:lnSpc>
          <a:spcPct val="90000"/>
        </a:lnSpc>
        <a:spcBef>
          <a:spcPct val="0"/>
        </a:spcBef>
        <a:buNone/>
        <a:defRPr sz="4400" kern="1200">
          <a:solidFill>
            <a:srgbClr val="0850E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1078992" y="2907791"/>
            <a:ext cx="10274808" cy="34698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9141363" y="6402808"/>
            <a:ext cx="2743200" cy="365125"/>
          </a:xfrm>
          <a:prstGeom prst="rect">
            <a:avLst/>
          </a:prstGeom>
        </p:spPr>
        <p:txBody>
          <a:bodyPr vert="horz" lIns="91440" tIns="45720" rIns="91440" bIns="45720" rtlCol="0" anchor="ctr"/>
          <a:lstStyle>
            <a:lvl1pPr algn="r">
              <a:defRPr sz="1200">
                <a:solidFill>
                  <a:schemeClr val="tx1"/>
                </a:solidFill>
              </a:defRPr>
            </a:lvl1pPr>
          </a:lstStyle>
          <a:p>
            <a:pPr algn="r"/>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838200" y="1389253"/>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4" name="Picture 3">
            <a:extLst>
              <a:ext uri="{FF2B5EF4-FFF2-40B4-BE49-F238E27FC236}">
                <a16:creationId xmlns:a16="http://schemas.microsoft.com/office/drawing/2014/main" id="{BCC0C2D8-D9FD-5C4F-8299-0AF9B7E0676D}"/>
              </a:ext>
            </a:extLst>
          </p:cNvPr>
          <p:cNvPicPr>
            <a:picLocks noChangeAspect="1"/>
          </p:cNvPicPr>
          <p:nvPr userDrawn="1"/>
        </p:nvPicPr>
        <p:blipFill>
          <a:blip r:embed="rId9"/>
          <a:stretch>
            <a:fillRect/>
          </a:stretch>
        </p:blipFill>
        <p:spPr>
          <a:xfrm>
            <a:off x="-2019300" y="-6021"/>
            <a:ext cx="14211300" cy="1282700"/>
          </a:xfrm>
          <a:prstGeom prst="rect">
            <a:avLst/>
          </a:prstGeom>
        </p:spPr>
      </p:pic>
    </p:spTree>
    <p:extLst>
      <p:ext uri="{BB962C8B-B14F-4D97-AF65-F5344CB8AC3E}">
        <p14:creationId xmlns:p14="http://schemas.microsoft.com/office/powerpoint/2010/main" val="242009959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4" r:id="rId4"/>
    <p:sldLayoutId id="2147483755" r:id="rId5"/>
    <p:sldLayoutId id="2147483758" r:id="rId6"/>
    <p:sldLayoutId id="2147483759" r:id="rId7"/>
  </p:sldLayoutIdLst>
  <p:txStyles>
    <p:titleStyle>
      <a:lvl1pPr algn="l" defTabSz="914400" rtl="0" eaLnBrk="1" latinLnBrk="0" hangingPunct="1">
        <a:lnSpc>
          <a:spcPct val="90000"/>
        </a:lnSpc>
        <a:spcBef>
          <a:spcPct val="0"/>
        </a:spcBef>
        <a:buNone/>
        <a:defRPr sz="4400" kern="1200">
          <a:solidFill>
            <a:srgbClr val="0850E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2265528" y="1825624"/>
            <a:ext cx="9583572" cy="38487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9105900" y="6310312"/>
            <a:ext cx="2743200" cy="365125"/>
          </a:xfrm>
          <a:prstGeom prst="rect">
            <a:avLst/>
          </a:prstGeom>
        </p:spPr>
        <p:txBody>
          <a:bodyPr vert="horz" lIns="91440" tIns="45720" rIns="91440" bIns="45720" rtlCol="0" anchor="ctr"/>
          <a:lstStyle>
            <a:lvl1pPr algn="r">
              <a:defRPr sz="1200">
                <a:solidFill>
                  <a:schemeClr val="tx1"/>
                </a:solidFill>
              </a:defRPr>
            </a:lvl1pPr>
          </a:lstStyle>
          <a:p>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2265528" y="365125"/>
            <a:ext cx="9583572" cy="1368141"/>
          </a:xfrm>
          <a:prstGeom prst="rect">
            <a:avLst/>
          </a:prstGeom>
        </p:spPr>
        <p:txBody>
          <a:bodyPr vert="horz" lIns="91440" tIns="45720" rIns="91440" bIns="45720" rtlCol="0" anchor="ctr">
            <a:normAutofit/>
          </a:bodyPr>
          <a:lstStyle/>
          <a:p>
            <a:r>
              <a:rPr lang="en-US" dirty="0"/>
              <a:t>Click to edit Master title style</a:t>
            </a:r>
          </a:p>
        </p:txBody>
      </p:sp>
      <p:pic>
        <p:nvPicPr>
          <p:cNvPr id="2" name="Picture 1">
            <a:extLst>
              <a:ext uri="{FF2B5EF4-FFF2-40B4-BE49-F238E27FC236}">
                <a16:creationId xmlns:a16="http://schemas.microsoft.com/office/drawing/2014/main" id="{43515B07-57C6-4445-B247-62EDA2A27F17}"/>
              </a:ext>
            </a:extLst>
          </p:cNvPr>
          <p:cNvPicPr>
            <a:picLocks noChangeAspect="1"/>
          </p:cNvPicPr>
          <p:nvPr userDrawn="1"/>
        </p:nvPicPr>
        <p:blipFill>
          <a:blip r:embed="rId13"/>
          <a:stretch>
            <a:fillRect/>
          </a:stretch>
        </p:blipFill>
        <p:spPr>
          <a:xfrm>
            <a:off x="0" y="-1244600"/>
            <a:ext cx="2028244" cy="8102600"/>
          </a:xfrm>
          <a:prstGeom prst="rect">
            <a:avLst/>
          </a:prstGeom>
        </p:spPr>
      </p:pic>
    </p:spTree>
    <p:extLst>
      <p:ext uri="{BB962C8B-B14F-4D97-AF65-F5344CB8AC3E}">
        <p14:creationId xmlns:p14="http://schemas.microsoft.com/office/powerpoint/2010/main" val="355719204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8" r:id="rId9"/>
    <p:sldLayoutId id="2147483729" r:id="rId10"/>
    <p:sldLayoutId id="2147483797" r:id="rId11"/>
  </p:sldLayoutIdLst>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16" userDrawn="1">
          <p15:clr>
            <a:srgbClr val="F26B43"/>
          </p15:clr>
        </p15:guide>
        <p15:guide id="2" pos="74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98375622"/>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Lst>
  <p:hf hdr="0" dt="0"/>
  <p:txStyles>
    <p:titleStyle>
      <a:lvl1pPr algn="l" rtl="0" eaLnBrk="1" fontAlgn="base" hangingPunct="1">
        <a:lnSpc>
          <a:spcPct val="90000"/>
        </a:lnSpc>
        <a:spcBef>
          <a:spcPct val="0"/>
        </a:spcBef>
        <a:spcAft>
          <a:spcPct val="0"/>
        </a:spcAft>
        <a:defRPr sz="32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IBM Plex Sans" pitchFamily="2" charset="2"/>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bg1"/>
        </a:buClr>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EE0045A-6BC9-3641-A5EF-FB0B02504781}"/>
              </a:ext>
            </a:extLst>
          </p:cNvPr>
          <p:cNvSpPr>
            <a:spLocks noGrp="1" noChangeArrowheads="1"/>
          </p:cNvSpPr>
          <p:nvPr>
            <p:ph type="ctrTitle"/>
          </p:nvPr>
        </p:nvSpPr>
        <p:spPr/>
        <p:txBody>
          <a:bodyPr>
            <a:normAutofit/>
          </a:bodyPr>
          <a:lstStyle/>
          <a:p>
            <a:pPr eaLnBrk="1" hangingPunct="1"/>
            <a:r>
              <a:rPr lang="en-US" altLang="en-US" sz="4800" b="1" dirty="0"/>
              <a:t>Using Java for Integration with CICS</a:t>
            </a:r>
            <a:endParaRPr lang="en-US" altLang="en-US" sz="4800" b="1" i="1" dirty="0"/>
          </a:p>
        </p:txBody>
      </p:sp>
      <p:sp>
        <p:nvSpPr>
          <p:cNvPr id="23555" name="Rectangle 3">
            <a:extLst>
              <a:ext uri="{FF2B5EF4-FFF2-40B4-BE49-F238E27FC236}">
                <a16:creationId xmlns:a16="http://schemas.microsoft.com/office/drawing/2014/main" id="{FB9D3257-9D99-8E43-8B37-8CF5D69BAED2}"/>
              </a:ext>
            </a:extLst>
          </p:cNvPr>
          <p:cNvSpPr>
            <a:spLocks noGrp="1" noChangeArrowheads="1"/>
          </p:cNvSpPr>
          <p:nvPr>
            <p:ph type="subTitle" idx="1"/>
          </p:nvPr>
        </p:nvSpPr>
        <p:spPr/>
        <p:txBody>
          <a:bodyPr>
            <a:normAutofit/>
          </a:bodyPr>
          <a:lstStyle/>
          <a:p>
            <a:pPr eaLnBrk="1" hangingPunct="1"/>
            <a:endParaRPr lang="en-US" altLang="en-US" dirty="0"/>
          </a:p>
          <a:p>
            <a:pPr eaLnBrk="1" hangingPunct="1"/>
            <a:r>
              <a:rPr lang="en-US" altLang="en-US" dirty="0"/>
              <a:t>Steve Fowlkes – </a:t>
            </a:r>
            <a:r>
              <a:rPr lang="en-US" altLang="en-US" dirty="0" err="1"/>
              <a:t>fowlkes@us.ibm.com</a:t>
            </a:r>
            <a:endParaRPr lang="en-US" altLang="en-US" dirty="0"/>
          </a:p>
          <a:p>
            <a:pPr eaLnBrk="1" hangingPunct="1"/>
            <a:r>
              <a:rPr lang="en-US" altLang="en-US" dirty="0"/>
              <a:t>Leigh Compton – </a:t>
            </a:r>
            <a:r>
              <a:rPr lang="en-US" altLang="en-US" dirty="0" err="1"/>
              <a:t>lcompton@us.ibm.com</a:t>
            </a:r>
            <a:endParaRPr lang="en-US" altLang="en-US" dirty="0"/>
          </a:p>
        </p:txBody>
      </p:sp>
    </p:spTree>
    <p:extLst>
      <p:ext uri="{BB962C8B-B14F-4D97-AF65-F5344CB8AC3E}">
        <p14:creationId xmlns:p14="http://schemas.microsoft.com/office/powerpoint/2010/main" val="246570275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048170-5B9B-4147-9859-106C4C9E0C49}"/>
              </a:ext>
            </a:extLst>
          </p:cNvPr>
          <p:cNvSpPr>
            <a:spLocks noGrp="1"/>
          </p:cNvSpPr>
          <p:nvPr>
            <p:ph type="title"/>
          </p:nvPr>
        </p:nvSpPr>
        <p:spPr/>
        <p:txBody>
          <a:bodyPr>
            <a:normAutofit/>
          </a:bodyPr>
          <a:lstStyle/>
          <a:p>
            <a:r>
              <a:rPr lang="en-US" sz="4000" dirty="0"/>
              <a:t>Java support in CICS </a:t>
            </a:r>
          </a:p>
        </p:txBody>
      </p:sp>
      <p:sp>
        <p:nvSpPr>
          <p:cNvPr id="2" name="Text Placeholder 1">
            <a:extLst>
              <a:ext uri="{FF2B5EF4-FFF2-40B4-BE49-F238E27FC236}">
                <a16:creationId xmlns:a16="http://schemas.microsoft.com/office/drawing/2014/main" id="{E52A023F-4AEA-4C16-858F-CE8D7C4D024D}"/>
              </a:ext>
            </a:extLst>
          </p:cNvPr>
          <p:cNvSpPr>
            <a:spLocks noGrp="1"/>
          </p:cNvSpPr>
          <p:nvPr>
            <p:ph idx="1"/>
          </p:nvPr>
        </p:nvSpPr>
        <p:spPr/>
        <p:txBody>
          <a:bodyPr>
            <a:normAutofit fontScale="77500" lnSpcReduction="20000"/>
          </a:bodyPr>
          <a:lstStyle/>
          <a:p>
            <a:r>
              <a:rPr lang="en-US" dirty="0"/>
              <a:t>CICS provides the tools and runtime to develop and run Java applications in a </a:t>
            </a:r>
            <a:r>
              <a:rPr lang="en-US" dirty="0">
                <a:solidFill>
                  <a:srgbClr val="00B0F0"/>
                </a:solidFill>
              </a:rPr>
              <a:t>CICS JVM server</a:t>
            </a:r>
          </a:p>
          <a:p>
            <a:pPr lvl="1"/>
            <a:r>
              <a:rPr lang="en-US" dirty="0"/>
              <a:t>Java applications can interact with CICS services and applications written in other languages</a:t>
            </a:r>
          </a:p>
          <a:p>
            <a:pPr lvl="1"/>
            <a:r>
              <a:rPr lang="en-US" dirty="0"/>
              <a:t>You can develop applications using the IBM CICS SDK for Java, Maven modules, or Gradle modules</a:t>
            </a:r>
          </a:p>
          <a:p>
            <a:pPr lvl="1"/>
            <a:endParaRPr lang="en-US" dirty="0"/>
          </a:p>
          <a:p>
            <a:r>
              <a:rPr lang="en-US" dirty="0"/>
              <a:t>The CICS JVM server</a:t>
            </a:r>
          </a:p>
          <a:p>
            <a:pPr lvl="1"/>
            <a:r>
              <a:rPr lang="en-US" dirty="0"/>
              <a:t>Eligible Java workloads can run on </a:t>
            </a:r>
            <a:r>
              <a:rPr lang="en-US" dirty="0">
                <a:solidFill>
                  <a:srgbClr val="00B0F0"/>
                </a:solidFill>
              </a:rPr>
              <a:t>specialty engine processors</a:t>
            </a:r>
          </a:p>
          <a:p>
            <a:pPr lvl="2"/>
            <a:r>
              <a:rPr lang="en-US" dirty="0"/>
              <a:t>reducing the cost of transactions</a:t>
            </a:r>
          </a:p>
          <a:p>
            <a:pPr lvl="1"/>
            <a:r>
              <a:rPr lang="en-US" dirty="0"/>
              <a:t>Different types of work such as </a:t>
            </a:r>
            <a:r>
              <a:rPr lang="en-US" dirty="0" err="1"/>
              <a:t>threadsafe</a:t>
            </a:r>
            <a:r>
              <a:rPr lang="en-US" dirty="0"/>
              <a:t> Java programs and web services</a:t>
            </a:r>
          </a:p>
          <a:p>
            <a:pPr lvl="1"/>
            <a:r>
              <a:rPr lang="en-US" dirty="0"/>
              <a:t>Application life cycle can be managed in the OSGi framework</a:t>
            </a:r>
          </a:p>
          <a:p>
            <a:pPr lvl="2"/>
            <a:r>
              <a:rPr lang="en-US" dirty="0"/>
              <a:t>no need to cycle the JVM server</a:t>
            </a:r>
          </a:p>
          <a:p>
            <a:pPr lvl="1"/>
            <a:r>
              <a:rPr lang="en-US" dirty="0"/>
              <a:t>Java applications that are packaged using OSGi can be ported more easily between CICS and other platforms</a:t>
            </a:r>
          </a:p>
          <a:p>
            <a:pPr lvl="1"/>
            <a:r>
              <a:rPr lang="en-US" dirty="0">
                <a:solidFill>
                  <a:srgbClr val="00B0F0"/>
                </a:solidFill>
              </a:rPr>
              <a:t>Java EE </a:t>
            </a:r>
            <a:r>
              <a:rPr lang="en-US" dirty="0"/>
              <a:t>applications can be deployed into the Liberty JVM server</a:t>
            </a:r>
          </a:p>
        </p:txBody>
      </p:sp>
      <p:sp>
        <p:nvSpPr>
          <p:cNvPr id="4" name="Slide Number Placeholder 3">
            <a:extLst>
              <a:ext uri="{FF2B5EF4-FFF2-40B4-BE49-F238E27FC236}">
                <a16:creationId xmlns:a16="http://schemas.microsoft.com/office/drawing/2014/main" id="{835D689D-D38D-4488-8E89-6304CBA74471}"/>
              </a:ext>
            </a:extLst>
          </p:cNvPr>
          <p:cNvSpPr>
            <a:spLocks noGrp="1"/>
          </p:cNvSpPr>
          <p:nvPr>
            <p:ph type="sldNum" sz="quarter" idx="12"/>
          </p:nvPr>
        </p:nvSpPr>
        <p:spPr/>
        <p:txBody>
          <a:bodyPr/>
          <a:lstStyle/>
          <a:p>
            <a:fld id="{5F4730B7-9024-F145-844A-A9961A63A2B3}" type="slidenum">
              <a:rPr lang="en-US" smtClean="0"/>
              <a:pPr/>
              <a:t>10</a:t>
            </a:fld>
            <a:endParaRPr lang="en-US"/>
          </a:p>
        </p:txBody>
      </p:sp>
    </p:spTree>
    <p:extLst>
      <p:ext uri="{BB962C8B-B14F-4D97-AF65-F5344CB8AC3E}">
        <p14:creationId xmlns:p14="http://schemas.microsoft.com/office/powerpoint/2010/main" val="104657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262-6438-C447-956C-5B8ECE9B61C2}"/>
              </a:ext>
            </a:extLst>
          </p:cNvPr>
          <p:cNvSpPr>
            <a:spLocks noGrp="1"/>
          </p:cNvSpPr>
          <p:nvPr>
            <p:ph type="title"/>
          </p:nvPr>
        </p:nvSpPr>
        <p:spPr/>
        <p:txBody>
          <a:bodyPr>
            <a:normAutofit/>
          </a:bodyPr>
          <a:lstStyle/>
          <a:p>
            <a:r>
              <a:rPr lang="en-US" sz="4000" dirty="0"/>
              <a:t>JVM servers in CICS</a:t>
            </a:r>
          </a:p>
        </p:txBody>
      </p:sp>
      <p:sp>
        <p:nvSpPr>
          <p:cNvPr id="3" name="Text Placeholder 2">
            <a:extLst>
              <a:ext uri="{FF2B5EF4-FFF2-40B4-BE49-F238E27FC236}">
                <a16:creationId xmlns:a16="http://schemas.microsoft.com/office/drawing/2014/main" id="{B1C24A5F-1FD8-0443-B58E-ABBA4ABFB910}"/>
              </a:ext>
            </a:extLst>
          </p:cNvPr>
          <p:cNvSpPr>
            <a:spLocks noGrp="1"/>
          </p:cNvSpPr>
          <p:nvPr>
            <p:ph idx="1"/>
          </p:nvPr>
        </p:nvSpPr>
        <p:spPr/>
        <p:txBody>
          <a:bodyPr/>
          <a:lstStyle/>
          <a:p>
            <a:r>
              <a:rPr lang="en-US" dirty="0"/>
              <a:t>CICS uses a JVMSERVER resource to define the properties of a Java Virtual Machine</a:t>
            </a:r>
          </a:p>
          <a:p>
            <a:r>
              <a:rPr lang="en-US" dirty="0"/>
              <a:t>Types of JVM servers:</a:t>
            </a:r>
          </a:p>
          <a:p>
            <a:pPr lvl="1"/>
            <a:r>
              <a:rPr lang="en-US" dirty="0"/>
              <a:t>OSGi</a:t>
            </a:r>
          </a:p>
          <a:p>
            <a:pPr lvl="1"/>
            <a:r>
              <a:rPr lang="en-US" dirty="0"/>
              <a:t>Liberty Profile</a:t>
            </a:r>
          </a:p>
          <a:p>
            <a:pPr lvl="1"/>
            <a:r>
              <a:rPr lang="en-US" dirty="0" err="1"/>
              <a:t>Classpath</a:t>
            </a:r>
            <a:endParaRPr lang="en-US" dirty="0"/>
          </a:p>
          <a:p>
            <a:pPr lvl="2"/>
            <a:r>
              <a:rPr lang="en-US" dirty="0"/>
              <a:t>AXIS2 capable</a:t>
            </a:r>
          </a:p>
          <a:p>
            <a:pPr lvl="2"/>
            <a:r>
              <a:rPr lang="en-US" dirty="0"/>
              <a:t>Security Token Server (STS) capable</a:t>
            </a:r>
          </a:p>
          <a:p>
            <a:pPr lvl="2"/>
            <a:r>
              <a:rPr lang="en-US" dirty="0"/>
              <a:t>Batch capable</a:t>
            </a:r>
          </a:p>
          <a:p>
            <a:pPr lvl="2"/>
            <a:r>
              <a:rPr lang="en-US" dirty="0"/>
              <a:t>Mobile capable</a:t>
            </a:r>
          </a:p>
        </p:txBody>
      </p:sp>
      <p:sp>
        <p:nvSpPr>
          <p:cNvPr id="6" name="Slide Number Placeholder 5">
            <a:extLst>
              <a:ext uri="{FF2B5EF4-FFF2-40B4-BE49-F238E27FC236}">
                <a16:creationId xmlns:a16="http://schemas.microsoft.com/office/drawing/2014/main" id="{74FBA9D0-7C3C-B34B-BC43-3A6031F66F95}"/>
              </a:ext>
            </a:extLst>
          </p:cNvPr>
          <p:cNvSpPr>
            <a:spLocks noGrp="1"/>
          </p:cNvSpPr>
          <p:nvPr>
            <p:ph type="sldNum" sz="quarter" idx="12"/>
          </p:nvPr>
        </p:nvSpPr>
        <p:spPr/>
        <p:txBody>
          <a:bodyPr/>
          <a:lstStyle/>
          <a:p>
            <a:fld id="{59395FB3-9C97-154F-86B2-7E381B951268}" type="slidenum">
              <a:rPr lang="en-US" smtClean="0"/>
              <a:pPr/>
              <a:t>11</a:t>
            </a:fld>
            <a:endParaRPr lang="en-US" dirty="0"/>
          </a:p>
        </p:txBody>
      </p:sp>
      <p:sp>
        <p:nvSpPr>
          <p:cNvPr id="5" name="Footer Placeholder 4">
            <a:extLst>
              <a:ext uri="{FF2B5EF4-FFF2-40B4-BE49-F238E27FC236}">
                <a16:creationId xmlns:a16="http://schemas.microsoft.com/office/drawing/2014/main" id="{5A360730-614A-5942-A646-2A764E244119}"/>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1544324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4F4A-E445-1447-AB06-971958756444}"/>
              </a:ext>
            </a:extLst>
          </p:cNvPr>
          <p:cNvSpPr>
            <a:spLocks noGrp="1"/>
          </p:cNvSpPr>
          <p:nvPr>
            <p:ph type="title"/>
          </p:nvPr>
        </p:nvSpPr>
        <p:spPr/>
        <p:txBody>
          <a:bodyPr>
            <a:normAutofit/>
          </a:bodyPr>
          <a:lstStyle/>
          <a:p>
            <a:r>
              <a:rPr lang="en-US" sz="4000" dirty="0"/>
              <a:t>Where can you use Java in CICS?</a:t>
            </a:r>
          </a:p>
        </p:txBody>
      </p:sp>
      <p:sp>
        <p:nvSpPr>
          <p:cNvPr id="4" name="Text Placeholder 3">
            <a:extLst>
              <a:ext uri="{FF2B5EF4-FFF2-40B4-BE49-F238E27FC236}">
                <a16:creationId xmlns:a16="http://schemas.microsoft.com/office/drawing/2014/main" id="{3B31BA35-02D5-DF48-98FC-BCD143F0D834}"/>
              </a:ext>
            </a:extLst>
          </p:cNvPr>
          <p:cNvSpPr>
            <a:spLocks noGrp="1"/>
          </p:cNvSpPr>
          <p:nvPr>
            <p:ph sz="half" idx="1"/>
          </p:nvPr>
        </p:nvSpPr>
        <p:spPr/>
        <p:txBody>
          <a:bodyPr>
            <a:normAutofit lnSpcReduction="10000"/>
          </a:bodyPr>
          <a:lstStyle/>
          <a:p>
            <a:r>
              <a:rPr lang="en-US" sz="2133" dirty="0"/>
              <a:t>JEE style programs (Liberty Profile environment)</a:t>
            </a:r>
          </a:p>
          <a:p>
            <a:pPr lvl="1"/>
            <a:r>
              <a:rPr lang="en-US" sz="2133" dirty="0"/>
              <a:t>Web applications</a:t>
            </a:r>
          </a:p>
          <a:p>
            <a:pPr lvl="2"/>
            <a:r>
              <a:rPr lang="en-US" sz="1933" dirty="0"/>
              <a:t>Servlets, Java Server Pages</a:t>
            </a:r>
          </a:p>
          <a:p>
            <a:pPr lvl="1"/>
            <a:r>
              <a:rPr lang="en-US" sz="2133" dirty="0"/>
              <a:t>JAX-RS applications (REST services)</a:t>
            </a:r>
          </a:p>
          <a:p>
            <a:pPr lvl="1"/>
            <a:r>
              <a:rPr lang="en-US" sz="2133" dirty="0"/>
              <a:t>JAX-WS applications (SOAP services)</a:t>
            </a:r>
          </a:p>
          <a:p>
            <a:pPr lvl="1"/>
            <a:r>
              <a:rPr lang="en-US" sz="2133" dirty="0"/>
              <a:t>Target of an EXEC CICS LINK</a:t>
            </a:r>
          </a:p>
          <a:p>
            <a:pPr lvl="2"/>
            <a:r>
              <a:rPr lang="en-US" sz="1933" dirty="0"/>
              <a:t>Target of EXCI call or DPL including ECI</a:t>
            </a:r>
          </a:p>
          <a:p>
            <a:pPr lvl="2"/>
            <a:r>
              <a:rPr lang="en-US" sz="1933" dirty="0"/>
              <a:t>Target of a CICS pipeline Web Service request</a:t>
            </a:r>
          </a:p>
          <a:p>
            <a:pPr lvl="2"/>
            <a:r>
              <a:rPr lang="en-US" sz="1933" dirty="0"/>
              <a:t>Pipeline Handler</a:t>
            </a:r>
          </a:p>
          <a:p>
            <a:endParaRPr lang="en-US" sz="1733" dirty="0"/>
          </a:p>
        </p:txBody>
      </p:sp>
      <p:sp>
        <p:nvSpPr>
          <p:cNvPr id="3" name="Text Placeholder 2">
            <a:extLst>
              <a:ext uri="{FF2B5EF4-FFF2-40B4-BE49-F238E27FC236}">
                <a16:creationId xmlns:a16="http://schemas.microsoft.com/office/drawing/2014/main" id="{913BECB2-0E3B-4A40-AEEB-5E99C120B759}"/>
              </a:ext>
            </a:extLst>
          </p:cNvPr>
          <p:cNvSpPr>
            <a:spLocks noGrp="1"/>
          </p:cNvSpPr>
          <p:nvPr>
            <p:ph sz="half" idx="2"/>
          </p:nvPr>
        </p:nvSpPr>
        <p:spPr/>
        <p:txBody>
          <a:bodyPr>
            <a:noAutofit/>
          </a:bodyPr>
          <a:lstStyle/>
          <a:p>
            <a:r>
              <a:rPr lang="en-US" sz="2133" dirty="0"/>
              <a:t>CICS style programs (OSGi environment)</a:t>
            </a:r>
          </a:p>
          <a:p>
            <a:pPr lvl="1"/>
            <a:r>
              <a:rPr lang="en-US" sz="2133" dirty="0"/>
              <a:t>Initial program of a transaction</a:t>
            </a:r>
          </a:p>
          <a:p>
            <a:pPr lvl="1"/>
            <a:r>
              <a:rPr lang="en-US" sz="2133" dirty="0"/>
              <a:t>Started by a user at terminal or EXEC CICS START</a:t>
            </a:r>
          </a:p>
          <a:p>
            <a:pPr lvl="1"/>
            <a:r>
              <a:rPr lang="en-US" sz="2133" dirty="0"/>
              <a:t>Program named in EXEC CICS HANDLE ABEND command</a:t>
            </a:r>
          </a:p>
          <a:p>
            <a:pPr lvl="1"/>
            <a:r>
              <a:rPr lang="en-US" sz="2133" dirty="0"/>
              <a:t>Target of an EXEC CICS LINK</a:t>
            </a:r>
          </a:p>
          <a:p>
            <a:pPr lvl="2"/>
            <a:r>
              <a:rPr lang="en-US" sz="1933" dirty="0"/>
              <a:t>Target of EXCI call or DPL including ECI</a:t>
            </a:r>
          </a:p>
          <a:p>
            <a:pPr lvl="2"/>
            <a:r>
              <a:rPr lang="en-US" sz="1933" dirty="0"/>
              <a:t>Target of a CICS pipeline Web Service request</a:t>
            </a:r>
          </a:p>
          <a:p>
            <a:pPr lvl="2"/>
            <a:r>
              <a:rPr lang="en-US" sz="1933" dirty="0"/>
              <a:t>Pipeline Handler</a:t>
            </a:r>
          </a:p>
          <a:p>
            <a:endParaRPr lang="en-US" sz="1733" dirty="0"/>
          </a:p>
        </p:txBody>
      </p:sp>
      <p:sp>
        <p:nvSpPr>
          <p:cNvPr id="6" name="Slide Number Placeholder 5">
            <a:extLst>
              <a:ext uri="{FF2B5EF4-FFF2-40B4-BE49-F238E27FC236}">
                <a16:creationId xmlns:a16="http://schemas.microsoft.com/office/drawing/2014/main" id="{6934DDC8-2DAE-A244-AABF-B245869E78BB}"/>
              </a:ext>
            </a:extLst>
          </p:cNvPr>
          <p:cNvSpPr>
            <a:spLocks noGrp="1"/>
          </p:cNvSpPr>
          <p:nvPr>
            <p:ph type="sldNum" sz="quarter" idx="12"/>
          </p:nvPr>
        </p:nvSpPr>
        <p:spPr/>
        <p:txBody>
          <a:bodyPr/>
          <a:lstStyle/>
          <a:p>
            <a:fld id="{59395FB3-9C97-154F-86B2-7E381B951268}" type="slidenum">
              <a:rPr lang="en-US" smtClean="0"/>
              <a:pPr/>
              <a:t>12</a:t>
            </a:fld>
            <a:endParaRPr lang="en-US" dirty="0"/>
          </a:p>
        </p:txBody>
      </p:sp>
      <p:sp>
        <p:nvSpPr>
          <p:cNvPr id="5" name="Footer Placeholder 4">
            <a:extLst>
              <a:ext uri="{FF2B5EF4-FFF2-40B4-BE49-F238E27FC236}">
                <a16:creationId xmlns:a16="http://schemas.microsoft.com/office/drawing/2014/main" id="{727A181D-A15C-3F48-9962-DCEBB06EDF97}"/>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283090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A964-264F-5617-C604-2C90AA08AFE6}"/>
              </a:ext>
            </a:extLst>
          </p:cNvPr>
          <p:cNvSpPr>
            <a:spLocks noGrp="1"/>
          </p:cNvSpPr>
          <p:nvPr>
            <p:ph type="title"/>
          </p:nvPr>
        </p:nvSpPr>
        <p:spPr/>
        <p:txBody>
          <a:bodyPr>
            <a:normAutofit/>
          </a:bodyPr>
          <a:lstStyle/>
          <a:p>
            <a:r>
              <a:rPr lang="en-US" sz="4000" dirty="0"/>
              <a:t>What is WebSphere Liberty Profile?</a:t>
            </a:r>
          </a:p>
        </p:txBody>
      </p:sp>
      <p:sp>
        <p:nvSpPr>
          <p:cNvPr id="3" name="Content Placeholder 2">
            <a:extLst>
              <a:ext uri="{FF2B5EF4-FFF2-40B4-BE49-F238E27FC236}">
                <a16:creationId xmlns:a16="http://schemas.microsoft.com/office/drawing/2014/main" id="{282DC6E2-F914-1638-4B4F-3B1543168206}"/>
              </a:ext>
            </a:extLst>
          </p:cNvPr>
          <p:cNvSpPr>
            <a:spLocks noGrp="1"/>
          </p:cNvSpPr>
          <p:nvPr>
            <p:ph idx="1"/>
          </p:nvPr>
        </p:nvSpPr>
        <p:spPr/>
        <p:txBody>
          <a:bodyPr>
            <a:normAutofit fontScale="92500" lnSpcReduction="20000"/>
          </a:bodyPr>
          <a:lstStyle/>
          <a:p>
            <a:pPr marL="230188" indent="-230188">
              <a:lnSpc>
                <a:spcPct val="90000"/>
              </a:lnSpc>
              <a:buClr>
                <a:srgbClr val="FFCC00"/>
              </a:buClr>
              <a:buNone/>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2600" b="1" i="1" dirty="0">
                <a:ea typeface="ＭＳ Ｐゴシック" panose="020B0600070205080204" pitchFamily="34" charset="-128"/>
              </a:rPr>
              <a:t>A lightweight, dynamic, composable JEE server runtime</a:t>
            </a:r>
            <a:endParaRPr lang="en-US" altLang="en-US" sz="2200" b="1" i="1" dirty="0">
              <a:ea typeface="ＭＳ Ｐゴシック" panose="020B0600070205080204" pitchFamily="34" charset="-128"/>
            </a:endParaRPr>
          </a:p>
          <a:p>
            <a:pPr marL="230188" indent="-230188">
              <a:lnSpc>
                <a:spcPct val="100000"/>
              </a:lnSpc>
              <a:buClr>
                <a:srgbClr val="FFCC00"/>
              </a:buCl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2400" dirty="0">
                <a:ea typeface="ＭＳ Ｐゴシック" panose="020B0600070205080204" pitchFamily="34" charset="-128"/>
              </a:rPr>
              <a:t>  Lightweight</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1800" dirty="0">
                <a:ea typeface="MS Gothic" panose="020B0609070205080204" pitchFamily="49" charset="-128"/>
              </a:rPr>
              <a:t>Server install is only about 55 MB</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1800" dirty="0">
                <a:ea typeface="MS Gothic" panose="020B0609070205080204" pitchFamily="49" charset="-128"/>
              </a:rPr>
              <a:t>Extremely fast server starts – typically under 5 seconds</a:t>
            </a:r>
          </a:p>
          <a:p>
            <a:pPr marL="230188" indent="-230188">
              <a:lnSpc>
                <a:spcPct val="100000"/>
              </a:lnSpc>
              <a:buClr>
                <a:srgbClr val="FFCC00"/>
              </a:buCl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2400" dirty="0">
                <a:ea typeface="ＭＳ Ｐゴシック" panose="020B0600070205080204" pitchFamily="34" charset="-128"/>
              </a:rPr>
              <a:t>Dynamic</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1800" dirty="0">
                <a:ea typeface="MS Gothic" panose="020B0609070205080204" pitchFamily="49" charset="-128"/>
              </a:rPr>
              <a:t>Available features are user selected and can change at runtime</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1800" dirty="0">
                <a:ea typeface="MS Gothic" panose="020B0609070205080204" pitchFamily="49" charset="-128"/>
              </a:rPr>
              <a:t>Restarts are not required for server configuration changes</a:t>
            </a:r>
          </a:p>
          <a:p>
            <a:pPr marL="230188" indent="-230188">
              <a:lnSpc>
                <a:spcPct val="100000"/>
              </a:lnSpc>
              <a:buClr>
                <a:srgbClr val="FFCC00"/>
              </a:buCl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2400" dirty="0">
                <a:ea typeface="ＭＳ Ｐゴシック" panose="020B0600070205080204" pitchFamily="34" charset="-128"/>
              </a:rPr>
              <a:t>Composable</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1800" dirty="0">
                <a:ea typeface="MS Gothic" panose="020B0609070205080204" pitchFamily="49" charset="-128"/>
              </a:rPr>
              <a:t>Features are implemented as loosely coupled components with lazily resolved optional and mandatory dependencies</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altLang="en-US" sz="1800" dirty="0">
                <a:ea typeface="MS Gothic" panose="020B0609070205080204" pitchFamily="49" charset="-128"/>
              </a:rPr>
              <a:t>The availability of features and components determines what Liberty </a:t>
            </a:r>
            <a:r>
              <a:rPr lang="en-US" altLang="en-US" sz="1800" i="1" dirty="0">
                <a:ea typeface="MS Gothic" panose="020B0609070205080204" pitchFamily="49" charset="-128"/>
              </a:rPr>
              <a:t>can do and what is available to applications</a:t>
            </a:r>
          </a:p>
          <a:p>
            <a:pPr marL="585788" lvl="1" indent="-219075">
              <a:lnSpc>
                <a:spcPct val="100000"/>
              </a:lnSpc>
              <a:buSzPct val="45000"/>
              <a:buFont typeface="Wingdings" panose="05000000000000000000" pitchFamily="2" charset="2"/>
              <a:buChar char=""/>
              <a:tabLst>
                <a:tab pos="307975" algn="l"/>
                <a:tab pos="619125" algn="l"/>
                <a:tab pos="930275" algn="l"/>
                <a:tab pos="1241425" algn="l"/>
                <a:tab pos="1550988" algn="l"/>
                <a:tab pos="1862138" algn="l"/>
                <a:tab pos="2173288" algn="l"/>
                <a:tab pos="2484438" algn="l"/>
                <a:tab pos="2795588" algn="l"/>
                <a:tab pos="3106738" algn="l"/>
                <a:tab pos="3417888" algn="l"/>
                <a:tab pos="3729038" algn="l"/>
                <a:tab pos="4038600" algn="l"/>
                <a:tab pos="4349750" algn="l"/>
                <a:tab pos="4660900" algn="l"/>
                <a:tab pos="4972050" algn="l"/>
                <a:tab pos="5283200" algn="l"/>
                <a:tab pos="5594350" algn="l"/>
                <a:tab pos="5905500" algn="l"/>
                <a:tab pos="6216650" algn="l"/>
              </a:tabLst>
            </a:pPr>
            <a:r>
              <a:rPr lang="en-US" sz="1800" dirty="0">
                <a:solidFill>
                  <a:srgbClr val="000000"/>
                </a:solidFill>
              </a:rPr>
              <a:t>Focuses on having an easily configurable opt-in customization model, giving you full control over your configuration</a:t>
            </a:r>
            <a:endParaRPr lang="en-US" altLang="en-US" sz="1800" i="1" dirty="0">
              <a:ea typeface="MS Gothic" panose="020B0609070205080204" pitchFamily="49" charset="-128"/>
            </a:endParaRPr>
          </a:p>
        </p:txBody>
      </p:sp>
    </p:spTree>
    <p:extLst>
      <p:ext uri="{BB962C8B-B14F-4D97-AF65-F5344CB8AC3E}">
        <p14:creationId xmlns:p14="http://schemas.microsoft.com/office/powerpoint/2010/main" val="349878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Grp="1" noChangeArrowheads="1"/>
          </p:cNvSpPr>
          <p:nvPr>
            <p:ph type="title"/>
          </p:nvPr>
        </p:nvSpPr>
        <p:spPr/>
        <p:txBody>
          <a:bodyPr>
            <a:normAutofit/>
          </a:bodyPr>
          <a:lstStyle/>
          <a:p>
            <a:pPr defTabSz="475488">
              <a:tabLst>
                <a:tab pos="0" algn="l"/>
                <a:tab pos="174181" algn="l"/>
                <a:tab pos="349187" algn="l"/>
                <a:tab pos="525018" algn="l"/>
                <a:tab pos="700024" algn="l"/>
                <a:tab pos="875030" algn="l"/>
                <a:tab pos="1050036" algn="l"/>
                <a:tab pos="1225868" algn="l"/>
                <a:tab pos="1400874" algn="l"/>
                <a:tab pos="1575880" algn="l"/>
                <a:tab pos="1750886" algn="l"/>
                <a:tab pos="1926717" algn="l"/>
                <a:tab pos="2101723" algn="l"/>
                <a:tab pos="2276729" algn="l"/>
                <a:tab pos="2451735" algn="l"/>
                <a:tab pos="2627567" algn="l"/>
                <a:tab pos="2802573" algn="l"/>
                <a:tab pos="2977579" algn="l"/>
                <a:tab pos="3152585" algn="l"/>
                <a:tab pos="3328416" algn="l"/>
                <a:tab pos="3503422" algn="l"/>
              </a:tabLst>
            </a:pPr>
            <a:r>
              <a:rPr lang="en-GB" altLang="en-US" sz="4000" kern="1200" dirty="0">
                <a:solidFill>
                  <a:schemeClr val="accent1">
                    <a:lumMod val="75000"/>
                  </a:schemeClr>
                </a:solidFill>
                <a:latin typeface="+mj-lt"/>
                <a:ea typeface="ＭＳ Ｐゴシック" panose="020B0600070205080204" pitchFamily="34" charset="-128"/>
                <a:cs typeface="+mj-cs"/>
              </a:rPr>
              <a:t>Why use Liberty in CICS?</a:t>
            </a:r>
            <a:endParaRPr lang="en-GB" altLang="en-US" sz="7200"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527CF9E6-EDB3-E6DE-FDCD-4405F11CFCD0}"/>
              </a:ext>
            </a:extLst>
          </p:cNvPr>
          <p:cNvSpPr>
            <a:spLocks noGrp="1"/>
          </p:cNvSpPr>
          <p:nvPr>
            <p:ph sz="half" idx="1"/>
          </p:nvPr>
        </p:nvSpPr>
        <p:spPr/>
        <p:txBody>
          <a:bodyPr>
            <a:normAutofit fontScale="92500" lnSpcReduction="10000"/>
          </a:bodyPr>
          <a:lstStyle/>
          <a:p>
            <a:r>
              <a:rPr lang="en-US" dirty="0"/>
              <a:t>Porting web application to z/OS</a:t>
            </a:r>
          </a:p>
          <a:p>
            <a:pPr lvl="1"/>
            <a:r>
              <a:rPr lang="en-US" dirty="0"/>
              <a:t>JEE Web profile and JCA local ECI - ‘lift and shift’ porting from other JEE servers</a:t>
            </a:r>
          </a:p>
          <a:p>
            <a:r>
              <a:rPr lang="en-US" dirty="0"/>
              <a:t>New integration logic for existing CICS services</a:t>
            </a:r>
          </a:p>
          <a:p>
            <a:pPr lvl="1"/>
            <a:r>
              <a:rPr lang="en-US" dirty="0"/>
              <a:t>Restful services or SOAP Web services interfacing existing CICS components</a:t>
            </a:r>
          </a:p>
          <a:p>
            <a:r>
              <a:rPr lang="en-US" dirty="0"/>
              <a:t>Java business logic in CICS</a:t>
            </a:r>
          </a:p>
          <a:p>
            <a:pPr lvl="1"/>
            <a:r>
              <a:rPr lang="en-US" dirty="0"/>
              <a:t>Access to DB2 data – JDBC, EJBs, JPA or VSAM/JCICS</a:t>
            </a:r>
          </a:p>
          <a:p>
            <a:endParaRPr lang="en-US" dirty="0"/>
          </a:p>
        </p:txBody>
      </p:sp>
      <p:sp>
        <p:nvSpPr>
          <p:cNvPr id="30" name="CustomShape 31"/>
          <p:cNvSpPr/>
          <p:nvPr/>
        </p:nvSpPr>
        <p:spPr>
          <a:xfrm>
            <a:off x="5139316" y="1277971"/>
            <a:ext cx="818036" cy="183704"/>
          </a:xfrm>
          <a:prstGeom prst="rect">
            <a:avLst/>
          </a:prstGeom>
          <a:noFill/>
          <a:ln>
            <a:noFill/>
          </a:ln>
        </p:spPr>
        <p:txBody>
          <a:bodyPr wrap="none" lIns="45926" tIns="22963" rIns="45926" bIns="22963"/>
          <a:lstStyle/>
          <a:p>
            <a:pPr>
              <a:lnSpc>
                <a:spcPct val="100000"/>
              </a:lnSpc>
            </a:pPr>
            <a:endParaRPr sz="919" dirty="0"/>
          </a:p>
        </p:txBody>
      </p:sp>
      <p:grpSp>
        <p:nvGrpSpPr>
          <p:cNvPr id="5" name="Group 4">
            <a:extLst>
              <a:ext uri="{FF2B5EF4-FFF2-40B4-BE49-F238E27FC236}">
                <a16:creationId xmlns:a16="http://schemas.microsoft.com/office/drawing/2014/main" id="{29078807-4BF2-60EF-6B97-56903B842C8B}"/>
              </a:ext>
            </a:extLst>
          </p:cNvPr>
          <p:cNvGrpSpPr/>
          <p:nvPr/>
        </p:nvGrpSpPr>
        <p:grpSpPr>
          <a:xfrm>
            <a:off x="6931021" y="1824831"/>
            <a:ext cx="4937760" cy="3132937"/>
            <a:chOff x="6096001" y="1483357"/>
            <a:chExt cx="4453446" cy="2528761"/>
          </a:xfrm>
        </p:grpSpPr>
        <p:sp>
          <p:nvSpPr>
            <p:cNvPr id="28" name="CustomShape 4"/>
            <p:cNvSpPr/>
            <p:nvPr/>
          </p:nvSpPr>
          <p:spPr>
            <a:xfrm>
              <a:off x="6553848" y="1483357"/>
              <a:ext cx="818036" cy="183704"/>
            </a:xfrm>
            <a:prstGeom prst="rect">
              <a:avLst/>
            </a:prstGeom>
            <a:noFill/>
            <a:ln>
              <a:noFill/>
            </a:ln>
          </p:spPr>
          <p:txBody>
            <a:bodyPr wrap="none" lIns="45926" tIns="22963" rIns="45926" bIns="22963"/>
            <a:lstStyle/>
            <a:p>
              <a:pPr>
                <a:lnSpc>
                  <a:spcPct val="100000"/>
                </a:lnSpc>
              </a:pPr>
              <a:endParaRPr sz="919" dirty="0"/>
            </a:p>
          </p:txBody>
        </p:sp>
        <p:sp>
          <p:nvSpPr>
            <p:cNvPr id="31" name="CustomShape 33"/>
            <p:cNvSpPr/>
            <p:nvPr/>
          </p:nvSpPr>
          <p:spPr>
            <a:xfrm flipH="1">
              <a:off x="6430094" y="1873538"/>
              <a:ext cx="296315" cy="131532"/>
            </a:xfrm>
            <a:prstGeom prst="rect">
              <a:avLst/>
            </a:prstGeom>
            <a:noFill/>
            <a:ln>
              <a:noFill/>
            </a:ln>
          </p:spPr>
          <p:txBody>
            <a:bodyPr lIns="45926" tIns="22963" rIns="45926" bIns="22963"/>
            <a:lstStyle/>
            <a:p>
              <a:pPr>
                <a:lnSpc>
                  <a:spcPct val="100000"/>
                </a:lnSpc>
              </a:pPr>
              <a:endParaRPr sz="919" dirty="0"/>
            </a:p>
          </p:txBody>
        </p:sp>
        <p:sp>
          <p:nvSpPr>
            <p:cNvPr id="24" name="AutoShape 2"/>
            <p:cNvSpPr>
              <a:spLocks noChangeArrowheads="1"/>
            </p:cNvSpPr>
            <p:nvPr/>
          </p:nvSpPr>
          <p:spPr bwMode="auto">
            <a:xfrm>
              <a:off x="7092280" y="2084089"/>
              <a:ext cx="2857937" cy="1928029"/>
            </a:xfrm>
            <a:prstGeom prst="roundRect">
              <a:avLst>
                <a:gd name="adj" fmla="val 9977"/>
              </a:avLst>
            </a:prstGeom>
            <a:gradFill rotWithShape="0">
              <a:gsLst>
                <a:gs pos="0">
                  <a:srgbClr val="FFFF66"/>
                </a:gs>
                <a:gs pos="100000">
                  <a:srgbClr val="FFFFCC"/>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defTabSz="237744">
                <a:spcBef>
                  <a:spcPct val="0"/>
                </a:spcBef>
                <a:spcAft>
                  <a:spcPts val="600"/>
                </a:spcAft>
                <a:buNone/>
              </a:pPr>
              <a:r>
                <a:rPr lang="en-US" altLang="en-US" sz="936" kern="1200">
                  <a:solidFill>
                    <a:schemeClr val="tx1"/>
                  </a:solidFill>
                  <a:latin typeface="+mn-lt"/>
                  <a:ea typeface="MS PGothic" panose="020B0600070205080204" pitchFamily="34" charset="-128"/>
                  <a:cs typeface="Arial" panose="020B0604020202020204" pitchFamily="34" charset="0"/>
                </a:rPr>
                <a:t>CICS</a:t>
              </a:r>
              <a:endParaRPr lang="en-US" altLang="en-US" sz="1800">
                <a:latin typeface="+mn-lt"/>
                <a:cs typeface="Arial" panose="020B0604020202020204" pitchFamily="34" charset="0"/>
              </a:endParaRPr>
            </a:p>
          </p:txBody>
        </p:sp>
        <p:sp>
          <p:nvSpPr>
            <p:cNvPr id="25" name="Rectangle: Rounded Corners 26"/>
            <p:cNvSpPr/>
            <p:nvPr/>
          </p:nvSpPr>
          <p:spPr>
            <a:xfrm>
              <a:off x="7475724" y="2157768"/>
              <a:ext cx="1729926" cy="1774702"/>
            </a:xfrm>
            <a:prstGeom prst="roundRect">
              <a:avLst/>
            </a:prstGeom>
            <a:gradFill flip="none" rotWithShape="1">
              <a:gsLst>
                <a:gs pos="0">
                  <a:srgbClr val="9999FF"/>
                </a:gs>
                <a:gs pos="100000">
                  <a:srgbClr val="CCCCFF"/>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475488">
                <a:spcAft>
                  <a:spcPts val="600"/>
                </a:spcAft>
              </a:pPr>
              <a:r>
                <a:rPr lang="en-GB" sz="1040" kern="1200">
                  <a:solidFill>
                    <a:schemeClr val="tx1"/>
                  </a:solidFill>
                  <a:latin typeface="+mn-lt"/>
                  <a:ea typeface="+mn-ea"/>
                  <a:cs typeface="+mn-cs"/>
                </a:rPr>
                <a:t>JVM server</a:t>
              </a:r>
              <a:endParaRPr lang="en-GB" sz="2000">
                <a:solidFill>
                  <a:schemeClr val="tx1"/>
                </a:solidFill>
              </a:endParaRPr>
            </a:p>
          </p:txBody>
        </p:sp>
        <p:sp>
          <p:nvSpPr>
            <p:cNvPr id="26" name="Rectangle: Rounded Corners 27"/>
            <p:cNvSpPr/>
            <p:nvPr/>
          </p:nvSpPr>
          <p:spPr>
            <a:xfrm>
              <a:off x="7569546" y="2462254"/>
              <a:ext cx="1561780" cy="1386750"/>
            </a:xfrm>
            <a:prstGeom prst="roundRect">
              <a:avLst/>
            </a:prstGeom>
            <a:gradFill>
              <a:gsLst>
                <a:gs pos="0">
                  <a:srgbClr val="8FFCFC"/>
                </a:gs>
                <a:gs pos="100000">
                  <a:srgbClr val="06CECE"/>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475488">
                <a:spcAft>
                  <a:spcPts val="600"/>
                </a:spcAft>
              </a:pPr>
              <a:r>
                <a:rPr lang="en-GB" sz="936" kern="1200" dirty="0">
                  <a:solidFill>
                    <a:schemeClr val="tx1"/>
                  </a:solidFill>
                  <a:latin typeface="+mn-lt"/>
                  <a:ea typeface="+mn-ea"/>
                  <a:cs typeface="+mn-cs"/>
                </a:rPr>
                <a:t>Liberty</a:t>
              </a:r>
              <a:endParaRPr lang="en-GB" dirty="0">
                <a:solidFill>
                  <a:schemeClr val="tx1"/>
                </a:solidFill>
              </a:endParaRPr>
            </a:p>
          </p:txBody>
        </p:sp>
        <p:sp>
          <p:nvSpPr>
            <p:cNvPr id="27" name="AutoShape 24"/>
            <p:cNvSpPr>
              <a:spLocks noChangeArrowheads="1"/>
            </p:cNvSpPr>
            <p:nvPr/>
          </p:nvSpPr>
          <p:spPr bwMode="auto">
            <a:xfrm>
              <a:off x="7669002" y="2846399"/>
              <a:ext cx="999054" cy="876400"/>
            </a:xfrm>
            <a:prstGeom prst="flowChartConnector">
              <a:avLst/>
            </a:prstGeom>
            <a:gradFill rotWithShape="0">
              <a:gsLst>
                <a:gs pos="0">
                  <a:srgbClr val="FFCC00"/>
                </a:gs>
                <a:gs pos="100000">
                  <a:srgbClr val="FF6600"/>
                </a:gs>
              </a:gsLst>
              <a:lin ang="16200000" scaled="1"/>
            </a:gradFill>
            <a:ln w="21600">
              <a:solidFill>
                <a:srgbClr val="808080"/>
              </a:solidFill>
              <a:round/>
              <a:headEnd/>
              <a:tailEnd/>
            </a:ln>
          </p:spPr>
          <p:txBody>
            <a:bodyPr lIns="50625" tIns="25313" rIns="50625" bIns="25313" anchor="ctr"/>
            <a:lstStyle>
              <a:lvl1pPr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algn="ctr" defTabSz="233617">
                <a:spcBef>
                  <a:spcPct val="0"/>
                </a:spcBef>
                <a:spcAft>
                  <a:spcPts val="600"/>
                </a:spcAft>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36" kern="1200">
                  <a:solidFill>
                    <a:srgbClr val="000000"/>
                  </a:solidFill>
                  <a:latin typeface="+mn-lt"/>
                  <a:ea typeface="MS Gothic" panose="020B0609070205080204" pitchFamily="49" charset="-128"/>
                  <a:cs typeface="Arial" panose="020B0604020202020204" pitchFamily="34" charset="0"/>
                </a:rPr>
                <a:t>Web</a:t>
              </a:r>
            </a:p>
            <a:p>
              <a:pPr algn="ctr" defTabSz="233617">
                <a:spcBef>
                  <a:spcPct val="0"/>
                </a:spcBef>
                <a:spcAft>
                  <a:spcPts val="600"/>
                </a:spcAft>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36" kern="1200">
                  <a:solidFill>
                    <a:srgbClr val="000000"/>
                  </a:solidFill>
                  <a:latin typeface="+mn-lt"/>
                  <a:ea typeface="MS Gothic" panose="020B0609070205080204" pitchFamily="49" charset="-128"/>
                  <a:cs typeface="Arial" panose="020B0604020202020204" pitchFamily="34" charset="0"/>
                </a:rPr>
                <a:t>application</a:t>
              </a:r>
              <a:endParaRPr lang="en-US" altLang="en-US" sz="1800">
                <a:solidFill>
                  <a:srgbClr val="000000"/>
                </a:solidFill>
                <a:latin typeface="+mn-lt"/>
                <a:ea typeface="MS Gothic" panose="020B0609070205080204" pitchFamily="49" charset="-128"/>
                <a:cs typeface="Arial" panose="020B0604020202020204" pitchFamily="34" charset="0"/>
              </a:endParaRPr>
            </a:p>
          </p:txBody>
        </p:sp>
        <p:sp>
          <p:nvSpPr>
            <p:cNvPr id="29" name="CustomShape 10"/>
            <p:cNvSpPr/>
            <p:nvPr/>
          </p:nvSpPr>
          <p:spPr>
            <a:xfrm>
              <a:off x="10109905" y="2135887"/>
              <a:ext cx="435247" cy="532599"/>
            </a:xfrm>
            <a:prstGeom prst="flowChartMagneticDisk">
              <a:avLst/>
            </a:prstGeom>
            <a:solidFill>
              <a:srgbClr val="FFFF99"/>
            </a:solidFill>
            <a:ln w="21600">
              <a:solidFill>
                <a:srgbClr val="808080"/>
              </a:solidFill>
              <a:miter/>
            </a:ln>
          </p:spPr>
          <p:txBody>
            <a:bodyPr lIns="45926" tIns="22963" rIns="45926" bIns="22963" anchor="ctr"/>
            <a:lstStyle/>
            <a:p>
              <a:pPr algn="ctr" defTabSz="475488">
                <a:spcAft>
                  <a:spcPts val="600"/>
                </a:spcAft>
              </a:pPr>
              <a:r>
                <a:rPr lang="en-GB" sz="832" kern="1200">
                  <a:solidFill>
                    <a:srgbClr val="000000"/>
                  </a:solidFill>
                  <a:latin typeface="+mn-lt"/>
                  <a:ea typeface="MS Gothic"/>
                  <a:cs typeface="+mn-cs"/>
                </a:rPr>
                <a:t>DB2</a:t>
              </a:r>
              <a:endParaRPr lang="en-GB" sz="1600"/>
            </a:p>
          </p:txBody>
        </p:sp>
        <p:sp>
          <p:nvSpPr>
            <p:cNvPr id="32" name="Rectangle 31"/>
            <p:cNvSpPr/>
            <p:nvPr/>
          </p:nvSpPr>
          <p:spPr>
            <a:xfrm rot="450995">
              <a:off x="8552600" y="3448419"/>
              <a:ext cx="549909" cy="220381"/>
            </a:xfrm>
            <a:prstGeom prst="rect">
              <a:avLst/>
            </a:prstGeom>
          </p:spPr>
          <p:txBody>
            <a:bodyPr wrap="square">
              <a:spAutoFit/>
            </a:bodyPr>
            <a:lstStyle/>
            <a:p>
              <a:pPr algn="ctr" defTabSz="475488">
                <a:spcAft>
                  <a:spcPts val="600"/>
                </a:spcAft>
              </a:pPr>
              <a:r>
                <a:rPr lang="en-GB" sz="832" kern="1200">
                  <a:solidFill>
                    <a:srgbClr val="1D1D1D"/>
                  </a:solidFill>
                  <a:latin typeface="+mn-lt"/>
                  <a:ea typeface="MS PGothic"/>
                  <a:cs typeface="+mn-cs"/>
                </a:rPr>
                <a:t>JCICS</a:t>
              </a:r>
              <a:endParaRPr lang="en-GB" sz="1600"/>
            </a:p>
          </p:txBody>
        </p:sp>
        <p:sp>
          <p:nvSpPr>
            <p:cNvPr id="33" name="CustomShape 9"/>
            <p:cNvSpPr/>
            <p:nvPr/>
          </p:nvSpPr>
          <p:spPr>
            <a:xfrm>
              <a:off x="9326150" y="3483727"/>
              <a:ext cx="530168" cy="424281"/>
            </a:xfrm>
            <a:prstGeom prst="roundRect">
              <a:avLst>
                <a:gd name="adj" fmla="val 24620"/>
              </a:avLst>
            </a:prstGeom>
            <a:solidFill>
              <a:srgbClr val="FFCC00"/>
            </a:solidFill>
            <a:ln w="19080">
              <a:solidFill>
                <a:srgbClr val="CC6600"/>
              </a:solidFill>
              <a:miter/>
            </a:ln>
          </p:spPr>
          <p:txBody>
            <a:bodyPr wrap="none" lIns="0" tIns="13961" rIns="0" bIns="0" anchor="ctr"/>
            <a:lstStyle/>
            <a:p>
              <a:pPr algn="ctr" defTabSz="475488">
                <a:spcAft>
                  <a:spcPts val="600"/>
                </a:spcAft>
              </a:pPr>
              <a:r>
                <a:rPr lang="en-GB" sz="728" kern="1200">
                  <a:solidFill>
                    <a:srgbClr val="000000"/>
                  </a:solidFill>
                  <a:latin typeface="+mn-lt"/>
                  <a:ea typeface="MS Gothic"/>
                  <a:cs typeface="+mn-cs"/>
                </a:rPr>
                <a:t>COBOL</a:t>
              </a:r>
            </a:p>
            <a:p>
              <a:pPr algn="ctr" defTabSz="475488">
                <a:spcAft>
                  <a:spcPts val="600"/>
                </a:spcAft>
              </a:pPr>
              <a:r>
                <a:rPr lang="en-GB" sz="728" kern="1200">
                  <a:solidFill>
                    <a:schemeClr val="tx1"/>
                  </a:solidFill>
                  <a:latin typeface="+mn-lt"/>
                  <a:ea typeface="+mn-ea"/>
                  <a:cs typeface="+mn-cs"/>
                </a:rPr>
                <a:t>program</a:t>
              </a:r>
              <a:endParaRPr lang="en-GB" sz="1400"/>
            </a:p>
          </p:txBody>
        </p:sp>
        <p:cxnSp>
          <p:nvCxnSpPr>
            <p:cNvPr id="34" name="Straight Arrow Connector 33"/>
            <p:cNvCxnSpPr>
              <a:cxnSpLocks/>
              <a:stCxn id="27" idx="7"/>
              <a:endCxn id="29" idx="2"/>
            </p:cNvCxnSpPr>
            <p:nvPr/>
          </p:nvCxnSpPr>
          <p:spPr>
            <a:xfrm flipV="1">
              <a:off x="8521747" y="2402186"/>
              <a:ext cx="1588158" cy="572559"/>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27" idx="6"/>
              <a:endCxn id="44" idx="2"/>
            </p:cNvCxnSpPr>
            <p:nvPr/>
          </p:nvCxnSpPr>
          <p:spPr>
            <a:xfrm flipV="1">
              <a:off x="8668056" y="3190837"/>
              <a:ext cx="1446144" cy="93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endCxn id="27" idx="2"/>
            </p:cNvCxnSpPr>
            <p:nvPr/>
          </p:nvCxnSpPr>
          <p:spPr>
            <a:xfrm>
              <a:off x="6978222" y="3043477"/>
              <a:ext cx="690779" cy="2411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102581">
              <a:off x="7110100" y="2953185"/>
              <a:ext cx="380232" cy="204351"/>
            </a:xfrm>
            <a:prstGeom prst="rect">
              <a:avLst/>
            </a:prstGeom>
            <a:noFill/>
          </p:spPr>
          <p:txBody>
            <a:bodyPr wrap="none" rtlCol="0">
              <a:spAutoFit/>
            </a:bodyPr>
            <a:lstStyle/>
            <a:p>
              <a:pPr defTabSz="475488">
                <a:spcAft>
                  <a:spcPts val="600"/>
                </a:spcAft>
              </a:pPr>
              <a:r>
                <a:rPr lang="en-GB" sz="728" kern="1200">
                  <a:solidFill>
                    <a:schemeClr val="tx1"/>
                  </a:solidFill>
                  <a:latin typeface="+mn-lt"/>
                  <a:ea typeface="+mn-ea"/>
                  <a:cs typeface="+mn-cs"/>
                </a:rPr>
                <a:t>HTTP</a:t>
              </a:r>
              <a:endParaRPr lang="en-GB" sz="1400"/>
            </a:p>
          </p:txBody>
        </p:sp>
        <p:cxnSp>
          <p:nvCxnSpPr>
            <p:cNvPr id="38" name="Straight Arrow Connector 37"/>
            <p:cNvCxnSpPr>
              <a:cxnSpLocks/>
              <a:stCxn id="27" idx="5"/>
              <a:endCxn id="33" idx="1"/>
            </p:cNvCxnSpPr>
            <p:nvPr/>
          </p:nvCxnSpPr>
          <p:spPr>
            <a:xfrm>
              <a:off x="8521747" y="3594453"/>
              <a:ext cx="804403" cy="1014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21339637">
              <a:off x="8599933" y="3084268"/>
              <a:ext cx="549909" cy="204351"/>
            </a:xfrm>
            <a:prstGeom prst="rect">
              <a:avLst/>
            </a:prstGeom>
          </p:spPr>
          <p:txBody>
            <a:bodyPr wrap="square">
              <a:spAutoFit/>
            </a:bodyPr>
            <a:lstStyle/>
            <a:p>
              <a:pPr algn="ctr" defTabSz="475488">
                <a:spcAft>
                  <a:spcPts val="600"/>
                </a:spcAft>
              </a:pPr>
              <a:r>
                <a:rPr lang="en-GB" sz="728" kern="1200">
                  <a:solidFill>
                    <a:srgbClr val="1D1D1D"/>
                  </a:solidFill>
                  <a:latin typeface="+mn-lt"/>
                  <a:ea typeface="MS PGothic"/>
                  <a:cs typeface="+mn-cs"/>
                </a:rPr>
                <a:t>JCICS</a:t>
              </a:r>
              <a:endParaRPr lang="en-GB" sz="1400"/>
            </a:p>
          </p:txBody>
        </p:sp>
        <p:sp>
          <p:nvSpPr>
            <p:cNvPr id="40" name="Rectangle 39"/>
            <p:cNvSpPr/>
            <p:nvPr/>
          </p:nvSpPr>
          <p:spPr>
            <a:xfrm rot="20341996">
              <a:off x="8500086" y="2682647"/>
              <a:ext cx="549909" cy="252377"/>
            </a:xfrm>
            <a:prstGeom prst="rect">
              <a:avLst/>
            </a:prstGeom>
          </p:spPr>
          <p:txBody>
            <a:bodyPr wrap="square">
              <a:spAutoFit/>
            </a:bodyPr>
            <a:lstStyle/>
            <a:p>
              <a:pPr algn="ctr" defTabSz="475488">
                <a:spcAft>
                  <a:spcPts val="600"/>
                </a:spcAft>
              </a:pPr>
              <a:r>
                <a:rPr lang="en-GB" sz="1040" kern="1200">
                  <a:solidFill>
                    <a:srgbClr val="1D1D1D"/>
                  </a:solidFill>
                  <a:latin typeface="+mn-lt"/>
                  <a:ea typeface="MS PGothic"/>
                  <a:cs typeface="+mn-cs"/>
                </a:rPr>
                <a:t>JDBC</a:t>
              </a:r>
              <a:endParaRPr lang="en-GB" sz="2000"/>
            </a:p>
          </p:txBody>
        </p:sp>
        <p:sp>
          <p:nvSpPr>
            <p:cNvPr id="41" name="AutoShape 26"/>
            <p:cNvSpPr>
              <a:spLocks noChangeArrowheads="1"/>
            </p:cNvSpPr>
            <p:nvPr/>
          </p:nvSpPr>
          <p:spPr bwMode="auto">
            <a:xfrm>
              <a:off x="6096001" y="2547982"/>
              <a:ext cx="614927" cy="280967"/>
            </a:xfrm>
            <a:prstGeom prst="roundRect">
              <a:avLst>
                <a:gd name="adj" fmla="val 16667"/>
              </a:avLst>
            </a:prstGeom>
            <a:solidFill>
              <a:srgbClr val="CCFF99"/>
            </a:solidFill>
            <a:ln w="2160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625" tIns="25313" rIns="50625" bIns="25313" anchor="ctr"/>
            <a:lstStyle>
              <a:lvl1pPr>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defRPr>
              </a:lvl1pPr>
              <a:lvl2pPr marL="742950" indent="-28575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2pPr>
              <a:lvl3pPr marL="11430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3pPr>
              <a:lvl4pPr marL="16002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4pPr>
              <a:lvl5pPr marL="20574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9pPr>
            </a:lstStyle>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624" kern="1200">
                  <a:solidFill>
                    <a:srgbClr val="000000"/>
                  </a:solidFill>
                  <a:latin typeface="+mn-lt"/>
                  <a:ea typeface="MS Gothic" panose="020B0609070205080204" pitchFamily="49" charset="-128"/>
                  <a:cs typeface="+mn-cs"/>
                </a:rPr>
                <a:t>Web </a:t>
              </a:r>
            </a:p>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624" kern="1200">
                  <a:solidFill>
                    <a:srgbClr val="000000"/>
                  </a:solidFill>
                  <a:latin typeface="+mn-lt"/>
                  <a:ea typeface="MS Gothic" panose="020B0609070205080204" pitchFamily="49" charset="-128"/>
                  <a:cs typeface="+mn-cs"/>
                </a:rPr>
                <a:t>client</a:t>
              </a:r>
              <a:endParaRPr lang="en-US" altLang="en-US" sz="1200">
                <a:solidFill>
                  <a:srgbClr val="000000"/>
                </a:solidFill>
                <a:latin typeface="+mn-lt"/>
                <a:ea typeface="MS Gothic" panose="020B0609070205080204" pitchFamily="49" charset="-128"/>
              </a:endParaRPr>
            </a:p>
          </p:txBody>
        </p:sp>
        <p:sp>
          <p:nvSpPr>
            <p:cNvPr id="42" name="AutoShape 26"/>
            <p:cNvSpPr>
              <a:spLocks noChangeArrowheads="1"/>
            </p:cNvSpPr>
            <p:nvPr/>
          </p:nvSpPr>
          <p:spPr bwMode="auto">
            <a:xfrm>
              <a:off x="6096001" y="2902993"/>
              <a:ext cx="614927" cy="280967"/>
            </a:xfrm>
            <a:prstGeom prst="roundRect">
              <a:avLst>
                <a:gd name="adj" fmla="val 16667"/>
              </a:avLst>
            </a:prstGeom>
            <a:solidFill>
              <a:srgbClr val="CCFF99"/>
            </a:solidFill>
            <a:ln w="2160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625" tIns="25313" rIns="50625" bIns="25313" anchor="ctr"/>
            <a:lstStyle>
              <a:lvl1pPr>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defRPr>
              </a:lvl1pPr>
              <a:lvl2pPr marL="742950" indent="-28575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2pPr>
              <a:lvl3pPr marL="11430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3pPr>
              <a:lvl4pPr marL="16002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4pPr>
              <a:lvl5pPr marL="20574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9pPr>
            </a:lstStyle>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624" kern="1200">
                  <a:solidFill>
                    <a:srgbClr val="000000"/>
                  </a:solidFill>
                  <a:latin typeface="+mn-lt"/>
                  <a:ea typeface="MS Gothic" panose="020B0609070205080204" pitchFamily="49" charset="-128"/>
                  <a:cs typeface="+mn-cs"/>
                </a:rPr>
                <a:t>RESTful</a:t>
              </a:r>
            </a:p>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624" kern="1200">
                  <a:solidFill>
                    <a:srgbClr val="000000"/>
                  </a:solidFill>
                  <a:latin typeface="+mn-lt"/>
                  <a:ea typeface="MS Gothic" panose="020B0609070205080204" pitchFamily="49" charset="-128"/>
                  <a:cs typeface="+mn-cs"/>
                </a:rPr>
                <a:t>client</a:t>
              </a:r>
              <a:endParaRPr lang="en-US" altLang="en-US" sz="1200">
                <a:solidFill>
                  <a:srgbClr val="000000"/>
                </a:solidFill>
                <a:latin typeface="+mn-lt"/>
                <a:ea typeface="MS Gothic" panose="020B0609070205080204" pitchFamily="49" charset="-128"/>
              </a:endParaRPr>
            </a:p>
          </p:txBody>
        </p:sp>
        <p:sp>
          <p:nvSpPr>
            <p:cNvPr id="43" name="AutoShape 26"/>
            <p:cNvSpPr>
              <a:spLocks noChangeArrowheads="1"/>
            </p:cNvSpPr>
            <p:nvPr/>
          </p:nvSpPr>
          <p:spPr bwMode="auto">
            <a:xfrm>
              <a:off x="6096001" y="3258004"/>
              <a:ext cx="629018" cy="280967"/>
            </a:xfrm>
            <a:prstGeom prst="roundRect">
              <a:avLst>
                <a:gd name="adj" fmla="val 16667"/>
              </a:avLst>
            </a:prstGeom>
            <a:solidFill>
              <a:srgbClr val="CCFF99"/>
            </a:solidFill>
            <a:ln w="2160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625" tIns="25313" rIns="50625" bIns="25313" anchor="ctr"/>
            <a:lstStyle>
              <a:lvl1pPr>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defRPr>
              </a:lvl1pPr>
              <a:lvl2pPr marL="742950" indent="-28575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2pPr>
              <a:lvl3pPr marL="11430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3pPr>
              <a:lvl4pPr marL="16002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4pPr>
              <a:lvl5pPr marL="20574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9pPr>
            </a:lstStyle>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624" kern="1200">
                  <a:solidFill>
                    <a:srgbClr val="000000"/>
                  </a:solidFill>
                  <a:latin typeface="+mn-lt"/>
                  <a:ea typeface="MS Gothic" panose="020B0609070205080204" pitchFamily="49" charset="-128"/>
                  <a:cs typeface="+mn-cs"/>
                </a:rPr>
                <a:t>Web services</a:t>
              </a:r>
            </a:p>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624" kern="1200">
                  <a:solidFill>
                    <a:srgbClr val="000000"/>
                  </a:solidFill>
                  <a:latin typeface="+mn-lt"/>
                  <a:ea typeface="MS Gothic" panose="020B0609070205080204" pitchFamily="49" charset="-128"/>
                  <a:cs typeface="+mn-cs"/>
                </a:rPr>
                <a:t>client</a:t>
              </a:r>
              <a:endParaRPr lang="en-US" altLang="en-US" sz="1200">
                <a:solidFill>
                  <a:srgbClr val="000000"/>
                </a:solidFill>
                <a:latin typeface="+mn-lt"/>
                <a:ea typeface="MS Gothic" panose="020B0609070205080204" pitchFamily="49" charset="-128"/>
              </a:endParaRPr>
            </a:p>
          </p:txBody>
        </p:sp>
        <p:sp>
          <p:nvSpPr>
            <p:cNvPr id="44" name="CustomShape 10"/>
            <p:cNvSpPr/>
            <p:nvPr/>
          </p:nvSpPr>
          <p:spPr>
            <a:xfrm>
              <a:off x="10114200" y="2924537"/>
              <a:ext cx="435247" cy="532599"/>
            </a:xfrm>
            <a:prstGeom prst="flowChartMagneticDisk">
              <a:avLst/>
            </a:prstGeom>
            <a:solidFill>
              <a:srgbClr val="FFFF99"/>
            </a:solidFill>
            <a:ln w="21600">
              <a:solidFill>
                <a:srgbClr val="808080"/>
              </a:solidFill>
              <a:miter/>
            </a:ln>
          </p:spPr>
          <p:txBody>
            <a:bodyPr lIns="45926" tIns="22963" rIns="45926" bIns="22963" anchor="ctr"/>
            <a:lstStyle/>
            <a:p>
              <a:pPr algn="ctr" defTabSz="475488">
                <a:spcAft>
                  <a:spcPts val="600"/>
                </a:spcAft>
              </a:pPr>
              <a:r>
                <a:rPr lang="en-GB" sz="832" kern="1200">
                  <a:solidFill>
                    <a:srgbClr val="000000"/>
                  </a:solidFill>
                  <a:latin typeface="+mn-lt"/>
                  <a:ea typeface="MS Gothic"/>
                  <a:cs typeface="+mn-cs"/>
                </a:rPr>
                <a:t>VSAM</a:t>
              </a:r>
              <a:endParaRPr lang="en-GB" sz="1600">
                <a:solidFill>
                  <a:srgbClr val="000000"/>
                </a:solidFill>
                <a:ea typeface="MS Gothic"/>
              </a:endParaRPr>
            </a:p>
          </p:txBody>
        </p:sp>
        <p:sp>
          <p:nvSpPr>
            <p:cNvPr id="45" name="Right Brace 44"/>
            <p:cNvSpPr/>
            <p:nvPr/>
          </p:nvSpPr>
          <p:spPr>
            <a:xfrm>
              <a:off x="6780500" y="2547982"/>
              <a:ext cx="128148" cy="990990"/>
            </a:xfrm>
            <a:prstGeom prst="rightBrace">
              <a:avLst>
                <a:gd name="adj1" fmla="val 9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grpSp>
    </p:spTree>
    <p:extLst>
      <p:ext uri="{BB962C8B-B14F-4D97-AF65-F5344CB8AC3E}">
        <p14:creationId xmlns:p14="http://schemas.microsoft.com/office/powerpoint/2010/main" val="6644588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3DB-E556-4576-AFB1-5D4389DF2AAC}"/>
              </a:ext>
            </a:extLst>
          </p:cNvPr>
          <p:cNvSpPr>
            <a:spLocks noGrp="1"/>
          </p:cNvSpPr>
          <p:nvPr>
            <p:ph type="title"/>
          </p:nvPr>
        </p:nvSpPr>
        <p:spPr/>
        <p:txBody>
          <a:bodyPr>
            <a:normAutofit/>
          </a:bodyPr>
          <a:lstStyle/>
          <a:p>
            <a:r>
              <a:rPr lang="en-GB" sz="4000" dirty="0"/>
              <a:t>Java EE 8 &amp; Jakarta EE 8 </a:t>
            </a:r>
          </a:p>
        </p:txBody>
      </p:sp>
      <p:sp>
        <p:nvSpPr>
          <p:cNvPr id="3" name="Content Placeholder 2">
            <a:extLst>
              <a:ext uri="{FF2B5EF4-FFF2-40B4-BE49-F238E27FC236}">
                <a16:creationId xmlns:a16="http://schemas.microsoft.com/office/drawing/2014/main" id="{E82D8FB4-C0F4-4CC7-B749-A077BA88D5C9}"/>
              </a:ext>
            </a:extLst>
          </p:cNvPr>
          <p:cNvSpPr>
            <a:spLocks noGrp="1"/>
          </p:cNvSpPr>
          <p:nvPr>
            <p:ph idx="1"/>
          </p:nvPr>
        </p:nvSpPr>
        <p:spPr/>
        <p:txBody>
          <a:bodyPr>
            <a:normAutofit/>
          </a:bodyPr>
          <a:lstStyle/>
          <a:p>
            <a:r>
              <a:rPr lang="en-GB" dirty="0"/>
              <a:t>Provided by convenience feature </a:t>
            </a:r>
            <a:r>
              <a:rPr lang="en-GB" dirty="0">
                <a:solidFill>
                  <a:srgbClr val="00B0F0"/>
                </a:solidFill>
              </a:rPr>
              <a:t>javaee-8.0</a:t>
            </a:r>
          </a:p>
          <a:p>
            <a:r>
              <a:rPr lang="en-GB" dirty="0"/>
              <a:t>Takes advantage of HTTP 2.0 technologies like </a:t>
            </a:r>
            <a:r>
              <a:rPr lang="en-GB" dirty="0">
                <a:solidFill>
                  <a:srgbClr val="00B0F0"/>
                </a:solidFill>
              </a:rPr>
              <a:t>servlet-4.0</a:t>
            </a:r>
          </a:p>
          <a:p>
            <a:r>
              <a:rPr lang="en-GB" dirty="0"/>
              <a:t>Includes Java EE Security-1.0 API – JSR 375 (</a:t>
            </a:r>
            <a:r>
              <a:rPr lang="en-GB" dirty="0">
                <a:solidFill>
                  <a:srgbClr val="00B0F0"/>
                </a:solidFill>
              </a:rPr>
              <a:t>appSecurity-3.0</a:t>
            </a:r>
            <a:r>
              <a:rPr lang="en-GB" dirty="0"/>
              <a:t>)- which is a fully portable/standard Security API</a:t>
            </a:r>
          </a:p>
          <a:p>
            <a:r>
              <a:rPr lang="en-GB" dirty="0"/>
              <a:t>Provides new versions of: </a:t>
            </a:r>
            <a:r>
              <a:rPr lang="en-GB" dirty="0">
                <a:solidFill>
                  <a:srgbClr val="00B0F0"/>
                </a:solidFill>
              </a:rPr>
              <a:t>beanValidation-2.0, cdi-2.0, jaxrs-2.1, jpa-2.2, jsf-2.3, jsonp-1.0, servlet-4.0</a:t>
            </a:r>
          </a:p>
          <a:p>
            <a:r>
              <a:rPr lang="en-GB" dirty="0"/>
              <a:t>Introduces </a:t>
            </a:r>
            <a:r>
              <a:rPr lang="en-GB" dirty="0">
                <a:solidFill>
                  <a:srgbClr val="00B0F0"/>
                </a:solidFill>
              </a:rPr>
              <a:t>jsonb-1.0</a:t>
            </a:r>
            <a:r>
              <a:rPr lang="en-GB" dirty="0"/>
              <a:t>, a standard binding layer for converting Java objects to/from JSON</a:t>
            </a:r>
            <a:endParaRPr lang="en-GB" i="1" dirty="0"/>
          </a:p>
          <a:p>
            <a:pPr lvl="1"/>
            <a:endParaRPr lang="en-GB" i="1" dirty="0"/>
          </a:p>
        </p:txBody>
      </p:sp>
      <p:sp>
        <p:nvSpPr>
          <p:cNvPr id="4" name="Slide Number Placeholder 3">
            <a:extLst>
              <a:ext uri="{FF2B5EF4-FFF2-40B4-BE49-F238E27FC236}">
                <a16:creationId xmlns:a16="http://schemas.microsoft.com/office/drawing/2014/main" id="{CB556F09-B5A5-44E6-851C-B9406D7745E2}"/>
              </a:ext>
            </a:extLst>
          </p:cNvPr>
          <p:cNvSpPr>
            <a:spLocks noGrp="1"/>
          </p:cNvSpPr>
          <p:nvPr>
            <p:ph type="sldNum" sz="quarter" idx="12"/>
          </p:nvPr>
        </p:nvSpPr>
        <p:spPr>
          <a:prstGeom prst="rect">
            <a:avLst/>
          </a:prstGeom>
        </p:spPr>
        <p:txBody>
          <a:bodyPr/>
          <a:lstStyle>
            <a:defPPr>
              <a:defRPr lang="en-US"/>
            </a:defPPr>
            <a:lvl1pPr marL="0" algn="r" defTabSz="457200" rtl="0" eaLnBrk="1" latinLnBrk="0" hangingPunct="1">
              <a:defRPr sz="400" b="1" kern="1200">
                <a:solidFill>
                  <a:srgbClr val="000000"/>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fld id="{330EA680-D336-4FF7-8B7A-9848BB0A1C32}" type="slidenum">
              <a:rPr lang="en-US" smtClean="0"/>
              <a:pPr/>
              <a:t>15</a:t>
            </a:fld>
            <a:endParaRPr lang="en-GB" dirty="0"/>
          </a:p>
        </p:txBody>
      </p:sp>
    </p:spTree>
    <p:extLst>
      <p:ext uri="{BB962C8B-B14F-4D97-AF65-F5344CB8AC3E}">
        <p14:creationId xmlns:p14="http://schemas.microsoft.com/office/powerpoint/2010/main" val="359487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3"/>
          <p:cNvSpPr>
            <a:spLocks noGrp="1" noChangeArrowheads="1"/>
          </p:cNvSpPr>
          <p:nvPr>
            <p:ph type="title"/>
          </p:nvPr>
        </p:nvSpPr>
        <p:spPr/>
        <p:txBody>
          <a:bodyPr>
            <a:normAutofit/>
          </a:bodyPr>
          <a:lstStyle/>
          <a:p>
            <a:pPr eaLnBrk="1" hangingPunct="1"/>
            <a:r>
              <a:rPr lang="en-US" altLang="en-US" sz="4000" dirty="0"/>
              <a:t>CICS Servlets and JSP support</a:t>
            </a:r>
          </a:p>
        </p:txBody>
      </p:sp>
      <p:sp>
        <p:nvSpPr>
          <p:cNvPr id="114691" name="Rectangle 2"/>
          <p:cNvSpPr>
            <a:spLocks noGrp="1" noChangeArrowheads="1"/>
          </p:cNvSpPr>
          <p:nvPr>
            <p:ph idx="1"/>
          </p:nvPr>
        </p:nvSpPr>
        <p:spPr/>
        <p:txBody>
          <a:bodyPr/>
          <a:lstStyle/>
          <a:p>
            <a:pPr eaLnBrk="1" hangingPunct="1"/>
            <a:r>
              <a:rPr lang="en-GB" altLang="en-US" sz="2000" dirty="0"/>
              <a:t>Liberty JVM Server</a:t>
            </a:r>
          </a:p>
          <a:p>
            <a:pPr lvl="1"/>
            <a:r>
              <a:rPr lang="en-GB" altLang="en-US" sz="1600" dirty="0"/>
              <a:t>Uses Java 8+ (64-bit)</a:t>
            </a:r>
          </a:p>
          <a:p>
            <a:pPr lvl="1"/>
            <a:r>
              <a:rPr lang="en-GB" altLang="en-US" sz="1600" dirty="0"/>
              <a:t>Can use CICS basic authentication</a:t>
            </a:r>
          </a:p>
          <a:p>
            <a:pPr lvl="1"/>
            <a:r>
              <a:rPr lang="en-GB" altLang="en-US" sz="1600" dirty="0"/>
              <a:t>Can run under Liberty security</a:t>
            </a:r>
          </a:p>
          <a:p>
            <a:pPr eaLnBrk="1" hangingPunct="1"/>
            <a:r>
              <a:rPr lang="en-GB" altLang="en-US" sz="2000" dirty="0"/>
              <a:t>By default, task runs under the CJSA transaction</a:t>
            </a:r>
          </a:p>
          <a:p>
            <a:pPr lvl="1"/>
            <a:r>
              <a:rPr lang="en-GB" altLang="en-US" sz="1600" dirty="0"/>
              <a:t>Can add a URIMAP and TRANSACTION resource to a CICS bundle if you want to run under a specific transaction</a:t>
            </a:r>
          </a:p>
        </p:txBody>
      </p:sp>
      <p:sp>
        <p:nvSpPr>
          <p:cNvPr id="1146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84270CB6-2859-4496-AFA0-BAED7C698682}" type="slidenum">
              <a:rPr lang="en-US" altLang="en-US" sz="1000">
                <a:solidFill>
                  <a:srgbClr val="FFFFFF"/>
                </a:solidFill>
              </a:rPr>
              <a:pPr>
                <a:spcBef>
                  <a:spcPct val="50000"/>
                </a:spcBef>
                <a:spcAft>
                  <a:spcPct val="0"/>
                </a:spcAft>
                <a:buClrTx/>
                <a:buFontTx/>
                <a:buNone/>
              </a:pPr>
              <a:t>16</a:t>
            </a:fld>
            <a:endParaRPr lang="en-US" altLang="en-US" sz="1000">
              <a:solidFill>
                <a:srgbClr val="FFFFFF"/>
              </a:solidFill>
            </a:endParaRPr>
          </a:p>
        </p:txBody>
      </p:sp>
    </p:spTree>
    <p:extLst>
      <p:ext uri="{BB962C8B-B14F-4D97-AF65-F5344CB8AC3E}">
        <p14:creationId xmlns:p14="http://schemas.microsoft.com/office/powerpoint/2010/main" val="44277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3"/>
          <p:cNvSpPr>
            <a:spLocks noGrp="1" noChangeArrowheads="1"/>
          </p:cNvSpPr>
          <p:nvPr>
            <p:ph type="title"/>
          </p:nvPr>
        </p:nvSpPr>
        <p:spPr/>
        <p:txBody>
          <a:bodyPr>
            <a:normAutofit/>
          </a:bodyPr>
          <a:lstStyle/>
          <a:p>
            <a:pPr eaLnBrk="1" hangingPunct="1"/>
            <a:r>
              <a:rPr lang="en-US" altLang="en-US" sz="4000" dirty="0"/>
              <a:t>Java Servlets and JSP support…</a:t>
            </a:r>
          </a:p>
        </p:txBody>
      </p:sp>
      <p:sp>
        <p:nvSpPr>
          <p:cNvPr id="112643" name="Rectangle 2"/>
          <p:cNvSpPr>
            <a:spLocks noGrp="1" noChangeArrowheads="1"/>
          </p:cNvSpPr>
          <p:nvPr>
            <p:ph idx="1"/>
          </p:nvPr>
        </p:nvSpPr>
        <p:spPr/>
        <p:txBody>
          <a:bodyPr/>
          <a:lstStyle/>
          <a:p>
            <a:pPr eaLnBrk="1" hangingPunct="1">
              <a:lnSpc>
                <a:spcPct val="90000"/>
              </a:lnSpc>
            </a:pPr>
            <a:r>
              <a:rPr lang="en-GB" altLang="en-US" sz="2000" dirty="0"/>
              <a:t>Supports Java servlets and </a:t>
            </a:r>
            <a:r>
              <a:rPr lang="en-GB" altLang="en-US" sz="2000" dirty="0" err="1"/>
              <a:t>JavaServer</a:t>
            </a:r>
            <a:r>
              <a:rPr lang="en-GB" altLang="en-US" sz="2000" dirty="0"/>
              <a:t> Pages (JSPs) and RESTful clients, connectivity to DB2 (type 2 driver)</a:t>
            </a:r>
          </a:p>
          <a:p>
            <a:pPr eaLnBrk="1" hangingPunct="1">
              <a:lnSpc>
                <a:spcPct val="90000"/>
              </a:lnSpc>
            </a:pPr>
            <a:r>
              <a:rPr lang="en-GB" altLang="en-US" sz="2000" dirty="0"/>
              <a:t>CICS TS also supports distributed transactions, a type 4 JDBC driver, and Liberty security</a:t>
            </a:r>
          </a:p>
          <a:p>
            <a:pPr eaLnBrk="1" hangingPunct="1">
              <a:lnSpc>
                <a:spcPct val="90000"/>
              </a:lnSpc>
            </a:pPr>
            <a:r>
              <a:rPr lang="en-GB" altLang="en-US" sz="2000" dirty="0"/>
              <a:t>CICS’s support built on the WAS Liberty profile technology</a:t>
            </a:r>
          </a:p>
          <a:p>
            <a:pPr eaLnBrk="1" hangingPunct="1">
              <a:lnSpc>
                <a:spcPct val="90000"/>
              </a:lnSpc>
            </a:pPr>
            <a:r>
              <a:rPr lang="en-GB" altLang="en-US" sz="2000" dirty="0"/>
              <a:t>Highly configurable </a:t>
            </a:r>
          </a:p>
          <a:p>
            <a:pPr eaLnBrk="1" hangingPunct="1">
              <a:lnSpc>
                <a:spcPct val="90000"/>
              </a:lnSpc>
            </a:pPr>
            <a:r>
              <a:rPr lang="en-GB" altLang="en-US" sz="2000" dirty="0"/>
              <a:t>Can use the JCICS and JCICSX classes along with JEE 8 and 9 and Spring Boot framework.</a:t>
            </a:r>
          </a:p>
          <a:p>
            <a:pPr eaLnBrk="1" hangingPunct="1">
              <a:lnSpc>
                <a:spcPct val="90000"/>
              </a:lnSpc>
            </a:pPr>
            <a:r>
              <a:rPr lang="en-GB" altLang="en-US" sz="2000" dirty="0"/>
              <a:t>Can use Eclipse, Rational Application Developer (RAD), and IBM Developer for System z (</a:t>
            </a:r>
            <a:r>
              <a:rPr lang="en-GB" altLang="en-US" sz="2000" dirty="0" err="1"/>
              <a:t>Idz</a:t>
            </a:r>
            <a:r>
              <a:rPr lang="en-GB" altLang="en-US" sz="2000" dirty="0"/>
              <a:t>) as well as other IDEs  to develop servlets and JSPs</a:t>
            </a:r>
          </a:p>
          <a:p>
            <a:pPr eaLnBrk="1" hangingPunct="1">
              <a:lnSpc>
                <a:spcPct val="90000"/>
              </a:lnSpc>
            </a:pPr>
            <a:r>
              <a:rPr lang="en-GB" altLang="en-US" sz="2000" dirty="0"/>
              <a:t>Define BUNDLE resource for your application</a:t>
            </a:r>
          </a:p>
          <a:p>
            <a:pPr eaLnBrk="1" hangingPunct="1">
              <a:lnSpc>
                <a:spcPct val="90000"/>
              </a:lnSpc>
            </a:pPr>
            <a:r>
              <a:rPr lang="en-GB" altLang="en-US" sz="2000" dirty="0"/>
              <a:t>Several samples</a:t>
            </a:r>
          </a:p>
        </p:txBody>
      </p:sp>
      <p:sp>
        <p:nvSpPr>
          <p:cNvPr id="1126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3CC8F5BD-6E7D-4207-81D4-425D7B621CFE}" type="slidenum">
              <a:rPr lang="en-US" altLang="en-US" sz="1000">
                <a:solidFill>
                  <a:srgbClr val="FFFFFF"/>
                </a:solidFill>
              </a:rPr>
              <a:pPr>
                <a:spcBef>
                  <a:spcPct val="50000"/>
                </a:spcBef>
                <a:spcAft>
                  <a:spcPct val="0"/>
                </a:spcAft>
                <a:buClrTx/>
                <a:buFontTx/>
                <a:buNone/>
              </a:pPr>
              <a:t>17</a:t>
            </a:fld>
            <a:endParaRPr lang="en-US" altLang="en-US" sz="1000">
              <a:solidFill>
                <a:srgbClr val="FFFFFF"/>
              </a:solidFill>
            </a:endParaRPr>
          </a:p>
        </p:txBody>
      </p:sp>
    </p:spTree>
    <p:extLst>
      <p:ext uri="{BB962C8B-B14F-4D97-AF65-F5344CB8AC3E}">
        <p14:creationId xmlns:p14="http://schemas.microsoft.com/office/powerpoint/2010/main" val="293235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GB" altLang="en-US" sz="4000" dirty="0">
                <a:ea typeface="ＭＳ Ｐゴシック" panose="020B0600070205080204" pitchFamily="34" charset="-128"/>
              </a:rPr>
              <a:t>Liberty in CICS: </a:t>
            </a:r>
            <a:br>
              <a:rPr lang="en-GB" altLang="en-US" dirty="0">
                <a:ea typeface="ＭＳ Ｐゴシック" panose="020B0600070205080204" pitchFamily="34" charset="-128"/>
              </a:rPr>
            </a:br>
            <a:r>
              <a:rPr lang="en-GB" altLang="en-US" sz="2800" dirty="0">
                <a:ea typeface="ＭＳ Ｐゴシック" panose="020B0600070205080204" pitchFamily="34" charset="-128"/>
              </a:rPr>
              <a:t>Web UI for CICS programs</a:t>
            </a:r>
            <a:endParaRPr lang="en-GB" altLang="en-US" sz="1600" dirty="0">
              <a:ea typeface="ＭＳ Ｐゴシック" panose="020B0600070205080204" pitchFamily="34" charset="-128"/>
            </a:endParaRPr>
          </a:p>
        </p:txBody>
      </p:sp>
      <p:sp>
        <p:nvSpPr>
          <p:cNvPr id="23" name="AutoShape 2"/>
          <p:cNvSpPr>
            <a:spLocks noChangeArrowheads="1"/>
          </p:cNvSpPr>
          <p:nvPr/>
        </p:nvSpPr>
        <p:spPr bwMode="auto">
          <a:xfrm>
            <a:off x="5550230" y="2030896"/>
            <a:ext cx="4433680" cy="2605683"/>
          </a:xfrm>
          <a:prstGeom prst="roundRect">
            <a:avLst>
              <a:gd name="adj" fmla="val 9977"/>
            </a:avLst>
          </a:prstGeom>
          <a:gradFill rotWithShape="0">
            <a:gsLst>
              <a:gs pos="0">
                <a:srgbClr val="FFFF66"/>
              </a:gs>
              <a:gs pos="100000">
                <a:srgbClr val="FFFFCC"/>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eaLnBrk="1" hangingPunct="1">
              <a:spcBef>
                <a:spcPct val="0"/>
              </a:spcBef>
              <a:buFontTx/>
              <a:buNone/>
            </a:pPr>
            <a:r>
              <a:rPr lang="en-US" altLang="en-US" sz="1800" dirty="0">
                <a:latin typeface="+mn-lt"/>
                <a:cs typeface="Arial" panose="020B0604020202020204" pitchFamily="34" charset="0"/>
              </a:rPr>
              <a:t>CICS</a:t>
            </a:r>
          </a:p>
        </p:txBody>
      </p:sp>
      <p:sp>
        <p:nvSpPr>
          <p:cNvPr id="24" name="Rectangle: Rounded Corners 25"/>
          <p:cNvSpPr/>
          <p:nvPr/>
        </p:nvSpPr>
        <p:spPr>
          <a:xfrm>
            <a:off x="5741212" y="2777505"/>
            <a:ext cx="2456726" cy="1744642"/>
          </a:xfrm>
          <a:prstGeom prst="roundRect">
            <a:avLst/>
          </a:prstGeom>
          <a:gradFill>
            <a:gsLst>
              <a:gs pos="0">
                <a:srgbClr val="8FFCFC"/>
              </a:gs>
              <a:gs pos="100000">
                <a:srgbClr val="06CECE"/>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tx1"/>
                </a:solidFill>
              </a:rPr>
              <a:t>Liberty JVM server</a:t>
            </a:r>
          </a:p>
        </p:txBody>
      </p:sp>
      <p:sp>
        <p:nvSpPr>
          <p:cNvPr id="25" name="TextBox 24"/>
          <p:cNvSpPr txBox="1"/>
          <p:nvPr/>
        </p:nvSpPr>
        <p:spPr>
          <a:xfrm>
            <a:off x="7642773" y="3265666"/>
            <a:ext cx="535724" cy="323165"/>
          </a:xfrm>
          <a:prstGeom prst="rect">
            <a:avLst/>
          </a:prstGeom>
          <a:noFill/>
        </p:spPr>
        <p:txBody>
          <a:bodyPr wrap="none" rtlCol="0">
            <a:spAutoFit/>
          </a:bodyPr>
          <a:lstStyle/>
          <a:p>
            <a:r>
              <a:rPr lang="en-GB" sz="1500" dirty="0"/>
              <a:t>LINK</a:t>
            </a:r>
          </a:p>
        </p:txBody>
      </p:sp>
      <p:sp>
        <p:nvSpPr>
          <p:cNvPr id="26" name="TextBox 25"/>
          <p:cNvSpPr txBox="1"/>
          <p:nvPr/>
        </p:nvSpPr>
        <p:spPr>
          <a:xfrm>
            <a:off x="4153980" y="4852024"/>
            <a:ext cx="3369833" cy="338554"/>
          </a:xfrm>
          <a:prstGeom prst="rect">
            <a:avLst/>
          </a:prstGeom>
          <a:noFill/>
        </p:spPr>
        <p:txBody>
          <a:bodyPr wrap="none" rtlCol="0">
            <a:spAutoFit/>
          </a:bodyPr>
          <a:lstStyle/>
          <a:p>
            <a:pPr algn="r"/>
            <a:r>
              <a:rPr lang="en-GB" sz="1600" dirty="0">
                <a:cs typeface="Consolas" panose="020B0609020204030204" pitchFamily="49" charset="0"/>
              </a:rPr>
              <a:t>(V5.3+)</a:t>
            </a:r>
            <a:r>
              <a:rPr lang="en-GB" sz="1600" dirty="0">
                <a:latin typeface="Consolas" panose="020B0609020204030204" pitchFamily="49" charset="0"/>
                <a:cs typeface="Consolas" panose="020B0609020204030204" pitchFamily="49" charset="0"/>
              </a:rPr>
              <a:t> cicsts:jcaLocalEci-1.0</a:t>
            </a:r>
            <a:endParaRPr lang="en-GB" sz="1600" dirty="0">
              <a:cs typeface="Consolas" panose="020B0609020204030204" pitchFamily="49" charset="0"/>
            </a:endParaRPr>
          </a:p>
        </p:txBody>
      </p:sp>
      <p:cxnSp>
        <p:nvCxnSpPr>
          <p:cNvPr id="27" name="Connector: Elbow 31"/>
          <p:cNvCxnSpPr>
            <a:cxnSpLocks/>
            <a:stCxn id="26" idx="3"/>
            <a:endCxn id="25" idx="2"/>
          </p:cNvCxnSpPr>
          <p:nvPr/>
        </p:nvCxnSpPr>
        <p:spPr>
          <a:xfrm flipV="1">
            <a:off x="7523813" y="3588831"/>
            <a:ext cx="386822" cy="1432470"/>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CustomShape 6"/>
          <p:cNvSpPr/>
          <p:nvPr/>
        </p:nvSpPr>
        <p:spPr>
          <a:xfrm>
            <a:off x="10477145" y="3534920"/>
            <a:ext cx="751538" cy="957113"/>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500" dirty="0">
                <a:solidFill>
                  <a:srgbClr val="000000"/>
                </a:solidFill>
                <a:latin typeface="Arial"/>
                <a:ea typeface="MS Gothic"/>
              </a:rPr>
              <a:t>VSAM</a:t>
            </a:r>
            <a:endParaRPr sz="1500" dirty="0"/>
          </a:p>
        </p:txBody>
      </p:sp>
      <p:sp>
        <p:nvSpPr>
          <p:cNvPr id="29" name="CustomShape 9"/>
          <p:cNvSpPr/>
          <p:nvPr/>
        </p:nvSpPr>
        <p:spPr>
          <a:xfrm>
            <a:off x="8505310" y="3054575"/>
            <a:ext cx="947245" cy="958901"/>
          </a:xfrm>
          <a:prstGeom prst="roundRect">
            <a:avLst>
              <a:gd name="adj" fmla="val 16667"/>
            </a:avLst>
          </a:prstGeom>
          <a:solidFill>
            <a:srgbClr val="FFCC00"/>
          </a:solidFill>
          <a:ln w="19080">
            <a:solidFill>
              <a:srgbClr val="CC6600"/>
            </a:solidFill>
            <a:miter/>
          </a:ln>
        </p:spPr>
        <p:txBody>
          <a:bodyPr wrap="none" lIns="0" tIns="13961" rIns="0" bIns="0" anchor="ctr"/>
          <a:lstStyle/>
          <a:p>
            <a:pPr algn="ctr">
              <a:lnSpc>
                <a:spcPct val="100000"/>
              </a:lnSpc>
            </a:pPr>
            <a:r>
              <a:rPr lang="en-GB" sz="1350" dirty="0">
                <a:solidFill>
                  <a:srgbClr val="000000"/>
                </a:solidFill>
                <a:latin typeface="Arial"/>
                <a:ea typeface="MS Gothic"/>
              </a:rPr>
              <a:t>COBOL</a:t>
            </a:r>
            <a:endParaRPr sz="1350" dirty="0"/>
          </a:p>
          <a:p>
            <a:pPr algn="ctr">
              <a:lnSpc>
                <a:spcPct val="100000"/>
              </a:lnSpc>
            </a:pPr>
            <a:r>
              <a:rPr lang="en-GB" sz="1350" dirty="0">
                <a:solidFill>
                  <a:srgbClr val="000000"/>
                </a:solidFill>
                <a:latin typeface="Arial"/>
                <a:ea typeface="MS Gothic"/>
              </a:rPr>
              <a:t>program</a:t>
            </a:r>
            <a:endParaRPr sz="1350" dirty="0"/>
          </a:p>
        </p:txBody>
      </p:sp>
      <p:sp>
        <p:nvSpPr>
          <p:cNvPr id="30" name="CustomShape 10"/>
          <p:cNvSpPr/>
          <p:nvPr/>
        </p:nvSpPr>
        <p:spPr>
          <a:xfrm>
            <a:off x="10477145" y="2444208"/>
            <a:ext cx="751538" cy="889528"/>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500">
                <a:solidFill>
                  <a:srgbClr val="000000"/>
                </a:solidFill>
                <a:latin typeface="Arial"/>
                <a:ea typeface="MS Gothic"/>
              </a:rPr>
              <a:t>DB2</a:t>
            </a:r>
            <a:endParaRPr sz="1500"/>
          </a:p>
        </p:txBody>
      </p:sp>
      <p:cxnSp>
        <p:nvCxnSpPr>
          <p:cNvPr id="31" name="Straight Arrow Connector 30"/>
          <p:cNvCxnSpPr>
            <a:cxnSpLocks/>
            <a:stCxn id="29" idx="3"/>
            <a:endCxn id="28" idx="2"/>
          </p:cNvCxnSpPr>
          <p:nvPr/>
        </p:nvCxnSpPr>
        <p:spPr>
          <a:xfrm>
            <a:off x="9452554" y="3534025"/>
            <a:ext cx="1024592" cy="4794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29" idx="3"/>
            <a:endCxn id="30" idx="2"/>
          </p:cNvCxnSpPr>
          <p:nvPr/>
        </p:nvCxnSpPr>
        <p:spPr>
          <a:xfrm flipV="1">
            <a:off x="9452554" y="2888973"/>
            <a:ext cx="1024592" cy="64505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AutoShape 24"/>
          <p:cNvSpPr>
            <a:spLocks noChangeArrowheads="1"/>
          </p:cNvSpPr>
          <p:nvPr/>
        </p:nvSpPr>
        <p:spPr bwMode="auto">
          <a:xfrm>
            <a:off x="6045735" y="3168262"/>
            <a:ext cx="1532630" cy="1232693"/>
          </a:xfrm>
          <a:prstGeom prst="flowChartConnector">
            <a:avLst/>
          </a:prstGeom>
          <a:gradFill rotWithShape="0">
            <a:gsLst>
              <a:gs pos="0">
                <a:srgbClr val="FFCC00"/>
              </a:gs>
              <a:gs pos="100000">
                <a:srgbClr val="FF6600"/>
              </a:gs>
            </a:gsLst>
            <a:lin ang="16200000" scaled="1"/>
          </a:gradFill>
          <a:ln w="21600">
            <a:solidFill>
              <a:srgbClr val="808080"/>
            </a:solidFill>
            <a:round/>
            <a:headEnd/>
            <a:tailEnd/>
          </a:ln>
        </p:spPr>
        <p:txBody>
          <a:bodyPr lIns="50625" tIns="25313" rIns="50625" bIns="25313" anchor="ctr"/>
          <a:lstStyle>
            <a:lvl1pPr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algn="ctr" eaLnBrk="1" hangingPunct="1">
              <a:spcBef>
                <a:spcPct val="0"/>
              </a:spcBef>
              <a:buFontTx/>
              <a:buNone/>
            </a:pPr>
            <a:r>
              <a:rPr lang="en-US" altLang="en-US" sz="1500" dirty="0">
                <a:solidFill>
                  <a:srgbClr val="000000"/>
                </a:solidFill>
                <a:latin typeface="+mn-lt"/>
                <a:ea typeface="MS Gothic" panose="020B0609070205080204" pitchFamily="49" charset="-128"/>
                <a:cs typeface="Arial" panose="020B0604020202020204" pitchFamily="34" charset="0"/>
              </a:rPr>
              <a:t>Web</a:t>
            </a:r>
          </a:p>
          <a:p>
            <a:pPr algn="ctr" eaLnBrk="1" hangingPunct="1">
              <a:spcBef>
                <a:spcPct val="0"/>
              </a:spcBef>
              <a:buFontTx/>
              <a:buNone/>
            </a:pPr>
            <a:r>
              <a:rPr lang="en-US" altLang="en-US" sz="1500" dirty="0">
                <a:solidFill>
                  <a:srgbClr val="000000"/>
                </a:solidFill>
                <a:latin typeface="+mn-lt"/>
                <a:ea typeface="MS Gothic" panose="020B0609070205080204" pitchFamily="49" charset="-128"/>
                <a:cs typeface="Arial" panose="020B0604020202020204" pitchFamily="34" charset="0"/>
              </a:rPr>
              <a:t>application</a:t>
            </a:r>
          </a:p>
        </p:txBody>
      </p:sp>
      <p:sp>
        <p:nvSpPr>
          <p:cNvPr id="34" name="CustomShape 11"/>
          <p:cNvSpPr/>
          <p:nvPr/>
        </p:nvSpPr>
        <p:spPr>
          <a:xfrm>
            <a:off x="7092561" y="3392761"/>
            <a:ext cx="485804" cy="282527"/>
          </a:xfrm>
          <a:prstGeom prst="roundRect">
            <a:avLst>
              <a:gd name="adj" fmla="val 16667"/>
            </a:avLst>
          </a:prstGeom>
          <a:solidFill>
            <a:schemeClr val="accent6">
              <a:lumMod val="40000"/>
              <a:lumOff val="60000"/>
            </a:schemeClr>
          </a:solidFill>
          <a:ln w="19080">
            <a:solidFill>
              <a:srgbClr val="CC6600"/>
            </a:solidFill>
            <a:miter/>
          </a:ln>
        </p:spPr>
        <p:txBody>
          <a:bodyPr wrap="none" lIns="0" tIns="13961" rIns="0" bIns="0" anchor="ctr"/>
          <a:lstStyle/>
          <a:p>
            <a:pPr algn="ctr">
              <a:lnSpc>
                <a:spcPct val="100000"/>
              </a:lnSpc>
            </a:pPr>
            <a:r>
              <a:rPr lang="en-GB" sz="1350" b="1" dirty="0">
                <a:solidFill>
                  <a:srgbClr val="1D1D1D"/>
                </a:solidFill>
                <a:latin typeface="Arial"/>
                <a:ea typeface="MS PGothic"/>
              </a:rPr>
              <a:t>JCA</a:t>
            </a:r>
            <a:endParaRPr sz="1350" dirty="0"/>
          </a:p>
        </p:txBody>
      </p:sp>
      <p:sp>
        <p:nvSpPr>
          <p:cNvPr id="35" name="CustomShape 12"/>
          <p:cNvSpPr/>
          <p:nvPr/>
        </p:nvSpPr>
        <p:spPr>
          <a:xfrm>
            <a:off x="6992091" y="4011105"/>
            <a:ext cx="629490" cy="377306"/>
          </a:xfrm>
          <a:prstGeom prst="flowChartConnector">
            <a:avLst/>
          </a:prstGeom>
          <a:solidFill>
            <a:srgbClr val="FF9933"/>
          </a:solidFill>
          <a:ln w="21600">
            <a:solidFill>
              <a:srgbClr val="808080"/>
            </a:solidFill>
            <a:miter/>
          </a:ln>
        </p:spPr>
        <p:txBody>
          <a:bodyPr lIns="45926" tIns="22963" rIns="45926" bIns="22963" anchor="ctr"/>
          <a:lstStyle/>
          <a:p>
            <a:pPr algn="ctr">
              <a:lnSpc>
                <a:spcPct val="100000"/>
              </a:lnSpc>
            </a:pPr>
            <a:r>
              <a:rPr lang="en-GB" sz="1200" b="1" dirty="0">
                <a:solidFill>
                  <a:srgbClr val="000000"/>
                </a:solidFill>
                <a:latin typeface="Arial"/>
                <a:ea typeface="MS Gothic"/>
              </a:rPr>
              <a:t>EJB</a:t>
            </a:r>
            <a:endParaRPr sz="1200" dirty="0"/>
          </a:p>
        </p:txBody>
      </p:sp>
      <p:cxnSp>
        <p:nvCxnSpPr>
          <p:cNvPr id="36" name="Straight Arrow Connector 35"/>
          <p:cNvCxnSpPr>
            <a:cxnSpLocks/>
            <a:stCxn id="34" idx="3"/>
            <a:endCxn id="29" idx="1"/>
          </p:cNvCxnSpPr>
          <p:nvPr/>
        </p:nvCxnSpPr>
        <p:spPr>
          <a:xfrm>
            <a:off x="7578365" y="3534023"/>
            <a:ext cx="926945"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8575" y="4194926"/>
            <a:ext cx="1096077" cy="338554"/>
          </a:xfrm>
          <a:prstGeom prst="rect">
            <a:avLst/>
          </a:prstGeom>
          <a:noFill/>
        </p:spPr>
        <p:txBody>
          <a:bodyPr wrap="square" rtlCol="0">
            <a:spAutoFit/>
          </a:bodyPr>
          <a:lstStyle/>
          <a:p>
            <a:r>
              <a:rPr lang="en-GB" sz="1600" dirty="0"/>
              <a:t>Browser</a:t>
            </a:r>
          </a:p>
        </p:txBody>
      </p:sp>
      <p:cxnSp>
        <p:nvCxnSpPr>
          <p:cNvPr id="38" name="Straight Arrow Connector 37"/>
          <p:cNvCxnSpPr>
            <a:cxnSpLocks/>
            <a:endCxn id="33" idx="2"/>
          </p:cNvCxnSpPr>
          <p:nvPr/>
        </p:nvCxnSpPr>
        <p:spPr>
          <a:xfrm>
            <a:off x="5174462" y="3773750"/>
            <a:ext cx="871273" cy="1085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 name="Picture 15">
            <a:extLst>
              <a:ext uri="{FF2B5EF4-FFF2-40B4-BE49-F238E27FC236}">
                <a16:creationId xmlns:a16="http://schemas.microsoft.com/office/drawing/2014/main" id="{F1659C83-E75A-6C01-A011-172782372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758" y="2921379"/>
            <a:ext cx="1423237"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53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0EEECC6-CECE-6B45-B9D6-E31EB3120C40}"/>
              </a:ext>
            </a:extLst>
          </p:cNvPr>
          <p:cNvSpPr>
            <a:spLocks noGrp="1"/>
          </p:cNvSpPr>
          <p:nvPr>
            <p:ph type="title"/>
          </p:nvPr>
        </p:nvSpPr>
        <p:spPr/>
        <p:txBody>
          <a:bodyPr>
            <a:normAutofit/>
          </a:bodyPr>
          <a:lstStyle/>
          <a:p>
            <a:r>
              <a:rPr lang="en-US" altLang="en-US" sz="4000" dirty="0"/>
              <a:t>REST/JSON in CICS using Liberty Server</a:t>
            </a:r>
          </a:p>
        </p:txBody>
      </p:sp>
      <p:sp>
        <p:nvSpPr>
          <p:cNvPr id="74755" name="Content Placeholder 2">
            <a:extLst>
              <a:ext uri="{FF2B5EF4-FFF2-40B4-BE49-F238E27FC236}">
                <a16:creationId xmlns:a16="http://schemas.microsoft.com/office/drawing/2014/main" id="{D9402E01-1C5E-1B46-AB01-D641DCA080F9}"/>
              </a:ext>
            </a:extLst>
          </p:cNvPr>
          <p:cNvSpPr>
            <a:spLocks noGrp="1"/>
          </p:cNvSpPr>
          <p:nvPr>
            <p:ph idx="1"/>
          </p:nvPr>
        </p:nvSpPr>
        <p:spPr/>
        <p:txBody>
          <a:bodyPr/>
          <a:lstStyle/>
          <a:p>
            <a:r>
              <a:rPr lang="en-US" altLang="en-US" sz="2000" dirty="0"/>
              <a:t>Liberty Profile Server executes within CICS</a:t>
            </a:r>
          </a:p>
          <a:p>
            <a:pPr lvl="1"/>
            <a:r>
              <a:rPr lang="en-US" altLang="en-US" sz="1800" dirty="0"/>
              <a:t>Dynamic profile of WAS</a:t>
            </a:r>
          </a:p>
          <a:p>
            <a:pPr lvl="2"/>
            <a:r>
              <a:rPr lang="en-US" altLang="en-US" sz="1600" dirty="0"/>
              <a:t>Provision only those Java features needed for application</a:t>
            </a:r>
          </a:p>
          <a:p>
            <a:pPr lvl="1"/>
            <a:r>
              <a:rPr lang="en-US" altLang="en-US" sz="1800" dirty="0"/>
              <a:t>Initially delivered web application server capabilities to CICS</a:t>
            </a:r>
          </a:p>
          <a:p>
            <a:r>
              <a:rPr lang="en-US" altLang="en-US" sz="2000" dirty="0"/>
              <a:t>JAX-RS</a:t>
            </a:r>
          </a:p>
          <a:p>
            <a:pPr lvl="1"/>
            <a:r>
              <a:rPr lang="en-US" altLang="en-US" sz="1800" dirty="0"/>
              <a:t>Java API for RESTful Web Services</a:t>
            </a:r>
          </a:p>
          <a:p>
            <a:pPr lvl="1"/>
            <a:r>
              <a:rPr lang="en-US" altLang="en-US" sz="1800" dirty="0"/>
              <a:t>Simplifies development and deployment of service clients and endpoints</a:t>
            </a:r>
          </a:p>
          <a:p>
            <a:r>
              <a:rPr lang="en-US" altLang="en-US" sz="2000" dirty="0"/>
              <a:t>JSON4J</a:t>
            </a:r>
          </a:p>
          <a:p>
            <a:pPr lvl="1"/>
            <a:r>
              <a:rPr lang="en-US" altLang="en-US" sz="1800" dirty="0"/>
              <a:t>Set of classes for handling JSON data</a:t>
            </a:r>
          </a:p>
          <a:p>
            <a:pPr lvl="1"/>
            <a:r>
              <a:rPr lang="en-US" altLang="en-US" sz="1800" dirty="0"/>
              <a:t>Simple model for transforming JSON data to other representations</a:t>
            </a:r>
          </a:p>
          <a:p>
            <a:r>
              <a:rPr lang="en-US" altLang="en-US" sz="2000" dirty="0"/>
              <a:t>JAX-RS and JSON4J are well accepted in the Java community</a:t>
            </a:r>
          </a:p>
          <a:p>
            <a:endParaRPr lang="en-US" altLang="en-US" sz="2000" dirty="0"/>
          </a:p>
          <a:p>
            <a:endParaRPr lang="en-US" altLang="en-US" sz="2000" dirty="0"/>
          </a:p>
          <a:p>
            <a:endParaRPr lang="en-US" altLang="en-US" dirty="0"/>
          </a:p>
        </p:txBody>
      </p:sp>
      <p:sp>
        <p:nvSpPr>
          <p:cNvPr id="74756" name="Slide Number Placeholder 3">
            <a:extLst>
              <a:ext uri="{FF2B5EF4-FFF2-40B4-BE49-F238E27FC236}">
                <a16:creationId xmlns:a16="http://schemas.microsoft.com/office/drawing/2014/main" id="{9B649496-7033-C54D-ADDB-919C98AB8E6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19</a:t>
            </a:fld>
            <a:endParaRPr lang="en-US" altLang="en-US" sz="1000">
              <a:solidFill>
                <a:srgbClr val="FFFFFF"/>
              </a:solidFill>
            </a:endParaRPr>
          </a:p>
        </p:txBody>
      </p:sp>
    </p:spTree>
    <p:extLst>
      <p:ext uri="{BB962C8B-B14F-4D97-AF65-F5344CB8AC3E}">
        <p14:creationId xmlns:p14="http://schemas.microsoft.com/office/powerpoint/2010/main" val="70934470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7FF7B226-22D7-114A-9152-024F3E20CC8D}"/>
              </a:ext>
            </a:extLst>
          </p:cNvPr>
          <p:cNvSpPr>
            <a:spLocks noGrp="1" noChangeArrowheads="1"/>
          </p:cNvSpPr>
          <p:nvPr>
            <p:ph type="title"/>
          </p:nvPr>
        </p:nvSpPr>
        <p:spPr/>
        <p:txBody>
          <a:bodyPr>
            <a:normAutofit/>
          </a:bodyPr>
          <a:lstStyle/>
          <a:p>
            <a:pPr eaLnBrk="1" hangingPunct="1"/>
            <a:r>
              <a:rPr lang="en-US" altLang="en-US" sz="4000" dirty="0"/>
              <a:t>Abstract</a:t>
            </a:r>
            <a:endParaRPr lang="en-US" altLang="en-US" sz="3200" dirty="0"/>
          </a:p>
        </p:txBody>
      </p:sp>
      <p:sp>
        <p:nvSpPr>
          <p:cNvPr id="24580" name="Rectangle 3">
            <a:extLst>
              <a:ext uri="{FF2B5EF4-FFF2-40B4-BE49-F238E27FC236}">
                <a16:creationId xmlns:a16="http://schemas.microsoft.com/office/drawing/2014/main" id="{C06537F9-5C15-4047-BC65-2378C9F4075A}"/>
              </a:ext>
            </a:extLst>
          </p:cNvPr>
          <p:cNvSpPr>
            <a:spLocks noGrp="1" noChangeArrowheads="1"/>
          </p:cNvSpPr>
          <p:nvPr>
            <p:ph idx="1"/>
          </p:nvPr>
        </p:nvSpPr>
        <p:spPr/>
        <p:txBody>
          <a:bodyPr/>
          <a:lstStyle/>
          <a:p>
            <a:r>
              <a:rPr lang="en-US" dirty="0"/>
              <a:t>There’s never been a better time to take advantage of Java technology in CICS.</a:t>
            </a:r>
          </a:p>
          <a:p>
            <a:r>
              <a:rPr lang="en-US" dirty="0"/>
              <a:t>This topic discusses the ways in which Java applications can be used to facilitate connectivity and interoperation between CICS and applications running on different platforms. The JCICS and JCICSX classes can be used in any CICS Java program, including Liberty Profile environments.</a:t>
            </a:r>
          </a:p>
          <a:p>
            <a:pPr eaLnBrk="1" hangingPunct="1"/>
            <a:r>
              <a:rPr lang="en-US" altLang="en-US" dirty="0"/>
              <a:t>While every effort is made to ensure the information presented is correct, always consult the IBM documentation for CICS.</a:t>
            </a:r>
          </a:p>
          <a:p>
            <a:pPr eaLnBrk="1" hangingPunct="1"/>
            <a:endParaRPr lang="en-US" altLang="en-US" dirty="0"/>
          </a:p>
          <a:p>
            <a:pPr eaLnBrk="1" hangingPunct="1"/>
            <a:endParaRPr lang="en-US" altLang="en-US" dirty="0"/>
          </a:p>
        </p:txBody>
      </p:sp>
      <p:sp>
        <p:nvSpPr>
          <p:cNvPr id="24578" name="Slide Number Placeholder 3">
            <a:extLst>
              <a:ext uri="{FF2B5EF4-FFF2-40B4-BE49-F238E27FC236}">
                <a16:creationId xmlns:a16="http://schemas.microsoft.com/office/drawing/2014/main" id="{4F0E7177-E22E-AC44-8EB5-7933884522D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t>2</a:t>
            </a:fld>
            <a:endParaRPr lang="en-US" altLang="en-US" sz="1000">
              <a:solidFill>
                <a:srgbClr val="FFFFFF"/>
              </a:solidFill>
            </a:endParaRPr>
          </a:p>
        </p:txBody>
      </p:sp>
    </p:spTree>
    <p:extLst>
      <p:ext uri="{BB962C8B-B14F-4D97-AF65-F5344CB8AC3E}">
        <p14:creationId xmlns:p14="http://schemas.microsoft.com/office/powerpoint/2010/main" val="361961794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normAutofit/>
          </a:bodyPr>
          <a:lstStyle/>
          <a:p>
            <a:pPr>
              <a:tabLst>
                <a:tab pos="0" algn="l"/>
                <a:tab pos="334963" algn="l"/>
                <a:tab pos="671513" algn="l"/>
                <a:tab pos="1009650" algn="l"/>
                <a:tab pos="1346200" algn="l"/>
                <a:tab pos="1682750" algn="l"/>
                <a:tab pos="2019300" algn="l"/>
                <a:tab pos="2357438" algn="l"/>
                <a:tab pos="2693988" algn="l"/>
                <a:tab pos="3030538" algn="l"/>
                <a:tab pos="3367088" algn="l"/>
                <a:tab pos="3705225" algn="l"/>
                <a:tab pos="4041775" algn="l"/>
                <a:tab pos="4378325" algn="l"/>
                <a:tab pos="4714875" algn="l"/>
                <a:tab pos="5053013" algn="l"/>
                <a:tab pos="5389563" algn="l"/>
                <a:tab pos="5726113" algn="l"/>
                <a:tab pos="6062663" algn="l"/>
                <a:tab pos="6400800" algn="l"/>
                <a:tab pos="6737350" algn="l"/>
              </a:tabLst>
            </a:pPr>
            <a:r>
              <a:rPr lang="en-GB" altLang="en-US" sz="4000" dirty="0">
                <a:ea typeface="ＭＳ Ｐゴシック" panose="020B0600070205080204" pitchFamily="34" charset="-128"/>
              </a:rPr>
              <a:t>Liberty in CICS: </a:t>
            </a:r>
            <a:br>
              <a:rPr lang="en-GB" altLang="en-US" dirty="0">
                <a:ea typeface="ＭＳ Ｐゴシック" panose="020B0600070205080204" pitchFamily="34" charset="-128"/>
              </a:rPr>
            </a:br>
            <a:r>
              <a:rPr lang="en-GB" altLang="en-US" sz="2800" dirty="0">
                <a:ea typeface="ＭＳ Ｐゴシック" panose="020B0600070205080204" pitchFamily="34" charset="-128"/>
              </a:rPr>
              <a:t>REST and API enablement of existing CICS programs</a:t>
            </a:r>
            <a:endParaRPr lang="en-GB" altLang="en-US" dirty="0">
              <a:ea typeface="ＭＳ Ｐゴシック" panose="020B0600070205080204" pitchFamily="34" charset="-128"/>
            </a:endParaRPr>
          </a:p>
        </p:txBody>
      </p:sp>
      <p:sp>
        <p:nvSpPr>
          <p:cNvPr id="43031" name="AutoShape 6"/>
          <p:cNvSpPr>
            <a:spLocks noChangeArrowheads="1"/>
          </p:cNvSpPr>
          <p:nvPr/>
        </p:nvSpPr>
        <p:spPr bwMode="auto">
          <a:xfrm>
            <a:off x="4559909" y="5503984"/>
            <a:ext cx="3071813" cy="1108073"/>
          </a:xfrm>
          <a:prstGeom prst="wedgeRoundRectCallout">
            <a:avLst>
              <a:gd name="adj1" fmla="val 38171"/>
              <a:gd name="adj2" fmla="val -140190"/>
              <a:gd name="adj3" fmla="val 16667"/>
            </a:avLst>
          </a:prstGeom>
          <a:gradFill rotWithShape="0">
            <a:gsLst>
              <a:gs pos="0">
                <a:srgbClr val="00AD7B"/>
              </a:gs>
              <a:gs pos="100000">
                <a:srgbClr val="00E9A6"/>
              </a:gs>
            </a:gsLst>
            <a:lin ang="5400000" scaled="1"/>
          </a:gradFill>
          <a:ln w="9360">
            <a:solidFill>
              <a:srgbClr val="00CC98"/>
            </a:solidFill>
            <a:miter lim="800000"/>
            <a:headEnd/>
            <a:tailEnd/>
          </a:ln>
          <a:effectLst>
            <a:outerShdw dist="112191" dir="711047" algn="ctr" rotWithShape="0">
              <a:srgbClr val="808080">
                <a:alpha val="35036"/>
              </a:srgbClr>
            </a:outerShdw>
          </a:effectLst>
        </p:spPr>
        <p:txBody>
          <a:bodyPr lIns="68555" tIns="34277" rIns="68555" bIns="34277"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dirty="0">
                <a:solidFill>
                  <a:srgbClr val="FFFFFF"/>
                </a:solidFill>
                <a:ea typeface="MS Gothic" panose="020B0609070205080204" pitchFamily="49" charset="-128"/>
              </a:rPr>
              <a:t>RESTful (JAXRS) applications can be easily built to provide new service interfaces to existing business process applications </a:t>
            </a:r>
          </a:p>
        </p:txBody>
      </p:sp>
      <p:pic>
        <p:nvPicPr>
          <p:cNvPr id="24" name="Picture 18"/>
          <p:cNvPicPr/>
          <p:nvPr/>
        </p:nvPicPr>
        <p:blipFill>
          <a:blip r:embed="rId3"/>
          <a:stretch/>
        </p:blipFill>
        <p:spPr>
          <a:xfrm>
            <a:off x="3458054" y="2533476"/>
            <a:ext cx="1603310" cy="1022795"/>
          </a:xfrm>
          <a:prstGeom prst="rect">
            <a:avLst/>
          </a:prstGeom>
          <a:ln>
            <a:noFill/>
          </a:ln>
        </p:spPr>
      </p:pic>
      <p:sp>
        <p:nvSpPr>
          <p:cNvPr id="25" name="CustomShape 12"/>
          <p:cNvSpPr/>
          <p:nvPr/>
        </p:nvSpPr>
        <p:spPr>
          <a:xfrm>
            <a:off x="3469809" y="3631936"/>
            <a:ext cx="1579146" cy="479034"/>
          </a:xfrm>
          <a:prstGeom prst="rect">
            <a:avLst/>
          </a:prstGeom>
          <a:noFill/>
          <a:ln>
            <a:noFill/>
          </a:ln>
        </p:spPr>
        <p:style>
          <a:lnRef idx="0">
            <a:scrgbClr r="0" g="0" b="0"/>
          </a:lnRef>
          <a:fillRef idx="0">
            <a:scrgbClr r="0" g="0" b="0"/>
          </a:fillRef>
          <a:effectRef idx="0">
            <a:scrgbClr r="0" g="0" b="0"/>
          </a:effectRef>
          <a:fontRef idx="minor"/>
        </p:style>
        <p:txBody>
          <a:bodyPr lIns="81635" tIns="40817" rIns="81635" bIns="40817"/>
          <a:lstStyle/>
          <a:p>
            <a:pPr algn="ctr">
              <a:lnSpc>
                <a:spcPct val="100000"/>
              </a:lnSpc>
            </a:pPr>
            <a:r>
              <a:rPr lang="en-US" sz="1350" dirty="0">
                <a:solidFill>
                  <a:srgbClr val="1D1D1D"/>
                </a:solidFill>
                <a:latin typeface="Arial"/>
                <a:ea typeface="MS PGothic"/>
              </a:rPr>
              <a:t>Third-party</a:t>
            </a:r>
            <a:endParaRPr sz="1350" dirty="0"/>
          </a:p>
          <a:p>
            <a:pPr algn="ctr">
              <a:lnSpc>
                <a:spcPct val="100000"/>
              </a:lnSpc>
            </a:pPr>
            <a:r>
              <a:rPr lang="en-US" sz="1350" dirty="0">
                <a:solidFill>
                  <a:srgbClr val="1D1D1D"/>
                </a:solidFill>
                <a:latin typeface="Arial"/>
                <a:ea typeface="MS PGothic"/>
              </a:rPr>
              <a:t>application</a:t>
            </a:r>
            <a:endParaRPr sz="1350" dirty="0"/>
          </a:p>
        </p:txBody>
      </p:sp>
      <p:sp>
        <p:nvSpPr>
          <p:cNvPr id="26" name="AutoShape 2"/>
          <p:cNvSpPr>
            <a:spLocks noChangeArrowheads="1"/>
          </p:cNvSpPr>
          <p:nvPr/>
        </p:nvSpPr>
        <p:spPr bwMode="auto">
          <a:xfrm>
            <a:off x="5903644" y="1868493"/>
            <a:ext cx="4433680" cy="2605683"/>
          </a:xfrm>
          <a:prstGeom prst="roundRect">
            <a:avLst>
              <a:gd name="adj" fmla="val 9977"/>
            </a:avLst>
          </a:prstGeom>
          <a:gradFill rotWithShape="0">
            <a:gsLst>
              <a:gs pos="0">
                <a:srgbClr val="FFFF66"/>
              </a:gs>
              <a:gs pos="100000">
                <a:srgbClr val="FFFFCC"/>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eaLnBrk="1" hangingPunct="1">
              <a:spcBef>
                <a:spcPct val="0"/>
              </a:spcBef>
              <a:buFontTx/>
              <a:buNone/>
            </a:pPr>
            <a:r>
              <a:rPr lang="en-US" altLang="en-US" sz="1800" dirty="0">
                <a:latin typeface="+mn-lt"/>
                <a:cs typeface="Arial" panose="020B0604020202020204" pitchFamily="34" charset="0"/>
              </a:rPr>
              <a:t>CICS</a:t>
            </a:r>
          </a:p>
        </p:txBody>
      </p:sp>
      <p:sp>
        <p:nvSpPr>
          <p:cNvPr id="27" name="Rectangle: Rounded Corners 25"/>
          <p:cNvSpPr/>
          <p:nvPr/>
        </p:nvSpPr>
        <p:spPr>
          <a:xfrm>
            <a:off x="6077782" y="2380221"/>
            <a:ext cx="2456726" cy="1973073"/>
          </a:xfrm>
          <a:prstGeom prst="roundRect">
            <a:avLst/>
          </a:prstGeom>
          <a:gradFill>
            <a:gsLst>
              <a:gs pos="0">
                <a:srgbClr val="8FFCFC"/>
              </a:gs>
              <a:gs pos="100000">
                <a:srgbClr val="06CECE"/>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tx1"/>
                </a:solidFill>
              </a:rPr>
              <a:t>Liberty JVM server</a:t>
            </a:r>
          </a:p>
        </p:txBody>
      </p:sp>
      <p:sp>
        <p:nvSpPr>
          <p:cNvPr id="28" name="TextBox 27"/>
          <p:cNvSpPr txBox="1"/>
          <p:nvPr/>
        </p:nvSpPr>
        <p:spPr>
          <a:xfrm>
            <a:off x="7870848" y="3317750"/>
            <a:ext cx="587020" cy="553998"/>
          </a:xfrm>
          <a:prstGeom prst="rect">
            <a:avLst/>
          </a:prstGeom>
          <a:noFill/>
        </p:spPr>
        <p:txBody>
          <a:bodyPr wrap="none" rtlCol="0">
            <a:spAutoFit/>
          </a:bodyPr>
          <a:lstStyle/>
          <a:p>
            <a:pPr algn="ctr"/>
            <a:r>
              <a:rPr lang="en-GB" sz="1500" dirty="0"/>
              <a:t>JCICS</a:t>
            </a:r>
          </a:p>
          <a:p>
            <a:pPr algn="ctr"/>
            <a:r>
              <a:rPr lang="en-GB" sz="1500" dirty="0"/>
              <a:t>LINK</a:t>
            </a:r>
          </a:p>
        </p:txBody>
      </p:sp>
      <p:sp>
        <p:nvSpPr>
          <p:cNvPr id="29" name="CustomShape 6"/>
          <p:cNvSpPr/>
          <p:nvPr/>
        </p:nvSpPr>
        <p:spPr>
          <a:xfrm>
            <a:off x="10830559" y="3556271"/>
            <a:ext cx="751538" cy="957113"/>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500" dirty="0">
                <a:solidFill>
                  <a:srgbClr val="000000"/>
                </a:solidFill>
                <a:latin typeface="Arial"/>
                <a:ea typeface="MS Gothic"/>
              </a:rPr>
              <a:t>VSAM</a:t>
            </a:r>
            <a:endParaRPr sz="1500" dirty="0"/>
          </a:p>
        </p:txBody>
      </p:sp>
      <p:sp>
        <p:nvSpPr>
          <p:cNvPr id="30" name="CustomShape 9"/>
          <p:cNvSpPr/>
          <p:nvPr/>
        </p:nvSpPr>
        <p:spPr>
          <a:xfrm>
            <a:off x="8858725" y="3091627"/>
            <a:ext cx="947245" cy="958901"/>
          </a:xfrm>
          <a:prstGeom prst="roundRect">
            <a:avLst>
              <a:gd name="adj" fmla="val 16667"/>
            </a:avLst>
          </a:prstGeom>
          <a:solidFill>
            <a:srgbClr val="FFCC00"/>
          </a:solidFill>
          <a:ln w="19080">
            <a:solidFill>
              <a:srgbClr val="CC6600"/>
            </a:solidFill>
            <a:miter/>
          </a:ln>
        </p:spPr>
        <p:txBody>
          <a:bodyPr wrap="none" lIns="0" tIns="13961" rIns="0" bIns="0" anchor="ctr"/>
          <a:lstStyle/>
          <a:p>
            <a:pPr algn="ctr">
              <a:lnSpc>
                <a:spcPct val="100000"/>
              </a:lnSpc>
            </a:pPr>
            <a:r>
              <a:rPr lang="en-GB" sz="1350" dirty="0">
                <a:solidFill>
                  <a:srgbClr val="000000"/>
                </a:solidFill>
                <a:latin typeface="Arial"/>
                <a:ea typeface="MS Gothic"/>
              </a:rPr>
              <a:t>Existing</a:t>
            </a:r>
          </a:p>
          <a:p>
            <a:pPr algn="ctr">
              <a:lnSpc>
                <a:spcPct val="100000"/>
              </a:lnSpc>
            </a:pPr>
            <a:r>
              <a:rPr lang="en-GB" sz="1350" dirty="0">
                <a:solidFill>
                  <a:srgbClr val="000000"/>
                </a:solidFill>
                <a:latin typeface="Arial"/>
                <a:ea typeface="MS Gothic"/>
              </a:rPr>
              <a:t>COBOL</a:t>
            </a:r>
            <a:endParaRPr sz="1350" dirty="0"/>
          </a:p>
          <a:p>
            <a:pPr algn="ctr">
              <a:lnSpc>
                <a:spcPct val="100000"/>
              </a:lnSpc>
            </a:pPr>
            <a:r>
              <a:rPr lang="en-GB" sz="1350" dirty="0">
                <a:solidFill>
                  <a:srgbClr val="000000"/>
                </a:solidFill>
                <a:latin typeface="Arial"/>
                <a:ea typeface="MS Gothic"/>
              </a:rPr>
              <a:t>program</a:t>
            </a:r>
            <a:endParaRPr sz="1350" dirty="0"/>
          </a:p>
        </p:txBody>
      </p:sp>
      <p:sp>
        <p:nvSpPr>
          <p:cNvPr id="31" name="CustomShape 10"/>
          <p:cNvSpPr/>
          <p:nvPr/>
        </p:nvSpPr>
        <p:spPr>
          <a:xfrm>
            <a:off x="10830559" y="2465559"/>
            <a:ext cx="751538" cy="889528"/>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500">
                <a:solidFill>
                  <a:srgbClr val="000000"/>
                </a:solidFill>
                <a:latin typeface="Arial"/>
                <a:ea typeface="MS Gothic"/>
              </a:rPr>
              <a:t>DB2</a:t>
            </a:r>
            <a:endParaRPr sz="1500"/>
          </a:p>
        </p:txBody>
      </p:sp>
      <p:cxnSp>
        <p:nvCxnSpPr>
          <p:cNvPr id="32" name="Straight Arrow Connector 31"/>
          <p:cNvCxnSpPr>
            <a:cxnSpLocks/>
            <a:stCxn id="30" idx="3"/>
            <a:endCxn id="29" idx="2"/>
          </p:cNvCxnSpPr>
          <p:nvPr/>
        </p:nvCxnSpPr>
        <p:spPr>
          <a:xfrm>
            <a:off x="9805968" y="3571077"/>
            <a:ext cx="1024592" cy="4637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30" idx="3"/>
            <a:endCxn id="31" idx="2"/>
          </p:cNvCxnSpPr>
          <p:nvPr/>
        </p:nvCxnSpPr>
        <p:spPr>
          <a:xfrm flipV="1">
            <a:off x="9805968" y="2910324"/>
            <a:ext cx="1024592" cy="66075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AutoShape 24"/>
          <p:cNvSpPr>
            <a:spLocks noChangeArrowheads="1"/>
          </p:cNvSpPr>
          <p:nvPr/>
        </p:nvSpPr>
        <p:spPr bwMode="auto">
          <a:xfrm>
            <a:off x="6279849" y="2954731"/>
            <a:ext cx="1532630" cy="1232693"/>
          </a:xfrm>
          <a:prstGeom prst="flowChartConnector">
            <a:avLst/>
          </a:prstGeom>
          <a:gradFill rotWithShape="0">
            <a:gsLst>
              <a:gs pos="0">
                <a:srgbClr val="FFCC00"/>
              </a:gs>
              <a:gs pos="100000">
                <a:srgbClr val="FF6600"/>
              </a:gs>
            </a:gsLst>
            <a:lin ang="16200000" scaled="1"/>
          </a:gradFill>
          <a:ln w="21600">
            <a:solidFill>
              <a:srgbClr val="808080"/>
            </a:solidFill>
            <a:round/>
            <a:headEnd/>
            <a:tailEnd/>
          </a:ln>
        </p:spPr>
        <p:txBody>
          <a:bodyPr lIns="50625" tIns="25313" rIns="50625" bIns="25313" anchor="ctr"/>
          <a:lstStyle>
            <a:lvl1pPr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algn="ctr" eaLnBrk="1" hangingPunct="1">
              <a:spcBef>
                <a:spcPct val="0"/>
              </a:spcBef>
              <a:buFontTx/>
              <a:buNone/>
            </a:pPr>
            <a:r>
              <a:rPr lang="en-US" altLang="en-US" sz="1500" dirty="0">
                <a:solidFill>
                  <a:srgbClr val="000000"/>
                </a:solidFill>
                <a:latin typeface="+mn-lt"/>
                <a:ea typeface="MS Gothic" panose="020B0609070205080204" pitchFamily="49" charset="-128"/>
                <a:cs typeface="Arial" panose="020B0604020202020204" pitchFamily="34" charset="0"/>
              </a:rPr>
              <a:t>JAX-RS</a:t>
            </a:r>
          </a:p>
          <a:p>
            <a:pPr algn="ctr" eaLnBrk="1" hangingPunct="1">
              <a:spcBef>
                <a:spcPct val="0"/>
              </a:spcBef>
              <a:buFontTx/>
              <a:buNone/>
            </a:pPr>
            <a:r>
              <a:rPr lang="en-US" altLang="en-US" sz="1500" dirty="0">
                <a:solidFill>
                  <a:srgbClr val="000000"/>
                </a:solidFill>
                <a:latin typeface="+mn-lt"/>
                <a:ea typeface="MS Gothic" panose="020B0609070205080204" pitchFamily="49" charset="-128"/>
                <a:cs typeface="Arial" panose="020B0604020202020204" pitchFamily="34" charset="0"/>
              </a:rPr>
              <a:t>application</a:t>
            </a:r>
          </a:p>
        </p:txBody>
      </p:sp>
      <p:cxnSp>
        <p:nvCxnSpPr>
          <p:cNvPr id="35" name="Straight Arrow Connector 34"/>
          <p:cNvCxnSpPr>
            <a:cxnSpLocks/>
            <a:stCxn id="34" idx="6"/>
            <a:endCxn id="30" idx="1"/>
          </p:cNvCxnSpPr>
          <p:nvPr/>
        </p:nvCxnSpPr>
        <p:spPr>
          <a:xfrm>
            <a:off x="7812480" y="3571076"/>
            <a:ext cx="1046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endCxn id="34" idx="2"/>
          </p:cNvCxnSpPr>
          <p:nvPr/>
        </p:nvCxnSpPr>
        <p:spPr>
          <a:xfrm flipV="1">
            <a:off x="3430960" y="3571077"/>
            <a:ext cx="2848891" cy="1559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CustomShape 18"/>
          <p:cNvSpPr/>
          <p:nvPr/>
        </p:nvSpPr>
        <p:spPr>
          <a:xfrm>
            <a:off x="5024343" y="3290359"/>
            <a:ext cx="779777" cy="273314"/>
          </a:xfrm>
          <a:prstGeom prst="rect">
            <a:avLst/>
          </a:prstGeom>
          <a:noFill/>
          <a:ln>
            <a:noFill/>
          </a:ln>
        </p:spPr>
        <p:style>
          <a:lnRef idx="0">
            <a:scrgbClr r="0" g="0" b="0"/>
          </a:lnRef>
          <a:fillRef idx="0">
            <a:scrgbClr r="0" g="0" b="0"/>
          </a:fillRef>
          <a:effectRef idx="0">
            <a:scrgbClr r="0" g="0" b="0"/>
          </a:effectRef>
          <a:fontRef idx="minor"/>
        </p:style>
        <p:txBody>
          <a:bodyPr wrap="none" lIns="81635" tIns="40817" rIns="81635" bIns="40817"/>
          <a:lstStyle/>
          <a:p>
            <a:pPr algn="ctr">
              <a:lnSpc>
                <a:spcPct val="100000"/>
              </a:lnSpc>
            </a:pPr>
            <a:r>
              <a:rPr lang="en-US" sz="1350" dirty="0">
                <a:solidFill>
                  <a:srgbClr val="000000"/>
                </a:solidFill>
                <a:latin typeface="Arial"/>
                <a:ea typeface="MS PGothic"/>
              </a:rPr>
              <a:t>HTTP</a:t>
            </a:r>
            <a:endParaRPr sz="1350" dirty="0"/>
          </a:p>
        </p:txBody>
      </p:sp>
    </p:spTree>
    <p:extLst>
      <p:ext uri="{BB962C8B-B14F-4D97-AF65-F5344CB8AC3E}">
        <p14:creationId xmlns:p14="http://schemas.microsoft.com/office/powerpoint/2010/main" val="8726728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1FF8-56F7-F940-B23A-DD07A5AAB695}"/>
              </a:ext>
            </a:extLst>
          </p:cNvPr>
          <p:cNvSpPr>
            <a:spLocks noGrp="1"/>
          </p:cNvSpPr>
          <p:nvPr>
            <p:ph type="title"/>
          </p:nvPr>
        </p:nvSpPr>
        <p:spPr/>
        <p:txBody>
          <a:bodyPr>
            <a:normAutofit/>
          </a:bodyPr>
          <a:lstStyle/>
          <a:p>
            <a:r>
              <a:rPr lang="en-US" sz="4000" dirty="0"/>
              <a:t>CICS Liberty – Web Service support </a:t>
            </a:r>
          </a:p>
        </p:txBody>
      </p:sp>
      <p:sp>
        <p:nvSpPr>
          <p:cNvPr id="3" name="Content Placeholder 2">
            <a:extLst>
              <a:ext uri="{FF2B5EF4-FFF2-40B4-BE49-F238E27FC236}">
                <a16:creationId xmlns:a16="http://schemas.microsoft.com/office/drawing/2014/main" id="{A40B2FDC-12DF-4841-AD61-F4D7CF3439B0}"/>
              </a:ext>
            </a:extLst>
          </p:cNvPr>
          <p:cNvSpPr>
            <a:spLocks noGrp="1"/>
          </p:cNvSpPr>
          <p:nvPr>
            <p:ph idx="1"/>
          </p:nvPr>
        </p:nvSpPr>
        <p:spPr/>
        <p:txBody>
          <a:bodyPr>
            <a:normAutofit fontScale="92500" lnSpcReduction="10000"/>
          </a:bodyPr>
          <a:lstStyle/>
          <a:p>
            <a:pPr marL="219075" indent="-219075" defTabSz="911225">
              <a:spcAft>
                <a:spcPct val="25000"/>
              </a:spcAft>
              <a:buClr>
                <a:schemeClr val="accent1"/>
              </a:buClr>
              <a:buFontTx/>
              <a:buChar char="•"/>
              <a:defRPr/>
            </a:pPr>
            <a:r>
              <a:rPr lang="en-US" kern="0" dirty="0"/>
              <a:t>CICS TS V5.2+: JAX-WS and JAXB (in the Liberty profile)</a:t>
            </a:r>
          </a:p>
          <a:p>
            <a:pPr marL="219075" indent="-219075" defTabSz="911225">
              <a:spcAft>
                <a:spcPct val="25000"/>
              </a:spcAft>
              <a:buClr>
                <a:schemeClr val="accent1"/>
              </a:buClr>
              <a:buFontTx/>
              <a:buChar char="•"/>
              <a:defRPr/>
            </a:pPr>
            <a:r>
              <a:rPr lang="en-US" kern="0" dirty="0"/>
              <a:t>See an example in the </a:t>
            </a:r>
            <a:r>
              <a:rPr lang="en-US" kern="0" dirty="0" err="1"/>
              <a:t>CICSdev</a:t>
            </a:r>
            <a:r>
              <a:rPr lang="en-US" kern="0" dirty="0"/>
              <a:t> community article </a:t>
            </a:r>
            <a:r>
              <a:rPr lang="en-US" sz="1600" kern="0" dirty="0"/>
              <a:t>https://</a:t>
            </a:r>
            <a:r>
              <a:rPr lang="en-US" sz="1600" kern="0" dirty="0" err="1"/>
              <a:t>www.ibm.com</a:t>
            </a:r>
            <a:r>
              <a:rPr lang="en-US" sz="1600" kern="0" dirty="0"/>
              <a:t>/</a:t>
            </a:r>
            <a:r>
              <a:rPr lang="en-US" sz="1600" kern="0" dirty="0" err="1"/>
              <a:t>developerworks</a:t>
            </a:r>
            <a:r>
              <a:rPr lang="en-US" sz="1600" kern="0" dirty="0"/>
              <a:t>/community/blogs/</a:t>
            </a:r>
            <a:r>
              <a:rPr lang="en-US" sz="1600" kern="0" dirty="0" err="1"/>
              <a:t>cicsdev</a:t>
            </a:r>
            <a:r>
              <a:rPr lang="en-US" sz="1600" kern="0" dirty="0"/>
              <a:t>/entry/jax_ws_and_jaxb_support_in_cics_ts_v5_2_open_beta_liberty_profile?lang=</a:t>
            </a:r>
            <a:r>
              <a:rPr lang="en-US" sz="1600" kern="0" dirty="0" err="1"/>
              <a:t>en</a:t>
            </a:r>
            <a:r>
              <a:rPr lang="en-US" sz="1600" kern="0" dirty="0"/>
              <a:t>   (Mark Cocker)</a:t>
            </a:r>
          </a:p>
          <a:p>
            <a:pPr marL="676275" lvl="1" indent="-219075" defTabSz="911225">
              <a:spcAft>
                <a:spcPct val="25000"/>
              </a:spcAft>
              <a:buClr>
                <a:schemeClr val="accent1"/>
              </a:buClr>
              <a:buFontTx/>
              <a:buChar char="•"/>
              <a:defRPr/>
            </a:pPr>
            <a:r>
              <a:rPr lang="en-US" sz="2800" kern="0" dirty="0"/>
              <a:t>Article contains the steps necessary to get a sample web service running in:</a:t>
            </a:r>
          </a:p>
          <a:p>
            <a:pPr marL="912813" lvl="2" indent="-230188" defTabSz="911225">
              <a:spcAft>
                <a:spcPct val="25000"/>
              </a:spcAft>
              <a:buClr>
                <a:schemeClr val="accent1"/>
              </a:buClr>
              <a:buFont typeface="Arial" pitchFamily="34" charset="0"/>
              <a:buChar char="–"/>
              <a:defRPr/>
            </a:pPr>
            <a:r>
              <a:rPr lang="en-US" sz="2400" kern="0" dirty="0"/>
              <a:t>Liberty on your desktop</a:t>
            </a:r>
          </a:p>
          <a:p>
            <a:pPr marL="912813" lvl="2" indent="-230188" defTabSz="911225">
              <a:spcAft>
                <a:spcPct val="25000"/>
              </a:spcAft>
              <a:buClr>
                <a:schemeClr val="accent1"/>
              </a:buClr>
              <a:buFont typeface="Arial" pitchFamily="34" charset="0"/>
              <a:buChar char="–"/>
              <a:defRPr/>
            </a:pPr>
            <a:r>
              <a:rPr lang="en-US" sz="2400" kern="0" dirty="0"/>
              <a:t>CICS Liberty profile</a:t>
            </a:r>
          </a:p>
          <a:p>
            <a:pPr marL="676275" lvl="1" indent="-219075" defTabSz="911225">
              <a:spcAft>
                <a:spcPct val="25000"/>
              </a:spcAft>
              <a:buClr>
                <a:schemeClr val="accent1"/>
              </a:buClr>
              <a:buFontTx/>
              <a:buChar char="•"/>
              <a:defRPr/>
            </a:pPr>
            <a:r>
              <a:rPr lang="en-US" sz="2800" kern="0" dirty="0"/>
              <a:t>Gets some CICS APIs running in the page that displays the web service output </a:t>
            </a:r>
            <a:r>
              <a:rPr lang="en-US" kern="0" dirty="0"/>
              <a:t>(CICS APIs only work in CICS)</a:t>
            </a:r>
            <a:endParaRPr lang="en-US" sz="2800" kern="0" dirty="0"/>
          </a:p>
          <a:p>
            <a:pPr marL="676275" lvl="1" indent="-219075" defTabSz="911225">
              <a:spcAft>
                <a:spcPct val="25000"/>
              </a:spcAft>
              <a:buClr>
                <a:schemeClr val="accent1"/>
              </a:buClr>
              <a:buFontTx/>
              <a:buChar char="•"/>
              <a:defRPr/>
            </a:pPr>
            <a:r>
              <a:rPr lang="en-US" sz="2800" kern="0" dirty="0"/>
              <a:t>Also tests the web service in the Eclipse Web Service Explorer</a:t>
            </a:r>
          </a:p>
        </p:txBody>
      </p:sp>
    </p:spTree>
    <p:extLst>
      <p:ext uri="{BB962C8B-B14F-4D97-AF65-F5344CB8AC3E}">
        <p14:creationId xmlns:p14="http://schemas.microsoft.com/office/powerpoint/2010/main" val="3155933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a:extLst>
              <a:ext uri="{FF2B5EF4-FFF2-40B4-BE49-F238E27FC236}">
                <a16:creationId xmlns:a16="http://schemas.microsoft.com/office/drawing/2014/main" id="{ED6F4582-ABF3-024A-9909-C88638493666}"/>
              </a:ext>
            </a:extLst>
          </p:cNvPr>
          <p:cNvSpPr>
            <a:spLocks noGrp="1" noChangeArrowheads="1"/>
          </p:cNvSpPr>
          <p:nvPr>
            <p:ph type="title"/>
          </p:nvPr>
        </p:nvSpPr>
        <p:spPr/>
        <p:txBody>
          <a:bodyPr>
            <a:normAutofit/>
          </a:bodyPr>
          <a:lstStyle/>
          <a:p>
            <a:pPr eaLnBrk="1" hangingPunct="1"/>
            <a:r>
              <a:rPr lang="en-US" altLang="en-US" sz="4000" dirty="0"/>
              <a:t>CICS-Liberty – Web Services Support</a:t>
            </a:r>
          </a:p>
        </p:txBody>
      </p:sp>
      <p:sp>
        <p:nvSpPr>
          <p:cNvPr id="115714" name="Slide Number Placeholder 3">
            <a:extLst>
              <a:ext uri="{FF2B5EF4-FFF2-40B4-BE49-F238E27FC236}">
                <a16:creationId xmlns:a16="http://schemas.microsoft.com/office/drawing/2014/main" id="{C9AAFFF7-CC18-704C-BD10-B4277EA78F15}"/>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22</a:t>
            </a:fld>
            <a:endParaRPr lang="en-US" altLang="en-US" sz="1000">
              <a:solidFill>
                <a:srgbClr val="FFFFFF"/>
              </a:solidFill>
            </a:endParaRPr>
          </a:p>
        </p:txBody>
      </p:sp>
      <p:sp>
        <p:nvSpPr>
          <p:cNvPr id="115716" name="Content Placeholder 2">
            <a:extLst>
              <a:ext uri="{FF2B5EF4-FFF2-40B4-BE49-F238E27FC236}">
                <a16:creationId xmlns:a16="http://schemas.microsoft.com/office/drawing/2014/main" id="{60B3277E-4728-724A-959B-88E18EB4A11B}"/>
              </a:ext>
            </a:extLst>
          </p:cNvPr>
          <p:cNvSpPr>
            <a:spLocks noGrp="1"/>
          </p:cNvSpPr>
          <p:nvPr>
            <p:ph idx="4294967295"/>
          </p:nvPr>
        </p:nvSpPr>
        <p:spPr>
          <a:xfrm>
            <a:off x="2762511" y="2008211"/>
            <a:ext cx="6754813" cy="3005069"/>
          </a:xfrm>
        </p:spPr>
        <p:txBody>
          <a:bodyPr/>
          <a:lstStyle/>
          <a:p>
            <a:pPr eaLnBrk="1" hangingPunct="1">
              <a:buFont typeface="Wingdings" pitchFamily="2" charset="2"/>
              <a:buNone/>
            </a:pPr>
            <a:r>
              <a:rPr lang="en-US" altLang="en-US" sz="1400" b="1" dirty="0">
                <a:latin typeface="Courier New" panose="02070309020205020404" pitchFamily="49" charset="0"/>
                <a:cs typeface="Courier New" panose="02070309020205020404" pitchFamily="49" charset="0"/>
              </a:rPr>
              <a:t>  package </a:t>
            </a:r>
            <a:r>
              <a:rPr lang="en-US" altLang="en-US" sz="1400" b="1" dirty="0" err="1">
                <a:latin typeface="Courier New" panose="02070309020205020404" pitchFamily="49" charset="0"/>
                <a:cs typeface="Courier New" panose="02070309020205020404" pitchFamily="49" charset="0"/>
              </a:rPr>
              <a:t>com.ddw.verysimple.web.service</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import </a:t>
            </a:r>
            <a:r>
              <a:rPr lang="en-US" altLang="en-US" sz="1400" b="1" dirty="0" err="1">
                <a:latin typeface="Courier New" panose="02070309020205020404" pitchFamily="49" charset="0"/>
                <a:cs typeface="Courier New" panose="02070309020205020404" pitchFamily="49" charset="0"/>
              </a:rPr>
              <a:t>javax.jws.WebService</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import </a:t>
            </a:r>
            <a:r>
              <a:rPr lang="en-US" altLang="en-US" sz="1400" b="1" dirty="0" err="1">
                <a:latin typeface="Courier New" panose="02070309020205020404" pitchFamily="49" charset="0"/>
                <a:cs typeface="Courier New" panose="02070309020205020404" pitchFamily="49" charset="0"/>
              </a:rPr>
              <a:t>javax.jws.WebMethod</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r>
              <a:rPr lang="en-US" altLang="en-US" sz="1400" b="1" dirty="0" err="1">
                <a:latin typeface="Courier New" panose="02070309020205020404" pitchFamily="49" charset="0"/>
                <a:cs typeface="Courier New" panose="02070309020205020404" pitchFamily="49" charset="0"/>
              </a:rPr>
              <a:t>WebService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public class </a:t>
            </a:r>
            <a:r>
              <a:rPr lang="en-US" altLang="en-US" sz="1400" b="1" dirty="0" err="1">
                <a:latin typeface="Courier New" panose="02070309020205020404" pitchFamily="49" charset="0"/>
                <a:cs typeface="Courier New" panose="02070309020205020404" pitchFamily="49" charset="0"/>
              </a:rPr>
              <a:t>HelloWebService</a:t>
            </a:r>
            <a:r>
              <a:rPr lang="en-US" altLang="en-US" sz="1400" b="1" dirty="0">
                <a:latin typeface="Courier New" panose="02070309020205020404" pitchFamily="49" charset="0"/>
                <a:cs typeface="Courier New" panose="02070309020205020404" pitchFamily="49" charset="0"/>
              </a:rPr>
              <a:t>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private String message = new String("Hello,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public </a:t>
            </a:r>
            <a:r>
              <a:rPr lang="en-US" altLang="en-US" sz="1400" b="1" dirty="0" err="1">
                <a:latin typeface="Courier New" panose="02070309020205020404" pitchFamily="49" charset="0"/>
                <a:cs typeface="Courier New" panose="02070309020205020404" pitchFamily="49" charset="0"/>
              </a:rPr>
              <a:t>HelloWebService</a:t>
            </a:r>
            <a:r>
              <a:rPr lang="en-US" altLang="en-US" sz="1400" b="1" dirty="0">
                <a:latin typeface="Courier New" panose="02070309020205020404" pitchFamily="49" charset="0"/>
                <a:cs typeface="Courier New" panose="02070309020205020404" pitchFamily="49" charset="0"/>
              </a:rPr>
              <a:t>() { }</a:t>
            </a:r>
            <a:br>
              <a:rPr lang="en-US" altLang="en-US" sz="1400" b="1" dirty="0">
                <a:latin typeface="Courier New" panose="02070309020205020404" pitchFamily="49" charset="0"/>
                <a:cs typeface="Courier New" panose="02070309020205020404" pitchFamily="49" charset="0"/>
              </a:rPr>
            </a:b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WebMethod</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public String </a:t>
            </a:r>
            <a:r>
              <a:rPr lang="en-US" altLang="en-US" sz="1400" b="1" dirty="0" err="1">
                <a:latin typeface="Courier New" panose="02070309020205020404" pitchFamily="49" charset="0"/>
                <a:cs typeface="Courier New" panose="02070309020205020404" pitchFamily="49" charset="0"/>
              </a:rPr>
              <a:t>sayHello</a:t>
            </a:r>
            <a:r>
              <a:rPr lang="en-US" altLang="en-US" sz="1400" b="1" dirty="0">
                <a:latin typeface="Courier New" panose="02070309020205020404" pitchFamily="49" charset="0"/>
                <a:cs typeface="Courier New" panose="02070309020205020404" pitchFamily="49" charset="0"/>
              </a:rPr>
              <a:t>(String name)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return message + name +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p>
        </p:txBody>
      </p:sp>
      <p:sp>
        <p:nvSpPr>
          <p:cNvPr id="115717" name="TextBox 11">
            <a:extLst>
              <a:ext uri="{FF2B5EF4-FFF2-40B4-BE49-F238E27FC236}">
                <a16:creationId xmlns:a16="http://schemas.microsoft.com/office/drawing/2014/main" id="{5B331AB4-9091-E248-BC14-E4E1376C824D}"/>
              </a:ext>
            </a:extLst>
          </p:cNvPr>
          <p:cNvSpPr txBox="1">
            <a:spLocks noChangeArrowheads="1"/>
          </p:cNvSpPr>
          <p:nvPr/>
        </p:nvSpPr>
        <p:spPr bwMode="auto">
          <a:xfrm>
            <a:off x="6562603" y="5792832"/>
            <a:ext cx="5486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lang="en-US" altLang="en-US" sz="1800" b="0">
                <a:solidFill>
                  <a:srgbClr val="FF0000"/>
                </a:solidFill>
              </a:rPr>
              <a:t>The Liberty profile also supports JAXB </a:t>
            </a:r>
          </a:p>
          <a:p>
            <a:pPr algn="ctr" eaLnBrk="1" hangingPunct="1">
              <a:spcBef>
                <a:spcPct val="0"/>
              </a:spcBef>
              <a:spcAft>
                <a:spcPct val="0"/>
              </a:spcAft>
              <a:buClrTx/>
              <a:buFontTx/>
              <a:buNone/>
            </a:pPr>
            <a:r>
              <a:rPr lang="en-US" altLang="en-US" sz="1800" b="0">
                <a:solidFill>
                  <a:srgbClr val="FF0000"/>
                </a:solidFill>
              </a:rPr>
              <a:t>(JAXB can be used to prepare a string of XML that makes up the body of your web service)</a:t>
            </a:r>
          </a:p>
        </p:txBody>
      </p:sp>
      <p:sp>
        <p:nvSpPr>
          <p:cNvPr id="115718" name="Rectangle 12">
            <a:extLst>
              <a:ext uri="{FF2B5EF4-FFF2-40B4-BE49-F238E27FC236}">
                <a16:creationId xmlns:a16="http://schemas.microsoft.com/office/drawing/2014/main" id="{33FE7950-0A93-F344-8489-603061CFE31E}"/>
              </a:ext>
            </a:extLst>
          </p:cNvPr>
          <p:cNvSpPr>
            <a:spLocks noChangeArrowheads="1"/>
          </p:cNvSpPr>
          <p:nvPr/>
        </p:nvSpPr>
        <p:spPr bwMode="auto">
          <a:xfrm>
            <a:off x="6715003" y="5792832"/>
            <a:ext cx="5257800" cy="914400"/>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614363">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614363">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614363">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614363">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614363">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200" b="0"/>
          </a:p>
        </p:txBody>
      </p:sp>
      <p:sp>
        <p:nvSpPr>
          <p:cNvPr id="115719" name="Rectangle 5">
            <a:extLst>
              <a:ext uri="{FF2B5EF4-FFF2-40B4-BE49-F238E27FC236}">
                <a16:creationId xmlns:a16="http://schemas.microsoft.com/office/drawing/2014/main" id="{4A7F1E66-910A-BD40-8078-618F4315F845}"/>
              </a:ext>
            </a:extLst>
          </p:cNvPr>
          <p:cNvSpPr>
            <a:spLocks noChangeArrowheads="1"/>
          </p:cNvSpPr>
          <p:nvPr/>
        </p:nvSpPr>
        <p:spPr bwMode="auto">
          <a:xfrm>
            <a:off x="2762511" y="1918518"/>
            <a:ext cx="6796088" cy="30947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 name="Rectangle 3">
            <a:extLst>
              <a:ext uri="{FF2B5EF4-FFF2-40B4-BE49-F238E27FC236}">
                <a16:creationId xmlns:a16="http://schemas.microsoft.com/office/drawing/2014/main" id="{D30D75D0-0AE2-174A-9A43-BF8B2EB7C5E0}"/>
              </a:ext>
            </a:extLst>
          </p:cNvPr>
          <p:cNvSpPr txBox="1">
            <a:spLocks noChangeArrowheads="1"/>
          </p:cNvSpPr>
          <p:nvPr/>
        </p:nvSpPr>
        <p:spPr bwMode="gray">
          <a:xfrm>
            <a:off x="2296904" y="5045075"/>
            <a:ext cx="8208963" cy="1701800"/>
          </a:xfrm>
          <a:prstGeom prst="rect">
            <a:avLst/>
          </a:prstGeom>
          <a:noFill/>
          <a:ln w="9525">
            <a:noFill/>
            <a:miter lim="800000"/>
            <a:headEnd/>
            <a:tailEnd/>
          </a:ln>
        </p:spPr>
        <p:txBody>
          <a:bodyPr lIns="53547" tIns="26774" rIns="0" bIns="0"/>
          <a:lstStyle/>
          <a:p>
            <a:pPr marL="219075" indent="-219075" defTabSz="911225">
              <a:spcAft>
                <a:spcPct val="25000"/>
              </a:spcAft>
              <a:buClr>
                <a:schemeClr val="accent1"/>
              </a:buClr>
              <a:buFontTx/>
              <a:buChar char="•"/>
              <a:defRPr/>
            </a:pPr>
            <a:r>
              <a:rPr lang="en-US" sz="2400" kern="0" dirty="0"/>
              <a:t>Eclipse wizards generate everything else:</a:t>
            </a:r>
          </a:p>
          <a:p>
            <a:pPr marL="676275" lvl="1" indent="-219075" defTabSz="911225">
              <a:spcAft>
                <a:spcPct val="25000"/>
              </a:spcAft>
              <a:buClr>
                <a:schemeClr val="accent1"/>
              </a:buClr>
              <a:buFontTx/>
              <a:buChar char="•"/>
              <a:defRPr/>
            </a:pPr>
            <a:r>
              <a:rPr lang="en-US" sz="2400" kern="0" dirty="0"/>
              <a:t>Implementation</a:t>
            </a:r>
          </a:p>
          <a:p>
            <a:pPr marL="676275" lvl="1" indent="-219075" defTabSz="911225">
              <a:spcAft>
                <a:spcPct val="25000"/>
              </a:spcAft>
              <a:buClr>
                <a:schemeClr val="accent1"/>
              </a:buClr>
              <a:buFontTx/>
              <a:buChar char="•"/>
              <a:defRPr/>
            </a:pPr>
            <a:r>
              <a:rPr lang="en-US" sz="2400" kern="0" dirty="0"/>
              <a:t>WSDL</a:t>
            </a:r>
          </a:p>
        </p:txBody>
      </p:sp>
      <p:sp>
        <p:nvSpPr>
          <p:cNvPr id="10" name="Rectangle 3">
            <a:extLst>
              <a:ext uri="{FF2B5EF4-FFF2-40B4-BE49-F238E27FC236}">
                <a16:creationId xmlns:a16="http://schemas.microsoft.com/office/drawing/2014/main" id="{722BB6A3-FC63-9646-921B-A8C8727D2C26}"/>
              </a:ext>
            </a:extLst>
          </p:cNvPr>
          <p:cNvSpPr txBox="1">
            <a:spLocks noChangeArrowheads="1"/>
          </p:cNvSpPr>
          <p:nvPr/>
        </p:nvSpPr>
        <p:spPr bwMode="gray">
          <a:xfrm>
            <a:off x="2296904" y="1434307"/>
            <a:ext cx="8208963" cy="1701800"/>
          </a:xfrm>
          <a:prstGeom prst="rect">
            <a:avLst/>
          </a:prstGeom>
          <a:noFill/>
          <a:ln w="9525">
            <a:noFill/>
            <a:miter lim="800000"/>
            <a:headEnd/>
            <a:tailEnd/>
          </a:ln>
        </p:spPr>
        <p:txBody>
          <a:bodyPr lIns="53547" tIns="26774" rIns="0" bIns="0"/>
          <a:lstStyle/>
          <a:p>
            <a:pPr marL="219075" indent="-219075" defTabSz="911225">
              <a:spcAft>
                <a:spcPct val="25000"/>
              </a:spcAft>
              <a:buClr>
                <a:schemeClr val="accent1"/>
              </a:buClr>
              <a:buFontTx/>
              <a:buChar char="•"/>
              <a:defRPr/>
            </a:pPr>
            <a:r>
              <a:rPr lang="en-US" sz="2400" kern="0" dirty="0"/>
              <a:t>Web Service Hello World (very, very, simple)</a:t>
            </a:r>
          </a:p>
        </p:txBody>
      </p:sp>
    </p:spTree>
    <p:extLst>
      <p:ext uri="{BB962C8B-B14F-4D97-AF65-F5344CB8AC3E}">
        <p14:creationId xmlns:p14="http://schemas.microsoft.com/office/powerpoint/2010/main" val="208346870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normAutofit/>
          </a:bodyPr>
          <a:lstStyle/>
          <a:p>
            <a:pPr>
              <a:tabLst>
                <a:tab pos="0" algn="l"/>
                <a:tab pos="334963" algn="l"/>
                <a:tab pos="671513" algn="l"/>
                <a:tab pos="1009650" algn="l"/>
                <a:tab pos="1346200" algn="l"/>
                <a:tab pos="1682750" algn="l"/>
                <a:tab pos="2019300" algn="l"/>
                <a:tab pos="2357438" algn="l"/>
                <a:tab pos="2693988" algn="l"/>
                <a:tab pos="3030538" algn="l"/>
                <a:tab pos="3367088" algn="l"/>
                <a:tab pos="3705225" algn="l"/>
                <a:tab pos="4041775" algn="l"/>
                <a:tab pos="4378325" algn="l"/>
                <a:tab pos="4714875" algn="l"/>
                <a:tab pos="5053013" algn="l"/>
                <a:tab pos="5389563" algn="l"/>
                <a:tab pos="5726113" algn="l"/>
                <a:tab pos="6062663" algn="l"/>
                <a:tab pos="6400800" algn="l"/>
                <a:tab pos="6737350" algn="l"/>
              </a:tabLst>
            </a:pPr>
            <a:r>
              <a:rPr lang="en-GB" altLang="en-US" sz="4000" dirty="0">
                <a:ea typeface="ＭＳ Ｐゴシック" panose="020B0600070205080204" pitchFamily="34" charset="-128"/>
              </a:rPr>
              <a:t>Liberty in CICS: </a:t>
            </a:r>
            <a:br>
              <a:rPr lang="en-GB" altLang="en-US" dirty="0">
                <a:ea typeface="ＭＳ Ｐゴシック" panose="020B0600070205080204" pitchFamily="34" charset="-128"/>
              </a:rPr>
            </a:br>
            <a:r>
              <a:rPr lang="en-GB" altLang="en-US" sz="2800" dirty="0">
                <a:ea typeface="ＭＳ Ｐゴシック" panose="020B0600070205080204" pitchFamily="34" charset="-128"/>
              </a:rPr>
              <a:t>SOAP enablement for existing CICS programs</a:t>
            </a:r>
            <a:endParaRPr lang="en-GB" altLang="en-US" dirty="0">
              <a:ea typeface="ＭＳ Ｐゴシック" panose="020B0600070205080204" pitchFamily="34" charset="-128"/>
            </a:endParaRPr>
          </a:p>
        </p:txBody>
      </p:sp>
      <p:sp>
        <p:nvSpPr>
          <p:cNvPr id="43031" name="AutoShape 6"/>
          <p:cNvSpPr>
            <a:spLocks noChangeArrowheads="1"/>
          </p:cNvSpPr>
          <p:nvPr/>
        </p:nvSpPr>
        <p:spPr bwMode="auto">
          <a:xfrm>
            <a:off x="4559909" y="5503984"/>
            <a:ext cx="3071813" cy="1108073"/>
          </a:xfrm>
          <a:prstGeom prst="wedgeRoundRectCallout">
            <a:avLst>
              <a:gd name="adj1" fmla="val 38171"/>
              <a:gd name="adj2" fmla="val -140190"/>
              <a:gd name="adj3" fmla="val 16667"/>
            </a:avLst>
          </a:prstGeom>
          <a:gradFill rotWithShape="0">
            <a:gsLst>
              <a:gs pos="0">
                <a:srgbClr val="00AD7B"/>
              </a:gs>
              <a:gs pos="100000">
                <a:srgbClr val="00E9A6"/>
              </a:gs>
            </a:gsLst>
            <a:lin ang="5400000" scaled="1"/>
          </a:gradFill>
          <a:ln w="9360">
            <a:solidFill>
              <a:srgbClr val="00CC98"/>
            </a:solidFill>
            <a:miter lim="800000"/>
            <a:headEnd/>
            <a:tailEnd/>
          </a:ln>
          <a:effectLst>
            <a:outerShdw dist="112191" dir="711047" algn="ctr" rotWithShape="0">
              <a:srgbClr val="808080">
                <a:alpha val="35036"/>
              </a:srgbClr>
            </a:outerShdw>
          </a:effectLst>
        </p:spPr>
        <p:txBody>
          <a:bodyPr lIns="68555" tIns="34277" rIns="68555" bIns="34277"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dirty="0">
                <a:solidFill>
                  <a:srgbClr val="FFFFFF"/>
                </a:solidFill>
                <a:ea typeface="MS Gothic" panose="020B0609070205080204" pitchFamily="49" charset="-128"/>
              </a:rPr>
              <a:t>Web service (JAXWS) applications can be easily built to provide new service interfaces to existing business process applications </a:t>
            </a:r>
          </a:p>
        </p:txBody>
      </p:sp>
      <p:pic>
        <p:nvPicPr>
          <p:cNvPr id="24" name="Picture 18"/>
          <p:cNvPicPr/>
          <p:nvPr/>
        </p:nvPicPr>
        <p:blipFill>
          <a:blip r:embed="rId3"/>
          <a:stretch/>
        </p:blipFill>
        <p:spPr>
          <a:xfrm>
            <a:off x="3458054" y="2533476"/>
            <a:ext cx="1603310" cy="1022795"/>
          </a:xfrm>
          <a:prstGeom prst="rect">
            <a:avLst/>
          </a:prstGeom>
          <a:ln>
            <a:noFill/>
          </a:ln>
        </p:spPr>
      </p:pic>
      <p:sp>
        <p:nvSpPr>
          <p:cNvPr id="25" name="CustomShape 12"/>
          <p:cNvSpPr/>
          <p:nvPr/>
        </p:nvSpPr>
        <p:spPr>
          <a:xfrm>
            <a:off x="3469809" y="3631936"/>
            <a:ext cx="1579146" cy="479034"/>
          </a:xfrm>
          <a:prstGeom prst="rect">
            <a:avLst/>
          </a:prstGeom>
          <a:noFill/>
          <a:ln>
            <a:noFill/>
          </a:ln>
        </p:spPr>
        <p:style>
          <a:lnRef idx="0">
            <a:scrgbClr r="0" g="0" b="0"/>
          </a:lnRef>
          <a:fillRef idx="0">
            <a:scrgbClr r="0" g="0" b="0"/>
          </a:fillRef>
          <a:effectRef idx="0">
            <a:scrgbClr r="0" g="0" b="0"/>
          </a:effectRef>
          <a:fontRef idx="minor"/>
        </p:style>
        <p:txBody>
          <a:bodyPr lIns="81635" tIns="40817" rIns="81635" bIns="40817"/>
          <a:lstStyle/>
          <a:p>
            <a:pPr algn="ctr">
              <a:lnSpc>
                <a:spcPct val="100000"/>
              </a:lnSpc>
            </a:pPr>
            <a:r>
              <a:rPr lang="en-US" sz="1350" dirty="0">
                <a:solidFill>
                  <a:srgbClr val="1D1D1D"/>
                </a:solidFill>
                <a:latin typeface="Arial"/>
                <a:ea typeface="MS PGothic"/>
              </a:rPr>
              <a:t>Third-party</a:t>
            </a:r>
            <a:endParaRPr sz="1350" dirty="0"/>
          </a:p>
          <a:p>
            <a:pPr algn="ctr">
              <a:lnSpc>
                <a:spcPct val="100000"/>
              </a:lnSpc>
            </a:pPr>
            <a:r>
              <a:rPr lang="en-US" sz="1350" dirty="0">
                <a:solidFill>
                  <a:srgbClr val="1D1D1D"/>
                </a:solidFill>
                <a:latin typeface="Arial"/>
                <a:ea typeface="MS PGothic"/>
              </a:rPr>
              <a:t>application</a:t>
            </a:r>
            <a:endParaRPr sz="1350" dirty="0"/>
          </a:p>
        </p:txBody>
      </p:sp>
      <p:sp>
        <p:nvSpPr>
          <p:cNvPr id="26" name="AutoShape 2"/>
          <p:cNvSpPr>
            <a:spLocks noChangeArrowheads="1"/>
          </p:cNvSpPr>
          <p:nvPr/>
        </p:nvSpPr>
        <p:spPr bwMode="auto">
          <a:xfrm>
            <a:off x="5903644" y="1868493"/>
            <a:ext cx="4433680" cy="2605683"/>
          </a:xfrm>
          <a:prstGeom prst="roundRect">
            <a:avLst>
              <a:gd name="adj" fmla="val 9977"/>
            </a:avLst>
          </a:prstGeom>
          <a:gradFill rotWithShape="0">
            <a:gsLst>
              <a:gs pos="0">
                <a:srgbClr val="FFFF66"/>
              </a:gs>
              <a:gs pos="100000">
                <a:srgbClr val="FFFFCC"/>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eaLnBrk="1" hangingPunct="1">
              <a:spcBef>
                <a:spcPct val="0"/>
              </a:spcBef>
              <a:buFontTx/>
              <a:buNone/>
            </a:pPr>
            <a:r>
              <a:rPr lang="en-US" altLang="en-US" sz="1800" dirty="0">
                <a:latin typeface="+mn-lt"/>
                <a:cs typeface="Arial" panose="020B0604020202020204" pitchFamily="34" charset="0"/>
              </a:rPr>
              <a:t>CICS</a:t>
            </a:r>
          </a:p>
        </p:txBody>
      </p:sp>
      <p:sp>
        <p:nvSpPr>
          <p:cNvPr id="27" name="Rectangle: Rounded Corners 25"/>
          <p:cNvSpPr/>
          <p:nvPr/>
        </p:nvSpPr>
        <p:spPr>
          <a:xfrm>
            <a:off x="6077782" y="2380221"/>
            <a:ext cx="2456726" cy="1973073"/>
          </a:xfrm>
          <a:prstGeom prst="roundRect">
            <a:avLst/>
          </a:prstGeom>
          <a:gradFill>
            <a:gsLst>
              <a:gs pos="0">
                <a:srgbClr val="8FFCFC"/>
              </a:gs>
              <a:gs pos="100000">
                <a:srgbClr val="06CECE"/>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dirty="0">
                <a:solidFill>
                  <a:schemeClr val="tx1"/>
                </a:solidFill>
              </a:rPr>
              <a:t>Liberty JVM server</a:t>
            </a:r>
          </a:p>
        </p:txBody>
      </p:sp>
      <p:sp>
        <p:nvSpPr>
          <p:cNvPr id="28" name="TextBox 27"/>
          <p:cNvSpPr txBox="1"/>
          <p:nvPr/>
        </p:nvSpPr>
        <p:spPr>
          <a:xfrm>
            <a:off x="7870848" y="3317750"/>
            <a:ext cx="587020" cy="553998"/>
          </a:xfrm>
          <a:prstGeom prst="rect">
            <a:avLst/>
          </a:prstGeom>
          <a:noFill/>
        </p:spPr>
        <p:txBody>
          <a:bodyPr wrap="none" rtlCol="0">
            <a:spAutoFit/>
          </a:bodyPr>
          <a:lstStyle/>
          <a:p>
            <a:pPr algn="ctr"/>
            <a:r>
              <a:rPr lang="en-GB" sz="1500" dirty="0"/>
              <a:t>JCICS</a:t>
            </a:r>
          </a:p>
          <a:p>
            <a:pPr algn="ctr"/>
            <a:r>
              <a:rPr lang="en-GB" sz="1500" dirty="0"/>
              <a:t>LINK</a:t>
            </a:r>
          </a:p>
        </p:txBody>
      </p:sp>
      <p:sp>
        <p:nvSpPr>
          <p:cNvPr id="29" name="CustomShape 6"/>
          <p:cNvSpPr/>
          <p:nvPr/>
        </p:nvSpPr>
        <p:spPr>
          <a:xfrm>
            <a:off x="10830559" y="3556271"/>
            <a:ext cx="751538" cy="957113"/>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500" dirty="0">
                <a:solidFill>
                  <a:srgbClr val="000000"/>
                </a:solidFill>
                <a:latin typeface="Arial"/>
                <a:ea typeface="MS Gothic"/>
              </a:rPr>
              <a:t>VSAM</a:t>
            </a:r>
            <a:endParaRPr sz="1500" dirty="0"/>
          </a:p>
        </p:txBody>
      </p:sp>
      <p:sp>
        <p:nvSpPr>
          <p:cNvPr id="30" name="CustomShape 9"/>
          <p:cNvSpPr/>
          <p:nvPr/>
        </p:nvSpPr>
        <p:spPr>
          <a:xfrm>
            <a:off x="8858725" y="3091627"/>
            <a:ext cx="947245" cy="958901"/>
          </a:xfrm>
          <a:prstGeom prst="roundRect">
            <a:avLst>
              <a:gd name="adj" fmla="val 16667"/>
            </a:avLst>
          </a:prstGeom>
          <a:solidFill>
            <a:srgbClr val="FFCC00"/>
          </a:solidFill>
          <a:ln w="19080">
            <a:solidFill>
              <a:srgbClr val="CC6600"/>
            </a:solidFill>
            <a:miter/>
          </a:ln>
        </p:spPr>
        <p:txBody>
          <a:bodyPr wrap="none" lIns="0" tIns="13961" rIns="0" bIns="0" anchor="ctr"/>
          <a:lstStyle/>
          <a:p>
            <a:pPr algn="ctr">
              <a:lnSpc>
                <a:spcPct val="100000"/>
              </a:lnSpc>
            </a:pPr>
            <a:r>
              <a:rPr lang="en-GB" sz="1350" dirty="0">
                <a:solidFill>
                  <a:srgbClr val="000000"/>
                </a:solidFill>
                <a:latin typeface="Arial"/>
                <a:ea typeface="MS Gothic"/>
              </a:rPr>
              <a:t>Existing</a:t>
            </a:r>
          </a:p>
          <a:p>
            <a:pPr algn="ctr">
              <a:lnSpc>
                <a:spcPct val="100000"/>
              </a:lnSpc>
            </a:pPr>
            <a:r>
              <a:rPr lang="en-GB" sz="1350" dirty="0">
                <a:solidFill>
                  <a:srgbClr val="000000"/>
                </a:solidFill>
                <a:latin typeface="Arial"/>
                <a:ea typeface="MS Gothic"/>
              </a:rPr>
              <a:t>COBOL</a:t>
            </a:r>
            <a:endParaRPr sz="1350" dirty="0"/>
          </a:p>
          <a:p>
            <a:pPr algn="ctr">
              <a:lnSpc>
                <a:spcPct val="100000"/>
              </a:lnSpc>
            </a:pPr>
            <a:r>
              <a:rPr lang="en-GB" sz="1350" dirty="0">
                <a:solidFill>
                  <a:srgbClr val="000000"/>
                </a:solidFill>
                <a:latin typeface="Arial"/>
                <a:ea typeface="MS Gothic"/>
              </a:rPr>
              <a:t>program</a:t>
            </a:r>
            <a:endParaRPr sz="1350" dirty="0"/>
          </a:p>
        </p:txBody>
      </p:sp>
      <p:sp>
        <p:nvSpPr>
          <p:cNvPr id="31" name="CustomShape 10"/>
          <p:cNvSpPr/>
          <p:nvPr/>
        </p:nvSpPr>
        <p:spPr>
          <a:xfrm>
            <a:off x="10830559" y="2465559"/>
            <a:ext cx="751538" cy="889528"/>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500">
                <a:solidFill>
                  <a:srgbClr val="000000"/>
                </a:solidFill>
                <a:latin typeface="Arial"/>
                <a:ea typeface="MS Gothic"/>
              </a:rPr>
              <a:t>DB2</a:t>
            </a:r>
            <a:endParaRPr sz="1500"/>
          </a:p>
        </p:txBody>
      </p:sp>
      <p:cxnSp>
        <p:nvCxnSpPr>
          <p:cNvPr id="32" name="Straight Arrow Connector 31"/>
          <p:cNvCxnSpPr>
            <a:cxnSpLocks/>
            <a:stCxn id="30" idx="3"/>
            <a:endCxn id="29" idx="2"/>
          </p:cNvCxnSpPr>
          <p:nvPr/>
        </p:nvCxnSpPr>
        <p:spPr>
          <a:xfrm>
            <a:off x="9805968" y="3571077"/>
            <a:ext cx="1024592" cy="4637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30" idx="3"/>
            <a:endCxn id="31" idx="2"/>
          </p:cNvCxnSpPr>
          <p:nvPr/>
        </p:nvCxnSpPr>
        <p:spPr>
          <a:xfrm flipV="1">
            <a:off x="9805968" y="2910324"/>
            <a:ext cx="1024592" cy="66075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AutoShape 24"/>
          <p:cNvSpPr>
            <a:spLocks noChangeArrowheads="1"/>
          </p:cNvSpPr>
          <p:nvPr/>
        </p:nvSpPr>
        <p:spPr bwMode="auto">
          <a:xfrm>
            <a:off x="6279849" y="2954731"/>
            <a:ext cx="1532630" cy="1232693"/>
          </a:xfrm>
          <a:prstGeom prst="flowChartConnector">
            <a:avLst/>
          </a:prstGeom>
          <a:gradFill rotWithShape="0">
            <a:gsLst>
              <a:gs pos="0">
                <a:srgbClr val="FFCC00"/>
              </a:gs>
              <a:gs pos="100000">
                <a:srgbClr val="FF6600"/>
              </a:gs>
            </a:gsLst>
            <a:lin ang="16200000" scaled="1"/>
          </a:gradFill>
          <a:ln w="21600">
            <a:solidFill>
              <a:srgbClr val="808080"/>
            </a:solidFill>
            <a:round/>
            <a:headEnd/>
            <a:tailEnd/>
          </a:ln>
        </p:spPr>
        <p:txBody>
          <a:bodyPr lIns="50625" tIns="25313" rIns="50625" bIns="25313" anchor="ctr"/>
          <a:lstStyle>
            <a:lvl1pPr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algn="ctr" eaLnBrk="1" hangingPunct="1">
              <a:spcBef>
                <a:spcPct val="0"/>
              </a:spcBef>
              <a:buFontTx/>
              <a:buNone/>
            </a:pPr>
            <a:r>
              <a:rPr lang="en-US" altLang="en-US" sz="1500" dirty="0">
                <a:solidFill>
                  <a:srgbClr val="000000"/>
                </a:solidFill>
                <a:latin typeface="+mn-lt"/>
                <a:ea typeface="MS Gothic" panose="020B0609070205080204" pitchFamily="49" charset="-128"/>
                <a:cs typeface="Arial" panose="020B0604020202020204" pitchFamily="34" charset="0"/>
              </a:rPr>
              <a:t>JAX-WS</a:t>
            </a:r>
          </a:p>
          <a:p>
            <a:pPr algn="ctr" eaLnBrk="1" hangingPunct="1">
              <a:spcBef>
                <a:spcPct val="0"/>
              </a:spcBef>
              <a:buFontTx/>
              <a:buNone/>
            </a:pPr>
            <a:r>
              <a:rPr lang="en-US" altLang="en-US" sz="1500" dirty="0">
                <a:solidFill>
                  <a:srgbClr val="000000"/>
                </a:solidFill>
                <a:latin typeface="+mn-lt"/>
                <a:ea typeface="MS Gothic" panose="020B0609070205080204" pitchFamily="49" charset="-128"/>
                <a:cs typeface="Arial" panose="020B0604020202020204" pitchFamily="34" charset="0"/>
              </a:rPr>
              <a:t>application</a:t>
            </a:r>
          </a:p>
        </p:txBody>
      </p:sp>
      <p:cxnSp>
        <p:nvCxnSpPr>
          <p:cNvPr id="35" name="Straight Arrow Connector 34"/>
          <p:cNvCxnSpPr>
            <a:cxnSpLocks/>
            <a:stCxn id="34" idx="6"/>
            <a:endCxn id="30" idx="1"/>
          </p:cNvCxnSpPr>
          <p:nvPr/>
        </p:nvCxnSpPr>
        <p:spPr>
          <a:xfrm>
            <a:off x="7812480" y="3571076"/>
            <a:ext cx="1046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endCxn id="34" idx="2"/>
          </p:cNvCxnSpPr>
          <p:nvPr/>
        </p:nvCxnSpPr>
        <p:spPr>
          <a:xfrm flipV="1">
            <a:off x="3430960" y="3571077"/>
            <a:ext cx="2848891" cy="1559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CustomShape 18"/>
          <p:cNvSpPr/>
          <p:nvPr/>
        </p:nvSpPr>
        <p:spPr>
          <a:xfrm>
            <a:off x="5024343" y="3290359"/>
            <a:ext cx="779777" cy="273314"/>
          </a:xfrm>
          <a:prstGeom prst="rect">
            <a:avLst/>
          </a:prstGeom>
          <a:noFill/>
          <a:ln>
            <a:noFill/>
          </a:ln>
        </p:spPr>
        <p:style>
          <a:lnRef idx="0">
            <a:scrgbClr r="0" g="0" b="0"/>
          </a:lnRef>
          <a:fillRef idx="0">
            <a:scrgbClr r="0" g="0" b="0"/>
          </a:fillRef>
          <a:effectRef idx="0">
            <a:scrgbClr r="0" g="0" b="0"/>
          </a:effectRef>
          <a:fontRef idx="minor"/>
        </p:style>
        <p:txBody>
          <a:bodyPr wrap="none" lIns="81635" tIns="40817" rIns="81635" bIns="40817"/>
          <a:lstStyle/>
          <a:p>
            <a:pPr algn="ctr">
              <a:lnSpc>
                <a:spcPct val="100000"/>
              </a:lnSpc>
            </a:pPr>
            <a:r>
              <a:rPr lang="en-US" sz="1350" dirty="0">
                <a:solidFill>
                  <a:srgbClr val="000000"/>
                </a:solidFill>
                <a:latin typeface="Arial"/>
                <a:ea typeface="MS PGothic"/>
              </a:rPr>
              <a:t>HTTP</a:t>
            </a:r>
            <a:endParaRPr sz="1350" dirty="0"/>
          </a:p>
        </p:txBody>
      </p:sp>
    </p:spTree>
    <p:extLst>
      <p:ext uri="{BB962C8B-B14F-4D97-AF65-F5344CB8AC3E}">
        <p14:creationId xmlns:p14="http://schemas.microsoft.com/office/powerpoint/2010/main" val="31797299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22FF-17CA-0F46-B310-385648E453D3}"/>
              </a:ext>
            </a:extLst>
          </p:cNvPr>
          <p:cNvSpPr>
            <a:spLocks noGrp="1"/>
          </p:cNvSpPr>
          <p:nvPr>
            <p:ph type="title"/>
          </p:nvPr>
        </p:nvSpPr>
        <p:spPr/>
        <p:txBody>
          <a:bodyPr>
            <a:normAutofit/>
          </a:bodyPr>
          <a:lstStyle/>
          <a:p>
            <a:r>
              <a:rPr lang="en-US" sz="4000" dirty="0"/>
              <a:t>Java program entry</a:t>
            </a:r>
          </a:p>
        </p:txBody>
      </p:sp>
      <p:sp>
        <p:nvSpPr>
          <p:cNvPr id="3" name="Text Placeholder 2">
            <a:extLst>
              <a:ext uri="{FF2B5EF4-FFF2-40B4-BE49-F238E27FC236}">
                <a16:creationId xmlns:a16="http://schemas.microsoft.com/office/drawing/2014/main" id="{9CBB96FE-CE8F-3E4B-AA0B-22061348ADE8}"/>
              </a:ext>
            </a:extLst>
          </p:cNvPr>
          <p:cNvSpPr>
            <a:spLocks noGrp="1"/>
          </p:cNvSpPr>
          <p:nvPr>
            <p:ph sz="half" idx="1"/>
          </p:nvPr>
        </p:nvSpPr>
        <p:spPr/>
        <p:txBody>
          <a:bodyPr>
            <a:normAutofit/>
          </a:bodyPr>
          <a:lstStyle/>
          <a:p>
            <a:r>
              <a:rPr lang="en-US" dirty="0"/>
              <a:t>Servlet </a:t>
            </a:r>
          </a:p>
          <a:p>
            <a:pPr lvl="1"/>
            <a:r>
              <a:rPr lang="en-US" dirty="0"/>
              <a:t>At the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method</a:t>
            </a:r>
          </a:p>
          <a:p>
            <a:r>
              <a:rPr lang="en-US" dirty="0"/>
              <a:t>Web services and REST services</a:t>
            </a:r>
          </a:p>
          <a:p>
            <a:pPr lvl="1"/>
            <a:r>
              <a:rPr lang="en-US" dirty="0"/>
              <a:t>At the requested method or annotation</a:t>
            </a:r>
          </a:p>
          <a:p>
            <a:r>
              <a:rPr lang="en-US" dirty="0"/>
              <a:t>Link to Liberty</a:t>
            </a:r>
          </a:p>
          <a:p>
            <a:pPr lvl="1"/>
            <a:r>
              <a:rPr lang="en-US" dirty="0"/>
              <a:t>At the @</a:t>
            </a:r>
            <a:r>
              <a:rPr lang="en-US" dirty="0" err="1"/>
              <a:t>CICSProgram</a:t>
            </a:r>
            <a:r>
              <a:rPr lang="en-US" dirty="0"/>
              <a:t> annotation</a:t>
            </a:r>
          </a:p>
          <a:p>
            <a:endParaRPr lang="en-US" dirty="0"/>
          </a:p>
        </p:txBody>
      </p:sp>
      <p:sp>
        <p:nvSpPr>
          <p:cNvPr id="6" name="Slide Number Placeholder 5">
            <a:extLst>
              <a:ext uri="{FF2B5EF4-FFF2-40B4-BE49-F238E27FC236}">
                <a16:creationId xmlns:a16="http://schemas.microsoft.com/office/drawing/2014/main" id="{AEA3E489-7D56-694D-BEBC-E370EF36E958}"/>
              </a:ext>
            </a:extLst>
          </p:cNvPr>
          <p:cNvSpPr>
            <a:spLocks noGrp="1"/>
          </p:cNvSpPr>
          <p:nvPr>
            <p:ph type="sldNum" sz="quarter" idx="12"/>
          </p:nvPr>
        </p:nvSpPr>
        <p:spPr/>
        <p:txBody>
          <a:bodyPr/>
          <a:lstStyle/>
          <a:p>
            <a:fld id="{59395FB3-9C97-154F-86B2-7E381B951268}" type="slidenum">
              <a:rPr lang="en-US" smtClean="0"/>
              <a:pPr/>
              <a:t>24</a:t>
            </a:fld>
            <a:endParaRPr lang="en-US" dirty="0"/>
          </a:p>
        </p:txBody>
      </p:sp>
      <p:sp>
        <p:nvSpPr>
          <p:cNvPr id="5" name="Footer Placeholder 4">
            <a:extLst>
              <a:ext uri="{FF2B5EF4-FFF2-40B4-BE49-F238E27FC236}">
                <a16:creationId xmlns:a16="http://schemas.microsoft.com/office/drawing/2014/main" id="{CF7BCBBF-5D9E-3D49-B595-8F226ADDE7DD}"/>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305169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AC2D-025B-1540-95FB-8C851D7F378A}"/>
              </a:ext>
            </a:extLst>
          </p:cNvPr>
          <p:cNvSpPr>
            <a:spLocks noGrp="1"/>
          </p:cNvSpPr>
          <p:nvPr>
            <p:ph type="title"/>
          </p:nvPr>
        </p:nvSpPr>
        <p:spPr/>
        <p:txBody>
          <a:bodyPr>
            <a:normAutofit/>
          </a:bodyPr>
          <a:lstStyle/>
          <a:p>
            <a:r>
              <a:rPr lang="en-US" sz="4000" dirty="0"/>
              <a:t>Accessing CICS resources</a:t>
            </a:r>
          </a:p>
        </p:txBody>
      </p:sp>
      <p:sp>
        <p:nvSpPr>
          <p:cNvPr id="7" name="Content Placeholder 6">
            <a:extLst>
              <a:ext uri="{FF2B5EF4-FFF2-40B4-BE49-F238E27FC236}">
                <a16:creationId xmlns:a16="http://schemas.microsoft.com/office/drawing/2014/main" id="{3DA3E030-FAFC-0721-7549-4DF4E6EAEB20}"/>
              </a:ext>
            </a:extLst>
          </p:cNvPr>
          <p:cNvSpPr>
            <a:spLocks noGrp="1"/>
          </p:cNvSpPr>
          <p:nvPr>
            <p:ph sz="half" idx="1"/>
          </p:nvPr>
        </p:nvSpPr>
        <p:spPr/>
        <p:txBody>
          <a:bodyPr>
            <a:normAutofit fontScale="70000" lnSpcReduction="20000"/>
          </a:bodyPr>
          <a:lstStyle/>
          <a:p>
            <a:r>
              <a:rPr lang="en-US" dirty="0"/>
              <a:t>CICS resources are represented by objects of the appropriate type</a:t>
            </a:r>
          </a:p>
          <a:p>
            <a:pPr lvl="1"/>
            <a:r>
              <a:rPr lang="en-US" dirty="0"/>
              <a:t>Files</a:t>
            </a:r>
          </a:p>
          <a:p>
            <a:pPr lvl="1"/>
            <a:r>
              <a:rPr lang="en-US" dirty="0"/>
              <a:t>Programs</a:t>
            </a:r>
          </a:p>
          <a:p>
            <a:pPr lvl="1"/>
            <a:r>
              <a:rPr lang="en-US" dirty="0"/>
              <a:t>Temporary Storage</a:t>
            </a:r>
          </a:p>
          <a:p>
            <a:pPr lvl="1"/>
            <a:r>
              <a:rPr lang="en-US" dirty="0"/>
              <a:t>etc.</a:t>
            </a:r>
          </a:p>
          <a:p>
            <a:r>
              <a:rPr lang="en-US" dirty="0"/>
              <a:t>Use </a:t>
            </a:r>
            <a:r>
              <a:rPr lang="en-US" dirty="0" err="1"/>
              <a:t>setName</a:t>
            </a:r>
            <a:r>
              <a:rPr lang="en-US" dirty="0"/>
              <a:t>() to specify resource name</a:t>
            </a:r>
          </a:p>
          <a:p>
            <a:pPr lvl="1"/>
            <a:r>
              <a:rPr lang="en-US" dirty="0"/>
              <a:t>Set other characteristics as appropriate</a:t>
            </a:r>
          </a:p>
          <a:p>
            <a:r>
              <a:rPr lang="en-US" dirty="0"/>
              <a:t>Invoke method specific to desired action</a:t>
            </a:r>
          </a:p>
          <a:p>
            <a:r>
              <a:rPr lang="en-US" dirty="0"/>
              <a:t>Data to and from CICS is in byte arrays</a:t>
            </a:r>
          </a:p>
          <a:p>
            <a:r>
              <a:rPr lang="en-US" dirty="0"/>
              <a:t>The byte arrays from CICS are in Holders</a:t>
            </a:r>
          </a:p>
          <a:p>
            <a:endParaRPr lang="en-US" dirty="0"/>
          </a:p>
          <a:p>
            <a:endParaRPr lang="en-US" dirty="0"/>
          </a:p>
        </p:txBody>
      </p:sp>
      <p:sp>
        <p:nvSpPr>
          <p:cNvPr id="6" name="Slide Number Placeholder 5">
            <a:extLst>
              <a:ext uri="{FF2B5EF4-FFF2-40B4-BE49-F238E27FC236}">
                <a16:creationId xmlns:a16="http://schemas.microsoft.com/office/drawing/2014/main" id="{D4018B31-B6BE-364E-A810-A7D3557A5C5C}"/>
              </a:ext>
            </a:extLst>
          </p:cNvPr>
          <p:cNvSpPr>
            <a:spLocks noGrp="1"/>
          </p:cNvSpPr>
          <p:nvPr>
            <p:ph type="sldNum" sz="quarter" idx="12"/>
          </p:nvPr>
        </p:nvSpPr>
        <p:spPr/>
        <p:txBody>
          <a:bodyPr/>
          <a:lstStyle/>
          <a:p>
            <a:fld id="{59395FB3-9C97-154F-86B2-7E381B951268}" type="slidenum">
              <a:rPr lang="en-US" smtClean="0"/>
              <a:pPr/>
              <a:t>25</a:t>
            </a:fld>
            <a:endParaRPr lang="en-US" dirty="0"/>
          </a:p>
        </p:txBody>
      </p:sp>
      <p:sp>
        <p:nvSpPr>
          <p:cNvPr id="5" name="Footer Placeholder 4">
            <a:extLst>
              <a:ext uri="{FF2B5EF4-FFF2-40B4-BE49-F238E27FC236}">
                <a16:creationId xmlns:a16="http://schemas.microsoft.com/office/drawing/2014/main" id="{BF1C03C6-277E-3A41-B36F-D607AF940E51}"/>
              </a:ext>
            </a:extLst>
          </p:cNvPr>
          <p:cNvSpPr>
            <a:spLocks noGrp="1"/>
          </p:cNvSpPr>
          <p:nvPr>
            <p:ph type="ftr" sz="quarter" idx="4294967295"/>
          </p:nvPr>
        </p:nvSpPr>
        <p:spPr>
          <a:xfrm>
            <a:off x="0" y="0"/>
            <a:ext cx="0" cy="0"/>
          </a:xfrm>
        </p:spPr>
        <p:txBody>
          <a:bodyPr/>
          <a:lstStyle/>
          <a:p>
            <a:endParaRPr lang="en-US" dirty="0"/>
          </a:p>
        </p:txBody>
      </p:sp>
      <p:sp>
        <p:nvSpPr>
          <p:cNvPr id="8" name="Slide Number Placeholder 5">
            <a:extLst>
              <a:ext uri="{FF2B5EF4-FFF2-40B4-BE49-F238E27FC236}">
                <a16:creationId xmlns:a16="http://schemas.microsoft.com/office/drawing/2014/main" id="{9FCC51BA-AC22-434A-547C-6F577D8BE784}"/>
              </a:ext>
            </a:extLst>
          </p:cNvPr>
          <p:cNvSpPr txBox="1">
            <a:spLocks/>
          </p:cNvSpPr>
          <p:nvPr/>
        </p:nvSpPr>
        <p:spPr>
          <a:xfrm>
            <a:off x="9105900" y="63103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395FB3-9C97-154F-86B2-7E381B951268}" type="slidenum">
              <a:rPr lang="en-US" smtClean="0"/>
              <a:pPr/>
              <a:t>25</a:t>
            </a:fld>
            <a:endParaRPr lang="en-US" dirty="0"/>
          </a:p>
        </p:txBody>
      </p:sp>
      <p:sp>
        <p:nvSpPr>
          <p:cNvPr id="9" name="Footer Placeholder 4">
            <a:extLst>
              <a:ext uri="{FF2B5EF4-FFF2-40B4-BE49-F238E27FC236}">
                <a16:creationId xmlns:a16="http://schemas.microsoft.com/office/drawing/2014/main" id="{1812CA4D-B35D-D0CB-0A66-BE1EED63BB43}"/>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IBM Washington Systems Center/ October 2021 / © 2010,2021 IBM Corporation</a:t>
            </a:r>
            <a:endParaRPr lang="en-US" dirty="0"/>
          </a:p>
        </p:txBody>
      </p:sp>
      <p:grpSp>
        <p:nvGrpSpPr>
          <p:cNvPr id="57" name="Group 56">
            <a:extLst>
              <a:ext uri="{FF2B5EF4-FFF2-40B4-BE49-F238E27FC236}">
                <a16:creationId xmlns:a16="http://schemas.microsoft.com/office/drawing/2014/main" id="{AB3C0129-134B-13C4-D736-BB873069CFF7}"/>
              </a:ext>
            </a:extLst>
          </p:cNvPr>
          <p:cNvGrpSpPr/>
          <p:nvPr/>
        </p:nvGrpSpPr>
        <p:grpSpPr>
          <a:xfrm>
            <a:off x="9578554" y="301552"/>
            <a:ext cx="2037020" cy="1685368"/>
            <a:chOff x="3987802" y="4777937"/>
            <a:chExt cx="2037020" cy="1685368"/>
          </a:xfrm>
        </p:grpSpPr>
        <p:sp>
          <p:nvSpPr>
            <p:cNvPr id="10" name="Freeform 34">
              <a:extLst>
                <a:ext uri="{FF2B5EF4-FFF2-40B4-BE49-F238E27FC236}">
                  <a16:creationId xmlns:a16="http://schemas.microsoft.com/office/drawing/2014/main" id="{E7326BEC-558D-BEB6-82DD-012D7EACAD42}"/>
                </a:ext>
              </a:extLst>
            </p:cNvPr>
            <p:cNvSpPr>
              <a:spLocks/>
            </p:cNvSpPr>
            <p:nvPr/>
          </p:nvSpPr>
          <p:spPr bwMode="auto">
            <a:xfrm>
              <a:off x="3987802" y="4777937"/>
              <a:ext cx="1689889" cy="1685368"/>
            </a:xfrm>
            <a:custGeom>
              <a:avLst/>
              <a:gdLst>
                <a:gd name="T0" fmla="*/ 2147483646 w 5607"/>
                <a:gd name="T1" fmla="*/ 2147483646 h 5592"/>
                <a:gd name="T2" fmla="*/ 2147483646 w 5607"/>
                <a:gd name="T3" fmla="*/ 2147483646 h 5592"/>
                <a:gd name="T4" fmla="*/ 2147483646 w 5607"/>
                <a:gd name="T5" fmla="*/ 2147483646 h 5592"/>
                <a:gd name="T6" fmla="*/ 2147483646 w 5607"/>
                <a:gd name="T7" fmla="*/ 2147483646 h 5592"/>
                <a:gd name="T8" fmla="*/ 2147483646 w 5607"/>
                <a:gd name="T9" fmla="*/ 2147483646 h 5592"/>
                <a:gd name="T10" fmla="*/ 2147483646 w 5607"/>
                <a:gd name="T11" fmla="*/ 2147483646 h 5592"/>
                <a:gd name="T12" fmla="*/ 2147483646 w 5607"/>
                <a:gd name="T13" fmla="*/ 2147483646 h 5592"/>
                <a:gd name="T14" fmla="*/ 2147483646 w 5607"/>
                <a:gd name="T15" fmla="*/ 2147483646 h 5592"/>
                <a:gd name="T16" fmla="*/ 2147483646 w 5607"/>
                <a:gd name="T17" fmla="*/ 2147483646 h 5592"/>
                <a:gd name="T18" fmla="*/ 2147483646 w 5607"/>
                <a:gd name="T19" fmla="*/ 2147483646 h 5592"/>
                <a:gd name="T20" fmla="*/ 2147483646 w 5607"/>
                <a:gd name="T21" fmla="*/ 2147483646 h 5592"/>
                <a:gd name="T22" fmla="*/ 2147483646 w 5607"/>
                <a:gd name="T23" fmla="*/ 2147483646 h 5592"/>
                <a:gd name="T24" fmla="*/ 2147483646 w 5607"/>
                <a:gd name="T25" fmla="*/ 2147483646 h 5592"/>
                <a:gd name="T26" fmla="*/ 2147483646 w 5607"/>
                <a:gd name="T27" fmla="*/ 2147483646 h 5592"/>
                <a:gd name="T28" fmla="*/ 2147483646 w 5607"/>
                <a:gd name="T29" fmla="*/ 2147483646 h 5592"/>
                <a:gd name="T30" fmla="*/ 2147483646 w 5607"/>
                <a:gd name="T31" fmla="*/ 2147483646 h 5592"/>
                <a:gd name="T32" fmla="*/ 2147483646 w 5607"/>
                <a:gd name="T33" fmla="*/ 2147483646 h 5592"/>
                <a:gd name="T34" fmla="*/ 2147483646 w 5607"/>
                <a:gd name="T35" fmla="*/ 2147483646 h 5592"/>
                <a:gd name="T36" fmla="*/ 2147483646 w 5607"/>
                <a:gd name="T37" fmla="*/ 2147483646 h 5592"/>
                <a:gd name="T38" fmla="*/ 2147483646 w 5607"/>
                <a:gd name="T39" fmla="*/ 2147483646 h 5592"/>
                <a:gd name="T40" fmla="*/ 2147483646 w 5607"/>
                <a:gd name="T41" fmla="*/ 2147483646 h 5592"/>
                <a:gd name="T42" fmla="*/ 2147483646 w 5607"/>
                <a:gd name="T43" fmla="*/ 2147483646 h 5592"/>
                <a:gd name="T44" fmla="*/ 2147483646 w 5607"/>
                <a:gd name="T45" fmla="*/ 2147483646 h 5592"/>
                <a:gd name="T46" fmla="*/ 2147483646 w 5607"/>
                <a:gd name="T47" fmla="*/ 2147483646 h 5592"/>
                <a:gd name="T48" fmla="*/ 2147483646 w 5607"/>
                <a:gd name="T49" fmla="*/ 2147483646 h 5592"/>
                <a:gd name="T50" fmla="*/ 2147483646 w 5607"/>
                <a:gd name="T51" fmla="*/ 2147483646 h 5592"/>
                <a:gd name="T52" fmla="*/ 2147483646 w 5607"/>
                <a:gd name="T53" fmla="*/ 2147483646 h 5592"/>
                <a:gd name="T54" fmla="*/ 2147483646 w 5607"/>
                <a:gd name="T55" fmla="*/ 2147483646 h 5592"/>
                <a:gd name="T56" fmla="*/ 2147483646 w 5607"/>
                <a:gd name="T57" fmla="*/ 2147483646 h 5592"/>
                <a:gd name="T58" fmla="*/ 2147483646 w 5607"/>
                <a:gd name="T59" fmla="*/ 2147483646 h 5592"/>
                <a:gd name="T60" fmla="*/ 2147483646 w 5607"/>
                <a:gd name="T61" fmla="*/ 2147483646 h 5592"/>
                <a:gd name="T62" fmla="*/ 0 w 5607"/>
                <a:gd name="T63" fmla="*/ 2147483646 h 55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07"/>
                <a:gd name="T97" fmla="*/ 0 h 5592"/>
                <a:gd name="T98" fmla="*/ 5607 w 5607"/>
                <a:gd name="T99" fmla="*/ 5592 h 55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07" h="5592">
                  <a:moveTo>
                    <a:pt x="0" y="2795"/>
                  </a:moveTo>
                  <a:lnTo>
                    <a:pt x="15" y="2458"/>
                  </a:lnTo>
                  <a:lnTo>
                    <a:pt x="60" y="2141"/>
                  </a:lnTo>
                  <a:lnTo>
                    <a:pt x="136" y="1847"/>
                  </a:lnTo>
                  <a:lnTo>
                    <a:pt x="239" y="1574"/>
                  </a:lnTo>
                  <a:lnTo>
                    <a:pt x="364" y="1325"/>
                  </a:lnTo>
                  <a:lnTo>
                    <a:pt x="515" y="1094"/>
                  </a:lnTo>
                  <a:lnTo>
                    <a:pt x="685" y="887"/>
                  </a:lnTo>
                  <a:lnTo>
                    <a:pt x="875" y="700"/>
                  </a:lnTo>
                  <a:lnTo>
                    <a:pt x="1079" y="537"/>
                  </a:lnTo>
                  <a:lnTo>
                    <a:pt x="1298" y="394"/>
                  </a:lnTo>
                  <a:lnTo>
                    <a:pt x="1529" y="276"/>
                  </a:lnTo>
                  <a:lnTo>
                    <a:pt x="1772" y="176"/>
                  </a:lnTo>
                  <a:lnTo>
                    <a:pt x="2020" y="101"/>
                  </a:lnTo>
                  <a:lnTo>
                    <a:pt x="2278" y="44"/>
                  </a:lnTo>
                  <a:lnTo>
                    <a:pt x="2539" y="12"/>
                  </a:lnTo>
                  <a:lnTo>
                    <a:pt x="2803" y="0"/>
                  </a:lnTo>
                  <a:lnTo>
                    <a:pt x="3063" y="9"/>
                  </a:lnTo>
                  <a:lnTo>
                    <a:pt x="3324" y="42"/>
                  </a:lnTo>
                  <a:lnTo>
                    <a:pt x="3580" y="96"/>
                  </a:lnTo>
                  <a:lnTo>
                    <a:pt x="3832" y="173"/>
                  </a:lnTo>
                  <a:lnTo>
                    <a:pt x="4073" y="269"/>
                  </a:lnTo>
                  <a:lnTo>
                    <a:pt x="4306" y="390"/>
                  </a:lnTo>
                  <a:lnTo>
                    <a:pt x="4524" y="531"/>
                  </a:lnTo>
                  <a:lnTo>
                    <a:pt x="4731" y="697"/>
                  </a:lnTo>
                  <a:lnTo>
                    <a:pt x="4917" y="881"/>
                  </a:lnTo>
                  <a:lnTo>
                    <a:pt x="5088" y="1088"/>
                  </a:lnTo>
                  <a:lnTo>
                    <a:pt x="5237" y="1316"/>
                  </a:lnTo>
                  <a:lnTo>
                    <a:pt x="5365" y="1570"/>
                  </a:lnTo>
                  <a:lnTo>
                    <a:pt x="5467" y="1842"/>
                  </a:lnTo>
                  <a:lnTo>
                    <a:pt x="5544" y="2137"/>
                  </a:lnTo>
                  <a:lnTo>
                    <a:pt x="5589" y="2454"/>
                  </a:lnTo>
                  <a:lnTo>
                    <a:pt x="5607" y="2795"/>
                  </a:lnTo>
                  <a:lnTo>
                    <a:pt x="5592" y="3132"/>
                  </a:lnTo>
                  <a:lnTo>
                    <a:pt x="5547" y="3450"/>
                  </a:lnTo>
                  <a:lnTo>
                    <a:pt x="5471" y="3743"/>
                  </a:lnTo>
                  <a:lnTo>
                    <a:pt x="5368" y="4018"/>
                  </a:lnTo>
                  <a:lnTo>
                    <a:pt x="5243" y="4267"/>
                  </a:lnTo>
                  <a:lnTo>
                    <a:pt x="5092" y="4499"/>
                  </a:lnTo>
                  <a:lnTo>
                    <a:pt x="4922" y="4705"/>
                  </a:lnTo>
                  <a:lnTo>
                    <a:pt x="4732" y="4893"/>
                  </a:lnTo>
                  <a:lnTo>
                    <a:pt x="4528" y="5055"/>
                  </a:lnTo>
                  <a:lnTo>
                    <a:pt x="4309" y="5198"/>
                  </a:lnTo>
                  <a:lnTo>
                    <a:pt x="4078" y="5316"/>
                  </a:lnTo>
                  <a:lnTo>
                    <a:pt x="3835" y="5416"/>
                  </a:lnTo>
                  <a:lnTo>
                    <a:pt x="3587" y="5492"/>
                  </a:lnTo>
                  <a:lnTo>
                    <a:pt x="3329" y="5548"/>
                  </a:lnTo>
                  <a:lnTo>
                    <a:pt x="3068" y="5580"/>
                  </a:lnTo>
                  <a:lnTo>
                    <a:pt x="2803" y="5592"/>
                  </a:lnTo>
                  <a:lnTo>
                    <a:pt x="2283" y="5551"/>
                  </a:lnTo>
                  <a:lnTo>
                    <a:pt x="2027" y="5496"/>
                  </a:lnTo>
                  <a:lnTo>
                    <a:pt x="1775" y="5418"/>
                  </a:lnTo>
                  <a:lnTo>
                    <a:pt x="1534" y="5322"/>
                  </a:lnTo>
                  <a:lnTo>
                    <a:pt x="1301" y="5201"/>
                  </a:lnTo>
                  <a:lnTo>
                    <a:pt x="1083" y="5058"/>
                  </a:lnTo>
                  <a:lnTo>
                    <a:pt x="876" y="4893"/>
                  </a:lnTo>
                  <a:lnTo>
                    <a:pt x="690" y="4708"/>
                  </a:lnTo>
                  <a:lnTo>
                    <a:pt x="519" y="4502"/>
                  </a:lnTo>
                  <a:lnTo>
                    <a:pt x="370" y="4273"/>
                  </a:lnTo>
                  <a:lnTo>
                    <a:pt x="242" y="4019"/>
                  </a:lnTo>
                  <a:lnTo>
                    <a:pt x="140" y="3748"/>
                  </a:lnTo>
                  <a:lnTo>
                    <a:pt x="63" y="3453"/>
                  </a:lnTo>
                  <a:lnTo>
                    <a:pt x="18" y="3135"/>
                  </a:lnTo>
                  <a:lnTo>
                    <a:pt x="0" y="2795"/>
                  </a:lnTo>
                  <a:close/>
                </a:path>
              </a:pathLst>
            </a:custGeom>
            <a:solidFill>
              <a:srgbClr val="3DDBD9"/>
            </a:solidFill>
            <a:ln w="19050">
              <a:solidFill>
                <a:srgbClr val="8D8D8D"/>
              </a:solidFill>
              <a:round/>
              <a:headEnd/>
              <a:tailEnd/>
            </a:ln>
          </p:spPr>
          <p:txBody>
            <a:bodyPr/>
            <a:lstStyle/>
            <a:p>
              <a:endParaRPr lang="en-US" sz="2400"/>
            </a:p>
          </p:txBody>
        </p:sp>
        <p:sp>
          <p:nvSpPr>
            <p:cNvPr id="11" name="Oval 36">
              <a:extLst>
                <a:ext uri="{FF2B5EF4-FFF2-40B4-BE49-F238E27FC236}">
                  <a16:creationId xmlns:a16="http://schemas.microsoft.com/office/drawing/2014/main" id="{008273B5-3B37-2405-46A0-5BE194376F7F}"/>
                </a:ext>
              </a:extLst>
            </p:cNvPr>
            <p:cNvSpPr>
              <a:spLocks noChangeArrowheads="1"/>
            </p:cNvSpPr>
            <p:nvPr/>
          </p:nvSpPr>
          <p:spPr bwMode="auto">
            <a:xfrm>
              <a:off x="4250461" y="5035626"/>
              <a:ext cx="1164568" cy="1169993"/>
            </a:xfrm>
            <a:prstGeom prst="ellipse">
              <a:avLst/>
            </a:prstGeom>
            <a:solidFill>
              <a:srgbClr val="3DDBD9"/>
            </a:solidFill>
            <a:ln w="19050">
              <a:solidFill>
                <a:srgbClr val="8D8D8D"/>
              </a:solidFill>
              <a:round/>
              <a:headEnd/>
              <a:tailEnd/>
            </a:ln>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67" b="0" dirty="0"/>
            </a:p>
          </p:txBody>
        </p:sp>
        <p:sp>
          <p:nvSpPr>
            <p:cNvPr id="12" name="Line 37">
              <a:extLst>
                <a:ext uri="{FF2B5EF4-FFF2-40B4-BE49-F238E27FC236}">
                  <a16:creationId xmlns:a16="http://schemas.microsoft.com/office/drawing/2014/main" id="{F093DA99-2094-F653-F0DE-C8A08AB4742A}"/>
                </a:ext>
              </a:extLst>
            </p:cNvPr>
            <p:cNvSpPr>
              <a:spLocks noChangeShapeType="1"/>
            </p:cNvSpPr>
            <p:nvPr/>
          </p:nvSpPr>
          <p:spPr bwMode="auto">
            <a:xfrm flipH="1">
              <a:off x="5087962" y="4860924"/>
              <a:ext cx="110572" cy="248295"/>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3" name="Rectangle 39">
              <a:extLst>
                <a:ext uri="{FF2B5EF4-FFF2-40B4-BE49-F238E27FC236}">
                  <a16:creationId xmlns:a16="http://schemas.microsoft.com/office/drawing/2014/main" id="{25C51CFD-ED87-6A3B-3FD1-184AC6D6FC33}"/>
                </a:ext>
              </a:extLst>
            </p:cNvPr>
            <p:cNvSpPr>
              <a:spLocks noChangeArrowheads="1"/>
            </p:cNvSpPr>
            <p:nvPr/>
          </p:nvSpPr>
          <p:spPr bwMode="auto">
            <a:xfrm>
              <a:off x="5076611" y="6155163"/>
              <a:ext cx="948211"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err="1">
                  <a:latin typeface="IBM Plex Mono" panose="020B0509050203000203" pitchFamily="49" charset="77"/>
                  <a:ea typeface="MS PGothic" panose="020B0600070205080204" pitchFamily="34" charset="-128"/>
                </a:rPr>
                <a:t>getAPPLID</a:t>
              </a:r>
              <a:r>
                <a:rPr lang="en-US" altLang="en-US" sz="1067" dirty="0">
                  <a:latin typeface="IBM Plex Mono" panose="020B0509050203000203" pitchFamily="49" charset="77"/>
                  <a:ea typeface="MS PGothic" panose="020B0600070205080204" pitchFamily="34" charset="-128"/>
                </a:rPr>
                <a:t>()</a:t>
              </a:r>
              <a:endParaRPr lang="en-US" altLang="en-US" dirty="0">
                <a:latin typeface="IBM Plex Mono" panose="020B0509050203000203" pitchFamily="49" charset="77"/>
                <a:ea typeface="MS PGothic" panose="020B0600070205080204" pitchFamily="34" charset="-128"/>
              </a:endParaRPr>
            </a:p>
          </p:txBody>
        </p:sp>
        <p:sp>
          <p:nvSpPr>
            <p:cNvPr id="14" name="Line 54">
              <a:extLst>
                <a:ext uri="{FF2B5EF4-FFF2-40B4-BE49-F238E27FC236}">
                  <a16:creationId xmlns:a16="http://schemas.microsoft.com/office/drawing/2014/main" id="{770BD697-7AD0-EC03-D0C5-C2A9FE909440}"/>
                </a:ext>
              </a:extLst>
            </p:cNvPr>
            <p:cNvSpPr>
              <a:spLocks noChangeShapeType="1"/>
            </p:cNvSpPr>
            <p:nvPr/>
          </p:nvSpPr>
          <p:spPr bwMode="auto">
            <a:xfrm flipH="1">
              <a:off x="4334933" y="6082447"/>
              <a:ext cx="171137" cy="243212"/>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5" name="Line 55">
              <a:extLst>
                <a:ext uri="{FF2B5EF4-FFF2-40B4-BE49-F238E27FC236}">
                  <a16:creationId xmlns:a16="http://schemas.microsoft.com/office/drawing/2014/main" id="{5A5B2337-5089-80AD-95D0-E84DDC1B3654}"/>
                </a:ext>
              </a:extLst>
            </p:cNvPr>
            <p:cNvSpPr>
              <a:spLocks noChangeShapeType="1"/>
            </p:cNvSpPr>
            <p:nvPr/>
          </p:nvSpPr>
          <p:spPr bwMode="auto">
            <a:xfrm flipH="1" flipV="1">
              <a:off x="5406563" y="5759158"/>
              <a:ext cx="262660" cy="66967"/>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6" name="Rectangle 35">
              <a:extLst>
                <a:ext uri="{FF2B5EF4-FFF2-40B4-BE49-F238E27FC236}">
                  <a16:creationId xmlns:a16="http://schemas.microsoft.com/office/drawing/2014/main" id="{1E1A32CB-C356-5624-2BCE-FE21041F265D}"/>
                </a:ext>
              </a:extLst>
            </p:cNvPr>
            <p:cNvSpPr>
              <a:spLocks noChangeArrowheads="1"/>
            </p:cNvSpPr>
            <p:nvPr/>
          </p:nvSpPr>
          <p:spPr bwMode="auto">
            <a:xfrm>
              <a:off x="4452297" y="5476992"/>
              <a:ext cx="822887" cy="287323"/>
            </a:xfrm>
            <a:prstGeom prst="rect">
              <a:avLst/>
            </a:prstGeom>
            <a:noFill/>
            <a:ln>
              <a:noFill/>
            </a:ln>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US" altLang="en-US" sz="1867" dirty="0">
                  <a:latin typeface="IBM Plex Sans" panose="020B0503050203000203" pitchFamily="34" charset="0"/>
                  <a:ea typeface="MS PGothic" panose="020B0600070205080204" pitchFamily="34" charset="-128"/>
                </a:rPr>
                <a:t>Region</a:t>
              </a:r>
              <a:endParaRPr lang="en-US" altLang="en-US" sz="2667" b="0" dirty="0">
                <a:latin typeface="IBM Plex Sans" panose="020B0503050203000203" pitchFamily="34" charset="0"/>
                <a:ea typeface="MS PGothic" panose="020B0600070205080204" pitchFamily="34" charset="-128"/>
              </a:endParaRPr>
            </a:p>
          </p:txBody>
        </p:sp>
      </p:grpSp>
      <p:sp>
        <p:nvSpPr>
          <p:cNvPr id="17" name="Freeform 34">
            <a:extLst>
              <a:ext uri="{FF2B5EF4-FFF2-40B4-BE49-F238E27FC236}">
                <a16:creationId xmlns:a16="http://schemas.microsoft.com/office/drawing/2014/main" id="{C339687A-72AD-F576-9CDD-368256AE7BF6}"/>
              </a:ext>
            </a:extLst>
          </p:cNvPr>
          <p:cNvSpPr>
            <a:spLocks/>
          </p:cNvSpPr>
          <p:nvPr/>
        </p:nvSpPr>
        <p:spPr bwMode="auto">
          <a:xfrm>
            <a:off x="6710108" y="4778538"/>
            <a:ext cx="1689889" cy="1685368"/>
          </a:xfrm>
          <a:custGeom>
            <a:avLst/>
            <a:gdLst>
              <a:gd name="T0" fmla="*/ 2147483646 w 5607"/>
              <a:gd name="T1" fmla="*/ 2147483646 h 5592"/>
              <a:gd name="T2" fmla="*/ 2147483646 w 5607"/>
              <a:gd name="T3" fmla="*/ 2147483646 h 5592"/>
              <a:gd name="T4" fmla="*/ 2147483646 w 5607"/>
              <a:gd name="T5" fmla="*/ 2147483646 h 5592"/>
              <a:gd name="T6" fmla="*/ 2147483646 w 5607"/>
              <a:gd name="T7" fmla="*/ 2147483646 h 5592"/>
              <a:gd name="T8" fmla="*/ 2147483646 w 5607"/>
              <a:gd name="T9" fmla="*/ 2147483646 h 5592"/>
              <a:gd name="T10" fmla="*/ 2147483646 w 5607"/>
              <a:gd name="T11" fmla="*/ 2147483646 h 5592"/>
              <a:gd name="T12" fmla="*/ 2147483646 w 5607"/>
              <a:gd name="T13" fmla="*/ 2147483646 h 5592"/>
              <a:gd name="T14" fmla="*/ 2147483646 w 5607"/>
              <a:gd name="T15" fmla="*/ 2147483646 h 5592"/>
              <a:gd name="T16" fmla="*/ 2147483646 w 5607"/>
              <a:gd name="T17" fmla="*/ 2147483646 h 5592"/>
              <a:gd name="T18" fmla="*/ 2147483646 w 5607"/>
              <a:gd name="T19" fmla="*/ 2147483646 h 5592"/>
              <a:gd name="T20" fmla="*/ 2147483646 w 5607"/>
              <a:gd name="T21" fmla="*/ 2147483646 h 5592"/>
              <a:gd name="T22" fmla="*/ 2147483646 w 5607"/>
              <a:gd name="T23" fmla="*/ 2147483646 h 5592"/>
              <a:gd name="T24" fmla="*/ 2147483646 w 5607"/>
              <a:gd name="T25" fmla="*/ 2147483646 h 5592"/>
              <a:gd name="T26" fmla="*/ 2147483646 w 5607"/>
              <a:gd name="T27" fmla="*/ 2147483646 h 5592"/>
              <a:gd name="T28" fmla="*/ 2147483646 w 5607"/>
              <a:gd name="T29" fmla="*/ 2147483646 h 5592"/>
              <a:gd name="T30" fmla="*/ 2147483646 w 5607"/>
              <a:gd name="T31" fmla="*/ 2147483646 h 5592"/>
              <a:gd name="T32" fmla="*/ 2147483646 w 5607"/>
              <a:gd name="T33" fmla="*/ 2147483646 h 5592"/>
              <a:gd name="T34" fmla="*/ 2147483646 w 5607"/>
              <a:gd name="T35" fmla="*/ 2147483646 h 5592"/>
              <a:gd name="T36" fmla="*/ 2147483646 w 5607"/>
              <a:gd name="T37" fmla="*/ 2147483646 h 5592"/>
              <a:gd name="T38" fmla="*/ 2147483646 w 5607"/>
              <a:gd name="T39" fmla="*/ 2147483646 h 5592"/>
              <a:gd name="T40" fmla="*/ 2147483646 w 5607"/>
              <a:gd name="T41" fmla="*/ 2147483646 h 5592"/>
              <a:gd name="T42" fmla="*/ 2147483646 w 5607"/>
              <a:gd name="T43" fmla="*/ 2147483646 h 5592"/>
              <a:gd name="T44" fmla="*/ 2147483646 w 5607"/>
              <a:gd name="T45" fmla="*/ 2147483646 h 5592"/>
              <a:gd name="T46" fmla="*/ 2147483646 w 5607"/>
              <a:gd name="T47" fmla="*/ 2147483646 h 5592"/>
              <a:gd name="T48" fmla="*/ 2147483646 w 5607"/>
              <a:gd name="T49" fmla="*/ 2147483646 h 5592"/>
              <a:gd name="T50" fmla="*/ 2147483646 w 5607"/>
              <a:gd name="T51" fmla="*/ 2147483646 h 5592"/>
              <a:gd name="T52" fmla="*/ 2147483646 w 5607"/>
              <a:gd name="T53" fmla="*/ 2147483646 h 5592"/>
              <a:gd name="T54" fmla="*/ 2147483646 w 5607"/>
              <a:gd name="T55" fmla="*/ 2147483646 h 5592"/>
              <a:gd name="T56" fmla="*/ 2147483646 w 5607"/>
              <a:gd name="T57" fmla="*/ 2147483646 h 5592"/>
              <a:gd name="T58" fmla="*/ 2147483646 w 5607"/>
              <a:gd name="T59" fmla="*/ 2147483646 h 5592"/>
              <a:gd name="T60" fmla="*/ 2147483646 w 5607"/>
              <a:gd name="T61" fmla="*/ 2147483646 h 5592"/>
              <a:gd name="T62" fmla="*/ 0 w 5607"/>
              <a:gd name="T63" fmla="*/ 2147483646 h 55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07"/>
              <a:gd name="T97" fmla="*/ 0 h 5592"/>
              <a:gd name="T98" fmla="*/ 5607 w 5607"/>
              <a:gd name="T99" fmla="*/ 5592 h 55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07" h="5592">
                <a:moveTo>
                  <a:pt x="0" y="2795"/>
                </a:moveTo>
                <a:lnTo>
                  <a:pt x="15" y="2458"/>
                </a:lnTo>
                <a:lnTo>
                  <a:pt x="60" y="2141"/>
                </a:lnTo>
                <a:lnTo>
                  <a:pt x="136" y="1847"/>
                </a:lnTo>
                <a:lnTo>
                  <a:pt x="239" y="1574"/>
                </a:lnTo>
                <a:lnTo>
                  <a:pt x="364" y="1325"/>
                </a:lnTo>
                <a:lnTo>
                  <a:pt x="515" y="1094"/>
                </a:lnTo>
                <a:lnTo>
                  <a:pt x="685" y="887"/>
                </a:lnTo>
                <a:lnTo>
                  <a:pt x="875" y="700"/>
                </a:lnTo>
                <a:lnTo>
                  <a:pt x="1079" y="537"/>
                </a:lnTo>
                <a:lnTo>
                  <a:pt x="1298" y="394"/>
                </a:lnTo>
                <a:lnTo>
                  <a:pt x="1529" y="276"/>
                </a:lnTo>
                <a:lnTo>
                  <a:pt x="1772" y="176"/>
                </a:lnTo>
                <a:lnTo>
                  <a:pt x="2020" y="101"/>
                </a:lnTo>
                <a:lnTo>
                  <a:pt x="2278" y="44"/>
                </a:lnTo>
                <a:lnTo>
                  <a:pt x="2539" y="12"/>
                </a:lnTo>
                <a:lnTo>
                  <a:pt x="2803" y="0"/>
                </a:lnTo>
                <a:lnTo>
                  <a:pt x="3063" y="9"/>
                </a:lnTo>
                <a:lnTo>
                  <a:pt x="3324" y="42"/>
                </a:lnTo>
                <a:lnTo>
                  <a:pt x="3580" y="96"/>
                </a:lnTo>
                <a:lnTo>
                  <a:pt x="3832" y="173"/>
                </a:lnTo>
                <a:lnTo>
                  <a:pt x="4073" y="269"/>
                </a:lnTo>
                <a:lnTo>
                  <a:pt x="4306" y="390"/>
                </a:lnTo>
                <a:lnTo>
                  <a:pt x="4524" y="531"/>
                </a:lnTo>
                <a:lnTo>
                  <a:pt x="4731" y="697"/>
                </a:lnTo>
                <a:lnTo>
                  <a:pt x="4917" y="881"/>
                </a:lnTo>
                <a:lnTo>
                  <a:pt x="5088" y="1088"/>
                </a:lnTo>
                <a:lnTo>
                  <a:pt x="5237" y="1316"/>
                </a:lnTo>
                <a:lnTo>
                  <a:pt x="5365" y="1570"/>
                </a:lnTo>
                <a:lnTo>
                  <a:pt x="5467" y="1842"/>
                </a:lnTo>
                <a:lnTo>
                  <a:pt x="5544" y="2137"/>
                </a:lnTo>
                <a:lnTo>
                  <a:pt x="5589" y="2454"/>
                </a:lnTo>
                <a:lnTo>
                  <a:pt x="5607" y="2795"/>
                </a:lnTo>
                <a:lnTo>
                  <a:pt x="5592" y="3132"/>
                </a:lnTo>
                <a:lnTo>
                  <a:pt x="5547" y="3450"/>
                </a:lnTo>
                <a:lnTo>
                  <a:pt x="5471" y="3743"/>
                </a:lnTo>
                <a:lnTo>
                  <a:pt x="5368" y="4018"/>
                </a:lnTo>
                <a:lnTo>
                  <a:pt x="5243" y="4267"/>
                </a:lnTo>
                <a:lnTo>
                  <a:pt x="5092" y="4499"/>
                </a:lnTo>
                <a:lnTo>
                  <a:pt x="4922" y="4705"/>
                </a:lnTo>
                <a:lnTo>
                  <a:pt x="4732" y="4893"/>
                </a:lnTo>
                <a:lnTo>
                  <a:pt x="4528" y="5055"/>
                </a:lnTo>
                <a:lnTo>
                  <a:pt x="4309" y="5198"/>
                </a:lnTo>
                <a:lnTo>
                  <a:pt x="4078" y="5316"/>
                </a:lnTo>
                <a:lnTo>
                  <a:pt x="3835" y="5416"/>
                </a:lnTo>
                <a:lnTo>
                  <a:pt x="3587" y="5492"/>
                </a:lnTo>
                <a:lnTo>
                  <a:pt x="3329" y="5548"/>
                </a:lnTo>
                <a:lnTo>
                  <a:pt x="3068" y="5580"/>
                </a:lnTo>
                <a:lnTo>
                  <a:pt x="2803" y="5592"/>
                </a:lnTo>
                <a:lnTo>
                  <a:pt x="2283" y="5551"/>
                </a:lnTo>
                <a:lnTo>
                  <a:pt x="2027" y="5496"/>
                </a:lnTo>
                <a:lnTo>
                  <a:pt x="1775" y="5418"/>
                </a:lnTo>
                <a:lnTo>
                  <a:pt x="1534" y="5322"/>
                </a:lnTo>
                <a:lnTo>
                  <a:pt x="1301" y="5201"/>
                </a:lnTo>
                <a:lnTo>
                  <a:pt x="1083" y="5058"/>
                </a:lnTo>
                <a:lnTo>
                  <a:pt x="876" y="4893"/>
                </a:lnTo>
                <a:lnTo>
                  <a:pt x="690" y="4708"/>
                </a:lnTo>
                <a:lnTo>
                  <a:pt x="519" y="4502"/>
                </a:lnTo>
                <a:lnTo>
                  <a:pt x="370" y="4273"/>
                </a:lnTo>
                <a:lnTo>
                  <a:pt x="242" y="4019"/>
                </a:lnTo>
                <a:lnTo>
                  <a:pt x="140" y="3748"/>
                </a:lnTo>
                <a:lnTo>
                  <a:pt x="63" y="3453"/>
                </a:lnTo>
                <a:lnTo>
                  <a:pt x="18" y="3135"/>
                </a:lnTo>
                <a:lnTo>
                  <a:pt x="0" y="2795"/>
                </a:lnTo>
                <a:close/>
              </a:path>
            </a:pathLst>
          </a:custGeom>
          <a:solidFill>
            <a:srgbClr val="D9FBFB"/>
          </a:solidFill>
          <a:ln w="19050">
            <a:solidFill>
              <a:srgbClr val="8D8D8D"/>
            </a:solidFill>
            <a:round/>
            <a:headEnd/>
            <a:tailEnd/>
          </a:ln>
        </p:spPr>
        <p:txBody>
          <a:bodyPr/>
          <a:lstStyle/>
          <a:p>
            <a:endParaRPr lang="en-US" sz="2400"/>
          </a:p>
        </p:txBody>
      </p:sp>
      <p:sp>
        <p:nvSpPr>
          <p:cNvPr id="18" name="Oval 36">
            <a:extLst>
              <a:ext uri="{FF2B5EF4-FFF2-40B4-BE49-F238E27FC236}">
                <a16:creationId xmlns:a16="http://schemas.microsoft.com/office/drawing/2014/main" id="{70746002-0797-454E-BE90-EBFE4F13E6CF}"/>
              </a:ext>
            </a:extLst>
          </p:cNvPr>
          <p:cNvSpPr>
            <a:spLocks noChangeArrowheads="1"/>
          </p:cNvSpPr>
          <p:nvPr/>
        </p:nvSpPr>
        <p:spPr bwMode="auto">
          <a:xfrm>
            <a:off x="6972767" y="5036227"/>
            <a:ext cx="1164568" cy="1169993"/>
          </a:xfrm>
          <a:prstGeom prst="ellipse">
            <a:avLst/>
          </a:prstGeom>
          <a:solidFill>
            <a:srgbClr val="D9FBFB"/>
          </a:solidFill>
          <a:ln w="19050">
            <a:solidFill>
              <a:srgbClr val="8D8D8D"/>
            </a:solidFill>
            <a:round/>
            <a:headEnd/>
            <a:tailEnd/>
          </a:ln>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67" b="0" dirty="0"/>
          </a:p>
        </p:txBody>
      </p:sp>
      <p:sp>
        <p:nvSpPr>
          <p:cNvPr id="19" name="Line 37">
            <a:extLst>
              <a:ext uri="{FF2B5EF4-FFF2-40B4-BE49-F238E27FC236}">
                <a16:creationId xmlns:a16="http://schemas.microsoft.com/office/drawing/2014/main" id="{0D1D4514-7C09-4471-3FA0-F453667E9A87}"/>
              </a:ext>
            </a:extLst>
          </p:cNvPr>
          <p:cNvSpPr>
            <a:spLocks noChangeShapeType="1"/>
          </p:cNvSpPr>
          <p:nvPr/>
        </p:nvSpPr>
        <p:spPr bwMode="auto">
          <a:xfrm flipH="1">
            <a:off x="7810267" y="4861525"/>
            <a:ext cx="110572" cy="248295"/>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0" name="Rectangle 38">
            <a:extLst>
              <a:ext uri="{FF2B5EF4-FFF2-40B4-BE49-F238E27FC236}">
                <a16:creationId xmlns:a16="http://schemas.microsoft.com/office/drawing/2014/main" id="{FB737429-7652-22FB-A681-378556F80E47}"/>
              </a:ext>
            </a:extLst>
          </p:cNvPr>
          <p:cNvSpPr>
            <a:spLocks noChangeArrowheads="1"/>
          </p:cNvSpPr>
          <p:nvPr/>
        </p:nvSpPr>
        <p:spPr bwMode="auto">
          <a:xfrm>
            <a:off x="8038817" y="5097340"/>
            <a:ext cx="822887"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err="1">
                <a:solidFill>
                  <a:srgbClr val="280078"/>
                </a:solidFill>
                <a:latin typeface="IBM Plex Mono" panose="020B0509050203000203" pitchFamily="49" charset="77"/>
                <a:ea typeface="MS PGothic" panose="020B0600070205080204" pitchFamily="34" charset="-128"/>
              </a:rPr>
              <a:t>getItem</a:t>
            </a:r>
            <a:r>
              <a:rPr lang="en-US" altLang="en-US" sz="1067" dirty="0">
                <a:solidFill>
                  <a:srgbClr val="280078"/>
                </a:solidFill>
                <a:latin typeface="IBM Plex Mono" panose="020B0509050203000203" pitchFamily="49" charset="77"/>
                <a:ea typeface="MS PGothic" panose="020B0600070205080204" pitchFamily="34" charset="-128"/>
              </a:rPr>
              <a:t>()</a:t>
            </a:r>
            <a:endParaRPr lang="en-US" altLang="en-US" sz="1867" dirty="0">
              <a:latin typeface="IBM Plex Mono" panose="020B0509050203000203" pitchFamily="49" charset="77"/>
              <a:ea typeface="MS PGothic" panose="020B0600070205080204" pitchFamily="34" charset="-128"/>
            </a:endParaRPr>
          </a:p>
        </p:txBody>
      </p:sp>
      <p:sp>
        <p:nvSpPr>
          <p:cNvPr id="21" name="Rectangle 39">
            <a:extLst>
              <a:ext uri="{FF2B5EF4-FFF2-40B4-BE49-F238E27FC236}">
                <a16:creationId xmlns:a16="http://schemas.microsoft.com/office/drawing/2014/main" id="{356812FF-52C7-9FDE-3366-A695233C6637}"/>
              </a:ext>
            </a:extLst>
          </p:cNvPr>
          <p:cNvSpPr>
            <a:spLocks noChangeArrowheads="1"/>
          </p:cNvSpPr>
          <p:nvPr/>
        </p:nvSpPr>
        <p:spPr bwMode="auto">
          <a:xfrm>
            <a:off x="6834981" y="4855425"/>
            <a:ext cx="822887"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a:latin typeface="IBM Plex Mono" panose="020B0509050203000203" pitchFamily="49" charset="77"/>
                <a:ea typeface="MS PGothic" panose="020B0600070205080204" pitchFamily="34" charset="-128"/>
              </a:rPr>
              <a:t>rewrite()</a:t>
            </a:r>
            <a:endParaRPr lang="en-US" altLang="en-US" dirty="0">
              <a:latin typeface="IBM Plex Mono" panose="020B0509050203000203" pitchFamily="49" charset="77"/>
              <a:ea typeface="MS PGothic" panose="020B0600070205080204" pitchFamily="34" charset="-128"/>
            </a:endParaRPr>
          </a:p>
        </p:txBody>
      </p:sp>
      <p:sp>
        <p:nvSpPr>
          <p:cNvPr id="22" name="Line 54">
            <a:extLst>
              <a:ext uri="{FF2B5EF4-FFF2-40B4-BE49-F238E27FC236}">
                <a16:creationId xmlns:a16="http://schemas.microsoft.com/office/drawing/2014/main" id="{3E8B37CE-F589-7B5E-21BF-477C1C880363}"/>
              </a:ext>
            </a:extLst>
          </p:cNvPr>
          <p:cNvSpPr>
            <a:spLocks noChangeShapeType="1"/>
          </p:cNvSpPr>
          <p:nvPr/>
        </p:nvSpPr>
        <p:spPr bwMode="auto">
          <a:xfrm flipH="1">
            <a:off x="7057238" y="6083048"/>
            <a:ext cx="171137" cy="243212"/>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3" name="Line 55">
            <a:extLst>
              <a:ext uri="{FF2B5EF4-FFF2-40B4-BE49-F238E27FC236}">
                <a16:creationId xmlns:a16="http://schemas.microsoft.com/office/drawing/2014/main" id="{3DBB3CDE-9C8E-4439-CE43-CF9F7BDE50E7}"/>
              </a:ext>
            </a:extLst>
          </p:cNvPr>
          <p:cNvSpPr>
            <a:spLocks noChangeShapeType="1"/>
          </p:cNvSpPr>
          <p:nvPr/>
        </p:nvSpPr>
        <p:spPr bwMode="auto">
          <a:xfrm flipH="1" flipV="1">
            <a:off x="7983713" y="5989054"/>
            <a:ext cx="238092" cy="164147"/>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4" name="Rectangle 35">
            <a:extLst>
              <a:ext uri="{FF2B5EF4-FFF2-40B4-BE49-F238E27FC236}">
                <a16:creationId xmlns:a16="http://schemas.microsoft.com/office/drawing/2014/main" id="{B76BEFE6-0FDA-88EC-5B7F-48D5B913FCE2}"/>
              </a:ext>
            </a:extLst>
          </p:cNvPr>
          <p:cNvSpPr>
            <a:spLocks noChangeArrowheads="1"/>
          </p:cNvSpPr>
          <p:nvPr/>
        </p:nvSpPr>
        <p:spPr bwMode="auto">
          <a:xfrm>
            <a:off x="7174602" y="5477593"/>
            <a:ext cx="822887" cy="287323"/>
          </a:xfrm>
          <a:prstGeom prst="rect">
            <a:avLst/>
          </a:prstGeom>
          <a:noFill/>
          <a:ln>
            <a:noFill/>
          </a:ln>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US" altLang="en-US" sz="1867" dirty="0">
                <a:latin typeface="IBM Plex Sans" panose="020B0503050203000203" pitchFamily="34" charset="0"/>
                <a:ea typeface="MS PGothic" panose="020B0600070205080204" pitchFamily="34" charset="-128"/>
              </a:rPr>
              <a:t>TSQ</a:t>
            </a:r>
            <a:endParaRPr lang="en-US" altLang="en-US" sz="2667" dirty="0">
              <a:latin typeface="IBM Plex Sans" panose="020B0503050203000203" pitchFamily="34" charset="0"/>
              <a:ea typeface="MS PGothic" panose="020B0600070205080204" pitchFamily="34" charset="-128"/>
            </a:endParaRPr>
          </a:p>
        </p:txBody>
      </p:sp>
      <p:sp>
        <p:nvSpPr>
          <p:cNvPr id="25" name="Freeform 34">
            <a:extLst>
              <a:ext uri="{FF2B5EF4-FFF2-40B4-BE49-F238E27FC236}">
                <a16:creationId xmlns:a16="http://schemas.microsoft.com/office/drawing/2014/main" id="{1B3E298A-951C-4DA9-446F-169724242998}"/>
              </a:ext>
            </a:extLst>
          </p:cNvPr>
          <p:cNvSpPr>
            <a:spLocks/>
          </p:cNvSpPr>
          <p:nvPr/>
        </p:nvSpPr>
        <p:spPr bwMode="auto">
          <a:xfrm>
            <a:off x="9739230" y="2812496"/>
            <a:ext cx="1689889" cy="1685368"/>
          </a:xfrm>
          <a:custGeom>
            <a:avLst/>
            <a:gdLst>
              <a:gd name="T0" fmla="*/ 2147483646 w 5607"/>
              <a:gd name="T1" fmla="*/ 2147483646 h 5592"/>
              <a:gd name="T2" fmla="*/ 2147483646 w 5607"/>
              <a:gd name="T3" fmla="*/ 2147483646 h 5592"/>
              <a:gd name="T4" fmla="*/ 2147483646 w 5607"/>
              <a:gd name="T5" fmla="*/ 2147483646 h 5592"/>
              <a:gd name="T6" fmla="*/ 2147483646 w 5607"/>
              <a:gd name="T7" fmla="*/ 2147483646 h 5592"/>
              <a:gd name="T8" fmla="*/ 2147483646 w 5607"/>
              <a:gd name="T9" fmla="*/ 2147483646 h 5592"/>
              <a:gd name="T10" fmla="*/ 2147483646 w 5607"/>
              <a:gd name="T11" fmla="*/ 2147483646 h 5592"/>
              <a:gd name="T12" fmla="*/ 2147483646 w 5607"/>
              <a:gd name="T13" fmla="*/ 2147483646 h 5592"/>
              <a:gd name="T14" fmla="*/ 2147483646 w 5607"/>
              <a:gd name="T15" fmla="*/ 2147483646 h 5592"/>
              <a:gd name="T16" fmla="*/ 2147483646 w 5607"/>
              <a:gd name="T17" fmla="*/ 2147483646 h 5592"/>
              <a:gd name="T18" fmla="*/ 2147483646 w 5607"/>
              <a:gd name="T19" fmla="*/ 2147483646 h 5592"/>
              <a:gd name="T20" fmla="*/ 2147483646 w 5607"/>
              <a:gd name="T21" fmla="*/ 2147483646 h 5592"/>
              <a:gd name="T22" fmla="*/ 2147483646 w 5607"/>
              <a:gd name="T23" fmla="*/ 2147483646 h 5592"/>
              <a:gd name="T24" fmla="*/ 2147483646 w 5607"/>
              <a:gd name="T25" fmla="*/ 2147483646 h 5592"/>
              <a:gd name="T26" fmla="*/ 2147483646 w 5607"/>
              <a:gd name="T27" fmla="*/ 2147483646 h 5592"/>
              <a:gd name="T28" fmla="*/ 2147483646 w 5607"/>
              <a:gd name="T29" fmla="*/ 2147483646 h 5592"/>
              <a:gd name="T30" fmla="*/ 2147483646 w 5607"/>
              <a:gd name="T31" fmla="*/ 2147483646 h 5592"/>
              <a:gd name="T32" fmla="*/ 2147483646 w 5607"/>
              <a:gd name="T33" fmla="*/ 2147483646 h 5592"/>
              <a:gd name="T34" fmla="*/ 2147483646 w 5607"/>
              <a:gd name="T35" fmla="*/ 2147483646 h 5592"/>
              <a:gd name="T36" fmla="*/ 2147483646 w 5607"/>
              <a:gd name="T37" fmla="*/ 2147483646 h 5592"/>
              <a:gd name="T38" fmla="*/ 2147483646 w 5607"/>
              <a:gd name="T39" fmla="*/ 2147483646 h 5592"/>
              <a:gd name="T40" fmla="*/ 2147483646 w 5607"/>
              <a:gd name="T41" fmla="*/ 2147483646 h 5592"/>
              <a:gd name="T42" fmla="*/ 2147483646 w 5607"/>
              <a:gd name="T43" fmla="*/ 2147483646 h 5592"/>
              <a:gd name="T44" fmla="*/ 2147483646 w 5607"/>
              <a:gd name="T45" fmla="*/ 2147483646 h 5592"/>
              <a:gd name="T46" fmla="*/ 2147483646 w 5607"/>
              <a:gd name="T47" fmla="*/ 2147483646 h 5592"/>
              <a:gd name="T48" fmla="*/ 2147483646 w 5607"/>
              <a:gd name="T49" fmla="*/ 2147483646 h 5592"/>
              <a:gd name="T50" fmla="*/ 2147483646 w 5607"/>
              <a:gd name="T51" fmla="*/ 2147483646 h 5592"/>
              <a:gd name="T52" fmla="*/ 2147483646 w 5607"/>
              <a:gd name="T53" fmla="*/ 2147483646 h 5592"/>
              <a:gd name="T54" fmla="*/ 2147483646 w 5607"/>
              <a:gd name="T55" fmla="*/ 2147483646 h 5592"/>
              <a:gd name="T56" fmla="*/ 2147483646 w 5607"/>
              <a:gd name="T57" fmla="*/ 2147483646 h 5592"/>
              <a:gd name="T58" fmla="*/ 2147483646 w 5607"/>
              <a:gd name="T59" fmla="*/ 2147483646 h 5592"/>
              <a:gd name="T60" fmla="*/ 2147483646 w 5607"/>
              <a:gd name="T61" fmla="*/ 2147483646 h 5592"/>
              <a:gd name="T62" fmla="*/ 0 w 5607"/>
              <a:gd name="T63" fmla="*/ 2147483646 h 55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07"/>
              <a:gd name="T97" fmla="*/ 0 h 5592"/>
              <a:gd name="T98" fmla="*/ 5607 w 5607"/>
              <a:gd name="T99" fmla="*/ 5592 h 55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07" h="5592">
                <a:moveTo>
                  <a:pt x="0" y="2795"/>
                </a:moveTo>
                <a:lnTo>
                  <a:pt x="15" y="2458"/>
                </a:lnTo>
                <a:lnTo>
                  <a:pt x="60" y="2141"/>
                </a:lnTo>
                <a:lnTo>
                  <a:pt x="136" y="1847"/>
                </a:lnTo>
                <a:lnTo>
                  <a:pt x="239" y="1574"/>
                </a:lnTo>
                <a:lnTo>
                  <a:pt x="364" y="1325"/>
                </a:lnTo>
                <a:lnTo>
                  <a:pt x="515" y="1094"/>
                </a:lnTo>
                <a:lnTo>
                  <a:pt x="685" y="887"/>
                </a:lnTo>
                <a:lnTo>
                  <a:pt x="875" y="700"/>
                </a:lnTo>
                <a:lnTo>
                  <a:pt x="1079" y="537"/>
                </a:lnTo>
                <a:lnTo>
                  <a:pt x="1298" y="394"/>
                </a:lnTo>
                <a:lnTo>
                  <a:pt x="1529" y="276"/>
                </a:lnTo>
                <a:lnTo>
                  <a:pt x="1772" y="176"/>
                </a:lnTo>
                <a:lnTo>
                  <a:pt x="2020" y="101"/>
                </a:lnTo>
                <a:lnTo>
                  <a:pt x="2278" y="44"/>
                </a:lnTo>
                <a:lnTo>
                  <a:pt x="2539" y="12"/>
                </a:lnTo>
                <a:lnTo>
                  <a:pt x="2803" y="0"/>
                </a:lnTo>
                <a:lnTo>
                  <a:pt x="3063" y="9"/>
                </a:lnTo>
                <a:lnTo>
                  <a:pt x="3324" y="42"/>
                </a:lnTo>
                <a:lnTo>
                  <a:pt x="3580" y="96"/>
                </a:lnTo>
                <a:lnTo>
                  <a:pt x="3832" y="173"/>
                </a:lnTo>
                <a:lnTo>
                  <a:pt x="4073" y="269"/>
                </a:lnTo>
                <a:lnTo>
                  <a:pt x="4306" y="390"/>
                </a:lnTo>
                <a:lnTo>
                  <a:pt x="4524" y="531"/>
                </a:lnTo>
                <a:lnTo>
                  <a:pt x="4731" y="697"/>
                </a:lnTo>
                <a:lnTo>
                  <a:pt x="4917" y="881"/>
                </a:lnTo>
                <a:lnTo>
                  <a:pt x="5088" y="1088"/>
                </a:lnTo>
                <a:lnTo>
                  <a:pt x="5237" y="1316"/>
                </a:lnTo>
                <a:lnTo>
                  <a:pt x="5365" y="1570"/>
                </a:lnTo>
                <a:lnTo>
                  <a:pt x="5467" y="1842"/>
                </a:lnTo>
                <a:lnTo>
                  <a:pt x="5544" y="2137"/>
                </a:lnTo>
                <a:lnTo>
                  <a:pt x="5589" y="2454"/>
                </a:lnTo>
                <a:lnTo>
                  <a:pt x="5607" y="2795"/>
                </a:lnTo>
                <a:lnTo>
                  <a:pt x="5592" y="3132"/>
                </a:lnTo>
                <a:lnTo>
                  <a:pt x="5547" y="3450"/>
                </a:lnTo>
                <a:lnTo>
                  <a:pt x="5471" y="3743"/>
                </a:lnTo>
                <a:lnTo>
                  <a:pt x="5368" y="4018"/>
                </a:lnTo>
                <a:lnTo>
                  <a:pt x="5243" y="4267"/>
                </a:lnTo>
                <a:lnTo>
                  <a:pt x="5092" y="4499"/>
                </a:lnTo>
                <a:lnTo>
                  <a:pt x="4922" y="4705"/>
                </a:lnTo>
                <a:lnTo>
                  <a:pt x="4732" y="4893"/>
                </a:lnTo>
                <a:lnTo>
                  <a:pt x="4528" y="5055"/>
                </a:lnTo>
                <a:lnTo>
                  <a:pt x="4309" y="5198"/>
                </a:lnTo>
                <a:lnTo>
                  <a:pt x="4078" y="5316"/>
                </a:lnTo>
                <a:lnTo>
                  <a:pt x="3835" y="5416"/>
                </a:lnTo>
                <a:lnTo>
                  <a:pt x="3587" y="5492"/>
                </a:lnTo>
                <a:lnTo>
                  <a:pt x="3329" y="5548"/>
                </a:lnTo>
                <a:lnTo>
                  <a:pt x="3068" y="5580"/>
                </a:lnTo>
                <a:lnTo>
                  <a:pt x="2803" y="5592"/>
                </a:lnTo>
                <a:lnTo>
                  <a:pt x="2283" y="5551"/>
                </a:lnTo>
                <a:lnTo>
                  <a:pt x="2027" y="5496"/>
                </a:lnTo>
                <a:lnTo>
                  <a:pt x="1775" y="5418"/>
                </a:lnTo>
                <a:lnTo>
                  <a:pt x="1534" y="5322"/>
                </a:lnTo>
                <a:lnTo>
                  <a:pt x="1301" y="5201"/>
                </a:lnTo>
                <a:lnTo>
                  <a:pt x="1083" y="5058"/>
                </a:lnTo>
                <a:lnTo>
                  <a:pt x="876" y="4893"/>
                </a:lnTo>
                <a:lnTo>
                  <a:pt x="690" y="4708"/>
                </a:lnTo>
                <a:lnTo>
                  <a:pt x="519" y="4502"/>
                </a:lnTo>
                <a:lnTo>
                  <a:pt x="370" y="4273"/>
                </a:lnTo>
                <a:lnTo>
                  <a:pt x="242" y="4019"/>
                </a:lnTo>
                <a:lnTo>
                  <a:pt x="140" y="3748"/>
                </a:lnTo>
                <a:lnTo>
                  <a:pt x="63" y="3453"/>
                </a:lnTo>
                <a:lnTo>
                  <a:pt x="18" y="3135"/>
                </a:lnTo>
                <a:lnTo>
                  <a:pt x="0" y="2795"/>
                </a:lnTo>
                <a:close/>
              </a:path>
            </a:pathLst>
          </a:custGeom>
          <a:solidFill>
            <a:srgbClr val="FFAFD2"/>
          </a:solidFill>
          <a:ln w="19050">
            <a:solidFill>
              <a:srgbClr val="8D8D8D"/>
            </a:solidFill>
            <a:round/>
            <a:headEnd/>
            <a:tailEnd/>
          </a:ln>
        </p:spPr>
        <p:txBody>
          <a:bodyPr/>
          <a:lstStyle/>
          <a:p>
            <a:endParaRPr lang="en-US" sz="2400"/>
          </a:p>
        </p:txBody>
      </p:sp>
      <p:sp>
        <p:nvSpPr>
          <p:cNvPr id="26" name="Oval 36">
            <a:extLst>
              <a:ext uri="{FF2B5EF4-FFF2-40B4-BE49-F238E27FC236}">
                <a16:creationId xmlns:a16="http://schemas.microsoft.com/office/drawing/2014/main" id="{0C612997-2F9E-CB6D-FB9E-276E33988B0C}"/>
              </a:ext>
            </a:extLst>
          </p:cNvPr>
          <p:cNvSpPr>
            <a:spLocks noChangeArrowheads="1"/>
          </p:cNvSpPr>
          <p:nvPr/>
        </p:nvSpPr>
        <p:spPr bwMode="auto">
          <a:xfrm>
            <a:off x="10001889" y="3070185"/>
            <a:ext cx="1164568" cy="1169993"/>
          </a:xfrm>
          <a:prstGeom prst="ellipse">
            <a:avLst/>
          </a:prstGeom>
          <a:solidFill>
            <a:srgbClr val="FFAFD2"/>
          </a:solidFill>
          <a:ln w="19050">
            <a:solidFill>
              <a:srgbClr val="8D8D8D"/>
            </a:solidFill>
            <a:round/>
            <a:headEnd/>
            <a:tailEnd/>
          </a:ln>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67" b="0" dirty="0"/>
          </a:p>
        </p:txBody>
      </p:sp>
      <p:sp>
        <p:nvSpPr>
          <p:cNvPr id="27" name="Line 37">
            <a:extLst>
              <a:ext uri="{FF2B5EF4-FFF2-40B4-BE49-F238E27FC236}">
                <a16:creationId xmlns:a16="http://schemas.microsoft.com/office/drawing/2014/main" id="{9853F8F0-4A55-7451-3BAF-59CDDCA8DBA1}"/>
              </a:ext>
            </a:extLst>
          </p:cNvPr>
          <p:cNvSpPr>
            <a:spLocks noChangeShapeType="1"/>
          </p:cNvSpPr>
          <p:nvPr/>
        </p:nvSpPr>
        <p:spPr bwMode="auto">
          <a:xfrm flipH="1">
            <a:off x="10839390" y="2895483"/>
            <a:ext cx="110572" cy="248295"/>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8" name="Rectangle 38">
            <a:extLst>
              <a:ext uri="{FF2B5EF4-FFF2-40B4-BE49-F238E27FC236}">
                <a16:creationId xmlns:a16="http://schemas.microsoft.com/office/drawing/2014/main" id="{89BC82D1-F29D-A4BF-7F20-3B7FE8012687}"/>
              </a:ext>
            </a:extLst>
          </p:cNvPr>
          <p:cNvSpPr>
            <a:spLocks noChangeArrowheads="1"/>
          </p:cNvSpPr>
          <p:nvPr/>
        </p:nvSpPr>
        <p:spPr bwMode="auto">
          <a:xfrm>
            <a:off x="11067939" y="3131298"/>
            <a:ext cx="822887"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err="1">
                <a:solidFill>
                  <a:srgbClr val="280078"/>
                </a:solidFill>
                <a:latin typeface="IBM Plex Mono" panose="020B0509050203000203" pitchFamily="49" charset="77"/>
                <a:ea typeface="MS PGothic" panose="020B0600070205080204" pitchFamily="34" charset="-128"/>
              </a:rPr>
              <a:t>getTask</a:t>
            </a:r>
            <a:r>
              <a:rPr lang="en-US" altLang="en-US" sz="1067" dirty="0">
                <a:solidFill>
                  <a:srgbClr val="280078"/>
                </a:solidFill>
                <a:latin typeface="IBM Plex Mono" panose="020B0509050203000203" pitchFamily="49" charset="77"/>
                <a:ea typeface="MS PGothic" panose="020B0600070205080204" pitchFamily="34" charset="-128"/>
              </a:rPr>
              <a:t>()</a:t>
            </a:r>
            <a:endParaRPr lang="en-US" altLang="en-US" sz="1867" dirty="0">
              <a:latin typeface="IBM Plex Mono" panose="020B0509050203000203" pitchFamily="49" charset="77"/>
              <a:ea typeface="MS PGothic" panose="020B0600070205080204" pitchFamily="34" charset="-128"/>
            </a:endParaRPr>
          </a:p>
        </p:txBody>
      </p:sp>
      <p:sp>
        <p:nvSpPr>
          <p:cNvPr id="29" name="Rectangle 39">
            <a:extLst>
              <a:ext uri="{FF2B5EF4-FFF2-40B4-BE49-F238E27FC236}">
                <a16:creationId xmlns:a16="http://schemas.microsoft.com/office/drawing/2014/main" id="{718F55FB-DEEE-F607-3E9E-A4107A788A88}"/>
              </a:ext>
            </a:extLst>
          </p:cNvPr>
          <p:cNvSpPr>
            <a:spLocks noChangeArrowheads="1"/>
          </p:cNvSpPr>
          <p:nvPr/>
        </p:nvSpPr>
        <p:spPr bwMode="auto">
          <a:xfrm>
            <a:off x="10828038" y="4189722"/>
            <a:ext cx="948211"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a:latin typeface="IBM Plex Mono" panose="020B0509050203000203" pitchFamily="49" charset="77"/>
                <a:ea typeface="MS PGothic" panose="020B0600070205080204" pitchFamily="34" charset="-128"/>
              </a:rPr>
              <a:t>rollback()</a:t>
            </a:r>
            <a:endParaRPr lang="en-US" altLang="en-US" dirty="0">
              <a:latin typeface="IBM Plex Mono" panose="020B0509050203000203" pitchFamily="49" charset="77"/>
              <a:ea typeface="MS PGothic" panose="020B0600070205080204" pitchFamily="34" charset="-128"/>
            </a:endParaRPr>
          </a:p>
        </p:txBody>
      </p:sp>
      <p:sp>
        <p:nvSpPr>
          <p:cNvPr id="30" name="Line 54">
            <a:extLst>
              <a:ext uri="{FF2B5EF4-FFF2-40B4-BE49-F238E27FC236}">
                <a16:creationId xmlns:a16="http://schemas.microsoft.com/office/drawing/2014/main" id="{DDB6C0B4-9AB6-5A51-70AF-F5D350643A35}"/>
              </a:ext>
            </a:extLst>
          </p:cNvPr>
          <p:cNvSpPr>
            <a:spLocks noChangeShapeType="1"/>
          </p:cNvSpPr>
          <p:nvPr/>
        </p:nvSpPr>
        <p:spPr bwMode="auto">
          <a:xfrm flipH="1">
            <a:off x="10086361" y="4117006"/>
            <a:ext cx="171137" cy="243212"/>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1" name="Line 55">
            <a:extLst>
              <a:ext uri="{FF2B5EF4-FFF2-40B4-BE49-F238E27FC236}">
                <a16:creationId xmlns:a16="http://schemas.microsoft.com/office/drawing/2014/main" id="{EB2A38A2-56CB-2EEC-568D-BAFF55B0B4BB}"/>
              </a:ext>
            </a:extLst>
          </p:cNvPr>
          <p:cNvSpPr>
            <a:spLocks noChangeShapeType="1"/>
          </p:cNvSpPr>
          <p:nvPr/>
        </p:nvSpPr>
        <p:spPr bwMode="auto">
          <a:xfrm flipH="1" flipV="1">
            <a:off x="11157991" y="3793717"/>
            <a:ext cx="262660" cy="66967"/>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2" name="Rectangle 35">
            <a:extLst>
              <a:ext uri="{FF2B5EF4-FFF2-40B4-BE49-F238E27FC236}">
                <a16:creationId xmlns:a16="http://schemas.microsoft.com/office/drawing/2014/main" id="{6AFA8B8F-9C29-519A-AF98-F3533CE556A1}"/>
              </a:ext>
            </a:extLst>
          </p:cNvPr>
          <p:cNvSpPr>
            <a:spLocks noChangeArrowheads="1"/>
          </p:cNvSpPr>
          <p:nvPr/>
        </p:nvSpPr>
        <p:spPr bwMode="auto">
          <a:xfrm>
            <a:off x="10203724" y="3511552"/>
            <a:ext cx="822887" cy="287323"/>
          </a:xfrm>
          <a:prstGeom prst="rect">
            <a:avLst/>
          </a:prstGeom>
          <a:noFill/>
          <a:ln>
            <a:noFill/>
          </a:ln>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US" altLang="en-US" sz="1867" dirty="0">
                <a:latin typeface="IBM Plex Sans" panose="020B0503050203000203" pitchFamily="34" charset="0"/>
                <a:ea typeface="MS PGothic" panose="020B0600070205080204" pitchFamily="34" charset="-128"/>
              </a:rPr>
              <a:t>Task</a:t>
            </a:r>
            <a:endParaRPr lang="en-US" altLang="en-US" sz="2667" dirty="0">
              <a:latin typeface="IBM Plex Sans" panose="020B0503050203000203" pitchFamily="34" charset="0"/>
              <a:ea typeface="MS PGothic" panose="020B0600070205080204" pitchFamily="34" charset="-128"/>
            </a:endParaRPr>
          </a:p>
        </p:txBody>
      </p:sp>
      <p:sp>
        <p:nvSpPr>
          <p:cNvPr id="33" name="Freeform 34">
            <a:extLst>
              <a:ext uri="{FF2B5EF4-FFF2-40B4-BE49-F238E27FC236}">
                <a16:creationId xmlns:a16="http://schemas.microsoft.com/office/drawing/2014/main" id="{B1409CAB-32DB-DEA8-4C61-3555F68EE931}"/>
              </a:ext>
            </a:extLst>
          </p:cNvPr>
          <p:cNvSpPr>
            <a:spLocks/>
          </p:cNvSpPr>
          <p:nvPr/>
        </p:nvSpPr>
        <p:spPr bwMode="auto">
          <a:xfrm>
            <a:off x="9713746" y="4891672"/>
            <a:ext cx="1689889" cy="1685368"/>
          </a:xfrm>
          <a:custGeom>
            <a:avLst/>
            <a:gdLst>
              <a:gd name="T0" fmla="*/ 2147483646 w 5607"/>
              <a:gd name="T1" fmla="*/ 2147483646 h 5592"/>
              <a:gd name="T2" fmla="*/ 2147483646 w 5607"/>
              <a:gd name="T3" fmla="*/ 2147483646 h 5592"/>
              <a:gd name="T4" fmla="*/ 2147483646 w 5607"/>
              <a:gd name="T5" fmla="*/ 2147483646 h 5592"/>
              <a:gd name="T6" fmla="*/ 2147483646 w 5607"/>
              <a:gd name="T7" fmla="*/ 2147483646 h 5592"/>
              <a:gd name="T8" fmla="*/ 2147483646 w 5607"/>
              <a:gd name="T9" fmla="*/ 2147483646 h 5592"/>
              <a:gd name="T10" fmla="*/ 2147483646 w 5607"/>
              <a:gd name="T11" fmla="*/ 2147483646 h 5592"/>
              <a:gd name="T12" fmla="*/ 2147483646 w 5607"/>
              <a:gd name="T13" fmla="*/ 2147483646 h 5592"/>
              <a:gd name="T14" fmla="*/ 2147483646 w 5607"/>
              <a:gd name="T15" fmla="*/ 2147483646 h 5592"/>
              <a:gd name="T16" fmla="*/ 2147483646 w 5607"/>
              <a:gd name="T17" fmla="*/ 2147483646 h 5592"/>
              <a:gd name="T18" fmla="*/ 2147483646 w 5607"/>
              <a:gd name="T19" fmla="*/ 2147483646 h 5592"/>
              <a:gd name="T20" fmla="*/ 2147483646 w 5607"/>
              <a:gd name="T21" fmla="*/ 2147483646 h 5592"/>
              <a:gd name="T22" fmla="*/ 2147483646 w 5607"/>
              <a:gd name="T23" fmla="*/ 2147483646 h 5592"/>
              <a:gd name="T24" fmla="*/ 2147483646 w 5607"/>
              <a:gd name="T25" fmla="*/ 2147483646 h 5592"/>
              <a:gd name="T26" fmla="*/ 2147483646 w 5607"/>
              <a:gd name="T27" fmla="*/ 2147483646 h 5592"/>
              <a:gd name="T28" fmla="*/ 2147483646 w 5607"/>
              <a:gd name="T29" fmla="*/ 2147483646 h 5592"/>
              <a:gd name="T30" fmla="*/ 2147483646 w 5607"/>
              <a:gd name="T31" fmla="*/ 2147483646 h 5592"/>
              <a:gd name="T32" fmla="*/ 2147483646 w 5607"/>
              <a:gd name="T33" fmla="*/ 2147483646 h 5592"/>
              <a:gd name="T34" fmla="*/ 2147483646 w 5607"/>
              <a:gd name="T35" fmla="*/ 2147483646 h 5592"/>
              <a:gd name="T36" fmla="*/ 2147483646 w 5607"/>
              <a:gd name="T37" fmla="*/ 2147483646 h 5592"/>
              <a:gd name="T38" fmla="*/ 2147483646 w 5607"/>
              <a:gd name="T39" fmla="*/ 2147483646 h 5592"/>
              <a:gd name="T40" fmla="*/ 2147483646 w 5607"/>
              <a:gd name="T41" fmla="*/ 2147483646 h 5592"/>
              <a:gd name="T42" fmla="*/ 2147483646 w 5607"/>
              <a:gd name="T43" fmla="*/ 2147483646 h 5592"/>
              <a:gd name="T44" fmla="*/ 2147483646 w 5607"/>
              <a:gd name="T45" fmla="*/ 2147483646 h 5592"/>
              <a:gd name="T46" fmla="*/ 2147483646 w 5607"/>
              <a:gd name="T47" fmla="*/ 2147483646 h 5592"/>
              <a:gd name="T48" fmla="*/ 2147483646 w 5607"/>
              <a:gd name="T49" fmla="*/ 2147483646 h 5592"/>
              <a:gd name="T50" fmla="*/ 2147483646 w 5607"/>
              <a:gd name="T51" fmla="*/ 2147483646 h 5592"/>
              <a:gd name="T52" fmla="*/ 2147483646 w 5607"/>
              <a:gd name="T53" fmla="*/ 2147483646 h 5592"/>
              <a:gd name="T54" fmla="*/ 2147483646 w 5607"/>
              <a:gd name="T55" fmla="*/ 2147483646 h 5592"/>
              <a:gd name="T56" fmla="*/ 2147483646 w 5607"/>
              <a:gd name="T57" fmla="*/ 2147483646 h 5592"/>
              <a:gd name="T58" fmla="*/ 2147483646 w 5607"/>
              <a:gd name="T59" fmla="*/ 2147483646 h 5592"/>
              <a:gd name="T60" fmla="*/ 2147483646 w 5607"/>
              <a:gd name="T61" fmla="*/ 2147483646 h 5592"/>
              <a:gd name="T62" fmla="*/ 0 w 5607"/>
              <a:gd name="T63" fmla="*/ 2147483646 h 55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07"/>
              <a:gd name="T97" fmla="*/ 0 h 5592"/>
              <a:gd name="T98" fmla="*/ 5607 w 5607"/>
              <a:gd name="T99" fmla="*/ 5592 h 55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07" h="5592">
                <a:moveTo>
                  <a:pt x="0" y="2795"/>
                </a:moveTo>
                <a:lnTo>
                  <a:pt x="15" y="2458"/>
                </a:lnTo>
                <a:lnTo>
                  <a:pt x="60" y="2141"/>
                </a:lnTo>
                <a:lnTo>
                  <a:pt x="136" y="1847"/>
                </a:lnTo>
                <a:lnTo>
                  <a:pt x="239" y="1574"/>
                </a:lnTo>
                <a:lnTo>
                  <a:pt x="364" y="1325"/>
                </a:lnTo>
                <a:lnTo>
                  <a:pt x="515" y="1094"/>
                </a:lnTo>
                <a:lnTo>
                  <a:pt x="685" y="887"/>
                </a:lnTo>
                <a:lnTo>
                  <a:pt x="875" y="700"/>
                </a:lnTo>
                <a:lnTo>
                  <a:pt x="1079" y="537"/>
                </a:lnTo>
                <a:lnTo>
                  <a:pt x="1298" y="394"/>
                </a:lnTo>
                <a:lnTo>
                  <a:pt x="1529" y="276"/>
                </a:lnTo>
                <a:lnTo>
                  <a:pt x="1772" y="176"/>
                </a:lnTo>
                <a:lnTo>
                  <a:pt x="2020" y="101"/>
                </a:lnTo>
                <a:lnTo>
                  <a:pt x="2278" y="44"/>
                </a:lnTo>
                <a:lnTo>
                  <a:pt x="2539" y="12"/>
                </a:lnTo>
                <a:lnTo>
                  <a:pt x="2803" y="0"/>
                </a:lnTo>
                <a:lnTo>
                  <a:pt x="3063" y="9"/>
                </a:lnTo>
                <a:lnTo>
                  <a:pt x="3324" y="42"/>
                </a:lnTo>
                <a:lnTo>
                  <a:pt x="3580" y="96"/>
                </a:lnTo>
                <a:lnTo>
                  <a:pt x="3832" y="173"/>
                </a:lnTo>
                <a:lnTo>
                  <a:pt x="4073" y="269"/>
                </a:lnTo>
                <a:lnTo>
                  <a:pt x="4306" y="390"/>
                </a:lnTo>
                <a:lnTo>
                  <a:pt x="4524" y="531"/>
                </a:lnTo>
                <a:lnTo>
                  <a:pt x="4731" y="697"/>
                </a:lnTo>
                <a:lnTo>
                  <a:pt x="4917" y="881"/>
                </a:lnTo>
                <a:lnTo>
                  <a:pt x="5088" y="1088"/>
                </a:lnTo>
                <a:lnTo>
                  <a:pt x="5237" y="1316"/>
                </a:lnTo>
                <a:lnTo>
                  <a:pt x="5365" y="1570"/>
                </a:lnTo>
                <a:lnTo>
                  <a:pt x="5467" y="1842"/>
                </a:lnTo>
                <a:lnTo>
                  <a:pt x="5544" y="2137"/>
                </a:lnTo>
                <a:lnTo>
                  <a:pt x="5589" y="2454"/>
                </a:lnTo>
                <a:lnTo>
                  <a:pt x="5607" y="2795"/>
                </a:lnTo>
                <a:lnTo>
                  <a:pt x="5592" y="3132"/>
                </a:lnTo>
                <a:lnTo>
                  <a:pt x="5547" y="3450"/>
                </a:lnTo>
                <a:lnTo>
                  <a:pt x="5471" y="3743"/>
                </a:lnTo>
                <a:lnTo>
                  <a:pt x="5368" y="4018"/>
                </a:lnTo>
                <a:lnTo>
                  <a:pt x="5243" y="4267"/>
                </a:lnTo>
                <a:lnTo>
                  <a:pt x="5092" y="4499"/>
                </a:lnTo>
                <a:lnTo>
                  <a:pt x="4922" y="4705"/>
                </a:lnTo>
                <a:lnTo>
                  <a:pt x="4732" y="4893"/>
                </a:lnTo>
                <a:lnTo>
                  <a:pt x="4528" y="5055"/>
                </a:lnTo>
                <a:lnTo>
                  <a:pt x="4309" y="5198"/>
                </a:lnTo>
                <a:lnTo>
                  <a:pt x="4078" y="5316"/>
                </a:lnTo>
                <a:lnTo>
                  <a:pt x="3835" y="5416"/>
                </a:lnTo>
                <a:lnTo>
                  <a:pt x="3587" y="5492"/>
                </a:lnTo>
                <a:lnTo>
                  <a:pt x="3329" y="5548"/>
                </a:lnTo>
                <a:lnTo>
                  <a:pt x="3068" y="5580"/>
                </a:lnTo>
                <a:lnTo>
                  <a:pt x="2803" y="5592"/>
                </a:lnTo>
                <a:lnTo>
                  <a:pt x="2283" y="5551"/>
                </a:lnTo>
                <a:lnTo>
                  <a:pt x="2027" y="5496"/>
                </a:lnTo>
                <a:lnTo>
                  <a:pt x="1775" y="5418"/>
                </a:lnTo>
                <a:lnTo>
                  <a:pt x="1534" y="5322"/>
                </a:lnTo>
                <a:lnTo>
                  <a:pt x="1301" y="5201"/>
                </a:lnTo>
                <a:lnTo>
                  <a:pt x="1083" y="5058"/>
                </a:lnTo>
                <a:lnTo>
                  <a:pt x="876" y="4893"/>
                </a:lnTo>
                <a:lnTo>
                  <a:pt x="690" y="4708"/>
                </a:lnTo>
                <a:lnTo>
                  <a:pt x="519" y="4502"/>
                </a:lnTo>
                <a:lnTo>
                  <a:pt x="370" y="4273"/>
                </a:lnTo>
                <a:lnTo>
                  <a:pt x="242" y="4019"/>
                </a:lnTo>
                <a:lnTo>
                  <a:pt x="140" y="3748"/>
                </a:lnTo>
                <a:lnTo>
                  <a:pt x="63" y="3453"/>
                </a:lnTo>
                <a:lnTo>
                  <a:pt x="18" y="3135"/>
                </a:lnTo>
                <a:lnTo>
                  <a:pt x="0" y="2795"/>
                </a:lnTo>
                <a:close/>
              </a:path>
            </a:pathLst>
          </a:custGeom>
          <a:solidFill>
            <a:srgbClr val="E8DAFF"/>
          </a:solidFill>
          <a:ln w="19050">
            <a:solidFill>
              <a:srgbClr val="8D8D8D"/>
            </a:solidFill>
            <a:round/>
            <a:headEnd/>
            <a:tailEnd/>
          </a:ln>
        </p:spPr>
        <p:txBody>
          <a:bodyPr/>
          <a:lstStyle/>
          <a:p>
            <a:endParaRPr lang="en-US" sz="2400"/>
          </a:p>
        </p:txBody>
      </p:sp>
      <p:sp>
        <p:nvSpPr>
          <p:cNvPr id="34" name="Oval 36">
            <a:extLst>
              <a:ext uri="{FF2B5EF4-FFF2-40B4-BE49-F238E27FC236}">
                <a16:creationId xmlns:a16="http://schemas.microsoft.com/office/drawing/2014/main" id="{234E8B02-A4B4-E122-F81A-FF170DC25C2C}"/>
              </a:ext>
            </a:extLst>
          </p:cNvPr>
          <p:cNvSpPr>
            <a:spLocks noChangeArrowheads="1"/>
          </p:cNvSpPr>
          <p:nvPr/>
        </p:nvSpPr>
        <p:spPr bwMode="auto">
          <a:xfrm>
            <a:off x="9976405" y="5149361"/>
            <a:ext cx="1164568" cy="1169993"/>
          </a:xfrm>
          <a:prstGeom prst="ellipse">
            <a:avLst/>
          </a:prstGeom>
          <a:solidFill>
            <a:srgbClr val="E8DAFF"/>
          </a:solidFill>
          <a:ln w="19050">
            <a:solidFill>
              <a:srgbClr val="8D8D8D"/>
            </a:solidFill>
            <a:round/>
            <a:headEnd/>
            <a:tailEnd/>
          </a:ln>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67" b="0" dirty="0"/>
          </a:p>
        </p:txBody>
      </p:sp>
      <p:sp>
        <p:nvSpPr>
          <p:cNvPr id="35" name="Line 37">
            <a:extLst>
              <a:ext uri="{FF2B5EF4-FFF2-40B4-BE49-F238E27FC236}">
                <a16:creationId xmlns:a16="http://schemas.microsoft.com/office/drawing/2014/main" id="{5D62E860-F9FE-9812-79BD-A9AD58FED974}"/>
              </a:ext>
            </a:extLst>
          </p:cNvPr>
          <p:cNvSpPr>
            <a:spLocks noChangeShapeType="1"/>
          </p:cNvSpPr>
          <p:nvPr/>
        </p:nvSpPr>
        <p:spPr bwMode="auto">
          <a:xfrm flipH="1">
            <a:off x="10813905" y="4974659"/>
            <a:ext cx="110572" cy="248295"/>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6" name="Rectangle 38">
            <a:extLst>
              <a:ext uri="{FF2B5EF4-FFF2-40B4-BE49-F238E27FC236}">
                <a16:creationId xmlns:a16="http://schemas.microsoft.com/office/drawing/2014/main" id="{65122E82-09AD-045E-26B7-44A4BD7C3595}"/>
              </a:ext>
            </a:extLst>
          </p:cNvPr>
          <p:cNvSpPr>
            <a:spLocks noChangeArrowheads="1"/>
          </p:cNvSpPr>
          <p:nvPr/>
        </p:nvSpPr>
        <p:spPr bwMode="auto">
          <a:xfrm>
            <a:off x="11042455" y="5210474"/>
            <a:ext cx="546625"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a:solidFill>
                  <a:srgbClr val="280078"/>
                </a:solidFill>
                <a:latin typeface="IBM Plex Mono" panose="020B0509050203000203" pitchFamily="49" charset="77"/>
                <a:ea typeface="MS PGothic" panose="020B0600070205080204" pitchFamily="34" charset="-128"/>
              </a:rPr>
              <a:t>read()</a:t>
            </a:r>
            <a:endParaRPr lang="en-US" altLang="en-US" sz="1867" dirty="0">
              <a:latin typeface="IBM Plex Mono" panose="020B0509050203000203" pitchFamily="49" charset="77"/>
              <a:ea typeface="MS PGothic" panose="020B0600070205080204" pitchFamily="34" charset="-128"/>
            </a:endParaRPr>
          </a:p>
        </p:txBody>
      </p:sp>
      <p:sp>
        <p:nvSpPr>
          <p:cNvPr id="37" name="Rectangle 39">
            <a:extLst>
              <a:ext uri="{FF2B5EF4-FFF2-40B4-BE49-F238E27FC236}">
                <a16:creationId xmlns:a16="http://schemas.microsoft.com/office/drawing/2014/main" id="{8923B854-0BCB-83F8-8919-53455810D110}"/>
              </a:ext>
            </a:extLst>
          </p:cNvPr>
          <p:cNvSpPr>
            <a:spLocks noChangeArrowheads="1"/>
          </p:cNvSpPr>
          <p:nvPr/>
        </p:nvSpPr>
        <p:spPr bwMode="auto">
          <a:xfrm>
            <a:off x="10418737" y="6350418"/>
            <a:ext cx="1260616"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err="1">
                <a:latin typeface="IBM Plex Mono" panose="020B0509050203000203" pitchFamily="49" charset="77"/>
                <a:ea typeface="MS PGothic" panose="020B0600070205080204" pitchFamily="34" charset="-128"/>
              </a:rPr>
              <a:t>readForUpdate</a:t>
            </a:r>
            <a:r>
              <a:rPr lang="en-US" altLang="en-US" sz="1067" dirty="0">
                <a:latin typeface="IBM Plex Mono" panose="020B0509050203000203" pitchFamily="49" charset="77"/>
                <a:ea typeface="MS PGothic" panose="020B0600070205080204" pitchFamily="34" charset="-128"/>
              </a:rPr>
              <a:t>()</a:t>
            </a:r>
            <a:endParaRPr lang="en-US" altLang="en-US" dirty="0">
              <a:latin typeface="IBM Plex Mono" panose="020B0509050203000203" pitchFamily="49" charset="77"/>
              <a:ea typeface="MS PGothic" panose="020B0600070205080204" pitchFamily="34" charset="-128"/>
            </a:endParaRPr>
          </a:p>
        </p:txBody>
      </p:sp>
      <p:sp>
        <p:nvSpPr>
          <p:cNvPr id="38" name="Line 54">
            <a:extLst>
              <a:ext uri="{FF2B5EF4-FFF2-40B4-BE49-F238E27FC236}">
                <a16:creationId xmlns:a16="http://schemas.microsoft.com/office/drawing/2014/main" id="{0B2CFA7F-72D1-27E2-EA6D-7C3A41AF4136}"/>
              </a:ext>
            </a:extLst>
          </p:cNvPr>
          <p:cNvSpPr>
            <a:spLocks noChangeShapeType="1"/>
          </p:cNvSpPr>
          <p:nvPr/>
        </p:nvSpPr>
        <p:spPr bwMode="auto">
          <a:xfrm flipH="1">
            <a:off x="10060876" y="6196182"/>
            <a:ext cx="171137" cy="243212"/>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39" name="Line 55">
            <a:extLst>
              <a:ext uri="{FF2B5EF4-FFF2-40B4-BE49-F238E27FC236}">
                <a16:creationId xmlns:a16="http://schemas.microsoft.com/office/drawing/2014/main" id="{EA8C9D9B-A368-7FC5-EEA7-79A7F22BFB05}"/>
              </a:ext>
            </a:extLst>
          </p:cNvPr>
          <p:cNvSpPr>
            <a:spLocks noChangeShapeType="1"/>
          </p:cNvSpPr>
          <p:nvPr/>
        </p:nvSpPr>
        <p:spPr bwMode="auto">
          <a:xfrm flipH="1" flipV="1">
            <a:off x="11132507" y="5872892"/>
            <a:ext cx="262660" cy="66967"/>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0" name="Rectangle 35">
            <a:extLst>
              <a:ext uri="{FF2B5EF4-FFF2-40B4-BE49-F238E27FC236}">
                <a16:creationId xmlns:a16="http://schemas.microsoft.com/office/drawing/2014/main" id="{6FF529C3-8E98-2F13-D7E5-2C905D69D346}"/>
              </a:ext>
            </a:extLst>
          </p:cNvPr>
          <p:cNvSpPr>
            <a:spLocks noChangeArrowheads="1"/>
          </p:cNvSpPr>
          <p:nvPr/>
        </p:nvSpPr>
        <p:spPr bwMode="auto">
          <a:xfrm>
            <a:off x="10178240" y="5590726"/>
            <a:ext cx="822887" cy="287323"/>
          </a:xfrm>
          <a:prstGeom prst="rect">
            <a:avLst/>
          </a:prstGeom>
          <a:noFill/>
          <a:ln>
            <a:noFill/>
          </a:ln>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US" altLang="en-US" sz="1867" dirty="0">
                <a:latin typeface="IBM Plex Sans" panose="020B0503050203000203" pitchFamily="34" charset="0"/>
                <a:ea typeface="MS PGothic" panose="020B0600070205080204" pitchFamily="34" charset="-128"/>
              </a:rPr>
              <a:t>KSDS</a:t>
            </a:r>
            <a:endParaRPr lang="en-US" altLang="en-US" sz="2667" dirty="0">
              <a:latin typeface="IBM Plex Sans" panose="020B0503050203000203" pitchFamily="34" charset="0"/>
              <a:ea typeface="MS PGothic" panose="020B0600070205080204" pitchFamily="34" charset="-128"/>
            </a:endParaRPr>
          </a:p>
        </p:txBody>
      </p:sp>
      <p:sp>
        <p:nvSpPr>
          <p:cNvPr id="41" name="Freeform 34">
            <a:extLst>
              <a:ext uri="{FF2B5EF4-FFF2-40B4-BE49-F238E27FC236}">
                <a16:creationId xmlns:a16="http://schemas.microsoft.com/office/drawing/2014/main" id="{D505B1A2-F5FB-3261-D02E-75693786CC6B}"/>
              </a:ext>
            </a:extLst>
          </p:cNvPr>
          <p:cNvSpPr>
            <a:spLocks/>
          </p:cNvSpPr>
          <p:nvPr/>
        </p:nvSpPr>
        <p:spPr bwMode="auto">
          <a:xfrm>
            <a:off x="7264252" y="2305716"/>
            <a:ext cx="1689889" cy="1685368"/>
          </a:xfrm>
          <a:custGeom>
            <a:avLst/>
            <a:gdLst>
              <a:gd name="T0" fmla="*/ 2147483646 w 5607"/>
              <a:gd name="T1" fmla="*/ 2147483646 h 5592"/>
              <a:gd name="T2" fmla="*/ 2147483646 w 5607"/>
              <a:gd name="T3" fmla="*/ 2147483646 h 5592"/>
              <a:gd name="T4" fmla="*/ 2147483646 w 5607"/>
              <a:gd name="T5" fmla="*/ 2147483646 h 5592"/>
              <a:gd name="T6" fmla="*/ 2147483646 w 5607"/>
              <a:gd name="T7" fmla="*/ 2147483646 h 5592"/>
              <a:gd name="T8" fmla="*/ 2147483646 w 5607"/>
              <a:gd name="T9" fmla="*/ 2147483646 h 5592"/>
              <a:gd name="T10" fmla="*/ 2147483646 w 5607"/>
              <a:gd name="T11" fmla="*/ 2147483646 h 5592"/>
              <a:gd name="T12" fmla="*/ 2147483646 w 5607"/>
              <a:gd name="T13" fmla="*/ 2147483646 h 5592"/>
              <a:gd name="T14" fmla="*/ 2147483646 w 5607"/>
              <a:gd name="T15" fmla="*/ 2147483646 h 5592"/>
              <a:gd name="T16" fmla="*/ 2147483646 w 5607"/>
              <a:gd name="T17" fmla="*/ 2147483646 h 5592"/>
              <a:gd name="T18" fmla="*/ 2147483646 w 5607"/>
              <a:gd name="T19" fmla="*/ 2147483646 h 5592"/>
              <a:gd name="T20" fmla="*/ 2147483646 w 5607"/>
              <a:gd name="T21" fmla="*/ 2147483646 h 5592"/>
              <a:gd name="T22" fmla="*/ 2147483646 w 5607"/>
              <a:gd name="T23" fmla="*/ 2147483646 h 5592"/>
              <a:gd name="T24" fmla="*/ 2147483646 w 5607"/>
              <a:gd name="T25" fmla="*/ 2147483646 h 5592"/>
              <a:gd name="T26" fmla="*/ 2147483646 w 5607"/>
              <a:gd name="T27" fmla="*/ 2147483646 h 5592"/>
              <a:gd name="T28" fmla="*/ 2147483646 w 5607"/>
              <a:gd name="T29" fmla="*/ 2147483646 h 5592"/>
              <a:gd name="T30" fmla="*/ 2147483646 w 5607"/>
              <a:gd name="T31" fmla="*/ 2147483646 h 5592"/>
              <a:gd name="T32" fmla="*/ 2147483646 w 5607"/>
              <a:gd name="T33" fmla="*/ 2147483646 h 5592"/>
              <a:gd name="T34" fmla="*/ 2147483646 w 5607"/>
              <a:gd name="T35" fmla="*/ 2147483646 h 5592"/>
              <a:gd name="T36" fmla="*/ 2147483646 w 5607"/>
              <a:gd name="T37" fmla="*/ 2147483646 h 5592"/>
              <a:gd name="T38" fmla="*/ 2147483646 w 5607"/>
              <a:gd name="T39" fmla="*/ 2147483646 h 5592"/>
              <a:gd name="T40" fmla="*/ 2147483646 w 5607"/>
              <a:gd name="T41" fmla="*/ 2147483646 h 5592"/>
              <a:gd name="T42" fmla="*/ 2147483646 w 5607"/>
              <a:gd name="T43" fmla="*/ 2147483646 h 5592"/>
              <a:gd name="T44" fmla="*/ 2147483646 w 5607"/>
              <a:gd name="T45" fmla="*/ 2147483646 h 5592"/>
              <a:gd name="T46" fmla="*/ 2147483646 w 5607"/>
              <a:gd name="T47" fmla="*/ 2147483646 h 5592"/>
              <a:gd name="T48" fmla="*/ 2147483646 w 5607"/>
              <a:gd name="T49" fmla="*/ 2147483646 h 5592"/>
              <a:gd name="T50" fmla="*/ 2147483646 w 5607"/>
              <a:gd name="T51" fmla="*/ 2147483646 h 5592"/>
              <a:gd name="T52" fmla="*/ 2147483646 w 5607"/>
              <a:gd name="T53" fmla="*/ 2147483646 h 5592"/>
              <a:gd name="T54" fmla="*/ 2147483646 w 5607"/>
              <a:gd name="T55" fmla="*/ 2147483646 h 5592"/>
              <a:gd name="T56" fmla="*/ 2147483646 w 5607"/>
              <a:gd name="T57" fmla="*/ 2147483646 h 5592"/>
              <a:gd name="T58" fmla="*/ 2147483646 w 5607"/>
              <a:gd name="T59" fmla="*/ 2147483646 h 5592"/>
              <a:gd name="T60" fmla="*/ 2147483646 w 5607"/>
              <a:gd name="T61" fmla="*/ 2147483646 h 5592"/>
              <a:gd name="T62" fmla="*/ 0 w 5607"/>
              <a:gd name="T63" fmla="*/ 2147483646 h 55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07"/>
              <a:gd name="T97" fmla="*/ 0 h 5592"/>
              <a:gd name="T98" fmla="*/ 5607 w 5607"/>
              <a:gd name="T99" fmla="*/ 5592 h 55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07" h="5592">
                <a:moveTo>
                  <a:pt x="0" y="2795"/>
                </a:moveTo>
                <a:lnTo>
                  <a:pt x="15" y="2458"/>
                </a:lnTo>
                <a:lnTo>
                  <a:pt x="60" y="2141"/>
                </a:lnTo>
                <a:lnTo>
                  <a:pt x="136" y="1847"/>
                </a:lnTo>
                <a:lnTo>
                  <a:pt x="239" y="1574"/>
                </a:lnTo>
                <a:lnTo>
                  <a:pt x="364" y="1325"/>
                </a:lnTo>
                <a:lnTo>
                  <a:pt x="515" y="1094"/>
                </a:lnTo>
                <a:lnTo>
                  <a:pt x="685" y="887"/>
                </a:lnTo>
                <a:lnTo>
                  <a:pt x="875" y="700"/>
                </a:lnTo>
                <a:lnTo>
                  <a:pt x="1079" y="537"/>
                </a:lnTo>
                <a:lnTo>
                  <a:pt x="1298" y="394"/>
                </a:lnTo>
                <a:lnTo>
                  <a:pt x="1529" y="276"/>
                </a:lnTo>
                <a:lnTo>
                  <a:pt x="1772" y="176"/>
                </a:lnTo>
                <a:lnTo>
                  <a:pt x="2020" y="101"/>
                </a:lnTo>
                <a:lnTo>
                  <a:pt x="2278" y="44"/>
                </a:lnTo>
                <a:lnTo>
                  <a:pt x="2539" y="12"/>
                </a:lnTo>
                <a:lnTo>
                  <a:pt x="2803" y="0"/>
                </a:lnTo>
                <a:lnTo>
                  <a:pt x="3063" y="9"/>
                </a:lnTo>
                <a:lnTo>
                  <a:pt x="3324" y="42"/>
                </a:lnTo>
                <a:lnTo>
                  <a:pt x="3580" y="96"/>
                </a:lnTo>
                <a:lnTo>
                  <a:pt x="3832" y="173"/>
                </a:lnTo>
                <a:lnTo>
                  <a:pt x="4073" y="269"/>
                </a:lnTo>
                <a:lnTo>
                  <a:pt x="4306" y="390"/>
                </a:lnTo>
                <a:lnTo>
                  <a:pt x="4524" y="531"/>
                </a:lnTo>
                <a:lnTo>
                  <a:pt x="4731" y="697"/>
                </a:lnTo>
                <a:lnTo>
                  <a:pt x="4917" y="881"/>
                </a:lnTo>
                <a:lnTo>
                  <a:pt x="5088" y="1088"/>
                </a:lnTo>
                <a:lnTo>
                  <a:pt x="5237" y="1316"/>
                </a:lnTo>
                <a:lnTo>
                  <a:pt x="5365" y="1570"/>
                </a:lnTo>
                <a:lnTo>
                  <a:pt x="5467" y="1842"/>
                </a:lnTo>
                <a:lnTo>
                  <a:pt x="5544" y="2137"/>
                </a:lnTo>
                <a:lnTo>
                  <a:pt x="5589" y="2454"/>
                </a:lnTo>
                <a:lnTo>
                  <a:pt x="5607" y="2795"/>
                </a:lnTo>
                <a:lnTo>
                  <a:pt x="5592" y="3132"/>
                </a:lnTo>
                <a:lnTo>
                  <a:pt x="5547" y="3450"/>
                </a:lnTo>
                <a:lnTo>
                  <a:pt x="5471" y="3743"/>
                </a:lnTo>
                <a:lnTo>
                  <a:pt x="5368" y="4018"/>
                </a:lnTo>
                <a:lnTo>
                  <a:pt x="5243" y="4267"/>
                </a:lnTo>
                <a:lnTo>
                  <a:pt x="5092" y="4499"/>
                </a:lnTo>
                <a:lnTo>
                  <a:pt x="4922" y="4705"/>
                </a:lnTo>
                <a:lnTo>
                  <a:pt x="4732" y="4893"/>
                </a:lnTo>
                <a:lnTo>
                  <a:pt x="4528" y="5055"/>
                </a:lnTo>
                <a:lnTo>
                  <a:pt x="4309" y="5198"/>
                </a:lnTo>
                <a:lnTo>
                  <a:pt x="4078" y="5316"/>
                </a:lnTo>
                <a:lnTo>
                  <a:pt x="3835" y="5416"/>
                </a:lnTo>
                <a:lnTo>
                  <a:pt x="3587" y="5492"/>
                </a:lnTo>
                <a:lnTo>
                  <a:pt x="3329" y="5548"/>
                </a:lnTo>
                <a:lnTo>
                  <a:pt x="3068" y="5580"/>
                </a:lnTo>
                <a:lnTo>
                  <a:pt x="2803" y="5592"/>
                </a:lnTo>
                <a:lnTo>
                  <a:pt x="2283" y="5551"/>
                </a:lnTo>
                <a:lnTo>
                  <a:pt x="2027" y="5496"/>
                </a:lnTo>
                <a:lnTo>
                  <a:pt x="1775" y="5418"/>
                </a:lnTo>
                <a:lnTo>
                  <a:pt x="1534" y="5322"/>
                </a:lnTo>
                <a:lnTo>
                  <a:pt x="1301" y="5201"/>
                </a:lnTo>
                <a:lnTo>
                  <a:pt x="1083" y="5058"/>
                </a:lnTo>
                <a:lnTo>
                  <a:pt x="876" y="4893"/>
                </a:lnTo>
                <a:lnTo>
                  <a:pt x="690" y="4708"/>
                </a:lnTo>
                <a:lnTo>
                  <a:pt x="519" y="4502"/>
                </a:lnTo>
                <a:lnTo>
                  <a:pt x="370" y="4273"/>
                </a:lnTo>
                <a:lnTo>
                  <a:pt x="242" y="4019"/>
                </a:lnTo>
                <a:lnTo>
                  <a:pt x="140" y="3748"/>
                </a:lnTo>
                <a:lnTo>
                  <a:pt x="63" y="3453"/>
                </a:lnTo>
                <a:lnTo>
                  <a:pt x="18" y="3135"/>
                </a:lnTo>
                <a:lnTo>
                  <a:pt x="0" y="2795"/>
                </a:lnTo>
                <a:close/>
              </a:path>
            </a:pathLst>
          </a:custGeom>
          <a:solidFill>
            <a:srgbClr val="D4BBFF"/>
          </a:solidFill>
          <a:ln w="19050">
            <a:solidFill>
              <a:srgbClr val="8D8D8D"/>
            </a:solidFill>
            <a:round/>
            <a:headEnd/>
            <a:tailEnd/>
          </a:ln>
        </p:spPr>
        <p:txBody>
          <a:bodyPr/>
          <a:lstStyle/>
          <a:p>
            <a:endParaRPr lang="en-US" sz="2400"/>
          </a:p>
        </p:txBody>
      </p:sp>
      <p:sp>
        <p:nvSpPr>
          <p:cNvPr id="42" name="Oval 36">
            <a:extLst>
              <a:ext uri="{FF2B5EF4-FFF2-40B4-BE49-F238E27FC236}">
                <a16:creationId xmlns:a16="http://schemas.microsoft.com/office/drawing/2014/main" id="{DDCBC539-0419-146D-A3F4-59CF4EBE6C8A}"/>
              </a:ext>
            </a:extLst>
          </p:cNvPr>
          <p:cNvSpPr>
            <a:spLocks noChangeArrowheads="1"/>
          </p:cNvSpPr>
          <p:nvPr/>
        </p:nvSpPr>
        <p:spPr bwMode="auto">
          <a:xfrm>
            <a:off x="7526911" y="2563405"/>
            <a:ext cx="1164568" cy="1169993"/>
          </a:xfrm>
          <a:prstGeom prst="ellipse">
            <a:avLst/>
          </a:prstGeom>
          <a:solidFill>
            <a:srgbClr val="D4BBFF"/>
          </a:solidFill>
          <a:ln w="19050">
            <a:solidFill>
              <a:srgbClr val="8D8D8D"/>
            </a:solidFill>
            <a:round/>
            <a:headEnd/>
            <a:tailEnd/>
          </a:ln>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67" b="0" dirty="0"/>
          </a:p>
        </p:txBody>
      </p:sp>
      <p:sp>
        <p:nvSpPr>
          <p:cNvPr id="43" name="Line 37">
            <a:extLst>
              <a:ext uri="{FF2B5EF4-FFF2-40B4-BE49-F238E27FC236}">
                <a16:creationId xmlns:a16="http://schemas.microsoft.com/office/drawing/2014/main" id="{30ADC987-DBD5-DADE-FC0D-03606A5F4100}"/>
              </a:ext>
            </a:extLst>
          </p:cNvPr>
          <p:cNvSpPr>
            <a:spLocks noChangeShapeType="1"/>
          </p:cNvSpPr>
          <p:nvPr/>
        </p:nvSpPr>
        <p:spPr bwMode="auto">
          <a:xfrm>
            <a:off x="7332997" y="2802578"/>
            <a:ext cx="236203" cy="115819"/>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4" name="Rectangle 38">
            <a:extLst>
              <a:ext uri="{FF2B5EF4-FFF2-40B4-BE49-F238E27FC236}">
                <a16:creationId xmlns:a16="http://schemas.microsoft.com/office/drawing/2014/main" id="{180593A8-195E-514B-E9B1-8553A4A220AE}"/>
              </a:ext>
            </a:extLst>
          </p:cNvPr>
          <p:cNvSpPr>
            <a:spLocks noChangeArrowheads="1"/>
          </p:cNvSpPr>
          <p:nvPr/>
        </p:nvSpPr>
        <p:spPr bwMode="auto">
          <a:xfrm>
            <a:off x="6859831" y="3131618"/>
            <a:ext cx="822887"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a:solidFill>
                  <a:srgbClr val="280078"/>
                </a:solidFill>
                <a:latin typeface="IBM Plex Mono" panose="020B0509050203000203" pitchFamily="49" charset="77"/>
                <a:ea typeface="MS PGothic" panose="020B0600070205080204" pitchFamily="34" charset="-128"/>
              </a:rPr>
              <a:t>delete()</a:t>
            </a:r>
            <a:endParaRPr lang="en-US" altLang="en-US" sz="1867" dirty="0">
              <a:latin typeface="IBM Plex Mono" panose="020B0509050203000203" pitchFamily="49" charset="77"/>
              <a:ea typeface="MS PGothic" panose="020B0600070205080204" pitchFamily="34" charset="-128"/>
            </a:endParaRPr>
          </a:p>
        </p:txBody>
      </p:sp>
      <p:sp>
        <p:nvSpPr>
          <p:cNvPr id="45" name="Rectangle 39">
            <a:extLst>
              <a:ext uri="{FF2B5EF4-FFF2-40B4-BE49-F238E27FC236}">
                <a16:creationId xmlns:a16="http://schemas.microsoft.com/office/drawing/2014/main" id="{32BAAF94-C336-F660-3888-F48A4F7D34DA}"/>
              </a:ext>
            </a:extLst>
          </p:cNvPr>
          <p:cNvSpPr>
            <a:spLocks noChangeArrowheads="1"/>
          </p:cNvSpPr>
          <p:nvPr/>
        </p:nvSpPr>
        <p:spPr bwMode="auto">
          <a:xfrm>
            <a:off x="8353060" y="3682942"/>
            <a:ext cx="948211"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err="1">
                <a:latin typeface="IBM Plex Mono" panose="020B0509050203000203" pitchFamily="49" charset="77"/>
                <a:ea typeface="MS PGothic" panose="020B0600070205080204" pitchFamily="34" charset="-128"/>
              </a:rPr>
              <a:t>writeData</a:t>
            </a:r>
            <a:r>
              <a:rPr lang="en-US" altLang="en-US" sz="1067" dirty="0">
                <a:latin typeface="IBM Plex Mono" panose="020B0509050203000203" pitchFamily="49" charset="77"/>
                <a:ea typeface="MS PGothic" panose="020B0600070205080204" pitchFamily="34" charset="-128"/>
              </a:rPr>
              <a:t>()</a:t>
            </a:r>
            <a:endParaRPr lang="en-US" altLang="en-US" dirty="0">
              <a:latin typeface="IBM Plex Mono" panose="020B0509050203000203" pitchFamily="49" charset="77"/>
              <a:ea typeface="MS PGothic" panose="020B0600070205080204" pitchFamily="34" charset="-128"/>
            </a:endParaRPr>
          </a:p>
        </p:txBody>
      </p:sp>
      <p:sp>
        <p:nvSpPr>
          <p:cNvPr id="46" name="Line 54">
            <a:extLst>
              <a:ext uri="{FF2B5EF4-FFF2-40B4-BE49-F238E27FC236}">
                <a16:creationId xmlns:a16="http://schemas.microsoft.com/office/drawing/2014/main" id="{A9EB27EB-5191-FFE5-C482-482268DF6E13}"/>
              </a:ext>
            </a:extLst>
          </p:cNvPr>
          <p:cNvSpPr>
            <a:spLocks noChangeShapeType="1"/>
          </p:cNvSpPr>
          <p:nvPr/>
        </p:nvSpPr>
        <p:spPr bwMode="auto">
          <a:xfrm flipH="1">
            <a:off x="7396751" y="3415196"/>
            <a:ext cx="198965" cy="164149"/>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7" name="Line 55">
            <a:extLst>
              <a:ext uri="{FF2B5EF4-FFF2-40B4-BE49-F238E27FC236}">
                <a16:creationId xmlns:a16="http://schemas.microsoft.com/office/drawing/2014/main" id="{F1DBEB1D-50F1-558B-7FD4-450081964DC4}"/>
              </a:ext>
            </a:extLst>
          </p:cNvPr>
          <p:cNvSpPr>
            <a:spLocks noChangeShapeType="1"/>
          </p:cNvSpPr>
          <p:nvPr/>
        </p:nvSpPr>
        <p:spPr bwMode="auto">
          <a:xfrm flipH="1" flipV="1">
            <a:off x="8683013" y="3286936"/>
            <a:ext cx="262660" cy="66967"/>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8" name="Rectangle 35">
            <a:extLst>
              <a:ext uri="{FF2B5EF4-FFF2-40B4-BE49-F238E27FC236}">
                <a16:creationId xmlns:a16="http://schemas.microsoft.com/office/drawing/2014/main" id="{A74B14B3-C030-40B4-EFBC-6FF970580970}"/>
              </a:ext>
            </a:extLst>
          </p:cNvPr>
          <p:cNvSpPr>
            <a:spLocks noChangeArrowheads="1"/>
          </p:cNvSpPr>
          <p:nvPr/>
        </p:nvSpPr>
        <p:spPr bwMode="auto">
          <a:xfrm>
            <a:off x="7697753" y="3004771"/>
            <a:ext cx="822887" cy="287323"/>
          </a:xfrm>
          <a:prstGeom prst="rect">
            <a:avLst/>
          </a:prstGeom>
          <a:noFill/>
          <a:ln>
            <a:noFill/>
          </a:ln>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US" altLang="en-US" sz="1867" dirty="0">
                <a:latin typeface="IBM Plex Sans" panose="020B0503050203000203" pitchFamily="34" charset="0"/>
                <a:ea typeface="MS PGothic" panose="020B0600070205080204" pitchFamily="34" charset="-128"/>
              </a:rPr>
              <a:t>TDQ</a:t>
            </a:r>
            <a:endParaRPr lang="en-US" altLang="en-US" sz="2667" dirty="0">
              <a:latin typeface="IBM Plex Sans" panose="020B0503050203000203" pitchFamily="34" charset="0"/>
              <a:ea typeface="MS PGothic" panose="020B0600070205080204" pitchFamily="34" charset="-128"/>
            </a:endParaRPr>
          </a:p>
        </p:txBody>
      </p:sp>
      <p:sp>
        <p:nvSpPr>
          <p:cNvPr id="49" name="Rectangle 39">
            <a:extLst>
              <a:ext uri="{FF2B5EF4-FFF2-40B4-BE49-F238E27FC236}">
                <a16:creationId xmlns:a16="http://schemas.microsoft.com/office/drawing/2014/main" id="{7EFE3426-1430-583E-A8C1-6E9A6A3C879D}"/>
              </a:ext>
            </a:extLst>
          </p:cNvPr>
          <p:cNvSpPr>
            <a:spLocks noChangeArrowheads="1"/>
          </p:cNvSpPr>
          <p:nvPr/>
        </p:nvSpPr>
        <p:spPr bwMode="auto">
          <a:xfrm>
            <a:off x="9453542" y="3963700"/>
            <a:ext cx="948211"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a:latin typeface="IBM Plex Mono" panose="020B0509050203000203" pitchFamily="49" charset="77"/>
                <a:ea typeface="MS PGothic" panose="020B0600070205080204" pitchFamily="34" charset="-128"/>
              </a:rPr>
              <a:t>abend()</a:t>
            </a:r>
            <a:endParaRPr lang="en-US" altLang="en-US" dirty="0">
              <a:latin typeface="IBM Plex Mono" panose="020B0509050203000203" pitchFamily="49" charset="77"/>
              <a:ea typeface="MS PGothic" panose="020B0600070205080204" pitchFamily="34" charset="-128"/>
            </a:endParaRPr>
          </a:p>
        </p:txBody>
      </p:sp>
      <p:sp>
        <p:nvSpPr>
          <p:cNvPr id="50" name="Line 37">
            <a:extLst>
              <a:ext uri="{FF2B5EF4-FFF2-40B4-BE49-F238E27FC236}">
                <a16:creationId xmlns:a16="http://schemas.microsoft.com/office/drawing/2014/main" id="{375C491C-46C9-7734-BFBD-BDA8A90D0EE6}"/>
              </a:ext>
            </a:extLst>
          </p:cNvPr>
          <p:cNvSpPr>
            <a:spLocks noChangeShapeType="1"/>
          </p:cNvSpPr>
          <p:nvPr/>
        </p:nvSpPr>
        <p:spPr bwMode="auto">
          <a:xfrm flipH="1" flipV="1">
            <a:off x="9739228" y="3507815"/>
            <a:ext cx="257848" cy="52887"/>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51" name="Line 37">
            <a:extLst>
              <a:ext uri="{FF2B5EF4-FFF2-40B4-BE49-F238E27FC236}">
                <a16:creationId xmlns:a16="http://schemas.microsoft.com/office/drawing/2014/main" id="{BA0B2133-025B-A960-09C8-888EAB0ED2A3}"/>
              </a:ext>
            </a:extLst>
          </p:cNvPr>
          <p:cNvSpPr>
            <a:spLocks noChangeShapeType="1"/>
          </p:cNvSpPr>
          <p:nvPr/>
        </p:nvSpPr>
        <p:spPr bwMode="auto">
          <a:xfrm>
            <a:off x="10751993" y="4229722"/>
            <a:ext cx="87395" cy="243212"/>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52" name="Line 37">
            <a:extLst>
              <a:ext uri="{FF2B5EF4-FFF2-40B4-BE49-F238E27FC236}">
                <a16:creationId xmlns:a16="http://schemas.microsoft.com/office/drawing/2014/main" id="{152F99AA-0964-EB05-3830-954178220DA0}"/>
              </a:ext>
            </a:extLst>
          </p:cNvPr>
          <p:cNvSpPr>
            <a:spLocks noChangeShapeType="1"/>
          </p:cNvSpPr>
          <p:nvPr/>
        </p:nvSpPr>
        <p:spPr bwMode="auto">
          <a:xfrm flipH="1">
            <a:off x="8090398" y="3720933"/>
            <a:ext cx="4021" cy="255081"/>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53" name="Line 37">
            <a:extLst>
              <a:ext uri="{FF2B5EF4-FFF2-40B4-BE49-F238E27FC236}">
                <a16:creationId xmlns:a16="http://schemas.microsoft.com/office/drawing/2014/main" id="{893376F9-6026-E7A3-D79B-7A93EE21F7C7}"/>
              </a:ext>
            </a:extLst>
          </p:cNvPr>
          <p:cNvSpPr>
            <a:spLocks noChangeShapeType="1"/>
          </p:cNvSpPr>
          <p:nvPr/>
        </p:nvSpPr>
        <p:spPr bwMode="auto">
          <a:xfrm>
            <a:off x="10407935" y="4891673"/>
            <a:ext cx="41204" cy="258253"/>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54" name="Line 37">
            <a:extLst>
              <a:ext uri="{FF2B5EF4-FFF2-40B4-BE49-F238E27FC236}">
                <a16:creationId xmlns:a16="http://schemas.microsoft.com/office/drawing/2014/main" id="{CF96DA47-B3AA-2692-745E-CE0549424DBE}"/>
              </a:ext>
            </a:extLst>
          </p:cNvPr>
          <p:cNvSpPr>
            <a:spLocks noChangeShapeType="1"/>
          </p:cNvSpPr>
          <p:nvPr/>
        </p:nvSpPr>
        <p:spPr bwMode="auto">
          <a:xfrm flipV="1">
            <a:off x="9713745" y="5803595"/>
            <a:ext cx="262660" cy="61740"/>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55" name="Line 37">
            <a:extLst>
              <a:ext uri="{FF2B5EF4-FFF2-40B4-BE49-F238E27FC236}">
                <a16:creationId xmlns:a16="http://schemas.microsoft.com/office/drawing/2014/main" id="{301881E5-23B1-8948-3226-20CEAF7D8306}"/>
              </a:ext>
            </a:extLst>
          </p:cNvPr>
          <p:cNvSpPr>
            <a:spLocks noChangeShapeType="1"/>
          </p:cNvSpPr>
          <p:nvPr/>
        </p:nvSpPr>
        <p:spPr bwMode="auto">
          <a:xfrm>
            <a:off x="9823737" y="5309012"/>
            <a:ext cx="237139" cy="138983"/>
          </a:xfrm>
          <a:prstGeom prst="line">
            <a:avLst/>
          </a:prstGeom>
          <a:noFill/>
          <a:ln w="19050">
            <a:solidFill>
              <a:srgbClr val="8D8D8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56" name="Rectangle 38">
            <a:extLst>
              <a:ext uri="{FF2B5EF4-FFF2-40B4-BE49-F238E27FC236}">
                <a16:creationId xmlns:a16="http://schemas.microsoft.com/office/drawing/2014/main" id="{A4E1B963-8DAD-A0EC-4E8C-C716261D702A}"/>
              </a:ext>
            </a:extLst>
          </p:cNvPr>
          <p:cNvSpPr>
            <a:spLocks noChangeArrowheads="1"/>
          </p:cNvSpPr>
          <p:nvPr/>
        </p:nvSpPr>
        <p:spPr bwMode="auto">
          <a:xfrm>
            <a:off x="9358147" y="5494765"/>
            <a:ext cx="688713"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r>
              <a:rPr lang="en-US" altLang="en-US" sz="1067" dirty="0">
                <a:solidFill>
                  <a:srgbClr val="280078"/>
                </a:solidFill>
                <a:latin typeface="IBM Plex Mono" panose="020B0509050203000203" pitchFamily="49" charset="77"/>
                <a:ea typeface="MS PGothic" panose="020B0600070205080204" pitchFamily="34" charset="-128"/>
              </a:rPr>
              <a:t>update()</a:t>
            </a:r>
            <a:endParaRPr lang="en-US" altLang="en-US" sz="1867" dirty="0">
              <a:latin typeface="IBM Plex Mono" panose="020B0509050203000203" pitchFamily="49" charset="77"/>
              <a:ea typeface="MS PGothic" panose="020B0600070205080204" pitchFamily="34" charset="-128"/>
            </a:endParaRPr>
          </a:p>
        </p:txBody>
      </p:sp>
    </p:spTree>
    <p:extLst>
      <p:ext uri="{BB962C8B-B14F-4D97-AF65-F5344CB8AC3E}">
        <p14:creationId xmlns:p14="http://schemas.microsoft.com/office/powerpoint/2010/main" val="2739211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DF10-9C30-2B47-9DE7-FC36972B8E6F}"/>
              </a:ext>
            </a:extLst>
          </p:cNvPr>
          <p:cNvSpPr>
            <a:spLocks noGrp="1"/>
          </p:cNvSpPr>
          <p:nvPr>
            <p:ph type="title"/>
          </p:nvPr>
        </p:nvSpPr>
        <p:spPr/>
        <p:txBody>
          <a:bodyPr>
            <a:normAutofit/>
          </a:bodyPr>
          <a:lstStyle/>
          <a:p>
            <a:r>
              <a:rPr lang="en-US" sz="4000" dirty="0"/>
              <a:t>LINK from COBOL or Java</a:t>
            </a:r>
          </a:p>
        </p:txBody>
      </p:sp>
      <p:sp>
        <p:nvSpPr>
          <p:cNvPr id="4" name="Text Placeholder 3">
            <a:extLst>
              <a:ext uri="{FF2B5EF4-FFF2-40B4-BE49-F238E27FC236}">
                <a16:creationId xmlns:a16="http://schemas.microsoft.com/office/drawing/2014/main" id="{08164A82-5011-C94A-A34A-927F858A8A97}"/>
              </a:ext>
            </a:extLst>
          </p:cNvPr>
          <p:cNvSpPr>
            <a:spLocks noGrp="1"/>
          </p:cNvSpPr>
          <p:nvPr>
            <p:ph sz="half" idx="1"/>
          </p:nvPr>
        </p:nvSpPr>
        <p:spPr/>
        <p:txBody>
          <a:bodyPr>
            <a:normAutofit fontScale="92500" lnSpcReduction="10000"/>
          </a:bodyPr>
          <a:lstStyle/>
          <a:p>
            <a:pPr marL="0" indent="0">
              <a:lnSpc>
                <a:spcPct val="110000"/>
              </a:lnSpc>
              <a:spcBef>
                <a:spcPts val="600"/>
              </a:spcBef>
              <a:buNone/>
            </a:pPr>
            <a:r>
              <a:rPr lang="en-US" sz="1200" dirty="0">
                <a:latin typeface="IBM Plex Mono Medm" panose="020B0509050203000203" pitchFamily="49" charset="77"/>
              </a:rPr>
              <a:t> MOVE '</a:t>
            </a:r>
            <a:r>
              <a:rPr lang="en-US" sz="1200" dirty="0" err="1">
                <a:latin typeface="IBM Plex Mono Medm" panose="020B0509050203000203" pitchFamily="49" charset="77"/>
              </a:rPr>
              <a:t>Weiand</a:t>
            </a:r>
            <a:r>
              <a:rPr lang="en-US" sz="1200" dirty="0">
                <a:latin typeface="IBM Plex Mono Medm" panose="020B0509050203000203" pitchFamily="49" charset="77"/>
              </a:rPr>
              <a:t>'     TO COMM-EMP-NAME.</a:t>
            </a:r>
          </a:p>
          <a:p>
            <a:pPr marL="0" indent="0">
              <a:lnSpc>
                <a:spcPct val="110000"/>
              </a:lnSpc>
              <a:spcBef>
                <a:spcPts val="600"/>
              </a:spcBef>
              <a:buNone/>
            </a:pPr>
            <a:r>
              <a:rPr lang="en-US" sz="1200" dirty="0">
                <a:latin typeface="IBM Plex Mono Medm" panose="020B0509050203000203" pitchFamily="49" charset="77"/>
              </a:rPr>
              <a:t>     MOVE 1            TO COMM-EMP-ACCOUNT-NO.</a:t>
            </a:r>
            <a:br>
              <a:rPr lang="en-US" sz="1200" dirty="0">
                <a:latin typeface="IBM Plex Mono Medm" panose="020B0509050203000203" pitchFamily="49" charset="77"/>
              </a:rPr>
            </a:br>
            <a:r>
              <a:rPr lang="en-US" sz="1200" dirty="0">
                <a:latin typeface="IBM Plex Mono Medm" panose="020B0509050203000203" pitchFamily="49" charset="77"/>
              </a:rPr>
              <a:t>*</a:t>
            </a:r>
          </a:p>
          <a:p>
            <a:pPr marL="0" indent="0">
              <a:lnSpc>
                <a:spcPct val="110000"/>
              </a:lnSpc>
              <a:spcBef>
                <a:spcPts val="600"/>
              </a:spcBef>
              <a:buNone/>
            </a:pPr>
            <a:r>
              <a:rPr lang="en-US" sz="1200" dirty="0">
                <a:latin typeface="IBM Plex Mono Medm" panose="020B0509050203000203" pitchFamily="49" charset="77"/>
              </a:rPr>
              <a:t>*      more moves here</a:t>
            </a:r>
          </a:p>
          <a:p>
            <a:pPr marL="0" indent="0">
              <a:lnSpc>
                <a:spcPct val="110000"/>
              </a:lnSpc>
              <a:spcBef>
                <a:spcPts val="600"/>
              </a:spcBef>
              <a:buNone/>
            </a:pPr>
            <a:r>
              <a:rPr lang="en-US" sz="1200" dirty="0">
                <a:latin typeface="IBM Plex Mono Medm" panose="020B0509050203000203" pitchFamily="49" charset="77"/>
              </a:rPr>
              <a:t>*</a:t>
            </a:r>
          </a:p>
          <a:p>
            <a:pPr marL="0" indent="0">
              <a:lnSpc>
                <a:spcPct val="110000"/>
              </a:lnSpc>
              <a:spcBef>
                <a:spcPts val="600"/>
              </a:spcBef>
              <a:buNone/>
            </a:pPr>
            <a:r>
              <a:rPr lang="en-US" sz="1200" dirty="0">
                <a:latin typeface="IBM Plex Mono Medm" panose="020B0509050203000203" pitchFamily="49" charset="77"/>
              </a:rPr>
              <a:t>     EXEC CICS LINK PROGRAM('EMPPROG1')</a:t>
            </a:r>
          </a:p>
          <a:p>
            <a:pPr marL="0" indent="0">
              <a:lnSpc>
                <a:spcPct val="110000"/>
              </a:lnSpc>
              <a:spcBef>
                <a:spcPts val="600"/>
              </a:spcBef>
              <a:buNone/>
            </a:pPr>
            <a:r>
              <a:rPr lang="en-US" sz="1200" dirty="0">
                <a:latin typeface="IBM Plex Mono Medm" panose="020B0509050203000203" pitchFamily="49" charset="77"/>
              </a:rPr>
              <a:t>            COMMAREA(COMM-DATA)</a:t>
            </a:r>
            <a:br>
              <a:rPr lang="en-US" sz="1200" dirty="0">
                <a:latin typeface="IBM Plex Mono Medm" panose="020B0509050203000203" pitchFamily="49" charset="77"/>
              </a:rPr>
            </a:br>
            <a:r>
              <a:rPr lang="en-US" sz="1200" dirty="0">
                <a:latin typeface="IBM Plex Mono Medm" panose="020B0509050203000203" pitchFamily="49" charset="77"/>
              </a:rPr>
              <a:t>            LENGTH(SIZE OF COMM-DATA)</a:t>
            </a:r>
          </a:p>
          <a:p>
            <a:pPr marL="0" indent="0">
              <a:lnSpc>
                <a:spcPct val="110000"/>
              </a:lnSpc>
              <a:spcBef>
                <a:spcPts val="600"/>
              </a:spcBef>
              <a:buNone/>
            </a:pPr>
            <a:r>
              <a:rPr lang="en-US" sz="1200" dirty="0">
                <a:latin typeface="IBM Plex Mono Medm" panose="020B0509050203000203" pitchFamily="49" charset="77"/>
              </a:rPr>
              <a:t>            RESP(RESP-FLD) RESP2(RESP2-FLD)</a:t>
            </a:r>
          </a:p>
          <a:p>
            <a:pPr marL="0" indent="0">
              <a:lnSpc>
                <a:spcPct val="110000"/>
              </a:lnSpc>
              <a:spcBef>
                <a:spcPts val="600"/>
              </a:spcBef>
              <a:buNone/>
            </a:pPr>
            <a:r>
              <a:rPr lang="en-US" sz="1200" dirty="0">
                <a:latin typeface="IBM Plex Mono Medm" panose="020B0509050203000203" pitchFamily="49" charset="77"/>
              </a:rPr>
              <a:t>            END-EXEC.</a:t>
            </a:r>
          </a:p>
          <a:p>
            <a:pPr marL="0" indent="0">
              <a:lnSpc>
                <a:spcPct val="110000"/>
              </a:lnSpc>
              <a:spcBef>
                <a:spcPts val="600"/>
              </a:spcBef>
              <a:buNone/>
            </a:pPr>
            <a:r>
              <a:rPr lang="en-US" sz="1200" dirty="0">
                <a:latin typeface="IBM Plex Mono Medm" panose="020B0509050203000203" pitchFamily="49" charset="77"/>
              </a:rPr>
              <a:t>     EVALUATE RESP-FLD</a:t>
            </a:r>
          </a:p>
          <a:p>
            <a:pPr marL="0" indent="0">
              <a:lnSpc>
                <a:spcPct val="110000"/>
              </a:lnSpc>
              <a:spcBef>
                <a:spcPts val="600"/>
              </a:spcBef>
              <a:buNone/>
            </a:pPr>
            <a:r>
              <a:rPr lang="en-US" sz="1200" dirty="0">
                <a:latin typeface="IBM Plex Mono Medm" panose="020B0509050203000203" pitchFamily="49" charset="77"/>
              </a:rPr>
              <a:t>         WHEN DFHRESP(NOTAUTH)</a:t>
            </a:r>
          </a:p>
          <a:p>
            <a:pPr marL="0" indent="0">
              <a:lnSpc>
                <a:spcPct val="110000"/>
              </a:lnSpc>
              <a:spcBef>
                <a:spcPts val="600"/>
              </a:spcBef>
              <a:buNone/>
            </a:pPr>
            <a:r>
              <a:rPr lang="en-US" sz="1200" dirty="0">
                <a:latin typeface="IBM Plex Mono Medm" panose="020B0509050203000203" pitchFamily="49" charset="77"/>
              </a:rPr>
              <a:t>*       ---&gt; code for not authorized here</a:t>
            </a:r>
          </a:p>
          <a:p>
            <a:pPr marL="0" indent="0">
              <a:lnSpc>
                <a:spcPct val="110000"/>
              </a:lnSpc>
              <a:spcBef>
                <a:spcPts val="600"/>
              </a:spcBef>
              <a:buNone/>
            </a:pPr>
            <a:r>
              <a:rPr lang="en-US" sz="1200" dirty="0">
                <a:latin typeface="IBM Plex Mono Medm" panose="020B0509050203000203" pitchFamily="49" charset="77"/>
              </a:rPr>
              <a:t>         WHEN DFHRESP(PGMIDERR) </a:t>
            </a:r>
          </a:p>
          <a:p>
            <a:pPr marL="0" indent="0">
              <a:lnSpc>
                <a:spcPct val="110000"/>
              </a:lnSpc>
              <a:spcBef>
                <a:spcPts val="600"/>
              </a:spcBef>
              <a:buNone/>
            </a:pPr>
            <a:r>
              <a:rPr lang="en-US" sz="1200" dirty="0">
                <a:latin typeface="IBM Plex Mono Medm" panose="020B0509050203000203" pitchFamily="49" charset="77"/>
              </a:rPr>
              <a:t>*       ---&gt; code for Program id error here</a:t>
            </a:r>
          </a:p>
          <a:p>
            <a:pPr marL="0" indent="0">
              <a:lnSpc>
                <a:spcPct val="110000"/>
              </a:lnSpc>
              <a:spcBef>
                <a:spcPts val="600"/>
              </a:spcBef>
              <a:buNone/>
            </a:pPr>
            <a:r>
              <a:rPr lang="en-US" sz="1200" dirty="0">
                <a:latin typeface="IBM Plex Mono Medm" panose="020B0509050203000203" pitchFamily="49" charset="77"/>
              </a:rPr>
              <a:t>     END-EVALUATE.</a:t>
            </a:r>
          </a:p>
        </p:txBody>
      </p:sp>
      <p:sp>
        <p:nvSpPr>
          <p:cNvPr id="3" name="Text Placeholder 2">
            <a:extLst>
              <a:ext uri="{FF2B5EF4-FFF2-40B4-BE49-F238E27FC236}">
                <a16:creationId xmlns:a16="http://schemas.microsoft.com/office/drawing/2014/main" id="{70E033CD-78A7-5D47-A88B-CB54B197E70F}"/>
              </a:ext>
            </a:extLst>
          </p:cNvPr>
          <p:cNvSpPr>
            <a:spLocks noGrp="1"/>
          </p:cNvSpPr>
          <p:nvPr>
            <p:ph sz="half" idx="2"/>
          </p:nvPr>
        </p:nvSpPr>
        <p:spPr/>
        <p:txBody>
          <a:bodyPr>
            <a:normAutofit fontScale="92500" lnSpcReduction="10000"/>
          </a:bodyPr>
          <a:lstStyle/>
          <a:p>
            <a:pPr marL="0" indent="0">
              <a:spcBef>
                <a:spcPts val="667"/>
              </a:spcBef>
              <a:buNone/>
            </a:pPr>
            <a:r>
              <a:rPr lang="en-US" sz="1200" dirty="0" err="1">
                <a:latin typeface="IBM Plex Mono Medm" panose="020B0509050203000203" pitchFamily="49" charset="77"/>
              </a:rPr>
              <a:t>EMPPROGCommarea</a:t>
            </a:r>
            <a:r>
              <a:rPr lang="en-US" sz="1200" dirty="0">
                <a:latin typeface="IBM Plex Mono Medm" panose="020B0509050203000203" pitchFamily="49" charset="77"/>
              </a:rPr>
              <a:t> </a:t>
            </a:r>
            <a:r>
              <a:rPr lang="en-US" sz="1200" dirty="0" err="1">
                <a:latin typeface="IBM Plex Mono Medm" panose="020B0509050203000203" pitchFamily="49" charset="77"/>
              </a:rPr>
              <a:t>ec</a:t>
            </a:r>
            <a:r>
              <a:rPr lang="en-US" sz="1200" dirty="0">
                <a:latin typeface="IBM Plex Mono Medm" panose="020B0509050203000203" pitchFamily="49" charset="77"/>
              </a:rPr>
              <a:t> = new </a:t>
            </a:r>
            <a:r>
              <a:rPr lang="en-US" sz="1200" dirty="0" err="1">
                <a:latin typeface="IBM Plex Mono Medm" panose="020B0509050203000203" pitchFamily="49" charset="77"/>
              </a:rPr>
              <a:t>EMPPROGCommarea</a:t>
            </a:r>
            <a:r>
              <a:rPr lang="en-US" sz="1200" dirty="0">
                <a:latin typeface="IBM Plex Mono Medm" panose="020B0509050203000203" pitchFamily="49" charset="77"/>
              </a:rPr>
              <a:t>();</a:t>
            </a:r>
          </a:p>
          <a:p>
            <a:pPr marL="0" indent="0">
              <a:spcBef>
                <a:spcPts val="667"/>
              </a:spcBef>
              <a:buNone/>
            </a:pPr>
            <a:r>
              <a:rPr lang="en-US" sz="1200" dirty="0" err="1">
                <a:latin typeface="IBM Plex Mono Medm" panose="020B0509050203000203" pitchFamily="49" charset="77"/>
              </a:rPr>
              <a:t>ec.setEmployeeName</a:t>
            </a:r>
            <a:r>
              <a:rPr lang="en-US" sz="1200" dirty="0">
                <a:latin typeface="IBM Plex Mono Medm" panose="020B0509050203000203" pitchFamily="49" charset="77"/>
              </a:rPr>
              <a:t>("</a:t>
            </a:r>
            <a:r>
              <a:rPr lang="en-US" sz="1200" dirty="0" err="1">
                <a:latin typeface="IBM Plex Mono Medm" panose="020B0509050203000203" pitchFamily="49" charset="77"/>
              </a:rPr>
              <a:t>Weiand</a:t>
            </a:r>
            <a:r>
              <a:rPr lang="en-US" sz="1200" dirty="0">
                <a:latin typeface="IBM Plex Mono Medm" panose="020B0509050203000203" pitchFamily="49" charset="77"/>
              </a:rPr>
              <a:t>");</a:t>
            </a:r>
          </a:p>
          <a:p>
            <a:pPr marL="0" indent="0">
              <a:spcBef>
                <a:spcPts val="667"/>
              </a:spcBef>
              <a:buNone/>
            </a:pPr>
            <a:r>
              <a:rPr lang="en-US" sz="1200" dirty="0" err="1">
                <a:latin typeface="IBM Plex Mono Medm" panose="020B0509050203000203" pitchFamily="49" charset="77"/>
              </a:rPr>
              <a:t>ec.setEmployeeAccountNumber</a:t>
            </a:r>
            <a:r>
              <a:rPr lang="en-US" sz="1200" dirty="0">
                <a:latin typeface="IBM Plex Mono Medm" panose="020B0509050203000203" pitchFamily="49" charset="77"/>
              </a:rPr>
              <a:t>(1);</a:t>
            </a:r>
          </a:p>
          <a:p>
            <a:pPr marL="0" indent="0">
              <a:spcBef>
                <a:spcPts val="667"/>
              </a:spcBef>
              <a:buNone/>
            </a:pPr>
            <a:r>
              <a:rPr lang="en-US" sz="1200" dirty="0">
                <a:latin typeface="IBM Plex Mono Medm" panose="020B0509050203000203" pitchFamily="49" charset="77"/>
              </a:rPr>
              <a:t>//</a:t>
            </a:r>
          </a:p>
          <a:p>
            <a:pPr marL="0" indent="0">
              <a:spcBef>
                <a:spcPts val="667"/>
              </a:spcBef>
              <a:buNone/>
            </a:pPr>
            <a:r>
              <a:rPr lang="en-US" sz="1200" dirty="0">
                <a:latin typeface="IBM Plex Mono Medm" panose="020B0509050203000203" pitchFamily="49" charset="77"/>
              </a:rPr>
              <a:t>// more sets here</a:t>
            </a:r>
          </a:p>
          <a:p>
            <a:pPr marL="0" indent="0">
              <a:spcBef>
                <a:spcPts val="667"/>
              </a:spcBef>
              <a:buNone/>
            </a:pPr>
            <a:r>
              <a:rPr lang="en-US" sz="1200" dirty="0">
                <a:latin typeface="IBM Plex Mono Medm" panose="020B0509050203000203" pitchFamily="49" charset="77"/>
              </a:rPr>
              <a:t>//</a:t>
            </a:r>
          </a:p>
          <a:p>
            <a:pPr marL="0" indent="0">
              <a:spcBef>
                <a:spcPts val="667"/>
              </a:spcBef>
              <a:buNone/>
            </a:pPr>
            <a:r>
              <a:rPr lang="en-US" sz="1200" dirty="0">
                <a:latin typeface="IBM Plex Mono Medm" panose="020B0509050203000203" pitchFamily="49" charset="77"/>
              </a:rPr>
              <a:t>Program </a:t>
            </a:r>
            <a:r>
              <a:rPr lang="en-US" sz="1200" dirty="0" err="1">
                <a:latin typeface="IBM Plex Mono Medm" panose="020B0509050203000203" pitchFamily="49" charset="77"/>
              </a:rPr>
              <a:t>aProg</a:t>
            </a:r>
            <a:r>
              <a:rPr lang="en-US" sz="1200" dirty="0">
                <a:latin typeface="IBM Plex Mono Medm" panose="020B0509050203000203" pitchFamily="49" charset="77"/>
              </a:rPr>
              <a:t> = new Program();</a:t>
            </a:r>
          </a:p>
          <a:p>
            <a:pPr marL="0" indent="0">
              <a:spcBef>
                <a:spcPts val="667"/>
              </a:spcBef>
              <a:buNone/>
            </a:pPr>
            <a:r>
              <a:rPr lang="en-US" sz="1200" dirty="0" err="1">
                <a:latin typeface="IBM Plex Mono Medm" panose="020B0509050203000203" pitchFamily="49" charset="77"/>
              </a:rPr>
              <a:t>aProg.setName</a:t>
            </a:r>
            <a:r>
              <a:rPr lang="en-US" sz="1200" dirty="0">
                <a:latin typeface="IBM Plex Mono Medm" panose="020B0509050203000203" pitchFamily="49" charset="77"/>
              </a:rPr>
              <a:t>("EMPPROG1"); </a:t>
            </a:r>
          </a:p>
          <a:p>
            <a:pPr marL="0" indent="0">
              <a:spcBef>
                <a:spcPts val="667"/>
              </a:spcBef>
              <a:buNone/>
            </a:pPr>
            <a:r>
              <a:rPr lang="en-US" sz="1200" dirty="0">
                <a:latin typeface="IBM Plex Mono Medm" panose="020B0509050203000203" pitchFamily="49" charset="77"/>
              </a:rPr>
              <a:t>try {</a:t>
            </a:r>
            <a:br>
              <a:rPr lang="en-US" sz="1200" dirty="0">
                <a:latin typeface="IBM Plex Mono Medm" panose="020B0509050203000203" pitchFamily="49" charset="77"/>
              </a:rPr>
            </a:br>
            <a:r>
              <a:rPr lang="en-US" sz="1200" dirty="0">
                <a:latin typeface="IBM Plex Mono Medm" panose="020B0509050203000203" pitchFamily="49" charset="77"/>
              </a:rPr>
              <a:t>   </a:t>
            </a:r>
            <a:r>
              <a:rPr lang="en-US" sz="1200" dirty="0" err="1">
                <a:latin typeface="IBM Plex Mono Medm" panose="020B0509050203000203" pitchFamily="49" charset="77"/>
              </a:rPr>
              <a:t>aProg.link</a:t>
            </a:r>
            <a:r>
              <a:rPr lang="en-US" sz="1200" dirty="0">
                <a:latin typeface="IBM Plex Mono Medm" panose="020B0509050203000203" pitchFamily="49" charset="77"/>
              </a:rPr>
              <a:t>(</a:t>
            </a:r>
            <a:r>
              <a:rPr lang="en-US" sz="1200" dirty="0" err="1">
                <a:latin typeface="IBM Plex Mono Medm" panose="020B0509050203000203" pitchFamily="49" charset="77"/>
              </a:rPr>
              <a:t>ec.getBytes</a:t>
            </a:r>
            <a:r>
              <a:rPr lang="en-US" sz="1200" dirty="0">
                <a:latin typeface="IBM Plex Mono Medm" panose="020B0509050203000203" pitchFamily="49" charset="77"/>
              </a:rPr>
              <a:t>());    // Data Binding</a:t>
            </a:r>
          </a:p>
          <a:p>
            <a:pPr marL="0" indent="0">
              <a:spcBef>
                <a:spcPts val="667"/>
              </a:spcBef>
              <a:buNone/>
            </a:pPr>
            <a:r>
              <a:rPr lang="en-US" sz="1200" dirty="0">
                <a:latin typeface="IBM Plex Mono Medm" panose="020B0509050203000203" pitchFamily="49" charset="77"/>
              </a:rPr>
              <a:t>   </a:t>
            </a:r>
            <a:r>
              <a:rPr lang="en-US" sz="1200" dirty="0" err="1">
                <a:latin typeface="IBM Plex Mono Medm" panose="020B0509050203000203" pitchFamily="49" charset="77"/>
              </a:rPr>
              <a:t>System.out.println</a:t>
            </a:r>
            <a:r>
              <a:rPr lang="en-US" sz="1200" dirty="0">
                <a:latin typeface="IBM Plex Mono Medm" panose="020B0509050203000203" pitchFamily="49" charset="77"/>
              </a:rPr>
              <a:t>("Link was successful");</a:t>
            </a:r>
          </a:p>
          <a:p>
            <a:pPr marL="0" indent="0">
              <a:spcBef>
                <a:spcPts val="667"/>
              </a:spcBef>
              <a:buNone/>
            </a:pPr>
            <a:r>
              <a:rPr lang="en-US" sz="1200" dirty="0">
                <a:latin typeface="IBM Plex Mono Medm" panose="020B0509050203000203" pitchFamily="49" charset="77"/>
              </a:rPr>
              <a:t>} catch (</a:t>
            </a:r>
            <a:r>
              <a:rPr lang="en-US" sz="1200" dirty="0" err="1">
                <a:latin typeface="IBM Plex Mono Medm" panose="020B0509050203000203" pitchFamily="49" charset="77"/>
              </a:rPr>
              <a:t>InvalidProgramIdException</a:t>
            </a:r>
            <a:r>
              <a:rPr lang="en-US" sz="1200" dirty="0">
                <a:latin typeface="IBM Plex Mono Medm" panose="020B0509050203000203" pitchFamily="49" charset="77"/>
              </a:rPr>
              <a:t> a) {</a:t>
            </a:r>
          </a:p>
          <a:p>
            <a:pPr marL="0" indent="0">
              <a:spcBef>
                <a:spcPts val="667"/>
              </a:spcBef>
              <a:buNone/>
            </a:pPr>
            <a:r>
              <a:rPr lang="en-US" sz="1200" dirty="0">
                <a:latin typeface="IBM Plex Mono Medm" panose="020B0509050203000203" pitchFamily="49" charset="77"/>
              </a:rPr>
              <a:t>   </a:t>
            </a:r>
            <a:r>
              <a:rPr lang="en-US" sz="1200" dirty="0" err="1">
                <a:latin typeface="IBM Plex Mono Medm" panose="020B0509050203000203" pitchFamily="49" charset="77"/>
              </a:rPr>
              <a:t>System.out.println</a:t>
            </a:r>
            <a:r>
              <a:rPr lang="en-US" sz="1200" dirty="0">
                <a:latin typeface="IBM Plex Mono Medm" panose="020B0509050203000203" pitchFamily="49" charset="77"/>
              </a:rPr>
              <a:t>("Program not found");</a:t>
            </a:r>
          </a:p>
          <a:p>
            <a:pPr marL="0" indent="0">
              <a:spcBef>
                <a:spcPts val="667"/>
              </a:spcBef>
              <a:buNone/>
            </a:pPr>
            <a:r>
              <a:rPr lang="en-US" sz="1200" dirty="0">
                <a:latin typeface="IBM Plex Mono Medm" panose="020B0509050203000203" pitchFamily="49" charset="77"/>
              </a:rPr>
              <a:t>} catch (</a:t>
            </a:r>
            <a:r>
              <a:rPr lang="en-US" sz="1200" dirty="0" err="1">
                <a:latin typeface="IBM Plex Mono Medm" panose="020B0509050203000203" pitchFamily="49" charset="77"/>
              </a:rPr>
              <a:t>NotAuthorisedException</a:t>
            </a:r>
            <a:r>
              <a:rPr lang="en-US" sz="1200" dirty="0">
                <a:latin typeface="IBM Plex Mono Medm" panose="020B0509050203000203" pitchFamily="49" charset="77"/>
              </a:rPr>
              <a:t> b) {</a:t>
            </a:r>
          </a:p>
          <a:p>
            <a:pPr marL="0" indent="0">
              <a:spcBef>
                <a:spcPts val="667"/>
              </a:spcBef>
              <a:buNone/>
            </a:pPr>
            <a:r>
              <a:rPr lang="en-US" sz="1200" dirty="0">
                <a:latin typeface="IBM Plex Mono Medm" panose="020B0509050203000203" pitchFamily="49" charset="77"/>
              </a:rPr>
              <a:t>   </a:t>
            </a:r>
            <a:r>
              <a:rPr lang="en-US" sz="1200" dirty="0" err="1">
                <a:latin typeface="IBM Plex Mono Medm" panose="020B0509050203000203" pitchFamily="49" charset="77"/>
              </a:rPr>
              <a:t>System.out.println</a:t>
            </a:r>
            <a:r>
              <a:rPr lang="en-US" sz="1200" dirty="0">
                <a:latin typeface="IBM Plex Mono Medm" panose="020B0509050203000203" pitchFamily="49" charset="77"/>
              </a:rPr>
              <a:t>("Not authorized to use </a:t>
            </a:r>
            <a:r>
              <a:rPr lang="en-US" sz="1200" dirty="0" err="1">
                <a:latin typeface="IBM Plex Mono Medm" panose="020B0509050203000203" pitchFamily="49" charset="77"/>
              </a:rPr>
              <a:t>pgm</a:t>
            </a:r>
            <a:r>
              <a:rPr lang="en-US" sz="1200" dirty="0">
                <a:latin typeface="IBM Plex Mono Medm" panose="020B0509050203000203" pitchFamily="49" charset="77"/>
              </a:rPr>
              <a:t>");</a:t>
            </a:r>
          </a:p>
          <a:p>
            <a:pPr marL="0" indent="0">
              <a:spcBef>
                <a:spcPts val="667"/>
              </a:spcBef>
              <a:buNone/>
            </a:pPr>
            <a:r>
              <a:rPr lang="en-US" sz="1200" dirty="0">
                <a:latin typeface="IBM Plex Mono Medm" panose="020B0509050203000203" pitchFamily="49" charset="77"/>
              </a:rPr>
              <a:t>} catch (</a:t>
            </a:r>
            <a:r>
              <a:rPr lang="en-US" sz="1200" dirty="0" err="1">
                <a:latin typeface="IBM Plex Mono Medm" panose="020B0509050203000203" pitchFamily="49" charset="77"/>
              </a:rPr>
              <a:t>CicsConditionException</a:t>
            </a:r>
            <a:r>
              <a:rPr lang="en-US" sz="1200" dirty="0">
                <a:latin typeface="IBM Plex Mono Medm" panose="020B0509050203000203" pitchFamily="49" charset="77"/>
              </a:rPr>
              <a:t> </a:t>
            </a:r>
            <a:r>
              <a:rPr lang="en-US" sz="1200" dirty="0" err="1">
                <a:latin typeface="IBM Plex Mono Medm" panose="020B0509050203000203" pitchFamily="49" charset="77"/>
              </a:rPr>
              <a:t>cce</a:t>
            </a:r>
            <a:r>
              <a:rPr lang="en-US" sz="1200" dirty="0">
                <a:latin typeface="IBM Plex Mono Medm" panose="020B0509050203000203" pitchFamily="49" charset="77"/>
              </a:rPr>
              <a:t>) { // catch the rest</a:t>
            </a:r>
          </a:p>
          <a:p>
            <a:pPr marL="0" indent="0">
              <a:spcBef>
                <a:spcPts val="667"/>
              </a:spcBef>
              <a:buNone/>
            </a:pPr>
            <a:r>
              <a:rPr lang="en-US" sz="1200" dirty="0">
                <a:latin typeface="IBM Plex Mono Medm" panose="020B0509050203000203" pitchFamily="49" charset="77"/>
              </a:rPr>
              <a:t>   </a:t>
            </a:r>
            <a:r>
              <a:rPr lang="en-US" sz="1200" dirty="0" err="1">
                <a:latin typeface="IBM Plex Mono Medm" panose="020B0509050203000203" pitchFamily="49" charset="77"/>
              </a:rPr>
              <a:t>System.out.println</a:t>
            </a:r>
            <a:r>
              <a:rPr lang="en-US" sz="1200" dirty="0">
                <a:latin typeface="IBM Plex Mono Medm" panose="020B0509050203000203" pitchFamily="49" charset="77"/>
              </a:rPr>
              <a:t>("Unexpected exception: "+</a:t>
            </a:r>
            <a:r>
              <a:rPr lang="en-US" sz="1200" dirty="0" err="1">
                <a:latin typeface="IBM Plex Mono Medm" panose="020B0509050203000203" pitchFamily="49" charset="77"/>
              </a:rPr>
              <a:t>cce</a:t>
            </a:r>
            <a:r>
              <a:rPr lang="en-US" sz="1200" dirty="0">
                <a:latin typeface="IBM Plex Mono Medm" panose="020B0509050203000203" pitchFamily="49" charset="77"/>
              </a:rPr>
              <a:t>);</a:t>
            </a:r>
          </a:p>
          <a:p>
            <a:pPr marL="0" indent="0">
              <a:spcBef>
                <a:spcPts val="667"/>
              </a:spcBef>
              <a:buNone/>
            </a:pPr>
            <a:r>
              <a:rPr lang="en-US" sz="1200" dirty="0">
                <a:latin typeface="IBM Plex Mono Medm" panose="020B0509050203000203" pitchFamily="49" charset="77"/>
              </a:rPr>
              <a:t>}</a:t>
            </a:r>
          </a:p>
          <a:p>
            <a:pPr marL="0" indent="0">
              <a:spcBef>
                <a:spcPts val="667"/>
              </a:spcBef>
              <a:buNone/>
            </a:pPr>
            <a:endParaRPr lang="en-US" sz="1200" dirty="0">
              <a:latin typeface="IBM Plex Mono Medm" panose="020B0509050203000203" pitchFamily="49" charset="77"/>
            </a:endParaRPr>
          </a:p>
          <a:p>
            <a:pPr marL="0" indent="0">
              <a:buNone/>
            </a:pPr>
            <a:endParaRPr lang="en-US" sz="1200" dirty="0"/>
          </a:p>
          <a:p>
            <a:pPr marL="0" indent="0">
              <a:spcBef>
                <a:spcPts val="667"/>
              </a:spcBef>
              <a:buNone/>
            </a:pPr>
            <a:endParaRPr lang="en-US" sz="1200" dirty="0">
              <a:latin typeface="IBM Plex Mono Medm" panose="020B0509050203000203" pitchFamily="49" charset="77"/>
            </a:endParaRPr>
          </a:p>
        </p:txBody>
      </p:sp>
      <p:sp>
        <p:nvSpPr>
          <p:cNvPr id="6" name="Slide Number Placeholder 5">
            <a:extLst>
              <a:ext uri="{FF2B5EF4-FFF2-40B4-BE49-F238E27FC236}">
                <a16:creationId xmlns:a16="http://schemas.microsoft.com/office/drawing/2014/main" id="{05A5F927-D376-A04B-9243-9C94BE69ED79}"/>
              </a:ext>
            </a:extLst>
          </p:cNvPr>
          <p:cNvSpPr>
            <a:spLocks noGrp="1"/>
          </p:cNvSpPr>
          <p:nvPr>
            <p:ph type="sldNum" sz="quarter" idx="12"/>
          </p:nvPr>
        </p:nvSpPr>
        <p:spPr/>
        <p:txBody>
          <a:bodyPr/>
          <a:lstStyle/>
          <a:p>
            <a:fld id="{59395FB3-9C97-154F-86B2-7E381B951268}" type="slidenum">
              <a:rPr lang="en-US" smtClean="0"/>
              <a:pPr/>
              <a:t>26</a:t>
            </a:fld>
            <a:endParaRPr lang="en-US" dirty="0"/>
          </a:p>
        </p:txBody>
      </p:sp>
      <p:sp>
        <p:nvSpPr>
          <p:cNvPr id="5" name="Footer Placeholder 4">
            <a:extLst>
              <a:ext uri="{FF2B5EF4-FFF2-40B4-BE49-F238E27FC236}">
                <a16:creationId xmlns:a16="http://schemas.microsoft.com/office/drawing/2014/main" id="{3F59584F-61B4-9E4D-B99C-C686AE51D26B}"/>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2952829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1D8B-B6CE-744F-B64D-DCFE841BD0E8}"/>
              </a:ext>
            </a:extLst>
          </p:cNvPr>
          <p:cNvSpPr>
            <a:spLocks noGrp="1"/>
          </p:cNvSpPr>
          <p:nvPr>
            <p:ph type="title"/>
          </p:nvPr>
        </p:nvSpPr>
        <p:spPr/>
        <p:txBody>
          <a:bodyPr>
            <a:normAutofit/>
          </a:bodyPr>
          <a:lstStyle/>
          <a:p>
            <a:r>
              <a:rPr lang="en-US" sz="4000" dirty="0"/>
              <a:t>JCICS classes, part 1</a:t>
            </a:r>
          </a:p>
        </p:txBody>
      </p:sp>
      <p:sp>
        <p:nvSpPr>
          <p:cNvPr id="4" name="Text Placeholder 3">
            <a:extLst>
              <a:ext uri="{FF2B5EF4-FFF2-40B4-BE49-F238E27FC236}">
                <a16:creationId xmlns:a16="http://schemas.microsoft.com/office/drawing/2014/main" id="{1C422479-F566-F04E-BB5C-88DC2471C584}"/>
              </a:ext>
            </a:extLst>
          </p:cNvPr>
          <p:cNvSpPr>
            <a:spLocks noGrp="1"/>
          </p:cNvSpPr>
          <p:nvPr>
            <p:ph sz="half" idx="1"/>
          </p:nvPr>
        </p:nvSpPr>
        <p:spPr/>
        <p:txBody>
          <a:bodyPr>
            <a:normAutofit fontScale="92500" lnSpcReduction="10000"/>
          </a:bodyPr>
          <a:lstStyle/>
          <a:p>
            <a:r>
              <a:rPr lang="en-US" dirty="0"/>
              <a:t>CANCEL, RETRIEVE, START</a:t>
            </a:r>
          </a:p>
          <a:p>
            <a:r>
              <a:rPr lang="en-US" dirty="0"/>
              <a:t>Temp Storage</a:t>
            </a:r>
          </a:p>
          <a:p>
            <a:r>
              <a:rPr lang="en-US" dirty="0"/>
              <a:t>Transient Data</a:t>
            </a:r>
          </a:p>
          <a:p>
            <a:r>
              <a:rPr lang="en-US" dirty="0"/>
              <a:t>ENQUEUE, DEQUEUE</a:t>
            </a:r>
          </a:p>
          <a:p>
            <a:r>
              <a:rPr lang="en-US" dirty="0"/>
              <a:t>APPC mapped conversations</a:t>
            </a:r>
          </a:p>
          <a:p>
            <a:r>
              <a:rPr lang="en-US" dirty="0"/>
              <a:t>TRACE</a:t>
            </a:r>
          </a:p>
          <a:p>
            <a:r>
              <a:rPr lang="en-US" dirty="0"/>
              <a:t>SYNCPOINT, ROLLBACK</a:t>
            </a:r>
          </a:p>
          <a:p>
            <a:r>
              <a:rPr lang="en-US" dirty="0"/>
              <a:t>Asynchronous API</a:t>
            </a:r>
          </a:p>
          <a:p>
            <a:pPr lvl="1"/>
            <a:r>
              <a:rPr lang="en-US" dirty="0" err="1"/>
              <a:t>AsyncService</a:t>
            </a:r>
            <a:endParaRPr lang="en-US" dirty="0"/>
          </a:p>
          <a:p>
            <a:pPr lvl="1"/>
            <a:r>
              <a:rPr lang="en-US" dirty="0" err="1"/>
              <a:t>ChildResponse</a:t>
            </a:r>
            <a:endParaRPr lang="en-US" dirty="0"/>
          </a:p>
          <a:p>
            <a:pPr lvl="1"/>
            <a:endParaRPr lang="en-US" dirty="0"/>
          </a:p>
          <a:p>
            <a:pPr marL="0" lvl="1" indent="0">
              <a:buNone/>
            </a:pPr>
            <a:endParaRPr lang="en-US" dirty="0"/>
          </a:p>
          <a:p>
            <a:endParaRPr lang="en-US" dirty="0"/>
          </a:p>
        </p:txBody>
      </p:sp>
      <p:sp>
        <p:nvSpPr>
          <p:cNvPr id="3" name="Text Placeholder 2">
            <a:extLst>
              <a:ext uri="{FF2B5EF4-FFF2-40B4-BE49-F238E27FC236}">
                <a16:creationId xmlns:a16="http://schemas.microsoft.com/office/drawing/2014/main" id="{B5BDF383-CE20-0B4B-926D-EC6BF976D289}"/>
              </a:ext>
            </a:extLst>
          </p:cNvPr>
          <p:cNvSpPr>
            <a:spLocks noGrp="1"/>
          </p:cNvSpPr>
          <p:nvPr>
            <p:ph sz="half" idx="2"/>
          </p:nvPr>
        </p:nvSpPr>
        <p:spPr/>
        <p:txBody>
          <a:bodyPr>
            <a:normAutofit fontScale="92500" lnSpcReduction="10000"/>
          </a:bodyPr>
          <a:lstStyle/>
          <a:p>
            <a:r>
              <a:rPr lang="en-US" dirty="0"/>
              <a:t>BMS and Terminal Control</a:t>
            </a:r>
          </a:p>
          <a:p>
            <a:pPr lvl="1"/>
            <a:r>
              <a:rPr lang="en-US" dirty="0"/>
              <a:t>converse(), receive(), send(), </a:t>
            </a:r>
            <a:r>
              <a:rPr lang="en-US" dirty="0" err="1"/>
              <a:t>sendControl</a:t>
            </a:r>
            <a:r>
              <a:rPr lang="en-US" dirty="0"/>
              <a:t>(), </a:t>
            </a:r>
            <a:r>
              <a:rPr lang="en-US" dirty="0" err="1"/>
              <a:t>sendText</a:t>
            </a:r>
            <a:r>
              <a:rPr lang="en-US" dirty="0"/>
              <a:t>()</a:t>
            </a:r>
          </a:p>
          <a:p>
            <a:pPr lvl="1"/>
            <a:r>
              <a:rPr lang="en-US" dirty="0"/>
              <a:t>no SEND MAP, RECEIVE MAP, HANDLE AID or WAIT TERMINAL</a:t>
            </a:r>
          </a:p>
          <a:p>
            <a:r>
              <a:rPr lang="en-US" dirty="0"/>
              <a:t>Document API</a:t>
            </a:r>
          </a:p>
          <a:p>
            <a:r>
              <a:rPr lang="en-US" dirty="0"/>
              <a:t>Common equivalents of ASSIGN, ADDRESS, INQUIRE</a:t>
            </a:r>
          </a:p>
          <a:p>
            <a:r>
              <a:rPr lang="en-US" dirty="0"/>
              <a:t>FILE Control, including BROWSE</a:t>
            </a:r>
          </a:p>
          <a:p>
            <a:r>
              <a:rPr lang="en-US" dirty="0"/>
              <a:t>LINK </a:t>
            </a:r>
          </a:p>
          <a:p>
            <a:pPr lvl="1"/>
            <a:r>
              <a:rPr lang="en-US" dirty="0"/>
              <a:t>no SUSPEND</a:t>
            </a:r>
          </a:p>
          <a:p>
            <a:endParaRPr lang="en-US" dirty="0"/>
          </a:p>
        </p:txBody>
      </p:sp>
      <p:sp>
        <p:nvSpPr>
          <p:cNvPr id="6" name="Slide Number Placeholder 5">
            <a:extLst>
              <a:ext uri="{FF2B5EF4-FFF2-40B4-BE49-F238E27FC236}">
                <a16:creationId xmlns:a16="http://schemas.microsoft.com/office/drawing/2014/main" id="{6628A7E2-B69F-4D44-BEC1-74C5EB02ACC3}"/>
              </a:ext>
            </a:extLst>
          </p:cNvPr>
          <p:cNvSpPr>
            <a:spLocks noGrp="1"/>
          </p:cNvSpPr>
          <p:nvPr>
            <p:ph type="sldNum" sz="quarter" idx="12"/>
          </p:nvPr>
        </p:nvSpPr>
        <p:spPr/>
        <p:txBody>
          <a:bodyPr/>
          <a:lstStyle/>
          <a:p>
            <a:fld id="{59395FB3-9C97-154F-86B2-7E381B951268}" type="slidenum">
              <a:rPr lang="en-US" smtClean="0"/>
              <a:pPr/>
              <a:t>27</a:t>
            </a:fld>
            <a:endParaRPr lang="en-US" dirty="0"/>
          </a:p>
        </p:txBody>
      </p:sp>
      <p:sp>
        <p:nvSpPr>
          <p:cNvPr id="5" name="Footer Placeholder 4">
            <a:extLst>
              <a:ext uri="{FF2B5EF4-FFF2-40B4-BE49-F238E27FC236}">
                <a16:creationId xmlns:a16="http://schemas.microsoft.com/office/drawing/2014/main" id="{053B409E-94F3-AC41-98F0-FC99CE143B8E}"/>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552189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DBC0-DAA5-5B4E-B60D-AE495DE62507}"/>
              </a:ext>
            </a:extLst>
          </p:cNvPr>
          <p:cNvSpPr>
            <a:spLocks noGrp="1"/>
          </p:cNvSpPr>
          <p:nvPr>
            <p:ph type="title"/>
          </p:nvPr>
        </p:nvSpPr>
        <p:spPr/>
        <p:txBody>
          <a:bodyPr>
            <a:normAutofit/>
          </a:bodyPr>
          <a:lstStyle/>
          <a:p>
            <a:r>
              <a:rPr lang="en-US" sz="4000" dirty="0"/>
              <a:t>JCICS classes, part 2</a:t>
            </a:r>
          </a:p>
        </p:txBody>
      </p:sp>
      <p:sp>
        <p:nvSpPr>
          <p:cNvPr id="4" name="Text Placeholder 3">
            <a:extLst>
              <a:ext uri="{FF2B5EF4-FFF2-40B4-BE49-F238E27FC236}">
                <a16:creationId xmlns:a16="http://schemas.microsoft.com/office/drawing/2014/main" id="{F798FB79-BFBC-9849-B417-44496E713951}"/>
              </a:ext>
            </a:extLst>
          </p:cNvPr>
          <p:cNvSpPr>
            <a:spLocks noGrp="1"/>
          </p:cNvSpPr>
          <p:nvPr>
            <p:ph sz="half" idx="1"/>
          </p:nvPr>
        </p:nvSpPr>
        <p:spPr/>
        <p:txBody>
          <a:bodyPr/>
          <a:lstStyle/>
          <a:p>
            <a:r>
              <a:rPr lang="en-US" dirty="0"/>
              <a:t>SIGNAL EVENT</a:t>
            </a:r>
          </a:p>
          <a:p>
            <a:r>
              <a:rPr lang="en-US" dirty="0"/>
              <a:t>TRANSFORM</a:t>
            </a:r>
          </a:p>
          <a:p>
            <a:pPr lvl="1"/>
            <a:r>
              <a:rPr lang="en-US" dirty="0" err="1"/>
              <a:t>XmlTransform</a:t>
            </a:r>
            <a:endParaRPr lang="en-US" dirty="0"/>
          </a:p>
          <a:p>
            <a:r>
              <a:rPr lang="en-US" dirty="0"/>
              <a:t>INVOKE SERVICE</a:t>
            </a:r>
          </a:p>
          <a:p>
            <a:r>
              <a:rPr lang="en-US" dirty="0"/>
              <a:t>WS-Addressing</a:t>
            </a:r>
          </a:p>
          <a:p>
            <a:r>
              <a:rPr lang="en-US" dirty="0"/>
              <a:t>Channels and Containers</a:t>
            </a:r>
          </a:p>
          <a:p>
            <a:r>
              <a:rPr lang="en-US" dirty="0" err="1"/>
              <a:t>IsCICS</a:t>
            </a:r>
            <a:r>
              <a:rPr lang="en-US" dirty="0"/>
              <a:t> – Test whether we are in a CICS environment</a:t>
            </a:r>
          </a:p>
          <a:p>
            <a:pPr lvl="1"/>
            <a:endParaRPr lang="en-US" dirty="0"/>
          </a:p>
          <a:p>
            <a:endParaRPr lang="en-US" dirty="0"/>
          </a:p>
        </p:txBody>
      </p:sp>
      <p:sp>
        <p:nvSpPr>
          <p:cNvPr id="3" name="Text Placeholder 2">
            <a:extLst>
              <a:ext uri="{FF2B5EF4-FFF2-40B4-BE49-F238E27FC236}">
                <a16:creationId xmlns:a16="http://schemas.microsoft.com/office/drawing/2014/main" id="{3CA30620-E64E-F141-938D-042882D0E80B}"/>
              </a:ext>
            </a:extLst>
          </p:cNvPr>
          <p:cNvSpPr>
            <a:spLocks noGrp="1"/>
          </p:cNvSpPr>
          <p:nvPr>
            <p:ph sz="half" idx="2"/>
          </p:nvPr>
        </p:nvSpPr>
        <p:spPr/>
        <p:txBody>
          <a:bodyPr/>
          <a:lstStyle/>
          <a:p>
            <a:r>
              <a:rPr lang="en-US" dirty="0"/>
              <a:t>WEB</a:t>
            </a:r>
          </a:p>
          <a:p>
            <a:pPr lvl="1"/>
            <a:r>
              <a:rPr lang="en-US" dirty="0" err="1"/>
              <a:t>HttpSession</a:t>
            </a:r>
            <a:endParaRPr lang="en-US" dirty="0"/>
          </a:p>
          <a:p>
            <a:pPr lvl="1"/>
            <a:r>
              <a:rPr lang="en-US" dirty="0" err="1"/>
              <a:t>HttpRequest</a:t>
            </a:r>
            <a:endParaRPr lang="en-US" dirty="0"/>
          </a:p>
          <a:p>
            <a:pPr lvl="1"/>
            <a:r>
              <a:rPr lang="en-US" dirty="0" err="1"/>
              <a:t>HttpResponse</a:t>
            </a:r>
            <a:endParaRPr lang="en-US" dirty="0"/>
          </a:p>
          <a:p>
            <a:pPr lvl="1"/>
            <a:r>
              <a:rPr lang="en-US" dirty="0" err="1"/>
              <a:t>HttpHeader</a:t>
            </a:r>
            <a:endParaRPr lang="en-US" dirty="0"/>
          </a:p>
          <a:p>
            <a:pPr lvl="1"/>
            <a:r>
              <a:rPr lang="en-US" dirty="0" err="1"/>
              <a:t>HttpClientRequest</a:t>
            </a:r>
            <a:endParaRPr lang="en-US" dirty="0"/>
          </a:p>
          <a:p>
            <a:pPr lvl="1"/>
            <a:r>
              <a:rPr lang="en-US" dirty="0" err="1"/>
              <a:t>HttpClientResponse</a:t>
            </a:r>
            <a:endParaRPr lang="en-US" dirty="0"/>
          </a:p>
          <a:p>
            <a:pPr lvl="1"/>
            <a:r>
              <a:rPr lang="en-US" dirty="0" err="1"/>
              <a:t>CertificateInfo</a:t>
            </a:r>
            <a:endParaRPr lang="en-US" dirty="0"/>
          </a:p>
          <a:p>
            <a:endParaRPr lang="en-US" dirty="0"/>
          </a:p>
        </p:txBody>
      </p:sp>
      <p:sp>
        <p:nvSpPr>
          <p:cNvPr id="6" name="Slide Number Placeholder 5">
            <a:extLst>
              <a:ext uri="{FF2B5EF4-FFF2-40B4-BE49-F238E27FC236}">
                <a16:creationId xmlns:a16="http://schemas.microsoft.com/office/drawing/2014/main" id="{D583523B-CB6A-C447-870A-A6691266AEB5}"/>
              </a:ext>
            </a:extLst>
          </p:cNvPr>
          <p:cNvSpPr>
            <a:spLocks noGrp="1"/>
          </p:cNvSpPr>
          <p:nvPr>
            <p:ph type="sldNum" sz="quarter" idx="12"/>
          </p:nvPr>
        </p:nvSpPr>
        <p:spPr/>
        <p:txBody>
          <a:bodyPr/>
          <a:lstStyle/>
          <a:p>
            <a:fld id="{59395FB3-9C97-154F-86B2-7E381B951268}" type="slidenum">
              <a:rPr lang="en-US" smtClean="0"/>
              <a:pPr/>
              <a:t>28</a:t>
            </a:fld>
            <a:endParaRPr lang="en-US" dirty="0"/>
          </a:p>
        </p:txBody>
      </p:sp>
      <p:sp>
        <p:nvSpPr>
          <p:cNvPr id="5" name="Footer Placeholder 4">
            <a:extLst>
              <a:ext uri="{FF2B5EF4-FFF2-40B4-BE49-F238E27FC236}">
                <a16:creationId xmlns:a16="http://schemas.microsoft.com/office/drawing/2014/main" id="{595FB135-E43A-284C-8A4E-3ED0B2ED76AF}"/>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216135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5396-D28C-0141-89C8-020A180BD8A8}"/>
              </a:ext>
            </a:extLst>
          </p:cNvPr>
          <p:cNvSpPr>
            <a:spLocks noGrp="1"/>
          </p:cNvSpPr>
          <p:nvPr>
            <p:ph type="title"/>
          </p:nvPr>
        </p:nvSpPr>
        <p:spPr/>
        <p:txBody>
          <a:bodyPr>
            <a:normAutofit/>
          </a:bodyPr>
          <a:lstStyle/>
          <a:p>
            <a:r>
              <a:rPr lang="en-US" sz="4000" dirty="0"/>
              <a:t>Restrictions, limitations, and unsupported functions</a:t>
            </a:r>
          </a:p>
        </p:txBody>
      </p:sp>
      <p:sp>
        <p:nvSpPr>
          <p:cNvPr id="4" name="Text Placeholder 3">
            <a:extLst>
              <a:ext uri="{FF2B5EF4-FFF2-40B4-BE49-F238E27FC236}">
                <a16:creationId xmlns:a16="http://schemas.microsoft.com/office/drawing/2014/main" id="{406F3F85-6E96-A241-A3D7-21C717A0DD04}"/>
              </a:ext>
            </a:extLst>
          </p:cNvPr>
          <p:cNvSpPr>
            <a:spLocks noGrp="1"/>
          </p:cNvSpPr>
          <p:nvPr>
            <p:ph sz="half" idx="1"/>
          </p:nvPr>
        </p:nvSpPr>
        <p:spPr/>
        <p:txBody>
          <a:bodyPr>
            <a:normAutofit fontScale="92500"/>
          </a:bodyPr>
          <a:lstStyle/>
          <a:p>
            <a:r>
              <a:rPr lang="en-US" dirty="0"/>
              <a:t>Journal services</a:t>
            </a:r>
          </a:p>
          <a:p>
            <a:r>
              <a:rPr lang="en-US" dirty="0"/>
              <a:t>Storage services</a:t>
            </a:r>
          </a:p>
          <a:p>
            <a:pPr lvl="1"/>
            <a:r>
              <a:rPr lang="en-US" dirty="0"/>
              <a:t>no GETMAIN – use normal Java storage management</a:t>
            </a:r>
          </a:p>
          <a:p>
            <a:r>
              <a:rPr lang="en-US" dirty="0"/>
              <a:t>Timer services</a:t>
            </a:r>
          </a:p>
          <a:p>
            <a:pPr lvl="1"/>
            <a:r>
              <a:rPr lang="en-US" dirty="0"/>
              <a:t>START &amp; CANCEL are supported</a:t>
            </a:r>
          </a:p>
          <a:p>
            <a:pPr lvl="1"/>
            <a:r>
              <a:rPr lang="en-US" dirty="0"/>
              <a:t>no POST, DELAY, WAIT EVENT</a:t>
            </a:r>
          </a:p>
          <a:p>
            <a:r>
              <a:rPr lang="en-US" dirty="0"/>
              <a:t>System Programmer Interface (INQUIRE/SET/PERFORM, </a:t>
            </a:r>
            <a:r>
              <a:rPr lang="en-US" dirty="0" err="1"/>
              <a:t>etc</a:t>
            </a:r>
            <a:r>
              <a:rPr lang="en-US" dirty="0"/>
              <a:t>)</a:t>
            </a:r>
          </a:p>
        </p:txBody>
      </p:sp>
      <p:sp>
        <p:nvSpPr>
          <p:cNvPr id="3" name="Text Placeholder 2">
            <a:extLst>
              <a:ext uri="{FF2B5EF4-FFF2-40B4-BE49-F238E27FC236}">
                <a16:creationId xmlns:a16="http://schemas.microsoft.com/office/drawing/2014/main" id="{46D082E1-8C40-A847-B075-D4B581265F45}"/>
              </a:ext>
            </a:extLst>
          </p:cNvPr>
          <p:cNvSpPr>
            <a:spLocks noGrp="1"/>
          </p:cNvSpPr>
          <p:nvPr>
            <p:ph sz="half" idx="2"/>
          </p:nvPr>
        </p:nvSpPr>
        <p:spPr/>
        <p:txBody>
          <a:bodyPr>
            <a:normAutofit fontScale="92500"/>
          </a:bodyPr>
          <a:lstStyle/>
          <a:p>
            <a:r>
              <a:rPr lang="en-US" dirty="0"/>
              <a:t>Must not use </a:t>
            </a:r>
            <a:r>
              <a:rPr lang="en-US" dirty="0" err="1"/>
              <a:t>System.exit</a:t>
            </a:r>
            <a:r>
              <a:rPr lang="en-US" dirty="0"/>
              <a:t>() method</a:t>
            </a:r>
          </a:p>
          <a:p>
            <a:r>
              <a:rPr lang="en-US" dirty="0"/>
              <a:t>BMS Send Map and Receive Map  **</a:t>
            </a:r>
          </a:p>
          <a:p>
            <a:r>
              <a:rPr lang="en-US" dirty="0"/>
              <a:t>APPC unmapped conversations</a:t>
            </a:r>
          </a:p>
          <a:p>
            <a:r>
              <a:rPr lang="en-US" dirty="0"/>
              <a:t>CICS Business Transaction Services (BTS)</a:t>
            </a:r>
          </a:p>
          <a:p>
            <a:r>
              <a:rPr lang="en-US" dirty="0"/>
              <a:t>XCTL</a:t>
            </a:r>
          </a:p>
          <a:p>
            <a:r>
              <a:rPr lang="en-US" dirty="0"/>
              <a:t>DUMP services</a:t>
            </a:r>
          </a:p>
          <a:p>
            <a:endParaRPr lang="en-US" dirty="0"/>
          </a:p>
        </p:txBody>
      </p:sp>
      <p:sp>
        <p:nvSpPr>
          <p:cNvPr id="6" name="Slide Number Placeholder 5">
            <a:extLst>
              <a:ext uri="{FF2B5EF4-FFF2-40B4-BE49-F238E27FC236}">
                <a16:creationId xmlns:a16="http://schemas.microsoft.com/office/drawing/2014/main" id="{06B3A11D-D601-9644-9E8A-C712144D8819}"/>
              </a:ext>
            </a:extLst>
          </p:cNvPr>
          <p:cNvSpPr>
            <a:spLocks noGrp="1"/>
          </p:cNvSpPr>
          <p:nvPr>
            <p:ph type="sldNum" sz="quarter" idx="12"/>
          </p:nvPr>
        </p:nvSpPr>
        <p:spPr/>
        <p:txBody>
          <a:bodyPr/>
          <a:lstStyle/>
          <a:p>
            <a:fld id="{59395FB3-9C97-154F-86B2-7E381B951268}" type="slidenum">
              <a:rPr lang="en-US" smtClean="0"/>
              <a:pPr/>
              <a:t>29</a:t>
            </a:fld>
            <a:endParaRPr lang="en-US" dirty="0"/>
          </a:p>
        </p:txBody>
      </p:sp>
      <p:sp>
        <p:nvSpPr>
          <p:cNvPr id="5" name="Footer Placeholder 4">
            <a:extLst>
              <a:ext uri="{FF2B5EF4-FFF2-40B4-BE49-F238E27FC236}">
                <a16:creationId xmlns:a16="http://schemas.microsoft.com/office/drawing/2014/main" id="{6F71A467-EF84-6548-AC14-E3E52BCA471D}"/>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147375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5F00-5B1C-5D44-A0DC-A9223AE15C52}"/>
              </a:ext>
            </a:extLst>
          </p:cNvPr>
          <p:cNvSpPr>
            <a:spLocks noGrp="1"/>
          </p:cNvSpPr>
          <p:nvPr>
            <p:ph type="title"/>
          </p:nvPr>
        </p:nvSpPr>
        <p:spPr/>
        <p:txBody>
          <a:bodyPr>
            <a:normAutofit/>
          </a:bodyPr>
          <a:lstStyle/>
          <a:p>
            <a:r>
              <a:rPr lang="en-US" sz="3600" dirty="0"/>
              <a:t>Notices</a:t>
            </a:r>
          </a:p>
        </p:txBody>
      </p:sp>
      <p:sp>
        <p:nvSpPr>
          <p:cNvPr id="3" name="Content Placeholder 2">
            <a:extLst>
              <a:ext uri="{FF2B5EF4-FFF2-40B4-BE49-F238E27FC236}">
                <a16:creationId xmlns:a16="http://schemas.microsoft.com/office/drawing/2014/main" id="{49F3C572-10C6-0844-84F9-B4A5106DB257}"/>
              </a:ext>
            </a:extLst>
          </p:cNvPr>
          <p:cNvSpPr>
            <a:spLocks noGrp="1"/>
          </p:cNvSpPr>
          <p:nvPr>
            <p:ph idx="1"/>
          </p:nvPr>
        </p:nvSpPr>
        <p:spPr/>
        <p:txBody>
          <a:bodyPr>
            <a:normAutofit fontScale="62500" lnSpcReduction="20000"/>
          </a:bodyPr>
          <a:lstStyle/>
          <a:p>
            <a:pPr marL="0" indent="0">
              <a:buNone/>
            </a:pPr>
            <a:r>
              <a:rPr lang="en-US" dirty="0"/>
              <a:t>This information was developed for products and services offered in the U.S.A. IBM may not offer the products, services, or features discussed in this presentation in other countries. </a:t>
            </a:r>
          </a:p>
          <a:p>
            <a:pPr marL="0" indent="0">
              <a:buNone/>
            </a:pPr>
            <a:endParaRPr lang="en-US" dirty="0"/>
          </a:p>
          <a:p>
            <a:pPr marL="0" indent="0">
              <a:buNone/>
            </a:pPr>
            <a:r>
              <a:rPr lang="en-US" dirty="0"/>
              <a:t>INTERNATIONAL BUSINESS MACHINES CORPORATION PROVIDES THIS PRESENTATION "AS IS" WITHOUT WARRANTY OF ANY KIND, EITHER EXPRESS OR IMPLIED, INCLUDING, BUT NOT LIMITED TO, THE IMPLIED WARRANTIES OR CONDITIONS OF NON-INFRINGEMENT, MERCHANTABILTY OR FITNESS FOR A PARTICULAR PURPOSE.</a:t>
            </a:r>
          </a:p>
          <a:p>
            <a:pPr marL="0" indent="0">
              <a:buNone/>
            </a:pPr>
            <a:endParaRPr lang="en-US" dirty="0"/>
          </a:p>
          <a:p>
            <a:pPr marL="0" indent="0">
              <a:buNone/>
            </a:pPr>
            <a:r>
              <a:rPr lang="en-US" dirty="0"/>
              <a:t>This information could include technical inaccuracies or typographical errors.  IBM may make improvements and/or changes in the product(s) and/or the program(s) described in this presentation at any time without notice.</a:t>
            </a:r>
          </a:p>
          <a:p>
            <a:pPr marL="0" indent="0">
              <a:buNone/>
            </a:pPr>
            <a:endParaRPr lang="en-US" dirty="0"/>
          </a:p>
          <a:p>
            <a:pPr marL="0" indent="0">
              <a:buNone/>
            </a:pPr>
            <a:r>
              <a:rPr lang="en-US" dirty="0"/>
              <a:t>Any references in this presentation to non-IBM Web sites are provided for convenience only and do not in any manner serve as an endorsement of those Web sites.  The materials at those Web sites are not part of the materials for this IBM product and use of those Web sites is at your own risk.</a:t>
            </a:r>
          </a:p>
          <a:p>
            <a:pPr marL="0" indent="0">
              <a:buNone/>
            </a:pPr>
            <a:endParaRPr lang="en-US" dirty="0"/>
          </a:p>
        </p:txBody>
      </p:sp>
    </p:spTree>
    <p:extLst>
      <p:ext uri="{BB962C8B-B14F-4D97-AF65-F5344CB8AC3E}">
        <p14:creationId xmlns:p14="http://schemas.microsoft.com/office/powerpoint/2010/main" val="389996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21F9-53EE-1541-9714-76074F62CF66}"/>
              </a:ext>
            </a:extLst>
          </p:cNvPr>
          <p:cNvSpPr>
            <a:spLocks noGrp="1"/>
          </p:cNvSpPr>
          <p:nvPr>
            <p:ph type="title"/>
          </p:nvPr>
        </p:nvSpPr>
        <p:spPr/>
        <p:txBody>
          <a:bodyPr>
            <a:normAutofit/>
          </a:bodyPr>
          <a:lstStyle/>
          <a:p>
            <a:r>
              <a:rPr lang="en-US" sz="4000" dirty="0"/>
              <a:t>JCICX</a:t>
            </a:r>
          </a:p>
        </p:txBody>
      </p:sp>
      <p:sp>
        <p:nvSpPr>
          <p:cNvPr id="4" name="Text Placeholder 3">
            <a:extLst>
              <a:ext uri="{FF2B5EF4-FFF2-40B4-BE49-F238E27FC236}">
                <a16:creationId xmlns:a16="http://schemas.microsoft.com/office/drawing/2014/main" id="{B78B7A4D-346A-104B-8C17-5587157128CF}"/>
              </a:ext>
            </a:extLst>
          </p:cNvPr>
          <p:cNvSpPr>
            <a:spLocks noGrp="1"/>
          </p:cNvSpPr>
          <p:nvPr>
            <p:ph sz="half" idx="1"/>
          </p:nvPr>
        </p:nvSpPr>
        <p:spPr/>
        <p:txBody>
          <a:bodyPr>
            <a:normAutofit fontScale="92500" lnSpcReduction="20000"/>
          </a:bodyPr>
          <a:lstStyle/>
          <a:p>
            <a:pPr lvl="0"/>
            <a:r>
              <a:rPr lang="en-US" dirty="0"/>
              <a:t>Benefits</a:t>
            </a:r>
          </a:p>
          <a:p>
            <a:pPr lvl="1"/>
            <a:r>
              <a:rPr lang="en-US" dirty="0"/>
              <a:t>easy mocking and stubbing</a:t>
            </a:r>
          </a:p>
          <a:p>
            <a:pPr lvl="1"/>
            <a:r>
              <a:rPr lang="en-US" dirty="0"/>
              <a:t>can be run remotely in development environments</a:t>
            </a:r>
          </a:p>
          <a:p>
            <a:pPr lvl="1"/>
            <a:r>
              <a:rPr lang="en-US" dirty="0"/>
              <a:t>syntax is simplified and natural with more recent Java constructors</a:t>
            </a:r>
          </a:p>
          <a:p>
            <a:pPr lvl="1"/>
            <a:r>
              <a:rPr lang="en-US" dirty="0"/>
              <a:t>Code written using the JCICSX API classes can execute without change, both in remote development mode and when deployed to run in CICS</a:t>
            </a:r>
          </a:p>
          <a:p>
            <a:pPr lvl="1"/>
            <a:r>
              <a:rPr lang="en-US" dirty="0"/>
              <a:t>compatible with the JCICS API</a:t>
            </a:r>
          </a:p>
        </p:txBody>
      </p:sp>
      <p:sp>
        <p:nvSpPr>
          <p:cNvPr id="3" name="Text Placeholder 2">
            <a:extLst>
              <a:ext uri="{FF2B5EF4-FFF2-40B4-BE49-F238E27FC236}">
                <a16:creationId xmlns:a16="http://schemas.microsoft.com/office/drawing/2014/main" id="{A6FB4085-529F-8C44-8C8A-AC366684CD9A}"/>
              </a:ext>
            </a:extLst>
          </p:cNvPr>
          <p:cNvSpPr>
            <a:spLocks noGrp="1"/>
          </p:cNvSpPr>
          <p:nvPr>
            <p:ph sz="half" idx="2"/>
          </p:nvPr>
        </p:nvSpPr>
        <p:spPr/>
        <p:txBody>
          <a:bodyPr>
            <a:normAutofit fontScale="92500" lnSpcReduction="20000"/>
          </a:bodyPr>
          <a:lstStyle/>
          <a:p>
            <a:pPr lvl="1"/>
            <a:r>
              <a:rPr lang="en-US" dirty="0"/>
              <a:t>JCICSX API introduced in CICS TS V5.6</a:t>
            </a:r>
          </a:p>
          <a:p>
            <a:pPr lvl="1"/>
            <a:r>
              <a:rPr lang="en-US" dirty="0"/>
              <a:t>JCICSX API classes extend parts of the JCICS API with the capability of remote development and mocking</a:t>
            </a:r>
          </a:p>
          <a:p>
            <a:pPr lvl="1"/>
            <a:r>
              <a:rPr lang="en-US" dirty="0"/>
              <a:t>The JCICSX API classes support only a subset of CICS functionality</a:t>
            </a:r>
          </a:p>
          <a:p>
            <a:pPr lvl="2"/>
            <a:r>
              <a:rPr lang="en-US" dirty="0"/>
              <a:t>focused on linking to CICS programs using channels and containers</a:t>
            </a:r>
          </a:p>
          <a:p>
            <a:pPr lvl="1"/>
            <a:r>
              <a:rPr lang="en-US" dirty="0"/>
              <a:t>Client-side tooling is available to enable Liberty users to use JCICSX to access CICS from a servlet</a:t>
            </a:r>
          </a:p>
          <a:p>
            <a:endParaRPr lang="en-US" dirty="0"/>
          </a:p>
        </p:txBody>
      </p:sp>
      <p:sp>
        <p:nvSpPr>
          <p:cNvPr id="6" name="Slide Number Placeholder 5">
            <a:extLst>
              <a:ext uri="{FF2B5EF4-FFF2-40B4-BE49-F238E27FC236}">
                <a16:creationId xmlns:a16="http://schemas.microsoft.com/office/drawing/2014/main" id="{9DB5E6AE-E3CD-E440-80FA-3746B4FD1C10}"/>
              </a:ext>
            </a:extLst>
          </p:cNvPr>
          <p:cNvSpPr>
            <a:spLocks noGrp="1"/>
          </p:cNvSpPr>
          <p:nvPr>
            <p:ph type="sldNum" sz="quarter" idx="12"/>
          </p:nvPr>
        </p:nvSpPr>
        <p:spPr/>
        <p:txBody>
          <a:bodyPr/>
          <a:lstStyle/>
          <a:p>
            <a:fld id="{59395FB3-9C97-154F-86B2-7E381B951268}" type="slidenum">
              <a:rPr lang="en-US" smtClean="0"/>
              <a:pPr/>
              <a:t>30</a:t>
            </a:fld>
            <a:endParaRPr lang="en-US" dirty="0"/>
          </a:p>
        </p:txBody>
      </p:sp>
      <p:sp>
        <p:nvSpPr>
          <p:cNvPr id="5" name="Footer Placeholder 4">
            <a:extLst>
              <a:ext uri="{FF2B5EF4-FFF2-40B4-BE49-F238E27FC236}">
                <a16:creationId xmlns:a16="http://schemas.microsoft.com/office/drawing/2014/main" id="{236053B1-E2BB-224E-AAD2-0C51B131B24D}"/>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737575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79D3-62CA-EF42-A9E1-CB3B7FA50538}"/>
              </a:ext>
            </a:extLst>
          </p:cNvPr>
          <p:cNvSpPr>
            <a:spLocks noGrp="1"/>
          </p:cNvSpPr>
          <p:nvPr>
            <p:ph type="title"/>
          </p:nvPr>
        </p:nvSpPr>
        <p:spPr/>
        <p:txBody>
          <a:bodyPr>
            <a:normAutofit/>
          </a:bodyPr>
          <a:lstStyle/>
          <a:p>
            <a:r>
              <a:rPr lang="en-US" sz="4000" dirty="0"/>
              <a:t>JCICSX</a:t>
            </a:r>
          </a:p>
        </p:txBody>
      </p:sp>
      <p:sp>
        <p:nvSpPr>
          <p:cNvPr id="4" name="Text Placeholder 3">
            <a:extLst>
              <a:ext uri="{FF2B5EF4-FFF2-40B4-BE49-F238E27FC236}">
                <a16:creationId xmlns:a16="http://schemas.microsoft.com/office/drawing/2014/main" id="{FEBBED71-3A0D-AB43-BE39-661A878B164E}"/>
              </a:ext>
            </a:extLst>
          </p:cNvPr>
          <p:cNvSpPr>
            <a:spLocks noGrp="1"/>
          </p:cNvSpPr>
          <p:nvPr>
            <p:ph sz="half" idx="1"/>
          </p:nvPr>
        </p:nvSpPr>
        <p:spPr/>
        <p:txBody>
          <a:bodyPr>
            <a:normAutofit lnSpcReduction="10000"/>
          </a:bodyPr>
          <a:lstStyle/>
          <a:p>
            <a:r>
              <a:rPr lang="en-US" dirty="0"/>
              <a:t>Note, there is no support for LINK passing </a:t>
            </a:r>
            <a:r>
              <a:rPr lang="en-US" dirty="0" err="1"/>
              <a:t>Commarea</a:t>
            </a:r>
            <a:endParaRPr lang="en-US" dirty="0"/>
          </a:p>
          <a:p>
            <a:r>
              <a:rPr lang="en-US" dirty="0"/>
              <a:t>Mocking out the CICS calls enables you to independently unit test the logic of your application</a:t>
            </a:r>
          </a:p>
          <a:p>
            <a:pPr lvl="1"/>
            <a:r>
              <a:rPr lang="en-US" dirty="0"/>
              <a:t>There are many mocking frameworks you can use</a:t>
            </a:r>
          </a:p>
          <a:p>
            <a:pPr lvl="1"/>
            <a:r>
              <a:rPr lang="en-US" dirty="0"/>
              <a:t>Example in documentation shows how to use Mockito to return some mocked contents of a container</a:t>
            </a:r>
          </a:p>
        </p:txBody>
      </p:sp>
      <p:sp>
        <p:nvSpPr>
          <p:cNvPr id="3" name="Text Placeholder 2">
            <a:extLst>
              <a:ext uri="{FF2B5EF4-FFF2-40B4-BE49-F238E27FC236}">
                <a16:creationId xmlns:a16="http://schemas.microsoft.com/office/drawing/2014/main" id="{3FF951BF-34FC-2C4A-B995-6CD2D4FBBE0D}"/>
              </a:ext>
            </a:extLst>
          </p:cNvPr>
          <p:cNvSpPr>
            <a:spLocks noGrp="1"/>
          </p:cNvSpPr>
          <p:nvPr>
            <p:ph sz="half" idx="2"/>
          </p:nvPr>
        </p:nvSpPr>
        <p:spPr/>
        <p:txBody>
          <a:bodyPr>
            <a:normAutofit lnSpcReduction="10000"/>
          </a:bodyPr>
          <a:lstStyle/>
          <a:p>
            <a:r>
              <a:rPr lang="en-US" dirty="0"/>
              <a:t>Supported functions</a:t>
            </a:r>
          </a:p>
          <a:p>
            <a:pPr lvl="1"/>
            <a:r>
              <a:rPr lang="en-US" dirty="0"/>
              <a:t>Channels and Containers</a:t>
            </a:r>
          </a:p>
          <a:p>
            <a:pPr lvl="2"/>
            <a:r>
              <a:rPr lang="en-US" dirty="0"/>
              <a:t>Create Channel</a:t>
            </a:r>
          </a:p>
          <a:p>
            <a:pPr lvl="2"/>
            <a:r>
              <a:rPr lang="en-US" dirty="0"/>
              <a:t>Create Containers</a:t>
            </a:r>
          </a:p>
          <a:p>
            <a:pPr lvl="2"/>
            <a:r>
              <a:rPr lang="en-US" dirty="0"/>
              <a:t>PUT data into Containers</a:t>
            </a:r>
          </a:p>
          <a:p>
            <a:pPr lvl="2"/>
            <a:r>
              <a:rPr lang="en-US" dirty="0"/>
              <a:t>GET data from Containers</a:t>
            </a:r>
          </a:p>
          <a:p>
            <a:pPr lvl="1"/>
            <a:r>
              <a:rPr lang="en-US" dirty="0"/>
              <a:t>Program LINK</a:t>
            </a:r>
          </a:p>
          <a:p>
            <a:pPr lvl="2"/>
            <a:r>
              <a:rPr lang="en-US" dirty="0"/>
              <a:t>LINK to program passing Channel</a:t>
            </a:r>
          </a:p>
          <a:p>
            <a:pPr lvl="2"/>
            <a:r>
              <a:rPr lang="en-US" dirty="0"/>
              <a:t>LINK to program with no data</a:t>
            </a:r>
          </a:p>
        </p:txBody>
      </p:sp>
      <p:sp>
        <p:nvSpPr>
          <p:cNvPr id="6" name="Slide Number Placeholder 5">
            <a:extLst>
              <a:ext uri="{FF2B5EF4-FFF2-40B4-BE49-F238E27FC236}">
                <a16:creationId xmlns:a16="http://schemas.microsoft.com/office/drawing/2014/main" id="{2369A0A6-7BF4-4449-B93C-B7F6A1CADA48}"/>
              </a:ext>
            </a:extLst>
          </p:cNvPr>
          <p:cNvSpPr>
            <a:spLocks noGrp="1"/>
          </p:cNvSpPr>
          <p:nvPr>
            <p:ph type="sldNum" sz="quarter" idx="12"/>
          </p:nvPr>
        </p:nvSpPr>
        <p:spPr/>
        <p:txBody>
          <a:bodyPr/>
          <a:lstStyle/>
          <a:p>
            <a:fld id="{59395FB3-9C97-154F-86B2-7E381B951268}" type="slidenum">
              <a:rPr lang="en-US" smtClean="0"/>
              <a:pPr/>
              <a:t>31</a:t>
            </a:fld>
            <a:endParaRPr lang="en-US" dirty="0"/>
          </a:p>
        </p:txBody>
      </p:sp>
      <p:sp>
        <p:nvSpPr>
          <p:cNvPr id="5" name="Footer Placeholder 4">
            <a:extLst>
              <a:ext uri="{FF2B5EF4-FFF2-40B4-BE49-F238E27FC236}">
                <a16:creationId xmlns:a16="http://schemas.microsoft.com/office/drawing/2014/main" id="{4855617E-8E62-E749-AD5B-6BA8C21194FC}"/>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3442115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CF4D-D0BA-9347-86B3-0F6FBC31CF11}"/>
              </a:ext>
            </a:extLst>
          </p:cNvPr>
          <p:cNvSpPr>
            <a:spLocks noGrp="1"/>
          </p:cNvSpPr>
          <p:nvPr>
            <p:ph type="title"/>
          </p:nvPr>
        </p:nvSpPr>
        <p:spPr/>
        <p:txBody>
          <a:bodyPr>
            <a:normAutofit/>
          </a:bodyPr>
          <a:lstStyle/>
          <a:p>
            <a:r>
              <a:rPr lang="en-US" sz="4000" dirty="0"/>
              <a:t>Link to Liberty</a:t>
            </a:r>
          </a:p>
        </p:txBody>
      </p:sp>
      <p:sp>
        <p:nvSpPr>
          <p:cNvPr id="4" name="Text Placeholder 3">
            <a:extLst>
              <a:ext uri="{FF2B5EF4-FFF2-40B4-BE49-F238E27FC236}">
                <a16:creationId xmlns:a16="http://schemas.microsoft.com/office/drawing/2014/main" id="{98E6537C-1E69-5846-BCE9-F537BCC11252}"/>
              </a:ext>
            </a:extLst>
          </p:cNvPr>
          <p:cNvSpPr>
            <a:spLocks noGrp="1"/>
          </p:cNvSpPr>
          <p:nvPr>
            <p:ph sz="half" idx="1"/>
          </p:nvPr>
        </p:nvSpPr>
        <p:spPr/>
        <p:txBody>
          <a:bodyPr>
            <a:normAutofit fontScale="77500" lnSpcReduction="20000"/>
          </a:bodyPr>
          <a:lstStyle/>
          <a:p>
            <a:r>
              <a:rPr lang="en-US" dirty="0"/>
              <a:t>Java application runs under the same unit-of-work (UOW) as the calling program</a:t>
            </a:r>
          </a:p>
          <a:p>
            <a:pPr lvl="1"/>
            <a:r>
              <a:rPr lang="en-US" dirty="0"/>
              <a:t>updates made to recoverable CICS resources are committed or backed out when the transaction ends</a:t>
            </a:r>
          </a:p>
          <a:p>
            <a:pPr lvl="1"/>
            <a:r>
              <a:rPr lang="en-US" dirty="0"/>
              <a:t>when the Java application is invoked, there is no JTA transaction context</a:t>
            </a:r>
          </a:p>
          <a:p>
            <a:pPr lvl="1"/>
            <a:r>
              <a:rPr lang="en-US" dirty="0"/>
              <a:t>If the application starts a JTA transaction, a </a:t>
            </a:r>
            <a:r>
              <a:rPr lang="en-US" dirty="0" err="1"/>
              <a:t>syncpoint</a:t>
            </a:r>
            <a:r>
              <a:rPr lang="en-US" dirty="0"/>
              <a:t> is performed to commit the CICS UOW, and create a new one</a:t>
            </a:r>
          </a:p>
          <a:p>
            <a:pPr marL="0" lvl="1" indent="0">
              <a:buNone/>
            </a:pPr>
            <a:endParaRPr lang="en-US" dirty="0"/>
          </a:p>
        </p:txBody>
      </p:sp>
      <p:sp>
        <p:nvSpPr>
          <p:cNvPr id="3" name="Text Placeholder 2">
            <a:extLst>
              <a:ext uri="{FF2B5EF4-FFF2-40B4-BE49-F238E27FC236}">
                <a16:creationId xmlns:a16="http://schemas.microsoft.com/office/drawing/2014/main" id="{FECE475F-6FDB-E249-9D0A-9922630CAD2E}"/>
              </a:ext>
            </a:extLst>
          </p:cNvPr>
          <p:cNvSpPr>
            <a:spLocks noGrp="1"/>
          </p:cNvSpPr>
          <p:nvPr>
            <p:ph sz="half" idx="2"/>
          </p:nvPr>
        </p:nvSpPr>
        <p:spPr/>
        <p:txBody>
          <a:bodyPr>
            <a:normAutofit fontScale="77500" lnSpcReduction="20000"/>
          </a:bodyPr>
          <a:lstStyle/>
          <a:p>
            <a:r>
              <a:rPr lang="en-US" dirty="0"/>
              <a:t>Java EE application is required to contain a plain old Java object (POJO)</a:t>
            </a:r>
          </a:p>
          <a:p>
            <a:pPr lvl="1"/>
            <a:r>
              <a:rPr lang="en-US" dirty="0"/>
              <a:t>packaged as a web archive (WAR) or enterprise archive (EAR) file</a:t>
            </a:r>
          </a:p>
          <a:p>
            <a:r>
              <a:rPr lang="en-US" dirty="0"/>
              <a:t>A method in the Java EE application can be made a CICS program by use of the @</a:t>
            </a:r>
            <a:r>
              <a:rPr lang="en-US" dirty="0" err="1"/>
              <a:t>CICSProgram</a:t>
            </a:r>
            <a:r>
              <a:rPr lang="en-US" dirty="0"/>
              <a:t> annotation</a:t>
            </a:r>
          </a:p>
          <a:p>
            <a:r>
              <a:rPr lang="en-US" dirty="0"/>
              <a:t>CICS creates the program resource defined by the @</a:t>
            </a:r>
            <a:r>
              <a:rPr lang="en-US" dirty="0" err="1"/>
              <a:t>CICSProgram</a:t>
            </a:r>
            <a:r>
              <a:rPr lang="en-US" dirty="0"/>
              <a:t> annotation</a:t>
            </a:r>
          </a:p>
          <a:p>
            <a:r>
              <a:rPr lang="en-US" dirty="0"/>
              <a:t>Data passed between non-Java and Java programs using Channels and Containers</a:t>
            </a:r>
          </a:p>
          <a:p>
            <a:pPr lvl="1"/>
            <a:r>
              <a:rPr lang="en-US" dirty="0"/>
              <a:t>COMMAREA is not supported</a:t>
            </a:r>
          </a:p>
        </p:txBody>
      </p:sp>
      <p:sp>
        <p:nvSpPr>
          <p:cNvPr id="6" name="Slide Number Placeholder 5">
            <a:extLst>
              <a:ext uri="{FF2B5EF4-FFF2-40B4-BE49-F238E27FC236}">
                <a16:creationId xmlns:a16="http://schemas.microsoft.com/office/drawing/2014/main" id="{007F3658-CD4D-D541-80A9-FC98A2CB63AB}"/>
              </a:ext>
            </a:extLst>
          </p:cNvPr>
          <p:cNvSpPr>
            <a:spLocks noGrp="1"/>
          </p:cNvSpPr>
          <p:nvPr>
            <p:ph type="sldNum" sz="quarter" idx="12"/>
          </p:nvPr>
        </p:nvSpPr>
        <p:spPr/>
        <p:txBody>
          <a:bodyPr/>
          <a:lstStyle/>
          <a:p>
            <a:fld id="{59395FB3-9C97-154F-86B2-7E381B951268}" type="slidenum">
              <a:rPr lang="en-US" smtClean="0"/>
              <a:pPr/>
              <a:t>32</a:t>
            </a:fld>
            <a:endParaRPr lang="en-US" dirty="0"/>
          </a:p>
        </p:txBody>
      </p:sp>
      <p:sp>
        <p:nvSpPr>
          <p:cNvPr id="5" name="Footer Placeholder 4">
            <a:extLst>
              <a:ext uri="{FF2B5EF4-FFF2-40B4-BE49-F238E27FC236}">
                <a16:creationId xmlns:a16="http://schemas.microsoft.com/office/drawing/2014/main" id="{117E56DA-C3C8-E245-95A6-A5C28076EA72}"/>
              </a:ext>
            </a:extLst>
          </p:cNvPr>
          <p:cNvSpPr>
            <a:spLocks noGrp="1"/>
          </p:cNvSpPr>
          <p:nvPr>
            <p:ph type="ftr" sz="quarter" idx="4294967295"/>
          </p:nvPr>
        </p:nvSpPr>
        <p:spPr>
          <a:xfrm>
            <a:off x="0" y="0"/>
            <a:ext cx="0" cy="0"/>
          </a:xfrm>
        </p:spPr>
        <p:txBody>
          <a:bodyPr/>
          <a:lstStyle/>
          <a:p>
            <a:endParaRPr lang="en-US" dirty="0"/>
          </a:p>
        </p:txBody>
      </p:sp>
    </p:spTree>
    <p:extLst>
      <p:ext uri="{BB962C8B-B14F-4D97-AF65-F5344CB8AC3E}">
        <p14:creationId xmlns:p14="http://schemas.microsoft.com/office/powerpoint/2010/main" val="46198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47F481BE-3B6E-2B4F-B03A-7B421FC6D8B8}"/>
              </a:ext>
            </a:extLst>
          </p:cNvPr>
          <p:cNvSpPr>
            <a:spLocks noGrp="1"/>
          </p:cNvSpPr>
          <p:nvPr>
            <p:ph type="title"/>
          </p:nvPr>
        </p:nvSpPr>
        <p:spPr/>
        <p:txBody>
          <a:bodyPr>
            <a:normAutofit/>
          </a:bodyPr>
          <a:lstStyle/>
          <a:p>
            <a:r>
              <a:rPr lang="en-US" altLang="en-US" sz="3600" dirty="0"/>
              <a:t>Summary</a:t>
            </a:r>
          </a:p>
        </p:txBody>
      </p:sp>
      <p:sp>
        <p:nvSpPr>
          <p:cNvPr id="112643" name="Content Placeholder 2">
            <a:extLst>
              <a:ext uri="{FF2B5EF4-FFF2-40B4-BE49-F238E27FC236}">
                <a16:creationId xmlns:a16="http://schemas.microsoft.com/office/drawing/2014/main" id="{EA981F07-A840-A84F-8D6B-730D7B51EB6D}"/>
              </a:ext>
            </a:extLst>
          </p:cNvPr>
          <p:cNvSpPr>
            <a:spLocks noGrp="1"/>
          </p:cNvSpPr>
          <p:nvPr>
            <p:ph idx="1"/>
          </p:nvPr>
        </p:nvSpPr>
        <p:spPr/>
        <p:txBody>
          <a:bodyPr>
            <a:normAutofit/>
          </a:bodyPr>
          <a:lstStyle/>
          <a:p>
            <a:pPr eaLnBrk="1" hangingPunct="1">
              <a:lnSpc>
                <a:spcPct val="90000"/>
              </a:lnSpc>
            </a:pPr>
            <a:r>
              <a:rPr lang="en-US" altLang="en-US" sz="2400" dirty="0"/>
              <a:t>Integration patterns</a:t>
            </a:r>
          </a:p>
          <a:p>
            <a:pPr lvl="1"/>
            <a:r>
              <a:rPr lang="en-US" altLang="en-US" sz="2000" dirty="0"/>
              <a:t>External servers</a:t>
            </a:r>
          </a:p>
          <a:p>
            <a:pPr lvl="2"/>
            <a:r>
              <a:rPr lang="en-US" altLang="en-US" sz="1600" dirty="0"/>
              <a:t>Connectivity to CICS over MQ or CICS TG</a:t>
            </a:r>
          </a:p>
          <a:p>
            <a:pPr lvl="1"/>
            <a:r>
              <a:rPr lang="en-US" altLang="en-US" sz="2000" dirty="0"/>
              <a:t>JVM servers in CICS</a:t>
            </a:r>
          </a:p>
          <a:p>
            <a:r>
              <a:rPr lang="en-US" altLang="en-US" sz="2400" dirty="0"/>
              <a:t>Java in CICS</a:t>
            </a:r>
          </a:p>
          <a:p>
            <a:pPr lvl="1"/>
            <a:r>
              <a:rPr lang="en-US" altLang="en-US" sz="2000" dirty="0"/>
              <a:t>Patterns and application styles</a:t>
            </a:r>
          </a:p>
          <a:p>
            <a:pPr lvl="2"/>
            <a:r>
              <a:rPr lang="en-US" altLang="en-US" sz="1600" dirty="0"/>
              <a:t>Modern user interface (support for browsers)</a:t>
            </a:r>
          </a:p>
          <a:p>
            <a:pPr lvl="2"/>
            <a:r>
              <a:rPr lang="en-US" altLang="en-US" sz="1600" dirty="0"/>
              <a:t>SOAP-based web services</a:t>
            </a:r>
          </a:p>
          <a:p>
            <a:pPr lvl="2"/>
            <a:r>
              <a:rPr lang="en-US" altLang="en-US" sz="1600" dirty="0"/>
              <a:t>REST and RESTful services</a:t>
            </a:r>
          </a:p>
          <a:p>
            <a:pPr lvl="1"/>
            <a:r>
              <a:rPr lang="en-US" altLang="en-US" sz="2000" dirty="0"/>
              <a:t>Using CICS resources</a:t>
            </a:r>
          </a:p>
          <a:p>
            <a:pPr lvl="2"/>
            <a:r>
              <a:rPr lang="en-US" altLang="en-US" sz="1600" dirty="0"/>
              <a:t>JCICS and JCICSX classes</a:t>
            </a:r>
          </a:p>
          <a:p>
            <a:pPr lvl="2"/>
            <a:r>
              <a:rPr lang="en-US" altLang="en-US" sz="1600" dirty="0"/>
              <a:t>Link-to-Liberty</a:t>
            </a:r>
            <a:endParaRPr lang="en-US" altLang="en-US" dirty="0"/>
          </a:p>
          <a:p>
            <a:pPr marL="457200" lvl="1" indent="0">
              <a:buNone/>
            </a:pPr>
            <a:endParaRPr lang="en-US" altLang="en-US" sz="2000" dirty="0"/>
          </a:p>
        </p:txBody>
      </p:sp>
      <p:sp>
        <p:nvSpPr>
          <p:cNvPr id="112644" name="Slide Number Placeholder 3">
            <a:extLst>
              <a:ext uri="{FF2B5EF4-FFF2-40B4-BE49-F238E27FC236}">
                <a16:creationId xmlns:a16="http://schemas.microsoft.com/office/drawing/2014/main" id="{D0D7D0F6-511D-E441-BB15-EA983EE1599B}"/>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33</a:t>
            </a:fld>
            <a:endParaRPr lang="en-US" altLang="en-US" sz="1000">
              <a:solidFill>
                <a:srgbClr val="FFFFFF"/>
              </a:solidFill>
            </a:endParaRPr>
          </a:p>
        </p:txBody>
      </p:sp>
    </p:spTree>
    <p:extLst>
      <p:ext uri="{BB962C8B-B14F-4D97-AF65-F5344CB8AC3E}">
        <p14:creationId xmlns:p14="http://schemas.microsoft.com/office/powerpoint/2010/main" val="287047314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31DD6F20-5901-D14E-95FE-ED37DD359D03}"/>
              </a:ext>
            </a:extLst>
          </p:cNvPr>
          <p:cNvSpPr>
            <a:spLocks noGrp="1" noChangeArrowheads="1"/>
          </p:cNvSpPr>
          <p:nvPr>
            <p:ph type="title"/>
          </p:nvPr>
        </p:nvSpPr>
        <p:spPr/>
        <p:txBody>
          <a:bodyPr>
            <a:normAutofit/>
          </a:bodyPr>
          <a:lstStyle/>
          <a:p>
            <a:pPr eaLnBrk="1" hangingPunct="1"/>
            <a:r>
              <a:rPr lang="en-US" altLang="en-US" sz="4000" dirty="0"/>
              <a:t>Trademarks</a:t>
            </a:r>
          </a:p>
        </p:txBody>
      </p:sp>
      <p:sp>
        <p:nvSpPr>
          <p:cNvPr id="25603" name="Rectangle 2">
            <a:extLst>
              <a:ext uri="{FF2B5EF4-FFF2-40B4-BE49-F238E27FC236}">
                <a16:creationId xmlns:a16="http://schemas.microsoft.com/office/drawing/2014/main" id="{5B742995-D6CA-8743-BD05-3414F161CD0D}"/>
              </a:ext>
            </a:extLst>
          </p:cNvPr>
          <p:cNvSpPr>
            <a:spLocks noGrp="1" noChangeArrowheads="1"/>
          </p:cNvSpPr>
          <p:nvPr>
            <p:ph idx="1"/>
          </p:nvPr>
        </p:nvSpPr>
        <p:spPr/>
        <p:txBody>
          <a:bodyPr>
            <a:normAutofit fontScale="92500"/>
          </a:bodyPr>
          <a:lstStyle/>
          <a:p>
            <a:pPr eaLnBrk="1" hangingPunct="1">
              <a:lnSpc>
                <a:spcPct val="80000"/>
              </a:lnSpc>
            </a:pPr>
            <a:r>
              <a:rPr lang="en-US" altLang="en-US" sz="2200"/>
              <a:t>The following terms are trademarks of the International Business Machines Corporation or/and Lotus Development Corporation in the United States, other countries, or both:</a:t>
            </a:r>
          </a:p>
          <a:p>
            <a:pPr lvl="1" eaLnBrk="1" hangingPunct="1">
              <a:lnSpc>
                <a:spcPct val="80000"/>
              </a:lnSpc>
            </a:pPr>
            <a:r>
              <a:rPr lang="en-US" altLang="en-US" sz="2100">
                <a:solidFill>
                  <a:srgbClr val="FF0000"/>
                </a:solidFill>
              </a:rPr>
              <a:t>Redbooks(logo)™, AIX®, alphaWorks®, CICS®, DB2®, IBM®, IMS™, Informix®, MQSeries®, VisualAge®, WebSphere®</a:t>
            </a:r>
          </a:p>
          <a:p>
            <a:pPr lvl="4" eaLnBrk="1" hangingPunct="1">
              <a:lnSpc>
                <a:spcPct val="80000"/>
              </a:lnSpc>
            </a:pPr>
            <a:endParaRPr lang="en-US" altLang="en-US">
              <a:solidFill>
                <a:srgbClr val="FF0000"/>
              </a:solidFill>
            </a:endParaRPr>
          </a:p>
          <a:p>
            <a:pPr eaLnBrk="1" hangingPunct="1">
              <a:lnSpc>
                <a:spcPct val="80000"/>
              </a:lnSpc>
            </a:pPr>
            <a:r>
              <a:rPr lang="en-US" altLang="en-US" sz="2200"/>
              <a:t>The following terms are trademarks of other companies:</a:t>
            </a:r>
          </a:p>
          <a:p>
            <a:pPr lvl="1" eaLnBrk="1" hangingPunct="1">
              <a:lnSpc>
                <a:spcPct val="75000"/>
              </a:lnSpc>
              <a:spcBef>
                <a:spcPct val="20000"/>
              </a:spcBef>
              <a:spcAft>
                <a:spcPct val="10000"/>
              </a:spcAft>
            </a:pPr>
            <a:r>
              <a:rPr lang="en-US" altLang="en-US" sz="2100">
                <a:solidFill>
                  <a:srgbClr val="FF0000"/>
                </a:solidFill>
              </a:rPr>
              <a:t>Microsoft</a:t>
            </a:r>
            <a:r>
              <a:rPr lang="en-US" altLang="en-US" sz="2100"/>
              <a:t>, </a:t>
            </a:r>
            <a:r>
              <a:rPr lang="en-US" altLang="en-US" sz="2100">
                <a:solidFill>
                  <a:srgbClr val="FF0000"/>
                </a:solidFill>
              </a:rPr>
              <a:t>Windows</a:t>
            </a:r>
            <a:r>
              <a:rPr lang="en-US" altLang="en-US" sz="2100"/>
              <a:t>, </a:t>
            </a:r>
            <a:r>
              <a:rPr lang="en-US" altLang="en-US" sz="2100">
                <a:solidFill>
                  <a:srgbClr val="FF0000"/>
                </a:solidFill>
              </a:rPr>
              <a:t>Windows NT</a:t>
            </a:r>
            <a:r>
              <a:rPr lang="en-US" altLang="en-US" sz="2100"/>
              <a:t>, and the </a:t>
            </a:r>
            <a:r>
              <a:rPr lang="en-US" altLang="en-US" sz="2100">
                <a:solidFill>
                  <a:srgbClr val="FF0000"/>
                </a:solidFill>
              </a:rPr>
              <a:t>Windows logo</a:t>
            </a:r>
            <a:r>
              <a:rPr lang="en-US" altLang="en-US" sz="2100"/>
              <a:t> are trademarks of Microsoft Corporation.</a:t>
            </a:r>
          </a:p>
          <a:p>
            <a:pPr lvl="1" eaLnBrk="1" hangingPunct="1">
              <a:lnSpc>
                <a:spcPct val="75000"/>
              </a:lnSpc>
              <a:spcBef>
                <a:spcPct val="20000"/>
              </a:spcBef>
              <a:spcAft>
                <a:spcPct val="10000"/>
              </a:spcAft>
            </a:pPr>
            <a:r>
              <a:rPr lang="en-US" altLang="en-US" sz="2100">
                <a:solidFill>
                  <a:srgbClr val="FF0000"/>
                </a:solidFill>
              </a:rPr>
              <a:t>Java</a:t>
            </a:r>
            <a:r>
              <a:rPr lang="en-US" altLang="en-US" sz="2100"/>
              <a:t> and all Java-based trademarks and logos are trademarks or registered trademarks of Oracle, Inc.</a:t>
            </a:r>
          </a:p>
          <a:p>
            <a:pPr lvl="1" eaLnBrk="1" hangingPunct="1">
              <a:lnSpc>
                <a:spcPct val="75000"/>
              </a:lnSpc>
              <a:spcBef>
                <a:spcPct val="20000"/>
              </a:spcBef>
              <a:spcAft>
                <a:spcPct val="10000"/>
              </a:spcAft>
            </a:pPr>
            <a:r>
              <a:rPr lang="en-US" altLang="en-US" sz="2100">
                <a:solidFill>
                  <a:srgbClr val="FF0000"/>
                </a:solidFill>
              </a:rPr>
              <a:t>CORBA</a:t>
            </a:r>
            <a:r>
              <a:rPr lang="en-US" altLang="en-US" sz="2100"/>
              <a:t>, </a:t>
            </a:r>
            <a:r>
              <a:rPr lang="en-US" altLang="en-US" sz="2100">
                <a:solidFill>
                  <a:srgbClr val="FF0000"/>
                </a:solidFill>
              </a:rPr>
              <a:t>CORBAServices</a:t>
            </a:r>
            <a:r>
              <a:rPr lang="en-US" altLang="en-US" sz="2100"/>
              <a:t>, and </a:t>
            </a:r>
            <a:r>
              <a:rPr lang="en-US" altLang="en-US" sz="2100">
                <a:solidFill>
                  <a:srgbClr val="FF0000"/>
                </a:solidFill>
              </a:rPr>
              <a:t>IIOP</a:t>
            </a:r>
            <a:r>
              <a:rPr lang="en-US" altLang="en-US" sz="2100"/>
              <a:t> are trademarks of the Object Management Group, Inc.</a:t>
            </a:r>
          </a:p>
          <a:p>
            <a:pPr lvl="1" eaLnBrk="1" hangingPunct="1">
              <a:lnSpc>
                <a:spcPct val="75000"/>
              </a:lnSpc>
              <a:spcBef>
                <a:spcPct val="20000"/>
              </a:spcBef>
              <a:spcAft>
                <a:spcPct val="10000"/>
              </a:spcAft>
            </a:pPr>
            <a:r>
              <a:rPr lang="en-US" altLang="en-US" sz="2100">
                <a:solidFill>
                  <a:srgbClr val="FF0000"/>
                </a:solidFill>
              </a:rPr>
              <a:t>UNIX</a:t>
            </a:r>
            <a:r>
              <a:rPr lang="en-US" altLang="en-US" sz="2100"/>
              <a:t> is a registered trademark of The Open Group in the United States and other countries.</a:t>
            </a:r>
          </a:p>
          <a:p>
            <a:pPr lvl="1" eaLnBrk="1" hangingPunct="1">
              <a:lnSpc>
                <a:spcPct val="75000"/>
              </a:lnSpc>
              <a:spcBef>
                <a:spcPct val="20000"/>
              </a:spcBef>
              <a:spcAft>
                <a:spcPct val="10000"/>
              </a:spcAft>
            </a:pPr>
            <a:r>
              <a:rPr lang="en-US" altLang="en-US" sz="2100"/>
              <a:t>Other company, product, and service names may be trademarks or service marks of others.</a:t>
            </a:r>
          </a:p>
        </p:txBody>
      </p:sp>
      <p:sp>
        <p:nvSpPr>
          <p:cNvPr id="25602" name="Slide Number Placeholder 3">
            <a:extLst>
              <a:ext uri="{FF2B5EF4-FFF2-40B4-BE49-F238E27FC236}">
                <a16:creationId xmlns:a16="http://schemas.microsoft.com/office/drawing/2014/main" id="{AA372226-EE39-7042-B33A-53234AB62CC6}"/>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4</a:t>
            </a:fld>
            <a:endParaRPr lang="en-US" altLang="en-US" sz="1000">
              <a:solidFill>
                <a:srgbClr val="FFFFFF"/>
              </a:solidFill>
            </a:endParaRPr>
          </a:p>
        </p:txBody>
      </p:sp>
    </p:spTree>
    <p:extLst>
      <p:ext uri="{BB962C8B-B14F-4D97-AF65-F5344CB8AC3E}">
        <p14:creationId xmlns:p14="http://schemas.microsoft.com/office/powerpoint/2010/main" val="34145560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559F167-D093-4541-B633-11EDE043C162}"/>
              </a:ext>
            </a:extLst>
          </p:cNvPr>
          <p:cNvSpPr>
            <a:spLocks noGrp="1" noChangeArrowheads="1"/>
          </p:cNvSpPr>
          <p:nvPr>
            <p:ph type="title"/>
          </p:nvPr>
        </p:nvSpPr>
        <p:spPr/>
        <p:txBody>
          <a:bodyPr>
            <a:normAutofit/>
          </a:bodyPr>
          <a:lstStyle/>
          <a:p>
            <a:pPr eaLnBrk="1" hangingPunct="1"/>
            <a:r>
              <a:rPr lang="en-US" altLang="en-US" sz="4000" dirty="0"/>
              <a:t>Agenda</a:t>
            </a:r>
            <a:endParaRPr lang="en-US" altLang="en-US" sz="3200" dirty="0"/>
          </a:p>
        </p:txBody>
      </p:sp>
      <p:sp>
        <p:nvSpPr>
          <p:cNvPr id="27652" name="Rectangle 3">
            <a:extLst>
              <a:ext uri="{FF2B5EF4-FFF2-40B4-BE49-F238E27FC236}">
                <a16:creationId xmlns:a16="http://schemas.microsoft.com/office/drawing/2014/main" id="{8B77280C-D8D7-DE4B-B66B-C6E9F348A04E}"/>
              </a:ext>
            </a:extLst>
          </p:cNvPr>
          <p:cNvSpPr>
            <a:spLocks noGrp="1" noChangeArrowheads="1"/>
          </p:cNvSpPr>
          <p:nvPr>
            <p:ph idx="1"/>
          </p:nvPr>
        </p:nvSpPr>
        <p:spPr/>
        <p:txBody>
          <a:bodyPr>
            <a:normAutofit/>
          </a:bodyPr>
          <a:lstStyle/>
          <a:p>
            <a:pPr eaLnBrk="1" hangingPunct="1">
              <a:lnSpc>
                <a:spcPct val="90000"/>
              </a:lnSpc>
              <a:spcBef>
                <a:spcPts val="0"/>
              </a:spcBef>
            </a:pPr>
            <a:r>
              <a:rPr lang="en-US" altLang="en-US" sz="2400" dirty="0"/>
              <a:t>Integration patterns with Java</a:t>
            </a:r>
          </a:p>
          <a:p>
            <a:pPr eaLnBrk="1" hangingPunct="1">
              <a:lnSpc>
                <a:spcPct val="90000"/>
              </a:lnSpc>
              <a:spcBef>
                <a:spcPts val="0"/>
              </a:spcBef>
            </a:pPr>
            <a:r>
              <a:rPr lang="en-US" altLang="en-US" sz="2400" dirty="0"/>
              <a:t>Java in CICS</a:t>
            </a:r>
          </a:p>
          <a:p>
            <a:pPr lvl="1">
              <a:spcBef>
                <a:spcPts val="0"/>
              </a:spcBef>
            </a:pPr>
            <a:r>
              <a:rPr lang="en-US" altLang="en-US" sz="2000" dirty="0"/>
              <a:t>Access patterns to CICS applications</a:t>
            </a:r>
          </a:p>
          <a:p>
            <a:pPr lvl="1">
              <a:spcBef>
                <a:spcPts val="0"/>
              </a:spcBef>
            </a:pPr>
            <a:r>
              <a:rPr lang="en-US" altLang="en-US" sz="2000" dirty="0"/>
              <a:t>JVMSERVER resource definition – Java virtual machines</a:t>
            </a:r>
          </a:p>
          <a:p>
            <a:pPr lvl="2">
              <a:spcBef>
                <a:spcPts val="0"/>
              </a:spcBef>
            </a:pPr>
            <a:r>
              <a:rPr lang="en-US" altLang="en-US" sz="1600" dirty="0"/>
              <a:t>OSGi and Liberty JVM servers</a:t>
            </a:r>
            <a:endParaRPr lang="en-US" altLang="en-US" sz="2000" dirty="0"/>
          </a:p>
          <a:p>
            <a:pPr lvl="1">
              <a:spcBef>
                <a:spcPts val="0"/>
              </a:spcBef>
            </a:pPr>
            <a:r>
              <a:rPr lang="en-US" altLang="en-US" sz="2000" dirty="0"/>
              <a:t>The JCICS and JCICSX classes</a:t>
            </a:r>
          </a:p>
          <a:p>
            <a:pPr lvl="1">
              <a:spcBef>
                <a:spcPts val="0"/>
              </a:spcBef>
            </a:pPr>
            <a:r>
              <a:rPr lang="en-US" altLang="en-US" sz="2000" dirty="0"/>
              <a:t>Link-to-Liberty with @</a:t>
            </a:r>
            <a:r>
              <a:rPr lang="en-US" altLang="en-US" sz="2000" dirty="0" err="1"/>
              <a:t>CICSProgram</a:t>
            </a:r>
            <a:r>
              <a:rPr lang="en-US" altLang="en-US" sz="2000" dirty="0"/>
              <a:t> annotation</a:t>
            </a:r>
          </a:p>
        </p:txBody>
      </p:sp>
      <p:sp>
        <p:nvSpPr>
          <p:cNvPr id="27650" name="Slide Number Placeholder 4">
            <a:extLst>
              <a:ext uri="{FF2B5EF4-FFF2-40B4-BE49-F238E27FC236}">
                <a16:creationId xmlns:a16="http://schemas.microsoft.com/office/drawing/2014/main" id="{17ADA5D7-3A80-214A-8DBE-76508D314E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298EE6D-8753-1549-8334-8EAD13C08C8D}" type="slidenum">
              <a:rPr lang="en-US" altLang="en-US" sz="1000">
                <a:solidFill>
                  <a:srgbClr val="FFFFFF"/>
                </a:solidFill>
              </a:rPr>
              <a:pPr>
                <a:spcBef>
                  <a:spcPct val="50000"/>
                </a:spcBef>
                <a:spcAft>
                  <a:spcPct val="0"/>
                </a:spcAft>
                <a:buClrTx/>
                <a:buFontTx/>
                <a:buNone/>
              </a:pPr>
              <a:t>5</a:t>
            </a:fld>
            <a:endParaRPr lang="en-US" altLang="en-US" sz="1000">
              <a:solidFill>
                <a:srgbClr val="FFFFFF"/>
              </a:solidFill>
            </a:endParaRPr>
          </a:p>
        </p:txBody>
      </p:sp>
      <p:sp>
        <p:nvSpPr>
          <p:cNvPr id="27653" name="Text Box 5">
            <a:extLst>
              <a:ext uri="{FF2B5EF4-FFF2-40B4-BE49-F238E27FC236}">
                <a16:creationId xmlns:a16="http://schemas.microsoft.com/office/drawing/2014/main" id="{CD02585C-C4EB-8E4F-93ED-528210C92A2C}"/>
              </a:ext>
            </a:extLst>
          </p:cNvPr>
          <p:cNvSpPr txBox="1">
            <a:spLocks noChangeArrowheads="1"/>
          </p:cNvSpPr>
          <p:nvPr/>
        </p:nvSpPr>
        <p:spPr bwMode="auto">
          <a:xfrm>
            <a:off x="6248400" y="19050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en-US" sz="2000">
                <a:solidFill>
                  <a:schemeClr val="bg1"/>
                </a:solidFill>
              </a:rPr>
              <a:t>Agenda</a:t>
            </a:r>
          </a:p>
        </p:txBody>
      </p:sp>
    </p:spTree>
    <p:extLst>
      <p:ext uri="{BB962C8B-B14F-4D97-AF65-F5344CB8AC3E}">
        <p14:creationId xmlns:p14="http://schemas.microsoft.com/office/powerpoint/2010/main" val="133211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4722-2C06-CBEA-2F9F-6B085EA1962F}"/>
              </a:ext>
            </a:extLst>
          </p:cNvPr>
          <p:cNvSpPr>
            <a:spLocks noGrp="1"/>
          </p:cNvSpPr>
          <p:nvPr>
            <p:ph type="title"/>
          </p:nvPr>
        </p:nvSpPr>
        <p:spPr/>
        <p:txBody>
          <a:bodyPr/>
          <a:lstStyle/>
          <a:p>
            <a:r>
              <a:rPr lang="en-US" dirty="0"/>
              <a:t>Integration Patterns with Java</a:t>
            </a:r>
          </a:p>
        </p:txBody>
      </p:sp>
      <p:sp>
        <p:nvSpPr>
          <p:cNvPr id="4" name="Text Placeholder 3">
            <a:extLst>
              <a:ext uri="{FF2B5EF4-FFF2-40B4-BE49-F238E27FC236}">
                <a16:creationId xmlns:a16="http://schemas.microsoft.com/office/drawing/2014/main" id="{1528AEAE-4880-CA06-3CB5-BB3761D34A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566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FB61C9-1914-422E-447F-2FD254F433F9}"/>
              </a:ext>
            </a:extLst>
          </p:cNvPr>
          <p:cNvSpPr>
            <a:spLocks noGrp="1"/>
          </p:cNvSpPr>
          <p:nvPr>
            <p:ph type="title"/>
          </p:nvPr>
        </p:nvSpPr>
        <p:spPr/>
        <p:txBody>
          <a:bodyPr>
            <a:normAutofit/>
          </a:bodyPr>
          <a:lstStyle/>
          <a:p>
            <a:r>
              <a:rPr lang="en-US" dirty="0"/>
              <a:t>Java running in external server</a:t>
            </a:r>
          </a:p>
        </p:txBody>
      </p:sp>
      <p:sp>
        <p:nvSpPr>
          <p:cNvPr id="5" name="Content Placeholder 4">
            <a:extLst>
              <a:ext uri="{FF2B5EF4-FFF2-40B4-BE49-F238E27FC236}">
                <a16:creationId xmlns:a16="http://schemas.microsoft.com/office/drawing/2014/main" id="{78A5789F-50F5-EACD-1FA6-0D3CAE719140}"/>
              </a:ext>
            </a:extLst>
          </p:cNvPr>
          <p:cNvSpPr>
            <a:spLocks noGrp="1"/>
          </p:cNvSpPr>
          <p:nvPr>
            <p:ph idx="1"/>
          </p:nvPr>
        </p:nvSpPr>
        <p:spPr>
          <a:xfrm>
            <a:off x="2265528" y="1825624"/>
            <a:ext cx="9583572" cy="1069976"/>
          </a:xfrm>
        </p:spPr>
        <p:txBody>
          <a:bodyPr/>
          <a:lstStyle/>
          <a:p>
            <a:r>
              <a:rPr lang="en-US" dirty="0"/>
              <a:t>Java application providing user interface or service enablement</a:t>
            </a:r>
          </a:p>
          <a:p>
            <a:r>
              <a:rPr lang="en-US" dirty="0"/>
              <a:t>CICS program is backend</a:t>
            </a:r>
          </a:p>
        </p:txBody>
      </p:sp>
      <p:sp>
        <p:nvSpPr>
          <p:cNvPr id="7" name="AutoShape 6">
            <a:extLst>
              <a:ext uri="{FF2B5EF4-FFF2-40B4-BE49-F238E27FC236}">
                <a16:creationId xmlns:a16="http://schemas.microsoft.com/office/drawing/2014/main" id="{EC1CA28D-7224-FB38-CEC9-5F758DEB2D00}"/>
              </a:ext>
            </a:extLst>
          </p:cNvPr>
          <p:cNvSpPr>
            <a:spLocks noChangeArrowheads="1"/>
          </p:cNvSpPr>
          <p:nvPr/>
        </p:nvSpPr>
        <p:spPr bwMode="auto">
          <a:xfrm>
            <a:off x="4073216" y="5586196"/>
            <a:ext cx="1730503" cy="755866"/>
          </a:xfrm>
          <a:prstGeom prst="wedgeRoundRectCallout">
            <a:avLst>
              <a:gd name="adj1" fmla="val 43690"/>
              <a:gd name="adj2" fmla="val -119120"/>
              <a:gd name="adj3" fmla="val 16667"/>
            </a:avLst>
          </a:prstGeom>
          <a:gradFill rotWithShape="0">
            <a:gsLst>
              <a:gs pos="0">
                <a:srgbClr val="00AD7B"/>
              </a:gs>
              <a:gs pos="100000">
                <a:srgbClr val="00E9A6"/>
              </a:gs>
            </a:gsLst>
            <a:lin ang="5400000" scaled="1"/>
          </a:gradFill>
          <a:ln w="9360">
            <a:solidFill>
              <a:srgbClr val="00CC98"/>
            </a:solidFill>
            <a:miter lim="800000"/>
            <a:headEnd/>
            <a:tailEnd/>
          </a:ln>
          <a:effectLst>
            <a:outerShdw dist="112191" dir="711047" algn="ctr" rotWithShape="0">
              <a:srgbClr val="808080">
                <a:alpha val="35036"/>
              </a:srgbClr>
            </a:outerShdw>
          </a:effectLst>
        </p:spPr>
        <p:txBody>
          <a:bodyPr lIns="68555" tIns="34277" rIns="68555" bIns="34277"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ea typeface="ＭＳ Ｐゴシック" panose="020B0600070205080204" pitchFamily="34" charset="-128"/>
              </a:defRPr>
            </a:lvl9pPr>
          </a:lstStyle>
          <a:p>
            <a:r>
              <a:rPr lang="en-US" altLang="en-US" sz="1100" dirty="0">
                <a:solidFill>
                  <a:srgbClr val="FFFFFF"/>
                </a:solidFill>
                <a:ea typeface="MS Gothic" panose="020B0609070205080204" pitchFamily="49" charset="-128"/>
              </a:rPr>
              <a:t>JEE applications can be migrated from other JEE servers into CICS</a:t>
            </a:r>
          </a:p>
        </p:txBody>
      </p:sp>
      <p:sp>
        <p:nvSpPr>
          <p:cNvPr id="8" name="AutoShape 2">
            <a:extLst>
              <a:ext uri="{FF2B5EF4-FFF2-40B4-BE49-F238E27FC236}">
                <a16:creationId xmlns:a16="http://schemas.microsoft.com/office/drawing/2014/main" id="{57CE55A4-8056-C86B-CAA8-C1B74CEBEAE7}"/>
              </a:ext>
            </a:extLst>
          </p:cNvPr>
          <p:cNvSpPr>
            <a:spLocks noChangeArrowheads="1"/>
          </p:cNvSpPr>
          <p:nvPr/>
        </p:nvSpPr>
        <p:spPr bwMode="auto">
          <a:xfrm>
            <a:off x="7809695" y="3238501"/>
            <a:ext cx="1427993" cy="1816486"/>
          </a:xfrm>
          <a:prstGeom prst="roundRect">
            <a:avLst>
              <a:gd name="adj" fmla="val 9977"/>
            </a:avLst>
          </a:prstGeom>
          <a:gradFill rotWithShape="0">
            <a:gsLst>
              <a:gs pos="0">
                <a:srgbClr val="FFFF66"/>
              </a:gs>
              <a:gs pos="100000">
                <a:srgbClr val="FFFFCC"/>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eaLnBrk="1" hangingPunct="1">
              <a:spcBef>
                <a:spcPct val="0"/>
              </a:spcBef>
              <a:buFontTx/>
              <a:buNone/>
            </a:pPr>
            <a:r>
              <a:rPr lang="en-US" altLang="en-US" sz="1800" dirty="0">
                <a:latin typeface="+mn-lt"/>
                <a:cs typeface="Arial" panose="020B0604020202020204" pitchFamily="34" charset="0"/>
              </a:rPr>
              <a:t>CICS</a:t>
            </a:r>
          </a:p>
        </p:txBody>
      </p:sp>
      <p:sp>
        <p:nvSpPr>
          <p:cNvPr id="9" name="AutoShape 2">
            <a:extLst>
              <a:ext uri="{FF2B5EF4-FFF2-40B4-BE49-F238E27FC236}">
                <a16:creationId xmlns:a16="http://schemas.microsoft.com/office/drawing/2014/main" id="{C9220CAA-00E0-CE4C-15D5-99A96C22FD03}"/>
              </a:ext>
            </a:extLst>
          </p:cNvPr>
          <p:cNvSpPr>
            <a:spLocks noChangeArrowheads="1"/>
          </p:cNvSpPr>
          <p:nvPr/>
        </p:nvSpPr>
        <p:spPr bwMode="auto">
          <a:xfrm>
            <a:off x="4636509" y="3238500"/>
            <a:ext cx="1849702" cy="1816487"/>
          </a:xfrm>
          <a:prstGeom prst="roundRect">
            <a:avLst>
              <a:gd name="adj" fmla="val 9977"/>
            </a:avLst>
          </a:prstGeom>
          <a:gradFill rotWithShape="0">
            <a:gsLst>
              <a:gs pos="0">
                <a:schemeClr val="accent1">
                  <a:lumMod val="20000"/>
                  <a:lumOff val="80000"/>
                </a:schemeClr>
              </a:gs>
              <a:gs pos="100000">
                <a:schemeClr val="accent1">
                  <a:lumMod val="60000"/>
                  <a:lumOff val="40000"/>
                </a:schemeClr>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eaLnBrk="1" hangingPunct="1">
              <a:spcBef>
                <a:spcPct val="0"/>
              </a:spcBef>
              <a:buFontTx/>
              <a:buNone/>
            </a:pPr>
            <a:r>
              <a:rPr lang="en-US" altLang="en-US" sz="1800" dirty="0">
                <a:latin typeface="+mn-lt"/>
                <a:cs typeface="Arial" panose="020B0604020202020204" pitchFamily="34" charset="0"/>
              </a:rPr>
              <a:t>External server</a:t>
            </a:r>
          </a:p>
        </p:txBody>
      </p:sp>
      <p:sp>
        <p:nvSpPr>
          <p:cNvPr id="10" name="Rectangle: Rounded Corners 25">
            <a:extLst>
              <a:ext uri="{FF2B5EF4-FFF2-40B4-BE49-F238E27FC236}">
                <a16:creationId xmlns:a16="http://schemas.microsoft.com/office/drawing/2014/main" id="{6A3D9FF7-D0E1-5FD7-3EF8-B7629C81B77F}"/>
              </a:ext>
            </a:extLst>
          </p:cNvPr>
          <p:cNvSpPr/>
          <p:nvPr/>
        </p:nvSpPr>
        <p:spPr>
          <a:xfrm>
            <a:off x="4748780" y="3737987"/>
            <a:ext cx="1625746" cy="1216233"/>
          </a:xfrm>
          <a:prstGeom prst="roundRect">
            <a:avLst/>
          </a:prstGeom>
          <a:gradFill>
            <a:gsLst>
              <a:gs pos="0">
                <a:srgbClr val="8FFCFC"/>
              </a:gs>
              <a:gs pos="100000">
                <a:srgbClr val="06CECE"/>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Java EE server</a:t>
            </a:r>
          </a:p>
        </p:txBody>
      </p:sp>
      <p:sp>
        <p:nvSpPr>
          <p:cNvPr id="11" name="CustomShape 6">
            <a:extLst>
              <a:ext uri="{FF2B5EF4-FFF2-40B4-BE49-F238E27FC236}">
                <a16:creationId xmlns:a16="http://schemas.microsoft.com/office/drawing/2014/main" id="{88EAE017-4FCD-3766-CA60-F34E2C12BAB6}"/>
              </a:ext>
            </a:extLst>
          </p:cNvPr>
          <p:cNvSpPr/>
          <p:nvPr/>
        </p:nvSpPr>
        <p:spPr>
          <a:xfrm>
            <a:off x="9597331" y="4286994"/>
            <a:ext cx="547985" cy="667227"/>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200" dirty="0">
                <a:solidFill>
                  <a:srgbClr val="000000"/>
                </a:solidFill>
                <a:latin typeface="Arial"/>
                <a:ea typeface="MS Gothic"/>
              </a:rPr>
              <a:t>VSAM</a:t>
            </a:r>
            <a:endParaRPr sz="1200" dirty="0"/>
          </a:p>
        </p:txBody>
      </p:sp>
      <p:sp>
        <p:nvSpPr>
          <p:cNvPr id="12" name="CustomShape 9">
            <a:extLst>
              <a:ext uri="{FF2B5EF4-FFF2-40B4-BE49-F238E27FC236}">
                <a16:creationId xmlns:a16="http://schemas.microsoft.com/office/drawing/2014/main" id="{9BACA444-64AB-3742-17B1-98C687E3C7B8}"/>
              </a:ext>
            </a:extLst>
          </p:cNvPr>
          <p:cNvSpPr/>
          <p:nvPr/>
        </p:nvSpPr>
        <p:spPr>
          <a:xfrm>
            <a:off x="8159565" y="3952133"/>
            <a:ext cx="690685" cy="668474"/>
          </a:xfrm>
          <a:prstGeom prst="roundRect">
            <a:avLst>
              <a:gd name="adj" fmla="val 16667"/>
            </a:avLst>
          </a:prstGeom>
          <a:solidFill>
            <a:srgbClr val="FFCC00"/>
          </a:solidFill>
          <a:ln w="19080">
            <a:solidFill>
              <a:srgbClr val="CC6600"/>
            </a:solidFill>
            <a:miter/>
          </a:ln>
        </p:spPr>
        <p:txBody>
          <a:bodyPr wrap="none" lIns="0" tIns="13961" rIns="0" bIns="0" anchor="ctr"/>
          <a:lstStyle/>
          <a:p>
            <a:pPr algn="ctr">
              <a:lnSpc>
                <a:spcPct val="100000"/>
              </a:lnSpc>
            </a:pPr>
            <a:r>
              <a:rPr lang="en-GB" sz="1350" dirty="0">
                <a:solidFill>
                  <a:srgbClr val="000000"/>
                </a:solidFill>
                <a:latin typeface="Arial"/>
                <a:ea typeface="MS Gothic"/>
              </a:rPr>
              <a:t>COBOL</a:t>
            </a:r>
            <a:endParaRPr sz="1350" dirty="0"/>
          </a:p>
          <a:p>
            <a:pPr algn="ctr">
              <a:lnSpc>
                <a:spcPct val="100000"/>
              </a:lnSpc>
            </a:pPr>
            <a:r>
              <a:rPr lang="en-GB" sz="1350" dirty="0">
                <a:solidFill>
                  <a:srgbClr val="000000"/>
                </a:solidFill>
                <a:latin typeface="Arial"/>
                <a:ea typeface="MS Gothic"/>
              </a:rPr>
              <a:t>program</a:t>
            </a:r>
            <a:endParaRPr sz="1350" dirty="0"/>
          </a:p>
        </p:txBody>
      </p:sp>
      <p:sp>
        <p:nvSpPr>
          <p:cNvPr id="13" name="CustomShape 10">
            <a:extLst>
              <a:ext uri="{FF2B5EF4-FFF2-40B4-BE49-F238E27FC236}">
                <a16:creationId xmlns:a16="http://schemas.microsoft.com/office/drawing/2014/main" id="{833F3D8C-BCCC-63B5-B279-96A7CD4A5FED}"/>
              </a:ext>
            </a:extLst>
          </p:cNvPr>
          <p:cNvSpPr/>
          <p:nvPr/>
        </p:nvSpPr>
        <p:spPr>
          <a:xfrm>
            <a:off x="9597331" y="3526631"/>
            <a:ext cx="547985" cy="620112"/>
          </a:xfrm>
          <a:prstGeom prst="flowChartMagneticDisk">
            <a:avLst/>
          </a:prstGeom>
          <a:solidFill>
            <a:srgbClr val="FFFF99"/>
          </a:solidFill>
          <a:ln w="21600">
            <a:solidFill>
              <a:srgbClr val="808080"/>
            </a:solidFill>
            <a:miter/>
          </a:ln>
        </p:spPr>
        <p:txBody>
          <a:bodyPr lIns="45926" tIns="22963" rIns="45926" bIns="22963" anchor="ctr"/>
          <a:lstStyle/>
          <a:p>
            <a:pPr algn="ctr">
              <a:lnSpc>
                <a:spcPct val="100000"/>
              </a:lnSpc>
            </a:pPr>
            <a:r>
              <a:rPr lang="en-GB" sz="1200">
                <a:solidFill>
                  <a:srgbClr val="000000"/>
                </a:solidFill>
                <a:latin typeface="Arial"/>
                <a:ea typeface="MS Gothic"/>
              </a:rPr>
              <a:t>DB2</a:t>
            </a:r>
            <a:endParaRPr sz="1200"/>
          </a:p>
        </p:txBody>
      </p:sp>
      <p:sp>
        <p:nvSpPr>
          <p:cNvPr id="14" name="CustomShape 15">
            <a:extLst>
              <a:ext uri="{FF2B5EF4-FFF2-40B4-BE49-F238E27FC236}">
                <a16:creationId xmlns:a16="http://schemas.microsoft.com/office/drawing/2014/main" id="{BFCFF68F-BCB4-F49E-DA57-844F7E4B211F}"/>
              </a:ext>
            </a:extLst>
          </p:cNvPr>
          <p:cNvSpPr/>
          <p:nvPr/>
        </p:nvSpPr>
        <p:spPr>
          <a:xfrm>
            <a:off x="6674272" y="4004128"/>
            <a:ext cx="740808" cy="564484"/>
          </a:xfrm>
          <a:prstGeom prst="roundRect">
            <a:avLst>
              <a:gd name="adj" fmla="val 46"/>
            </a:avLst>
          </a:prstGeom>
          <a:solidFill>
            <a:schemeClr val="accent1">
              <a:lumMod val="40000"/>
              <a:lumOff val="60000"/>
            </a:schemeClr>
          </a:solidFill>
          <a:ln w="21600">
            <a:solidFill>
              <a:srgbClr val="808080"/>
            </a:solidFill>
            <a:miter/>
          </a:ln>
        </p:spPr>
        <p:txBody>
          <a:bodyPr wrap="none" lIns="45926" tIns="22963" rIns="45926" bIns="22963" anchor="ctr"/>
          <a:lstStyle/>
          <a:p>
            <a:pPr algn="ctr">
              <a:lnSpc>
                <a:spcPct val="100000"/>
              </a:lnSpc>
            </a:pPr>
            <a:r>
              <a:rPr lang="en-GB" sz="1100" dirty="0">
                <a:solidFill>
                  <a:srgbClr val="082943"/>
                </a:solidFill>
                <a:latin typeface="Arial"/>
              </a:rPr>
              <a:t>CICS </a:t>
            </a:r>
            <a:endParaRPr sz="1100" dirty="0"/>
          </a:p>
          <a:p>
            <a:pPr algn="ctr">
              <a:lnSpc>
                <a:spcPct val="100000"/>
              </a:lnSpc>
            </a:pPr>
            <a:r>
              <a:rPr lang="en-GB" sz="1100" dirty="0">
                <a:solidFill>
                  <a:srgbClr val="082943"/>
                </a:solidFill>
                <a:latin typeface="Arial"/>
              </a:rPr>
              <a:t>Transaction </a:t>
            </a:r>
            <a:endParaRPr sz="1100" dirty="0"/>
          </a:p>
          <a:p>
            <a:pPr algn="ctr">
              <a:lnSpc>
                <a:spcPct val="100000"/>
              </a:lnSpc>
            </a:pPr>
            <a:r>
              <a:rPr lang="en-GB" sz="1100" dirty="0">
                <a:solidFill>
                  <a:srgbClr val="082943"/>
                </a:solidFill>
                <a:latin typeface="Arial"/>
              </a:rPr>
              <a:t>Gateway</a:t>
            </a:r>
            <a:endParaRPr sz="1100" dirty="0"/>
          </a:p>
        </p:txBody>
      </p:sp>
      <p:sp>
        <p:nvSpPr>
          <p:cNvPr id="15" name="AutoShape 24">
            <a:extLst>
              <a:ext uri="{FF2B5EF4-FFF2-40B4-BE49-F238E27FC236}">
                <a16:creationId xmlns:a16="http://schemas.microsoft.com/office/drawing/2014/main" id="{BB70246F-5485-7C8C-4E86-820BA217C5A5}"/>
              </a:ext>
            </a:extLst>
          </p:cNvPr>
          <p:cNvSpPr>
            <a:spLocks noChangeArrowheads="1"/>
          </p:cNvSpPr>
          <p:nvPr/>
        </p:nvSpPr>
        <p:spPr bwMode="auto">
          <a:xfrm>
            <a:off x="4895514" y="4031387"/>
            <a:ext cx="1117519" cy="859341"/>
          </a:xfrm>
          <a:prstGeom prst="flowChartConnector">
            <a:avLst/>
          </a:prstGeom>
          <a:gradFill rotWithShape="0">
            <a:gsLst>
              <a:gs pos="0">
                <a:srgbClr val="FFCC00"/>
              </a:gs>
              <a:gs pos="100000">
                <a:srgbClr val="FF6600"/>
              </a:gs>
            </a:gsLst>
            <a:lin ang="16200000" scaled="1"/>
          </a:gradFill>
          <a:ln w="21600">
            <a:solidFill>
              <a:srgbClr val="808080"/>
            </a:solidFill>
            <a:round/>
            <a:headEnd/>
            <a:tailEnd/>
          </a:ln>
        </p:spPr>
        <p:txBody>
          <a:bodyPr lIns="50625" tIns="25313" rIns="50625" bIns="25313" anchor="ctr"/>
          <a:lstStyle>
            <a:lvl1pPr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algn="ctr" eaLnBrk="1" hangingPunct="1">
              <a:spcBef>
                <a:spcPct val="0"/>
              </a:spcBef>
              <a:buFontTx/>
              <a:buNone/>
            </a:pPr>
            <a:r>
              <a:rPr lang="en-US" altLang="en-US" sz="1200" dirty="0">
                <a:solidFill>
                  <a:srgbClr val="000000"/>
                </a:solidFill>
                <a:latin typeface="+mn-lt"/>
                <a:ea typeface="MS Gothic" panose="020B0609070205080204" pitchFamily="49" charset="-128"/>
                <a:cs typeface="Arial" panose="020B0604020202020204" pitchFamily="34" charset="0"/>
              </a:rPr>
              <a:t>Web</a:t>
            </a:r>
          </a:p>
          <a:p>
            <a:pPr algn="ctr" eaLnBrk="1" hangingPunct="1">
              <a:spcBef>
                <a:spcPct val="0"/>
              </a:spcBef>
              <a:buFontTx/>
              <a:buNone/>
            </a:pPr>
            <a:r>
              <a:rPr lang="en-US" altLang="en-US" sz="1200" dirty="0">
                <a:solidFill>
                  <a:srgbClr val="000000"/>
                </a:solidFill>
                <a:latin typeface="+mn-lt"/>
                <a:ea typeface="MS Gothic" panose="020B0609070205080204" pitchFamily="49" charset="-128"/>
                <a:cs typeface="Arial" panose="020B0604020202020204" pitchFamily="34" charset="0"/>
              </a:rPr>
              <a:t>application</a:t>
            </a:r>
          </a:p>
        </p:txBody>
      </p:sp>
      <p:sp>
        <p:nvSpPr>
          <p:cNvPr id="16" name="CustomShape 11">
            <a:extLst>
              <a:ext uri="{FF2B5EF4-FFF2-40B4-BE49-F238E27FC236}">
                <a16:creationId xmlns:a16="http://schemas.microsoft.com/office/drawing/2014/main" id="{72DC8A60-2F58-1616-9442-38E2697D1B6B}"/>
              </a:ext>
            </a:extLst>
          </p:cNvPr>
          <p:cNvSpPr/>
          <p:nvPr/>
        </p:nvSpPr>
        <p:spPr>
          <a:xfrm>
            <a:off x="5658809" y="4187891"/>
            <a:ext cx="354225" cy="196957"/>
          </a:xfrm>
          <a:prstGeom prst="roundRect">
            <a:avLst>
              <a:gd name="adj" fmla="val 16667"/>
            </a:avLst>
          </a:prstGeom>
          <a:solidFill>
            <a:schemeClr val="accent6">
              <a:lumMod val="40000"/>
              <a:lumOff val="60000"/>
            </a:schemeClr>
          </a:solidFill>
          <a:ln w="19080">
            <a:solidFill>
              <a:srgbClr val="CC6600"/>
            </a:solidFill>
            <a:miter/>
          </a:ln>
        </p:spPr>
        <p:txBody>
          <a:bodyPr wrap="none" lIns="0" tIns="13961" rIns="0" bIns="0" anchor="ctr"/>
          <a:lstStyle/>
          <a:p>
            <a:pPr algn="ctr">
              <a:lnSpc>
                <a:spcPct val="100000"/>
              </a:lnSpc>
            </a:pPr>
            <a:r>
              <a:rPr lang="en-GB" sz="1050" b="1" dirty="0">
                <a:solidFill>
                  <a:srgbClr val="1D1D1D"/>
                </a:solidFill>
                <a:latin typeface="Arial"/>
                <a:ea typeface="MS PGothic"/>
              </a:rPr>
              <a:t>JCA</a:t>
            </a:r>
            <a:endParaRPr sz="1050" dirty="0"/>
          </a:p>
        </p:txBody>
      </p:sp>
      <p:sp>
        <p:nvSpPr>
          <p:cNvPr id="17" name="CustomShape 12">
            <a:extLst>
              <a:ext uri="{FF2B5EF4-FFF2-40B4-BE49-F238E27FC236}">
                <a16:creationId xmlns:a16="http://schemas.microsoft.com/office/drawing/2014/main" id="{B522BA35-6762-A19E-A477-99B79EB282D9}"/>
              </a:ext>
            </a:extLst>
          </p:cNvPr>
          <p:cNvSpPr/>
          <p:nvPr/>
        </p:nvSpPr>
        <p:spPr>
          <a:xfrm>
            <a:off x="5585551" y="4618954"/>
            <a:ext cx="458993" cy="263029"/>
          </a:xfrm>
          <a:prstGeom prst="flowChartConnector">
            <a:avLst/>
          </a:prstGeom>
          <a:solidFill>
            <a:srgbClr val="FF9933"/>
          </a:solidFill>
          <a:ln w="21600">
            <a:solidFill>
              <a:srgbClr val="808080"/>
            </a:solidFill>
            <a:miter/>
          </a:ln>
        </p:spPr>
        <p:txBody>
          <a:bodyPr lIns="45926" tIns="22963" rIns="45926" bIns="22963" anchor="ctr"/>
          <a:lstStyle/>
          <a:p>
            <a:pPr algn="ctr">
              <a:lnSpc>
                <a:spcPct val="100000"/>
              </a:lnSpc>
            </a:pPr>
            <a:r>
              <a:rPr lang="en-GB" sz="900" b="1" dirty="0">
                <a:solidFill>
                  <a:srgbClr val="000000"/>
                </a:solidFill>
                <a:latin typeface="Arial"/>
                <a:ea typeface="MS Gothic"/>
              </a:rPr>
              <a:t>EJB</a:t>
            </a:r>
            <a:endParaRPr sz="900" dirty="0"/>
          </a:p>
        </p:txBody>
      </p:sp>
      <p:cxnSp>
        <p:nvCxnSpPr>
          <p:cNvPr id="18" name="Straight Arrow Connector 17">
            <a:extLst>
              <a:ext uri="{FF2B5EF4-FFF2-40B4-BE49-F238E27FC236}">
                <a16:creationId xmlns:a16="http://schemas.microsoft.com/office/drawing/2014/main" id="{CBA9ADE5-9362-B9DC-B8F1-68D083E4B9DE}"/>
              </a:ext>
            </a:extLst>
          </p:cNvPr>
          <p:cNvCxnSpPr>
            <a:cxnSpLocks/>
            <a:stCxn id="12" idx="3"/>
            <a:endCxn id="11" idx="2"/>
          </p:cNvCxnSpPr>
          <p:nvPr/>
        </p:nvCxnSpPr>
        <p:spPr>
          <a:xfrm>
            <a:off x="8850249" y="4286370"/>
            <a:ext cx="747083" cy="3342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0AD0C3-48B0-741D-62AD-4A30CFC93274}"/>
              </a:ext>
            </a:extLst>
          </p:cNvPr>
          <p:cNvCxnSpPr>
            <a:stCxn id="14" idx="3"/>
            <a:endCxn id="12" idx="1"/>
          </p:cNvCxnSpPr>
          <p:nvPr/>
        </p:nvCxnSpPr>
        <p:spPr>
          <a:xfrm>
            <a:off x="7415080" y="4286370"/>
            <a:ext cx="7444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7F5B38-A1DB-A11A-F078-F68AB046ED2D}"/>
              </a:ext>
            </a:extLst>
          </p:cNvPr>
          <p:cNvCxnSpPr>
            <a:cxnSpLocks/>
            <a:stCxn id="16" idx="3"/>
            <a:endCxn id="14" idx="1"/>
          </p:cNvCxnSpPr>
          <p:nvPr/>
        </p:nvCxnSpPr>
        <p:spPr>
          <a:xfrm>
            <a:off x="6013033" y="4286369"/>
            <a:ext cx="66124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38FCA9-0535-9BA3-8A22-12C25E72BF2B}"/>
              </a:ext>
            </a:extLst>
          </p:cNvPr>
          <p:cNvSpPr txBox="1"/>
          <p:nvPr/>
        </p:nvSpPr>
        <p:spPr>
          <a:xfrm>
            <a:off x="5968345" y="3988491"/>
            <a:ext cx="311844" cy="225286"/>
          </a:xfrm>
          <a:prstGeom prst="rect">
            <a:avLst/>
          </a:prstGeom>
          <a:noFill/>
        </p:spPr>
        <p:txBody>
          <a:bodyPr wrap="none" rtlCol="0">
            <a:spAutoFit/>
          </a:bodyPr>
          <a:lstStyle/>
          <a:p>
            <a:r>
              <a:rPr lang="en-GB" sz="1500" dirty="0"/>
              <a:t>ECI</a:t>
            </a:r>
          </a:p>
        </p:txBody>
      </p:sp>
      <p:sp>
        <p:nvSpPr>
          <p:cNvPr id="22" name="TextBox 21">
            <a:extLst>
              <a:ext uri="{FF2B5EF4-FFF2-40B4-BE49-F238E27FC236}">
                <a16:creationId xmlns:a16="http://schemas.microsoft.com/office/drawing/2014/main" id="{F34728A5-9CDC-16BD-A18B-12F0C4E458B4}"/>
              </a:ext>
            </a:extLst>
          </p:cNvPr>
          <p:cNvSpPr txBox="1"/>
          <p:nvPr/>
        </p:nvSpPr>
        <p:spPr>
          <a:xfrm>
            <a:off x="3466224" y="4280571"/>
            <a:ext cx="452291" cy="236014"/>
          </a:xfrm>
          <a:prstGeom prst="rect">
            <a:avLst/>
          </a:prstGeom>
          <a:noFill/>
        </p:spPr>
        <p:txBody>
          <a:bodyPr wrap="none" rtlCol="0">
            <a:spAutoFit/>
          </a:bodyPr>
          <a:lstStyle/>
          <a:p>
            <a:r>
              <a:rPr lang="en-GB" sz="1600" dirty="0"/>
              <a:t>HTTP</a:t>
            </a:r>
          </a:p>
        </p:txBody>
      </p:sp>
      <p:cxnSp>
        <p:nvCxnSpPr>
          <p:cNvPr id="23" name="Straight Arrow Connector 22">
            <a:extLst>
              <a:ext uri="{FF2B5EF4-FFF2-40B4-BE49-F238E27FC236}">
                <a16:creationId xmlns:a16="http://schemas.microsoft.com/office/drawing/2014/main" id="{FF608F5C-072F-12F0-BB44-F06BE76DE4A8}"/>
              </a:ext>
            </a:extLst>
          </p:cNvPr>
          <p:cNvCxnSpPr>
            <a:cxnSpLocks/>
            <a:stCxn id="12" idx="3"/>
            <a:endCxn id="13" idx="2"/>
          </p:cNvCxnSpPr>
          <p:nvPr/>
        </p:nvCxnSpPr>
        <p:spPr>
          <a:xfrm flipV="1">
            <a:off x="8850249" y="3836688"/>
            <a:ext cx="747083" cy="44968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C9B41F-DF26-4458-F641-37320BA1B26D}"/>
              </a:ext>
            </a:extLst>
          </p:cNvPr>
          <p:cNvCxnSpPr>
            <a:cxnSpLocks/>
            <a:endCxn id="15" idx="2"/>
          </p:cNvCxnSpPr>
          <p:nvPr/>
        </p:nvCxnSpPr>
        <p:spPr>
          <a:xfrm>
            <a:off x="4200796" y="4461058"/>
            <a:ext cx="69471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1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BFE3-5A17-2952-7DAB-4BFF5777763D}"/>
              </a:ext>
            </a:extLst>
          </p:cNvPr>
          <p:cNvSpPr>
            <a:spLocks noGrp="1"/>
          </p:cNvSpPr>
          <p:nvPr>
            <p:ph type="title"/>
          </p:nvPr>
        </p:nvSpPr>
        <p:spPr/>
        <p:txBody>
          <a:bodyPr>
            <a:normAutofit/>
          </a:bodyPr>
          <a:lstStyle/>
          <a:p>
            <a:r>
              <a:rPr lang="en-US" sz="4000" dirty="0"/>
              <a:t>Java running in CICS</a:t>
            </a:r>
          </a:p>
        </p:txBody>
      </p:sp>
      <p:sp>
        <p:nvSpPr>
          <p:cNvPr id="3" name="Content Placeholder 2">
            <a:extLst>
              <a:ext uri="{FF2B5EF4-FFF2-40B4-BE49-F238E27FC236}">
                <a16:creationId xmlns:a16="http://schemas.microsoft.com/office/drawing/2014/main" id="{920B4807-0E94-D6E7-7361-80D57ABA1A64}"/>
              </a:ext>
            </a:extLst>
          </p:cNvPr>
          <p:cNvSpPr>
            <a:spLocks noGrp="1"/>
          </p:cNvSpPr>
          <p:nvPr>
            <p:ph idx="1"/>
          </p:nvPr>
        </p:nvSpPr>
        <p:spPr>
          <a:xfrm>
            <a:off x="2265528" y="1825624"/>
            <a:ext cx="9583572" cy="993776"/>
          </a:xfrm>
        </p:spPr>
        <p:txBody>
          <a:bodyPr/>
          <a:lstStyle/>
          <a:p>
            <a:r>
              <a:rPr lang="en-US" dirty="0"/>
              <a:t>WebSphere Liberty Profile runs in a CICS JVM server</a:t>
            </a:r>
          </a:p>
          <a:p>
            <a:r>
              <a:rPr lang="en-US" dirty="0"/>
              <a:t>Supports JEE 8, JEE 9, and Spring Boot</a:t>
            </a:r>
          </a:p>
          <a:p>
            <a:pPr marL="0" indent="0">
              <a:buNone/>
            </a:pPr>
            <a:endParaRPr lang="en-US" dirty="0"/>
          </a:p>
          <a:p>
            <a:endParaRPr lang="en-US" dirty="0"/>
          </a:p>
        </p:txBody>
      </p:sp>
      <p:sp>
        <p:nvSpPr>
          <p:cNvPr id="5" name="CustomShape 4">
            <a:extLst>
              <a:ext uri="{FF2B5EF4-FFF2-40B4-BE49-F238E27FC236}">
                <a16:creationId xmlns:a16="http://schemas.microsoft.com/office/drawing/2014/main" id="{1841FF0F-52D9-7988-776A-2CCBED2459A7}"/>
              </a:ext>
            </a:extLst>
          </p:cNvPr>
          <p:cNvSpPr/>
          <p:nvPr/>
        </p:nvSpPr>
        <p:spPr>
          <a:xfrm>
            <a:off x="4385967" y="2586038"/>
            <a:ext cx="1134331" cy="248065"/>
          </a:xfrm>
          <a:prstGeom prst="rect">
            <a:avLst/>
          </a:prstGeom>
          <a:noFill/>
          <a:ln>
            <a:noFill/>
          </a:ln>
        </p:spPr>
        <p:txBody>
          <a:bodyPr wrap="none" lIns="45926" tIns="22963" rIns="45926" bIns="22963"/>
          <a:lstStyle/>
          <a:p>
            <a:pPr>
              <a:lnSpc>
                <a:spcPct val="100000"/>
              </a:lnSpc>
            </a:pPr>
            <a:endParaRPr sz="919" dirty="0"/>
          </a:p>
        </p:txBody>
      </p:sp>
      <p:sp>
        <p:nvSpPr>
          <p:cNvPr id="6" name="CustomShape 33">
            <a:extLst>
              <a:ext uri="{FF2B5EF4-FFF2-40B4-BE49-F238E27FC236}">
                <a16:creationId xmlns:a16="http://schemas.microsoft.com/office/drawing/2014/main" id="{C057A3DE-724D-C80F-F8DD-40D8DAA91CCA}"/>
              </a:ext>
            </a:extLst>
          </p:cNvPr>
          <p:cNvSpPr/>
          <p:nvPr/>
        </p:nvSpPr>
        <p:spPr>
          <a:xfrm flipH="1">
            <a:off x="4214364" y="3112919"/>
            <a:ext cx="410886" cy="177614"/>
          </a:xfrm>
          <a:prstGeom prst="rect">
            <a:avLst/>
          </a:prstGeom>
          <a:noFill/>
          <a:ln>
            <a:noFill/>
          </a:ln>
        </p:spPr>
        <p:txBody>
          <a:bodyPr lIns="45926" tIns="22963" rIns="45926" bIns="22963"/>
          <a:lstStyle/>
          <a:p>
            <a:pPr>
              <a:lnSpc>
                <a:spcPct val="100000"/>
              </a:lnSpc>
            </a:pPr>
            <a:endParaRPr sz="919" dirty="0"/>
          </a:p>
        </p:txBody>
      </p:sp>
      <p:sp>
        <p:nvSpPr>
          <p:cNvPr id="7" name="AutoShape 2">
            <a:extLst>
              <a:ext uri="{FF2B5EF4-FFF2-40B4-BE49-F238E27FC236}">
                <a16:creationId xmlns:a16="http://schemas.microsoft.com/office/drawing/2014/main" id="{6692C9F2-739D-1CCB-0D5B-168FB27C92D5}"/>
              </a:ext>
            </a:extLst>
          </p:cNvPr>
          <p:cNvSpPr>
            <a:spLocks noChangeArrowheads="1"/>
          </p:cNvSpPr>
          <p:nvPr/>
        </p:nvSpPr>
        <p:spPr bwMode="auto">
          <a:xfrm>
            <a:off x="5132585" y="3397236"/>
            <a:ext cx="3962964" cy="2603514"/>
          </a:xfrm>
          <a:prstGeom prst="roundRect">
            <a:avLst>
              <a:gd name="adj" fmla="val 9977"/>
            </a:avLst>
          </a:prstGeom>
          <a:gradFill rotWithShape="0">
            <a:gsLst>
              <a:gs pos="0">
                <a:srgbClr val="FFFF66"/>
              </a:gs>
              <a:gs pos="100000">
                <a:srgbClr val="FFFFCC"/>
              </a:gs>
            </a:gsLst>
            <a:lin ang="5400000" scaled="1"/>
          </a:gradFill>
          <a:ln w="21600">
            <a:solidFill>
              <a:srgbClr val="808080"/>
            </a:solidFill>
            <a:round/>
            <a:headEnd/>
            <a:tailEnd/>
          </a:ln>
        </p:spPr>
        <p:txBody>
          <a:bodyPr wrap="none" anchor="t"/>
          <a:lstStyle>
            <a:lvl1pPr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57200">
              <a:spcBef>
                <a:spcPct val="20000"/>
              </a:spcBef>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572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defTabSz="237744">
              <a:spcBef>
                <a:spcPct val="0"/>
              </a:spcBef>
              <a:spcAft>
                <a:spcPts val="600"/>
              </a:spcAft>
              <a:buNone/>
            </a:pPr>
            <a:r>
              <a:rPr lang="en-US" altLang="en-US" sz="936" kern="1200">
                <a:solidFill>
                  <a:schemeClr val="tx1"/>
                </a:solidFill>
                <a:latin typeface="+mn-lt"/>
                <a:ea typeface="MS PGothic" panose="020B0600070205080204" pitchFamily="34" charset="-128"/>
                <a:cs typeface="Arial" panose="020B0604020202020204" pitchFamily="34" charset="0"/>
              </a:rPr>
              <a:t>CICS</a:t>
            </a:r>
            <a:endParaRPr lang="en-US" altLang="en-US" sz="1800">
              <a:latin typeface="+mn-lt"/>
              <a:cs typeface="Arial" panose="020B0604020202020204" pitchFamily="34" charset="0"/>
            </a:endParaRPr>
          </a:p>
        </p:txBody>
      </p:sp>
      <p:sp>
        <p:nvSpPr>
          <p:cNvPr id="8" name="Rectangle: Rounded Corners 26">
            <a:extLst>
              <a:ext uri="{FF2B5EF4-FFF2-40B4-BE49-F238E27FC236}">
                <a16:creationId xmlns:a16="http://schemas.microsoft.com/office/drawing/2014/main" id="{20B924DC-3B43-197D-854E-FA86753D09B6}"/>
              </a:ext>
            </a:extLst>
          </p:cNvPr>
          <p:cNvSpPr/>
          <p:nvPr/>
        </p:nvSpPr>
        <p:spPr>
          <a:xfrm>
            <a:off x="5664288" y="3496729"/>
            <a:ext cx="2398805" cy="2396469"/>
          </a:xfrm>
          <a:prstGeom prst="roundRect">
            <a:avLst/>
          </a:prstGeom>
          <a:gradFill flip="none" rotWithShape="1">
            <a:gsLst>
              <a:gs pos="0">
                <a:srgbClr val="9999FF"/>
              </a:gs>
              <a:gs pos="100000">
                <a:srgbClr val="CCCCFF"/>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475488">
              <a:spcAft>
                <a:spcPts val="600"/>
              </a:spcAft>
            </a:pPr>
            <a:r>
              <a:rPr lang="en-GB" sz="1040" kern="1200">
                <a:solidFill>
                  <a:schemeClr val="tx1"/>
                </a:solidFill>
                <a:latin typeface="+mn-lt"/>
                <a:ea typeface="+mn-ea"/>
                <a:cs typeface="+mn-cs"/>
              </a:rPr>
              <a:t>JVM server</a:t>
            </a:r>
            <a:endParaRPr lang="en-GB" sz="2000">
              <a:solidFill>
                <a:schemeClr val="tx1"/>
              </a:solidFill>
            </a:endParaRPr>
          </a:p>
        </p:txBody>
      </p:sp>
      <p:sp>
        <p:nvSpPr>
          <p:cNvPr id="9" name="Rectangle: Rounded Corners 27">
            <a:extLst>
              <a:ext uri="{FF2B5EF4-FFF2-40B4-BE49-F238E27FC236}">
                <a16:creationId xmlns:a16="http://schemas.microsoft.com/office/drawing/2014/main" id="{402227CC-F089-7F5F-6E57-DCBDE51F021A}"/>
              </a:ext>
            </a:extLst>
          </p:cNvPr>
          <p:cNvSpPr/>
          <p:nvPr/>
        </p:nvSpPr>
        <p:spPr>
          <a:xfrm>
            <a:off x="5794387" y="3907891"/>
            <a:ext cx="2165645" cy="1872598"/>
          </a:xfrm>
          <a:prstGeom prst="roundRect">
            <a:avLst/>
          </a:prstGeom>
          <a:gradFill>
            <a:gsLst>
              <a:gs pos="0">
                <a:srgbClr val="8FFCFC"/>
              </a:gs>
              <a:gs pos="100000">
                <a:srgbClr val="06CECE"/>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475488">
              <a:spcAft>
                <a:spcPts val="600"/>
              </a:spcAft>
            </a:pPr>
            <a:r>
              <a:rPr lang="en-GB" sz="936" kern="1200" dirty="0">
                <a:solidFill>
                  <a:schemeClr val="tx1"/>
                </a:solidFill>
                <a:latin typeface="+mn-lt"/>
                <a:ea typeface="+mn-ea"/>
                <a:cs typeface="+mn-cs"/>
              </a:rPr>
              <a:t>Liberty</a:t>
            </a:r>
            <a:endParaRPr lang="en-GB" dirty="0">
              <a:solidFill>
                <a:schemeClr val="tx1"/>
              </a:solidFill>
            </a:endParaRPr>
          </a:p>
        </p:txBody>
      </p:sp>
      <p:sp>
        <p:nvSpPr>
          <p:cNvPr id="10" name="AutoShape 24">
            <a:extLst>
              <a:ext uri="{FF2B5EF4-FFF2-40B4-BE49-F238E27FC236}">
                <a16:creationId xmlns:a16="http://schemas.microsoft.com/office/drawing/2014/main" id="{D8109E74-031C-DA82-7E7A-9743B968052B}"/>
              </a:ext>
            </a:extLst>
          </p:cNvPr>
          <p:cNvSpPr>
            <a:spLocks noChangeArrowheads="1"/>
          </p:cNvSpPr>
          <p:nvPr/>
        </p:nvSpPr>
        <p:spPr bwMode="auto">
          <a:xfrm>
            <a:off x="5932298" y="4426622"/>
            <a:ext cx="1385340" cy="1183447"/>
          </a:xfrm>
          <a:prstGeom prst="flowChartConnector">
            <a:avLst/>
          </a:prstGeom>
          <a:gradFill rotWithShape="0">
            <a:gsLst>
              <a:gs pos="0">
                <a:srgbClr val="FFCC00"/>
              </a:gs>
              <a:gs pos="100000">
                <a:srgbClr val="FF6600"/>
              </a:gs>
            </a:gsLst>
            <a:lin ang="16200000" scaled="1"/>
          </a:gradFill>
          <a:ln w="21600">
            <a:solidFill>
              <a:srgbClr val="808080"/>
            </a:solidFill>
            <a:round/>
            <a:headEnd/>
            <a:tailEnd/>
          </a:ln>
        </p:spPr>
        <p:txBody>
          <a:bodyPr lIns="50625" tIns="25313" rIns="50625" bIns="25313" anchor="ctr"/>
          <a:lstStyle>
            <a:lvl1pPr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2pPr>
            <a:lvl3pPr marL="11430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3pPr>
            <a:lvl4pPr marL="16002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4pPr>
            <a:lvl5pPr marL="2057400" indent="-228600" defTabSz="449263">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5pPr>
            <a:lvl6pPr marL="25146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6pPr>
            <a:lvl7pPr marL="29718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7pPr>
            <a:lvl8pPr marL="34290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8pPr>
            <a:lvl9pPr marL="3886200" indent="-228600" defTabSz="449263"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ea typeface="MS PGothic" panose="020B0600070205080204" pitchFamily="34" charset="-128"/>
                <a:cs typeface="Times New Roman" panose="02020603050405020304" pitchFamily="18" charset="0"/>
              </a:defRPr>
            </a:lvl9pPr>
          </a:lstStyle>
          <a:p>
            <a:pPr algn="ctr" defTabSz="233617">
              <a:spcBef>
                <a:spcPct val="0"/>
              </a:spcBef>
              <a:spcAft>
                <a:spcPts val="600"/>
              </a:spcAft>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36" kern="1200">
                <a:solidFill>
                  <a:srgbClr val="000000"/>
                </a:solidFill>
                <a:latin typeface="+mn-lt"/>
                <a:ea typeface="MS Gothic" panose="020B0609070205080204" pitchFamily="49" charset="-128"/>
                <a:cs typeface="Arial" panose="020B0604020202020204" pitchFamily="34" charset="0"/>
              </a:rPr>
              <a:t>Web</a:t>
            </a:r>
          </a:p>
          <a:p>
            <a:pPr algn="ctr" defTabSz="233617">
              <a:spcBef>
                <a:spcPct val="0"/>
              </a:spcBef>
              <a:spcAft>
                <a:spcPts val="600"/>
              </a:spcAft>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36" kern="1200">
                <a:solidFill>
                  <a:srgbClr val="000000"/>
                </a:solidFill>
                <a:latin typeface="+mn-lt"/>
                <a:ea typeface="MS Gothic" panose="020B0609070205080204" pitchFamily="49" charset="-128"/>
                <a:cs typeface="Arial" panose="020B0604020202020204" pitchFamily="34" charset="0"/>
              </a:rPr>
              <a:t>application</a:t>
            </a:r>
            <a:endParaRPr lang="en-US" altLang="en-US" sz="1800">
              <a:solidFill>
                <a:srgbClr val="000000"/>
              </a:solidFill>
              <a:latin typeface="+mn-lt"/>
              <a:ea typeface="MS Gothic" panose="020B0609070205080204" pitchFamily="49" charset="-128"/>
              <a:cs typeface="Arial" panose="020B0604020202020204" pitchFamily="34" charset="0"/>
            </a:endParaRPr>
          </a:p>
        </p:txBody>
      </p:sp>
      <p:sp>
        <p:nvSpPr>
          <p:cNvPr id="11" name="CustomShape 10">
            <a:extLst>
              <a:ext uri="{FF2B5EF4-FFF2-40B4-BE49-F238E27FC236}">
                <a16:creationId xmlns:a16="http://schemas.microsoft.com/office/drawing/2014/main" id="{77A5901C-52DD-F21B-73F7-8900B4DCB1A8}"/>
              </a:ext>
            </a:extLst>
          </p:cNvPr>
          <p:cNvSpPr/>
          <p:nvPr/>
        </p:nvSpPr>
        <p:spPr>
          <a:xfrm>
            <a:off x="9316980" y="3467182"/>
            <a:ext cx="603536" cy="719195"/>
          </a:xfrm>
          <a:prstGeom prst="flowChartMagneticDisk">
            <a:avLst/>
          </a:prstGeom>
          <a:solidFill>
            <a:srgbClr val="FFFF99"/>
          </a:solidFill>
          <a:ln w="21600">
            <a:solidFill>
              <a:srgbClr val="808080"/>
            </a:solidFill>
            <a:miter/>
          </a:ln>
        </p:spPr>
        <p:txBody>
          <a:bodyPr lIns="45926" tIns="22963" rIns="45926" bIns="22963" anchor="ctr"/>
          <a:lstStyle/>
          <a:p>
            <a:pPr algn="ctr" defTabSz="475488">
              <a:spcAft>
                <a:spcPts val="600"/>
              </a:spcAft>
            </a:pPr>
            <a:r>
              <a:rPr lang="en-GB" sz="832" kern="1200">
                <a:solidFill>
                  <a:srgbClr val="000000"/>
                </a:solidFill>
                <a:latin typeface="+mn-lt"/>
                <a:ea typeface="MS Gothic"/>
                <a:cs typeface="+mn-cs"/>
              </a:rPr>
              <a:t>DB2</a:t>
            </a:r>
            <a:endParaRPr lang="en-GB" sz="1600"/>
          </a:p>
        </p:txBody>
      </p:sp>
      <p:sp>
        <p:nvSpPr>
          <p:cNvPr id="12" name="Rectangle 11">
            <a:extLst>
              <a:ext uri="{FF2B5EF4-FFF2-40B4-BE49-F238E27FC236}">
                <a16:creationId xmlns:a16="http://schemas.microsoft.com/office/drawing/2014/main" id="{5CBAD68E-F7C4-1A1F-6BF2-89EB28FA9C31}"/>
              </a:ext>
            </a:extLst>
          </p:cNvPr>
          <p:cNvSpPr/>
          <p:nvPr/>
        </p:nvSpPr>
        <p:spPr>
          <a:xfrm rot="450995">
            <a:off x="7157540" y="5239559"/>
            <a:ext cx="762532" cy="297591"/>
          </a:xfrm>
          <a:prstGeom prst="rect">
            <a:avLst/>
          </a:prstGeom>
        </p:spPr>
        <p:txBody>
          <a:bodyPr wrap="square">
            <a:spAutoFit/>
          </a:bodyPr>
          <a:lstStyle/>
          <a:p>
            <a:pPr algn="ctr" defTabSz="475488">
              <a:spcAft>
                <a:spcPts val="600"/>
              </a:spcAft>
            </a:pPr>
            <a:r>
              <a:rPr lang="en-GB" sz="832" kern="1200">
                <a:solidFill>
                  <a:srgbClr val="1D1D1D"/>
                </a:solidFill>
                <a:latin typeface="+mn-lt"/>
                <a:ea typeface="MS PGothic"/>
                <a:cs typeface="+mn-cs"/>
              </a:rPr>
              <a:t>JCICS</a:t>
            </a:r>
            <a:endParaRPr lang="en-GB" sz="1600"/>
          </a:p>
        </p:txBody>
      </p:sp>
      <p:sp>
        <p:nvSpPr>
          <p:cNvPr id="13" name="CustomShape 9">
            <a:extLst>
              <a:ext uri="{FF2B5EF4-FFF2-40B4-BE49-F238E27FC236}">
                <a16:creationId xmlns:a16="http://schemas.microsoft.com/office/drawing/2014/main" id="{79D6BBAB-E4AD-E785-891B-6C753E0A0897}"/>
              </a:ext>
            </a:extLst>
          </p:cNvPr>
          <p:cNvSpPr/>
          <p:nvPr/>
        </p:nvSpPr>
        <p:spPr>
          <a:xfrm>
            <a:off x="8230185" y="5287237"/>
            <a:ext cx="735158" cy="572928"/>
          </a:xfrm>
          <a:prstGeom prst="roundRect">
            <a:avLst>
              <a:gd name="adj" fmla="val 24620"/>
            </a:avLst>
          </a:prstGeom>
          <a:solidFill>
            <a:srgbClr val="FFCC00"/>
          </a:solidFill>
          <a:ln w="19080">
            <a:solidFill>
              <a:srgbClr val="CC6600"/>
            </a:solidFill>
            <a:miter/>
          </a:ln>
        </p:spPr>
        <p:txBody>
          <a:bodyPr wrap="none" lIns="0" tIns="13961" rIns="0" bIns="0" anchor="ctr"/>
          <a:lstStyle/>
          <a:p>
            <a:pPr algn="ctr" defTabSz="475488">
              <a:spcAft>
                <a:spcPts val="600"/>
              </a:spcAft>
            </a:pPr>
            <a:r>
              <a:rPr lang="en-GB" sz="728" kern="1200">
                <a:solidFill>
                  <a:srgbClr val="000000"/>
                </a:solidFill>
                <a:latin typeface="+mn-lt"/>
                <a:ea typeface="MS Gothic"/>
                <a:cs typeface="+mn-cs"/>
              </a:rPr>
              <a:t>COBOL</a:t>
            </a:r>
          </a:p>
          <a:p>
            <a:pPr algn="ctr" defTabSz="475488">
              <a:spcAft>
                <a:spcPts val="600"/>
              </a:spcAft>
            </a:pPr>
            <a:r>
              <a:rPr lang="en-GB" sz="728" kern="1200">
                <a:solidFill>
                  <a:schemeClr val="tx1"/>
                </a:solidFill>
                <a:latin typeface="+mn-lt"/>
                <a:ea typeface="+mn-ea"/>
                <a:cs typeface="+mn-cs"/>
              </a:rPr>
              <a:t>program</a:t>
            </a:r>
            <a:endParaRPr lang="en-GB" sz="1400"/>
          </a:p>
        </p:txBody>
      </p:sp>
      <p:cxnSp>
        <p:nvCxnSpPr>
          <p:cNvPr id="14" name="Straight Arrow Connector 13">
            <a:extLst>
              <a:ext uri="{FF2B5EF4-FFF2-40B4-BE49-F238E27FC236}">
                <a16:creationId xmlns:a16="http://schemas.microsoft.com/office/drawing/2014/main" id="{71FE008E-946A-53A8-31F7-526BAAD19E27}"/>
              </a:ext>
            </a:extLst>
          </p:cNvPr>
          <p:cNvCxnSpPr>
            <a:cxnSpLocks/>
            <a:stCxn id="10" idx="7"/>
            <a:endCxn id="11" idx="2"/>
          </p:cNvCxnSpPr>
          <p:nvPr/>
        </p:nvCxnSpPr>
        <p:spPr>
          <a:xfrm flipV="1">
            <a:off x="7114758" y="3826779"/>
            <a:ext cx="2202222" cy="773155"/>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4F3A6-1384-F025-8B74-E3953520AFF8}"/>
              </a:ext>
            </a:extLst>
          </p:cNvPr>
          <p:cNvCxnSpPr>
            <a:cxnSpLocks/>
            <a:stCxn id="10" idx="6"/>
            <a:endCxn id="24" idx="2"/>
          </p:cNvCxnSpPr>
          <p:nvPr/>
        </p:nvCxnSpPr>
        <p:spPr>
          <a:xfrm flipV="1">
            <a:off x="7317638" y="4891733"/>
            <a:ext cx="2005298" cy="1266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C64C553-D660-F219-4F3A-EBE2AC5856F3}"/>
              </a:ext>
            </a:extLst>
          </p:cNvPr>
          <p:cNvCxnSpPr>
            <a:cxnSpLocks/>
            <a:endCxn id="10" idx="2"/>
          </p:cNvCxnSpPr>
          <p:nvPr/>
        </p:nvCxnSpPr>
        <p:spPr>
          <a:xfrm>
            <a:off x="4974426" y="4692746"/>
            <a:ext cx="957870" cy="325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E6A8FE8-DB7A-CFD3-CE40-F2B994F09FDE}"/>
              </a:ext>
            </a:extLst>
          </p:cNvPr>
          <p:cNvSpPr txBox="1"/>
          <p:nvPr/>
        </p:nvSpPr>
        <p:spPr>
          <a:xfrm rot="1102581">
            <a:off x="5157295" y="4570820"/>
            <a:ext cx="527249" cy="275945"/>
          </a:xfrm>
          <a:prstGeom prst="rect">
            <a:avLst/>
          </a:prstGeom>
          <a:noFill/>
        </p:spPr>
        <p:txBody>
          <a:bodyPr wrap="none" rtlCol="0">
            <a:spAutoFit/>
          </a:bodyPr>
          <a:lstStyle/>
          <a:p>
            <a:pPr defTabSz="475488">
              <a:spcAft>
                <a:spcPts val="600"/>
              </a:spcAft>
            </a:pPr>
            <a:r>
              <a:rPr lang="en-GB" sz="728" kern="1200">
                <a:solidFill>
                  <a:schemeClr val="tx1"/>
                </a:solidFill>
                <a:latin typeface="+mn-lt"/>
                <a:ea typeface="+mn-ea"/>
                <a:cs typeface="+mn-cs"/>
              </a:rPr>
              <a:t>HTTP</a:t>
            </a:r>
            <a:endParaRPr lang="en-GB" sz="1400"/>
          </a:p>
        </p:txBody>
      </p:sp>
      <p:cxnSp>
        <p:nvCxnSpPr>
          <p:cNvPr id="18" name="Straight Arrow Connector 17">
            <a:extLst>
              <a:ext uri="{FF2B5EF4-FFF2-40B4-BE49-F238E27FC236}">
                <a16:creationId xmlns:a16="http://schemas.microsoft.com/office/drawing/2014/main" id="{797B4F1B-463E-C0B0-182A-63242126F3AF}"/>
              </a:ext>
            </a:extLst>
          </p:cNvPr>
          <p:cNvCxnSpPr>
            <a:cxnSpLocks/>
            <a:stCxn id="10" idx="5"/>
            <a:endCxn id="13" idx="1"/>
          </p:cNvCxnSpPr>
          <p:nvPr/>
        </p:nvCxnSpPr>
        <p:spPr>
          <a:xfrm>
            <a:off x="7114758" y="5436756"/>
            <a:ext cx="1115427" cy="136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AD44EE5-0E74-ABC0-82CF-299C87C55B6F}"/>
              </a:ext>
            </a:extLst>
          </p:cNvPr>
          <p:cNvSpPr/>
          <p:nvPr/>
        </p:nvSpPr>
        <p:spPr>
          <a:xfrm rot="21339637">
            <a:off x="7223175" y="4747828"/>
            <a:ext cx="762532" cy="275945"/>
          </a:xfrm>
          <a:prstGeom prst="rect">
            <a:avLst/>
          </a:prstGeom>
        </p:spPr>
        <p:txBody>
          <a:bodyPr wrap="square">
            <a:spAutoFit/>
          </a:bodyPr>
          <a:lstStyle/>
          <a:p>
            <a:pPr algn="ctr" defTabSz="475488">
              <a:spcAft>
                <a:spcPts val="600"/>
              </a:spcAft>
            </a:pPr>
            <a:r>
              <a:rPr lang="en-GB" sz="728" kern="1200">
                <a:solidFill>
                  <a:srgbClr val="1D1D1D"/>
                </a:solidFill>
                <a:latin typeface="+mn-lt"/>
                <a:ea typeface="MS PGothic"/>
                <a:cs typeface="+mn-cs"/>
              </a:rPr>
              <a:t>JCICS</a:t>
            </a:r>
            <a:endParaRPr lang="en-GB" sz="1400"/>
          </a:p>
        </p:txBody>
      </p:sp>
      <p:sp>
        <p:nvSpPr>
          <p:cNvPr id="20" name="Rectangle 19">
            <a:extLst>
              <a:ext uri="{FF2B5EF4-FFF2-40B4-BE49-F238E27FC236}">
                <a16:creationId xmlns:a16="http://schemas.microsoft.com/office/drawing/2014/main" id="{580A4BA5-E787-748F-86CD-A3C618F8D159}"/>
              </a:ext>
            </a:extLst>
          </p:cNvPr>
          <p:cNvSpPr/>
          <p:nvPr/>
        </p:nvSpPr>
        <p:spPr>
          <a:xfrm rot="20341996">
            <a:off x="7084722" y="4205499"/>
            <a:ext cx="762532" cy="340797"/>
          </a:xfrm>
          <a:prstGeom prst="rect">
            <a:avLst/>
          </a:prstGeom>
        </p:spPr>
        <p:txBody>
          <a:bodyPr wrap="square">
            <a:spAutoFit/>
          </a:bodyPr>
          <a:lstStyle/>
          <a:p>
            <a:pPr algn="ctr" defTabSz="475488">
              <a:spcAft>
                <a:spcPts val="600"/>
              </a:spcAft>
            </a:pPr>
            <a:r>
              <a:rPr lang="en-GB" sz="1040" kern="1200">
                <a:solidFill>
                  <a:srgbClr val="1D1D1D"/>
                </a:solidFill>
                <a:latin typeface="+mn-lt"/>
                <a:ea typeface="MS PGothic"/>
                <a:cs typeface="+mn-cs"/>
              </a:rPr>
              <a:t>JDBC</a:t>
            </a:r>
            <a:endParaRPr lang="en-GB" sz="2000"/>
          </a:p>
        </p:txBody>
      </p:sp>
      <p:sp>
        <p:nvSpPr>
          <p:cNvPr id="21" name="AutoShape 26">
            <a:extLst>
              <a:ext uri="{FF2B5EF4-FFF2-40B4-BE49-F238E27FC236}">
                <a16:creationId xmlns:a16="http://schemas.microsoft.com/office/drawing/2014/main" id="{35F546D6-867A-A497-47F9-B7CDFDD48CBA}"/>
              </a:ext>
            </a:extLst>
          </p:cNvPr>
          <p:cNvSpPr>
            <a:spLocks noChangeArrowheads="1"/>
          </p:cNvSpPr>
          <p:nvPr/>
        </p:nvSpPr>
        <p:spPr bwMode="auto">
          <a:xfrm>
            <a:off x="3751093" y="4023654"/>
            <a:ext cx="852690" cy="379404"/>
          </a:xfrm>
          <a:prstGeom prst="roundRect">
            <a:avLst>
              <a:gd name="adj" fmla="val 16667"/>
            </a:avLst>
          </a:prstGeom>
          <a:solidFill>
            <a:srgbClr val="CCFF99"/>
          </a:solidFill>
          <a:ln w="2160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625" tIns="25313" rIns="50625" bIns="25313" anchor="ctr"/>
          <a:lstStyle>
            <a:lvl1pPr>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defRPr>
            </a:lvl1pPr>
            <a:lvl2pPr marL="742950" indent="-28575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2pPr>
            <a:lvl3pPr marL="11430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3pPr>
            <a:lvl4pPr marL="16002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4pPr>
            <a:lvl5pPr marL="20574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9pPr>
          </a:lstStyle>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00" kern="1200">
                <a:solidFill>
                  <a:srgbClr val="000000"/>
                </a:solidFill>
                <a:latin typeface="+mn-lt"/>
                <a:ea typeface="MS Gothic" panose="020B0609070205080204" pitchFamily="49" charset="-128"/>
                <a:cs typeface="+mn-cs"/>
              </a:rPr>
              <a:t>Web </a:t>
            </a:r>
          </a:p>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00" kern="1200">
                <a:solidFill>
                  <a:srgbClr val="000000"/>
                </a:solidFill>
                <a:latin typeface="+mn-lt"/>
                <a:ea typeface="MS Gothic" panose="020B0609070205080204" pitchFamily="49" charset="-128"/>
                <a:cs typeface="+mn-cs"/>
              </a:rPr>
              <a:t>client</a:t>
            </a:r>
            <a:endParaRPr lang="en-US" altLang="en-US" sz="1800">
              <a:solidFill>
                <a:srgbClr val="000000"/>
              </a:solidFill>
              <a:latin typeface="+mn-lt"/>
              <a:ea typeface="MS Gothic" panose="020B0609070205080204" pitchFamily="49" charset="-128"/>
            </a:endParaRPr>
          </a:p>
        </p:txBody>
      </p:sp>
      <p:sp>
        <p:nvSpPr>
          <p:cNvPr id="22" name="AutoShape 26">
            <a:extLst>
              <a:ext uri="{FF2B5EF4-FFF2-40B4-BE49-F238E27FC236}">
                <a16:creationId xmlns:a16="http://schemas.microsoft.com/office/drawing/2014/main" id="{C4B02272-61B7-78C8-7B17-C7A6B2D5E64A}"/>
              </a:ext>
            </a:extLst>
          </p:cNvPr>
          <p:cNvSpPr>
            <a:spLocks noChangeArrowheads="1"/>
          </p:cNvSpPr>
          <p:nvPr/>
        </p:nvSpPr>
        <p:spPr bwMode="auto">
          <a:xfrm>
            <a:off x="3751093" y="4503043"/>
            <a:ext cx="852690" cy="379404"/>
          </a:xfrm>
          <a:prstGeom prst="roundRect">
            <a:avLst>
              <a:gd name="adj" fmla="val 16667"/>
            </a:avLst>
          </a:prstGeom>
          <a:solidFill>
            <a:srgbClr val="CCFF99"/>
          </a:solidFill>
          <a:ln w="2160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625" tIns="25313" rIns="50625" bIns="25313" anchor="ctr"/>
          <a:lstStyle>
            <a:lvl1pPr>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defRPr>
            </a:lvl1pPr>
            <a:lvl2pPr marL="742950" indent="-28575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2pPr>
            <a:lvl3pPr marL="11430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3pPr>
            <a:lvl4pPr marL="16002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4pPr>
            <a:lvl5pPr marL="20574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9pPr>
          </a:lstStyle>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00" kern="1200">
                <a:solidFill>
                  <a:srgbClr val="000000"/>
                </a:solidFill>
                <a:latin typeface="+mn-lt"/>
                <a:ea typeface="MS Gothic" panose="020B0609070205080204" pitchFamily="49" charset="-128"/>
                <a:cs typeface="+mn-cs"/>
              </a:rPr>
              <a:t>RESTful</a:t>
            </a:r>
          </a:p>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00" kern="1200">
                <a:solidFill>
                  <a:srgbClr val="000000"/>
                </a:solidFill>
                <a:latin typeface="+mn-lt"/>
                <a:ea typeface="MS Gothic" panose="020B0609070205080204" pitchFamily="49" charset="-128"/>
                <a:cs typeface="+mn-cs"/>
              </a:rPr>
              <a:t>client</a:t>
            </a:r>
            <a:endParaRPr lang="en-US" altLang="en-US" sz="1800">
              <a:solidFill>
                <a:srgbClr val="000000"/>
              </a:solidFill>
              <a:latin typeface="+mn-lt"/>
              <a:ea typeface="MS Gothic" panose="020B0609070205080204" pitchFamily="49" charset="-128"/>
            </a:endParaRPr>
          </a:p>
        </p:txBody>
      </p:sp>
      <p:sp>
        <p:nvSpPr>
          <p:cNvPr id="23" name="AutoShape 26">
            <a:extLst>
              <a:ext uri="{FF2B5EF4-FFF2-40B4-BE49-F238E27FC236}">
                <a16:creationId xmlns:a16="http://schemas.microsoft.com/office/drawing/2014/main" id="{5D0C680C-AEB5-49DF-4492-02B4E7DA86D4}"/>
              </a:ext>
            </a:extLst>
          </p:cNvPr>
          <p:cNvSpPr>
            <a:spLocks noChangeArrowheads="1"/>
          </p:cNvSpPr>
          <p:nvPr/>
        </p:nvSpPr>
        <p:spPr bwMode="auto">
          <a:xfrm>
            <a:off x="3751093" y="4982432"/>
            <a:ext cx="872229" cy="379404"/>
          </a:xfrm>
          <a:prstGeom prst="roundRect">
            <a:avLst>
              <a:gd name="adj" fmla="val 16667"/>
            </a:avLst>
          </a:prstGeom>
          <a:solidFill>
            <a:srgbClr val="CCFF99"/>
          </a:solidFill>
          <a:ln w="2160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625" tIns="25313" rIns="50625" bIns="25313" anchor="ctr"/>
          <a:lstStyle>
            <a:lvl1pPr>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anose="020B0604020202020204" pitchFamily="34" charset="0"/>
              </a:defRPr>
            </a:lvl1pPr>
            <a:lvl2pPr marL="742950" indent="-28575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2pPr>
            <a:lvl3pPr marL="11430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defRPr>
            </a:lvl3pPr>
            <a:lvl4pPr marL="16002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4pPr>
            <a:lvl5pPr marL="2057400" indent="-228600">
              <a:spcBef>
                <a:spcPct val="20000"/>
              </a:spcBef>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rgbClr val="9ECEF3"/>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defRPr>
            </a:lvl9pPr>
          </a:lstStyle>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00" kern="1200">
                <a:solidFill>
                  <a:srgbClr val="000000"/>
                </a:solidFill>
                <a:latin typeface="+mn-lt"/>
                <a:ea typeface="MS Gothic" panose="020B0609070205080204" pitchFamily="49" charset="-128"/>
                <a:cs typeface="+mn-cs"/>
              </a:rPr>
              <a:t>Web services</a:t>
            </a:r>
          </a:p>
          <a:p>
            <a:pPr algn="ctr" defTabSz="133731">
              <a:spcBef>
                <a:spcPct val="0"/>
              </a:spcBef>
              <a:spcAft>
                <a:spcPts val="600"/>
              </a:spcAft>
              <a:buClrTx/>
              <a:buNone/>
              <a:tabLst>
                <a:tab pos="0" algn="l"/>
                <a:tab pos="232791" algn="l"/>
                <a:tab pos="466408" algn="l"/>
                <a:tab pos="700024" algn="l"/>
                <a:tab pos="933641" algn="l"/>
                <a:tab pos="1167257" algn="l"/>
                <a:tab pos="1400874" algn="l"/>
                <a:tab pos="1634490" algn="l"/>
                <a:tab pos="1868107" algn="l"/>
                <a:tab pos="2101723" algn="l"/>
                <a:tab pos="2335340" algn="l"/>
                <a:tab pos="2568956" algn="l"/>
                <a:tab pos="2802573" algn="l"/>
                <a:tab pos="3036189" algn="l"/>
                <a:tab pos="3269806" algn="l"/>
                <a:tab pos="3503422" algn="l"/>
                <a:tab pos="3737039" algn="l"/>
                <a:tab pos="3970655" algn="l"/>
                <a:tab pos="4204272" algn="l"/>
                <a:tab pos="4437888" algn="l"/>
                <a:tab pos="4671505" algn="l"/>
              </a:tabLst>
            </a:pPr>
            <a:r>
              <a:rPr lang="en-US" altLang="en-US" sz="900" kern="1200">
                <a:solidFill>
                  <a:srgbClr val="000000"/>
                </a:solidFill>
                <a:latin typeface="+mn-lt"/>
                <a:ea typeface="MS Gothic" panose="020B0609070205080204" pitchFamily="49" charset="-128"/>
                <a:cs typeface="+mn-cs"/>
              </a:rPr>
              <a:t>client</a:t>
            </a:r>
            <a:endParaRPr lang="en-US" altLang="en-US" sz="1800">
              <a:solidFill>
                <a:srgbClr val="000000"/>
              </a:solidFill>
              <a:latin typeface="+mn-lt"/>
              <a:ea typeface="MS Gothic" panose="020B0609070205080204" pitchFamily="49" charset="-128"/>
            </a:endParaRPr>
          </a:p>
        </p:txBody>
      </p:sp>
      <p:sp>
        <p:nvSpPr>
          <p:cNvPr id="24" name="CustomShape 10">
            <a:extLst>
              <a:ext uri="{FF2B5EF4-FFF2-40B4-BE49-F238E27FC236}">
                <a16:creationId xmlns:a16="http://schemas.microsoft.com/office/drawing/2014/main" id="{CF172B14-F9FB-2A8C-5388-1E2BD10439D4}"/>
              </a:ext>
            </a:extLst>
          </p:cNvPr>
          <p:cNvSpPr/>
          <p:nvPr/>
        </p:nvSpPr>
        <p:spPr>
          <a:xfrm>
            <a:off x="9322936" y="4532135"/>
            <a:ext cx="603536" cy="719195"/>
          </a:xfrm>
          <a:prstGeom prst="flowChartMagneticDisk">
            <a:avLst/>
          </a:prstGeom>
          <a:solidFill>
            <a:srgbClr val="FFFF99"/>
          </a:solidFill>
          <a:ln w="21600">
            <a:solidFill>
              <a:srgbClr val="808080"/>
            </a:solidFill>
            <a:miter/>
          </a:ln>
        </p:spPr>
        <p:txBody>
          <a:bodyPr lIns="45926" tIns="22963" rIns="45926" bIns="22963" anchor="ctr"/>
          <a:lstStyle/>
          <a:p>
            <a:pPr algn="ctr" defTabSz="475488">
              <a:spcAft>
                <a:spcPts val="600"/>
              </a:spcAft>
            </a:pPr>
            <a:r>
              <a:rPr lang="en-GB" sz="832" kern="1200">
                <a:solidFill>
                  <a:srgbClr val="000000"/>
                </a:solidFill>
                <a:latin typeface="+mn-lt"/>
                <a:ea typeface="MS Gothic"/>
                <a:cs typeface="+mn-cs"/>
              </a:rPr>
              <a:t>VSAM</a:t>
            </a:r>
            <a:endParaRPr lang="en-GB" sz="1600">
              <a:solidFill>
                <a:srgbClr val="000000"/>
              </a:solidFill>
              <a:ea typeface="MS Gothic"/>
            </a:endParaRPr>
          </a:p>
        </p:txBody>
      </p:sp>
      <p:sp>
        <p:nvSpPr>
          <p:cNvPr id="25" name="Right Brace 24">
            <a:extLst>
              <a:ext uri="{FF2B5EF4-FFF2-40B4-BE49-F238E27FC236}">
                <a16:creationId xmlns:a16="http://schemas.microsoft.com/office/drawing/2014/main" id="{81340E4E-AE2E-E42C-157B-197F9090645A}"/>
              </a:ext>
            </a:extLst>
          </p:cNvPr>
          <p:cNvSpPr/>
          <p:nvPr/>
        </p:nvSpPr>
        <p:spPr>
          <a:xfrm>
            <a:off x="4700255" y="4023654"/>
            <a:ext cx="177697" cy="1338183"/>
          </a:xfrm>
          <a:prstGeom prst="rightBrace">
            <a:avLst>
              <a:gd name="adj1" fmla="val 9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603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3ACD-9AE6-FFB8-6197-C709A6D9235E}"/>
              </a:ext>
            </a:extLst>
          </p:cNvPr>
          <p:cNvSpPr>
            <a:spLocks noGrp="1"/>
          </p:cNvSpPr>
          <p:nvPr>
            <p:ph type="title"/>
          </p:nvPr>
        </p:nvSpPr>
        <p:spPr/>
        <p:txBody>
          <a:bodyPr/>
          <a:lstStyle/>
          <a:p>
            <a:r>
              <a:rPr lang="en-US" dirty="0"/>
              <a:t>Java in CICS</a:t>
            </a:r>
          </a:p>
        </p:txBody>
      </p:sp>
      <p:sp>
        <p:nvSpPr>
          <p:cNvPr id="3" name="Text Placeholder 2">
            <a:extLst>
              <a:ext uri="{FF2B5EF4-FFF2-40B4-BE49-F238E27FC236}">
                <a16:creationId xmlns:a16="http://schemas.microsoft.com/office/drawing/2014/main" id="{E6CC06E5-6A00-4E68-E9F5-6306AB6D65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21896979"/>
      </p:ext>
    </p:extLst>
  </p:cSld>
  <p:clrMapOvr>
    <a:masterClrMapping/>
  </p:clrMapOvr>
</p:sld>
</file>

<file path=ppt/theme/theme1.xml><?xml version="1.0" encoding="utf-8"?>
<a:theme xmlns:a="http://schemas.openxmlformats.org/drawingml/2006/main" name="2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Examples of use" id="{C40488D0-E2B1-A04E-97BC-40DAAC832675}" vid="{CCD035AF-6C33-C54D-8F35-BF9199B1FCE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3267</TotalTime>
  <Words>2893</Words>
  <Application>Microsoft Macintosh PowerPoint</Application>
  <PresentationFormat>Widescreen</PresentationFormat>
  <Paragraphs>481</Paragraphs>
  <Slides>33</Slides>
  <Notes>5</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33</vt:i4>
      </vt:variant>
    </vt:vector>
  </HeadingPairs>
  <TitlesOfParts>
    <vt:vector size="46" baseType="lpstr">
      <vt:lpstr>Arial</vt:lpstr>
      <vt:lpstr>Calibri</vt:lpstr>
      <vt:lpstr>Calibri Light</vt:lpstr>
      <vt:lpstr>Consolas</vt:lpstr>
      <vt:lpstr>Courier New</vt:lpstr>
      <vt:lpstr>IBM Plex Mono</vt:lpstr>
      <vt:lpstr>IBM Plex Mono Medm</vt:lpstr>
      <vt:lpstr>IBM Plex Sans</vt:lpstr>
      <vt:lpstr>Wingdings</vt:lpstr>
      <vt:lpstr>2_Office Theme</vt:lpstr>
      <vt:lpstr>3_Office Theme</vt:lpstr>
      <vt:lpstr>1_Office Theme</vt:lpstr>
      <vt:lpstr>IBM 2020 Master template (black background)</vt:lpstr>
      <vt:lpstr>Using Java for Integration with CICS</vt:lpstr>
      <vt:lpstr>Abstract</vt:lpstr>
      <vt:lpstr>Notices</vt:lpstr>
      <vt:lpstr>Trademarks</vt:lpstr>
      <vt:lpstr>Agenda</vt:lpstr>
      <vt:lpstr>Integration Patterns with Java</vt:lpstr>
      <vt:lpstr>Java running in external server</vt:lpstr>
      <vt:lpstr>Java running in CICS</vt:lpstr>
      <vt:lpstr>Java in CICS</vt:lpstr>
      <vt:lpstr>Java support in CICS </vt:lpstr>
      <vt:lpstr>JVM servers in CICS</vt:lpstr>
      <vt:lpstr>Where can you use Java in CICS?</vt:lpstr>
      <vt:lpstr>What is WebSphere Liberty Profile?</vt:lpstr>
      <vt:lpstr>Why use Liberty in CICS?</vt:lpstr>
      <vt:lpstr>Java EE 8 &amp; Jakarta EE 8 </vt:lpstr>
      <vt:lpstr>CICS Servlets and JSP support</vt:lpstr>
      <vt:lpstr>Java Servlets and JSP support…</vt:lpstr>
      <vt:lpstr>Liberty in CICS:  Web UI for CICS programs</vt:lpstr>
      <vt:lpstr>REST/JSON in CICS using Liberty Server</vt:lpstr>
      <vt:lpstr>Liberty in CICS:  REST and API enablement of existing CICS programs</vt:lpstr>
      <vt:lpstr>CICS Liberty – Web Service support </vt:lpstr>
      <vt:lpstr>CICS-Liberty – Web Services Support</vt:lpstr>
      <vt:lpstr>Liberty in CICS:  SOAP enablement for existing CICS programs</vt:lpstr>
      <vt:lpstr>Java program entry</vt:lpstr>
      <vt:lpstr>Accessing CICS resources</vt:lpstr>
      <vt:lpstr>LINK from COBOL or Java</vt:lpstr>
      <vt:lpstr>JCICS classes, part 1</vt:lpstr>
      <vt:lpstr>JCICS classes, part 2</vt:lpstr>
      <vt:lpstr>Restrictions, limitations, and unsupported functions</vt:lpstr>
      <vt:lpstr>JCICX</vt:lpstr>
      <vt:lpstr>JCICSX</vt:lpstr>
      <vt:lpstr>Link to Liberty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Keute</dc:creator>
  <cp:lastModifiedBy>Leigh Compton</cp:lastModifiedBy>
  <cp:revision>120</cp:revision>
  <cp:lastPrinted>2021-06-24T16:53:14Z</cp:lastPrinted>
  <dcterms:created xsi:type="dcterms:W3CDTF">2020-12-07T22:35:24Z</dcterms:created>
  <dcterms:modified xsi:type="dcterms:W3CDTF">2023-10-11T17:56:30Z</dcterms:modified>
</cp:coreProperties>
</file>