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5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60" r:id="rId2"/>
    <p:sldMasterId id="2147483993" r:id="rId3"/>
    <p:sldMasterId id="2147484030" r:id="rId4"/>
    <p:sldMasterId id="2147484066" r:id="rId5"/>
    <p:sldMasterId id="2147484102" r:id="rId6"/>
  </p:sldMasterIdLst>
  <p:notesMasterIdLst>
    <p:notesMasterId r:id="rId13"/>
  </p:notesMasterIdLst>
  <p:handoutMasterIdLst>
    <p:handoutMasterId r:id="rId14"/>
  </p:handoutMasterIdLst>
  <p:sldIdLst>
    <p:sldId id="269" r:id="rId7"/>
    <p:sldId id="2142532586" r:id="rId8"/>
    <p:sldId id="2142532588" r:id="rId9"/>
    <p:sldId id="2142532594" r:id="rId10"/>
    <p:sldId id="363" r:id="rId11"/>
    <p:sldId id="308" r:id="rId12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7"/>
    <p:restoredTop sz="93061" autoAdjust="0"/>
  </p:normalViewPr>
  <p:slideViewPr>
    <p:cSldViewPr snapToGrid="0" snapToObjects="1">
      <p:cViewPr>
        <p:scale>
          <a:sx n="161" d="100"/>
          <a:sy n="161" d="100"/>
        </p:scale>
        <p:origin x="248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5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7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4col_horiz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" y="405765"/>
            <a:ext cx="4286250" cy="742950"/>
          </a:xfrm>
          <a:prstGeom prst="rect">
            <a:avLst/>
          </a:prstGeom>
        </p:spPr>
        <p:txBody>
          <a:bodyPr lIns="0" tIns="0" rIns="0" bIns="0"/>
          <a:lstStyle>
            <a:lvl1pPr>
              <a:defRPr sz="23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652DF-A51D-0B40-892D-4128DF845FCF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F959-27FE-FE45-9BBB-D9DD2CCC6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 descr="IBMZ_PrimaryGraphic_V1-copy">
            <a:extLst>
              <a:ext uri="{FF2B5EF4-FFF2-40B4-BE49-F238E27FC236}">
                <a16:creationId xmlns:a16="http://schemas.microsoft.com/office/drawing/2014/main" id="{FA348DB7-993B-5D43-ABCA-3B37CD4E92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3908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79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0183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46866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4119803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65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647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4054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7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63169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0643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46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815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7035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7123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0301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3384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5856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4240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5366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3749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51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13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56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692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389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700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49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197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07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11833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445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25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749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5247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5652DF-A51D-0B40-892D-4128DF845FCF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F959-27FE-FE45-9BBB-D9DD2CCC6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F9881-F926-9644-A5A3-17A4169BD3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77255" y="1744994"/>
            <a:ext cx="4561491" cy="16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4320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759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278444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59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638661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930687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46127575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77793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5965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053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1675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8149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98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6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413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82389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4521379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836324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4240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18056895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583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2207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316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08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231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4337384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84817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98610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1738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6672053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7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3377412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9284055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62109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16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4111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047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58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508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91340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94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6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366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2725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9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31918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679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320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9659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096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0293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3834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436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75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67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56912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128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917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546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9612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022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6983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306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1055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7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4954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88394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0265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(three columns) with vert separa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06ADC61-6409-F24F-9107-98133FF36E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243584"/>
            <a:ext cx="4113338" cy="3252216"/>
          </a:xfrm>
        </p:spPr>
        <p:txBody>
          <a:bodyPr rIns="2286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A3B276A-256A-6F4D-B796-3690E0C9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Systems / 28 May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321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4332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2768264" y="-40162"/>
            <a:ext cx="11713708" cy="14098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2920664" y="112238"/>
            <a:ext cx="11713708" cy="1409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856B9-01E7-8949-8C53-0DB48FF510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84" b="-1461"/>
          <a:stretch/>
        </p:blipFill>
        <p:spPr>
          <a:xfrm>
            <a:off x="13073064" y="264638"/>
            <a:ext cx="11713708" cy="1409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232C8F96-0944-3A42-86E7-E6020ADE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66" y="4787901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Business unit name / </a:t>
            </a:r>
            <a:fld id="{A69DA1A2-46FE-0143-BAA3-B8834980A67C}" type="datetime3">
              <a:rPr lang="en-US" smtClean="0"/>
              <a:pPr/>
              <a:t>30 November 2020</a:t>
            </a:fld>
            <a:r>
              <a:rPr lang="en-US" dirty="0"/>
              <a:t>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92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320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620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390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2320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36320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064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4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28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6832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663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562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31937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376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612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304711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0173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72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0322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9049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9003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886699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038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037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8884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6082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05837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09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746632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7146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030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8878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5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bg>
      <p:bgPr>
        <a:gradFill rotWithShape="0">
          <a:gsLst>
            <a:gs pos="0">
              <a:schemeClr val="accent2"/>
            </a:gs>
            <a:gs pos="100000">
              <a:schemeClr val="tx1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C29FB196-44E0-9844-819F-FA250B8505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4" y="241301"/>
            <a:ext cx="5222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4FD5FACE-A196-BA4F-990C-E66BFE9590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2" b="32339"/>
          <a:stretch>
            <a:fillRect/>
          </a:stretch>
        </p:blipFill>
        <p:spPr bwMode="auto">
          <a:xfrm>
            <a:off x="7410450" y="4605339"/>
            <a:ext cx="15748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CK_PEG_[01].png">
            <a:extLst>
              <a:ext uri="{FF2B5EF4-FFF2-40B4-BE49-F238E27FC236}">
                <a16:creationId xmlns:a16="http://schemas.microsoft.com/office/drawing/2014/main" id="{1840D887-E543-7244-9592-D05CCC26C8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4" y="1620839"/>
            <a:ext cx="21494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7CDD3CF-A36E-1140-9527-6336A5027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4827588"/>
            <a:ext cx="6400800" cy="1381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925878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7DAE1F79-6063-044B-89D5-C3F20862F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F9EF-1751-5E43-AAFC-1742D1037F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9F80EA57-F5FC-8F4C-916C-C6ECA0C7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819897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A8E2032-2877-B24E-B6C5-3DF45F5758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35BE6-3EE5-604D-8E38-58AA9472A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2F1B878-22E8-8643-B4B0-F126DC249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Z &amp; IBM LinuxONE / IBM Hyper Protect Virtual Servers on-premises / © 2020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84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2CAA56F-9B53-8245-8CB6-2AE4D62DF5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EF806-0F70-844B-86AB-AFAED1135F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D537397-0D50-3746-AC3F-4432AC109D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24804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4376" y="1015683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47068A9-97A7-B24E-9BF3-64A3CE68E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350EA-0C0D-4142-B846-21CD579B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15C56FE-9D06-B741-9AC8-50651BBFCB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896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08" y="84702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0539CEE0-EB07-1248-A613-C75CE51CB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099FD-8129-A94A-9ACB-9D29B7FDD1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07D1E989-6BE3-6B45-80BB-57593F3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948943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D001AEA-280E-314E-B1A5-E67B81A4E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FEE34-E1FD-884F-B43A-B77E90023E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04BABAEC-CB3C-5C42-BAEC-2C2F8F2F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54756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285EFCE-FA21-EB4A-8881-52210A8FAE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112F9-9034-B44C-A2FD-498BAEA029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8CDF9DCC-854B-3E40-BB3A-D9743477BB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9002363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48D49A8-56CB-9642-AE95-136245ED1F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AA4F8-2FA1-5D4A-A42B-265FC3CD1C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4A97738-892D-5547-B5C3-669ACE9D5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403517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6D468D6-ADCA-5E4E-8E8F-27D10D6AAC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5AA3-D54A-7142-AEE2-0829B305B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A594A5-AFFA-0346-A454-E06D4809CDC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04248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9F7A36-2C63-1F4B-BB15-4FB8FFED95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930A1-FCBE-0341-8460-254FEE5DC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4D8E375F-5410-EC41-ACBE-531530FBC8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2701385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1006E69-4366-8140-974C-91DF820778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F45DF-C0A6-9543-BFBF-EBE9B19017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952C7FBE-70AA-A948-8BDD-3C83FBA45D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0710829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40788B8-9EED-D34F-B7D2-B1AA1C6B1B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65CF-915D-984D-8201-BB48B2B5FA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9B84E5-314D-1144-A608-303EDC2B91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29187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5FDDB3A-1DA8-C34A-ACF7-4A8B06DABE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0376-5FE6-C448-A419-4C9478408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2D002A-3EE7-A54B-80C7-A6D7A56F466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87078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DC8F-DCC4-CD41-A79A-76793D4BDD5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DEAC9-F853-A544-ACA8-2A6E43508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9510642-965E-724B-87EC-F3992694976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228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48663F1-3D54-7F49-A416-07AD72D2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IBM Plex Sans" panose="020B0503050203000203" pitchFamily="34" charset="77"/>
              </a:defRPr>
            </a:lvl9pPr>
          </a:lstStyle>
          <a:p>
            <a:pPr algn="ctr" eaLnBrk="1" hangingPunct="1"/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980F2E8-10F2-AE42-8E7F-C0F804611D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41E01-A680-7E43-A028-A9CD07528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EE25F01-7195-9D4F-8C7A-4A40FC3C3B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82688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EAB066B-3FEE-6445-BB68-4C544E09B3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8F6BD-8AB0-4F40-A88D-14CB1782F6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97934EED-0E81-2847-8E82-ACBD0296A7A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505882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BEE3EEEA-879F-8148-9F86-8A852E425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EF6C4-165A-134B-BEC0-7458366B20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C0919A75-C53B-5C4D-BA53-F52DAA4F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6847536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3BE8CCE5-63DF-AF41-8216-0DFBDAB31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A52E4-D73C-F64C-A6D1-8CF4100FE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E8570C4E-CD36-2F42-A99E-3857CC4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9567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D61E293-E2CE-F941-BD9B-AD6F2140D9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BB64-6F4D-DE43-895D-AEF891A2F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F78C96C7-C954-6B4C-A669-EB4AA5CA9A8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47032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1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1DED-A97E-EC48-8BB3-14773EEB04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4B83-A8C1-1145-AF2E-6DF3A81E5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0D3D28-4975-8B45-A8C0-4DEEB7E3C3F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473224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57B1-4F91-3B43-ABB6-C2FBC135AA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9185-06AE-A740-9955-AC587EA83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789622-F638-7A4F-882E-797941D91C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3250680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BBB11495-59F9-CC48-9A14-D3CF171E7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E0B9A-C8B2-EE46-8EF1-AE9DB261B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3F328138-6273-8B40-A318-6CB4A02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929736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D8CD305C-1F91-CD4C-A4EA-B5EDC634A1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25E2-A173-0B46-AFA2-8EBC2344C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B85FD700-C61B-4F4D-8B30-A91F33BFB57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5023911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9425C18-9849-9E46-9FC6-1803FA8D8A6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1A10-C6C3-DE4D-918D-84CB32F74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699A001C-79FD-DF4C-A75B-B5A100E989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653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4411C9E-66FD-A44F-963E-27243F097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DE91-39CC-1145-A78F-958AE355C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CB322F3C-4FB7-2C42-8E4F-BDD84C24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072179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D74DA6D-D9D4-7744-BFCC-94D9A4C2BC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EA162-4000-854C-B2A6-5DD973C995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79FEF63-0058-1D43-8B1A-A362864A6B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517899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14449F10-1844-4940-A54B-37903A0D27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E27F-11F2-7341-83EB-648C47C41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C4EA10B-E53D-464C-AAF4-2C94C1F58A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1993935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0190A76-C97F-D545-91F6-82C733E4C3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7CEB-3199-4041-AD5C-598288225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D8A0E3-DDB1-6343-BA73-6792B0BD50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5753860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241DCE-0320-7644-BD5B-FDF4F8B132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FE5A-314E-794A-A12B-C0D1F1C8AF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1A750D6F-BEA3-7E4F-8DF6-FA4DFB6D6F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672781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F4E5F93-4E58-0945-96A8-3DAFCE0FC3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D1E59-547F-F945-8FCF-525D5D6BC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EEDF4904-E445-9C41-B267-593369CF3F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003677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8C23643-DC14-6241-9A21-907129107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9F0B-50A6-8E47-8439-37A6D562A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8B13BB5E-514E-424C-95F8-356F9B0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104663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2797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584DB62-A7FF-F344-B2F0-C702A012F8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B8AD2-B9DF-E94D-86B5-27F40A2FC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9087C37-D429-514E-B454-8F71BB4AC4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Z &amp; IBM LinuxONE / IBM Hyper Protect Virtual Servers on-premises / © 2020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21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EF60F906-71D1-B84D-B53C-46C1132D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9" y="2185989"/>
            <a:ext cx="12922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21446-DCAB-974C-9A30-6F28735B2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C757-0B5E-B24D-87C5-48997E826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C41F-802A-B748-92DE-B998AB44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493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34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3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32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28" Type="http://schemas.openxmlformats.org/officeDocument/2006/relationships/slideLayout" Target="../slideLayouts/slideLayout128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31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30.xml"/><Relationship Id="rId35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0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70.xml"/><Relationship Id="rId8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26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73.xml"/><Relationship Id="rId21" Type="http://schemas.openxmlformats.org/officeDocument/2006/relationships/slideLayout" Target="../slideLayouts/slideLayout191.xml"/><Relationship Id="rId34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5" Type="http://schemas.openxmlformats.org/officeDocument/2006/relationships/slideLayout" Target="../slideLayouts/slideLayout195.xml"/><Relationship Id="rId3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slideLayout" Target="../slideLayouts/slideLayout190.xml"/><Relationship Id="rId29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24" Type="http://schemas.openxmlformats.org/officeDocument/2006/relationships/slideLayout" Target="../slideLayouts/slideLayout194.xml"/><Relationship Id="rId32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23" Type="http://schemas.openxmlformats.org/officeDocument/2006/relationships/slideLayout" Target="../slideLayouts/slideLayout193.xml"/><Relationship Id="rId28" Type="http://schemas.openxmlformats.org/officeDocument/2006/relationships/slideLayout" Target="../slideLayouts/slideLayout198.xml"/><Relationship Id="rId36" Type="http://schemas.openxmlformats.org/officeDocument/2006/relationships/theme" Target="../theme/theme6.xml"/><Relationship Id="rId10" Type="http://schemas.openxmlformats.org/officeDocument/2006/relationships/slideLayout" Target="../slideLayouts/slideLayout180.xml"/><Relationship Id="rId19" Type="http://schemas.openxmlformats.org/officeDocument/2006/relationships/slideLayout" Target="../slideLayouts/slideLayout189.xml"/><Relationship Id="rId31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Relationship Id="rId22" Type="http://schemas.openxmlformats.org/officeDocument/2006/relationships/slideLayout" Target="../slideLayouts/slideLayout192.xml"/><Relationship Id="rId27" Type="http://schemas.openxmlformats.org/officeDocument/2006/relationships/slideLayout" Target="../slideLayouts/slideLayout197.xml"/><Relationship Id="rId30" Type="http://schemas.openxmlformats.org/officeDocument/2006/relationships/slideLayout" Target="../slideLayouts/slideLayout200.xml"/><Relationship Id="rId35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1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47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79" r:id="rId19"/>
    <p:sldLayoutId id="2147483980" r:id="rId20"/>
    <p:sldLayoutId id="2147483981" r:id="rId21"/>
    <p:sldLayoutId id="2147483982" r:id="rId22"/>
    <p:sldLayoutId id="2147483983" r:id="rId23"/>
    <p:sldLayoutId id="2147483984" r:id="rId24"/>
    <p:sldLayoutId id="2147483985" r:id="rId25"/>
    <p:sldLayoutId id="2147483986" r:id="rId26"/>
    <p:sldLayoutId id="2147483987" r:id="rId27"/>
    <p:sldLayoutId id="2147483988" r:id="rId28"/>
    <p:sldLayoutId id="2147483989" r:id="rId29"/>
    <p:sldLayoutId id="2147483990" r:id="rId30"/>
    <p:sldLayoutId id="2147483991" r:id="rId31"/>
    <p:sldLayoutId id="2147483992" r:id="rId3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DED29B-0262-764B-9019-26459D0D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01614"/>
            <a:ext cx="4114800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2C33FB-FB2F-E544-B1EE-3EEBF4827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600" y="192089"/>
            <a:ext cx="411480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64A05-369A-8144-BB8F-FC017748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4826001"/>
            <a:ext cx="2057400" cy="138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00" b="0" i="0" baseline="0" smtClean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9D97DC25-2ED2-DA40-B540-9F47B9DD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A4CA35-A935-6547-934C-DBEE111A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6001"/>
            <a:ext cx="6400800" cy="138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 b="0" i="0" baseline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2198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  <p:sldLayoutId id="2147484011" r:id="rId18"/>
    <p:sldLayoutId id="2147484012" r:id="rId19"/>
    <p:sldLayoutId id="2147484013" r:id="rId20"/>
    <p:sldLayoutId id="2147484014" r:id="rId21"/>
    <p:sldLayoutId id="2147484015" r:id="rId22"/>
    <p:sldLayoutId id="2147484016" r:id="rId23"/>
    <p:sldLayoutId id="2147484017" r:id="rId24"/>
    <p:sldLayoutId id="2147484018" r:id="rId25"/>
    <p:sldLayoutId id="2147484019" r:id="rId26"/>
    <p:sldLayoutId id="2147484020" r:id="rId27"/>
    <p:sldLayoutId id="2147484021" r:id="rId28"/>
    <p:sldLayoutId id="2147484022" r:id="rId29"/>
    <p:sldLayoutId id="2147484023" r:id="rId30"/>
    <p:sldLayoutId id="2147484024" r:id="rId31"/>
    <p:sldLayoutId id="2147484025" r:id="rId32"/>
    <p:sldLayoutId id="2147484026" r:id="rId33"/>
    <p:sldLayoutId id="2147484027" r:id="rId34"/>
    <p:sldLayoutId id="2147484028" r:id="rId35"/>
    <p:sldLayoutId id="2147484029" r:id="rId36"/>
  </p:sldLayoutIdLst>
  <p:hf sldNum="0" hdr="0" dt="0"/>
  <p:txStyles>
    <p:titleStyle>
      <a:lvl1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189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378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566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754" algn="l" defTabSz="457189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173034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396865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625460" indent="-168271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803255" indent="-173034" algn="l" defTabSz="457189" rtl="0" fontAlgn="base">
        <a:spcBef>
          <a:spcPts val="11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  <p:sldLayoutId id="2147484058" r:id="rId28"/>
    <p:sldLayoutId id="2147484059" r:id="rId29"/>
    <p:sldLayoutId id="2147484060" r:id="rId30"/>
    <p:sldLayoutId id="2147484061" r:id="rId31"/>
    <p:sldLayoutId id="2147484062" r:id="rId32"/>
    <p:sldLayoutId id="2147484063" r:id="rId33"/>
    <p:sldLayoutId id="2147484064" r:id="rId34"/>
    <p:sldLayoutId id="2147484065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tx1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Z &amp; IBM LinuxONE / IBM Hyper Protect Virtual Servers on-premises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5046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  <p:sldLayoutId id="2147484086" r:id="rId20"/>
    <p:sldLayoutId id="2147484087" r:id="rId21"/>
    <p:sldLayoutId id="2147484088" r:id="rId22"/>
    <p:sldLayoutId id="2147484089" r:id="rId23"/>
    <p:sldLayoutId id="2147484090" r:id="rId24"/>
    <p:sldLayoutId id="2147484091" r:id="rId25"/>
    <p:sldLayoutId id="2147484092" r:id="rId26"/>
    <p:sldLayoutId id="2147484093" r:id="rId27"/>
    <p:sldLayoutId id="2147484094" r:id="rId28"/>
    <p:sldLayoutId id="2147484095" r:id="rId29"/>
    <p:sldLayoutId id="2147484096" r:id="rId30"/>
    <p:sldLayoutId id="2147484097" r:id="rId31"/>
    <p:sldLayoutId id="2147484098" r:id="rId32"/>
    <p:sldLayoutId id="2147484099" r:id="rId33"/>
    <p:sldLayoutId id="2147484100" r:id="rId34"/>
    <p:sldLayoutId id="2147484101" r:id="rId35"/>
  </p:sldLayoutIdLst>
  <p:hf sldNum="0"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13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5" r:id="rId13"/>
    <p:sldLayoutId id="2147484116" r:id="rId14"/>
    <p:sldLayoutId id="2147484117" r:id="rId15"/>
    <p:sldLayoutId id="2147484118" r:id="rId16"/>
    <p:sldLayoutId id="2147484119" r:id="rId17"/>
    <p:sldLayoutId id="2147484120" r:id="rId18"/>
    <p:sldLayoutId id="2147484121" r:id="rId19"/>
    <p:sldLayoutId id="2147484122" r:id="rId20"/>
    <p:sldLayoutId id="2147484123" r:id="rId21"/>
    <p:sldLayoutId id="2147484124" r:id="rId22"/>
    <p:sldLayoutId id="2147484125" r:id="rId23"/>
    <p:sldLayoutId id="2147484126" r:id="rId24"/>
    <p:sldLayoutId id="2147484127" r:id="rId25"/>
    <p:sldLayoutId id="2147484128" r:id="rId26"/>
    <p:sldLayoutId id="2147484129" r:id="rId27"/>
    <p:sldLayoutId id="2147484130" r:id="rId28"/>
    <p:sldLayoutId id="2147484131" r:id="rId29"/>
    <p:sldLayoutId id="2147484132" r:id="rId30"/>
    <p:sldLayoutId id="2147484133" r:id="rId31"/>
    <p:sldLayoutId id="2147484134" r:id="rId32"/>
    <p:sldLayoutId id="2147484135" r:id="rId33"/>
    <p:sldLayoutId id="2147484136" r:id="rId34"/>
    <p:sldLayoutId id="2147484137" r:id="rId3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HPMH_1.2.x/kc_welcome_page.html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ibm-z-secure-service-container-users-gui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5328554" cy="429463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Hyper Protect Virtual Servers Wildfire Workshop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IBM Hyper Protect Virtual Servers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Infrastructure Overview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Barry Silliman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IBM Washington Systems Center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IBM Plex Mono" panose="020B0509050203000203" pitchFamily="49" charset="77"/>
                <a:cs typeface="Arial" panose="020B0604020202020204" pitchFamily="34" charset="0"/>
              </a:rPr>
              <a:t>silliman@us.ibm.com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EDA1-714D-40AA-B5A5-4CE68B6F2471}"/>
              </a:ext>
            </a:extLst>
          </p:cNvPr>
          <p:cNvSpPr txBox="1">
            <a:spLocks/>
          </p:cNvSpPr>
          <p:nvPr/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9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0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6482FB42-366E-4A75-BCD6-4D814551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1" t="38067" r="11267" b="39495"/>
          <a:stretch/>
        </p:blipFill>
        <p:spPr>
          <a:xfrm>
            <a:off x="62590" y="1571796"/>
            <a:ext cx="1461349" cy="4177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F2E62-121C-4C22-A313-F7ECFCCE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933688" cy="80467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Hyper Protect virtual servers on-premises – Architecture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896A-CF03-4600-AC9D-096597618E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954" y="4826000"/>
            <a:ext cx="6230845" cy="169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D533B16-78D7-4A65-ADA3-4071F6596063}"/>
              </a:ext>
            </a:extLst>
          </p:cNvPr>
          <p:cNvCxnSpPr>
            <a:cxnSpLocks/>
          </p:cNvCxnSpPr>
          <p:nvPr/>
        </p:nvCxnSpPr>
        <p:spPr>
          <a:xfrm>
            <a:off x="7390262" y="1937402"/>
            <a:ext cx="0" cy="287131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81A640B-E8A9-44C1-B991-71340F6195E8}"/>
              </a:ext>
            </a:extLst>
          </p:cNvPr>
          <p:cNvGrpSpPr/>
          <p:nvPr/>
        </p:nvGrpSpPr>
        <p:grpSpPr>
          <a:xfrm>
            <a:off x="3050341" y="753618"/>
            <a:ext cx="554277" cy="674085"/>
            <a:chOff x="3452725" y="767837"/>
            <a:chExt cx="554277" cy="674085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E7EE9FA-F9DD-4A9E-B5BE-004E00B25568}"/>
                </a:ext>
              </a:extLst>
            </p:cNvPr>
            <p:cNvSpPr txBox="1"/>
            <p:nvPr/>
          </p:nvSpPr>
          <p:spPr>
            <a:xfrm>
              <a:off x="3452725" y="1211090"/>
              <a:ext cx="554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GitHub</a:t>
              </a:r>
            </a:p>
          </p:txBody>
        </p:sp>
        <p:pic>
          <p:nvPicPr>
            <p:cNvPr id="159" name="Picture 158" descr="A close up of a logo&#10;&#10;Description automatically generated">
              <a:extLst>
                <a:ext uri="{FF2B5EF4-FFF2-40B4-BE49-F238E27FC236}">
                  <a16:creationId xmlns:a16="http://schemas.microsoft.com/office/drawing/2014/main" id="{39C42668-3B38-4D76-A89C-5A39EFB0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809" y="767837"/>
              <a:ext cx="435427" cy="435427"/>
            </a:xfrm>
            <a:prstGeom prst="rect">
              <a:avLst/>
            </a:prstGeom>
          </p:spPr>
        </p:pic>
      </p:grpSp>
      <p:pic>
        <p:nvPicPr>
          <p:cNvPr id="160" name="Picture 1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4E63F5-B8E4-4DFE-A9DA-325D52E7C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267" y="719872"/>
            <a:ext cx="587029" cy="50292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B56F76B0-19F2-4833-B7DE-95B8AFAD6F5F}"/>
              </a:ext>
            </a:extLst>
          </p:cNvPr>
          <p:cNvSpPr/>
          <p:nvPr/>
        </p:nvSpPr>
        <p:spPr>
          <a:xfrm>
            <a:off x="1768839" y="4043676"/>
            <a:ext cx="5528608" cy="333187"/>
          </a:xfrm>
          <a:prstGeom prst="rect">
            <a:avLst/>
          </a:prstGeom>
          <a:solidFill>
            <a:srgbClr val="0530AD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Secure Service Container LPAR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FE7F55C-5114-4A04-ACC1-84A2D68168E5}"/>
              </a:ext>
            </a:extLst>
          </p:cNvPr>
          <p:cNvSpPr/>
          <p:nvPr/>
        </p:nvSpPr>
        <p:spPr>
          <a:xfrm>
            <a:off x="1768839" y="3651401"/>
            <a:ext cx="5528608" cy="326433"/>
          </a:xfrm>
          <a:prstGeom prst="rect">
            <a:avLst/>
          </a:prstGeom>
          <a:solidFill>
            <a:srgbClr val="0062FF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Hosting Appliance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0BF4198-FC1F-474B-BABD-7C1E0F915EC2}"/>
              </a:ext>
            </a:extLst>
          </p:cNvPr>
          <p:cNvSpPr/>
          <p:nvPr/>
        </p:nvSpPr>
        <p:spPr>
          <a:xfrm>
            <a:off x="2567030" y="3126211"/>
            <a:ext cx="4730417" cy="251308"/>
          </a:xfrm>
          <a:prstGeom prst="rect">
            <a:avLst/>
          </a:prstGeom>
          <a:solidFill>
            <a:srgbClr val="760A3A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runq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F7A1FD3-B4FF-48ED-BA50-9D75868CC797}"/>
              </a:ext>
            </a:extLst>
          </p:cNvPr>
          <p:cNvSpPr/>
          <p:nvPr/>
        </p:nvSpPr>
        <p:spPr>
          <a:xfrm>
            <a:off x="1768839" y="4429029"/>
            <a:ext cx="6536627" cy="379692"/>
          </a:xfrm>
          <a:prstGeom prst="rect">
            <a:avLst/>
          </a:prstGeom>
          <a:solidFill>
            <a:srgbClr val="061F8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0" algn="ctr" defTabSz="685800"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LinuxONE II / LinuxONE III / 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z14</a:t>
            </a:r>
            <a:r>
              <a:rPr lang="de-DE" sz="1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 </a:t>
            </a: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z15</a:t>
            </a:r>
            <a:r>
              <a:rPr lang="de-DE" sz="1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</a:t>
            </a:r>
            <a:endParaRPr kumimoji="0" lang="de-DE" sz="1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D7A5A8-984C-4CA5-BA8F-4B40DDE87E25}"/>
              </a:ext>
            </a:extLst>
          </p:cNvPr>
          <p:cNvSpPr/>
          <p:nvPr/>
        </p:nvSpPr>
        <p:spPr>
          <a:xfrm>
            <a:off x="7482724" y="4043675"/>
            <a:ext cx="1554390" cy="333187"/>
          </a:xfrm>
          <a:prstGeom prst="rect">
            <a:avLst/>
          </a:prstGeom>
          <a:solidFill>
            <a:srgbClr val="38146B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 LPARs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408E417-3716-F34B-88E2-92221252D46B}"/>
              </a:ext>
            </a:extLst>
          </p:cNvPr>
          <p:cNvSpPr/>
          <p:nvPr/>
        </p:nvSpPr>
        <p:spPr>
          <a:xfrm>
            <a:off x="2567031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88BFE5-ED0C-EB46-8087-E7A3A55EACEE}"/>
              </a:ext>
            </a:extLst>
          </p:cNvPr>
          <p:cNvSpPr/>
          <p:nvPr/>
        </p:nvSpPr>
        <p:spPr>
          <a:xfrm>
            <a:off x="2567031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FAD9132-4580-6A4A-ACDD-260FF30E62CE}"/>
              </a:ext>
            </a:extLst>
          </p:cNvPr>
          <p:cNvSpPr txBox="1"/>
          <p:nvPr/>
        </p:nvSpPr>
        <p:spPr>
          <a:xfrm>
            <a:off x="2559353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C67C9503-77CC-DC47-9EBA-24E616CA98C9}"/>
              </a:ext>
            </a:extLst>
          </p:cNvPr>
          <p:cNvSpPr/>
          <p:nvPr/>
        </p:nvSpPr>
        <p:spPr>
          <a:xfrm>
            <a:off x="2612751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EF6917B-0796-9A46-AB49-5908F2386D2D}"/>
              </a:ext>
            </a:extLst>
          </p:cNvPr>
          <p:cNvSpPr/>
          <p:nvPr/>
        </p:nvSpPr>
        <p:spPr>
          <a:xfrm>
            <a:off x="3364018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1D3520-E375-0841-AB2F-2B3975743E70}"/>
              </a:ext>
            </a:extLst>
          </p:cNvPr>
          <p:cNvSpPr/>
          <p:nvPr/>
        </p:nvSpPr>
        <p:spPr>
          <a:xfrm>
            <a:off x="3364018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C515D96-E03E-0142-AA30-5C4AE9B26A93}"/>
              </a:ext>
            </a:extLst>
          </p:cNvPr>
          <p:cNvSpPr txBox="1"/>
          <p:nvPr/>
        </p:nvSpPr>
        <p:spPr>
          <a:xfrm>
            <a:off x="3356340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6864FFD-0B30-EA4E-934B-554AA3C84ADF}"/>
              </a:ext>
            </a:extLst>
          </p:cNvPr>
          <p:cNvSpPr/>
          <p:nvPr/>
        </p:nvSpPr>
        <p:spPr>
          <a:xfrm>
            <a:off x="3409738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GREP11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3DCA414-1F2B-294C-A064-5B27B465E572}"/>
              </a:ext>
            </a:extLst>
          </p:cNvPr>
          <p:cNvSpPr/>
          <p:nvPr/>
        </p:nvSpPr>
        <p:spPr>
          <a:xfrm>
            <a:off x="4158346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F82AB16-0183-FC4E-AA68-83F1A80A6E07}"/>
              </a:ext>
            </a:extLst>
          </p:cNvPr>
          <p:cNvSpPr/>
          <p:nvPr/>
        </p:nvSpPr>
        <p:spPr>
          <a:xfrm>
            <a:off x="4158346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CB9DB93-0469-2D4E-A483-2008B2A6C0E0}"/>
              </a:ext>
            </a:extLst>
          </p:cNvPr>
          <p:cNvSpPr txBox="1"/>
          <p:nvPr/>
        </p:nvSpPr>
        <p:spPr>
          <a:xfrm>
            <a:off x="4150668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654F638D-DF83-0B4B-9FF4-CD1100C65C7B}"/>
              </a:ext>
            </a:extLst>
          </p:cNvPr>
          <p:cNvSpPr/>
          <p:nvPr/>
        </p:nvSpPr>
        <p:spPr>
          <a:xfrm>
            <a:off x="4204066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Secure Build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65C0EC0-1E33-0442-9043-C36B77AC698E}"/>
              </a:ext>
            </a:extLst>
          </p:cNvPr>
          <p:cNvSpPr/>
          <p:nvPr/>
        </p:nvSpPr>
        <p:spPr>
          <a:xfrm>
            <a:off x="4955333" y="2819088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550F54-A86B-764A-8B44-6A5B2D6E973E}"/>
              </a:ext>
            </a:extLst>
          </p:cNvPr>
          <p:cNvSpPr/>
          <p:nvPr/>
        </p:nvSpPr>
        <p:spPr>
          <a:xfrm>
            <a:off x="4955333" y="205042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BF31669-7060-C648-9D25-431F05992B9C}"/>
              </a:ext>
            </a:extLst>
          </p:cNvPr>
          <p:cNvSpPr txBox="1"/>
          <p:nvPr/>
        </p:nvSpPr>
        <p:spPr>
          <a:xfrm>
            <a:off x="4947655" y="207427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82455A68-F3D5-1247-8D97-E7D755A30315}"/>
              </a:ext>
            </a:extLst>
          </p:cNvPr>
          <p:cNvSpPr/>
          <p:nvPr/>
        </p:nvSpPr>
        <p:spPr>
          <a:xfrm>
            <a:off x="5001053" y="235235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4FCA13E-B34A-0B41-AE87-C82745CAF952}"/>
              </a:ext>
            </a:extLst>
          </p:cNvPr>
          <p:cNvSpPr/>
          <p:nvPr/>
        </p:nvSpPr>
        <p:spPr>
          <a:xfrm>
            <a:off x="5757820" y="2812636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836BE54-C7EC-D245-9F78-5F4A8EDD35D9}"/>
              </a:ext>
            </a:extLst>
          </p:cNvPr>
          <p:cNvSpPr/>
          <p:nvPr/>
        </p:nvSpPr>
        <p:spPr>
          <a:xfrm>
            <a:off x="5757820" y="2046691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A935319-8AEE-1A44-9955-179E283CD02F}"/>
              </a:ext>
            </a:extLst>
          </p:cNvPr>
          <p:cNvSpPr txBox="1"/>
          <p:nvPr/>
        </p:nvSpPr>
        <p:spPr>
          <a:xfrm>
            <a:off x="5750142" y="2070543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BDBBFF6-A314-0A44-A110-8FD15D5DB236}"/>
              </a:ext>
            </a:extLst>
          </p:cNvPr>
          <p:cNvSpPr/>
          <p:nvPr/>
        </p:nvSpPr>
        <p:spPr>
          <a:xfrm>
            <a:off x="6565937" y="2810390"/>
            <a:ext cx="731520" cy="974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EFA8C8C-E112-F74C-8A6D-ED990E089F63}"/>
              </a:ext>
            </a:extLst>
          </p:cNvPr>
          <p:cNvSpPr/>
          <p:nvPr/>
        </p:nvSpPr>
        <p:spPr>
          <a:xfrm>
            <a:off x="6565937" y="2044445"/>
            <a:ext cx="731520" cy="7333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1751591-D559-A344-846F-BEC7E4B5FEE6}"/>
              </a:ext>
            </a:extLst>
          </p:cNvPr>
          <p:cNvSpPr txBox="1"/>
          <p:nvPr/>
        </p:nvSpPr>
        <p:spPr>
          <a:xfrm>
            <a:off x="6558259" y="2068297"/>
            <a:ext cx="746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A270B8-B43F-C94A-B021-EDCB95E24442}"/>
              </a:ext>
            </a:extLst>
          </p:cNvPr>
          <p:cNvSpPr/>
          <p:nvPr/>
        </p:nvSpPr>
        <p:spPr bwMode="auto">
          <a:xfrm>
            <a:off x="8307411" y="2044445"/>
            <a:ext cx="731520" cy="1932668"/>
          </a:xfrm>
          <a:prstGeom prst="rect">
            <a:avLst/>
          </a:prstGeom>
          <a:solidFill>
            <a:srgbClr val="6E32C9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z/OS</a:t>
            </a:r>
            <a:r>
              <a:rPr lang="de-DE" sz="105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 Workloads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A7BE161-A5B8-514D-8B6D-647AAB6CE153}"/>
              </a:ext>
            </a:extLst>
          </p:cNvPr>
          <p:cNvSpPr/>
          <p:nvPr/>
        </p:nvSpPr>
        <p:spPr bwMode="auto">
          <a:xfrm>
            <a:off x="7475172" y="2045166"/>
            <a:ext cx="742230" cy="1932668"/>
          </a:xfrm>
          <a:prstGeom prst="rect">
            <a:avLst/>
          </a:prstGeom>
          <a:solidFill>
            <a:srgbClr val="6E32C9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5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0" marR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Linux on Z or z/VM</a:t>
            </a:r>
            <a:r>
              <a:rPr lang="de-DE" sz="105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®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IBM Plex Sans" charset="0"/>
                <a:cs typeface="IBM Plex Sans" charset="0"/>
              </a:rPr>
              <a:t> Workloads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1051E5B-8E7E-934B-BDC3-990CC802244A}"/>
              </a:ext>
            </a:extLst>
          </p:cNvPr>
          <p:cNvSpPr/>
          <p:nvPr/>
        </p:nvSpPr>
        <p:spPr>
          <a:xfrm>
            <a:off x="8305466" y="4428404"/>
            <a:ext cx="731644" cy="379620"/>
          </a:xfrm>
          <a:prstGeom prst="rect">
            <a:avLst/>
          </a:prstGeom>
          <a:solidFill>
            <a:srgbClr val="061F8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14 / z15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8D739CA7-99EA-5146-89B1-3AF83F81F0DF}"/>
              </a:ext>
            </a:extLst>
          </p:cNvPr>
          <p:cNvCxnSpPr>
            <a:cxnSpLocks/>
            <a:stCxn id="217" idx="0"/>
            <a:endCxn id="255" idx="1"/>
          </p:cNvCxnSpPr>
          <p:nvPr/>
        </p:nvCxnSpPr>
        <p:spPr bwMode="auto">
          <a:xfrm rot="5400000" flipH="1" flipV="1">
            <a:off x="6366085" y="486805"/>
            <a:ext cx="518624" cy="2608609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2E436FA-2168-0940-8678-BC0184852EA9}"/>
              </a:ext>
            </a:extLst>
          </p:cNvPr>
          <p:cNvSpPr/>
          <p:nvPr/>
        </p:nvSpPr>
        <p:spPr>
          <a:xfrm>
            <a:off x="32659" y="2474609"/>
            <a:ext cx="1427804" cy="1512538"/>
          </a:xfrm>
          <a:prstGeom prst="rect">
            <a:avLst/>
          </a:prstGeom>
          <a:solidFill>
            <a:srgbClr val="003BC9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x86 or s390x Machine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CA228327-268F-6443-A239-D294C99B66BF}"/>
              </a:ext>
            </a:extLst>
          </p:cNvPr>
          <p:cNvCxnSpPr>
            <a:cxnSpLocks/>
            <a:stCxn id="241" idx="2"/>
            <a:endCxn id="249" idx="1"/>
          </p:cNvCxnSpPr>
          <p:nvPr/>
        </p:nvCxnSpPr>
        <p:spPr>
          <a:xfrm rot="16200000" flipH="1">
            <a:off x="1218751" y="3514957"/>
            <a:ext cx="220189" cy="1164568"/>
          </a:xfrm>
          <a:prstGeom prst="bentConnector2">
            <a:avLst/>
          </a:prstGeom>
          <a:noFill/>
          <a:ln w="25400" cap="flat" cmpd="sng" algn="ctr">
            <a:solidFill>
              <a:srgbClr val="92D050"/>
            </a:solidFill>
            <a:prstDash val="sysDot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776D0553-E6FF-7B4B-9097-A1CCA39A26AB}"/>
              </a:ext>
            </a:extLst>
          </p:cNvPr>
          <p:cNvSpPr/>
          <p:nvPr/>
        </p:nvSpPr>
        <p:spPr>
          <a:xfrm>
            <a:off x="78515" y="2531687"/>
            <a:ext cx="1344470" cy="1298529"/>
          </a:xfrm>
          <a:prstGeom prst="roundRect">
            <a:avLst/>
          </a:prstGeom>
          <a:solidFill>
            <a:srgbClr val="1FB3CF">
              <a:lumMod val="20000"/>
              <a:lumOff val="80000"/>
            </a:srgb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75AFF61-119C-D14D-AF6B-DF0EB8D83A21}"/>
              </a:ext>
            </a:extLst>
          </p:cNvPr>
          <p:cNvSpPr/>
          <p:nvPr/>
        </p:nvSpPr>
        <p:spPr>
          <a:xfrm>
            <a:off x="235346" y="2724794"/>
            <a:ext cx="1005840" cy="159863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Registration Files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E889D06-C6BA-4D48-9C1C-9F9DBCFF4675}"/>
              </a:ext>
            </a:extLst>
          </p:cNvPr>
          <p:cNvSpPr/>
          <p:nvPr/>
        </p:nvSpPr>
        <p:spPr>
          <a:xfrm>
            <a:off x="235346" y="2907771"/>
            <a:ext cx="1005840" cy="159523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Trusted CICD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4B3F403-6CCE-CE43-A348-DFA9B539D14A}"/>
              </a:ext>
            </a:extLst>
          </p:cNvPr>
          <p:cNvSpPr/>
          <p:nvPr/>
        </p:nvSpPr>
        <p:spPr>
          <a:xfrm>
            <a:off x="235346" y="3090408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A2AB7B-9BAC-D94E-8492-2C907AEEB3E8}"/>
              </a:ext>
            </a:extLst>
          </p:cNvPr>
          <p:cNvSpPr/>
          <p:nvPr/>
        </p:nvSpPr>
        <p:spPr>
          <a:xfrm>
            <a:off x="235346" y="3273166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Virtual Servers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A881C9C-A3EA-984E-A99C-6F86C86311CB}"/>
              </a:ext>
            </a:extLst>
          </p:cNvPr>
          <p:cNvSpPr/>
          <p:nvPr/>
        </p:nvSpPr>
        <p:spPr>
          <a:xfrm>
            <a:off x="235346" y="3455065"/>
            <a:ext cx="1005840" cy="161038"/>
          </a:xfrm>
          <a:prstGeom prst="rect">
            <a:avLst/>
          </a:prstGeom>
          <a:solidFill>
            <a:srgbClr val="EAEAEA"/>
          </a:solidFill>
          <a:ln>
            <a:solidFill>
              <a:srgbClr val="69A6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E5E">
                    <a:lumMod val="90000"/>
                    <a:lumOff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OpenShift (Future)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3AD3A95-435F-554D-8529-63BC6D1B6AF6}"/>
              </a:ext>
            </a:extLst>
          </p:cNvPr>
          <p:cNvSpPr/>
          <p:nvPr/>
        </p:nvSpPr>
        <p:spPr>
          <a:xfrm>
            <a:off x="1911129" y="4084553"/>
            <a:ext cx="519988" cy="245565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18BD23C-7A05-434B-9718-14EFF3EE12C1}"/>
              </a:ext>
            </a:extLst>
          </p:cNvPr>
          <p:cNvSpPr/>
          <p:nvPr/>
        </p:nvSpPr>
        <p:spPr>
          <a:xfrm>
            <a:off x="2658622" y="3733564"/>
            <a:ext cx="519988" cy="152914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CA43236-5A3A-FA45-A8A9-76AC98A37820}"/>
              </a:ext>
            </a:extLst>
          </p:cNvPr>
          <p:cNvCxnSpPr>
            <a:cxnSpLocks/>
            <a:stCxn id="249" idx="3"/>
            <a:endCxn id="250" idx="1"/>
          </p:cNvCxnSpPr>
          <p:nvPr/>
        </p:nvCxnSpPr>
        <p:spPr bwMode="auto">
          <a:xfrm flipV="1">
            <a:off x="2431117" y="3810021"/>
            <a:ext cx="227505" cy="397315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FFD7C466-5DFC-FD41-85CB-6A716813BCC0}"/>
              </a:ext>
            </a:extLst>
          </p:cNvPr>
          <p:cNvSpPr txBox="1"/>
          <p:nvPr/>
        </p:nvSpPr>
        <p:spPr>
          <a:xfrm>
            <a:off x="1658175" y="496203"/>
            <a:ext cx="141885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Push image source code from GitHub to Trusted CICD (i.e. Secure Build Server)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A6F0BAF-6065-0048-893A-5642CE5360C9}"/>
              </a:ext>
            </a:extLst>
          </p:cNvPr>
          <p:cNvSpPr txBox="1"/>
          <p:nvPr/>
        </p:nvSpPr>
        <p:spPr>
          <a:xfrm>
            <a:off x="3880593" y="461046"/>
            <a:ext cx="15781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 signed image to Trusted Code Repository (ex: Docker Content Trust)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B5DCFC0-9F23-FA45-98D9-CC3F0882C581}"/>
              </a:ext>
            </a:extLst>
          </p:cNvPr>
          <p:cNvCxnSpPr>
            <a:cxnSpLocks/>
            <a:stCxn id="159" idx="3"/>
          </p:cNvCxnSpPr>
          <p:nvPr/>
        </p:nvCxnSpPr>
        <p:spPr bwMode="auto">
          <a:xfrm>
            <a:off x="3543852" y="971332"/>
            <a:ext cx="684376" cy="1376507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0BE4446A-1172-1A4A-AB83-0E171064B00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78368" y="1417106"/>
            <a:ext cx="1416102" cy="524555"/>
          </a:xfrm>
          <a:prstGeom prst="bentConnector2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2E6C2AA0-CBE0-084E-9B4C-1770D9E5778B}"/>
              </a:ext>
            </a:extLst>
          </p:cNvPr>
          <p:cNvCxnSpPr>
            <a:cxnSpLocks/>
            <a:stCxn id="160" idx="2"/>
          </p:cNvCxnSpPr>
          <p:nvPr/>
        </p:nvCxnSpPr>
        <p:spPr bwMode="auto">
          <a:xfrm rot="5400000">
            <a:off x="4721727" y="1510703"/>
            <a:ext cx="1153966" cy="578144"/>
          </a:xfrm>
          <a:prstGeom prst="bentConnector3">
            <a:avLst>
              <a:gd name="adj1" fmla="val 13614"/>
            </a:avLst>
          </a:prstGeom>
          <a:ln w="19050">
            <a:solidFill>
              <a:srgbClr val="FFFF00"/>
            </a:solidFill>
            <a:prstDash val="dash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A4AB5F5-2599-1A47-A9FE-AD217E880A99}"/>
              </a:ext>
            </a:extLst>
          </p:cNvPr>
          <p:cNvCxnSpPr/>
          <p:nvPr/>
        </p:nvCxnSpPr>
        <p:spPr bwMode="auto">
          <a:xfrm>
            <a:off x="810930" y="4481646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6C89BD83-B9DA-3546-8B6C-EE9F24A7B68C}"/>
              </a:ext>
            </a:extLst>
          </p:cNvPr>
          <p:cNvSpPr txBox="1"/>
          <p:nvPr/>
        </p:nvSpPr>
        <p:spPr>
          <a:xfrm>
            <a:off x="1073895" y="4378204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O</a:t>
            </a:r>
            <a:r>
              <a:rPr lang="en-US" sz="7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utput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7250BC-400A-7A4A-B638-C5FEC83613D5}"/>
              </a:ext>
            </a:extLst>
          </p:cNvPr>
          <p:cNvSpPr txBox="1"/>
          <p:nvPr/>
        </p:nvSpPr>
        <p:spPr>
          <a:xfrm>
            <a:off x="1083265" y="4495403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In</a:t>
            </a:r>
            <a:r>
              <a:rPr lang="en-US" sz="7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put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75D71180-BA5E-1A47-99B3-79162BD8BD9F}"/>
              </a:ext>
            </a:extLst>
          </p:cNvPr>
          <p:cNvCxnSpPr/>
          <p:nvPr/>
        </p:nvCxnSpPr>
        <p:spPr bwMode="auto">
          <a:xfrm>
            <a:off x="820762" y="4585061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597AAC9E-FDEF-024D-8A12-7D436E649ABC}"/>
              </a:ext>
            </a:extLst>
          </p:cNvPr>
          <p:cNvSpPr txBox="1"/>
          <p:nvPr/>
        </p:nvSpPr>
        <p:spPr>
          <a:xfrm>
            <a:off x="1078500" y="4607968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Bi-directional</a:t>
            </a:r>
            <a:endParaRPr lang="en-US" sz="700" dirty="0">
              <a:solidFill>
                <a:schemeClr val="bg1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8F4EFF8-E631-7C40-A241-CF6F1D72DE52}"/>
              </a:ext>
            </a:extLst>
          </p:cNvPr>
          <p:cNvCxnSpPr/>
          <p:nvPr/>
        </p:nvCxnSpPr>
        <p:spPr bwMode="auto">
          <a:xfrm>
            <a:off x="815997" y="4697626"/>
            <a:ext cx="27432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0F9806-40F5-6F42-A845-0F90E4074593}"/>
              </a:ext>
            </a:extLst>
          </p:cNvPr>
          <p:cNvSpPr/>
          <p:nvPr/>
        </p:nvSpPr>
        <p:spPr>
          <a:xfrm>
            <a:off x="1772451" y="3121700"/>
            <a:ext cx="731520" cy="255819"/>
          </a:xfrm>
          <a:prstGeom prst="rect">
            <a:avLst/>
          </a:prstGeom>
          <a:solidFill>
            <a:srgbClr val="009C98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9858C4-8A32-CD40-9025-F40453EA2104}"/>
              </a:ext>
            </a:extLst>
          </p:cNvPr>
          <p:cNvSpPr/>
          <p:nvPr/>
        </p:nvSpPr>
        <p:spPr>
          <a:xfrm>
            <a:off x="1772451" y="2045910"/>
            <a:ext cx="731520" cy="10494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E5E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1BCDE153-2023-DD48-A6AC-EFD22E2BE2FF}"/>
              </a:ext>
            </a:extLst>
          </p:cNvPr>
          <p:cNvSpPr/>
          <p:nvPr/>
        </p:nvSpPr>
        <p:spPr>
          <a:xfrm>
            <a:off x="1848745" y="2347839"/>
            <a:ext cx="557749" cy="272393"/>
          </a:xfrm>
          <a:prstGeom prst="roundRect">
            <a:avLst/>
          </a:prstGeom>
          <a:solidFill>
            <a:srgbClr val="009C98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Host Container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D5C9C96-DA12-0345-B85B-146EDDEA090B}"/>
              </a:ext>
            </a:extLst>
          </p:cNvPr>
          <p:cNvSpPr/>
          <p:nvPr/>
        </p:nvSpPr>
        <p:spPr>
          <a:xfrm>
            <a:off x="1768839" y="3405804"/>
            <a:ext cx="5528607" cy="195596"/>
          </a:xfrm>
          <a:prstGeom prst="rect">
            <a:avLst/>
          </a:prstGeom>
          <a:solidFill>
            <a:srgbClr val="408BFC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Docker Engine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C8D3FF9-B6ED-E948-A1C3-F0558DF050E2}"/>
              </a:ext>
            </a:extLst>
          </p:cNvPr>
          <p:cNvSpPr/>
          <p:nvPr/>
        </p:nvSpPr>
        <p:spPr>
          <a:xfrm>
            <a:off x="2567031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A1AD3E2-4BC7-4A4C-9987-D0B273B1D8B2}"/>
              </a:ext>
            </a:extLst>
          </p:cNvPr>
          <p:cNvSpPr/>
          <p:nvPr/>
        </p:nvSpPr>
        <p:spPr>
          <a:xfrm>
            <a:off x="3364018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439A8D4-3C4B-0B43-B7D2-6BD08150D75E}"/>
              </a:ext>
            </a:extLst>
          </p:cNvPr>
          <p:cNvSpPr/>
          <p:nvPr/>
        </p:nvSpPr>
        <p:spPr>
          <a:xfrm>
            <a:off x="4158346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112822-BA63-C049-BADF-0D7A37EF1C0F}"/>
              </a:ext>
            </a:extLst>
          </p:cNvPr>
          <p:cNvSpPr/>
          <p:nvPr/>
        </p:nvSpPr>
        <p:spPr>
          <a:xfrm>
            <a:off x="4955333" y="2937436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C13C59F-FB02-7D43-B9E5-069AF20FEE5D}"/>
              </a:ext>
            </a:extLst>
          </p:cNvPr>
          <p:cNvSpPr/>
          <p:nvPr/>
        </p:nvSpPr>
        <p:spPr>
          <a:xfrm>
            <a:off x="5757820" y="2941870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FBA516E-481A-AF42-B5C8-157F03F96A38}"/>
              </a:ext>
            </a:extLst>
          </p:cNvPr>
          <p:cNvSpPr/>
          <p:nvPr/>
        </p:nvSpPr>
        <p:spPr>
          <a:xfrm>
            <a:off x="6565937" y="2939624"/>
            <a:ext cx="731520" cy="15348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98B84C-1243-2046-BFF7-03D159ECED53}"/>
              </a:ext>
            </a:extLst>
          </p:cNvPr>
          <p:cNvSpPr txBox="1"/>
          <p:nvPr/>
        </p:nvSpPr>
        <p:spPr>
          <a:xfrm>
            <a:off x="5905383" y="1042869"/>
            <a:ext cx="14125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Acquire then deploy image after its associated registration file is decrypted by appliance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38EE2DE-2744-954C-8B53-EA58ED33B93B}"/>
              </a:ext>
            </a:extLst>
          </p:cNvPr>
          <p:cNvSpPr txBox="1"/>
          <p:nvPr/>
        </p:nvSpPr>
        <p:spPr>
          <a:xfrm>
            <a:off x="1686331" y="2007424"/>
            <a:ext cx="9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(2) PUSH HA Metrics</a:t>
            </a:r>
          </a:p>
          <a:p>
            <a:pPr algn="ctr"/>
            <a:r>
              <a:rPr lang="en-US" sz="600" dirty="0"/>
              <a:t>To monitoring container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616E0E0-0B0F-9149-8D11-D2881FA5C0DF}"/>
              </a:ext>
            </a:extLst>
          </p:cNvPr>
          <p:cNvSpPr txBox="1"/>
          <p:nvPr/>
        </p:nvSpPr>
        <p:spPr>
          <a:xfrm>
            <a:off x="1697169" y="2636360"/>
            <a:ext cx="8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(1) Host Container FETCHES metrics from Hosting Appliance (HA)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2BBCB47-41FA-C541-9F9A-65EA738BBF8F}"/>
              </a:ext>
            </a:extLst>
          </p:cNvPr>
          <p:cNvSpPr txBox="1"/>
          <p:nvPr/>
        </p:nvSpPr>
        <p:spPr>
          <a:xfrm>
            <a:off x="1694552" y="1391096"/>
            <a:ext cx="1337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</a:rPr>
              <a:t>Output resource metrics to Prometheus (based on open metrics standard)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A704913-2706-FF46-A0DD-FD90DF572D24}"/>
              </a:ext>
            </a:extLst>
          </p:cNvPr>
          <p:cNvCxnSpPr>
            <a:cxnSpLocks/>
            <a:stCxn id="280" idx="3"/>
            <a:endCxn id="207" idx="1"/>
          </p:cNvCxnSpPr>
          <p:nvPr/>
        </p:nvCxnSpPr>
        <p:spPr bwMode="auto">
          <a:xfrm>
            <a:off x="2406494" y="2484036"/>
            <a:ext cx="206257" cy="4511"/>
          </a:xfrm>
          <a:prstGeom prst="straightConnector1">
            <a:avLst/>
          </a:prstGeom>
          <a:ln w="19050">
            <a:solidFill>
              <a:srgbClr val="FFFF00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Elbow Connector 308">
            <a:extLst>
              <a:ext uri="{FF2B5EF4-FFF2-40B4-BE49-F238E27FC236}">
                <a16:creationId xmlns:a16="http://schemas.microsoft.com/office/drawing/2014/main" id="{0F99BF30-F052-8C41-A130-25B681495FC3}"/>
              </a:ext>
            </a:extLst>
          </p:cNvPr>
          <p:cNvCxnSpPr>
            <a:cxnSpLocks/>
            <a:stCxn id="166" idx="1"/>
            <a:endCxn id="280" idx="1"/>
          </p:cNvCxnSpPr>
          <p:nvPr/>
        </p:nvCxnSpPr>
        <p:spPr bwMode="auto">
          <a:xfrm rot="10800000" flipH="1">
            <a:off x="1768839" y="2484036"/>
            <a:ext cx="79906" cy="1330582"/>
          </a:xfrm>
          <a:prstGeom prst="bentConnector3">
            <a:avLst>
              <a:gd name="adj1" fmla="val -286086"/>
            </a:avLst>
          </a:prstGeom>
          <a:ln w="19050">
            <a:solidFill>
              <a:srgbClr val="FFFF00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4B75E65-A726-834C-BE12-40282EFDB21B}"/>
              </a:ext>
            </a:extLst>
          </p:cNvPr>
          <p:cNvCxnSpPr>
            <a:cxnSpLocks/>
            <a:stCxn id="205" idx="0"/>
          </p:cNvCxnSpPr>
          <p:nvPr/>
        </p:nvCxnSpPr>
        <p:spPr bwMode="auto">
          <a:xfrm rot="16200000" flipV="1">
            <a:off x="2192358" y="1309988"/>
            <a:ext cx="269727" cy="1211140"/>
          </a:xfrm>
          <a:prstGeom prst="bentConnector2">
            <a:avLst/>
          </a:prstGeom>
          <a:ln w="19050">
            <a:solidFill>
              <a:srgbClr val="FFFF00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1631E41D-F7D6-3C4B-BFD0-A0E2F0BB5A8E}"/>
              </a:ext>
            </a:extLst>
          </p:cNvPr>
          <p:cNvSpPr txBox="1"/>
          <p:nvPr/>
        </p:nvSpPr>
        <p:spPr>
          <a:xfrm>
            <a:off x="-56070" y="2078403"/>
            <a:ext cx="1633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92D050"/>
                </a:solidFill>
              </a:rPr>
              <a:t>Command Line Interface (CLI) tool provides commands to control Hyper Protect VS offering components 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F11C24E-44F7-8149-B5F8-F2BA7D464D9C}"/>
              </a:ext>
            </a:extLst>
          </p:cNvPr>
          <p:cNvSpPr txBox="1"/>
          <p:nvPr/>
        </p:nvSpPr>
        <p:spPr>
          <a:xfrm>
            <a:off x="3228449" y="1597404"/>
            <a:ext cx="10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Crypto: Provides signed client workloads access to the HSM master keys for signing or encryption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28E34AD-9988-A845-8633-0013349B9312}"/>
              </a:ext>
            </a:extLst>
          </p:cNvPr>
          <p:cNvSpPr txBox="1"/>
          <p:nvPr/>
        </p:nvSpPr>
        <p:spPr>
          <a:xfrm>
            <a:off x="62590" y="1203438"/>
            <a:ext cx="1619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Developer or ISV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DC9653C-B617-2948-AAAF-1A96F28EB5E1}"/>
              </a:ext>
            </a:extLst>
          </p:cNvPr>
          <p:cNvSpPr txBox="1"/>
          <p:nvPr/>
        </p:nvSpPr>
        <p:spPr>
          <a:xfrm>
            <a:off x="6497018" y="694094"/>
            <a:ext cx="83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+mn-lt"/>
                <a:ea typeface="IBM Plex Sans" charset="0"/>
                <a:cs typeface="IBM Plex Sans" charset="0"/>
              </a:rPr>
              <a:t>Cloud Admin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5B73598-7D4B-3B40-ABA2-3F03F6C0559D}"/>
              </a:ext>
            </a:extLst>
          </p:cNvPr>
          <p:cNvSpPr/>
          <p:nvPr/>
        </p:nvSpPr>
        <p:spPr bwMode="auto">
          <a:xfrm>
            <a:off x="78515" y="4285543"/>
            <a:ext cx="91440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6F6458F-6C08-EB45-A5FF-1002AA19B9C5}"/>
              </a:ext>
            </a:extLst>
          </p:cNvPr>
          <p:cNvSpPr txBox="1"/>
          <p:nvPr/>
        </p:nvSpPr>
        <p:spPr>
          <a:xfrm>
            <a:off x="90993" y="4237983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Dev / ISV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B8C1237-9684-1D49-925C-00112661247A}"/>
              </a:ext>
            </a:extLst>
          </p:cNvPr>
          <p:cNvSpPr/>
          <p:nvPr/>
        </p:nvSpPr>
        <p:spPr bwMode="auto">
          <a:xfrm>
            <a:off x="78515" y="4417162"/>
            <a:ext cx="91440" cy="91440"/>
          </a:xfrm>
          <a:prstGeom prst="rect">
            <a:avLst/>
          </a:prstGeom>
          <a:solidFill>
            <a:srgbClr val="FFFF00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B59E041-62BD-C64E-8800-DC0DE0FB576C}"/>
              </a:ext>
            </a:extLst>
          </p:cNvPr>
          <p:cNvSpPr txBox="1"/>
          <p:nvPr/>
        </p:nvSpPr>
        <p:spPr>
          <a:xfrm>
            <a:off x="90993" y="4369602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FF00"/>
                </a:solidFill>
                <a:latin typeface="+mn-lt"/>
                <a:ea typeface="IBM Plex Sans" charset="0"/>
                <a:cs typeface="IBM Plex Sans" charset="0"/>
              </a:rPr>
              <a:t>Cloud Admin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7FD9D1B-E777-7248-9D9B-6D595196C6B6}"/>
              </a:ext>
            </a:extLst>
          </p:cNvPr>
          <p:cNvSpPr/>
          <p:nvPr/>
        </p:nvSpPr>
        <p:spPr bwMode="auto">
          <a:xfrm>
            <a:off x="78515" y="4546855"/>
            <a:ext cx="91440" cy="91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7B40DB5-767C-7B40-9B5E-7EEB7D996578}"/>
              </a:ext>
            </a:extLst>
          </p:cNvPr>
          <p:cNvSpPr txBox="1"/>
          <p:nvPr/>
        </p:nvSpPr>
        <p:spPr>
          <a:xfrm>
            <a:off x="90993" y="4499295"/>
            <a:ext cx="715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App User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CC81ED58-6162-C14A-A222-535D15E06EAA}"/>
              </a:ext>
            </a:extLst>
          </p:cNvPr>
          <p:cNvSpPr/>
          <p:nvPr/>
        </p:nvSpPr>
        <p:spPr bwMode="auto">
          <a:xfrm>
            <a:off x="79646" y="4676081"/>
            <a:ext cx="91440" cy="91440"/>
          </a:xfrm>
          <a:prstGeom prst="rect">
            <a:avLst/>
          </a:prstGeom>
          <a:solidFill>
            <a:srgbClr val="92D050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1F33E69-FC80-854B-A0ED-FE3F47FB557D}"/>
              </a:ext>
            </a:extLst>
          </p:cNvPr>
          <p:cNvSpPr txBox="1"/>
          <p:nvPr/>
        </p:nvSpPr>
        <p:spPr>
          <a:xfrm>
            <a:off x="92124" y="4628521"/>
            <a:ext cx="71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App Dev or Cloud Admin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F36CC45-29F0-C04F-8FBC-864A50B79496}"/>
              </a:ext>
            </a:extLst>
          </p:cNvPr>
          <p:cNvGrpSpPr/>
          <p:nvPr/>
        </p:nvGrpSpPr>
        <p:grpSpPr>
          <a:xfrm>
            <a:off x="7857802" y="881902"/>
            <a:ext cx="1002657" cy="1064589"/>
            <a:chOff x="7857802" y="881902"/>
            <a:chExt cx="1002657" cy="1064589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9B40D955-FA57-354D-BA2A-9A27B2F5FC5F}"/>
                </a:ext>
              </a:extLst>
            </p:cNvPr>
            <p:cNvSpPr txBox="1"/>
            <p:nvPr/>
          </p:nvSpPr>
          <p:spPr>
            <a:xfrm>
              <a:off x="7929702" y="1408686"/>
              <a:ext cx="8361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App User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723259B-A7AE-7F46-B4C1-D7DD954F7C6F}"/>
                </a:ext>
              </a:extLst>
            </p:cNvPr>
            <p:cNvSpPr txBox="1"/>
            <p:nvPr/>
          </p:nvSpPr>
          <p:spPr>
            <a:xfrm>
              <a:off x="7857802" y="1577159"/>
              <a:ext cx="1002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Run application deployed as a virtual server image</a:t>
              </a:r>
            </a:p>
          </p:txBody>
        </p:sp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F8C8CE28-038B-3944-8435-95F8874DD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6678" y="881902"/>
              <a:ext cx="536419" cy="536419"/>
            </a:xfrm>
            <a:prstGeom prst="rect">
              <a:avLst/>
            </a:prstGeom>
          </p:spPr>
        </p:pic>
      </p:grpSp>
      <p:pic>
        <p:nvPicPr>
          <p:cNvPr id="259" name="Graphic 258">
            <a:extLst>
              <a:ext uri="{FF2B5EF4-FFF2-40B4-BE49-F238E27FC236}">
                <a16:creationId xmlns:a16="http://schemas.microsoft.com/office/drawing/2014/main" id="{B2FFA790-86BE-F747-8EF9-1D9DACF0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5599" y="522639"/>
            <a:ext cx="536419" cy="536419"/>
          </a:xfrm>
          <a:prstGeom prst="rect">
            <a:avLst/>
          </a:prstGeom>
        </p:spPr>
      </p:pic>
      <p:pic>
        <p:nvPicPr>
          <p:cNvPr id="260" name="Graphic 259">
            <a:extLst>
              <a:ext uri="{FF2B5EF4-FFF2-40B4-BE49-F238E27FC236}">
                <a16:creationId xmlns:a16="http://schemas.microsoft.com/office/drawing/2014/main" id="{223225C1-3700-7949-8B18-1676A9FDE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636" y="658139"/>
            <a:ext cx="536419" cy="536419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E87EB5C-2CAF-9441-B108-238374F45152}"/>
              </a:ext>
            </a:extLst>
          </p:cNvPr>
          <p:cNvSpPr/>
          <p:nvPr/>
        </p:nvSpPr>
        <p:spPr>
          <a:xfrm>
            <a:off x="4201620" y="2653903"/>
            <a:ext cx="225907" cy="108674"/>
          </a:xfrm>
          <a:prstGeom prst="rect">
            <a:avLst/>
          </a:prstGeom>
          <a:solidFill>
            <a:srgbClr val="E66F00"/>
          </a:solidFill>
          <a:ln w="25400">
            <a:solidFill>
              <a:srgbClr val="FFFF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914400">
              <a:defRPr/>
            </a:pPr>
            <a:r>
              <a:rPr lang="en-US" sz="5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B77EC4B-9A79-AE4D-A190-D7AB6D1DE215}"/>
              </a:ext>
            </a:extLst>
          </p:cNvPr>
          <p:cNvSpPr/>
          <p:nvPr/>
        </p:nvSpPr>
        <p:spPr>
          <a:xfrm>
            <a:off x="5803751" y="2350420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1C76A87-EFE5-7842-9243-C20D988E69C7}"/>
              </a:ext>
            </a:extLst>
          </p:cNvPr>
          <p:cNvSpPr/>
          <p:nvPr/>
        </p:nvSpPr>
        <p:spPr>
          <a:xfrm>
            <a:off x="6611657" y="2342099"/>
            <a:ext cx="640080" cy="272393"/>
          </a:xfrm>
          <a:prstGeom prst="roundRect">
            <a:avLst/>
          </a:prstGeom>
          <a:solidFill>
            <a:srgbClr val="A11950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 / Client Workloads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3B48022-B9D7-164C-B85D-05CEE7FD95C5}"/>
              </a:ext>
            </a:extLst>
          </p:cNvPr>
          <p:cNvSpPr/>
          <p:nvPr/>
        </p:nvSpPr>
        <p:spPr bwMode="auto">
          <a:xfrm>
            <a:off x="1721651" y="3956499"/>
            <a:ext cx="5761073" cy="949021"/>
          </a:xfrm>
          <a:prstGeom prst="frame">
            <a:avLst/>
          </a:prstGeom>
          <a:solidFill>
            <a:srgbClr val="FFFF00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06" name="Frame 105">
            <a:extLst>
              <a:ext uri="{FF2B5EF4-FFF2-40B4-BE49-F238E27FC236}">
                <a16:creationId xmlns:a16="http://schemas.microsoft.com/office/drawing/2014/main" id="{FF7754A1-5E4E-B84C-9BF8-8B14DCA46AAB}"/>
              </a:ext>
            </a:extLst>
          </p:cNvPr>
          <p:cNvSpPr/>
          <p:nvPr/>
        </p:nvSpPr>
        <p:spPr bwMode="auto">
          <a:xfrm>
            <a:off x="7846" y="2342099"/>
            <a:ext cx="1505458" cy="1880629"/>
          </a:xfrm>
          <a:prstGeom prst="frame">
            <a:avLst/>
          </a:prstGeom>
          <a:solidFill>
            <a:srgbClr val="FFFF00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C00-349C-5F48-99DF-80C84F23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171688" cy="804672"/>
          </a:xfrm>
        </p:spPr>
        <p:txBody>
          <a:bodyPr/>
          <a:lstStyle/>
          <a:p>
            <a:r>
              <a:rPr lang="en-US" dirty="0"/>
              <a:t>Hyper Protect Virtual Servers</a:t>
            </a:r>
            <a:br>
              <a:rPr lang="en-US" dirty="0"/>
            </a:br>
            <a:r>
              <a:rPr lang="en-US" dirty="0"/>
              <a:t>Management server setup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F25F-C0FB-5149-9D02-EE4DA8C5E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7E5F8-7E65-7A44-8766-8FBFBEB85684}"/>
              </a:ext>
            </a:extLst>
          </p:cNvPr>
          <p:cNvSpPr txBox="1"/>
          <p:nvPr/>
        </p:nvSpPr>
        <p:spPr>
          <a:xfrm>
            <a:off x="487679" y="1296431"/>
            <a:ext cx="71323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Minimal Requirements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Compute: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x86 – two 2.4Ghz+ cores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s390x – one IFL 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Operating System –  Ubuntu 16.04 LTS or Ubuntu 18.04 LTS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Memory –  8 GB RAM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Disk – 150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Purpose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This is where you run the </a:t>
            </a:r>
            <a:r>
              <a:rPr lang="en-US" sz="1400" dirty="0" err="1">
                <a:solidFill>
                  <a:schemeClr val="bg1"/>
                </a:solidFill>
                <a:latin typeface="IBM Plex Mono" panose="020B0509050203000203" pitchFamily="49" charset="77"/>
                <a:ea typeface="IBM Plex Sans" charset="0"/>
                <a:cs typeface="IBM Plex Sans" charset="0"/>
              </a:rPr>
              <a:t>hpvs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 command line interface (CLI) in order to manage the Hyper Protect Virtual Servers hosting appliance and create secure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Check official product documentation for updates!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IBM Knowledge Center - 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www.ibm.com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/support/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knowledgecenter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/SSHPMH_1.2.x/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2"/>
              </a:rPr>
              <a:t>kc_welcome_page.html</a:t>
            </a: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FC00-349C-5F48-99DF-80C84F23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8171688" cy="804672"/>
          </a:xfrm>
        </p:spPr>
        <p:txBody>
          <a:bodyPr/>
          <a:lstStyle/>
          <a:p>
            <a:r>
              <a:rPr lang="en-US" dirty="0"/>
              <a:t>Hyper Protect Virtual Servers</a:t>
            </a:r>
            <a:br>
              <a:rPr lang="en-US" dirty="0"/>
            </a:br>
            <a:r>
              <a:rPr lang="en-US" dirty="0"/>
              <a:t>Secure Service Container Partition setup notes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F25F-C0FB-5149-9D02-EE4DA8C5E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7E5F8-7E65-7A44-8766-8FBFBEB85684}"/>
              </a:ext>
            </a:extLst>
          </p:cNvPr>
          <p:cNvSpPr txBox="1"/>
          <p:nvPr/>
        </p:nvSpPr>
        <p:spPr>
          <a:xfrm>
            <a:off x="487679" y="1296431"/>
            <a:ext cx="71323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Minimal Requirements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IBM Z or 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</a:rPr>
              <a:t>LinuxONE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 – z15 or z14 generations w/ Feature Code 0104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LPAR type of SSC specified for the partition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Compute –  2 IFLs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Memory – 12 GB RAM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Disk – 190 GB</a:t>
            </a:r>
          </a:p>
          <a:p>
            <a:pPr marL="971733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50 GB for the hosting appliance, 100 GB for application, 40 GB for secure build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Purpose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The Hyper Protect Virtual Servers “hosting appliance” is loaded into the Secure Service Container partition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Extra </a:t>
            </a:r>
            <a:r>
              <a:rPr lang="en-US" sz="14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security protections put in place with SSC partition type- no memory access, no register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</a:rPr>
              <a:t>Secure Service Container User’s Guide (SC28-7005-01)</a:t>
            </a:r>
          </a:p>
          <a:p>
            <a:pPr marL="628741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www.ibm.com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/support/pages/</a:t>
            </a:r>
            <a:r>
              <a:rPr lang="en-US" sz="1400" dirty="0" err="1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ibm</a:t>
            </a:r>
            <a:r>
              <a:rPr lang="en-US" sz="1400" dirty="0">
                <a:solidFill>
                  <a:schemeClr val="bg1"/>
                </a:solidFill>
                <a:ea typeface="IBM Plex Sans" charset="0"/>
                <a:cs typeface="IBM Plex Sans" charset="0"/>
                <a:hlinkClick r:id="rId3"/>
              </a:rPr>
              <a:t>-z-secure-service-container-users-guide</a:t>
            </a: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628741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lvl="1"/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425-1DDD-4B05-A17A-2614B0E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3239-9758-4CA8-B9CC-376CEF340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Barry Silliman</a:t>
            </a:r>
          </a:p>
          <a:p>
            <a:r>
              <a:rPr lang="en-US" sz="2000" dirty="0"/>
              <a:t>Consulting IT Specialist</a:t>
            </a:r>
          </a:p>
          <a:p>
            <a:r>
              <a:rPr lang="en-US" sz="2000" dirty="0"/>
              <a:t>IBM Washington Systems Center</a:t>
            </a:r>
          </a:p>
          <a:p>
            <a:endParaRPr lang="en-US" sz="2000" dirty="0"/>
          </a:p>
          <a:p>
            <a:r>
              <a:rPr lang="en-US" sz="2000" dirty="0" err="1"/>
              <a:t>silliman@us.ibm.com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9E027-17B3-4C76-A121-828B0BDFF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hidden="1">
            <a:extLst>
              <a:ext uri="{FF2B5EF4-FFF2-40B4-BE49-F238E27FC236}">
                <a16:creationId xmlns:a16="http://schemas.microsoft.com/office/drawing/2014/main" id="{74D31D2A-E2F6-714A-8453-DF259CF5AD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4143375" cy="4294187"/>
          </a:xfrm>
        </p:spPr>
        <p:txBody>
          <a:bodyPr/>
          <a:lstStyle/>
          <a:p>
            <a:r>
              <a:rPr lang="en-US" dirty="0"/>
              <a:t>IBM sign-off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C948F-7211-5643-9939-43EF1F254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Z &amp; IBM LinuxONE / IBM Hyper Protect Virtual Servers on-premises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1357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6_blk_background_2017">
  <a:themeElements>
    <a:clrScheme name="Custom 49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yper Protect Crypto - Customer Overview - 091518" id="{9E649660-E028-E044-BF37-94BD1E805965}" vid="{64F01617-D652-A948-93B3-C9C0F6AB3E9A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5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6.xml><?xml version="1.0" encoding="utf-8"?>
<a:theme xmlns:a="http://schemas.openxmlformats.org/drawingml/2006/main" name="1_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7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9712</TotalTime>
  <Words>696</Words>
  <Application>Microsoft Macintosh PowerPoint</Application>
  <PresentationFormat>On-screen Show (16:9)</PresentationFormat>
  <Paragraphs>177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.AppleSystemUIFont</vt:lpstr>
      <vt:lpstr>Arial</vt:lpstr>
      <vt:lpstr>HelvNeue Light for IBM</vt:lpstr>
      <vt:lpstr>IBM Plex Mono</vt:lpstr>
      <vt:lpstr>IBM Plex Sans</vt:lpstr>
      <vt:lpstr>System Font Regular</vt:lpstr>
      <vt:lpstr>Wingdings</vt:lpstr>
      <vt:lpstr>IBM 2019 Master template (black background)</vt:lpstr>
      <vt:lpstr>IBM 2019 Master template (white background)</vt:lpstr>
      <vt:lpstr>6_blk_background_2017</vt:lpstr>
      <vt:lpstr>gry_background_2017</vt:lpstr>
      <vt:lpstr>1_gry_background_2017</vt:lpstr>
      <vt:lpstr>1_IBM 2019 Master template (black background)</vt:lpstr>
      <vt:lpstr>Hyper Protect Virtual Servers Wildfire Workshop   IBM Hyper Protect Virtual Servers Infrastructure Overview  Barry Silliman IBM Washington Systems Center silliman@us.ibm.com           </vt:lpstr>
      <vt:lpstr>Hyper Protect virtual servers on-premises – Architecture</vt:lpstr>
      <vt:lpstr>Hyper Protect Virtual Servers Management server setup notes</vt:lpstr>
      <vt:lpstr>Hyper Protect Virtual Servers Secure Service Container Partition setup notes</vt:lpstr>
      <vt:lpstr>Thank you</vt:lpstr>
      <vt:lpstr>IBM sign-off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Hyper Protect  Virtual Servers on-premises —        Diana M. Henderson Offering Manager, IBM Z and LinuxONE dmhender@us.ibm.com</dc:title>
  <dc:creator>DIANA HENDERSON</dc:creator>
  <cp:lastModifiedBy>Barry Silliman</cp:lastModifiedBy>
  <cp:revision>48</cp:revision>
  <dcterms:created xsi:type="dcterms:W3CDTF">2020-07-27T10:28:35Z</dcterms:created>
  <dcterms:modified xsi:type="dcterms:W3CDTF">2020-12-01T02:29:01Z</dcterms:modified>
</cp:coreProperties>
</file>