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9592-EF19-4ECB-B6EB-CE827F10732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732CEA-E9CD-443B-A3FE-42EE17B2AA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prism isContent="1" isInverted="1"/>
        <p:sndAc>
          <p:stSnd>
            <p:snd r:embed="rId1" name="arrow.wav"/>
          </p:stSnd>
        </p:sndAc>
      </p:transition>
    </mc:Choice>
    <mc:Fallback>
      <p:transition spd="slow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9592-EF19-4ECB-B6EB-CE827F10732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2CEA-E9CD-443B-A3FE-42EE17B2AA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prism isContent="1" isInverted="1"/>
        <p:sndAc>
          <p:stSnd>
            <p:snd r:embed="rId1" name="arrow.wav"/>
          </p:stSnd>
        </p:sndAc>
      </p:transition>
    </mc:Choice>
    <mc:Fallback>
      <p:transition spd="slow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9592-EF19-4ECB-B6EB-CE827F10732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2CEA-E9CD-443B-A3FE-42EE17B2AA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prism isContent="1" isInverted="1"/>
        <p:sndAc>
          <p:stSnd>
            <p:snd r:embed="rId1" name="arrow.wav"/>
          </p:stSnd>
        </p:sndAc>
      </p:transition>
    </mc:Choice>
    <mc:Fallback>
      <p:transition spd="slow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9592-EF19-4ECB-B6EB-CE827F10732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2CEA-E9CD-443B-A3FE-42EE17B2AA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prism isContent="1" isInverted="1"/>
        <p:sndAc>
          <p:stSnd>
            <p:snd r:embed="rId1" name="arrow.wav"/>
          </p:stSnd>
        </p:sndAc>
      </p:transition>
    </mc:Choice>
    <mc:Fallback>
      <p:transition spd="slow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9592-EF19-4ECB-B6EB-CE827F10732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2CEA-E9CD-443B-A3FE-42EE17B2AA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prism isContent="1" isInverted="1"/>
        <p:sndAc>
          <p:stSnd>
            <p:snd r:embed="rId1" name="arrow.wav"/>
          </p:stSnd>
        </p:sndAc>
      </p:transition>
    </mc:Choice>
    <mc:Fallback>
      <p:transition spd="slow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9592-EF19-4ECB-B6EB-CE827F10732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2CEA-E9CD-443B-A3FE-42EE17B2AA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prism isContent="1" isInverted="1"/>
        <p:sndAc>
          <p:stSnd>
            <p:snd r:embed="rId1" name="arrow.wav"/>
          </p:stSnd>
        </p:sndAc>
      </p:transition>
    </mc:Choice>
    <mc:Fallback>
      <p:transition spd="slow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9592-EF19-4ECB-B6EB-CE827F10732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2CEA-E9CD-443B-A3FE-42EE17B2AA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prism isContent="1" isInverted="1"/>
        <p:sndAc>
          <p:stSnd>
            <p:snd r:embed="rId1" name="arrow.wav"/>
          </p:stSnd>
        </p:sndAc>
      </p:transition>
    </mc:Choice>
    <mc:Fallback>
      <p:transition spd="slow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9592-EF19-4ECB-B6EB-CE827F10732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2CEA-E9CD-443B-A3FE-42EE17B2AA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prism isContent="1" isInverted="1"/>
        <p:sndAc>
          <p:stSnd>
            <p:snd r:embed="rId1" name="arrow.wav"/>
          </p:stSnd>
        </p:sndAc>
      </p:transition>
    </mc:Choice>
    <mc:Fallback>
      <p:transition spd="slow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9592-EF19-4ECB-B6EB-CE827F10732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2CEA-E9CD-443B-A3FE-42EE17B2AA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prism isContent="1" isInverted="1"/>
        <p:sndAc>
          <p:stSnd>
            <p:snd r:embed="rId1" name="arrow.wav"/>
          </p:stSnd>
        </p:sndAc>
      </p:transition>
    </mc:Choice>
    <mc:Fallback>
      <p:transition spd="slow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9592-EF19-4ECB-B6EB-CE827F10732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2CEA-E9CD-443B-A3FE-42EE17B2AA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prism isContent="1" isInverted="1"/>
        <p:sndAc>
          <p:stSnd>
            <p:snd r:embed="rId1" name="arrow.wav"/>
          </p:stSnd>
        </p:sndAc>
      </p:transition>
    </mc:Choice>
    <mc:Fallback>
      <p:transition spd="slow" advTm="7000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9592-EF19-4ECB-B6EB-CE827F10732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2CEA-E9CD-443B-A3FE-42EE17B2AA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prism isContent="1" isInverted="1"/>
        <p:sndAc>
          <p:stSnd>
            <p:snd r:embed="rId1" name="arrow.wav"/>
          </p:stSnd>
        </p:sndAc>
      </p:transition>
    </mc:Choice>
    <mc:Fallback>
      <p:transition spd="slow" advTm="7000">
        <p:fade/>
        <p:sndAc>
          <p:stSnd>
            <p:snd r:embed="rId1" name="arrow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4709592-EF19-4ECB-B6EB-CE827F10732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A732CEA-E9CD-443B-A3FE-42EE17B2AA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spd="slow" p14:dur="1600" advTm="7000">
        <p14:prism isContent="1" isInverted="1"/>
        <p:sndAc>
          <p:stSnd>
            <p:snd r:embed="rId13" name="arrow.wav"/>
          </p:stSnd>
        </p:sndAc>
      </p:transition>
    </mc:Choice>
    <mc:Fallback>
      <p:transition spd="slow" advTm="7000">
        <p:fade/>
        <p:sndAc>
          <p:stSnd>
            <p:snd r:embed="rId13" name="arrow.wav"/>
          </p:stSnd>
        </p:sndAc>
      </p:transition>
    </mc:Fallback>
  </mc:AlternateConten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#_Toc484781309"/><Relationship Id="rId13" Type="http://schemas.openxmlformats.org/officeDocument/2006/relationships/hyperlink" Target="#_Toc484781314"/><Relationship Id="rId3" Type="http://schemas.openxmlformats.org/officeDocument/2006/relationships/hyperlink" Target="#_Toc484781304"/><Relationship Id="rId7" Type="http://schemas.openxmlformats.org/officeDocument/2006/relationships/hyperlink" Target="#_Toc484781308"/><Relationship Id="rId12" Type="http://schemas.openxmlformats.org/officeDocument/2006/relationships/hyperlink" Target="#_Toc484781313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hyperlink" Target="#_Toc484781307"/><Relationship Id="rId11" Type="http://schemas.openxmlformats.org/officeDocument/2006/relationships/hyperlink" Target="#_Toc484781312"/><Relationship Id="rId5" Type="http://schemas.openxmlformats.org/officeDocument/2006/relationships/hyperlink" Target="#_Toc484781306"/><Relationship Id="rId10" Type="http://schemas.openxmlformats.org/officeDocument/2006/relationships/hyperlink" Target="#_Toc484781311"/><Relationship Id="rId4" Type="http://schemas.openxmlformats.org/officeDocument/2006/relationships/hyperlink" Target="#_Toc484781305"/><Relationship Id="rId9" Type="http://schemas.openxmlformats.org/officeDocument/2006/relationships/hyperlink" Target="#_Toc484781310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2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1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prism isContent="1" isInverted="1"/>
        <p:sndAc>
          <p:stSnd>
            <p:snd r:embed="rId2" name="arrow.wav"/>
          </p:stSnd>
        </p:sndAc>
      </p:transition>
    </mc:Choice>
    <mc:Fallback>
      <p:transition spd="slow" advTm="7000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772400" cy="1771650"/>
          </a:xfrm>
        </p:spPr>
        <p:txBody>
          <a:bodyPr>
            <a:normAutofit fontScale="90000"/>
          </a:bodyPr>
          <a:lstStyle/>
          <a:p>
            <a:r>
              <a:rPr lang="en-US" sz="6700" dirty="0" smtClean="0">
                <a:effectLst/>
                <a:latin typeface="Gill Sans MT"/>
                <a:ea typeface="Times New Roman"/>
                <a:cs typeface="Times New Roman"/>
              </a:rPr>
              <a:t>F.E.A.R Corporation</a:t>
            </a:r>
            <a:r>
              <a:rPr lang="en-US" dirty="0" smtClean="0">
                <a:effectLst/>
                <a:latin typeface="Gill Sans MT"/>
                <a:ea typeface="Times New Roman"/>
                <a:cs typeface="Times New Roman"/>
              </a:rPr>
              <a:t> </a:t>
            </a:r>
            <a:br>
              <a:rPr lang="en-US" dirty="0" smtClean="0">
                <a:effectLst/>
                <a:latin typeface="Gill Sans MT"/>
                <a:ea typeface="Times New Roman"/>
                <a:cs typeface="Times New Roman"/>
              </a:rPr>
            </a:br>
            <a:r>
              <a:rPr lang="en-US" dirty="0" smtClean="0">
                <a:effectLst/>
                <a:latin typeface="Gill Sans MT"/>
                <a:ea typeface="Times New Roman"/>
                <a:cs typeface="Times New Roman"/>
              </a:rPr>
              <a:t>Financial Results H1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Unaudited annual financial results for half year ending 14 May 2017. The report contains the Director’s views, the Corporation’s consolidated financial statements and maps a way forward in the second half of 2017 financial year.</a:t>
            </a:r>
          </a:p>
        </p:txBody>
      </p:sp>
    </p:spTree>
    <p:extLst>
      <p:ext uri="{BB962C8B-B14F-4D97-AF65-F5344CB8AC3E}">
        <p14:creationId xmlns:p14="http://schemas.microsoft.com/office/powerpoint/2010/main" val="107292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prism isContent="1" isInverted="1"/>
        <p:sndAc>
          <p:stSnd>
            <p:snd r:embed="rId2" name="arrow.wav"/>
          </p:stSnd>
        </p:sndAc>
      </p:transition>
    </mc:Choice>
    <mc:Fallback>
      <p:transition spd="slow" advTm="7000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990600" y="1532578"/>
            <a:ext cx="7603902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ja-JP" sz="3200" b="1" i="0" u="none" strike="noStrike" cap="none" normalizeH="0" baseline="0" dirty="0" smtClean="0">
                <a:ln>
                  <a:noFill/>
                </a:ln>
                <a:solidFill>
                  <a:srgbClr val="2A6C7D"/>
                </a:solidFill>
                <a:effectLst/>
                <a:latin typeface="Gill Sans MT" charset="0"/>
                <a:ea typeface="Times New Roman" pitchFamily="18" charset="0"/>
                <a:cs typeface="Times New Roman" pitchFamily="18" charset="0"/>
              </a:rPr>
              <a:t>Contents</a:t>
            </a:r>
            <a:endParaRPr kumimoji="0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charset="0"/>
                <a:ea typeface="Times New Roman" pitchFamily="18" charset="0"/>
                <a:cs typeface="Times New Roman" pitchFamily="18" charset="0"/>
                <a:hlinkClick r:id="rId3"/>
              </a:rPr>
              <a:t>Directors’ Report</a:t>
            </a:r>
            <a:endParaRPr kumimoji="0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charset="0"/>
                <a:ea typeface="Times New Roman" pitchFamily="18" charset="0"/>
                <a:cs typeface="Times New Roman" pitchFamily="18" charset="0"/>
                <a:hlinkClick r:id="rId4"/>
              </a:rPr>
              <a:t>Directors’ details</a:t>
            </a:r>
            <a:endParaRPr kumimoji="0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charset="0"/>
                <a:ea typeface="Times New Roman" pitchFamily="18" charset="0"/>
                <a:cs typeface="Times New Roman" pitchFamily="18" charset="0"/>
                <a:hlinkClick r:id="rId5"/>
              </a:rPr>
              <a:t>Principal activities</a:t>
            </a:r>
            <a:endParaRPr kumimoji="0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charset="0"/>
                <a:ea typeface="Times New Roman" pitchFamily="18" charset="0"/>
                <a:cs typeface="Times New Roman" pitchFamily="18" charset="0"/>
                <a:hlinkClick r:id="rId6"/>
              </a:rPr>
              <a:t>Review of operations and financial results</a:t>
            </a:r>
            <a:endParaRPr kumimoji="0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charset="0"/>
                <a:ea typeface="Times New Roman" pitchFamily="18" charset="0"/>
                <a:cs typeface="Times New Roman" pitchFamily="18" charset="0"/>
                <a:hlinkClick r:id="rId7"/>
              </a:rPr>
              <a:t>Events arising since the end of the reporting period</a:t>
            </a:r>
            <a:endParaRPr kumimoji="0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charset="0"/>
                <a:ea typeface="Times New Roman" pitchFamily="18" charset="0"/>
                <a:cs typeface="Times New Roman" pitchFamily="18" charset="0"/>
                <a:hlinkClick r:id="rId8"/>
              </a:rPr>
              <a:t>Likely developments, business strategies and prospects</a:t>
            </a:r>
            <a:endParaRPr kumimoji="0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charset="0"/>
                <a:ea typeface="Times New Roman" pitchFamily="18" charset="0"/>
                <a:cs typeface="Times New Roman" pitchFamily="18" charset="0"/>
                <a:hlinkClick r:id="rId9"/>
              </a:rPr>
              <a:t>Material business risks faced by the Corporation</a:t>
            </a:r>
            <a:endParaRPr kumimoji="0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charset="0"/>
                <a:ea typeface="Times New Roman" pitchFamily="18" charset="0"/>
                <a:cs typeface="Times New Roman" pitchFamily="18" charset="0"/>
                <a:hlinkClick r:id="rId10"/>
              </a:rPr>
              <a:t>Consolidated Profit &amp; Loss Account for half year ended 14 May 2017</a:t>
            </a:r>
            <a:endParaRPr kumimoji="0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charset="0"/>
                <a:ea typeface="Times New Roman" pitchFamily="18" charset="0"/>
                <a:cs typeface="Times New Roman" pitchFamily="18" charset="0"/>
                <a:hlinkClick r:id="rId11"/>
              </a:rPr>
              <a:t>Consolidated Statement of Financial Position as at 14 May 2017</a:t>
            </a:r>
            <a:endParaRPr kumimoji="0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charset="0"/>
                <a:ea typeface="Times New Roman" pitchFamily="18" charset="0"/>
                <a:cs typeface="Times New Roman" pitchFamily="18" charset="0"/>
                <a:hlinkClick r:id="rId12"/>
              </a:rPr>
              <a:t>Capital management policies and procedures</a:t>
            </a:r>
            <a:endParaRPr kumimoji="0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charset="0"/>
                <a:ea typeface="Times New Roman" pitchFamily="18" charset="0"/>
                <a:cs typeface="Times New Roman" pitchFamily="18" charset="0"/>
                <a:hlinkClick r:id="rId13"/>
              </a:rPr>
              <a:t>Directors’ Declaration</a:t>
            </a:r>
            <a:endParaRPr kumimoji="0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362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prism isContent="1" isInverted="1"/>
        <p:sndAc>
          <p:stSnd>
            <p:snd r:embed="rId2" name="arrow.wav"/>
          </p:stSnd>
        </p:sndAc>
      </p:transition>
    </mc:Choice>
    <mc:Fallback>
      <p:transition spd="slow" advTm="7000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534400" cy="675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60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prism isContent="1" isInverted="1"/>
        <p:sndAc>
          <p:stSnd>
            <p:snd r:embed="rId2" name="arrow.wav"/>
          </p:stSnd>
        </p:sndAc>
      </p:transition>
    </mc:Choice>
    <mc:Fallback>
      <p:transition spd="slow" advTm="7000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600200"/>
            <a:ext cx="7010400" cy="351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 smtClean="0">
                <a:solidFill>
                  <a:srgbClr val="3891A7"/>
                </a:solidFill>
                <a:effectLst/>
                <a:latin typeface="Gill Sans MT"/>
                <a:ea typeface="Times New Roman"/>
                <a:cs typeface="Times New Roman"/>
              </a:rPr>
              <a:t>Principal activities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Arial"/>
                <a:ea typeface="Gill Sans MT"/>
                <a:cs typeface="Times New Roman"/>
              </a:rPr>
              <a:t>During the half year, the principal activities of entities within the Corporation were:</a:t>
            </a:r>
            <a:endParaRPr lang="en-US" dirty="0" smtClean="0">
              <a:effectLst/>
              <a:latin typeface="Gill Sans MT"/>
              <a:ea typeface="Gill Sans MT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effectLst/>
                <a:latin typeface="Arial"/>
                <a:ea typeface="Gill Sans MT"/>
                <a:cs typeface="Times New Roman"/>
              </a:rPr>
              <a:t>sale, customisation and integration of IT and telecommunications systems</a:t>
            </a:r>
            <a:endParaRPr lang="en-US" dirty="0" smtClean="0">
              <a:effectLst/>
              <a:latin typeface="Gill Sans MT"/>
              <a:ea typeface="Gill Sans MT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effectLst/>
                <a:latin typeface="Arial"/>
                <a:ea typeface="Gill Sans MT"/>
                <a:cs typeface="Times New Roman"/>
              </a:rPr>
              <a:t>maintenance of IT and telecommunications systems</a:t>
            </a:r>
            <a:endParaRPr lang="en-US" dirty="0" smtClean="0">
              <a:effectLst/>
              <a:latin typeface="Gill Sans MT"/>
              <a:ea typeface="Gill Sans MT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effectLst/>
                <a:latin typeface="Arial"/>
                <a:ea typeface="Gill Sans MT"/>
                <a:cs typeface="Times New Roman"/>
              </a:rPr>
              <a:t>internet based selling of books, hardware and software products</a:t>
            </a:r>
            <a:endParaRPr lang="en-US" dirty="0" smtClean="0">
              <a:effectLst/>
              <a:latin typeface="Gill Sans MT"/>
              <a:ea typeface="Gill Sans MT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effectLst/>
                <a:latin typeface="Arial"/>
                <a:ea typeface="Gill Sans MT"/>
                <a:cs typeface="Times New Roman"/>
              </a:rPr>
              <a:t>music recording and publishing</a:t>
            </a:r>
            <a:endParaRPr lang="en-US" dirty="0" smtClean="0">
              <a:effectLst/>
              <a:latin typeface="Gill Sans MT"/>
              <a:ea typeface="Gill Sans MT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effectLst/>
                <a:latin typeface="Arial"/>
                <a:ea typeface="Gill Sans MT"/>
                <a:cs typeface="Times New Roman"/>
              </a:rPr>
              <a:t>design and manufacture of steel-based farming equipment; and</a:t>
            </a:r>
            <a:endParaRPr lang="en-US" dirty="0" smtClean="0">
              <a:effectLst/>
              <a:latin typeface="Gill Sans MT"/>
              <a:ea typeface="Gill Sans MT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"/>
            </a:pPr>
            <a:r>
              <a:rPr lang="en-US" dirty="0" smtClean="0">
                <a:effectLst/>
                <a:latin typeface="Arial"/>
                <a:ea typeface="Gill Sans MT"/>
                <a:cs typeface="Times New Roman"/>
              </a:rPr>
              <a:t>social media marketing services.</a:t>
            </a:r>
            <a:endParaRPr lang="en-US" dirty="0">
              <a:effectLst/>
              <a:latin typeface="Gill Sans MT"/>
              <a:ea typeface="Gill Sans M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327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prism isContent="1" isInverted="1"/>
        <p:sndAc>
          <p:stSnd>
            <p:snd r:embed="rId2" name="arrow.wav"/>
          </p:stSnd>
        </p:sndAc>
      </p:transition>
    </mc:Choice>
    <mc:Fallback>
      <p:transition spd="slow" advTm="7000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848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05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prism isContent="1" isInverted="1"/>
        <p:sndAc>
          <p:stSnd>
            <p:snd r:embed="rId2" name="arrow.wav"/>
          </p:stSnd>
        </p:sndAc>
      </p:transition>
    </mc:Choice>
    <mc:Fallback>
      <p:transition spd="slow" advTm="7000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036045"/>
              </p:ext>
            </p:extLst>
          </p:nvPr>
        </p:nvGraphicFramePr>
        <p:xfrm>
          <a:off x="533400" y="1066800"/>
          <a:ext cx="8202280" cy="537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4" imgW="6108479" imgH="4009465" progId="Word.Document.12">
                  <p:embed/>
                </p:oleObj>
              </mc:Choice>
              <mc:Fallback>
                <p:oleObj name="Document" r:id="rId4" imgW="6108479" imgH="40094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066800"/>
                        <a:ext cx="8202280" cy="537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533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  <a:latin typeface="Gill Sans MT"/>
                <a:ea typeface="Gill Sans MT"/>
                <a:cs typeface="Times New Roman"/>
              </a:rPr>
              <a:t>Consolidated Profit &amp; Loss Account for half year ended 14 May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45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prism isContent="1" isInverted="1"/>
        <p:sndAc>
          <p:stSnd>
            <p:snd r:embed="rId3" name="arrow.wav"/>
          </p:stSnd>
        </p:sndAc>
      </p:transition>
    </mc:Choice>
    <mc:Fallback>
      <p:transition spd="slow" advTm="7000">
        <p:fade/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426820"/>
              </p:ext>
            </p:extLst>
          </p:nvPr>
        </p:nvGraphicFramePr>
        <p:xfrm>
          <a:off x="762000" y="585592"/>
          <a:ext cx="73152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4" imgW="6108479" imgH="8199621" progId="Word.Document.12">
                  <p:embed/>
                </p:oleObj>
              </mc:Choice>
              <mc:Fallback>
                <p:oleObj name="Document" r:id="rId4" imgW="6108479" imgH="81996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585592"/>
                        <a:ext cx="7315200" cy="60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228600"/>
            <a:ext cx="7162800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b="1" dirty="0" smtClean="0">
                <a:solidFill>
                  <a:srgbClr val="3891A7"/>
                </a:solidFill>
                <a:effectLst/>
                <a:latin typeface="Gill Sans MT"/>
                <a:ea typeface="Times New Roman"/>
                <a:cs typeface="Times New Roman"/>
              </a:rPr>
              <a:t>Consolidated Statement of Financial Position as at 14 May 2017</a:t>
            </a:r>
            <a:endParaRPr lang="en-US" b="1" dirty="0">
              <a:solidFill>
                <a:srgbClr val="3891A7"/>
              </a:solidFill>
              <a:effectLst/>
              <a:latin typeface="Gill Sans MT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449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prism isContent="1" isInverted="1"/>
        <p:sndAc>
          <p:stSnd>
            <p:snd r:embed="rId3" name="arrow.wav"/>
          </p:stSnd>
        </p:sndAc>
      </p:transition>
    </mc:Choice>
    <mc:Fallback>
      <p:transition spd="slow" advTm="7000">
        <p:fade/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074775"/>
            <a:ext cx="7391400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b="1" dirty="0" smtClean="0">
                <a:solidFill>
                  <a:srgbClr val="3891A7"/>
                </a:solidFill>
                <a:effectLst/>
                <a:latin typeface="Gill Sans MT"/>
                <a:ea typeface="Times New Roman"/>
                <a:cs typeface="Times New Roman"/>
              </a:rPr>
              <a:t>Consolidated Statement of Financial Position as at 14 May 2017</a:t>
            </a:r>
            <a:endParaRPr lang="en-US" b="1" dirty="0">
              <a:solidFill>
                <a:srgbClr val="3891A7"/>
              </a:solidFill>
              <a:effectLst/>
              <a:latin typeface="Gill Sans MT"/>
              <a:ea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58598"/>
            <a:ext cx="6883757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88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00">
        <p14:prism isContent="1" isInverted="1"/>
        <p:sndAc>
          <p:stSnd>
            <p:snd r:embed="rId2" name="arrow.wav"/>
          </p:stSnd>
        </p:sndAc>
      </p:transition>
    </mc:Choice>
    <mc:Fallback>
      <p:transition spd="slow" advTm="7000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56</TotalTime>
  <Words>201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Executive</vt:lpstr>
      <vt:lpstr>Microsoft Word Document</vt:lpstr>
      <vt:lpstr>PowerPoint Presentation</vt:lpstr>
      <vt:lpstr>F.E.A.R Corporation  Financial Results H1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WorkBook</dc:creator>
  <cp:lastModifiedBy>WorkBook</cp:lastModifiedBy>
  <cp:revision>7</cp:revision>
  <dcterms:created xsi:type="dcterms:W3CDTF">2017-09-20T12:42:42Z</dcterms:created>
  <dcterms:modified xsi:type="dcterms:W3CDTF">2017-09-20T13:39:25Z</dcterms:modified>
</cp:coreProperties>
</file>