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430" r:id="rId2"/>
    <p:sldId id="431" r:id="rId3"/>
    <p:sldId id="347" r:id="rId4"/>
    <p:sldId id="348" r:id="rId5"/>
    <p:sldId id="349" r:id="rId6"/>
    <p:sldId id="350" r:id="rId7"/>
    <p:sldId id="370" r:id="rId8"/>
    <p:sldId id="371" r:id="rId9"/>
    <p:sldId id="353" r:id="rId10"/>
    <p:sldId id="354" r:id="rId11"/>
    <p:sldId id="372" r:id="rId12"/>
    <p:sldId id="356" r:id="rId13"/>
    <p:sldId id="357" r:id="rId14"/>
    <p:sldId id="358" r:id="rId15"/>
    <p:sldId id="373" r:id="rId16"/>
    <p:sldId id="407" r:id="rId17"/>
    <p:sldId id="438" r:id="rId18"/>
    <p:sldId id="361" r:id="rId19"/>
    <p:sldId id="362" r:id="rId20"/>
    <p:sldId id="363" r:id="rId21"/>
    <p:sldId id="364" r:id="rId22"/>
    <p:sldId id="365" r:id="rId23"/>
    <p:sldId id="368" r:id="rId24"/>
    <p:sldId id="408" r:id="rId25"/>
    <p:sldId id="409" r:id="rId26"/>
    <p:sldId id="410" r:id="rId27"/>
    <p:sldId id="419" r:id="rId28"/>
    <p:sldId id="420" r:id="rId29"/>
    <p:sldId id="421" r:id="rId30"/>
    <p:sldId id="422" r:id="rId31"/>
    <p:sldId id="425" r:id="rId32"/>
    <p:sldId id="426" r:id="rId33"/>
    <p:sldId id="437" r:id="rId34"/>
    <p:sldId id="369" r:id="rId35"/>
    <p:sldId id="428" r:id="rId36"/>
    <p:sldId id="429"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21E7"/>
    <a:srgbClr val="69A7FF"/>
    <a:srgbClr val="000000"/>
    <a:srgbClr val="EDE9E7"/>
    <a:srgbClr val="A3A3A3"/>
    <a:srgbClr val="272727"/>
    <a:srgbClr val="626262"/>
    <a:srgbClr val="8C8C8C"/>
    <a:srgbClr val="B4B4B4"/>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43"/>
    <p:restoredTop sz="74584" autoAdjust="0"/>
  </p:normalViewPr>
  <p:slideViewPr>
    <p:cSldViewPr snapToGrid="0" snapToObjects="1">
      <p:cViewPr varScale="1">
        <p:scale>
          <a:sx n="157" d="100"/>
          <a:sy n="157" d="100"/>
        </p:scale>
        <p:origin x="2368"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F0A814-E159-894C-8692-31D5C36A64BD}" type="datetimeFigureOut">
              <a:rPr lang="en-US" smtClean="0">
                <a:latin typeface="Arial" charset="0"/>
              </a:rPr>
              <a:t>9/26/18</a:t>
            </a:fld>
            <a:endParaRPr lang="en-US" dirty="0">
              <a:latin typeface="Arial"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39A7B8-3F3E-8A42-880B-CE0E7C88867F}"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4327445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charset="0"/>
              </a:defRPr>
            </a:lvl1pPr>
          </a:lstStyle>
          <a:p>
            <a:fld id="{70E50384-CE9B-A84A-859E-C8C6A6081C60}" type="datetimeFigureOut">
              <a:rPr lang="en-US" smtClean="0"/>
              <a:pPr/>
              <a:t>9/26/18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charset="0"/>
              </a:defRPr>
            </a:lvl1pPr>
          </a:lstStyle>
          <a:p>
            <a:fld id="{EDDE39F7-555F-4E49-87AD-0EBF9F90242A}" type="slidenum">
              <a:rPr lang="en-US" smtClean="0"/>
              <a:pPr/>
              <a:t>‹#›</a:t>
            </a:fld>
            <a:endParaRPr lang="en-US" dirty="0"/>
          </a:p>
        </p:txBody>
      </p:sp>
    </p:spTree>
    <p:extLst>
      <p:ext uri="{BB962C8B-B14F-4D97-AF65-F5344CB8AC3E}">
        <p14:creationId xmlns:p14="http://schemas.microsoft.com/office/powerpoint/2010/main" val="30119501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charset="0"/>
        <a:ea typeface="+mn-ea"/>
        <a:cs typeface="+mn-cs"/>
      </a:defRPr>
    </a:lvl1pPr>
    <a:lvl2pPr marL="457200" algn="l" defTabSz="457200" rtl="0" eaLnBrk="1" latinLnBrk="0" hangingPunct="1">
      <a:defRPr sz="1200" b="0" i="0" kern="1200">
        <a:solidFill>
          <a:schemeClr val="tx1"/>
        </a:solidFill>
        <a:latin typeface="Arial" charset="0"/>
        <a:ea typeface="+mn-ea"/>
        <a:cs typeface="+mn-cs"/>
      </a:defRPr>
    </a:lvl2pPr>
    <a:lvl3pPr marL="914400" algn="l" defTabSz="457200" rtl="0" eaLnBrk="1" latinLnBrk="0" hangingPunct="1">
      <a:defRPr sz="1200" b="0" i="0" kern="1200">
        <a:solidFill>
          <a:schemeClr val="tx1"/>
        </a:solidFill>
        <a:latin typeface="Arial" charset="0"/>
        <a:ea typeface="+mn-ea"/>
        <a:cs typeface="+mn-cs"/>
      </a:defRPr>
    </a:lvl3pPr>
    <a:lvl4pPr marL="1371600" algn="l" defTabSz="457200" rtl="0" eaLnBrk="1" latinLnBrk="0" hangingPunct="1">
      <a:defRPr sz="1200" b="0" i="0" kern="1200">
        <a:solidFill>
          <a:schemeClr val="tx1"/>
        </a:solidFill>
        <a:latin typeface="Arial" charset="0"/>
        <a:ea typeface="+mn-ea"/>
        <a:cs typeface="+mn-cs"/>
      </a:defRPr>
    </a:lvl4pPr>
    <a:lvl5pPr marL="1828800" algn="l" defTabSz="457200" rtl="0" eaLnBrk="1" latinLnBrk="0" hangingPunct="1">
      <a:defRPr sz="1200" b="0" i="0" kern="1200">
        <a:solidFill>
          <a:schemeClr val="tx1"/>
        </a:solidFill>
        <a:latin typeface="Arial"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Information_Processing_Language" TargetMode="External"/><Relationship Id="rId3" Type="http://schemas.openxmlformats.org/officeDocument/2006/relationships/hyperlink" Target="https://en.wikipedia.org/wiki/Allen_Newell" TargetMode="External"/><Relationship Id="rId7" Type="http://schemas.openxmlformats.org/officeDocument/2006/relationships/hyperlink" Target="https://en.wikipedia.org/wiki/Data_structur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RAND_Corporation" TargetMode="External"/><Relationship Id="rId5" Type="http://schemas.openxmlformats.org/officeDocument/2006/relationships/hyperlink" Target="https://en.wikipedia.org/wiki/Herbert_A._Simon" TargetMode="External"/><Relationship Id="rId4" Type="http://schemas.openxmlformats.org/officeDocument/2006/relationships/hyperlink" Target="https://en.wikipedia.org/wiki/Cliff_Sha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1" indent="-228600" algn="l" defTabSz="914400" rtl="0" eaLnBrk="1" fontAlgn="base" latinLnBrk="0" hangingPunct="1">
              <a:lnSpc>
                <a:spcPct val="100000"/>
              </a:lnSpc>
              <a:spcBef>
                <a:spcPct val="0"/>
              </a:spcBef>
              <a:spcAft>
                <a:spcPct val="0"/>
              </a:spcAft>
              <a:buClrTx/>
              <a:buSzTx/>
              <a:buFont typeface="Calibri" pitchFamily="34" charset="0"/>
              <a:buAutoNum type="arabicPeriod"/>
              <a:tabLst/>
              <a:defRPr/>
            </a:pPr>
            <a:r>
              <a:rPr lang="en-US" dirty="0"/>
              <a:t>This is a</a:t>
            </a:r>
            <a:r>
              <a:rPr lang="en-US" baseline="0" dirty="0"/>
              <a:t> technical dive into blockchain architectures. Presentations in the “Explored” series are:</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IBM Blockchain Platform Explored: How the IBM Blockchain Platform works.</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Architectures Explored: Good blockchain architectures</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Fabric Explored: Technical dive on Hyperledger Fabric</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Composer Explored: Technical dive on Hyperledger Composer</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What’s New: Recent developments in Fabric, Composer and IBP.</a:t>
            </a:r>
          </a:p>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1</a:t>
            </a:fld>
            <a:endParaRPr lang="en-US" dirty="0"/>
          </a:p>
        </p:txBody>
      </p:sp>
    </p:spTree>
    <p:extLst>
      <p:ext uri="{BB962C8B-B14F-4D97-AF65-F5344CB8AC3E}">
        <p14:creationId xmlns:p14="http://schemas.microsoft.com/office/powerpoint/2010/main" val="1395986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A6310-BFA0-1F40-9EB7-B73783FEBD1A}" type="slidenum">
              <a:rPr lang="en-US" smtClean="0"/>
              <a:t>14</a:t>
            </a:fld>
            <a:endParaRPr lang="en-US" dirty="0"/>
          </a:p>
        </p:txBody>
      </p:sp>
    </p:spTree>
    <p:extLst>
      <p:ext uri="{BB962C8B-B14F-4D97-AF65-F5344CB8AC3E}">
        <p14:creationId xmlns:p14="http://schemas.microsoft.com/office/powerpoint/2010/main" val="2109830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Events</a:t>
            </a:r>
            <a:r>
              <a:rPr lang="en-US" baseline="0" dirty="0"/>
              <a:t> are important in </a:t>
            </a:r>
            <a:r>
              <a:rPr lang="en-US" baseline="0" dirty="0" err="1"/>
              <a:t>blockchains</a:t>
            </a:r>
            <a:r>
              <a:rPr lang="en-US" baseline="0" dirty="0"/>
              <a:t>, because depending on the blockchain implementation it can take a long time to confirm transactions due to their distributed nature.</a:t>
            </a:r>
          </a:p>
          <a:p>
            <a:r>
              <a:rPr lang="en-US" baseline="0" dirty="0"/>
              <a:t>This slide describes the concepts of events in general, and contains how they might be used in </a:t>
            </a:r>
            <a:r>
              <a:rPr lang="en-US" baseline="0" dirty="0" err="1"/>
              <a:t>blockchains</a:t>
            </a:r>
            <a:r>
              <a:rPr lang="en-US" baseline="0" dirty="0"/>
              <a:t>.</a:t>
            </a:r>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130385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001854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A6310-BFA0-1F40-9EB7-B73783FEBD1A}" type="slidenum">
              <a:rPr lang="en-US" smtClean="0"/>
              <a:t>18</a:t>
            </a:fld>
            <a:endParaRPr lang="en-US" dirty="0"/>
          </a:p>
        </p:txBody>
      </p:sp>
    </p:spTree>
    <p:extLst>
      <p:ext uri="{BB962C8B-B14F-4D97-AF65-F5344CB8AC3E}">
        <p14:creationId xmlns:p14="http://schemas.microsoft.com/office/powerpoint/2010/main" val="3311621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A6310-BFA0-1F40-9EB7-B73783FEBD1A}" type="slidenum">
              <a:rPr lang="en-US" smtClean="0"/>
              <a:t>19</a:t>
            </a:fld>
            <a:endParaRPr lang="en-US" dirty="0"/>
          </a:p>
        </p:txBody>
      </p:sp>
    </p:spTree>
    <p:extLst>
      <p:ext uri="{BB962C8B-B14F-4D97-AF65-F5344CB8AC3E}">
        <p14:creationId xmlns:p14="http://schemas.microsoft.com/office/powerpoint/2010/main" val="2277048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A6310-BFA0-1F40-9EB7-B73783FEBD1A}" type="slidenum">
              <a:rPr lang="en-US" smtClean="0"/>
              <a:t>20</a:t>
            </a:fld>
            <a:endParaRPr lang="en-US" dirty="0"/>
          </a:p>
        </p:txBody>
      </p:sp>
    </p:spTree>
    <p:extLst>
      <p:ext uri="{BB962C8B-B14F-4D97-AF65-F5344CB8AC3E}">
        <p14:creationId xmlns:p14="http://schemas.microsoft.com/office/powerpoint/2010/main" val="1753322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A6310-BFA0-1F40-9EB7-B73783FEBD1A}" type="slidenum">
              <a:rPr lang="en-US" smtClean="0"/>
              <a:t>21</a:t>
            </a:fld>
            <a:endParaRPr lang="en-US" dirty="0"/>
          </a:p>
        </p:txBody>
      </p:sp>
    </p:spTree>
    <p:extLst>
      <p:ext uri="{BB962C8B-B14F-4D97-AF65-F5344CB8AC3E}">
        <p14:creationId xmlns:p14="http://schemas.microsoft.com/office/powerpoint/2010/main" val="1848710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A6310-BFA0-1F40-9EB7-B73783FEBD1A}" type="slidenum">
              <a:rPr lang="en-US" smtClean="0"/>
              <a:t>22</a:t>
            </a:fld>
            <a:endParaRPr lang="en-US" dirty="0"/>
          </a:p>
        </p:txBody>
      </p:sp>
    </p:spTree>
    <p:extLst>
      <p:ext uri="{BB962C8B-B14F-4D97-AF65-F5344CB8AC3E}">
        <p14:creationId xmlns:p14="http://schemas.microsoft.com/office/powerpoint/2010/main" val="419681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this bounty is 12.5</a:t>
            </a:r>
            <a:r>
              <a:rPr lang="en-US" baseline="0" dirty="0"/>
              <a:t> </a:t>
            </a:r>
            <a:r>
              <a:rPr lang="en-US" dirty="0"/>
              <a:t>bitcoins; this value will halve every 210,000 blocks.</a:t>
            </a:r>
          </a:p>
        </p:txBody>
      </p:sp>
      <p:sp>
        <p:nvSpPr>
          <p:cNvPr id="4" name="Slide Number Placeholder 3"/>
          <p:cNvSpPr>
            <a:spLocks noGrp="1"/>
          </p:cNvSpPr>
          <p:nvPr>
            <p:ph type="sldNum" sz="quarter" idx="10"/>
          </p:nvPr>
        </p:nvSpPr>
        <p:spPr/>
        <p:txBody>
          <a:bodyPr/>
          <a:lstStyle/>
          <a:p>
            <a:fld id="{67EA6310-BFA0-1F40-9EB7-B73783FEBD1A}" type="slidenum">
              <a:rPr lang="en-US" smtClean="0"/>
              <a:t>23</a:t>
            </a:fld>
            <a:endParaRPr lang="en-US" dirty="0"/>
          </a:p>
        </p:txBody>
      </p:sp>
    </p:spTree>
    <p:extLst>
      <p:ext uri="{BB962C8B-B14F-4D97-AF65-F5344CB8AC3E}">
        <p14:creationId xmlns:p14="http://schemas.microsoft.com/office/powerpoint/2010/main" val="3504571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Events are crucial</a:t>
            </a:r>
            <a:r>
              <a:rPr lang="en-US" baseline="0" dirty="0"/>
              <a:t> in integrating with existing systems as they allow you to trigger </a:t>
            </a:r>
            <a:r>
              <a:rPr lang="en-US" baseline="0" dirty="0" err="1"/>
              <a:t>behaviour</a:t>
            </a:r>
            <a:r>
              <a:rPr lang="en-US" baseline="0" dirty="0"/>
              <a:t>, either when something happens in the blockchain (e.g. update a UI when a transaction is confirmed), or when something happens in an external system (e.g. a system clock tells us ten minutes has passed).</a:t>
            </a:r>
          </a:p>
          <a:p>
            <a:r>
              <a:rPr lang="en-US" baseline="0" dirty="0"/>
              <a:t>Of course, instead of triggering this </a:t>
            </a:r>
            <a:r>
              <a:rPr lang="en-US" baseline="0" dirty="0" err="1"/>
              <a:t>behaviour</a:t>
            </a:r>
            <a:r>
              <a:rPr lang="en-US" baseline="0" dirty="0"/>
              <a:t> through events, you can also (3) instantiate blockchain transactions directly from existing systems, or (4) external actions directly from the blockchain.</a:t>
            </a:r>
          </a:p>
        </p:txBody>
      </p:sp>
      <p:sp>
        <p:nvSpPr>
          <p:cNvPr id="4" name="Slide Number Placeholder 3"/>
          <p:cNvSpPr>
            <a:spLocks noGrp="1"/>
          </p:cNvSpPr>
          <p:nvPr>
            <p:ph type="sldNum" sz="quarter" idx="10"/>
          </p:nvPr>
        </p:nvSpPr>
        <p:spPr/>
        <p:txBody>
          <a:bodyPr/>
          <a:lstStyle/>
          <a:p>
            <a:fld id="{750581BF-D69D-4541-8E77-427F668A3326}"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27202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in three sections:</a:t>
            </a:r>
          </a:p>
          <a:p>
            <a:endParaRPr lang="en-US" dirty="0"/>
          </a:p>
          <a:p>
            <a:pPr marL="228600" indent="-228600">
              <a:buAutoNum type="arabicParenR"/>
            </a:pPr>
            <a:r>
              <a:rPr lang="en-US" baseline="0" dirty="0"/>
              <a:t>What is Blockchain: Covers the essentials of blockchain for business</a:t>
            </a:r>
          </a:p>
          <a:p>
            <a:pPr marL="228600" indent="-228600">
              <a:buAutoNum type="arabicParenR"/>
            </a:pPr>
            <a:r>
              <a:rPr lang="en-US" baseline="0" dirty="0"/>
              <a:t>Why is it relevant: Key use-cases</a:t>
            </a:r>
          </a:p>
          <a:p>
            <a:pPr marL="228600" indent="-228600">
              <a:buAutoNum type="arabicParenR"/>
            </a:pPr>
            <a:r>
              <a:rPr lang="en-US" baseline="0" dirty="0"/>
              <a:t>How can IBM help: IBM’s value proposition and the state of the technology</a:t>
            </a:r>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26172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logical to use middleware</a:t>
            </a:r>
            <a:r>
              <a:rPr lang="en-US" baseline="0" dirty="0"/>
              <a:t> as a means of transferring data between </a:t>
            </a:r>
            <a:r>
              <a:rPr lang="en-US" baseline="0" dirty="0" err="1"/>
              <a:t>blockchains</a:t>
            </a:r>
            <a:r>
              <a:rPr lang="en-US" baseline="0" dirty="0"/>
              <a:t> and external systems. The top screenshot shows an integration flow in IBM Integration Bus, showing how data originating in a file, SAP or MQ can be used to issue a transaction running on Hyperledger Composer. The picture at the bottom is of an IBM </a:t>
            </a:r>
            <a:r>
              <a:rPr lang="en-US" baseline="0" dirty="0" err="1"/>
              <a:t>DataPower</a:t>
            </a:r>
            <a:r>
              <a:rPr lang="en-US" baseline="0" dirty="0"/>
              <a:t> appliance which can also be used to integrate with </a:t>
            </a:r>
            <a:r>
              <a:rPr lang="en-US" baseline="0" dirty="0" err="1"/>
              <a:t>blockchains</a:t>
            </a:r>
            <a:r>
              <a:rPr lang="en-US" baseline="0" dirty="0"/>
              <a:t>.</a:t>
            </a:r>
          </a:p>
          <a:p>
            <a:endParaRPr lang="en-US" dirty="0"/>
          </a:p>
          <a:p>
            <a:r>
              <a:rPr lang="en-US" dirty="0"/>
              <a:t>There is a need to decide on the data formats to</a:t>
            </a:r>
            <a:r>
              <a:rPr lang="en-US" baseline="0" dirty="0"/>
              <a:t> use inside the blockchain, and the interchange formats with existing systems. </a:t>
            </a:r>
            <a:r>
              <a:rPr lang="en-US" dirty="0"/>
              <a:t>GBO stands for Generic Business Object, and ASBO stands for Application-Specific Business Object.</a:t>
            </a:r>
          </a:p>
        </p:txBody>
      </p:sp>
      <p:sp>
        <p:nvSpPr>
          <p:cNvPr id="4" name="Slide Number Placeholder 3"/>
          <p:cNvSpPr>
            <a:spLocks noGrp="1"/>
          </p:cNvSpPr>
          <p:nvPr>
            <p:ph type="sldNum" sz="quarter" idx="10"/>
          </p:nvPr>
        </p:nvSpPr>
        <p:spPr/>
        <p:txBody>
          <a:bodyPr/>
          <a:lstStyle/>
          <a:p>
            <a:fld id="{7CA23C2C-3334-4B4F-92AB-A790C33FFEE9}"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901900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Be aware that systems integration in blockchain is DIFFICULT to get right because of its distributed nature. Individual transactions are run multiple on multiple nodes and as we’ll see in the next section, the network needs to agree on the result in order for consensus to be achieved.</a:t>
            </a:r>
          </a:p>
          <a:p>
            <a:r>
              <a:rPr lang="en-US" baseline="0" dirty="0"/>
              <a:t>Therefore, you can’t do things like random numbers as each invocation will probably return a different result, and consensus will not be achieved. Even things like timestamps, exchange rates, temperature readings and mileage of a moving car will be susceptible to minor variances, so cannot be relied on.</a:t>
            </a:r>
          </a:p>
          <a:p>
            <a:endParaRPr lang="en-US" baseline="0" dirty="0"/>
          </a:p>
          <a:p>
            <a:r>
              <a:rPr lang="en-US" baseline="0" dirty="0"/>
              <a:t>The problem gets worse when calling out to external systems, because it is easy to get into a situation where the external system is called multiple times, with potentially different values. Think about a simple example of incrementing a value in an external system. The result will be dependent on how many nodes there are in the blockchain network, as each invocation of the smart contract will cause the value to be incremented.</a:t>
            </a:r>
          </a:p>
          <a:p>
            <a:r>
              <a:rPr lang="en-US" baseline="0" dirty="0"/>
              <a:t>To get round this problem, you need to detect duplicate invocations either in the blockchain, middleware or external system </a:t>
            </a:r>
            <a:r>
              <a:rPr lang="mr-IN" baseline="0" dirty="0"/>
              <a:t>–</a:t>
            </a:r>
            <a:r>
              <a:rPr lang="en-US" baseline="0" dirty="0"/>
              <a:t> or otherwise guarantee consistency for a given transaction</a:t>
            </a:r>
          </a:p>
          <a:p>
            <a:r>
              <a:rPr lang="en-US" baseline="0" dirty="0"/>
              <a:t>Read up on the concepts of ‘oracles’ or ’</a:t>
            </a:r>
            <a:r>
              <a:rPr lang="en-US" baseline="0" dirty="0" err="1"/>
              <a:t>cryptlets</a:t>
            </a:r>
            <a:r>
              <a:rPr lang="en-US" baseline="0" dirty="0"/>
              <a:t>’ for more details on these.</a:t>
            </a:r>
          </a:p>
        </p:txBody>
      </p:sp>
      <p:sp>
        <p:nvSpPr>
          <p:cNvPr id="4" name="Slide Number Placeholder 3"/>
          <p:cNvSpPr>
            <a:spLocks noGrp="1"/>
          </p:cNvSpPr>
          <p:nvPr>
            <p:ph type="sldNum" sz="quarter" idx="10"/>
          </p:nvPr>
        </p:nvSpPr>
        <p:spPr/>
        <p:txBody>
          <a:bodyPr/>
          <a:lstStyle/>
          <a:p>
            <a:fld id="{7CA23C2C-3334-4B4F-92AB-A790C33FFEE9}"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545921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onto the topic</a:t>
            </a:r>
            <a:r>
              <a:rPr lang="en-US" baseline="0" dirty="0"/>
              <a:t> of security.</a:t>
            </a:r>
          </a:p>
          <a:p>
            <a:endParaRPr lang="en-US" baseline="0" dirty="0"/>
          </a:p>
          <a:p>
            <a:r>
              <a:rPr lang="en-US" baseline="0" dirty="0"/>
              <a:t>Making the assumption that public </a:t>
            </a:r>
            <a:r>
              <a:rPr lang="en-US" baseline="0" dirty="0" err="1"/>
              <a:t>blockchains</a:t>
            </a:r>
            <a:r>
              <a:rPr lang="en-US" baseline="0" dirty="0"/>
              <a:t> are anonymous (or at least </a:t>
            </a:r>
            <a:r>
              <a:rPr lang="en-US" baseline="0" dirty="0" err="1"/>
              <a:t>pseudononymous</a:t>
            </a:r>
            <a:r>
              <a:rPr lang="en-US" baseline="0" dirty="0"/>
              <a:t>). This may not always be the case but is a reasonable assumption for now.</a:t>
            </a:r>
          </a:p>
          <a:p>
            <a:endParaRPr lang="en-US" baseline="0" dirty="0"/>
          </a:p>
          <a:p>
            <a:r>
              <a:rPr lang="en-US" baseline="0" dirty="0"/>
              <a:t>Think of privacy as being the polar opposite of anonymity: Anonymity = you know something happened but not who did it; Privacy = you know who did something but not what they did.</a:t>
            </a:r>
          </a:p>
          <a:p>
            <a:r>
              <a:rPr lang="en-US" baseline="0" dirty="0"/>
              <a:t>Most businesses have KYC requirements, which necessitates privacy rather than anonymity.</a:t>
            </a:r>
          </a:p>
        </p:txBody>
      </p:sp>
      <p:sp>
        <p:nvSpPr>
          <p:cNvPr id="4" name="Slide Number Placeholder 3"/>
          <p:cNvSpPr>
            <a:spLocks noGrp="1"/>
          </p:cNvSpPr>
          <p:nvPr>
            <p:ph type="sldNum" sz="quarter" idx="10"/>
          </p:nvPr>
        </p:nvSpPr>
        <p:spPr/>
        <p:txBody>
          <a:bodyPr/>
          <a:lstStyle/>
          <a:p>
            <a:pPr>
              <a:defRPr/>
            </a:pPr>
            <a:fld id="{E51A3C41-DF91-4C5A-BC5C-0B8A432AEF4A}" type="slidenum">
              <a:rPr lang="en-US" smtClean="0"/>
              <a:pPr>
                <a:defRPr/>
              </a:pPr>
              <a:t>27</a:t>
            </a:fld>
            <a:endParaRPr lang="en-US"/>
          </a:p>
        </p:txBody>
      </p:sp>
    </p:spTree>
    <p:extLst>
      <p:ext uri="{BB962C8B-B14F-4D97-AF65-F5344CB8AC3E}">
        <p14:creationId xmlns:p14="http://schemas.microsoft.com/office/powerpoint/2010/main" val="792975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recap of security in the digital</a:t>
            </a:r>
            <a:r>
              <a:rPr lang="en-US" baseline="0" dirty="0"/>
              <a:t> world and how it relates to security in the real world.</a:t>
            </a:r>
            <a:endParaRPr lang="en-US" dirty="0"/>
          </a:p>
        </p:txBody>
      </p:sp>
      <p:sp>
        <p:nvSpPr>
          <p:cNvPr id="4" name="Slide Number Placeholder 3"/>
          <p:cNvSpPr>
            <a:spLocks noGrp="1"/>
          </p:cNvSpPr>
          <p:nvPr>
            <p:ph type="sldNum" sz="quarter" idx="10"/>
          </p:nvPr>
        </p:nvSpPr>
        <p:spPr/>
        <p:txBody>
          <a:bodyPr/>
          <a:lstStyle/>
          <a:p>
            <a:pPr>
              <a:defRPr/>
            </a:pPr>
            <a:fld id="{E51A3C41-DF91-4C5A-BC5C-0B8A432AEF4A}" type="slidenum">
              <a:rPr lang="en-US" smtClean="0"/>
              <a:pPr>
                <a:defRPr/>
              </a:pPr>
              <a:t>28</a:t>
            </a:fld>
            <a:endParaRPr lang="en-US"/>
          </a:p>
        </p:txBody>
      </p:sp>
    </p:spTree>
    <p:extLst>
      <p:ext uri="{BB962C8B-B14F-4D97-AF65-F5344CB8AC3E}">
        <p14:creationId xmlns:p14="http://schemas.microsoft.com/office/powerpoint/2010/main" val="755447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recap of public</a:t>
            </a:r>
            <a:r>
              <a:rPr lang="en-US" baseline="0" dirty="0"/>
              <a:t> key infrastructure (PKI) and how that can apply to blockchain.</a:t>
            </a:r>
          </a:p>
          <a:p>
            <a:endParaRPr lang="en-US" baseline="0" dirty="0"/>
          </a:p>
          <a:p>
            <a:r>
              <a:rPr lang="en-US" i="1" baseline="0" dirty="0"/>
              <a:t>A good opportunity to whiteboard the basics.</a:t>
            </a:r>
            <a:endParaRPr lang="en-US" i="1" dirty="0"/>
          </a:p>
        </p:txBody>
      </p:sp>
      <p:sp>
        <p:nvSpPr>
          <p:cNvPr id="4" name="Slide Number Placeholder 3"/>
          <p:cNvSpPr>
            <a:spLocks noGrp="1"/>
          </p:cNvSpPr>
          <p:nvPr>
            <p:ph type="sldNum" sz="quarter" idx="10"/>
          </p:nvPr>
        </p:nvSpPr>
        <p:spPr/>
        <p:txBody>
          <a:bodyPr/>
          <a:lstStyle/>
          <a:p>
            <a:pPr>
              <a:defRPr/>
            </a:pPr>
            <a:fld id="{E51A3C41-DF91-4C5A-BC5C-0B8A432AEF4A}" type="slidenum">
              <a:rPr lang="en-US" smtClean="0"/>
              <a:pPr>
                <a:defRPr/>
              </a:pPr>
              <a:t>29</a:t>
            </a:fld>
            <a:endParaRPr lang="en-US"/>
          </a:p>
        </p:txBody>
      </p:sp>
    </p:spTree>
    <p:extLst>
      <p:ext uri="{BB962C8B-B14F-4D97-AF65-F5344CB8AC3E}">
        <p14:creationId xmlns:p14="http://schemas.microsoft.com/office/powerpoint/2010/main" val="2039897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diagram that shows how</a:t>
            </a:r>
            <a:r>
              <a:rPr lang="en-US" baseline="0" dirty="0"/>
              <a:t> encryption and signing can be used in a blockchain.</a:t>
            </a:r>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714735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a:t>Before any blockchain solution can be built, there are fundamental</a:t>
            </a:r>
            <a:r>
              <a:rPr lang="en-US" b="0" baseline="0" dirty="0"/>
              <a:t> questions to ask related to how it gets paid for. These are particularly important given the nature of business networks and the importance they give to blockchain.</a:t>
            </a:r>
            <a:endParaRPr lang="en-US" b="0" dirty="0"/>
          </a:p>
        </p:txBody>
      </p:sp>
      <p:sp>
        <p:nvSpPr>
          <p:cNvPr id="4" name="Slide Number Placeholder 3"/>
          <p:cNvSpPr>
            <a:spLocks noGrp="1"/>
          </p:cNvSpPr>
          <p:nvPr>
            <p:ph type="sldNum" sz="quarter" idx="10"/>
          </p:nvPr>
        </p:nvSpPr>
        <p:spPr/>
        <p:txBody>
          <a:bodyPr/>
          <a:lstStyle/>
          <a:p>
            <a:fld id="{7CA23C2C-3334-4B4F-92AB-A790C33FFEE9}"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175841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a:t>
            </a:r>
            <a:r>
              <a:rPr lang="en-US" baseline="0" dirty="0"/>
              <a:t> if you want a blockchain solution to perform fast, you’ll need to trade-off against malicious </a:t>
            </a:r>
            <a:r>
              <a:rPr lang="en-US" baseline="0" dirty="0" err="1"/>
              <a:t>behaviour</a:t>
            </a:r>
            <a:r>
              <a:rPr lang="en-US" baseline="0" dirty="0"/>
              <a:t>. For example, proof of work is very slow but guards against many forms of malicious activity.</a:t>
            </a:r>
          </a:p>
          <a:p>
            <a:endParaRPr lang="en-US" dirty="0"/>
          </a:p>
        </p:txBody>
      </p:sp>
      <p:sp>
        <p:nvSpPr>
          <p:cNvPr id="4" name="Slide Number Placeholder 3"/>
          <p:cNvSpPr>
            <a:spLocks noGrp="1"/>
          </p:cNvSpPr>
          <p:nvPr>
            <p:ph type="sldNum" sz="quarter" idx="10"/>
          </p:nvPr>
        </p:nvSpPr>
        <p:spPr/>
        <p:txBody>
          <a:bodyPr/>
          <a:lstStyle/>
          <a:p>
            <a:pPr>
              <a:defRPr/>
            </a:pPr>
            <a:fld id="{E51A3C41-DF91-4C5A-BC5C-0B8A432AEF4A}" type="slidenum">
              <a:rPr lang="en-US" smtClean="0"/>
              <a:pPr>
                <a:defRPr/>
              </a:pPr>
              <a:t>32</a:t>
            </a:fld>
            <a:endParaRPr lang="en-US"/>
          </a:p>
        </p:txBody>
      </p:sp>
    </p:spTree>
    <p:extLst>
      <p:ext uri="{BB962C8B-B14F-4D97-AF65-F5344CB8AC3E}">
        <p14:creationId xmlns:p14="http://schemas.microsoft.com/office/powerpoint/2010/main" val="1042618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Left is simpler/faster,</a:t>
            </a:r>
            <a:r>
              <a:rPr lang="en-US" sz="1200" kern="1200" baseline="0" dirty="0">
                <a:solidFill>
                  <a:schemeClr val="tx1"/>
                </a:solidFill>
                <a:effectLst/>
                <a:latin typeface="+mn-lt"/>
                <a:ea typeface="+mn-ea"/>
                <a:cs typeface="+mn-cs"/>
              </a:rPr>
              <a:t> Right is longer/Costly.</a:t>
            </a:r>
            <a:br>
              <a:rPr lang="en-US" sz="1200" kern="1200" baseline="0" dirty="0">
                <a:solidFill>
                  <a:schemeClr val="tx1"/>
                </a:solidFill>
                <a:effectLst/>
                <a:latin typeface="+mn-lt"/>
                <a:ea typeface="+mn-ea"/>
                <a:cs typeface="+mn-cs"/>
              </a:rPr>
            </a:br>
            <a:r>
              <a:rPr lang="en-US" sz="1200" kern="1200" dirty="0">
                <a:solidFill>
                  <a:schemeClr val="tx1"/>
                </a:solidFill>
                <a:effectLst/>
                <a:latin typeface="+mn-lt"/>
                <a:ea typeface="+mn-ea"/>
                <a:cs typeface="+mn-cs"/>
              </a:rPr>
              <a:t>Top</a:t>
            </a:r>
            <a:r>
              <a:rPr lang="en-US" sz="1200" kern="1200" baseline="0" dirty="0">
                <a:solidFill>
                  <a:schemeClr val="tx1"/>
                </a:solidFill>
                <a:effectLst/>
                <a:latin typeface="+mn-lt"/>
                <a:ea typeface="+mn-ea"/>
                <a:cs typeface="+mn-cs"/>
              </a:rPr>
              <a:t> sliders affect the complexity and price the most.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A23C2C-3334-4B4F-92AB-A790C33FFEE9}" type="slidenum">
              <a:rPr lang="en-US" smtClean="0"/>
              <a:t>33</a:t>
            </a:fld>
            <a:endParaRPr lang="en-US"/>
          </a:p>
        </p:txBody>
      </p:sp>
    </p:spTree>
    <p:extLst>
      <p:ext uri="{BB962C8B-B14F-4D97-AF65-F5344CB8AC3E}">
        <p14:creationId xmlns:p14="http://schemas.microsoft.com/office/powerpoint/2010/main" val="443890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A6310-BFA0-1F40-9EB7-B73783FEBD1A}" type="slidenum">
              <a:rPr lang="en-US" smtClean="0"/>
              <a:t>34</a:t>
            </a:fld>
            <a:endParaRPr lang="en-US" dirty="0"/>
          </a:p>
        </p:txBody>
      </p:sp>
    </p:spTree>
    <p:extLst>
      <p:ext uri="{BB962C8B-B14F-4D97-AF65-F5344CB8AC3E}">
        <p14:creationId xmlns:p14="http://schemas.microsoft.com/office/powerpoint/2010/main" val="80674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Wikipedia: Linked lists were developed in 1955–1956 by </a:t>
            </a:r>
            <a:r>
              <a:rPr lang="en-US" dirty="0">
                <a:hlinkClick r:id="rId3" tooltip="Allen Newell"/>
              </a:rPr>
              <a:t>Allen Newell</a:t>
            </a:r>
            <a:r>
              <a:rPr lang="en-US" dirty="0"/>
              <a:t>, </a:t>
            </a:r>
            <a:r>
              <a:rPr lang="en-US" dirty="0">
                <a:hlinkClick r:id="rId4" tooltip="Cliff Shaw"/>
              </a:rPr>
              <a:t>Cliff Shaw</a:t>
            </a:r>
            <a:r>
              <a:rPr lang="en-US" dirty="0"/>
              <a:t> and </a:t>
            </a:r>
            <a:r>
              <a:rPr lang="en-US" dirty="0">
                <a:hlinkClick r:id="rId5" tooltip="Herbert A. Simon"/>
              </a:rPr>
              <a:t>Herbert A. Simon</a:t>
            </a:r>
            <a:r>
              <a:rPr lang="en-US" dirty="0"/>
              <a:t> at </a:t>
            </a:r>
            <a:r>
              <a:rPr lang="en-US" dirty="0">
                <a:hlinkClick r:id="rId6" tooltip="RAND Corporation"/>
              </a:rPr>
              <a:t>RAND Corporation</a:t>
            </a:r>
            <a:r>
              <a:rPr lang="en-US" dirty="0"/>
              <a:t> as the primary </a:t>
            </a:r>
            <a:r>
              <a:rPr lang="en-US" dirty="0">
                <a:hlinkClick r:id="rId7" tooltip="Data structure"/>
              </a:rPr>
              <a:t>data structure</a:t>
            </a:r>
            <a:r>
              <a:rPr lang="en-US" dirty="0"/>
              <a:t> for their </a:t>
            </a:r>
            <a:r>
              <a:rPr lang="en-US" dirty="0">
                <a:hlinkClick r:id="rId8"/>
              </a:rPr>
              <a:t>Information Processing Language</a:t>
            </a:r>
            <a:r>
              <a:rPr lang="en-US" dirty="0"/>
              <a:t>.</a:t>
            </a:r>
          </a:p>
        </p:txBody>
      </p:sp>
      <p:sp>
        <p:nvSpPr>
          <p:cNvPr id="4" name="Slide Number Placeholder 3"/>
          <p:cNvSpPr>
            <a:spLocks noGrp="1"/>
          </p:cNvSpPr>
          <p:nvPr>
            <p:ph type="sldNum" sz="quarter" idx="10"/>
          </p:nvPr>
        </p:nvSpPr>
        <p:spPr/>
        <p:txBody>
          <a:bodyPr/>
          <a:lstStyle/>
          <a:p>
            <a:fld id="{67EA6310-BFA0-1F40-9EB7-B73783FEBD1A}" type="slidenum">
              <a:rPr lang="en-US" smtClean="0"/>
              <a:t>4</a:t>
            </a:fld>
            <a:endParaRPr lang="en-US" dirty="0"/>
          </a:p>
        </p:txBody>
      </p:sp>
    </p:spTree>
    <p:extLst>
      <p:ext uri="{BB962C8B-B14F-4D97-AF65-F5344CB8AC3E}">
        <p14:creationId xmlns:p14="http://schemas.microsoft.com/office/powerpoint/2010/main" val="1413675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A6310-BFA0-1F40-9EB7-B73783FEBD1A}" type="slidenum">
              <a:rPr lang="en-US" smtClean="0"/>
              <a:t>5</a:t>
            </a:fld>
            <a:endParaRPr lang="en-US" dirty="0"/>
          </a:p>
        </p:txBody>
      </p:sp>
    </p:spTree>
    <p:extLst>
      <p:ext uri="{BB962C8B-B14F-4D97-AF65-F5344CB8AC3E}">
        <p14:creationId xmlns:p14="http://schemas.microsoft.com/office/powerpoint/2010/main" val="339754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A6310-BFA0-1F40-9EB7-B73783FEBD1A}" type="slidenum">
              <a:rPr lang="en-US" smtClean="0"/>
              <a:t>6</a:t>
            </a:fld>
            <a:endParaRPr lang="en-US" dirty="0"/>
          </a:p>
        </p:txBody>
      </p:sp>
    </p:spTree>
    <p:extLst>
      <p:ext uri="{BB962C8B-B14F-4D97-AF65-F5344CB8AC3E}">
        <p14:creationId xmlns:p14="http://schemas.microsoft.com/office/powerpoint/2010/main" val="2398107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DE39F7-555F-4E49-87AD-0EBF9F90242A}" type="slidenum">
              <a:rPr lang="en-US" smtClean="0"/>
              <a:pPr/>
              <a:t>7</a:t>
            </a:fld>
            <a:endParaRPr lang="en-US" dirty="0"/>
          </a:p>
        </p:txBody>
      </p:sp>
    </p:spTree>
    <p:extLst>
      <p:ext uri="{BB962C8B-B14F-4D97-AF65-F5344CB8AC3E}">
        <p14:creationId xmlns:p14="http://schemas.microsoft.com/office/powerpoint/2010/main" val="1472131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A6310-BFA0-1F40-9EB7-B73783FEBD1A}" type="slidenum">
              <a:rPr lang="en-US" smtClean="0"/>
              <a:t>10</a:t>
            </a:fld>
            <a:endParaRPr lang="en-US" dirty="0"/>
          </a:p>
        </p:txBody>
      </p:sp>
    </p:spTree>
    <p:extLst>
      <p:ext uri="{BB962C8B-B14F-4D97-AF65-F5344CB8AC3E}">
        <p14:creationId xmlns:p14="http://schemas.microsoft.com/office/powerpoint/2010/main" val="351783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A6310-BFA0-1F40-9EB7-B73783FEBD1A}" type="slidenum">
              <a:rPr lang="en-US" smtClean="0"/>
              <a:t>12</a:t>
            </a:fld>
            <a:endParaRPr lang="en-US" dirty="0"/>
          </a:p>
        </p:txBody>
      </p:sp>
    </p:spTree>
    <p:extLst>
      <p:ext uri="{BB962C8B-B14F-4D97-AF65-F5344CB8AC3E}">
        <p14:creationId xmlns:p14="http://schemas.microsoft.com/office/powerpoint/2010/main" val="2959982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A6310-BFA0-1F40-9EB7-B73783FEBD1A}" type="slidenum">
              <a:rPr lang="en-US" smtClean="0"/>
              <a:t>13</a:t>
            </a:fld>
            <a:endParaRPr lang="en-US" dirty="0"/>
          </a:p>
        </p:txBody>
      </p:sp>
    </p:spTree>
    <p:extLst>
      <p:ext uri="{BB962C8B-B14F-4D97-AF65-F5344CB8AC3E}">
        <p14:creationId xmlns:p14="http://schemas.microsoft.com/office/powerpoint/2010/main" val="29048803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2.emf"/><Relationship Id="rId7" Type="http://schemas.openxmlformats.org/officeDocument/2006/relationships/image" Target="../media/image12.tiff"/><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3.emf"/><Relationship Id="rId7" Type="http://schemas.openxmlformats.org/officeDocument/2006/relationships/image" Target="../media/image12.tiff"/><Relationship Id="rId2" Type="http://schemas.openxmlformats.org/officeDocument/2006/relationships/image" Target="../media/image2.emf"/><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
        <p:nvSpPr>
          <p:cNvPr id="4" name="Text Placeholder 3"/>
          <p:cNvSpPr>
            <a:spLocks noGrp="1"/>
          </p:cNvSpPr>
          <p:nvPr>
            <p:ph type="body" sz="quarter" idx="10" hasCustomPrompt="1"/>
          </p:nvPr>
        </p:nvSpPr>
        <p:spPr>
          <a:xfrm>
            <a:off x="12573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8" name="Text Placeholder 7"/>
          <p:cNvSpPr>
            <a:spLocks noGrp="1"/>
          </p:cNvSpPr>
          <p:nvPr>
            <p:ph type="body" sz="quarter" idx="11" hasCustomPrompt="1"/>
          </p:nvPr>
        </p:nvSpPr>
        <p:spPr>
          <a:xfrm>
            <a:off x="125730" y="2530534"/>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information</a:t>
            </a:r>
          </a:p>
        </p:txBody>
      </p:sp>
      <p:sp>
        <p:nvSpPr>
          <p:cNvPr id="5" name="Text Placeholder 4"/>
          <p:cNvSpPr>
            <a:spLocks noGrp="1"/>
          </p:cNvSpPr>
          <p:nvPr>
            <p:ph type="body" sz="quarter" idx="13" hasCustomPrompt="1"/>
          </p:nvPr>
        </p:nvSpPr>
        <p:spPr>
          <a:xfrm>
            <a:off x="125730" y="750463"/>
            <a:ext cx="6097269" cy="801066"/>
          </a:xfrm>
        </p:spPr>
        <p:txBody>
          <a:bodyPr>
            <a:normAutofit/>
          </a:bodyPr>
          <a:lstStyle>
            <a:lvl1pPr marL="0" indent="0">
              <a:buNone/>
              <a:defRPr sz="1600">
                <a:solidFill>
                  <a:srgbClr val="FFFFFF"/>
                </a:solidFill>
              </a:defRPr>
            </a:lvl1pPr>
          </a:lstStyle>
          <a:p>
            <a:pPr lvl="0"/>
            <a:r>
              <a:rPr lang="en-US" dirty="0"/>
              <a:t>Subtitle</a:t>
            </a:r>
          </a:p>
        </p:txBody>
      </p:sp>
      <p:pic>
        <p:nvPicPr>
          <p:cNvPr id="15" name="Picture 14"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6" name="Picture 15"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Tree>
    <p:extLst>
      <p:ext uri="{BB962C8B-B14F-4D97-AF65-F5344CB8AC3E}">
        <p14:creationId xmlns:p14="http://schemas.microsoft.com/office/powerpoint/2010/main" val="3049980080"/>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14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1961968" y="1269882"/>
            <a:ext cx="7070664" cy="3307383"/>
          </a:xfrm>
        </p:spPr>
        <p:txBody>
          <a:bodyPr>
            <a:normAutofit/>
          </a:bodyPr>
          <a:lstStyle>
            <a:lvl1pPr marL="0" indent="0">
              <a:buNone/>
              <a:defRPr sz="1200" baseline="0"/>
            </a:lvl1pPr>
          </a:lstStyle>
          <a:p>
            <a:pPr lvl="0"/>
            <a:r>
              <a:rPr lang="en-US" dirty="0"/>
              <a:t>Content</a:t>
            </a:r>
          </a:p>
        </p:txBody>
      </p:sp>
      <p:sp>
        <p:nvSpPr>
          <p:cNvPr id="11" name="Text Placeholder 5"/>
          <p:cNvSpPr>
            <a:spLocks noGrp="1"/>
          </p:cNvSpPr>
          <p:nvPr>
            <p:ph type="body" sz="quarter" idx="22" hasCustomPrompt="1"/>
          </p:nvPr>
        </p:nvSpPr>
        <p:spPr>
          <a:xfrm>
            <a:off x="125730" y="1269882"/>
            <a:ext cx="1722500" cy="3307383"/>
          </a:xfrm>
        </p:spPr>
        <p:txBody>
          <a:bodyPr>
            <a:normAutofit/>
          </a:bodyPr>
          <a:lstStyle>
            <a:lvl1pPr marL="0" indent="0">
              <a:buNone/>
              <a:defRPr sz="12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0"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70320295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p:bg>
      <p:bgPr>
        <a:solidFill>
          <a:schemeClr val="bg1">
            <a:alpha val="3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125730" y="1270000"/>
            <a:ext cx="8897424" cy="3203260"/>
          </a:xfrm>
        </p:spPr>
        <p:txBody>
          <a:bodyPr>
            <a:normAutofit/>
          </a:bodyPr>
          <a:lstStyle>
            <a:lvl1pPr marL="0" indent="0" algn="ctr">
              <a:buNone/>
              <a:defRPr sz="1400" baseline="0"/>
            </a:lvl1pPr>
          </a:lstStyle>
          <a:p>
            <a:r>
              <a:rPr lang="en-US"/>
              <a:t>Drag picture to placeholder or click icon to add</a:t>
            </a:r>
            <a:endParaRPr lang="en-US" dirty="0"/>
          </a:p>
        </p:txBody>
      </p:sp>
      <p:pic>
        <p:nvPicPr>
          <p:cNvPr id="10" name="Picture 9"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1"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35231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2">
    <p:bg>
      <p:bgRef idx="1001">
        <a:schemeClr val="bg1"/>
      </p:bgRef>
    </p:bg>
    <p:spTree>
      <p:nvGrpSpPr>
        <p:cNvPr id="1" name=""/>
        <p:cNvGrpSpPr/>
        <p:nvPr/>
      </p:nvGrpSpPr>
      <p:grpSpPr>
        <a:xfrm>
          <a:off x="0" y="0"/>
          <a:ext cx="0" cy="0"/>
          <a:chOff x="0" y="0"/>
          <a:chExt cx="0" cy="0"/>
        </a:xfrm>
      </p:grpSpPr>
      <p:pic>
        <p:nvPicPr>
          <p:cNvPr id="11" name="Picture 10"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6" name="Text Placeholder 5"/>
          <p:cNvSpPr>
            <a:spLocks noGrp="1"/>
          </p:cNvSpPr>
          <p:nvPr>
            <p:ph type="body" sz="quarter" idx="22" hasCustomPrompt="1"/>
          </p:nvPr>
        </p:nvSpPr>
        <p:spPr>
          <a:xfrm>
            <a:off x="125413" y="1241871"/>
            <a:ext cx="1985951" cy="3340289"/>
          </a:xfrm>
        </p:spPr>
        <p:txBody>
          <a:bodyPr>
            <a:normAutofit/>
          </a:bodyPr>
          <a:lstStyle>
            <a:lvl1pPr marL="0" indent="0">
              <a:buNone/>
              <a:defRPr sz="1800" baseline="0"/>
            </a:lvl1pPr>
          </a:lstStyle>
          <a:p>
            <a:pPr lvl="0"/>
            <a:r>
              <a:rPr lang="en-US" dirty="0"/>
              <a:t>Body copy</a:t>
            </a:r>
          </a:p>
        </p:txBody>
      </p:sp>
      <p:sp>
        <p:nvSpPr>
          <p:cNvPr id="17" name="Text Placeholder 5"/>
          <p:cNvSpPr>
            <a:spLocks noGrp="1"/>
          </p:cNvSpPr>
          <p:nvPr>
            <p:ph type="body" sz="quarter" idx="24" hasCustomPrompt="1"/>
          </p:nvPr>
        </p:nvSpPr>
        <p:spPr>
          <a:xfrm>
            <a:off x="2277730" y="1339759"/>
            <a:ext cx="1719111" cy="3246111"/>
          </a:xfrm>
        </p:spPr>
        <p:txBody>
          <a:bodyPr>
            <a:normAutofit/>
          </a:bodyPr>
          <a:lstStyle>
            <a:lvl1pPr marL="0" indent="0">
              <a:buNone/>
              <a:defRPr sz="1400" baseline="0"/>
            </a:lvl1pPr>
          </a:lstStyle>
          <a:p>
            <a:pPr lvl="0"/>
            <a:r>
              <a:rPr lang="en-US" dirty="0"/>
              <a:t>Detail copy</a:t>
            </a:r>
          </a:p>
        </p:txBody>
      </p:sp>
      <p:sp>
        <p:nvSpPr>
          <p:cNvPr id="18" name="Text Placeholder 2"/>
          <p:cNvSpPr>
            <a:spLocks noGrp="1"/>
          </p:cNvSpPr>
          <p:nvPr>
            <p:ph type="body" sz="quarter" idx="25" hasCustomPrompt="1"/>
          </p:nvPr>
        </p:nvSpPr>
        <p:spPr>
          <a:xfrm>
            <a:off x="4168775" y="1241871"/>
            <a:ext cx="4787999" cy="2560611"/>
          </a:xfrm>
        </p:spPr>
        <p:txBody>
          <a:bodyPr>
            <a:normAutofit/>
          </a:bodyPr>
          <a:lstStyle>
            <a:lvl1pPr marL="0" indent="0">
              <a:buNone/>
              <a:defRPr sz="2400" baseline="0"/>
            </a:lvl1pPr>
          </a:lstStyle>
          <a:p>
            <a:pPr lvl="0"/>
            <a:r>
              <a:rPr lang="en-US" dirty="0"/>
              <a:t>Quote, stat, etc.</a:t>
            </a:r>
          </a:p>
        </p:txBody>
      </p:sp>
      <p:sp>
        <p:nvSpPr>
          <p:cNvPr id="19"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0" name="Picture 19"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0" name="TextBox 9"/>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89102287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ull-Width Copy">
    <p:bg>
      <p:bgRef idx="1001">
        <a:schemeClr val="bg1"/>
      </p:bgRef>
    </p:bg>
    <p:spTree>
      <p:nvGrpSpPr>
        <p:cNvPr id="1" name=""/>
        <p:cNvGrpSpPr/>
        <p:nvPr/>
      </p:nvGrpSpPr>
      <p:grpSpPr>
        <a:xfrm>
          <a:off x="0" y="0"/>
          <a:ext cx="0" cy="0"/>
          <a:chOff x="0" y="0"/>
          <a:chExt cx="0" cy="0"/>
        </a:xfrm>
      </p:grpSpPr>
      <p:sp>
        <p:nvSpPr>
          <p:cNvPr id="11" name="Text Placeholder 5"/>
          <p:cNvSpPr>
            <a:spLocks noGrp="1"/>
          </p:cNvSpPr>
          <p:nvPr>
            <p:ph type="body" sz="quarter" idx="22" hasCustomPrompt="1"/>
          </p:nvPr>
        </p:nvSpPr>
        <p:spPr>
          <a:xfrm>
            <a:off x="125730" y="1269882"/>
            <a:ext cx="8897424" cy="2966219"/>
          </a:xfrm>
        </p:spPr>
        <p:txBody>
          <a:bodyPr>
            <a:normAutofit/>
          </a:bodyPr>
          <a:lstStyle>
            <a:lvl1pPr marL="171450" indent="-171450">
              <a:buFont typeface="Arial"/>
              <a:buChar char="•"/>
              <a:defRPr sz="1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3"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8" name="Picture 7"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60620628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Full-Width Copy">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1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1" name="Picture 10"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3" name="Text Placeholder 7"/>
          <p:cNvSpPr>
            <a:spLocks noGrp="1"/>
          </p:cNvSpPr>
          <p:nvPr>
            <p:ph type="body" sz="quarter" idx="26"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96788178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3523340" cy="3068150"/>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9" name="Content Placeholder 4"/>
          <p:cNvSpPr>
            <a:spLocks noGrp="1"/>
          </p:cNvSpPr>
          <p:nvPr>
            <p:ph sz="quarter" idx="24" hasCustomPrompt="1"/>
          </p:nvPr>
        </p:nvSpPr>
        <p:spPr>
          <a:xfrm>
            <a:off x="4085966" y="341163"/>
            <a:ext cx="1495648" cy="1318152"/>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5773819" y="1922893"/>
            <a:ext cx="1495648" cy="1318152"/>
          </a:xfrm>
        </p:spPr>
        <p:txBody>
          <a:bodyPr anchor="ctr">
            <a:normAutofit/>
          </a:bodyPr>
          <a:lstStyle>
            <a:lvl1pPr marL="0" indent="0" algn="ctr">
              <a:buNone/>
              <a:defRPr sz="1200" baseline="0"/>
            </a:lvl1pPr>
          </a:lstStyle>
          <a:p>
            <a:pPr lvl="0"/>
            <a:r>
              <a:rPr lang="en-US" dirty="0"/>
              <a:t>Content</a:t>
            </a:r>
          </a:p>
        </p:txBody>
      </p:sp>
      <p:sp>
        <p:nvSpPr>
          <p:cNvPr id="13" name="Content Placeholder 4"/>
          <p:cNvSpPr>
            <a:spLocks noGrp="1"/>
          </p:cNvSpPr>
          <p:nvPr>
            <p:ph sz="quarter" idx="27" hasCustomPrompt="1"/>
          </p:nvPr>
        </p:nvSpPr>
        <p:spPr>
          <a:xfrm>
            <a:off x="7461672" y="3523577"/>
            <a:ext cx="1495648" cy="1318152"/>
          </a:xfrm>
        </p:spPr>
        <p:txBody>
          <a:bodyPr anchor="ctr">
            <a:normAutofit/>
          </a:bodyPr>
          <a:lstStyle>
            <a:lvl1pPr marL="0" indent="0" algn="ctr">
              <a:buNone/>
              <a:defRPr sz="1200" baseline="0"/>
            </a:lvl1pPr>
          </a:lstStyle>
          <a:p>
            <a:pPr lvl="0"/>
            <a:r>
              <a:rPr lang="en-US" dirty="0"/>
              <a:t>Content</a:t>
            </a:r>
          </a:p>
        </p:txBody>
      </p:sp>
      <p:pic>
        <p:nvPicPr>
          <p:cNvPr id="11" name="Picture 10"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3" name="Picture 2" descr="3Grid_Dark.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496651" y="241173"/>
            <a:ext cx="6353438" cy="4669665"/>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98111761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4-Column">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25730" y="1270000"/>
            <a:ext cx="2084695" cy="2965450"/>
          </a:xfrm>
        </p:spPr>
        <p:txBody>
          <a:bodyP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2396640" y="1270000"/>
            <a:ext cx="2084695" cy="2965450"/>
          </a:xfrm>
        </p:spPr>
        <p:txBody>
          <a:bodyP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6" hasCustomPrompt="1"/>
          </p:nvPr>
        </p:nvSpPr>
        <p:spPr>
          <a:xfrm>
            <a:off x="4667550" y="1270000"/>
            <a:ext cx="2084695" cy="2965450"/>
          </a:xfrm>
        </p:spPr>
        <p:txBody>
          <a:bodyPr>
            <a:normAutofit/>
          </a:bodyPr>
          <a:lstStyle>
            <a:lvl1pPr marL="0" indent="0" algn="ctr">
              <a:buNone/>
              <a:defRPr sz="1200" baseline="0"/>
            </a:lvl1pPr>
          </a:lstStyle>
          <a:p>
            <a:pPr lvl="0"/>
            <a:r>
              <a:rPr lang="en-US" dirty="0"/>
              <a:t>Content</a:t>
            </a:r>
          </a:p>
        </p:txBody>
      </p:sp>
      <p:sp>
        <p:nvSpPr>
          <p:cNvPr id="11" name="Content Placeholder 4"/>
          <p:cNvSpPr>
            <a:spLocks noGrp="1"/>
          </p:cNvSpPr>
          <p:nvPr>
            <p:ph sz="quarter" idx="27" hasCustomPrompt="1"/>
          </p:nvPr>
        </p:nvSpPr>
        <p:spPr>
          <a:xfrm>
            <a:off x="6938459" y="1270000"/>
            <a:ext cx="2084695" cy="2965450"/>
          </a:xfrm>
        </p:spPr>
        <p:txBody>
          <a:bodyPr>
            <a:normAutofit/>
          </a:bodyPr>
          <a:lstStyle>
            <a:lvl1pPr marL="0" indent="0" algn="ctr">
              <a:buNone/>
              <a:defRPr sz="1200" baseline="0"/>
            </a:lvl1pPr>
          </a:lstStyle>
          <a:p>
            <a:pPr lvl="0"/>
            <a:r>
              <a:rPr lang="en-US" dirty="0"/>
              <a:t>Content</a:t>
            </a:r>
          </a:p>
        </p:txBody>
      </p:sp>
      <p:pic>
        <p:nvPicPr>
          <p:cNvPr id="12" name="Picture 1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3" name="Picture 1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5"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83668380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py w/ Supporting Objec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0800"/>
            <a:ext cx="9144000" cy="5021354"/>
          </a:xfrm>
          <a:prstGeom prst="rect">
            <a:avLst/>
          </a:prstGeom>
        </p:spPr>
      </p:pic>
      <p:sp>
        <p:nvSpPr>
          <p:cNvPr id="8" name="Text Placeholder 7"/>
          <p:cNvSpPr>
            <a:spLocks noGrp="1"/>
          </p:cNvSpPr>
          <p:nvPr>
            <p:ph type="body" sz="quarter" idx="13" hasCustomPrompt="1"/>
          </p:nvPr>
        </p:nvSpPr>
        <p:spPr>
          <a:xfrm>
            <a:off x="125729" y="144464"/>
            <a:ext cx="5286267" cy="1191756"/>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3" name="Content Placeholder 4"/>
          <p:cNvSpPr>
            <a:spLocks noGrp="1"/>
          </p:cNvSpPr>
          <p:nvPr>
            <p:ph sz="quarter" idx="27" hasCustomPrompt="1"/>
          </p:nvPr>
        </p:nvSpPr>
        <p:spPr>
          <a:xfrm>
            <a:off x="5149014" y="3160913"/>
            <a:ext cx="916971" cy="892584"/>
          </a:xfrm>
        </p:spPr>
        <p:txBody>
          <a:bodyPr anchor="ctr">
            <a:normAutofit/>
          </a:bodyPr>
          <a:lstStyle>
            <a:lvl1pPr marL="0" indent="0" algn="ctr">
              <a:buNone/>
              <a:defRPr sz="1200" baseline="0"/>
            </a:lvl1pPr>
          </a:lstStyle>
          <a:p>
            <a:pPr lvl="0"/>
            <a:r>
              <a:rPr lang="en-US" dirty="0"/>
              <a:t>Content</a:t>
            </a:r>
          </a:p>
        </p:txBody>
      </p:sp>
      <p:sp>
        <p:nvSpPr>
          <p:cNvPr id="7" name="Content Placeholder 4"/>
          <p:cNvSpPr>
            <a:spLocks noGrp="1"/>
          </p:cNvSpPr>
          <p:nvPr>
            <p:ph sz="quarter" idx="28" hasCustomPrompt="1"/>
          </p:nvPr>
        </p:nvSpPr>
        <p:spPr>
          <a:xfrm>
            <a:off x="6170993" y="2128720"/>
            <a:ext cx="916971" cy="892584"/>
          </a:xfrm>
        </p:spPr>
        <p:txBody>
          <a:bodyPr anchor="ct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9" hasCustomPrompt="1"/>
          </p:nvPr>
        </p:nvSpPr>
        <p:spPr>
          <a:xfrm>
            <a:off x="3088269" y="3170390"/>
            <a:ext cx="916971" cy="892584"/>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30" hasCustomPrompt="1"/>
          </p:nvPr>
        </p:nvSpPr>
        <p:spPr>
          <a:xfrm>
            <a:off x="4110248" y="2138197"/>
            <a:ext cx="916971" cy="892584"/>
          </a:xfrm>
        </p:spPr>
        <p:txBody>
          <a:bodyPr anchor="ctr">
            <a:normAutofit/>
          </a:bodyPr>
          <a:lstStyle>
            <a:lvl1pPr marL="0" indent="0" algn="ctr">
              <a:buNone/>
              <a:defRPr sz="1200" baseline="0"/>
            </a:lvl1pPr>
          </a:lstStyle>
          <a:p>
            <a:pPr lvl="0"/>
            <a:r>
              <a:rPr lang="en-US" dirty="0"/>
              <a:t>Content</a:t>
            </a:r>
          </a:p>
        </p:txBody>
      </p:sp>
      <p:sp>
        <p:nvSpPr>
          <p:cNvPr id="12" name="Content Placeholder 4"/>
          <p:cNvSpPr>
            <a:spLocks noGrp="1"/>
          </p:cNvSpPr>
          <p:nvPr>
            <p:ph sz="quarter" idx="31" hasCustomPrompt="1"/>
          </p:nvPr>
        </p:nvSpPr>
        <p:spPr>
          <a:xfrm>
            <a:off x="2059578" y="4194652"/>
            <a:ext cx="916971" cy="892584"/>
          </a:xfrm>
        </p:spPr>
        <p:txBody>
          <a:bodyPr anchor="ctr">
            <a:normAutofit/>
          </a:bodyPr>
          <a:lstStyle>
            <a:lvl1pPr marL="0" indent="0" algn="ctr">
              <a:buNone/>
              <a:defRPr sz="1200" baseline="0"/>
            </a:lvl1pPr>
          </a:lstStyle>
          <a:p>
            <a:pPr lvl="0"/>
            <a:r>
              <a:rPr lang="en-US" dirty="0"/>
              <a:t>Content</a:t>
            </a:r>
          </a:p>
        </p:txBody>
      </p:sp>
      <p:sp>
        <p:nvSpPr>
          <p:cNvPr id="14" name="Content Placeholder 4"/>
          <p:cNvSpPr>
            <a:spLocks noGrp="1"/>
          </p:cNvSpPr>
          <p:nvPr>
            <p:ph sz="quarter" idx="32" hasCustomPrompt="1"/>
          </p:nvPr>
        </p:nvSpPr>
        <p:spPr>
          <a:xfrm>
            <a:off x="1024809" y="3162459"/>
            <a:ext cx="916971" cy="892584"/>
          </a:xfrm>
        </p:spPr>
        <p:txBody>
          <a:bodyPr anchor="ctr">
            <a:normAutofit/>
          </a:bodyPr>
          <a:lstStyle>
            <a:lvl1pPr marL="0" indent="0" algn="ctr">
              <a:buNone/>
              <a:defRPr sz="1200" baseline="0"/>
            </a:lvl1pPr>
          </a:lstStyle>
          <a:p>
            <a:pPr lvl="0"/>
            <a:r>
              <a:rPr lang="en-US" dirty="0"/>
              <a:t>Content</a:t>
            </a:r>
          </a:p>
        </p:txBody>
      </p:sp>
      <p:pic>
        <p:nvPicPr>
          <p:cNvPr id="17" name="Picture 16"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5" name="Picture 14"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6" name="TextBox 15"/>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51106832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431950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25730" y="1269882"/>
            <a:ext cx="4319500" cy="3307383"/>
          </a:xfrm>
        </p:spPr>
        <p:txBody>
          <a:bodyPr>
            <a:normAutofit/>
          </a:bodyPr>
          <a:lstStyle>
            <a:lvl1pPr marL="0" indent="0">
              <a:buNone/>
              <a:defRPr sz="1200" baseline="0"/>
            </a:lvl1pPr>
          </a:lstStyle>
          <a:p>
            <a:pPr lvl="0"/>
            <a:r>
              <a:rPr lang="en-US" dirty="0"/>
              <a:t>Content</a:t>
            </a:r>
          </a:p>
        </p:txBody>
      </p:sp>
      <p:pic>
        <p:nvPicPr>
          <p:cNvPr id="7" name="Picture 6"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9" name="Content Placeholder 2"/>
          <p:cNvSpPr>
            <a:spLocks noGrp="1"/>
          </p:cNvSpPr>
          <p:nvPr>
            <p:ph sz="quarter" idx="16" hasCustomPrompt="1"/>
          </p:nvPr>
        </p:nvSpPr>
        <p:spPr>
          <a:xfrm>
            <a:off x="4577924" y="1269881"/>
            <a:ext cx="4566075" cy="3307384"/>
          </a:xfrm>
        </p:spPr>
        <p:txBody>
          <a:bodyPr>
            <a:normAutofit/>
          </a:bodyPr>
          <a:lstStyle>
            <a:lvl1pPr marL="0" indent="0">
              <a:buNone/>
              <a:defRPr sz="1200" baseline="0"/>
            </a:lvl1pPr>
          </a:lstStyle>
          <a:p>
            <a:pPr lvl="0"/>
            <a:r>
              <a:rPr lang="en-US" dirty="0"/>
              <a:t>Content</a:t>
            </a:r>
          </a:p>
        </p:txBody>
      </p:sp>
      <p:sp>
        <p:nvSpPr>
          <p:cNvPr id="14" name="Text Placeholder 7"/>
          <p:cNvSpPr>
            <a:spLocks noGrp="1"/>
          </p:cNvSpPr>
          <p:nvPr>
            <p:ph type="body" sz="quarter" idx="2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316141841"/>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1961968" y="1269882"/>
            <a:ext cx="7070664" cy="3307383"/>
          </a:xfrm>
        </p:spPr>
        <p:txBody>
          <a:bodyPr>
            <a:normAutofit/>
          </a:bodyPr>
          <a:lstStyle>
            <a:lvl1pPr marL="0" indent="0">
              <a:buNone/>
              <a:defRPr sz="1200" baseline="0"/>
            </a:lvl1pPr>
          </a:lstStyle>
          <a:p>
            <a:pPr lvl="0"/>
            <a:r>
              <a:rPr lang="en-US" dirty="0"/>
              <a:t>Content</a:t>
            </a:r>
          </a:p>
        </p:txBody>
      </p:sp>
      <p:sp>
        <p:nvSpPr>
          <p:cNvPr id="11" name="Text Placeholder 5"/>
          <p:cNvSpPr>
            <a:spLocks noGrp="1"/>
          </p:cNvSpPr>
          <p:nvPr>
            <p:ph type="body" sz="quarter" idx="22" hasCustomPrompt="1"/>
          </p:nvPr>
        </p:nvSpPr>
        <p:spPr>
          <a:xfrm>
            <a:off x="125730" y="1269882"/>
            <a:ext cx="1722500" cy="3307383"/>
          </a:xfrm>
        </p:spPr>
        <p:txBody>
          <a:bodyPr>
            <a:normAutofit/>
          </a:bodyPr>
          <a:lstStyle>
            <a:lvl1pPr marL="0" indent="0">
              <a:buNone/>
              <a:defRPr sz="1200" baseline="0"/>
            </a:lvl1pPr>
          </a:lstStyle>
          <a:p>
            <a:pPr lvl="0"/>
            <a:r>
              <a:rPr lang="en-US" dirty="0"/>
              <a:t>Content</a:t>
            </a:r>
          </a:p>
        </p:txBody>
      </p:sp>
      <p:pic>
        <p:nvPicPr>
          <p:cNvPr id="10" name="Picture 9"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6"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7" name="Picture 1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3" name="TextBox 12"/>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74989476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 Black">
    <p:bg>
      <p:bgPr>
        <a:solidFill>
          <a:schemeClr val="tx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0" hasCustomPrompt="1"/>
          </p:nvPr>
        </p:nvSpPr>
        <p:spPr>
          <a:xfrm>
            <a:off x="12573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16" name="Text Placeholder 7"/>
          <p:cNvSpPr>
            <a:spLocks noGrp="1"/>
          </p:cNvSpPr>
          <p:nvPr>
            <p:ph type="body" sz="quarter" idx="11" hasCustomPrompt="1"/>
          </p:nvPr>
        </p:nvSpPr>
        <p:spPr>
          <a:xfrm>
            <a:off x="125730" y="2530534"/>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information</a:t>
            </a:r>
          </a:p>
        </p:txBody>
      </p:sp>
      <p:sp>
        <p:nvSpPr>
          <p:cNvPr id="17" name="Text Placeholder 4"/>
          <p:cNvSpPr>
            <a:spLocks noGrp="1"/>
          </p:cNvSpPr>
          <p:nvPr>
            <p:ph type="body" sz="quarter" idx="13" hasCustomPrompt="1"/>
          </p:nvPr>
        </p:nvSpPr>
        <p:spPr>
          <a:xfrm>
            <a:off x="125730" y="750463"/>
            <a:ext cx="6097269" cy="801066"/>
          </a:xfrm>
        </p:spPr>
        <p:txBody>
          <a:bodyPr>
            <a:normAutofit/>
          </a:bodyPr>
          <a:lstStyle>
            <a:lvl1pPr marL="0" indent="0">
              <a:buNone/>
              <a:defRPr sz="1600">
                <a:solidFill>
                  <a:srgbClr val="FFFFFF"/>
                </a:solidFill>
              </a:defRPr>
            </a:lvl1pPr>
          </a:lstStyle>
          <a:p>
            <a:pPr lvl="0"/>
            <a:r>
              <a:rPr lang="en-US" dirty="0"/>
              <a:t>Subtitle</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3" name="Picture 2"/>
          <p:cNvPicPr>
            <a:picLocks noChangeAspect="1"/>
          </p:cNvPicPr>
          <p:nvPr userDrawn="1"/>
        </p:nvPicPr>
        <p:blipFill>
          <a:blip r:embed="rId4"/>
          <a:stretch>
            <a:fillRect/>
          </a:stretch>
        </p:blipFill>
        <p:spPr>
          <a:xfrm>
            <a:off x="5105976" y="952432"/>
            <a:ext cx="3759201" cy="3759201"/>
          </a:xfrm>
          <a:prstGeom prst="rect">
            <a:avLst/>
          </a:prstGeom>
        </p:spPr>
      </p:pic>
    </p:spTree>
    <p:extLst>
      <p:ext uri="{BB962C8B-B14F-4D97-AF65-F5344CB8AC3E}">
        <p14:creationId xmlns:p14="http://schemas.microsoft.com/office/powerpoint/2010/main" val="247322320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 2">
    <p:bg>
      <p:bgRef idx="1001">
        <a:schemeClr val="bg1"/>
      </p:bgRef>
    </p:bg>
    <p:spTree>
      <p:nvGrpSpPr>
        <p:cNvPr id="1" name=""/>
        <p:cNvGrpSpPr/>
        <p:nvPr/>
      </p:nvGrpSpPr>
      <p:grpSpPr>
        <a:xfrm>
          <a:off x="0" y="0"/>
          <a:ext cx="0" cy="0"/>
          <a:chOff x="0" y="0"/>
          <a:chExt cx="0" cy="0"/>
        </a:xfrm>
      </p:grpSpPr>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5" name="Text Placeholder 5"/>
          <p:cNvSpPr>
            <a:spLocks noGrp="1"/>
          </p:cNvSpPr>
          <p:nvPr>
            <p:ph type="body" sz="quarter" idx="22" hasCustomPrompt="1"/>
          </p:nvPr>
        </p:nvSpPr>
        <p:spPr>
          <a:xfrm>
            <a:off x="125413" y="1241871"/>
            <a:ext cx="1985951" cy="3340289"/>
          </a:xfrm>
        </p:spPr>
        <p:txBody>
          <a:bodyPr>
            <a:normAutofit/>
          </a:bodyPr>
          <a:lstStyle>
            <a:lvl1pPr marL="0" indent="0">
              <a:buNone/>
              <a:defRPr sz="1800" baseline="0"/>
            </a:lvl1pPr>
          </a:lstStyle>
          <a:p>
            <a:pPr lvl="0"/>
            <a:r>
              <a:rPr lang="en-US" dirty="0"/>
              <a:t>Body copy</a:t>
            </a:r>
          </a:p>
        </p:txBody>
      </p:sp>
      <p:sp>
        <p:nvSpPr>
          <p:cNvPr id="16" name="Text Placeholder 5"/>
          <p:cNvSpPr>
            <a:spLocks noGrp="1"/>
          </p:cNvSpPr>
          <p:nvPr>
            <p:ph type="body" sz="quarter" idx="24" hasCustomPrompt="1"/>
          </p:nvPr>
        </p:nvSpPr>
        <p:spPr>
          <a:xfrm>
            <a:off x="2277730" y="1339759"/>
            <a:ext cx="1719111" cy="3246111"/>
          </a:xfrm>
        </p:spPr>
        <p:txBody>
          <a:bodyPr>
            <a:normAutofit/>
          </a:bodyPr>
          <a:lstStyle>
            <a:lvl1pPr marL="0" indent="0">
              <a:buNone/>
              <a:defRPr sz="1400" baseline="0"/>
            </a:lvl1pPr>
          </a:lstStyle>
          <a:p>
            <a:pPr lvl="0"/>
            <a:r>
              <a:rPr lang="en-US" dirty="0"/>
              <a:t>Detail copy</a:t>
            </a:r>
          </a:p>
        </p:txBody>
      </p:sp>
      <p:sp>
        <p:nvSpPr>
          <p:cNvPr id="17" name="Text Placeholder 2"/>
          <p:cNvSpPr>
            <a:spLocks noGrp="1"/>
          </p:cNvSpPr>
          <p:nvPr>
            <p:ph type="body" sz="quarter" idx="25" hasCustomPrompt="1"/>
          </p:nvPr>
        </p:nvSpPr>
        <p:spPr>
          <a:xfrm>
            <a:off x="4168775" y="1241871"/>
            <a:ext cx="4787999" cy="2560611"/>
          </a:xfrm>
        </p:spPr>
        <p:txBody>
          <a:bodyPr>
            <a:normAutofit/>
          </a:bodyPr>
          <a:lstStyle>
            <a:lvl1pPr marL="0" indent="0">
              <a:buNone/>
              <a:defRPr sz="2400" baseline="0"/>
            </a:lvl1pPr>
          </a:lstStyle>
          <a:p>
            <a:pPr lvl="0"/>
            <a:r>
              <a:rPr lang="en-US" dirty="0"/>
              <a:t>Quote, stat, etc.</a:t>
            </a:r>
          </a:p>
        </p:txBody>
      </p:sp>
      <p:sp>
        <p:nvSpPr>
          <p:cNvPr id="18"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9" name="Picture 18"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79884664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u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
        <p:nvSpPr>
          <p:cNvPr id="4" name="Text Placeholder 3"/>
          <p:cNvSpPr>
            <a:spLocks noGrp="1"/>
          </p:cNvSpPr>
          <p:nvPr>
            <p:ph type="body" sz="quarter" idx="10" hasCustomPrompt="1"/>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8" name="Text Placeholder 7"/>
          <p:cNvSpPr>
            <a:spLocks noGrp="1"/>
          </p:cNvSpPr>
          <p:nvPr>
            <p:ph type="body" sz="quarter" idx="11" hasCustomPrompt="1"/>
          </p:nvPr>
        </p:nvSpPr>
        <p:spPr>
          <a:xfrm>
            <a:off x="133350" y="1871736"/>
            <a:ext cx="3048000" cy="755434"/>
          </a:xfrm>
        </p:spPr>
        <p:txBody>
          <a:bodyPr>
            <a:noAutofit/>
          </a:bodyPr>
          <a:lstStyle>
            <a:lvl1pPr marL="0" indent="0">
              <a:spcBef>
                <a:spcPts val="0"/>
              </a:spcBef>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10" name="Picture 9"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grpSp>
        <p:nvGrpSpPr>
          <p:cNvPr id="7" name="Group 6"/>
          <p:cNvGrpSpPr/>
          <p:nvPr userDrawn="1"/>
        </p:nvGrpSpPr>
        <p:grpSpPr>
          <a:xfrm>
            <a:off x="90681" y="3377890"/>
            <a:ext cx="2259953" cy="1059107"/>
            <a:chOff x="90681" y="2914901"/>
            <a:chExt cx="2259953" cy="1059107"/>
          </a:xfrm>
        </p:grpSpPr>
        <p:sp>
          <p:nvSpPr>
            <p:cNvPr id="9" name="Rectangle 8"/>
            <p:cNvSpPr/>
            <p:nvPr/>
          </p:nvSpPr>
          <p:spPr>
            <a:xfrm>
              <a:off x="90681" y="2914901"/>
              <a:ext cx="1772498" cy="400110"/>
            </a:xfrm>
            <a:prstGeom prst="rect">
              <a:avLst/>
            </a:prstGeom>
          </p:spPr>
          <p:txBody>
            <a:bodyPr wrap="square">
              <a:spAutoFit/>
            </a:bodyPr>
            <a:lstStyle/>
            <a:p>
              <a:r>
                <a:rPr lang="en-US" sz="1000" b="1" i="1" dirty="0">
                  <a:solidFill>
                    <a:schemeClr val="bg1">
                      <a:lumMod val="75000"/>
                    </a:schemeClr>
                  </a:solidFill>
                  <a:latin typeface="+mj-lt"/>
                </a:rPr>
                <a:t>Questions? Tweet us or go to ibm.com/blockchain</a:t>
              </a:r>
            </a:p>
          </p:txBody>
        </p:sp>
        <p:grpSp>
          <p:nvGrpSpPr>
            <p:cNvPr id="11" name="Group 10"/>
            <p:cNvGrpSpPr/>
            <p:nvPr/>
          </p:nvGrpSpPr>
          <p:grpSpPr>
            <a:xfrm>
              <a:off x="128914" y="3305231"/>
              <a:ext cx="2221720" cy="264627"/>
              <a:chOff x="128914" y="3235781"/>
              <a:chExt cx="2221720" cy="264627"/>
            </a:xfrm>
          </p:grpSpPr>
          <p:pic>
            <p:nvPicPr>
              <p:cNvPr id="20"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p:nvSpPr>
            <p:spPr>
              <a:xfrm>
                <a:off x="330852" y="3237461"/>
                <a:ext cx="2019782" cy="246221"/>
              </a:xfrm>
              <a:prstGeom prst="rect">
                <a:avLst/>
              </a:prstGeom>
            </p:spPr>
            <p:txBody>
              <a:bodyPr wrap="square">
                <a:spAutoFit/>
              </a:bodyPr>
              <a:lstStyle/>
              <a:p>
                <a:r>
                  <a:rPr lang="en-US" sz="1000">
                    <a:solidFill>
                      <a:schemeClr val="bg1">
                        <a:lumMod val="75000"/>
                      </a:schemeClr>
                    </a:solidFill>
                  </a:rPr>
                  <a:t>@IBMBlockchain</a:t>
                </a:r>
                <a:endParaRPr lang="en-US" sz="1000" dirty="0">
                  <a:solidFill>
                    <a:schemeClr val="bg1">
                      <a:lumMod val="75000"/>
                    </a:schemeClr>
                  </a:solidFill>
                </a:endParaRPr>
              </a:p>
            </p:txBody>
          </p:sp>
        </p:grpSp>
        <p:grpSp>
          <p:nvGrpSpPr>
            <p:cNvPr id="14" name="Group 13"/>
            <p:cNvGrpSpPr/>
            <p:nvPr/>
          </p:nvGrpSpPr>
          <p:grpSpPr>
            <a:xfrm>
              <a:off x="128913" y="3523757"/>
              <a:ext cx="1281821" cy="246221"/>
              <a:chOff x="128913" y="3570057"/>
              <a:chExt cx="1281821" cy="246221"/>
            </a:xfrm>
          </p:grpSpPr>
          <p:pic>
            <p:nvPicPr>
              <p:cNvPr id="18" name="Picture 17"/>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19" name="Rectangle 18"/>
              <p:cNvSpPr/>
              <p:nvPr/>
            </p:nvSpPr>
            <p:spPr>
              <a:xfrm>
                <a:off x="346019" y="3570057"/>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nvGrpSpPr>
            <p:cNvPr id="15" name="Group 14"/>
            <p:cNvGrpSpPr/>
            <p:nvPr/>
          </p:nvGrpSpPr>
          <p:grpSpPr>
            <a:xfrm>
              <a:off x="152867" y="3727787"/>
              <a:ext cx="1257866" cy="246221"/>
              <a:chOff x="152867" y="3947712"/>
              <a:chExt cx="1257866" cy="246221"/>
            </a:xfrm>
          </p:grpSpPr>
          <p:pic>
            <p:nvPicPr>
              <p:cNvPr id="16" name="Picture 15"/>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7" name="Rectangle 16"/>
              <p:cNvSpPr/>
              <p:nvPr/>
            </p:nvSpPr>
            <p:spPr>
              <a:xfrm>
                <a:off x="346018" y="3947712"/>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spTree>
    <p:extLst>
      <p:ext uri="{BB962C8B-B14F-4D97-AF65-F5344CB8AC3E}">
        <p14:creationId xmlns:p14="http://schemas.microsoft.com/office/powerpoint/2010/main" val="212153496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utro – Black">
    <p:bg>
      <p:bgPr>
        <a:solidFill>
          <a:schemeClr val="tx1"/>
        </a:solid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10" hasCustomPrompt="1"/>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13" name="Text Placeholder 7"/>
          <p:cNvSpPr>
            <a:spLocks noGrp="1"/>
          </p:cNvSpPr>
          <p:nvPr>
            <p:ph type="body" sz="quarter" idx="11" hasCustomPrompt="1"/>
          </p:nvPr>
        </p:nvSpPr>
        <p:spPr>
          <a:xfrm>
            <a:off x="133350" y="1871736"/>
            <a:ext cx="3048000" cy="755434"/>
          </a:xfrm>
        </p:spPr>
        <p:txBody>
          <a:bodyPr>
            <a:noAutofit/>
          </a:bodyPr>
          <a:lstStyle>
            <a:lvl1pPr marL="0" indent="0">
              <a:spcBef>
                <a:spcPts val="0"/>
              </a:spcBef>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8" name="Picture 7"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9" name="Picture 8"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7" name="Picture 6"/>
          <p:cNvPicPr>
            <a:picLocks noChangeAspect="1"/>
          </p:cNvPicPr>
          <p:nvPr userDrawn="1"/>
        </p:nvPicPr>
        <p:blipFill>
          <a:blip r:embed="rId4"/>
          <a:stretch>
            <a:fillRect/>
          </a:stretch>
        </p:blipFill>
        <p:spPr>
          <a:xfrm>
            <a:off x="5105976" y="952432"/>
            <a:ext cx="3759201" cy="3759201"/>
          </a:xfrm>
          <a:prstGeom prst="rect">
            <a:avLst/>
          </a:prstGeom>
        </p:spPr>
      </p:pic>
      <p:grpSp>
        <p:nvGrpSpPr>
          <p:cNvPr id="10" name="Group 9"/>
          <p:cNvGrpSpPr/>
          <p:nvPr userDrawn="1"/>
        </p:nvGrpSpPr>
        <p:grpSpPr>
          <a:xfrm>
            <a:off x="90681" y="3377890"/>
            <a:ext cx="2259953" cy="1059107"/>
            <a:chOff x="90681" y="2914901"/>
            <a:chExt cx="2259953" cy="1059107"/>
          </a:xfrm>
        </p:grpSpPr>
        <p:sp>
          <p:nvSpPr>
            <p:cNvPr id="11" name="Rectangle 10"/>
            <p:cNvSpPr/>
            <p:nvPr/>
          </p:nvSpPr>
          <p:spPr>
            <a:xfrm>
              <a:off x="90681" y="2914901"/>
              <a:ext cx="1772498" cy="400110"/>
            </a:xfrm>
            <a:prstGeom prst="rect">
              <a:avLst/>
            </a:prstGeom>
          </p:spPr>
          <p:txBody>
            <a:bodyPr wrap="square">
              <a:spAutoFit/>
            </a:bodyPr>
            <a:lstStyle/>
            <a:p>
              <a:r>
                <a:rPr lang="en-US" sz="1000" b="1" i="1" dirty="0">
                  <a:solidFill>
                    <a:schemeClr val="bg1">
                      <a:lumMod val="75000"/>
                    </a:schemeClr>
                  </a:solidFill>
                  <a:latin typeface="+mj-lt"/>
                </a:rPr>
                <a:t>Questions? Tweet us or go to ibm.com/blockchain</a:t>
              </a:r>
            </a:p>
          </p:txBody>
        </p:sp>
        <p:grpSp>
          <p:nvGrpSpPr>
            <p:cNvPr id="14" name="Group 13"/>
            <p:cNvGrpSpPr/>
            <p:nvPr/>
          </p:nvGrpSpPr>
          <p:grpSpPr>
            <a:xfrm>
              <a:off x="128914" y="3305231"/>
              <a:ext cx="2221720" cy="264627"/>
              <a:chOff x="128914" y="3235781"/>
              <a:chExt cx="2221720" cy="264627"/>
            </a:xfrm>
          </p:grpSpPr>
          <p:pic>
            <p:nvPicPr>
              <p:cNvPr id="21"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Rectangle 21"/>
              <p:cNvSpPr/>
              <p:nvPr/>
            </p:nvSpPr>
            <p:spPr>
              <a:xfrm>
                <a:off x="330852" y="3237461"/>
                <a:ext cx="2019782" cy="246221"/>
              </a:xfrm>
              <a:prstGeom prst="rect">
                <a:avLst/>
              </a:prstGeom>
            </p:spPr>
            <p:txBody>
              <a:bodyPr wrap="square">
                <a:spAutoFit/>
              </a:bodyPr>
              <a:lstStyle/>
              <a:p>
                <a:r>
                  <a:rPr lang="en-US" sz="1000">
                    <a:solidFill>
                      <a:schemeClr val="bg1">
                        <a:lumMod val="75000"/>
                      </a:schemeClr>
                    </a:solidFill>
                  </a:rPr>
                  <a:t>@IBMBlockchain</a:t>
                </a:r>
                <a:endParaRPr lang="en-US" sz="1000" dirty="0">
                  <a:solidFill>
                    <a:schemeClr val="bg1">
                      <a:lumMod val="75000"/>
                    </a:schemeClr>
                  </a:solidFill>
                </a:endParaRPr>
              </a:p>
            </p:txBody>
          </p:sp>
        </p:grpSp>
        <p:grpSp>
          <p:nvGrpSpPr>
            <p:cNvPr id="15" name="Group 14"/>
            <p:cNvGrpSpPr/>
            <p:nvPr/>
          </p:nvGrpSpPr>
          <p:grpSpPr>
            <a:xfrm>
              <a:off x="128913" y="3523757"/>
              <a:ext cx="1281821" cy="246221"/>
              <a:chOff x="128913" y="3570057"/>
              <a:chExt cx="1281821" cy="246221"/>
            </a:xfrm>
          </p:grpSpPr>
          <p:pic>
            <p:nvPicPr>
              <p:cNvPr id="19" name="Picture 18"/>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20" name="Rectangle 19"/>
              <p:cNvSpPr/>
              <p:nvPr/>
            </p:nvSpPr>
            <p:spPr>
              <a:xfrm>
                <a:off x="346019" y="3570057"/>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nvGrpSpPr>
            <p:cNvPr id="16" name="Group 15"/>
            <p:cNvGrpSpPr/>
            <p:nvPr/>
          </p:nvGrpSpPr>
          <p:grpSpPr>
            <a:xfrm>
              <a:off x="152867" y="3727787"/>
              <a:ext cx="1257866" cy="246221"/>
              <a:chOff x="152867" y="3947712"/>
              <a:chExt cx="1257866" cy="246221"/>
            </a:xfrm>
          </p:grpSpPr>
          <p:pic>
            <p:nvPicPr>
              <p:cNvPr id="17" name="Picture 16"/>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8" name="Rectangle 17"/>
              <p:cNvSpPr/>
              <p:nvPr/>
            </p:nvSpPr>
            <p:spPr>
              <a:xfrm>
                <a:off x="346018" y="3947712"/>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spTree>
    <p:extLst>
      <p:ext uri="{BB962C8B-B14F-4D97-AF65-F5344CB8AC3E}">
        <p14:creationId xmlns:p14="http://schemas.microsoft.com/office/powerpoint/2010/main" val="105279676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p:bg>
      <p:bgPr>
        <a:solidFill>
          <a:srgbClr val="053BC8"/>
        </a:solidFill>
        <a:effectLst/>
      </p:bgPr>
    </p:bg>
    <p:spTree>
      <p:nvGrpSpPr>
        <p:cNvPr id="1" name=""/>
        <p:cNvGrpSpPr/>
        <p:nvPr/>
      </p:nvGrpSpPr>
      <p:grpSpPr>
        <a:xfrm>
          <a:off x="0" y="0"/>
          <a:ext cx="0" cy="0"/>
          <a:chOff x="0" y="0"/>
          <a:chExt cx="0" cy="0"/>
        </a:xfrm>
      </p:grpSpPr>
      <p:pic>
        <p:nvPicPr>
          <p:cNvPr id="2" name="Picture 1" descr="8bar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5954" y="1712126"/>
            <a:ext cx="1289732" cy="526097"/>
          </a:xfrm>
          <a:prstGeom prst="rect">
            <a:avLst/>
          </a:prstGeom>
        </p:spPr>
      </p:pic>
      <p:sp>
        <p:nvSpPr>
          <p:cNvPr id="4" name="TextBox 3"/>
          <p:cNvSpPr txBox="1"/>
          <p:nvPr userDrawn="1"/>
        </p:nvSpPr>
        <p:spPr>
          <a:xfrm>
            <a:off x="1878666" y="2420623"/>
            <a:ext cx="5394826" cy="116955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i="0" dirty="0">
                <a:solidFill>
                  <a:schemeClr val="bg1"/>
                </a:solidFill>
                <a:latin typeface="Arial"/>
                <a:ea typeface="Arial" charset="0"/>
                <a:cs typeface="Arial"/>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1855435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400" b="0" i="0" kern="1200" dirty="0">
                <a:solidFill>
                  <a:srgbClr val="0064FF"/>
                </a:solidFill>
                <a:latin typeface="Arial" charset="0"/>
                <a:ea typeface="Arial" charset="0"/>
                <a:cs typeface="Arial"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537408" y="4831164"/>
            <a:ext cx="400384" cy="273844"/>
          </a:xfrm>
          <a:prstGeom prst="rect">
            <a:avLst/>
          </a:prstGeom>
        </p:spPr>
        <p:txBody>
          <a:bodyPr/>
          <a:lstStyle>
            <a:lvl1pPr>
              <a:defRPr b="0" i="0">
                <a:cs typeface="Arial" charset="0"/>
              </a:defRPr>
            </a:lvl1pPr>
          </a:lstStyle>
          <a:p>
            <a:fld id="{E9549862-13E2-C34D-815E-8545BD36FC59}" type="slidenum">
              <a:rPr lang="en-US" smtClean="0">
                <a:solidFill>
                  <a:srgbClr val="5AAAFA"/>
                </a:solidFill>
              </a:rPr>
              <a:pPr/>
              <a:t>‹#›</a:t>
            </a:fld>
            <a:endParaRPr lang="en-US" dirty="0">
              <a:solidFill>
                <a:srgbClr val="5AAAFA"/>
              </a:solidFill>
            </a:endParaRPr>
          </a:p>
        </p:txBody>
      </p:sp>
    </p:spTree>
    <p:extLst>
      <p:ext uri="{BB962C8B-B14F-4D97-AF65-F5344CB8AC3E}">
        <p14:creationId xmlns:p14="http://schemas.microsoft.com/office/powerpoint/2010/main" val="321935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537408" y="4831164"/>
            <a:ext cx="400384" cy="273844"/>
          </a:xfrm>
          <a:prstGeom prst="rect">
            <a:avLst/>
          </a:prstGeom>
        </p:spPr>
        <p:txBody>
          <a:bodyPr/>
          <a:lstStyle>
            <a:lvl1pPr>
              <a:defRPr b="0" i="0">
                <a:cs typeface="Arial" charset="0"/>
              </a:defRPr>
            </a:lvl1pPr>
          </a:lstStyle>
          <a:p>
            <a:fld id="{E9549862-13E2-C34D-815E-8545BD36FC59}" type="slidenum">
              <a:rPr lang="en-US" smtClean="0">
                <a:solidFill>
                  <a:srgbClr val="5AAAFA"/>
                </a:solidFill>
              </a:rPr>
              <a:pPr/>
              <a:t>‹#›</a:t>
            </a:fld>
            <a:endParaRPr lang="en-US" dirty="0">
              <a:solidFill>
                <a:srgbClr val="5AAAFA"/>
              </a:solidFill>
            </a:endParaRPr>
          </a:p>
        </p:txBody>
      </p:sp>
    </p:spTree>
    <p:extLst>
      <p:ext uri="{BB962C8B-B14F-4D97-AF65-F5344CB8AC3E}">
        <p14:creationId xmlns:p14="http://schemas.microsoft.com/office/powerpoint/2010/main" val="19689759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itle Slide">
    <p:bg>
      <p:bgPr>
        <a:solidFill>
          <a:schemeClr val="tx1"/>
        </a:solidFill>
        <a:effectLst/>
      </p:bgPr>
    </p:bg>
    <p:spTree>
      <p:nvGrpSpPr>
        <p:cNvPr id="1" name=""/>
        <p:cNvGrpSpPr/>
        <p:nvPr/>
      </p:nvGrpSpPr>
      <p:grpSpPr>
        <a:xfrm>
          <a:off x="0" y="0"/>
          <a:ext cx="0" cy="0"/>
          <a:chOff x="0" y="0"/>
          <a:chExt cx="0" cy="0"/>
        </a:xfrm>
      </p:grpSpPr>
      <p:pic>
        <p:nvPicPr>
          <p:cNvPr id="15" name="Picture 14" descr="8bar_whi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9562" y="4790922"/>
            <a:ext cx="432460" cy="176405"/>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9156" y="1685036"/>
            <a:ext cx="2014444" cy="280270"/>
          </a:xfrm>
          <a:prstGeom prst="rect">
            <a:avLst/>
          </a:prstGeom>
        </p:spPr>
      </p:pic>
      <p:sp>
        <p:nvSpPr>
          <p:cNvPr id="4" name="Text Placeholder 3"/>
          <p:cNvSpPr>
            <a:spLocks noGrp="1"/>
          </p:cNvSpPr>
          <p:nvPr>
            <p:ph type="body" sz="quarter" idx="10"/>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a:t>
            </a:r>
            <a:r>
              <a:rPr lang="en-US"/>
              <a:t>text styles</a:t>
            </a:r>
            <a:endParaRPr lang="en-US" dirty="0"/>
          </a:p>
        </p:txBody>
      </p:sp>
      <p:sp>
        <p:nvSpPr>
          <p:cNvPr id="8" name="Text Placeholder 7"/>
          <p:cNvSpPr>
            <a:spLocks noGrp="1"/>
          </p:cNvSpPr>
          <p:nvPr>
            <p:ph type="body" sz="quarter" idx="11" hasCustomPrompt="1"/>
          </p:nvPr>
        </p:nvSpPr>
        <p:spPr>
          <a:xfrm>
            <a:off x="139700" y="654266"/>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Title</a:t>
            </a:r>
          </a:p>
          <a:p>
            <a:pPr lvl="0"/>
            <a:r>
              <a:rPr lang="en-US" dirty="0"/>
              <a:t>Date</a:t>
            </a:r>
          </a:p>
        </p:txBody>
      </p:sp>
      <p:pic>
        <p:nvPicPr>
          <p:cNvPr id="2" name="Picture 1" descr="BLOCKCHAIN_PP_MARK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05976" y="-89450"/>
            <a:ext cx="8226906" cy="4790922"/>
          </a:xfrm>
          <a:prstGeom prst="rect">
            <a:avLst/>
          </a:prstGeom>
        </p:spPr>
      </p:pic>
    </p:spTree>
    <p:extLst>
      <p:ext uri="{BB962C8B-B14F-4D97-AF65-F5344CB8AC3E}">
        <p14:creationId xmlns:p14="http://schemas.microsoft.com/office/powerpoint/2010/main" val="72745856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ibm sign-off">
    <p:bg>
      <p:bgPr>
        <a:solidFill>
          <a:srgbClr val="0000FF"/>
        </a:solidFill>
        <a:effectLst/>
      </p:bgPr>
    </p:bg>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6997700" y="4767263"/>
            <a:ext cx="2133600" cy="273844"/>
          </a:xfrm>
          <a:prstGeom prst="rect">
            <a:avLst/>
          </a:prstGeom>
        </p:spPr>
        <p:txBody>
          <a:bodyPr/>
          <a:lstStyle>
            <a:lvl1pPr>
              <a:defRPr sz="800" b="0" i="0">
                <a:solidFill>
                  <a:srgbClr val="FFFFFF"/>
                </a:solidFill>
                <a:cs typeface="Arial" charset="0"/>
              </a:defRPr>
            </a:lvl1pPr>
          </a:lstStyle>
          <a:p>
            <a:fld id="{08BF69C1-739F-1B47-B5E3-FA651BCAB105}" type="slidenum">
              <a:rPr lang="en-US" smtClean="0"/>
              <a:pPr/>
              <a:t>‹#›</a:t>
            </a:fld>
            <a:endParaRPr lang="en-US" dirty="0"/>
          </a:p>
        </p:txBody>
      </p:sp>
      <p:pic>
        <p:nvPicPr>
          <p:cNvPr id="2" name="Picture 1" descr="8bar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25954" y="2195627"/>
            <a:ext cx="1289732" cy="526097"/>
          </a:xfrm>
          <a:prstGeom prst="rect">
            <a:avLst/>
          </a:prstGeom>
        </p:spPr>
      </p:pic>
    </p:spTree>
    <p:extLst>
      <p:ext uri="{BB962C8B-B14F-4D97-AF65-F5344CB8AC3E}">
        <p14:creationId xmlns:p14="http://schemas.microsoft.com/office/powerpoint/2010/main" val="10186888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8524240" y="4523739"/>
            <a:ext cx="619760" cy="619760"/>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457200" fontAlgn="auto">
              <a:spcBef>
                <a:spcPts val="0"/>
              </a:spcBef>
              <a:spcAft>
                <a:spcPts val="0"/>
              </a:spcAft>
            </a:pPr>
            <a:endParaRPr lang="en-US" b="0">
              <a:solidFill>
                <a:prstClr val="black"/>
              </a:solidFill>
            </a:endParaRPr>
          </a:p>
        </p:txBody>
      </p:sp>
      <p:sp>
        <p:nvSpPr>
          <p:cNvPr id="22" name="Text Placeholder 7"/>
          <p:cNvSpPr>
            <a:spLocks noGrp="1"/>
          </p:cNvSpPr>
          <p:nvPr>
            <p:ph type="body" sz="quarter" idx="13" hasCustomPrompt="1"/>
          </p:nvPr>
        </p:nvSpPr>
        <p:spPr>
          <a:xfrm>
            <a:off x="125731" y="997370"/>
            <a:ext cx="7138422" cy="1807745"/>
          </a:xfrm>
        </p:spPr>
        <p:txBody>
          <a:bodyPr>
            <a:normAutofit/>
          </a:bodyPr>
          <a:lstStyle>
            <a:lvl1pPr marL="0" indent="0">
              <a:buNone/>
              <a:defRPr sz="3200"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3" name="Picture 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8" name="Picture 7" descr="BLOCKCHAIN5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Tree>
    <p:extLst>
      <p:ext uri="{BB962C8B-B14F-4D97-AF65-F5344CB8AC3E}">
        <p14:creationId xmlns:p14="http://schemas.microsoft.com/office/powerpoint/2010/main" val="39146929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8524240" y="4523739"/>
            <a:ext cx="619760" cy="619760"/>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 Placeholder 7"/>
          <p:cNvSpPr>
            <a:spLocks noGrp="1"/>
          </p:cNvSpPr>
          <p:nvPr>
            <p:ph type="body" sz="quarter" idx="13" hasCustomPrompt="1"/>
          </p:nvPr>
        </p:nvSpPr>
        <p:spPr>
          <a:xfrm>
            <a:off x="125731" y="997370"/>
            <a:ext cx="7138422" cy="1807745"/>
          </a:xfrm>
        </p:spPr>
        <p:txBody>
          <a:bodyPr>
            <a:normAutofit/>
          </a:bodyPr>
          <a:lstStyle>
            <a:lvl1pPr marL="0" indent="0">
              <a:buNone/>
              <a:defRPr sz="3200"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3" name="Picture 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8" name="Picture 7" descr="BLOCKCHAIN5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Tree>
    <p:extLst>
      <p:ext uri="{BB962C8B-B14F-4D97-AF65-F5344CB8AC3E}">
        <p14:creationId xmlns:p14="http://schemas.microsoft.com/office/powerpoint/2010/main" val="178875311"/>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25730" y="1269882"/>
            <a:ext cx="8897424" cy="2966219"/>
          </a:xfrm>
        </p:spPr>
        <p:txBody>
          <a:bodyPr>
            <a:normAutofit/>
          </a:bodyPr>
          <a:lstStyle>
            <a:lvl1pPr marL="171450" indent="-171450">
              <a:buFont typeface="Arial"/>
              <a:buChar char="•"/>
              <a:defRPr sz="12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pic>
        <p:nvPicPr>
          <p:cNvPr id="7" name="Picture 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0" name="TextBox 9"/>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77435308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Full-Width Copy">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5"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1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sp>
        <p:nvSpPr>
          <p:cNvPr id="11"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3" name="TextBox 12"/>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7492535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py w/ Supporting Object">
    <p:bg>
      <p:bgPr>
        <a:solidFill>
          <a:schemeClr val="bg1">
            <a:alpha val="3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3523340" cy="3068150"/>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6" name="Picture 5" descr="3Grid_Lig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496651" y="236918"/>
            <a:ext cx="6353438" cy="4669664"/>
          </a:xfrm>
          <a:prstGeom prst="rect">
            <a:avLst/>
          </a:prstGeom>
        </p:spPr>
      </p:pic>
      <p:sp>
        <p:nvSpPr>
          <p:cNvPr id="9" name="Content Placeholder 4"/>
          <p:cNvSpPr>
            <a:spLocks noGrp="1"/>
          </p:cNvSpPr>
          <p:nvPr>
            <p:ph sz="quarter" idx="24" hasCustomPrompt="1"/>
          </p:nvPr>
        </p:nvSpPr>
        <p:spPr>
          <a:xfrm>
            <a:off x="4085966" y="341163"/>
            <a:ext cx="1495648" cy="1318152"/>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5773819" y="1922893"/>
            <a:ext cx="1495648" cy="1318152"/>
          </a:xfrm>
        </p:spPr>
        <p:txBody>
          <a:bodyPr anchor="ctr">
            <a:normAutofit/>
          </a:bodyPr>
          <a:lstStyle>
            <a:lvl1pPr marL="0" indent="0" algn="ctr">
              <a:buNone/>
              <a:defRPr sz="1200" baseline="0"/>
            </a:lvl1pPr>
          </a:lstStyle>
          <a:p>
            <a:pPr lvl="0"/>
            <a:r>
              <a:rPr lang="en-US" dirty="0"/>
              <a:t>Content</a:t>
            </a:r>
          </a:p>
        </p:txBody>
      </p:sp>
      <p:sp>
        <p:nvSpPr>
          <p:cNvPr id="13" name="Content Placeholder 4"/>
          <p:cNvSpPr>
            <a:spLocks noGrp="1"/>
          </p:cNvSpPr>
          <p:nvPr>
            <p:ph sz="quarter" idx="27" hasCustomPrompt="1"/>
          </p:nvPr>
        </p:nvSpPr>
        <p:spPr>
          <a:xfrm>
            <a:off x="7461672" y="3523577"/>
            <a:ext cx="1495648" cy="1318152"/>
          </a:xfrm>
        </p:spPr>
        <p:txBody>
          <a:bodyPr anchor="ctr">
            <a:normAutofit/>
          </a:bodyPr>
          <a:lstStyle>
            <a:lvl1pPr marL="0" indent="0" algn="ctr">
              <a:buNone/>
              <a:defRPr sz="1200" baseline="0"/>
            </a:lvl1pPr>
          </a:lstStyle>
          <a:p>
            <a:pPr lvl="0"/>
            <a:r>
              <a:rPr lang="en-US" dirty="0"/>
              <a:t>Content</a:t>
            </a:r>
          </a:p>
        </p:txBody>
      </p:sp>
      <p:pic>
        <p:nvPicPr>
          <p:cNvPr id="11" name="Picture 10"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84501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lumn">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5" name="Content Placeholder 4"/>
          <p:cNvSpPr>
            <a:spLocks noGrp="1"/>
          </p:cNvSpPr>
          <p:nvPr>
            <p:ph sz="quarter" idx="24" hasCustomPrompt="1"/>
          </p:nvPr>
        </p:nvSpPr>
        <p:spPr>
          <a:xfrm>
            <a:off x="125730" y="1270000"/>
            <a:ext cx="2084695" cy="2965450"/>
          </a:xfrm>
        </p:spPr>
        <p:txBody>
          <a:bodyP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2396640" y="1270000"/>
            <a:ext cx="2084695" cy="2965450"/>
          </a:xfrm>
        </p:spPr>
        <p:txBody>
          <a:bodyP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6" hasCustomPrompt="1"/>
          </p:nvPr>
        </p:nvSpPr>
        <p:spPr>
          <a:xfrm>
            <a:off x="4667550" y="1270000"/>
            <a:ext cx="2084695" cy="2965450"/>
          </a:xfrm>
        </p:spPr>
        <p:txBody>
          <a:bodyPr>
            <a:normAutofit/>
          </a:bodyPr>
          <a:lstStyle>
            <a:lvl1pPr marL="0" indent="0" algn="ctr">
              <a:buNone/>
              <a:defRPr sz="1200" baseline="0"/>
            </a:lvl1pPr>
          </a:lstStyle>
          <a:p>
            <a:pPr lvl="0"/>
            <a:r>
              <a:rPr lang="en-US" dirty="0"/>
              <a:t>Content</a:t>
            </a:r>
          </a:p>
        </p:txBody>
      </p:sp>
      <p:sp>
        <p:nvSpPr>
          <p:cNvPr id="11" name="Content Placeholder 4"/>
          <p:cNvSpPr>
            <a:spLocks noGrp="1"/>
          </p:cNvSpPr>
          <p:nvPr>
            <p:ph sz="quarter" idx="27" hasCustomPrompt="1"/>
          </p:nvPr>
        </p:nvSpPr>
        <p:spPr>
          <a:xfrm>
            <a:off x="6938459" y="1270000"/>
            <a:ext cx="2084695" cy="2965450"/>
          </a:xfrm>
        </p:spPr>
        <p:txBody>
          <a:bodyPr>
            <a:normAutofit/>
          </a:bodyPr>
          <a:lstStyle>
            <a:lvl1pPr marL="0" indent="0" algn="ctr">
              <a:buNone/>
              <a:defRPr sz="1200" baseline="0"/>
            </a:lvl1pPr>
          </a:lstStyle>
          <a:p>
            <a:pPr lvl="0"/>
            <a:r>
              <a:rPr lang="en-US" dirty="0"/>
              <a:t>Content</a:t>
            </a:r>
          </a:p>
        </p:txBody>
      </p:sp>
      <p:sp>
        <p:nvSpPr>
          <p:cNvPr id="14"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4463518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0800"/>
            <a:ext cx="9144000" cy="5021354"/>
          </a:xfrm>
          <a:prstGeom prst="rect">
            <a:avLst/>
          </a:prstGeom>
        </p:spPr>
      </p:pic>
      <p:sp>
        <p:nvSpPr>
          <p:cNvPr id="8" name="Text Placeholder 7"/>
          <p:cNvSpPr>
            <a:spLocks noGrp="1"/>
          </p:cNvSpPr>
          <p:nvPr>
            <p:ph type="body" sz="quarter" idx="13" hasCustomPrompt="1"/>
          </p:nvPr>
        </p:nvSpPr>
        <p:spPr>
          <a:xfrm>
            <a:off x="125729" y="144464"/>
            <a:ext cx="5286267" cy="1191756"/>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sp>
        <p:nvSpPr>
          <p:cNvPr id="13" name="Content Placeholder 4"/>
          <p:cNvSpPr>
            <a:spLocks noGrp="1"/>
          </p:cNvSpPr>
          <p:nvPr>
            <p:ph sz="quarter" idx="27" hasCustomPrompt="1"/>
          </p:nvPr>
        </p:nvSpPr>
        <p:spPr>
          <a:xfrm>
            <a:off x="5149014" y="3172941"/>
            <a:ext cx="916971" cy="892584"/>
          </a:xfrm>
        </p:spPr>
        <p:txBody>
          <a:bodyPr anchor="ctr">
            <a:normAutofit/>
          </a:bodyPr>
          <a:lstStyle>
            <a:lvl1pPr marL="0" indent="0" algn="ctr">
              <a:buNone/>
              <a:defRPr sz="1200" baseline="0"/>
            </a:lvl1pPr>
          </a:lstStyle>
          <a:p>
            <a:pPr lvl="0"/>
            <a:r>
              <a:rPr lang="en-US" dirty="0"/>
              <a:t>Content</a:t>
            </a:r>
          </a:p>
        </p:txBody>
      </p:sp>
      <p:sp>
        <p:nvSpPr>
          <p:cNvPr id="7" name="Content Placeholder 4"/>
          <p:cNvSpPr>
            <a:spLocks noGrp="1"/>
          </p:cNvSpPr>
          <p:nvPr>
            <p:ph sz="quarter" idx="28" hasCustomPrompt="1"/>
          </p:nvPr>
        </p:nvSpPr>
        <p:spPr>
          <a:xfrm>
            <a:off x="6170993" y="2140748"/>
            <a:ext cx="916971" cy="892584"/>
          </a:xfrm>
        </p:spPr>
        <p:txBody>
          <a:bodyPr anchor="ct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9" hasCustomPrompt="1"/>
          </p:nvPr>
        </p:nvSpPr>
        <p:spPr>
          <a:xfrm>
            <a:off x="3088269" y="3182418"/>
            <a:ext cx="916971" cy="892584"/>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30" hasCustomPrompt="1"/>
          </p:nvPr>
        </p:nvSpPr>
        <p:spPr>
          <a:xfrm>
            <a:off x="4110248" y="2150225"/>
            <a:ext cx="916971" cy="892584"/>
          </a:xfrm>
        </p:spPr>
        <p:txBody>
          <a:bodyPr anchor="ctr">
            <a:normAutofit/>
          </a:bodyPr>
          <a:lstStyle>
            <a:lvl1pPr marL="0" indent="0" algn="ctr">
              <a:buNone/>
              <a:defRPr sz="1200" baseline="0"/>
            </a:lvl1pPr>
          </a:lstStyle>
          <a:p>
            <a:pPr lvl="0"/>
            <a:r>
              <a:rPr lang="en-US" dirty="0"/>
              <a:t>Content</a:t>
            </a:r>
          </a:p>
        </p:txBody>
      </p:sp>
      <p:sp>
        <p:nvSpPr>
          <p:cNvPr id="12" name="Content Placeholder 4"/>
          <p:cNvSpPr>
            <a:spLocks noGrp="1"/>
          </p:cNvSpPr>
          <p:nvPr>
            <p:ph sz="quarter" idx="31" hasCustomPrompt="1"/>
          </p:nvPr>
        </p:nvSpPr>
        <p:spPr>
          <a:xfrm>
            <a:off x="2059578" y="4206680"/>
            <a:ext cx="916971" cy="892584"/>
          </a:xfrm>
        </p:spPr>
        <p:txBody>
          <a:bodyPr anchor="ctr">
            <a:normAutofit/>
          </a:bodyPr>
          <a:lstStyle>
            <a:lvl1pPr marL="0" indent="0" algn="ctr">
              <a:buNone/>
              <a:defRPr sz="1200" baseline="0"/>
            </a:lvl1pPr>
          </a:lstStyle>
          <a:p>
            <a:pPr lvl="0"/>
            <a:r>
              <a:rPr lang="en-US" dirty="0"/>
              <a:t>Content</a:t>
            </a:r>
          </a:p>
        </p:txBody>
      </p:sp>
      <p:sp>
        <p:nvSpPr>
          <p:cNvPr id="14" name="Content Placeholder 4"/>
          <p:cNvSpPr>
            <a:spLocks noGrp="1"/>
          </p:cNvSpPr>
          <p:nvPr>
            <p:ph sz="quarter" idx="32" hasCustomPrompt="1"/>
          </p:nvPr>
        </p:nvSpPr>
        <p:spPr>
          <a:xfrm>
            <a:off x="1024809" y="3174487"/>
            <a:ext cx="916971" cy="892584"/>
          </a:xfrm>
        </p:spPr>
        <p:txBody>
          <a:bodyPr anchor="ctr">
            <a:normAutofit/>
          </a:bodyPr>
          <a:lstStyle>
            <a:lvl1pPr marL="0" indent="0" algn="ctr">
              <a:buNone/>
              <a:defRPr sz="1200" baseline="0"/>
            </a:lvl1pPr>
          </a:lstStyle>
          <a:p>
            <a:pPr lvl="0"/>
            <a:r>
              <a:rPr lang="en-US" dirty="0"/>
              <a:t>Content</a:t>
            </a:r>
          </a:p>
        </p:txBody>
      </p:sp>
      <p:pic>
        <p:nvPicPr>
          <p:cNvPr id="15" name="Picture 14"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6" name="TextBox 15"/>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1236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9"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2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sp>
        <p:nvSpPr>
          <p:cNvPr id="21" name="Text Placeholder 7"/>
          <p:cNvSpPr>
            <a:spLocks noGrp="1"/>
          </p:cNvSpPr>
          <p:nvPr>
            <p:ph type="body" sz="quarter" idx="26"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2" name="Picture 2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21226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1392058"/>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86" r:id="rId3"/>
    <p:sldLayoutId id="2147483687" r:id="rId4"/>
    <p:sldLayoutId id="2147483689" r:id="rId5"/>
    <p:sldLayoutId id="2147483693" r:id="rId6"/>
    <p:sldLayoutId id="2147483691" r:id="rId7"/>
    <p:sldLayoutId id="2147483694" r:id="rId8"/>
    <p:sldLayoutId id="2147483658" r:id="rId9"/>
    <p:sldLayoutId id="2147483688" r:id="rId10"/>
    <p:sldLayoutId id="2147483664" r:id="rId11"/>
    <p:sldLayoutId id="2147483669" r:id="rId12"/>
    <p:sldLayoutId id="2147483695" r:id="rId13"/>
    <p:sldLayoutId id="2147483696" r:id="rId14"/>
    <p:sldLayoutId id="2147483697" r:id="rId15"/>
    <p:sldLayoutId id="2147483698" r:id="rId16"/>
    <p:sldLayoutId id="2147483699" r:id="rId17"/>
    <p:sldLayoutId id="2147483700" r:id="rId18"/>
    <p:sldLayoutId id="2147483701" r:id="rId19"/>
    <p:sldLayoutId id="2147483703" r:id="rId20"/>
    <p:sldLayoutId id="2147483651" r:id="rId21"/>
    <p:sldLayoutId id="2147483653" r:id="rId22"/>
    <p:sldLayoutId id="2147483654" r:id="rId23"/>
    <p:sldLayoutId id="2147483706" r:id="rId24"/>
    <p:sldLayoutId id="2147483708" r:id="rId25"/>
    <p:sldLayoutId id="2147483709" r:id="rId26"/>
    <p:sldLayoutId id="2147483710" r:id="rId27"/>
    <p:sldLayoutId id="2147483711" r:id="rId28"/>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tif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2.tiff"/><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fontAlgn="auto">
              <a:spcAft>
                <a:spcPts val="0"/>
              </a:spcAft>
            </a:pPr>
            <a:r>
              <a:rPr lang="en-US" dirty="0"/>
              <a:t>Architectures Explored</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3"/>
          </p:nvPr>
        </p:nvSpPr>
        <p:spPr/>
        <p:txBody>
          <a:bodyPr/>
          <a:lstStyle/>
          <a:p>
            <a:r>
              <a:rPr lang="en-US" dirty="0"/>
              <a:t>What’s inside blockchain, and how it fits in a systems architecture</a:t>
            </a:r>
          </a:p>
          <a:p>
            <a:endParaRPr lang="en-US" dirty="0"/>
          </a:p>
        </p:txBody>
      </p:sp>
      <p:sp>
        <p:nvSpPr>
          <p:cNvPr id="6" name="Rectangle 8"/>
          <p:cNvSpPr/>
          <p:nvPr/>
        </p:nvSpPr>
        <p:spPr>
          <a:xfrm>
            <a:off x="6084106" y="2916837"/>
            <a:ext cx="2933688" cy="2022565"/>
          </a:xfrm>
          <a:custGeom>
            <a:avLst/>
            <a:gdLst>
              <a:gd name="connsiteX0" fmla="*/ 0 w 2932575"/>
              <a:gd name="connsiteY0" fmla="*/ 0 h 2022564"/>
              <a:gd name="connsiteX1" fmla="*/ 2932575 w 2932575"/>
              <a:gd name="connsiteY1" fmla="*/ 0 h 2022564"/>
              <a:gd name="connsiteX2" fmla="*/ 2932575 w 2932575"/>
              <a:gd name="connsiteY2" fmla="*/ 2022564 h 2022564"/>
              <a:gd name="connsiteX3" fmla="*/ 0 w 2932575"/>
              <a:gd name="connsiteY3" fmla="*/ 2022564 h 2022564"/>
              <a:gd name="connsiteX4" fmla="*/ 0 w 2932575"/>
              <a:gd name="connsiteY4" fmla="*/ 0 h 2022564"/>
              <a:gd name="connsiteX0" fmla="*/ 0 w 2944150"/>
              <a:gd name="connsiteY0" fmla="*/ 0 h 2022564"/>
              <a:gd name="connsiteX1" fmla="*/ 2932575 w 2944150"/>
              <a:gd name="connsiteY1" fmla="*/ 0 h 2022564"/>
              <a:gd name="connsiteX2" fmla="*/ 2944150 w 2944150"/>
              <a:gd name="connsiteY2" fmla="*/ 1686898 h 2022564"/>
              <a:gd name="connsiteX3" fmla="*/ 0 w 2944150"/>
              <a:gd name="connsiteY3" fmla="*/ 2022564 h 2022564"/>
              <a:gd name="connsiteX4" fmla="*/ 0 w 2944150"/>
              <a:gd name="connsiteY4" fmla="*/ 0 h 2022564"/>
              <a:gd name="connsiteX0" fmla="*/ 0 w 2944150"/>
              <a:gd name="connsiteY0" fmla="*/ 0 h 2022564"/>
              <a:gd name="connsiteX1" fmla="*/ 2932575 w 2944150"/>
              <a:gd name="connsiteY1" fmla="*/ 0 h 2022564"/>
              <a:gd name="connsiteX2" fmla="*/ 2944150 w 2944150"/>
              <a:gd name="connsiteY2" fmla="*/ 1686898 h 2022564"/>
              <a:gd name="connsiteX3" fmla="*/ 2631633 w 2944150"/>
              <a:gd name="connsiteY3" fmla="*/ 1721622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2191795 w 2944150"/>
              <a:gd name="connsiteY4" fmla="*/ 1744772 h 2022564"/>
              <a:gd name="connsiteX5" fmla="*/ 0 w 2944150"/>
              <a:gd name="connsiteY5" fmla="*/ 2022564 h 2022564"/>
              <a:gd name="connsiteX6" fmla="*/ 0 w 2944150"/>
              <a:gd name="connsiteY6" fmla="*/ 0 h 2022564"/>
              <a:gd name="connsiteX0" fmla="*/ 0 w 2944150"/>
              <a:gd name="connsiteY0" fmla="*/ 0 h 2022565"/>
              <a:gd name="connsiteX1" fmla="*/ 2932575 w 2944150"/>
              <a:gd name="connsiteY1" fmla="*/ 0 h 2022565"/>
              <a:gd name="connsiteX2" fmla="*/ 2944150 w 2944150"/>
              <a:gd name="connsiteY2" fmla="*/ 1686898 h 2022565"/>
              <a:gd name="connsiteX3" fmla="*/ 2458013 w 2944150"/>
              <a:gd name="connsiteY3" fmla="*/ 1698473 h 2022565"/>
              <a:gd name="connsiteX4" fmla="*/ 2469587 w 2944150"/>
              <a:gd name="connsiteY4" fmla="*/ 2022565 h 2022565"/>
              <a:gd name="connsiteX5" fmla="*/ 0 w 2944150"/>
              <a:gd name="connsiteY5" fmla="*/ 2022564 h 2022565"/>
              <a:gd name="connsiteX6" fmla="*/ 0 w 2944150"/>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58013 w 2955724"/>
              <a:gd name="connsiteY3" fmla="*/ 169847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92737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33197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21622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21622 h 2022565"/>
              <a:gd name="connsiteX3" fmla="*/ 2469588 w 2955724"/>
              <a:gd name="connsiteY3" fmla="*/ 1779497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67920 h 2022565"/>
              <a:gd name="connsiteX3" fmla="*/ 2469588 w 2955724"/>
              <a:gd name="connsiteY3" fmla="*/ 1779497 h 2022565"/>
              <a:gd name="connsiteX4" fmla="*/ 2469587 w 2955724"/>
              <a:gd name="connsiteY4" fmla="*/ 2022565 h 2022565"/>
              <a:gd name="connsiteX5" fmla="*/ 0 w 2955724"/>
              <a:gd name="connsiteY5" fmla="*/ 2022564 h 2022565"/>
              <a:gd name="connsiteX6" fmla="*/ 0 w 2955724"/>
              <a:gd name="connsiteY6" fmla="*/ 0 h 2022565"/>
              <a:gd name="connsiteX0" fmla="*/ 0 w 2933688"/>
              <a:gd name="connsiteY0" fmla="*/ 0 h 2022565"/>
              <a:gd name="connsiteX1" fmla="*/ 2932575 w 2933688"/>
              <a:gd name="connsiteY1" fmla="*/ 0 h 2022565"/>
              <a:gd name="connsiteX2" fmla="*/ 2932574 w 2933688"/>
              <a:gd name="connsiteY2" fmla="*/ 1779495 h 2022565"/>
              <a:gd name="connsiteX3" fmla="*/ 2469588 w 2933688"/>
              <a:gd name="connsiteY3" fmla="*/ 1779497 h 2022565"/>
              <a:gd name="connsiteX4" fmla="*/ 2469587 w 2933688"/>
              <a:gd name="connsiteY4" fmla="*/ 2022565 h 2022565"/>
              <a:gd name="connsiteX5" fmla="*/ 0 w 2933688"/>
              <a:gd name="connsiteY5" fmla="*/ 2022564 h 2022565"/>
              <a:gd name="connsiteX6" fmla="*/ 0 w 2933688"/>
              <a:gd name="connsiteY6" fmla="*/ 0 h 202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3688" h="2022565">
                <a:moveTo>
                  <a:pt x="0" y="0"/>
                </a:moveTo>
                <a:lnTo>
                  <a:pt x="2932575" y="0"/>
                </a:lnTo>
                <a:cubicBezTo>
                  <a:pt x="2936433" y="562299"/>
                  <a:pt x="2928716" y="1217196"/>
                  <a:pt x="2932574" y="1779495"/>
                </a:cubicBezTo>
                <a:lnTo>
                  <a:pt x="2469588" y="1779497"/>
                </a:lnTo>
                <a:cubicBezTo>
                  <a:pt x="2469588" y="1879811"/>
                  <a:pt x="2469587" y="1922251"/>
                  <a:pt x="2469587" y="2022565"/>
                </a:cubicBezTo>
                <a:lnTo>
                  <a:pt x="0" y="2022564"/>
                </a:lnTo>
                <a:lnTo>
                  <a:pt x="0" y="0"/>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600" b="0" dirty="0">
              <a:solidFill>
                <a:prstClr val="white"/>
              </a:solidFill>
              <a:ea typeface="Arial" charset="0"/>
              <a:cs typeface="Arial" charset="0"/>
            </a:endParaRPr>
          </a:p>
        </p:txBody>
      </p:sp>
      <p:sp>
        <p:nvSpPr>
          <p:cNvPr id="22" name="TextBox 21"/>
          <p:cNvSpPr txBox="1"/>
          <p:nvPr/>
        </p:nvSpPr>
        <p:spPr>
          <a:xfrm>
            <a:off x="0" y="4543809"/>
            <a:ext cx="1364476" cy="21544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defTabSz="457200" fontAlgn="auto">
              <a:spcBef>
                <a:spcPts val="0"/>
              </a:spcBef>
              <a:spcAft>
                <a:spcPts val="0"/>
              </a:spcAft>
              <a:defRPr/>
            </a:pPr>
            <a:r>
              <a:rPr lang="en-US" sz="800" b="0" kern="0" dirty="0">
                <a:solidFill>
                  <a:prstClr val="white"/>
                </a:solidFill>
                <a:latin typeface="Arial" charset="0"/>
                <a:ea typeface="Arial" charset="0"/>
                <a:cs typeface="Arial" charset="0"/>
              </a:rPr>
              <a:t>V3.0, 26 September 2018</a:t>
            </a:r>
          </a:p>
        </p:txBody>
      </p:sp>
      <p:grpSp>
        <p:nvGrpSpPr>
          <p:cNvPr id="23" name="Group 22"/>
          <p:cNvGrpSpPr/>
          <p:nvPr/>
        </p:nvGrpSpPr>
        <p:grpSpPr>
          <a:xfrm>
            <a:off x="6179134" y="3038122"/>
            <a:ext cx="2752709" cy="1610778"/>
            <a:chOff x="214526" y="2608120"/>
            <a:chExt cx="2752709" cy="1610778"/>
          </a:xfrm>
        </p:grpSpPr>
        <p:pic>
          <p:nvPicPr>
            <p:cNvPr id="24" name="Picture 23"/>
            <p:cNvPicPr>
              <a:picLocks noChangeAspect="1"/>
            </p:cNvPicPr>
            <p:nvPr/>
          </p:nvPicPr>
          <p:blipFill>
            <a:blip r:embed="rId3">
              <a:duotone>
                <a:prstClr val="black"/>
                <a:srgbClr val="FF0000">
                  <a:tint val="45000"/>
                  <a:satMod val="400000"/>
                </a:srgbClr>
              </a:duotone>
              <a:extLst>
                <a:ext uri="{28A0092B-C50C-407E-A947-70E740481C1C}">
                  <a14:useLocalDpi xmlns:a14="http://schemas.microsoft.com/office/drawing/2010/main"/>
                </a:ext>
              </a:extLst>
            </a:blip>
            <a:stretch>
              <a:fillRect/>
            </a:stretch>
          </p:blipFill>
          <p:spPr>
            <a:xfrm>
              <a:off x="390967" y="3164921"/>
              <a:ext cx="258892" cy="221537"/>
            </a:xfrm>
            <a:prstGeom prst="rect">
              <a:avLst/>
            </a:prstGeom>
          </p:spPr>
        </p:pic>
        <p:sp>
          <p:nvSpPr>
            <p:cNvPr id="25" name="TextBox 24"/>
            <p:cNvSpPr txBox="1"/>
            <p:nvPr/>
          </p:nvSpPr>
          <p:spPr>
            <a:xfrm>
              <a:off x="214526" y="2608120"/>
              <a:ext cx="1904689" cy="261610"/>
            </a:xfrm>
            <a:prstGeom prst="rect">
              <a:avLst/>
            </a:prstGeom>
            <a:noFill/>
          </p:spPr>
          <p:txBody>
            <a:bodyPr wrap="none" rtlCol="0">
              <a:spAutoFit/>
            </a:bodyPr>
            <a:lstStyle/>
            <a:p>
              <a:pPr marR="0" lvl="0" indent="0">
                <a:lnSpc>
                  <a:spcPct val="100000"/>
                </a:lnSpc>
                <a:buClrTx/>
                <a:buSzTx/>
                <a:buFontTx/>
                <a:buNone/>
                <a:tabLst/>
                <a:defRPr/>
              </a:pPr>
              <a:r>
                <a:rPr lang="en-US" sz="1100" kern="0" dirty="0">
                  <a:solidFill>
                    <a:schemeClr val="tx1">
                      <a:lumMod val="50000"/>
                      <a:lumOff val="50000"/>
                    </a:schemeClr>
                  </a:solidFill>
                  <a:latin typeface="Arial" charset="0"/>
                  <a:ea typeface="Arial" charset="0"/>
                  <a:cs typeface="Arial" charset="0"/>
                </a:rPr>
                <a:t>Blockchain Explored Series</a:t>
              </a:r>
            </a:p>
          </p:txBody>
        </p:sp>
        <p:sp>
          <p:nvSpPr>
            <p:cNvPr id="26" name="TextBox 35"/>
            <p:cNvSpPr txBox="1"/>
            <p:nvPr/>
          </p:nvSpPr>
          <p:spPr>
            <a:xfrm>
              <a:off x="650575" y="2872254"/>
              <a:ext cx="2316660"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1100" b="0" kern="0" dirty="0">
                  <a:solidFill>
                    <a:schemeClr val="tx1">
                      <a:lumMod val="50000"/>
                      <a:lumOff val="50000"/>
                    </a:schemeClr>
                  </a:solidFill>
                  <a:latin typeface="Arial" charset="0"/>
                  <a:ea typeface="Arial" charset="0"/>
                  <a:cs typeface="Arial" charset="0"/>
                </a:rPr>
                <a:t>IBM Blockchain Platform Explored</a:t>
              </a:r>
            </a:p>
          </p:txBody>
        </p:sp>
        <p:sp>
          <p:nvSpPr>
            <p:cNvPr id="27" name="TextBox 34"/>
            <p:cNvSpPr txBox="1"/>
            <p:nvPr/>
          </p:nvSpPr>
          <p:spPr>
            <a:xfrm>
              <a:off x="650575" y="3434068"/>
              <a:ext cx="1173719"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1100" b="0" kern="0" dirty="0">
                  <a:solidFill>
                    <a:schemeClr val="tx1">
                      <a:lumMod val="50000"/>
                      <a:lumOff val="50000"/>
                    </a:schemeClr>
                  </a:solidFill>
                  <a:latin typeface="Arial" charset="0"/>
                  <a:ea typeface="Arial" charset="0"/>
                  <a:cs typeface="Arial" charset="0"/>
                </a:rPr>
                <a:t>Fabric Explored</a:t>
              </a:r>
            </a:p>
          </p:txBody>
        </p:sp>
        <p:sp>
          <p:nvSpPr>
            <p:cNvPr id="28" name="TextBox 34"/>
            <p:cNvSpPr txBox="1"/>
            <p:nvPr/>
          </p:nvSpPr>
          <p:spPr>
            <a:xfrm>
              <a:off x="650575" y="3695678"/>
              <a:ext cx="1431802"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b="0" kern="0" dirty="0">
                  <a:solidFill>
                    <a:schemeClr val="tx1">
                      <a:lumMod val="50000"/>
                      <a:lumOff val="50000"/>
                    </a:schemeClr>
                  </a:solidFill>
                  <a:latin typeface="Arial" charset="0"/>
                  <a:ea typeface="Arial" charset="0"/>
                  <a:cs typeface="Arial" charset="0"/>
                </a:rPr>
                <a:t>Composer Explored</a:t>
              </a:r>
            </a:p>
          </p:txBody>
        </p:sp>
        <p:sp>
          <p:nvSpPr>
            <p:cNvPr id="29" name="TextBox 28"/>
            <p:cNvSpPr txBox="1"/>
            <p:nvPr/>
          </p:nvSpPr>
          <p:spPr>
            <a:xfrm>
              <a:off x="650575" y="3957288"/>
              <a:ext cx="938077"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b="0" kern="0" dirty="0">
                  <a:solidFill>
                    <a:schemeClr val="tx1">
                      <a:lumMod val="50000"/>
                      <a:lumOff val="50000"/>
                    </a:schemeClr>
                  </a:solidFill>
                  <a:latin typeface="Arial" charset="0"/>
                  <a:ea typeface="Arial" charset="0"/>
                  <a:cs typeface="Arial" charset="0"/>
                </a:rPr>
                <a:t>What’s New</a:t>
              </a:r>
            </a:p>
          </p:txBody>
        </p:sp>
        <p:sp>
          <p:nvSpPr>
            <p:cNvPr id="30" name="TextBox 34"/>
            <p:cNvSpPr txBox="1"/>
            <p:nvPr/>
          </p:nvSpPr>
          <p:spPr>
            <a:xfrm>
              <a:off x="650575" y="3157573"/>
              <a:ext cx="1736373"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1100" kern="0" dirty="0">
                  <a:solidFill>
                    <a:srgbClr val="FF0000"/>
                  </a:solidFill>
                  <a:latin typeface="Arial" charset="0"/>
                  <a:ea typeface="Arial" charset="0"/>
                  <a:cs typeface="Arial" charset="0"/>
                </a:rPr>
                <a:t>Architectures Explored</a:t>
              </a:r>
            </a:p>
          </p:txBody>
        </p:sp>
        <p:pic>
          <p:nvPicPr>
            <p:cNvPr id="31" name="Picture 30"/>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0967" y="2877078"/>
              <a:ext cx="268848" cy="268848"/>
            </a:xfrm>
            <a:prstGeom prst="rect">
              <a:avLst/>
            </a:prstGeom>
          </p:spPr>
        </p:pic>
        <p:pic>
          <p:nvPicPr>
            <p:cNvPr id="32" name="Picture 31"/>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0679" y="4003381"/>
              <a:ext cx="207984" cy="207984"/>
            </a:xfrm>
            <a:prstGeom prst="rect">
              <a:avLst/>
            </a:prstGeom>
          </p:spPr>
        </p:pic>
        <p:pic>
          <p:nvPicPr>
            <p:cNvPr id="33" name="Picture 32"/>
            <p:cNvPicPr>
              <a:picLocks noChangeAspect="1"/>
            </p:cNvPicPr>
            <p:nvPr/>
          </p:nvPicPr>
          <p:blipFill>
            <a:blip r:embed="rId6"/>
            <a:stretch>
              <a:fillRect/>
            </a:stretch>
          </p:blipFill>
          <p:spPr>
            <a:xfrm>
              <a:off x="400097" y="3706167"/>
              <a:ext cx="249018" cy="249018"/>
            </a:xfrm>
            <a:prstGeom prst="rect">
              <a:avLst/>
            </a:prstGeom>
          </p:spPr>
        </p:pic>
        <p:pic>
          <p:nvPicPr>
            <p:cNvPr id="34" name="Picture 33"/>
            <p:cNvPicPr>
              <a:picLocks noChangeAspect="1"/>
            </p:cNvPicPr>
            <p:nvPr/>
          </p:nvPicPr>
          <p:blipFill>
            <a:blip r:embed="rId7">
              <a:duotone>
                <a:prstClr val="black"/>
                <a:schemeClr val="accent1">
                  <a:tint val="45000"/>
                  <a:satMod val="400000"/>
                </a:schemeClr>
              </a:duotone>
            </a:blip>
            <a:stretch>
              <a:fillRect/>
            </a:stretch>
          </p:blipFill>
          <p:spPr>
            <a:xfrm>
              <a:off x="400097" y="3441476"/>
              <a:ext cx="219023" cy="219023"/>
            </a:xfrm>
            <a:prstGeom prst="rect">
              <a:avLst/>
            </a:prstGeom>
          </p:spPr>
        </p:pic>
      </p:grpSp>
    </p:spTree>
    <p:extLst>
      <p:ext uri="{BB962C8B-B14F-4D97-AF65-F5344CB8AC3E}">
        <p14:creationId xmlns:p14="http://schemas.microsoft.com/office/powerpoint/2010/main" val="56015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r>
              <a:rPr lang="en-GB" dirty="0">
                <a:latin typeface="Arial" panose="020B0604020202020204" pitchFamily="34" charset="0"/>
                <a:cs typeface="Arial" panose="020B0604020202020204" pitchFamily="34" charset="0"/>
              </a:rPr>
              <a:t>Merkle Tree</a:t>
            </a:r>
          </a:p>
        </p:txBody>
      </p:sp>
      <p:sp>
        <p:nvSpPr>
          <p:cNvPr id="6" name="Text Placeholder 5">
            <a:extLst>
              <a:ext uri="{FF2B5EF4-FFF2-40B4-BE49-F238E27FC236}">
                <a16:creationId xmlns:a16="http://schemas.microsoft.com/office/drawing/2014/main" id="{760B25D8-130F-AD43-9192-F23FABE79130}"/>
              </a:ext>
            </a:extLst>
          </p:cNvPr>
          <p:cNvSpPr>
            <a:spLocks noGrp="1"/>
          </p:cNvSpPr>
          <p:nvPr>
            <p:ph type="body" sz="quarter" idx="22"/>
          </p:nvPr>
        </p:nvSpPr>
        <p:spPr>
          <a:xfrm>
            <a:off x="125730" y="1269883"/>
            <a:ext cx="4357457" cy="2966219"/>
          </a:xfrm>
        </p:spPr>
        <p:txBody>
          <a:bodyPr>
            <a:normAutofit/>
          </a:bodyPr>
          <a:lstStyle/>
          <a:p>
            <a:pPr>
              <a:buFont typeface="Arial" panose="020B0604020202020204" pitchFamily="34" charset="0"/>
              <a:buChar char="•"/>
            </a:pPr>
            <a:r>
              <a:rPr lang="en-GB" sz="1500" dirty="0">
                <a:latin typeface="Arial" panose="020B0604020202020204" pitchFamily="34" charset="0"/>
                <a:cs typeface="Arial" panose="020B0604020202020204" pitchFamily="34" charset="0"/>
              </a:rPr>
              <a:t>It is possible to optimise the chain data structure if we arrange it as a tree</a:t>
            </a:r>
          </a:p>
          <a:p>
            <a:pPr lvl="1">
              <a:buFont typeface="Arial" panose="020B0604020202020204" pitchFamily="34" charset="0"/>
              <a:buChar char="•"/>
            </a:pPr>
            <a:r>
              <a:rPr lang="en-GB" sz="1500" dirty="0">
                <a:latin typeface="Arial" panose="020B0604020202020204" pitchFamily="34" charset="0"/>
                <a:cs typeface="Arial" panose="020B0604020202020204" pitchFamily="34" charset="0"/>
              </a:rPr>
              <a:t>Makes it easier to identify tampering without sacrificing stability</a:t>
            </a:r>
          </a:p>
          <a:p>
            <a:pPr lvl="1">
              <a:buFont typeface="Arial" panose="020B0604020202020204" pitchFamily="34" charset="0"/>
              <a:buChar char="•"/>
            </a:pPr>
            <a:r>
              <a:rPr lang="en-GB" sz="1500" dirty="0">
                <a:latin typeface="Arial" panose="020B0604020202020204" pitchFamily="34" charset="0"/>
                <a:cs typeface="Arial" panose="020B0604020202020204" pitchFamily="34" charset="0"/>
              </a:rPr>
              <a:t>Makes it quicker to traverse</a:t>
            </a:r>
          </a:p>
          <a:p>
            <a:pPr lvl="1">
              <a:buFont typeface="Arial" panose="020B0604020202020204" pitchFamily="34" charset="0"/>
              <a:buChar char="•"/>
            </a:pPr>
            <a:endParaRPr lang="en-GB" sz="1500" dirty="0">
              <a:latin typeface="Arial" panose="020B0604020202020204" pitchFamily="34" charset="0"/>
              <a:cs typeface="Arial" panose="020B0604020202020204" pitchFamily="34" charset="0"/>
            </a:endParaRPr>
          </a:p>
          <a:p>
            <a:pPr>
              <a:buFont typeface="Arial" panose="020B0604020202020204" pitchFamily="34" charset="0"/>
              <a:buChar char="•"/>
            </a:pPr>
            <a:r>
              <a:rPr lang="en-GB" sz="1500" dirty="0">
                <a:latin typeface="Arial" panose="020B0604020202020204" pitchFamily="34" charset="0"/>
                <a:cs typeface="Arial" panose="020B0604020202020204" pitchFamily="34" charset="0"/>
              </a:rPr>
              <a:t>However, this makes it impossible to add new transactions without re-hashing root nodes</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grpSp>
        <p:nvGrpSpPr>
          <p:cNvPr id="5" name="Group 4"/>
          <p:cNvGrpSpPr/>
          <p:nvPr/>
        </p:nvGrpSpPr>
        <p:grpSpPr>
          <a:xfrm>
            <a:off x="4902709" y="1697834"/>
            <a:ext cx="3515417" cy="2110317"/>
            <a:chOff x="4304377" y="1400434"/>
            <a:chExt cx="4016285" cy="2768176"/>
          </a:xfrm>
        </p:grpSpPr>
        <p:grpSp>
          <p:nvGrpSpPr>
            <p:cNvPr id="10" name="Group 9"/>
            <p:cNvGrpSpPr/>
            <p:nvPr/>
          </p:nvGrpSpPr>
          <p:grpSpPr>
            <a:xfrm>
              <a:off x="4390471" y="3711412"/>
              <a:ext cx="657687" cy="457198"/>
              <a:chOff x="2802205" y="1285105"/>
              <a:chExt cx="657687" cy="457198"/>
            </a:xfrm>
          </p:grpSpPr>
          <p:sp>
            <p:nvSpPr>
              <p:cNvPr id="8" name="Rectangle 7"/>
              <p:cNvSpPr/>
              <p:nvPr/>
            </p:nvSpPr>
            <p:spPr>
              <a:xfrm>
                <a:off x="2802205" y="1285105"/>
                <a:ext cx="657687" cy="457198"/>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7" name="TextBox 6"/>
              <p:cNvSpPr txBox="1"/>
              <p:nvPr/>
            </p:nvSpPr>
            <p:spPr>
              <a:xfrm>
                <a:off x="2873437" y="1334151"/>
                <a:ext cx="586455" cy="393627"/>
              </a:xfrm>
              <a:prstGeom prst="rect">
                <a:avLst/>
              </a:prstGeom>
              <a:noFill/>
            </p:spPr>
            <p:txBody>
              <a:bodyPr wrap="square" rtlCol="0">
                <a:spAutoFit/>
              </a:bodyPr>
              <a:lstStyle/>
              <a:p>
                <a:r>
                  <a:rPr lang="en-US" sz="1350" dirty="0">
                    <a:latin typeface="Arial" panose="020B0604020202020204" pitchFamily="34" charset="0"/>
                    <a:cs typeface="Arial" panose="020B0604020202020204" pitchFamily="34" charset="0"/>
                  </a:rPr>
                  <a:t>tx1</a:t>
                </a:r>
                <a:endParaRPr lang="en-US" sz="1350" dirty="0">
                  <a:solidFill>
                    <a:schemeClr val="accent1"/>
                  </a:solidFill>
                  <a:latin typeface="Arial" panose="020B0604020202020204" pitchFamily="34" charset="0"/>
                  <a:cs typeface="Arial" panose="020B0604020202020204" pitchFamily="34" charset="0"/>
                </a:endParaRPr>
              </a:p>
            </p:txBody>
          </p:sp>
        </p:grpSp>
        <p:sp>
          <p:nvSpPr>
            <p:cNvPr id="13" name="Rectangle 12"/>
            <p:cNvSpPr/>
            <p:nvPr/>
          </p:nvSpPr>
          <p:spPr>
            <a:xfrm>
              <a:off x="4304378" y="1400434"/>
              <a:ext cx="4016284" cy="457198"/>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p:nvSpPr>
          <p:spPr>
            <a:xfrm>
              <a:off x="4461702" y="1439678"/>
              <a:ext cx="3754702" cy="393628"/>
            </a:xfrm>
            <a:prstGeom prst="rect">
              <a:avLst/>
            </a:prstGeom>
            <a:noFill/>
          </p:spPr>
          <p:txBody>
            <a:bodyPr wrap="square" rtlCol="0">
              <a:spAutoFit/>
            </a:bodyPr>
            <a:lstStyle/>
            <a:p>
              <a:r>
                <a:rPr lang="en-US" sz="1350" dirty="0">
                  <a:solidFill>
                    <a:schemeClr val="accent1"/>
                  </a:solidFill>
                  <a:latin typeface="Arial" panose="020B0604020202020204" pitchFamily="34" charset="0"/>
                  <a:cs typeface="Arial" panose="020B0604020202020204" pitchFamily="34" charset="0"/>
                </a:rPr>
                <a:t>h( h(h(</a:t>
              </a:r>
              <a:r>
                <a:rPr lang="en-US" sz="1350" dirty="0">
                  <a:latin typeface="Arial" panose="020B0604020202020204" pitchFamily="34" charset="0"/>
                  <a:cs typeface="Arial" panose="020B0604020202020204" pitchFamily="34" charset="0"/>
                </a:rPr>
                <a:t>tx1</a:t>
              </a:r>
              <a:r>
                <a:rPr lang="en-US" sz="1350" dirty="0">
                  <a:solidFill>
                    <a:schemeClr val="accent1"/>
                  </a:solidFill>
                  <a:latin typeface="Arial" panose="020B0604020202020204" pitchFamily="34" charset="0"/>
                  <a:cs typeface="Arial" panose="020B0604020202020204" pitchFamily="34" charset="0"/>
                </a:rPr>
                <a:t>)+h(</a:t>
              </a:r>
              <a:r>
                <a:rPr lang="en-US" sz="1350" dirty="0">
                  <a:latin typeface="Arial" panose="020B0604020202020204" pitchFamily="34" charset="0"/>
                  <a:cs typeface="Arial" panose="020B0604020202020204" pitchFamily="34" charset="0"/>
                </a:rPr>
                <a:t>tx2</a:t>
              </a:r>
              <a:r>
                <a:rPr lang="en-US" sz="1350" dirty="0">
                  <a:solidFill>
                    <a:schemeClr val="accent1"/>
                  </a:solidFill>
                  <a:latin typeface="Arial" panose="020B0604020202020204" pitchFamily="34" charset="0"/>
                  <a:cs typeface="Arial" panose="020B0604020202020204" pitchFamily="34" charset="0"/>
                </a:rPr>
                <a:t>)) + h(h(</a:t>
              </a:r>
              <a:r>
                <a:rPr lang="en-US" sz="1350" dirty="0">
                  <a:latin typeface="Arial" panose="020B0604020202020204" pitchFamily="34" charset="0"/>
                  <a:cs typeface="Arial" panose="020B0604020202020204" pitchFamily="34" charset="0"/>
                </a:rPr>
                <a:t>tx3</a:t>
              </a:r>
              <a:r>
                <a:rPr lang="en-US" sz="1350" dirty="0">
                  <a:solidFill>
                    <a:schemeClr val="accent1"/>
                  </a:solidFill>
                  <a:latin typeface="Arial" panose="020B0604020202020204" pitchFamily="34" charset="0"/>
                  <a:cs typeface="Arial" panose="020B0604020202020204" pitchFamily="34" charset="0"/>
                </a:rPr>
                <a:t>)+h(</a:t>
              </a:r>
              <a:r>
                <a:rPr lang="en-US" sz="1350" dirty="0">
                  <a:latin typeface="Arial" panose="020B0604020202020204" pitchFamily="34" charset="0"/>
                  <a:cs typeface="Arial" panose="020B0604020202020204" pitchFamily="34" charset="0"/>
                </a:rPr>
                <a:t>tx4</a:t>
              </a:r>
              <a:r>
                <a:rPr lang="en-US" sz="1350" dirty="0">
                  <a:solidFill>
                    <a:schemeClr val="accent1"/>
                  </a:solidFill>
                  <a:latin typeface="Arial" panose="020B0604020202020204" pitchFamily="34" charset="0"/>
                  <a:cs typeface="Arial" panose="020B0604020202020204" pitchFamily="34" charset="0"/>
                </a:rPr>
                <a:t>)) )</a:t>
              </a:r>
            </a:p>
          </p:txBody>
        </p:sp>
        <p:sp>
          <p:nvSpPr>
            <p:cNvPr id="17" name="Rectangle 16"/>
            <p:cNvSpPr/>
            <p:nvPr/>
          </p:nvSpPr>
          <p:spPr>
            <a:xfrm>
              <a:off x="4322498" y="3136642"/>
              <a:ext cx="792886" cy="457198"/>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9" name="TextBox 18"/>
            <p:cNvSpPr txBox="1"/>
            <p:nvPr/>
          </p:nvSpPr>
          <p:spPr>
            <a:xfrm>
              <a:off x="4358113" y="3188797"/>
              <a:ext cx="757270" cy="393628"/>
            </a:xfrm>
            <a:prstGeom prst="rect">
              <a:avLst/>
            </a:prstGeom>
            <a:noFill/>
          </p:spPr>
          <p:txBody>
            <a:bodyPr wrap="square" rtlCol="0">
              <a:spAutoFit/>
            </a:bodyPr>
            <a:lstStyle/>
            <a:p>
              <a:r>
                <a:rPr lang="en-US" sz="1350" dirty="0">
                  <a:solidFill>
                    <a:schemeClr val="accent1"/>
                  </a:solidFill>
                  <a:latin typeface="Arial" panose="020B0604020202020204" pitchFamily="34" charset="0"/>
                  <a:cs typeface="Arial" panose="020B0604020202020204" pitchFamily="34" charset="0"/>
                </a:rPr>
                <a:t>h(</a:t>
              </a:r>
              <a:r>
                <a:rPr lang="en-US" sz="1350" dirty="0">
                  <a:latin typeface="Arial" panose="020B0604020202020204" pitchFamily="34" charset="0"/>
                  <a:cs typeface="Arial" panose="020B0604020202020204" pitchFamily="34" charset="0"/>
                </a:rPr>
                <a:t>tx1</a:t>
              </a:r>
              <a:r>
                <a:rPr lang="en-US" sz="1350" dirty="0">
                  <a:solidFill>
                    <a:schemeClr val="accent1"/>
                  </a:solidFill>
                  <a:latin typeface="Arial" panose="020B0604020202020204" pitchFamily="34" charset="0"/>
                  <a:cs typeface="Arial" panose="020B0604020202020204" pitchFamily="34" charset="0"/>
                </a:rPr>
                <a:t>)</a:t>
              </a:r>
            </a:p>
          </p:txBody>
        </p:sp>
        <p:grpSp>
          <p:nvGrpSpPr>
            <p:cNvPr id="21" name="Group 20"/>
            <p:cNvGrpSpPr/>
            <p:nvPr/>
          </p:nvGrpSpPr>
          <p:grpSpPr>
            <a:xfrm>
              <a:off x="5402504" y="3711412"/>
              <a:ext cx="657687" cy="457198"/>
              <a:chOff x="2802205" y="1285105"/>
              <a:chExt cx="657687" cy="457198"/>
            </a:xfrm>
          </p:grpSpPr>
          <p:sp>
            <p:nvSpPr>
              <p:cNvPr id="22" name="Rectangle 21"/>
              <p:cNvSpPr/>
              <p:nvPr/>
            </p:nvSpPr>
            <p:spPr>
              <a:xfrm>
                <a:off x="2802205" y="1285105"/>
                <a:ext cx="657687" cy="457198"/>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23" name="TextBox 22"/>
              <p:cNvSpPr txBox="1"/>
              <p:nvPr/>
            </p:nvSpPr>
            <p:spPr>
              <a:xfrm>
                <a:off x="2873437" y="1329038"/>
                <a:ext cx="586455" cy="393627"/>
              </a:xfrm>
              <a:prstGeom prst="rect">
                <a:avLst/>
              </a:prstGeom>
              <a:noFill/>
            </p:spPr>
            <p:txBody>
              <a:bodyPr wrap="square" rtlCol="0">
                <a:spAutoFit/>
              </a:bodyPr>
              <a:lstStyle/>
              <a:p>
                <a:r>
                  <a:rPr lang="en-US" sz="1350" dirty="0">
                    <a:latin typeface="Arial" panose="020B0604020202020204" pitchFamily="34" charset="0"/>
                    <a:cs typeface="Arial" panose="020B0604020202020204" pitchFamily="34" charset="0"/>
                  </a:rPr>
                  <a:t>tx2</a:t>
                </a:r>
                <a:endParaRPr lang="en-US" sz="1350" dirty="0">
                  <a:solidFill>
                    <a:schemeClr val="accent1"/>
                  </a:solidFill>
                  <a:latin typeface="Arial" panose="020B0604020202020204" pitchFamily="34" charset="0"/>
                  <a:cs typeface="Arial" panose="020B0604020202020204" pitchFamily="34" charset="0"/>
                </a:endParaRPr>
              </a:p>
            </p:txBody>
          </p:sp>
        </p:grpSp>
        <p:sp>
          <p:nvSpPr>
            <p:cNvPr id="24" name="Rectangle 23"/>
            <p:cNvSpPr/>
            <p:nvPr/>
          </p:nvSpPr>
          <p:spPr>
            <a:xfrm>
              <a:off x="5334531" y="3136642"/>
              <a:ext cx="792886" cy="457198"/>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25" name="TextBox 24"/>
            <p:cNvSpPr txBox="1"/>
            <p:nvPr/>
          </p:nvSpPr>
          <p:spPr>
            <a:xfrm>
              <a:off x="5370147" y="3187052"/>
              <a:ext cx="757270" cy="393628"/>
            </a:xfrm>
            <a:prstGeom prst="rect">
              <a:avLst/>
            </a:prstGeom>
            <a:noFill/>
          </p:spPr>
          <p:txBody>
            <a:bodyPr wrap="square" rtlCol="0">
              <a:spAutoFit/>
            </a:bodyPr>
            <a:lstStyle/>
            <a:p>
              <a:r>
                <a:rPr lang="en-US" sz="1350" dirty="0">
                  <a:solidFill>
                    <a:schemeClr val="accent1"/>
                  </a:solidFill>
                  <a:latin typeface="Arial" panose="020B0604020202020204" pitchFamily="34" charset="0"/>
                  <a:cs typeface="Arial" panose="020B0604020202020204" pitchFamily="34" charset="0"/>
                </a:rPr>
                <a:t>h(</a:t>
              </a:r>
              <a:r>
                <a:rPr lang="en-US" sz="1350" dirty="0">
                  <a:latin typeface="Arial" panose="020B0604020202020204" pitchFamily="34" charset="0"/>
                  <a:cs typeface="Arial" panose="020B0604020202020204" pitchFamily="34" charset="0"/>
                </a:rPr>
                <a:t>tx2</a:t>
              </a:r>
              <a:r>
                <a:rPr lang="en-US" sz="1350" dirty="0">
                  <a:solidFill>
                    <a:schemeClr val="accent1"/>
                  </a:solidFill>
                  <a:latin typeface="Arial" panose="020B0604020202020204" pitchFamily="34" charset="0"/>
                  <a:cs typeface="Arial" panose="020B0604020202020204" pitchFamily="34" charset="0"/>
                </a:rPr>
                <a:t>)</a:t>
              </a:r>
            </a:p>
          </p:txBody>
        </p:sp>
        <p:grpSp>
          <p:nvGrpSpPr>
            <p:cNvPr id="26" name="Group 25"/>
            <p:cNvGrpSpPr/>
            <p:nvPr/>
          </p:nvGrpSpPr>
          <p:grpSpPr>
            <a:xfrm>
              <a:off x="6515707" y="3711412"/>
              <a:ext cx="657687" cy="457198"/>
              <a:chOff x="2802205" y="1285105"/>
              <a:chExt cx="657687" cy="457198"/>
            </a:xfrm>
          </p:grpSpPr>
          <p:sp>
            <p:nvSpPr>
              <p:cNvPr id="27" name="Rectangle 26"/>
              <p:cNvSpPr/>
              <p:nvPr/>
            </p:nvSpPr>
            <p:spPr>
              <a:xfrm>
                <a:off x="2802205" y="1285105"/>
                <a:ext cx="657687" cy="457198"/>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28" name="TextBox 27"/>
              <p:cNvSpPr txBox="1"/>
              <p:nvPr/>
            </p:nvSpPr>
            <p:spPr>
              <a:xfrm>
                <a:off x="2873437" y="1334151"/>
                <a:ext cx="586455" cy="393627"/>
              </a:xfrm>
              <a:prstGeom prst="rect">
                <a:avLst/>
              </a:prstGeom>
              <a:noFill/>
            </p:spPr>
            <p:txBody>
              <a:bodyPr wrap="square" rtlCol="0">
                <a:spAutoFit/>
              </a:bodyPr>
              <a:lstStyle/>
              <a:p>
                <a:r>
                  <a:rPr lang="en-US" sz="1350" dirty="0">
                    <a:latin typeface="Arial" panose="020B0604020202020204" pitchFamily="34" charset="0"/>
                    <a:cs typeface="Arial" panose="020B0604020202020204" pitchFamily="34" charset="0"/>
                  </a:rPr>
                  <a:t>tx3</a:t>
                </a:r>
                <a:endParaRPr lang="en-US" sz="1350" dirty="0">
                  <a:solidFill>
                    <a:schemeClr val="accent1"/>
                  </a:solidFill>
                  <a:latin typeface="Arial" panose="020B0604020202020204" pitchFamily="34" charset="0"/>
                  <a:cs typeface="Arial" panose="020B0604020202020204" pitchFamily="34" charset="0"/>
                </a:endParaRPr>
              </a:p>
            </p:txBody>
          </p:sp>
        </p:grpSp>
        <p:sp>
          <p:nvSpPr>
            <p:cNvPr id="29" name="Rectangle 28"/>
            <p:cNvSpPr/>
            <p:nvPr/>
          </p:nvSpPr>
          <p:spPr>
            <a:xfrm>
              <a:off x="6447734" y="3136642"/>
              <a:ext cx="792886" cy="457198"/>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30" name="TextBox 29"/>
            <p:cNvSpPr txBox="1"/>
            <p:nvPr/>
          </p:nvSpPr>
          <p:spPr>
            <a:xfrm>
              <a:off x="6483350" y="3188797"/>
              <a:ext cx="757270" cy="393628"/>
            </a:xfrm>
            <a:prstGeom prst="rect">
              <a:avLst/>
            </a:prstGeom>
            <a:noFill/>
          </p:spPr>
          <p:txBody>
            <a:bodyPr wrap="square" rtlCol="0">
              <a:spAutoFit/>
            </a:bodyPr>
            <a:lstStyle/>
            <a:p>
              <a:r>
                <a:rPr lang="en-US" sz="1350" dirty="0">
                  <a:solidFill>
                    <a:schemeClr val="accent1"/>
                  </a:solidFill>
                  <a:latin typeface="Arial" panose="020B0604020202020204" pitchFamily="34" charset="0"/>
                  <a:cs typeface="Arial" panose="020B0604020202020204" pitchFamily="34" charset="0"/>
                </a:rPr>
                <a:t>h(</a:t>
              </a:r>
              <a:r>
                <a:rPr lang="en-US" sz="1350" dirty="0">
                  <a:latin typeface="Arial" panose="020B0604020202020204" pitchFamily="34" charset="0"/>
                  <a:cs typeface="Arial" panose="020B0604020202020204" pitchFamily="34" charset="0"/>
                </a:rPr>
                <a:t>tx3</a:t>
              </a:r>
              <a:r>
                <a:rPr lang="en-US" sz="1350" dirty="0">
                  <a:solidFill>
                    <a:schemeClr val="accent1"/>
                  </a:solidFill>
                  <a:latin typeface="Arial" panose="020B0604020202020204" pitchFamily="34" charset="0"/>
                  <a:cs typeface="Arial" panose="020B0604020202020204" pitchFamily="34" charset="0"/>
                </a:rPr>
                <a:t>)</a:t>
              </a:r>
            </a:p>
          </p:txBody>
        </p:sp>
        <p:grpSp>
          <p:nvGrpSpPr>
            <p:cNvPr id="31" name="Group 30"/>
            <p:cNvGrpSpPr/>
            <p:nvPr/>
          </p:nvGrpSpPr>
          <p:grpSpPr>
            <a:xfrm>
              <a:off x="7570870" y="3711412"/>
              <a:ext cx="657687" cy="457198"/>
              <a:chOff x="2802205" y="1285105"/>
              <a:chExt cx="657687" cy="457198"/>
            </a:xfrm>
          </p:grpSpPr>
          <p:sp>
            <p:nvSpPr>
              <p:cNvPr id="32" name="Rectangle 31"/>
              <p:cNvSpPr/>
              <p:nvPr/>
            </p:nvSpPr>
            <p:spPr>
              <a:xfrm>
                <a:off x="2802205" y="1285105"/>
                <a:ext cx="657687" cy="457198"/>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33" name="TextBox 32"/>
              <p:cNvSpPr txBox="1"/>
              <p:nvPr/>
            </p:nvSpPr>
            <p:spPr>
              <a:xfrm>
                <a:off x="2873437" y="1329038"/>
                <a:ext cx="586455" cy="393627"/>
              </a:xfrm>
              <a:prstGeom prst="rect">
                <a:avLst/>
              </a:prstGeom>
              <a:noFill/>
            </p:spPr>
            <p:txBody>
              <a:bodyPr wrap="square" rtlCol="0">
                <a:spAutoFit/>
              </a:bodyPr>
              <a:lstStyle/>
              <a:p>
                <a:r>
                  <a:rPr lang="en-US" sz="1350" dirty="0">
                    <a:latin typeface="Arial" panose="020B0604020202020204" pitchFamily="34" charset="0"/>
                    <a:cs typeface="Arial" panose="020B0604020202020204" pitchFamily="34" charset="0"/>
                  </a:rPr>
                  <a:t>tx4</a:t>
                </a:r>
                <a:endParaRPr lang="en-US" sz="1350" dirty="0">
                  <a:solidFill>
                    <a:schemeClr val="accent1"/>
                  </a:solidFill>
                  <a:latin typeface="Arial" panose="020B0604020202020204" pitchFamily="34" charset="0"/>
                  <a:cs typeface="Arial" panose="020B0604020202020204" pitchFamily="34" charset="0"/>
                </a:endParaRPr>
              </a:p>
            </p:txBody>
          </p:sp>
        </p:grpSp>
        <p:sp>
          <p:nvSpPr>
            <p:cNvPr id="34" name="Rectangle 33"/>
            <p:cNvSpPr/>
            <p:nvPr/>
          </p:nvSpPr>
          <p:spPr>
            <a:xfrm>
              <a:off x="7511523" y="3136642"/>
              <a:ext cx="792886" cy="457198"/>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35" name="TextBox 34"/>
            <p:cNvSpPr txBox="1"/>
            <p:nvPr/>
          </p:nvSpPr>
          <p:spPr>
            <a:xfrm>
              <a:off x="7547138" y="3187052"/>
              <a:ext cx="757270" cy="393628"/>
            </a:xfrm>
            <a:prstGeom prst="rect">
              <a:avLst/>
            </a:prstGeom>
            <a:noFill/>
          </p:spPr>
          <p:txBody>
            <a:bodyPr wrap="square" rtlCol="0">
              <a:spAutoFit/>
            </a:bodyPr>
            <a:lstStyle/>
            <a:p>
              <a:r>
                <a:rPr lang="en-US" sz="1350" dirty="0">
                  <a:solidFill>
                    <a:schemeClr val="accent1"/>
                  </a:solidFill>
                  <a:latin typeface="Arial" panose="020B0604020202020204" pitchFamily="34" charset="0"/>
                  <a:cs typeface="Arial" panose="020B0604020202020204" pitchFamily="34" charset="0"/>
                </a:rPr>
                <a:t>h(</a:t>
              </a:r>
              <a:r>
                <a:rPr lang="en-US" sz="1350" dirty="0">
                  <a:latin typeface="Arial" panose="020B0604020202020204" pitchFamily="34" charset="0"/>
                  <a:cs typeface="Arial" panose="020B0604020202020204" pitchFamily="34" charset="0"/>
                </a:rPr>
                <a:t>tx4</a:t>
              </a:r>
              <a:r>
                <a:rPr lang="en-US" sz="1350" dirty="0">
                  <a:solidFill>
                    <a:schemeClr val="accent1"/>
                  </a:solidFill>
                  <a:latin typeface="Arial" panose="020B0604020202020204" pitchFamily="34" charset="0"/>
                  <a:cs typeface="Arial" panose="020B0604020202020204" pitchFamily="34" charset="0"/>
                </a:rPr>
                <a:t>)</a:t>
              </a:r>
            </a:p>
          </p:txBody>
        </p:sp>
        <p:sp>
          <p:nvSpPr>
            <p:cNvPr id="36" name="Rectangle 35"/>
            <p:cNvSpPr/>
            <p:nvPr/>
          </p:nvSpPr>
          <p:spPr>
            <a:xfrm>
              <a:off x="4304377" y="2367774"/>
              <a:ext cx="1933310" cy="457198"/>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37" name="TextBox 36"/>
            <p:cNvSpPr txBox="1"/>
            <p:nvPr/>
          </p:nvSpPr>
          <p:spPr>
            <a:xfrm>
              <a:off x="4339994" y="2419929"/>
              <a:ext cx="1897693" cy="393628"/>
            </a:xfrm>
            <a:prstGeom prst="rect">
              <a:avLst/>
            </a:prstGeom>
            <a:noFill/>
          </p:spPr>
          <p:txBody>
            <a:bodyPr wrap="square" rtlCol="0">
              <a:spAutoFit/>
            </a:bodyPr>
            <a:lstStyle/>
            <a:p>
              <a:r>
                <a:rPr lang="en-US" sz="1350" dirty="0">
                  <a:solidFill>
                    <a:schemeClr val="accent1"/>
                  </a:solidFill>
                  <a:latin typeface="Arial" panose="020B0604020202020204" pitchFamily="34" charset="0"/>
                  <a:cs typeface="Arial" panose="020B0604020202020204" pitchFamily="34" charset="0"/>
                </a:rPr>
                <a:t>h( h(</a:t>
              </a:r>
              <a:r>
                <a:rPr lang="en-US" sz="1350" dirty="0">
                  <a:latin typeface="Arial" panose="020B0604020202020204" pitchFamily="34" charset="0"/>
                  <a:cs typeface="Arial" panose="020B0604020202020204" pitchFamily="34" charset="0"/>
                </a:rPr>
                <a:t>tx1</a:t>
              </a:r>
              <a:r>
                <a:rPr lang="en-US" sz="1350" dirty="0">
                  <a:solidFill>
                    <a:schemeClr val="accent1"/>
                  </a:solidFill>
                  <a:latin typeface="Arial" panose="020B0604020202020204" pitchFamily="34" charset="0"/>
                  <a:cs typeface="Arial" panose="020B0604020202020204" pitchFamily="34" charset="0"/>
                </a:rPr>
                <a:t>) + h(</a:t>
              </a:r>
              <a:r>
                <a:rPr lang="en-US" sz="1350" dirty="0">
                  <a:latin typeface="Arial" panose="020B0604020202020204" pitchFamily="34" charset="0"/>
                  <a:cs typeface="Arial" panose="020B0604020202020204" pitchFamily="34" charset="0"/>
                </a:rPr>
                <a:t>tx2</a:t>
              </a:r>
              <a:r>
                <a:rPr lang="en-US" sz="1350" dirty="0">
                  <a:solidFill>
                    <a:schemeClr val="accent1"/>
                  </a:solidFill>
                  <a:latin typeface="Arial" panose="020B0604020202020204" pitchFamily="34" charset="0"/>
                  <a:cs typeface="Arial" panose="020B0604020202020204" pitchFamily="34" charset="0"/>
                </a:rPr>
                <a:t>) )</a:t>
              </a:r>
            </a:p>
          </p:txBody>
        </p:sp>
        <p:sp>
          <p:nvSpPr>
            <p:cNvPr id="38" name="Rectangle 37"/>
            <p:cNvSpPr/>
            <p:nvPr/>
          </p:nvSpPr>
          <p:spPr>
            <a:xfrm>
              <a:off x="6387352" y="2367774"/>
              <a:ext cx="1933310" cy="457198"/>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39" name="TextBox 38"/>
            <p:cNvSpPr txBox="1"/>
            <p:nvPr/>
          </p:nvSpPr>
          <p:spPr>
            <a:xfrm>
              <a:off x="6422969" y="2419929"/>
              <a:ext cx="1897693" cy="393628"/>
            </a:xfrm>
            <a:prstGeom prst="rect">
              <a:avLst/>
            </a:prstGeom>
            <a:noFill/>
          </p:spPr>
          <p:txBody>
            <a:bodyPr wrap="square" rtlCol="0">
              <a:spAutoFit/>
            </a:bodyPr>
            <a:lstStyle/>
            <a:p>
              <a:r>
                <a:rPr lang="en-US" sz="1350" dirty="0">
                  <a:solidFill>
                    <a:schemeClr val="accent1"/>
                  </a:solidFill>
                  <a:latin typeface="Arial" panose="020B0604020202020204" pitchFamily="34" charset="0"/>
                  <a:cs typeface="Arial" panose="020B0604020202020204" pitchFamily="34" charset="0"/>
                </a:rPr>
                <a:t>h( h(</a:t>
              </a:r>
              <a:r>
                <a:rPr lang="en-US" sz="1350" dirty="0">
                  <a:latin typeface="Arial" panose="020B0604020202020204" pitchFamily="34" charset="0"/>
                  <a:cs typeface="Arial" panose="020B0604020202020204" pitchFamily="34" charset="0"/>
                </a:rPr>
                <a:t>tx3</a:t>
              </a:r>
              <a:r>
                <a:rPr lang="en-US" sz="1350" dirty="0">
                  <a:solidFill>
                    <a:schemeClr val="accent1"/>
                  </a:solidFill>
                  <a:latin typeface="Arial" panose="020B0604020202020204" pitchFamily="34" charset="0"/>
                  <a:cs typeface="Arial" panose="020B0604020202020204" pitchFamily="34" charset="0"/>
                </a:rPr>
                <a:t>) + h(</a:t>
              </a:r>
              <a:r>
                <a:rPr lang="en-US" sz="1350" dirty="0">
                  <a:latin typeface="Arial" panose="020B0604020202020204" pitchFamily="34" charset="0"/>
                  <a:cs typeface="Arial" panose="020B0604020202020204" pitchFamily="34" charset="0"/>
                </a:rPr>
                <a:t>tx4</a:t>
              </a:r>
              <a:r>
                <a:rPr lang="en-US" sz="1350" dirty="0">
                  <a:solidFill>
                    <a:schemeClr val="accent1"/>
                  </a:solidFill>
                  <a:latin typeface="Arial" panose="020B0604020202020204" pitchFamily="34" charset="0"/>
                  <a:cs typeface="Arial" panose="020B0604020202020204" pitchFamily="34" charset="0"/>
                </a:rPr>
                <a:t>) )</a:t>
              </a:r>
            </a:p>
          </p:txBody>
        </p:sp>
        <p:cxnSp>
          <p:nvCxnSpPr>
            <p:cNvPr id="43" name="Straight Arrow Connector 42"/>
            <p:cNvCxnSpPr>
              <a:stCxn id="36" idx="0"/>
              <a:endCxn id="13" idx="2"/>
            </p:cNvCxnSpPr>
            <p:nvPr/>
          </p:nvCxnSpPr>
          <p:spPr>
            <a:xfrm flipV="1">
              <a:off x="5271032" y="1857632"/>
              <a:ext cx="1041488" cy="5101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8" idx="0"/>
              <a:endCxn id="13" idx="2"/>
            </p:cNvCxnSpPr>
            <p:nvPr/>
          </p:nvCxnSpPr>
          <p:spPr>
            <a:xfrm flipH="1" flipV="1">
              <a:off x="6312521" y="1857632"/>
              <a:ext cx="1041487" cy="5101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7" idx="0"/>
              <a:endCxn id="36" idx="2"/>
            </p:cNvCxnSpPr>
            <p:nvPr/>
          </p:nvCxnSpPr>
          <p:spPr>
            <a:xfrm flipV="1">
              <a:off x="4718942" y="2824972"/>
              <a:ext cx="552091" cy="31167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24" idx="0"/>
              <a:endCxn id="36" idx="2"/>
            </p:cNvCxnSpPr>
            <p:nvPr/>
          </p:nvCxnSpPr>
          <p:spPr>
            <a:xfrm flipH="1" flipV="1">
              <a:off x="5271032" y="2824972"/>
              <a:ext cx="459942" cy="31167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2" idx="0"/>
              <a:endCxn id="24" idx="2"/>
            </p:cNvCxnSpPr>
            <p:nvPr/>
          </p:nvCxnSpPr>
          <p:spPr>
            <a:xfrm flipH="1" flipV="1">
              <a:off x="5730975" y="3593840"/>
              <a:ext cx="373" cy="11757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8" idx="0"/>
              <a:endCxn id="17" idx="2"/>
            </p:cNvCxnSpPr>
            <p:nvPr/>
          </p:nvCxnSpPr>
          <p:spPr>
            <a:xfrm flipH="1" flipV="1">
              <a:off x="4718942" y="3593840"/>
              <a:ext cx="373" cy="11757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29" idx="0"/>
              <a:endCxn id="38" idx="2"/>
            </p:cNvCxnSpPr>
            <p:nvPr/>
          </p:nvCxnSpPr>
          <p:spPr>
            <a:xfrm flipV="1">
              <a:off x="6844177" y="2824972"/>
              <a:ext cx="509830" cy="31167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34" idx="0"/>
              <a:endCxn id="38" idx="2"/>
            </p:cNvCxnSpPr>
            <p:nvPr/>
          </p:nvCxnSpPr>
          <p:spPr>
            <a:xfrm flipH="1" flipV="1">
              <a:off x="7354008" y="2824972"/>
              <a:ext cx="553959" cy="31167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27" idx="0"/>
              <a:endCxn id="29" idx="2"/>
            </p:cNvCxnSpPr>
            <p:nvPr/>
          </p:nvCxnSpPr>
          <p:spPr>
            <a:xfrm flipH="1" flipV="1">
              <a:off x="6844178" y="3593840"/>
              <a:ext cx="373" cy="11757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32" idx="0"/>
              <a:endCxn id="34" idx="2"/>
            </p:cNvCxnSpPr>
            <p:nvPr/>
          </p:nvCxnSpPr>
          <p:spPr>
            <a:xfrm flipV="1">
              <a:off x="7899714" y="3593840"/>
              <a:ext cx="8253" cy="11757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5914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8CC7E0-428F-1446-9818-8181EDF1A760}"/>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Combining Tree and Chain</a:t>
            </a:r>
          </a:p>
        </p:txBody>
      </p:sp>
      <p:sp>
        <p:nvSpPr>
          <p:cNvPr id="3" name="Text Placeholder 2">
            <a:extLst>
              <a:ext uri="{FF2B5EF4-FFF2-40B4-BE49-F238E27FC236}">
                <a16:creationId xmlns:a16="http://schemas.microsoft.com/office/drawing/2014/main" id="{9CDFA2E5-02AE-5F47-86B3-CD861F760BC5}"/>
              </a:ext>
            </a:extLst>
          </p:cNvPr>
          <p:cNvSpPr>
            <a:spLocks noGrp="1"/>
          </p:cNvSpPr>
          <p:nvPr>
            <p:ph type="body" sz="quarter" idx="22"/>
          </p:nvPr>
        </p:nvSpPr>
        <p:spPr>
          <a:xfrm>
            <a:off x="125730" y="968421"/>
            <a:ext cx="8897424" cy="1391375"/>
          </a:xfrm>
        </p:spPr>
        <p:txBody>
          <a:bodyPr>
            <a:normAutofit/>
          </a:bodyPr>
          <a:lstStyle/>
          <a:p>
            <a:pPr>
              <a:buFont typeface="Arial" panose="020B0604020202020204" pitchFamily="34" charset="0"/>
              <a:buChar char="•"/>
            </a:pPr>
            <a:r>
              <a:rPr lang="en-GB" sz="1600" dirty="0">
                <a:latin typeface="Arial" panose="020B0604020202020204" pitchFamily="34" charset="0"/>
                <a:cs typeface="Arial" panose="020B0604020202020204" pitchFamily="34" charset="0"/>
              </a:rPr>
              <a:t>Each element in the chain contains:</a:t>
            </a:r>
          </a:p>
          <a:p>
            <a:pPr lvl="1">
              <a:buFont typeface="Arial" panose="020B0604020202020204" pitchFamily="34" charset="0"/>
              <a:buChar char="•"/>
            </a:pPr>
            <a:r>
              <a:rPr lang="en-GB" sz="1600" dirty="0">
                <a:latin typeface="Arial" panose="020B0604020202020204" pitchFamily="34" charset="0"/>
                <a:cs typeface="Arial" panose="020B0604020202020204" pitchFamily="34" charset="0"/>
              </a:rPr>
              <a:t>A pointer (“Merkle root”) to the tree of transactions</a:t>
            </a:r>
          </a:p>
          <a:p>
            <a:pPr lvl="1">
              <a:buFont typeface="Arial" panose="020B0604020202020204" pitchFamily="34" charset="0"/>
              <a:buChar char="•"/>
            </a:pPr>
            <a:r>
              <a:rPr lang="en-GB" sz="1600" dirty="0">
                <a:latin typeface="Arial" panose="020B0604020202020204" pitchFamily="34" charset="0"/>
                <a:cs typeface="Arial" panose="020B0604020202020204" pitchFamily="34" charset="0"/>
              </a:rPr>
              <a:t>Other metadata (e.g. timestamp)</a:t>
            </a:r>
          </a:p>
          <a:p>
            <a:pPr lvl="1">
              <a:buFont typeface="Arial" panose="020B0604020202020204" pitchFamily="34" charset="0"/>
              <a:buChar char="•"/>
            </a:pPr>
            <a:r>
              <a:rPr lang="en-GB" sz="1600" dirty="0">
                <a:latin typeface="Arial" panose="020B0604020202020204" pitchFamily="34" charset="0"/>
                <a:cs typeface="Arial" panose="020B0604020202020204" pitchFamily="34" charset="0"/>
              </a:rPr>
              <a:t>A hash of the previous block’s data (i.e. Merkle root, metadata and hash)</a:t>
            </a:r>
          </a:p>
        </p:txBody>
      </p:sp>
      <p:sp>
        <p:nvSpPr>
          <p:cNvPr id="4" name="Rectangle 3">
            <a:extLst>
              <a:ext uri="{FF2B5EF4-FFF2-40B4-BE49-F238E27FC236}">
                <a16:creationId xmlns:a16="http://schemas.microsoft.com/office/drawing/2014/main" id="{8256BCBC-3CC4-BF4E-8C70-C5BA7EB313A8}"/>
              </a:ext>
            </a:extLst>
          </p:cNvPr>
          <p:cNvSpPr/>
          <p:nvPr/>
        </p:nvSpPr>
        <p:spPr>
          <a:xfrm>
            <a:off x="1501145" y="2758342"/>
            <a:ext cx="1468672" cy="276999"/>
          </a:xfrm>
          <a:prstGeom prst="rect">
            <a:avLst/>
          </a:prstGeom>
        </p:spPr>
        <p:txBody>
          <a:bodyPr wrap="none">
            <a:spAutoFit/>
          </a:bodyPr>
          <a:lstStyle/>
          <a:p>
            <a:r>
              <a:rPr lang="en-US" sz="1200" dirty="0">
                <a:solidFill>
                  <a:schemeClr val="accent1"/>
                </a:solidFill>
                <a:latin typeface="Arial" panose="020B0604020202020204" pitchFamily="34" charset="0"/>
                <a:cs typeface="Arial" panose="020B0604020202020204" pitchFamily="34" charset="0"/>
              </a:rPr>
              <a:t>h(</a:t>
            </a:r>
            <a:r>
              <a:rPr lang="en-US" sz="1200" dirty="0">
                <a:latin typeface="Arial" panose="020B0604020202020204" pitchFamily="34" charset="0"/>
                <a:cs typeface="Arial" panose="020B0604020202020204" pitchFamily="34" charset="0"/>
              </a:rPr>
              <a:t>Genesis</a:t>
            </a:r>
            <a:r>
              <a:rPr lang="en-US" sz="1200" dirty="0">
                <a:solidFill>
                  <a:schemeClr val="accent1"/>
                </a:solidFill>
                <a:latin typeface="Arial" panose="020B0604020202020204" pitchFamily="34" charset="0"/>
                <a:cs typeface="Arial" panose="020B0604020202020204" pitchFamily="34" charset="0"/>
              </a:rPr>
              <a:t>) = 1731</a:t>
            </a:r>
          </a:p>
        </p:txBody>
      </p:sp>
      <p:sp>
        <p:nvSpPr>
          <p:cNvPr id="5" name="Rectangle 4">
            <a:extLst>
              <a:ext uri="{FF2B5EF4-FFF2-40B4-BE49-F238E27FC236}">
                <a16:creationId xmlns:a16="http://schemas.microsoft.com/office/drawing/2014/main" id="{69FF5444-B8CB-3C4D-8491-34FBCB4F8649}"/>
              </a:ext>
            </a:extLst>
          </p:cNvPr>
          <p:cNvSpPr/>
          <p:nvPr/>
        </p:nvSpPr>
        <p:spPr>
          <a:xfrm>
            <a:off x="3305078" y="2431077"/>
            <a:ext cx="1242263" cy="646331"/>
          </a:xfrm>
          <a:prstGeom prst="rect">
            <a:avLst/>
          </a:prstGeom>
        </p:spPr>
        <p:txBody>
          <a:bodyPr wrap="none">
            <a:spAutoFit/>
          </a:bodyPr>
          <a:lstStyle/>
          <a:p>
            <a:r>
              <a:rPr lang="en-US" sz="1200" dirty="0">
                <a:solidFill>
                  <a:schemeClr val="accent1"/>
                </a:solidFill>
                <a:latin typeface="Arial" panose="020B0604020202020204" pitchFamily="34" charset="0"/>
                <a:cs typeface="Arial" panose="020B0604020202020204" pitchFamily="34" charset="0"/>
              </a:rPr>
              <a:t>h(</a:t>
            </a:r>
            <a:r>
              <a:rPr lang="en-US" sz="1200" dirty="0">
                <a:latin typeface="Arial" panose="020B0604020202020204" pitchFamily="34" charset="0"/>
                <a:cs typeface="Arial" panose="020B0604020202020204" pitchFamily="34" charset="0"/>
              </a:rPr>
              <a:t>meta1 </a:t>
            </a:r>
            <a:r>
              <a:rPr lang="en-US" sz="1200" dirty="0">
                <a:solidFill>
                  <a:schemeClr val="accent1"/>
                </a:solidFill>
                <a:latin typeface="Arial" panose="020B0604020202020204" pitchFamily="34" charset="0"/>
                <a:cs typeface="Arial" panose="020B0604020202020204" pitchFamily="34" charset="0"/>
              </a:rPr>
              <a:t>+</a:t>
            </a:r>
          </a:p>
          <a:p>
            <a:r>
              <a:rPr lang="en-US" sz="1200" dirty="0">
                <a:solidFill>
                  <a:schemeClr val="accent1"/>
                </a:solidFill>
                <a:latin typeface="Arial" panose="020B0604020202020204" pitchFamily="34" charset="0"/>
                <a:cs typeface="Arial" panose="020B0604020202020204" pitchFamily="34" charset="0"/>
              </a:rPr>
              <a:t>    1731 +</a:t>
            </a:r>
          </a:p>
          <a:p>
            <a:r>
              <a:rPr lang="en-US" sz="1200" dirty="0">
                <a:solidFill>
                  <a:schemeClr val="accent1"/>
                </a:solidFill>
                <a:latin typeface="Arial" panose="020B0604020202020204" pitchFamily="34" charset="0"/>
                <a:cs typeface="Arial" panose="020B0604020202020204" pitchFamily="34" charset="0"/>
              </a:rPr>
              <a:t>    7693) = 3111</a:t>
            </a:r>
          </a:p>
        </p:txBody>
      </p:sp>
      <p:sp>
        <p:nvSpPr>
          <p:cNvPr id="6" name="Rectangle 5">
            <a:extLst>
              <a:ext uri="{FF2B5EF4-FFF2-40B4-BE49-F238E27FC236}">
                <a16:creationId xmlns:a16="http://schemas.microsoft.com/office/drawing/2014/main" id="{B890CAEA-509A-4748-A542-B98C814051F6}"/>
              </a:ext>
            </a:extLst>
          </p:cNvPr>
          <p:cNvSpPr/>
          <p:nvPr/>
        </p:nvSpPr>
        <p:spPr>
          <a:xfrm>
            <a:off x="5239601" y="2407030"/>
            <a:ext cx="1293944" cy="646331"/>
          </a:xfrm>
          <a:prstGeom prst="rect">
            <a:avLst/>
          </a:prstGeom>
        </p:spPr>
        <p:txBody>
          <a:bodyPr wrap="none">
            <a:spAutoFit/>
          </a:bodyPr>
          <a:lstStyle/>
          <a:p>
            <a:r>
              <a:rPr lang="en-US" sz="1200" dirty="0">
                <a:solidFill>
                  <a:schemeClr val="accent1"/>
                </a:solidFill>
                <a:latin typeface="Arial" panose="020B0604020202020204" pitchFamily="34" charset="0"/>
                <a:cs typeface="Arial" panose="020B0604020202020204" pitchFamily="34" charset="0"/>
              </a:rPr>
              <a:t>h(</a:t>
            </a:r>
            <a:r>
              <a:rPr lang="en-US" sz="1200" dirty="0">
                <a:latin typeface="Arial" panose="020B0604020202020204" pitchFamily="34" charset="0"/>
                <a:cs typeface="Arial" panose="020B0604020202020204" pitchFamily="34" charset="0"/>
              </a:rPr>
              <a:t>meta2 </a:t>
            </a:r>
            <a:r>
              <a:rPr lang="en-US" sz="1200" dirty="0">
                <a:solidFill>
                  <a:schemeClr val="accent1"/>
                </a:solidFill>
                <a:latin typeface="Arial" panose="020B0604020202020204" pitchFamily="34" charset="0"/>
                <a:cs typeface="Arial" panose="020B0604020202020204" pitchFamily="34" charset="0"/>
              </a:rPr>
              <a:t>+</a:t>
            </a:r>
          </a:p>
          <a:p>
            <a:r>
              <a:rPr lang="en-US" sz="1200" dirty="0">
                <a:solidFill>
                  <a:schemeClr val="accent1"/>
                </a:solidFill>
                <a:latin typeface="Arial" panose="020B0604020202020204" pitchFamily="34" charset="0"/>
                <a:cs typeface="Arial" panose="020B0604020202020204" pitchFamily="34" charset="0"/>
              </a:rPr>
              <a:t>    3111 +</a:t>
            </a:r>
          </a:p>
          <a:p>
            <a:r>
              <a:rPr lang="en-US" sz="1200" dirty="0">
                <a:solidFill>
                  <a:schemeClr val="accent1"/>
                </a:solidFill>
                <a:latin typeface="Arial" panose="020B0604020202020204" pitchFamily="34" charset="0"/>
                <a:cs typeface="Arial" panose="020B0604020202020204" pitchFamily="34" charset="0"/>
              </a:rPr>
              <a:t>    3785) = 5939</a:t>
            </a:r>
          </a:p>
        </p:txBody>
      </p:sp>
      <p:grpSp>
        <p:nvGrpSpPr>
          <p:cNvPr id="7" name="Group 6">
            <a:extLst>
              <a:ext uri="{FF2B5EF4-FFF2-40B4-BE49-F238E27FC236}">
                <a16:creationId xmlns:a16="http://schemas.microsoft.com/office/drawing/2014/main" id="{E89A565F-7D40-B84B-A7D2-064F50165762}"/>
              </a:ext>
            </a:extLst>
          </p:cNvPr>
          <p:cNvGrpSpPr/>
          <p:nvPr/>
        </p:nvGrpSpPr>
        <p:grpSpPr>
          <a:xfrm>
            <a:off x="3219803" y="3857370"/>
            <a:ext cx="1137259" cy="961840"/>
            <a:chOff x="3084303" y="3040312"/>
            <a:chExt cx="1516345" cy="1282454"/>
          </a:xfrm>
        </p:grpSpPr>
        <p:sp>
          <p:nvSpPr>
            <p:cNvPr id="8" name="Rectangle 7">
              <a:extLst>
                <a:ext uri="{FF2B5EF4-FFF2-40B4-BE49-F238E27FC236}">
                  <a16:creationId xmlns:a16="http://schemas.microsoft.com/office/drawing/2014/main" id="{74A765C2-AFEC-774E-A027-D87F30D97B9A}"/>
                </a:ext>
              </a:extLst>
            </p:cNvPr>
            <p:cNvSpPr/>
            <p:nvPr/>
          </p:nvSpPr>
          <p:spPr>
            <a:xfrm>
              <a:off x="3535167" y="3095625"/>
              <a:ext cx="629454" cy="252430"/>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0A9C941-5703-2B40-AD56-BB12E44528CC}"/>
                </a:ext>
              </a:extLst>
            </p:cNvPr>
            <p:cNvSpPr txBox="1"/>
            <p:nvPr/>
          </p:nvSpPr>
          <p:spPr>
            <a:xfrm>
              <a:off x="3517730" y="3040312"/>
              <a:ext cx="725801" cy="369332"/>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7693</a:t>
              </a:r>
            </a:p>
          </p:txBody>
        </p:sp>
        <p:sp>
          <p:nvSpPr>
            <p:cNvPr id="10" name="Rectangle 9">
              <a:extLst>
                <a:ext uri="{FF2B5EF4-FFF2-40B4-BE49-F238E27FC236}">
                  <a16:creationId xmlns:a16="http://schemas.microsoft.com/office/drawing/2014/main" id="{4BD74DC4-C367-D244-8E42-6750E7F0CA6D}"/>
                </a:ext>
              </a:extLst>
            </p:cNvPr>
            <p:cNvSpPr/>
            <p:nvPr/>
          </p:nvSpPr>
          <p:spPr>
            <a:xfrm>
              <a:off x="4026717" y="3458886"/>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7A266EB-F5B3-9C40-A326-134E58CEBA16}"/>
                </a:ext>
              </a:extLst>
            </p:cNvPr>
            <p:cNvSpPr/>
            <p:nvPr/>
          </p:nvSpPr>
          <p:spPr>
            <a:xfrm>
              <a:off x="3348247" y="3443731"/>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CDDE8A34-62CA-BA4C-BBC6-3CB69D9C0FC5}"/>
                </a:ext>
              </a:extLst>
            </p:cNvPr>
            <p:cNvSpPr/>
            <p:nvPr/>
          </p:nvSpPr>
          <p:spPr>
            <a:xfrm>
              <a:off x="3146249" y="3672437"/>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1313B01-509D-D546-9168-B59D3D998A86}"/>
                </a:ext>
              </a:extLst>
            </p:cNvPr>
            <p:cNvSpPr/>
            <p:nvPr/>
          </p:nvSpPr>
          <p:spPr>
            <a:xfrm>
              <a:off x="3498071" y="3673206"/>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A3140C1-D153-E14C-BC32-E223F5157F1A}"/>
                </a:ext>
              </a:extLst>
            </p:cNvPr>
            <p:cNvSpPr/>
            <p:nvPr/>
          </p:nvSpPr>
          <p:spPr>
            <a:xfrm>
              <a:off x="3861607" y="3683252"/>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873F2544-9753-DC4D-8EA3-D69A9B306591}"/>
                </a:ext>
              </a:extLst>
            </p:cNvPr>
            <p:cNvSpPr/>
            <p:nvPr/>
          </p:nvSpPr>
          <p:spPr>
            <a:xfrm>
              <a:off x="4223715" y="3690458"/>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06913094-BF67-4B41-81D9-79131C57C405}"/>
                </a:ext>
              </a:extLst>
            </p:cNvPr>
            <p:cNvSpPr/>
            <p:nvPr/>
          </p:nvSpPr>
          <p:spPr>
            <a:xfrm>
              <a:off x="3141712" y="3899983"/>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5F2BC826-98FC-4D45-B53C-32CCEF16E6F9}"/>
                </a:ext>
              </a:extLst>
            </p:cNvPr>
            <p:cNvSpPr txBox="1"/>
            <p:nvPr/>
          </p:nvSpPr>
          <p:spPr>
            <a:xfrm>
              <a:off x="3084303" y="3819752"/>
              <a:ext cx="431832" cy="492443"/>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tx1</a:t>
              </a:r>
              <a:endParaRPr lang="en-US" sz="900" dirty="0">
                <a:solidFill>
                  <a:schemeClr val="accent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3338DB-0452-9840-8A0B-81FAC59F9D37}"/>
                </a:ext>
              </a:extLst>
            </p:cNvPr>
            <p:cNvSpPr/>
            <p:nvPr/>
          </p:nvSpPr>
          <p:spPr>
            <a:xfrm>
              <a:off x="3499900" y="3904887"/>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8543824-6C93-5047-BC01-337D51476AD3}"/>
                </a:ext>
              </a:extLst>
            </p:cNvPr>
            <p:cNvSpPr txBox="1"/>
            <p:nvPr/>
          </p:nvSpPr>
          <p:spPr>
            <a:xfrm>
              <a:off x="3442491" y="3824656"/>
              <a:ext cx="431832" cy="492443"/>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tx2</a:t>
              </a:r>
              <a:endParaRPr lang="en-US" sz="900" dirty="0">
                <a:solidFill>
                  <a:schemeClr val="accent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66EEC32F-D222-7541-864C-0811859A0231}"/>
                </a:ext>
              </a:extLst>
            </p:cNvPr>
            <p:cNvSpPr/>
            <p:nvPr/>
          </p:nvSpPr>
          <p:spPr>
            <a:xfrm>
              <a:off x="3863436" y="3905186"/>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31E1C64-C72E-0B45-B977-635695CA3A87}"/>
                </a:ext>
              </a:extLst>
            </p:cNvPr>
            <p:cNvSpPr txBox="1"/>
            <p:nvPr/>
          </p:nvSpPr>
          <p:spPr>
            <a:xfrm>
              <a:off x="3806027" y="3824955"/>
              <a:ext cx="431832" cy="492443"/>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tx3</a:t>
              </a:r>
              <a:endParaRPr lang="en-US" sz="900" dirty="0">
                <a:solidFill>
                  <a:schemeClr val="accent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10535540-D769-6A40-886D-E291EDA4CD29}"/>
                </a:ext>
              </a:extLst>
            </p:cNvPr>
            <p:cNvSpPr/>
            <p:nvPr/>
          </p:nvSpPr>
          <p:spPr>
            <a:xfrm>
              <a:off x="4226225" y="3910554"/>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E3B4EA30-A954-6240-B025-8EEAC84DCA0B}"/>
                </a:ext>
              </a:extLst>
            </p:cNvPr>
            <p:cNvSpPr txBox="1"/>
            <p:nvPr/>
          </p:nvSpPr>
          <p:spPr>
            <a:xfrm>
              <a:off x="4168816" y="3830323"/>
              <a:ext cx="431832" cy="492443"/>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tx4</a:t>
              </a:r>
              <a:endParaRPr lang="en-US" sz="900" dirty="0">
                <a:solidFill>
                  <a:schemeClr val="accent1"/>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ADC8C53D-CAA1-0F4E-B7D0-571A9122F32A}"/>
                </a:ext>
              </a:extLst>
            </p:cNvPr>
            <p:cNvCxnSpPr>
              <a:stCxn id="11" idx="0"/>
              <a:endCxn id="8" idx="2"/>
            </p:cNvCxnSpPr>
            <p:nvPr/>
          </p:nvCxnSpPr>
          <p:spPr>
            <a:xfrm flipV="1">
              <a:off x="3490663" y="3348055"/>
              <a:ext cx="359231" cy="956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63B987A-3FDA-7D42-9F36-C7965B59F5D5}"/>
                </a:ext>
              </a:extLst>
            </p:cNvPr>
            <p:cNvCxnSpPr>
              <a:stCxn id="8" idx="2"/>
              <a:endCxn id="10" idx="0"/>
            </p:cNvCxnSpPr>
            <p:nvPr/>
          </p:nvCxnSpPr>
          <p:spPr>
            <a:xfrm>
              <a:off x="3849894" y="3348055"/>
              <a:ext cx="319239" cy="110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136F077-C1AD-F74E-A26A-EA2A1383E9DC}"/>
                </a:ext>
              </a:extLst>
            </p:cNvPr>
            <p:cNvCxnSpPr>
              <a:stCxn id="11" idx="2"/>
              <a:endCxn id="12" idx="0"/>
            </p:cNvCxnSpPr>
            <p:nvPr/>
          </p:nvCxnSpPr>
          <p:spPr>
            <a:xfrm flipH="1">
              <a:off x="3288665" y="3600848"/>
              <a:ext cx="201998" cy="7158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F695F61-0BC6-5845-ADBD-101B34DFA236}"/>
                </a:ext>
              </a:extLst>
            </p:cNvPr>
            <p:cNvCxnSpPr>
              <a:stCxn id="11" idx="2"/>
              <a:endCxn id="13" idx="0"/>
            </p:cNvCxnSpPr>
            <p:nvPr/>
          </p:nvCxnSpPr>
          <p:spPr>
            <a:xfrm>
              <a:off x="3490663" y="3600848"/>
              <a:ext cx="149824" cy="723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03D7E3B-058B-1D4B-AAA0-88E926CB629E}"/>
                </a:ext>
              </a:extLst>
            </p:cNvPr>
            <p:cNvCxnSpPr>
              <a:stCxn id="10" idx="2"/>
              <a:endCxn id="14" idx="0"/>
            </p:cNvCxnSpPr>
            <p:nvPr/>
          </p:nvCxnSpPr>
          <p:spPr>
            <a:xfrm flipH="1">
              <a:off x="4004023" y="3616003"/>
              <a:ext cx="165110" cy="67249"/>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62DB8A6E-EE1E-2844-A12D-811E58B06F03}"/>
                </a:ext>
              </a:extLst>
            </p:cNvPr>
            <p:cNvCxnSpPr>
              <a:stCxn id="10" idx="2"/>
              <a:endCxn id="15" idx="0"/>
            </p:cNvCxnSpPr>
            <p:nvPr/>
          </p:nvCxnSpPr>
          <p:spPr>
            <a:xfrm>
              <a:off x="4169133" y="3616003"/>
              <a:ext cx="196998" cy="7445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FF5E0395-A3A3-DE49-8CBE-DD7BBD580EC7}"/>
              </a:ext>
            </a:extLst>
          </p:cNvPr>
          <p:cNvGrpSpPr/>
          <p:nvPr/>
        </p:nvGrpSpPr>
        <p:grpSpPr>
          <a:xfrm>
            <a:off x="5041642" y="3855239"/>
            <a:ext cx="920435" cy="957814"/>
            <a:chOff x="3084303" y="3040312"/>
            <a:chExt cx="1227246" cy="1277086"/>
          </a:xfrm>
        </p:grpSpPr>
        <p:sp>
          <p:nvSpPr>
            <p:cNvPr id="31" name="Rectangle 30">
              <a:extLst>
                <a:ext uri="{FF2B5EF4-FFF2-40B4-BE49-F238E27FC236}">
                  <a16:creationId xmlns:a16="http://schemas.microsoft.com/office/drawing/2014/main" id="{2BC41AEA-41CA-8445-96EA-5CB7291F7D26}"/>
                </a:ext>
              </a:extLst>
            </p:cNvPr>
            <p:cNvSpPr/>
            <p:nvPr/>
          </p:nvSpPr>
          <p:spPr>
            <a:xfrm>
              <a:off x="3535167" y="3095625"/>
              <a:ext cx="629454" cy="252430"/>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BD7A6BDD-40F3-B441-A6D0-87F7C167D484}"/>
                </a:ext>
              </a:extLst>
            </p:cNvPr>
            <p:cNvSpPr txBox="1"/>
            <p:nvPr/>
          </p:nvSpPr>
          <p:spPr>
            <a:xfrm>
              <a:off x="3517729" y="3040312"/>
              <a:ext cx="715456" cy="369332"/>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3785</a:t>
              </a:r>
            </a:p>
          </p:txBody>
        </p:sp>
        <p:sp>
          <p:nvSpPr>
            <p:cNvPr id="33" name="Rectangle 32">
              <a:extLst>
                <a:ext uri="{FF2B5EF4-FFF2-40B4-BE49-F238E27FC236}">
                  <a16:creationId xmlns:a16="http://schemas.microsoft.com/office/drawing/2014/main" id="{421CFC04-A711-AE4E-8737-A98D18520A6A}"/>
                </a:ext>
              </a:extLst>
            </p:cNvPr>
            <p:cNvSpPr/>
            <p:nvPr/>
          </p:nvSpPr>
          <p:spPr>
            <a:xfrm>
              <a:off x="4026717" y="3458886"/>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8160539-DA22-AF42-AD54-41061B6A0EFE}"/>
                </a:ext>
              </a:extLst>
            </p:cNvPr>
            <p:cNvSpPr/>
            <p:nvPr/>
          </p:nvSpPr>
          <p:spPr>
            <a:xfrm>
              <a:off x="3348247" y="3443731"/>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5F7A396C-167E-2C42-B57A-C0CFD77E216D}"/>
                </a:ext>
              </a:extLst>
            </p:cNvPr>
            <p:cNvSpPr/>
            <p:nvPr/>
          </p:nvSpPr>
          <p:spPr>
            <a:xfrm>
              <a:off x="3146249" y="3672437"/>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C755A473-4188-C546-8C15-88932094457B}"/>
                </a:ext>
              </a:extLst>
            </p:cNvPr>
            <p:cNvSpPr/>
            <p:nvPr/>
          </p:nvSpPr>
          <p:spPr>
            <a:xfrm>
              <a:off x="3498071" y="3673206"/>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8E51BC57-C657-4549-BEBC-8FC1534A62B9}"/>
                </a:ext>
              </a:extLst>
            </p:cNvPr>
            <p:cNvSpPr/>
            <p:nvPr/>
          </p:nvSpPr>
          <p:spPr>
            <a:xfrm>
              <a:off x="3861607" y="3683252"/>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EBD9BEB2-CDBC-B848-BE11-8D9EF168BF2E}"/>
                </a:ext>
              </a:extLst>
            </p:cNvPr>
            <p:cNvSpPr/>
            <p:nvPr/>
          </p:nvSpPr>
          <p:spPr>
            <a:xfrm>
              <a:off x="3141712" y="3899983"/>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E1ACDC1A-A514-0A4F-B407-3050362D30FF}"/>
                </a:ext>
              </a:extLst>
            </p:cNvPr>
            <p:cNvSpPr txBox="1"/>
            <p:nvPr/>
          </p:nvSpPr>
          <p:spPr>
            <a:xfrm>
              <a:off x="3084303" y="3819752"/>
              <a:ext cx="431832" cy="492443"/>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tx5</a:t>
              </a:r>
              <a:endParaRPr lang="en-US" sz="900" dirty="0">
                <a:solidFill>
                  <a:schemeClr val="accent1"/>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270ADD38-1B46-C941-9D08-C997B09646DA}"/>
                </a:ext>
              </a:extLst>
            </p:cNvPr>
            <p:cNvSpPr/>
            <p:nvPr/>
          </p:nvSpPr>
          <p:spPr>
            <a:xfrm>
              <a:off x="3499900" y="3904887"/>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C82A7F18-DD4B-444E-9AFE-DE11597F7908}"/>
                </a:ext>
              </a:extLst>
            </p:cNvPr>
            <p:cNvSpPr txBox="1"/>
            <p:nvPr/>
          </p:nvSpPr>
          <p:spPr>
            <a:xfrm>
              <a:off x="3442491" y="3824656"/>
              <a:ext cx="431832" cy="492443"/>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tx6</a:t>
              </a:r>
              <a:endParaRPr lang="en-US" sz="900" dirty="0">
                <a:solidFill>
                  <a:schemeClr val="accent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D8AEFF81-9E83-834F-8E74-67B334C80122}"/>
                </a:ext>
              </a:extLst>
            </p:cNvPr>
            <p:cNvSpPr/>
            <p:nvPr/>
          </p:nvSpPr>
          <p:spPr>
            <a:xfrm>
              <a:off x="3863436" y="3905186"/>
              <a:ext cx="284832" cy="15711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6D8043F7-D58F-0A47-8B64-9C854EEB6A51}"/>
                </a:ext>
              </a:extLst>
            </p:cNvPr>
            <p:cNvSpPr txBox="1"/>
            <p:nvPr/>
          </p:nvSpPr>
          <p:spPr>
            <a:xfrm>
              <a:off x="3806027" y="3824955"/>
              <a:ext cx="431832" cy="492443"/>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tx7</a:t>
              </a:r>
              <a:endParaRPr lang="en-US" sz="900" dirty="0">
                <a:solidFill>
                  <a:schemeClr val="accent1"/>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9E3B69CE-98EF-B94D-8C04-B31A7F085A40}"/>
                </a:ext>
              </a:extLst>
            </p:cNvPr>
            <p:cNvCxnSpPr/>
            <p:nvPr/>
          </p:nvCxnSpPr>
          <p:spPr>
            <a:xfrm flipV="1">
              <a:off x="3490663" y="3348055"/>
              <a:ext cx="359231" cy="95676"/>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973F244-A9A5-6240-A69C-74DA0E156276}"/>
                </a:ext>
              </a:extLst>
            </p:cNvPr>
            <p:cNvCxnSpPr/>
            <p:nvPr/>
          </p:nvCxnSpPr>
          <p:spPr>
            <a:xfrm>
              <a:off x="3849894" y="3348055"/>
              <a:ext cx="319239" cy="110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974F09A5-138D-5249-AAD8-E207B1623A11}"/>
                </a:ext>
              </a:extLst>
            </p:cNvPr>
            <p:cNvCxnSpPr/>
            <p:nvPr/>
          </p:nvCxnSpPr>
          <p:spPr>
            <a:xfrm flipH="1">
              <a:off x="3288665" y="3600848"/>
              <a:ext cx="201998" cy="71589"/>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2432AE78-3FCE-2240-91FD-CF2229EE90ED}"/>
                </a:ext>
              </a:extLst>
            </p:cNvPr>
            <p:cNvCxnSpPr/>
            <p:nvPr/>
          </p:nvCxnSpPr>
          <p:spPr>
            <a:xfrm>
              <a:off x="3490663" y="3600848"/>
              <a:ext cx="149824" cy="723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255097F-240B-8745-BA0B-B604902B3197}"/>
                </a:ext>
              </a:extLst>
            </p:cNvPr>
            <p:cNvCxnSpPr/>
            <p:nvPr/>
          </p:nvCxnSpPr>
          <p:spPr>
            <a:xfrm flipH="1">
              <a:off x="4004023" y="3616003"/>
              <a:ext cx="165110" cy="67249"/>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9" name="Group 48">
            <a:extLst>
              <a:ext uri="{FF2B5EF4-FFF2-40B4-BE49-F238E27FC236}">
                <a16:creationId xmlns:a16="http://schemas.microsoft.com/office/drawing/2014/main" id="{35BCE2E6-6085-B548-9F61-D03F0516F9B5}"/>
              </a:ext>
            </a:extLst>
          </p:cNvPr>
          <p:cNvGrpSpPr/>
          <p:nvPr/>
        </p:nvGrpSpPr>
        <p:grpSpPr>
          <a:xfrm>
            <a:off x="1496055" y="3095299"/>
            <a:ext cx="1556951" cy="759941"/>
            <a:chOff x="1000897" y="1705231"/>
            <a:chExt cx="2075935" cy="1013255"/>
          </a:xfrm>
        </p:grpSpPr>
        <p:grpSp>
          <p:nvGrpSpPr>
            <p:cNvPr id="50" name="Group 49">
              <a:extLst>
                <a:ext uri="{FF2B5EF4-FFF2-40B4-BE49-F238E27FC236}">
                  <a16:creationId xmlns:a16="http://schemas.microsoft.com/office/drawing/2014/main" id="{A06F2575-5AD7-5A44-B45D-6DC221B56A77}"/>
                </a:ext>
              </a:extLst>
            </p:cNvPr>
            <p:cNvGrpSpPr/>
            <p:nvPr/>
          </p:nvGrpSpPr>
          <p:grpSpPr>
            <a:xfrm>
              <a:off x="1000897" y="1705231"/>
              <a:ext cx="2075935" cy="1013255"/>
              <a:chOff x="2594918" y="1915296"/>
              <a:chExt cx="2372497" cy="1272746"/>
            </a:xfrm>
          </p:grpSpPr>
          <p:sp>
            <p:nvSpPr>
              <p:cNvPr id="52" name="Rectangle 51">
                <a:extLst>
                  <a:ext uri="{FF2B5EF4-FFF2-40B4-BE49-F238E27FC236}">
                    <a16:creationId xmlns:a16="http://schemas.microsoft.com/office/drawing/2014/main" id="{E0795699-0C99-3549-AE3D-DA63499C6562}"/>
                  </a:ext>
                </a:extLst>
              </p:cNvPr>
              <p:cNvSpPr/>
              <p:nvPr/>
            </p:nvSpPr>
            <p:spPr>
              <a:xfrm>
                <a:off x="2594918" y="1915296"/>
                <a:ext cx="2372497" cy="1272746"/>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cxnSp>
            <p:nvCxnSpPr>
              <p:cNvPr id="53" name="Straight Connector 52">
                <a:extLst>
                  <a:ext uri="{FF2B5EF4-FFF2-40B4-BE49-F238E27FC236}">
                    <a16:creationId xmlns:a16="http://schemas.microsoft.com/office/drawing/2014/main" id="{9815BB7A-7161-1445-B11C-FD6AF34FE659}"/>
                  </a:ext>
                </a:extLst>
              </p:cNvPr>
              <p:cNvCxnSpPr>
                <a:stCxn id="55" idx="0"/>
                <a:endCxn id="55" idx="2"/>
              </p:cNvCxnSpPr>
              <p:nvPr/>
            </p:nvCxnSpPr>
            <p:spPr>
              <a:xfrm>
                <a:off x="3781167" y="1915296"/>
                <a:ext cx="0" cy="1272746"/>
              </a:xfrm>
              <a:prstGeom prst="line">
                <a:avLst/>
              </a:prstGeom>
            </p:spPr>
            <p:style>
              <a:lnRef idx="2">
                <a:schemeClr val="accent1"/>
              </a:lnRef>
              <a:fillRef idx="0">
                <a:schemeClr val="accent1"/>
              </a:fillRef>
              <a:effectRef idx="1">
                <a:schemeClr val="accent1"/>
              </a:effectRef>
              <a:fontRef idx="minor">
                <a:schemeClr val="tx1"/>
              </a:fontRef>
            </p:style>
          </p:cxnSp>
        </p:grpSp>
        <p:sp>
          <p:nvSpPr>
            <p:cNvPr id="51" name="TextBox 50">
              <a:extLst>
                <a:ext uri="{FF2B5EF4-FFF2-40B4-BE49-F238E27FC236}">
                  <a16:creationId xmlns:a16="http://schemas.microsoft.com/office/drawing/2014/main" id="{7D36DE02-8AED-2941-AEFB-BD11BCD5095A}"/>
                </a:ext>
              </a:extLst>
            </p:cNvPr>
            <p:cNvSpPr txBox="1"/>
            <p:nvPr/>
          </p:nvSpPr>
          <p:spPr>
            <a:xfrm>
              <a:off x="1098130" y="1888692"/>
              <a:ext cx="906659" cy="338555"/>
            </a:xfrm>
            <a:prstGeom prst="rect">
              <a:avLst/>
            </a:prstGeom>
            <a:noFill/>
          </p:spPr>
          <p:txBody>
            <a:bodyPr wrap="none" rtlCol="0">
              <a:spAutoFit/>
            </a:bodyPr>
            <a:lstStyle/>
            <a:p>
              <a:r>
                <a:rPr lang="en-US" sz="1050" dirty="0">
                  <a:latin typeface="Arial" panose="020B0604020202020204" pitchFamily="34" charset="0"/>
                  <a:cs typeface="Arial" panose="020B0604020202020204" pitchFamily="34" charset="0"/>
                </a:rPr>
                <a:t>Genesis</a:t>
              </a:r>
            </a:p>
          </p:txBody>
        </p:sp>
      </p:grpSp>
      <p:grpSp>
        <p:nvGrpSpPr>
          <p:cNvPr id="54" name="Group 53">
            <a:extLst>
              <a:ext uri="{FF2B5EF4-FFF2-40B4-BE49-F238E27FC236}">
                <a16:creationId xmlns:a16="http://schemas.microsoft.com/office/drawing/2014/main" id="{D1F1DDFF-76B5-9045-A9A0-36D3C32FF06B}"/>
              </a:ext>
            </a:extLst>
          </p:cNvPr>
          <p:cNvGrpSpPr/>
          <p:nvPr/>
        </p:nvGrpSpPr>
        <p:grpSpPr>
          <a:xfrm>
            <a:off x="3369319" y="3095302"/>
            <a:ext cx="1556951" cy="759941"/>
            <a:chOff x="1000897" y="1705231"/>
            <a:chExt cx="2075935" cy="1013255"/>
          </a:xfrm>
        </p:grpSpPr>
        <p:grpSp>
          <p:nvGrpSpPr>
            <p:cNvPr id="55" name="Group 54">
              <a:extLst>
                <a:ext uri="{FF2B5EF4-FFF2-40B4-BE49-F238E27FC236}">
                  <a16:creationId xmlns:a16="http://schemas.microsoft.com/office/drawing/2014/main" id="{F69DFEE8-FF65-E941-B6CF-D8329FA07589}"/>
                </a:ext>
              </a:extLst>
            </p:cNvPr>
            <p:cNvGrpSpPr/>
            <p:nvPr/>
          </p:nvGrpSpPr>
          <p:grpSpPr>
            <a:xfrm>
              <a:off x="1000897" y="1705231"/>
              <a:ext cx="2075935" cy="1013255"/>
              <a:chOff x="2594918" y="1915296"/>
              <a:chExt cx="2372497" cy="1272746"/>
            </a:xfrm>
          </p:grpSpPr>
          <p:sp>
            <p:nvSpPr>
              <p:cNvPr id="57" name="Rectangle 56">
                <a:extLst>
                  <a:ext uri="{FF2B5EF4-FFF2-40B4-BE49-F238E27FC236}">
                    <a16:creationId xmlns:a16="http://schemas.microsoft.com/office/drawing/2014/main" id="{25B3BCEC-0840-B543-8502-E538AA109C3E}"/>
                  </a:ext>
                </a:extLst>
              </p:cNvPr>
              <p:cNvSpPr/>
              <p:nvPr/>
            </p:nvSpPr>
            <p:spPr>
              <a:xfrm>
                <a:off x="2594918" y="1915296"/>
                <a:ext cx="2372497" cy="1272746"/>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7DE96B47-C250-D94B-9E06-3BEC95F123EF}"/>
                  </a:ext>
                </a:extLst>
              </p:cNvPr>
              <p:cNvCxnSpPr/>
              <p:nvPr/>
            </p:nvCxnSpPr>
            <p:spPr>
              <a:xfrm>
                <a:off x="3781167" y="1915296"/>
                <a:ext cx="0" cy="1272746"/>
              </a:xfrm>
              <a:prstGeom prst="line">
                <a:avLst/>
              </a:prstGeom>
            </p:spPr>
            <p:style>
              <a:lnRef idx="2">
                <a:schemeClr val="accent1"/>
              </a:lnRef>
              <a:fillRef idx="0">
                <a:schemeClr val="accent1"/>
              </a:fillRef>
              <a:effectRef idx="1">
                <a:schemeClr val="accent1"/>
              </a:effectRef>
              <a:fontRef idx="minor">
                <a:schemeClr val="tx1"/>
              </a:fontRef>
            </p:style>
          </p:cxnSp>
        </p:grpSp>
        <p:sp>
          <p:nvSpPr>
            <p:cNvPr id="56" name="TextBox 55">
              <a:extLst>
                <a:ext uri="{FF2B5EF4-FFF2-40B4-BE49-F238E27FC236}">
                  <a16:creationId xmlns:a16="http://schemas.microsoft.com/office/drawing/2014/main" id="{275BA120-2672-B543-B1D1-85853FBC778E}"/>
                </a:ext>
              </a:extLst>
            </p:cNvPr>
            <p:cNvSpPr txBox="1"/>
            <p:nvPr/>
          </p:nvSpPr>
          <p:spPr>
            <a:xfrm>
              <a:off x="1060362" y="1756631"/>
              <a:ext cx="1076234" cy="86177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meta1 </a:t>
              </a:r>
              <a:r>
                <a:rPr lang="en-US" sz="1200" dirty="0">
                  <a:solidFill>
                    <a:schemeClr val="accent1"/>
                  </a:solidFill>
                  <a:latin typeface="Arial" panose="020B0604020202020204" pitchFamily="34" charset="0"/>
                  <a:cs typeface="Arial" panose="020B0604020202020204" pitchFamily="34" charset="0"/>
                </a:rPr>
                <a:t>+ 1731 + 7693</a:t>
              </a:r>
            </a:p>
          </p:txBody>
        </p:sp>
      </p:grpSp>
      <p:grpSp>
        <p:nvGrpSpPr>
          <p:cNvPr id="59" name="Group 58">
            <a:extLst>
              <a:ext uri="{FF2B5EF4-FFF2-40B4-BE49-F238E27FC236}">
                <a16:creationId xmlns:a16="http://schemas.microsoft.com/office/drawing/2014/main" id="{E343506E-88C5-834C-901A-A9F5E18DD8EE}"/>
              </a:ext>
            </a:extLst>
          </p:cNvPr>
          <p:cNvGrpSpPr/>
          <p:nvPr/>
        </p:nvGrpSpPr>
        <p:grpSpPr>
          <a:xfrm>
            <a:off x="5242582" y="3095299"/>
            <a:ext cx="1556951" cy="759941"/>
            <a:chOff x="1000897" y="1705231"/>
            <a:chExt cx="2075935" cy="1013255"/>
          </a:xfrm>
        </p:grpSpPr>
        <p:sp>
          <p:nvSpPr>
            <p:cNvPr id="60" name="Rectangle 59">
              <a:extLst>
                <a:ext uri="{FF2B5EF4-FFF2-40B4-BE49-F238E27FC236}">
                  <a16:creationId xmlns:a16="http://schemas.microsoft.com/office/drawing/2014/main" id="{803CC3B9-5909-3249-A724-6A3F42213769}"/>
                </a:ext>
              </a:extLst>
            </p:cNvPr>
            <p:cNvSpPr/>
            <p:nvPr/>
          </p:nvSpPr>
          <p:spPr>
            <a:xfrm>
              <a:off x="1000897" y="1705231"/>
              <a:ext cx="2075935" cy="1013255"/>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E8BCBE3E-B3BC-ED42-A46C-EADD590E5C50}"/>
                </a:ext>
              </a:extLst>
            </p:cNvPr>
            <p:cNvSpPr txBox="1"/>
            <p:nvPr/>
          </p:nvSpPr>
          <p:spPr>
            <a:xfrm>
              <a:off x="1036346" y="1765882"/>
              <a:ext cx="1040280" cy="86177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meta2</a:t>
              </a:r>
              <a:r>
                <a:rPr lang="en-US" sz="1200" dirty="0">
                  <a:solidFill>
                    <a:schemeClr val="accent1"/>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a:t>
              </a:r>
              <a:r>
                <a:rPr lang="en-US" sz="1200" dirty="0">
                  <a:solidFill>
                    <a:schemeClr val="accent1"/>
                  </a:solidFill>
                  <a:latin typeface="Arial" panose="020B0604020202020204" pitchFamily="34" charset="0"/>
                  <a:cs typeface="Arial" panose="020B0604020202020204" pitchFamily="34" charset="0"/>
                </a:rPr>
                <a:t>3111 + 3785</a:t>
              </a:r>
            </a:p>
          </p:txBody>
        </p:sp>
      </p:grpSp>
      <p:sp>
        <p:nvSpPr>
          <p:cNvPr id="62" name="Rectangle 61">
            <a:extLst>
              <a:ext uri="{FF2B5EF4-FFF2-40B4-BE49-F238E27FC236}">
                <a16:creationId xmlns:a16="http://schemas.microsoft.com/office/drawing/2014/main" id="{73128199-D904-2844-8C31-AA8842478B68}"/>
              </a:ext>
            </a:extLst>
          </p:cNvPr>
          <p:cNvSpPr/>
          <p:nvPr/>
        </p:nvSpPr>
        <p:spPr>
          <a:xfrm>
            <a:off x="7119598" y="3095299"/>
            <a:ext cx="774722" cy="759941"/>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cxnSp>
        <p:nvCxnSpPr>
          <p:cNvPr id="63" name="Straight Arrow Connector 62">
            <a:extLst>
              <a:ext uri="{FF2B5EF4-FFF2-40B4-BE49-F238E27FC236}">
                <a16:creationId xmlns:a16="http://schemas.microsoft.com/office/drawing/2014/main" id="{7E67EF3C-7CDD-1E48-AEB7-141EA40D52C1}"/>
              </a:ext>
            </a:extLst>
          </p:cNvPr>
          <p:cNvCxnSpPr/>
          <p:nvPr/>
        </p:nvCxnSpPr>
        <p:spPr>
          <a:xfrm>
            <a:off x="2667067" y="3475268"/>
            <a:ext cx="702251" cy="5"/>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23AA1590-2240-5D47-8269-EBE358B442DD}"/>
              </a:ext>
            </a:extLst>
          </p:cNvPr>
          <p:cNvCxnSpPr>
            <a:endCxn id="60" idx="1"/>
          </p:cNvCxnSpPr>
          <p:nvPr/>
        </p:nvCxnSpPr>
        <p:spPr>
          <a:xfrm flipV="1">
            <a:off x="4569485" y="3475270"/>
            <a:ext cx="673097" cy="11653"/>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E3F59D54-0B9B-5A4F-9497-7D01E7D31BB5}"/>
              </a:ext>
            </a:extLst>
          </p:cNvPr>
          <p:cNvCxnSpPr/>
          <p:nvPr/>
        </p:nvCxnSpPr>
        <p:spPr>
          <a:xfrm flipV="1">
            <a:off x="6410670" y="3475271"/>
            <a:ext cx="708929" cy="11652"/>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0B3F25BA-A29E-B747-BBA4-49E84F7F8E74}"/>
              </a:ext>
            </a:extLst>
          </p:cNvPr>
          <p:cNvSpPr txBox="1"/>
          <p:nvPr/>
        </p:nvSpPr>
        <p:spPr>
          <a:xfrm>
            <a:off x="7348142" y="3232895"/>
            <a:ext cx="389850" cy="461665"/>
          </a:xfrm>
          <a:prstGeom prst="rect">
            <a:avLst/>
          </a:prstGeom>
          <a:noFill/>
        </p:spPr>
        <p:txBody>
          <a:bodyPr wrap="none" rtlCol="0">
            <a:spAutoFit/>
          </a:bodyPr>
          <a:lstStyle/>
          <a:p>
            <a:r>
              <a:rPr lang="en-US" sz="2400" dirty="0">
                <a:solidFill>
                  <a:schemeClr val="accent1"/>
                </a:solidFill>
                <a:latin typeface="Arial" panose="020B0604020202020204" pitchFamily="34" charset="0"/>
                <a:cs typeface="Arial" panose="020B0604020202020204" pitchFamily="34" charset="0"/>
              </a:rPr>
              <a:t>X</a:t>
            </a:r>
          </a:p>
        </p:txBody>
      </p:sp>
      <p:cxnSp>
        <p:nvCxnSpPr>
          <p:cNvPr id="67" name="Straight Connector 66">
            <a:extLst>
              <a:ext uri="{FF2B5EF4-FFF2-40B4-BE49-F238E27FC236}">
                <a16:creationId xmlns:a16="http://schemas.microsoft.com/office/drawing/2014/main" id="{55818025-61E8-B443-809F-8ECFF0532FEB}"/>
              </a:ext>
            </a:extLst>
          </p:cNvPr>
          <p:cNvCxnSpPr/>
          <p:nvPr/>
        </p:nvCxnSpPr>
        <p:spPr>
          <a:xfrm>
            <a:off x="6049379" y="3106952"/>
            <a:ext cx="0" cy="75994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657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r>
              <a:rPr lang="en-GB" dirty="0"/>
              <a:t>Benefits of This Approach</a:t>
            </a:r>
          </a:p>
        </p:txBody>
      </p:sp>
      <p:sp>
        <p:nvSpPr>
          <p:cNvPr id="5" name="Text Placeholder 4">
            <a:extLst>
              <a:ext uri="{FF2B5EF4-FFF2-40B4-BE49-F238E27FC236}">
                <a16:creationId xmlns:a16="http://schemas.microsoft.com/office/drawing/2014/main" id="{328A05A9-2866-4E4B-A3C1-B237CA717545}"/>
              </a:ext>
            </a:extLst>
          </p:cNvPr>
          <p:cNvSpPr>
            <a:spLocks noGrp="1"/>
          </p:cNvSpPr>
          <p:nvPr>
            <p:ph type="body" sz="quarter" idx="22"/>
          </p:nvPr>
        </p:nvSpPr>
        <p:spPr/>
        <p:txBody>
          <a:bodyPr/>
          <a:lstStyle/>
          <a:p>
            <a:pPr>
              <a:buFont typeface="Arial" panose="020B0604020202020204" pitchFamily="34" charset="0"/>
              <a:buChar char="•"/>
            </a:pPr>
            <a:r>
              <a:rPr lang="en-GB" sz="1500" dirty="0"/>
              <a:t>It allows tampered transactions to be identified easily</a:t>
            </a:r>
          </a:p>
          <a:p>
            <a:pPr>
              <a:buFont typeface="Arial" panose="020B0604020202020204" pitchFamily="34" charset="0"/>
              <a:buChar char="•"/>
            </a:pPr>
            <a:endParaRPr lang="en-GB" sz="1500" dirty="0"/>
          </a:p>
          <a:p>
            <a:pPr>
              <a:buFont typeface="Arial" panose="020B0604020202020204" pitchFamily="34" charset="0"/>
              <a:buChar char="•"/>
            </a:pPr>
            <a:r>
              <a:rPr lang="en-GB" sz="1500" dirty="0"/>
              <a:t>More </a:t>
            </a:r>
            <a:r>
              <a:rPr lang="en-GB" sz="1500" dirty="0">
                <a:solidFill>
                  <a:schemeClr val="accent4"/>
                </a:solidFill>
              </a:rPr>
              <a:t>efficient search </a:t>
            </a:r>
            <a:r>
              <a:rPr lang="en-GB" sz="1500" dirty="0"/>
              <a:t>within a block</a:t>
            </a:r>
          </a:p>
          <a:p>
            <a:pPr lvl="1">
              <a:buFont typeface="Arial" panose="020B0604020202020204" pitchFamily="34" charset="0"/>
              <a:buChar char="•"/>
            </a:pPr>
            <a:r>
              <a:rPr lang="en-GB" sz="1500" dirty="0"/>
              <a:t> </a:t>
            </a:r>
            <a:r>
              <a:rPr lang="en-GB" sz="1500" dirty="0">
                <a:solidFill>
                  <a:schemeClr val="accent1"/>
                </a:solidFill>
              </a:rPr>
              <a:t>O(log N)</a:t>
            </a:r>
            <a:r>
              <a:rPr lang="en-GB" sz="1500" dirty="0"/>
              <a:t> rather than </a:t>
            </a:r>
            <a:r>
              <a:rPr lang="en-GB" sz="1500" dirty="0">
                <a:solidFill>
                  <a:schemeClr val="accent1"/>
                </a:solidFill>
              </a:rPr>
              <a:t>O(N)</a:t>
            </a:r>
          </a:p>
          <a:p>
            <a:pPr>
              <a:buFont typeface="Arial" panose="020B0604020202020204" pitchFamily="34" charset="0"/>
              <a:buChar char="•"/>
            </a:pPr>
            <a:endParaRPr lang="en-GB" sz="1500" dirty="0"/>
          </a:p>
          <a:p>
            <a:pPr>
              <a:buFont typeface="Arial" panose="020B0604020202020204" pitchFamily="34" charset="0"/>
              <a:buChar char="•"/>
            </a:pPr>
            <a:r>
              <a:rPr lang="en-GB" sz="1500" dirty="0"/>
              <a:t>Allows transaction detail to be stubbed</a:t>
            </a:r>
          </a:p>
          <a:p>
            <a:pPr lvl="1">
              <a:buFont typeface="Arial" panose="020B0604020202020204" pitchFamily="34" charset="0"/>
              <a:buChar char="•"/>
            </a:pPr>
            <a:r>
              <a:rPr lang="en-GB" sz="1500" dirty="0"/>
              <a:t>Bitcoin has a </a:t>
            </a:r>
            <a:r>
              <a:rPr lang="en-GB" sz="1500" dirty="0">
                <a:solidFill>
                  <a:schemeClr val="accent4"/>
                </a:solidFill>
              </a:rPr>
              <a:t>Simplified Payment Verifier </a:t>
            </a:r>
            <a:r>
              <a:rPr lang="en-GB" sz="1500" dirty="0"/>
              <a:t>(SPV) concept: a type of user that doesn’t have the entire tree available, just the Merkel roots</a:t>
            </a:r>
          </a:p>
          <a:p>
            <a:pPr lvl="1">
              <a:buFont typeface="Arial" panose="020B0604020202020204" pitchFamily="34" charset="0"/>
              <a:buChar char="•"/>
            </a:pPr>
            <a:r>
              <a:rPr lang="en-GB" sz="1500" dirty="0"/>
              <a:t>Note it is also possible to checkpoint and archive old blocks, creating a new Genesis block mid-way through the chain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22536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24"/>
          </p:nvPr>
        </p:nvSpPr>
        <p:spPr/>
        <p:txBody>
          <a:bodyPr>
            <a:normAutofit/>
          </a:bodyPr>
          <a:lstStyle/>
          <a:p>
            <a:pPr marL="257175" indent="-257175">
              <a:buFont typeface="Arial" panose="020B0604020202020204" pitchFamily="34" charset="0"/>
              <a:buChar char="•"/>
            </a:pPr>
            <a:r>
              <a:rPr lang="en-US" sz="1500" dirty="0"/>
              <a:t>What’s Dave’s balance?</a:t>
            </a:r>
          </a:p>
          <a:p>
            <a:pPr marL="257175" indent="-257175">
              <a:buFont typeface="Arial" panose="020B0604020202020204" pitchFamily="34" charset="0"/>
              <a:buChar char="•"/>
            </a:pPr>
            <a:endParaRPr lang="en-US" sz="1500" dirty="0"/>
          </a:p>
          <a:p>
            <a:pPr marL="257175" indent="-257175">
              <a:buFont typeface="Arial" panose="020B0604020202020204" pitchFamily="34" charset="0"/>
              <a:buChar char="•"/>
            </a:pPr>
            <a:r>
              <a:rPr lang="en-US" sz="1500" dirty="0"/>
              <a:t>Does Matt have funds to clear a £1000 transaction? (Assuming no overdraft)</a:t>
            </a:r>
          </a:p>
        </p:txBody>
      </p:sp>
      <p:sp>
        <p:nvSpPr>
          <p:cNvPr id="6" name="Text Placeholder 5">
            <a:extLst>
              <a:ext uri="{FF2B5EF4-FFF2-40B4-BE49-F238E27FC236}">
                <a16:creationId xmlns:a16="http://schemas.microsoft.com/office/drawing/2014/main" id="{8B943F17-8865-3140-8CB8-C1BFB5EFDF3E}"/>
              </a:ext>
            </a:extLst>
          </p:cNvPr>
          <p:cNvSpPr>
            <a:spLocks noGrp="1"/>
          </p:cNvSpPr>
          <p:nvPr>
            <p:ph type="body" sz="quarter" idx="13"/>
          </p:nvPr>
        </p:nvSpPr>
        <p:spPr/>
        <p:txBody>
          <a:bodyPr/>
          <a:lstStyle/>
          <a:p>
            <a:r>
              <a:rPr lang="en-US" dirty="0"/>
              <a:t>Common Transactions</a:t>
            </a:r>
          </a:p>
        </p:txBody>
      </p:sp>
      <p:graphicFrame>
        <p:nvGraphicFramePr>
          <p:cNvPr id="5" name="Table 4"/>
          <p:cNvGraphicFramePr>
            <a:graphicFrameLocks noGrp="1"/>
          </p:cNvGraphicFramePr>
          <p:nvPr>
            <p:extLst>
              <p:ext uri="{D42A27DB-BD31-4B8C-83A1-F6EECF244321}">
                <p14:modId xmlns:p14="http://schemas.microsoft.com/office/powerpoint/2010/main" val="3968130564"/>
              </p:ext>
            </p:extLst>
          </p:nvPr>
        </p:nvGraphicFramePr>
        <p:xfrm>
          <a:off x="4944234" y="1473172"/>
          <a:ext cx="3770888" cy="2057400"/>
        </p:xfrm>
        <a:graphic>
          <a:graphicData uri="http://schemas.openxmlformats.org/drawingml/2006/table">
            <a:tbl>
              <a:tblPr firstRow="1" bandRow="1">
                <a:tableStyleId>{00A15C55-8517-42AA-B614-E9B94910E393}</a:tableStyleId>
              </a:tblPr>
              <a:tblGrid>
                <a:gridCol w="192608">
                  <a:extLst>
                    <a:ext uri="{9D8B030D-6E8A-4147-A177-3AD203B41FA5}">
                      <a16:colId xmlns:a16="http://schemas.microsoft.com/office/drawing/2014/main" val="3442765195"/>
                    </a:ext>
                  </a:extLst>
                </a:gridCol>
                <a:gridCol w="991554">
                  <a:extLst>
                    <a:ext uri="{9D8B030D-6E8A-4147-A177-3AD203B41FA5}">
                      <a16:colId xmlns:a16="http://schemas.microsoft.com/office/drawing/2014/main" val="20000"/>
                    </a:ext>
                  </a:extLst>
                </a:gridCol>
                <a:gridCol w="809427">
                  <a:extLst>
                    <a:ext uri="{9D8B030D-6E8A-4147-A177-3AD203B41FA5}">
                      <a16:colId xmlns:a16="http://schemas.microsoft.com/office/drawing/2014/main" val="20001"/>
                    </a:ext>
                  </a:extLst>
                </a:gridCol>
                <a:gridCol w="786942">
                  <a:extLst>
                    <a:ext uri="{9D8B030D-6E8A-4147-A177-3AD203B41FA5}">
                      <a16:colId xmlns:a16="http://schemas.microsoft.com/office/drawing/2014/main" val="20002"/>
                    </a:ext>
                  </a:extLst>
                </a:gridCol>
                <a:gridCol w="990357">
                  <a:extLst>
                    <a:ext uri="{9D8B030D-6E8A-4147-A177-3AD203B41FA5}">
                      <a16:colId xmlns:a16="http://schemas.microsoft.com/office/drawing/2014/main" val="20003"/>
                    </a:ext>
                  </a:extLst>
                </a:gridCol>
              </a:tblGrid>
              <a:tr h="205740">
                <a:tc>
                  <a:txBody>
                    <a:bodyPr/>
                    <a:lstStyle/>
                    <a:p>
                      <a:pPr algn="ctr"/>
                      <a:r>
                        <a:rPr lang="en-US" sz="900" b="0" i="0" dirty="0">
                          <a:latin typeface="IBM Plex Sans Regular" charset="0"/>
                        </a:rPr>
                        <a:t>#</a:t>
                      </a:r>
                    </a:p>
                  </a:txBody>
                  <a:tcPr marL="68580" marR="68580" marT="34290" marB="34290" anchor="ctr"/>
                </a:tc>
                <a:tc>
                  <a:txBody>
                    <a:bodyPr/>
                    <a:lstStyle/>
                    <a:p>
                      <a:pPr algn="ctr"/>
                      <a:r>
                        <a:rPr lang="en-US" sz="900" dirty="0"/>
                        <a:t>Transaction</a:t>
                      </a:r>
                      <a:endParaRPr lang="en-US" sz="900" b="0" i="0" dirty="0">
                        <a:latin typeface="IBM Plex Sans Regular" charset="0"/>
                      </a:endParaRPr>
                    </a:p>
                  </a:txBody>
                  <a:tcPr marL="68580" marR="68580" marT="34290" marB="34290" anchor="ctr"/>
                </a:tc>
                <a:tc>
                  <a:txBody>
                    <a:bodyPr/>
                    <a:lstStyle/>
                    <a:p>
                      <a:pPr algn="ctr"/>
                      <a:r>
                        <a:rPr lang="en-US" sz="900" dirty="0"/>
                        <a:t>Initiator</a:t>
                      </a:r>
                      <a:endParaRPr lang="en-US" sz="900" b="0" i="0" dirty="0">
                        <a:latin typeface="IBM Plex Sans Regular" charset="0"/>
                      </a:endParaRPr>
                    </a:p>
                  </a:txBody>
                  <a:tcPr marL="68580" marR="68580" marT="34290" marB="34290" anchor="ctr"/>
                </a:tc>
                <a:tc>
                  <a:txBody>
                    <a:bodyPr/>
                    <a:lstStyle/>
                    <a:p>
                      <a:pPr algn="ctr"/>
                      <a:r>
                        <a:rPr lang="en-US" sz="900" dirty="0"/>
                        <a:t>Receiver</a:t>
                      </a:r>
                      <a:endParaRPr lang="en-US" sz="900" b="0" i="0" dirty="0">
                        <a:latin typeface="IBM Plex Sans Regular" charset="0"/>
                      </a:endParaRPr>
                    </a:p>
                  </a:txBody>
                  <a:tcPr marL="68580" marR="68580" marT="34290" marB="34290" anchor="ctr"/>
                </a:tc>
                <a:tc>
                  <a:txBody>
                    <a:bodyPr/>
                    <a:lstStyle/>
                    <a:p>
                      <a:pPr algn="ctr"/>
                      <a:r>
                        <a:rPr lang="en-US" sz="900" dirty="0"/>
                        <a:t>Amount</a:t>
                      </a:r>
                      <a:endParaRPr lang="en-US" sz="900" b="0" i="0" dirty="0">
                        <a:latin typeface="IBM Plex Sans Regular" charset="0"/>
                      </a:endParaRPr>
                    </a:p>
                  </a:txBody>
                  <a:tcPr marL="68580" marR="68580" marT="34290" marB="34290" anchor="ctr"/>
                </a:tc>
                <a:extLst>
                  <a:ext uri="{0D108BD9-81ED-4DB2-BD59-A6C34878D82A}">
                    <a16:rowId xmlns:a16="http://schemas.microsoft.com/office/drawing/2014/main" val="10000"/>
                  </a:ext>
                </a:extLst>
              </a:tr>
              <a:tr h="205740">
                <a:tc>
                  <a:txBody>
                    <a:bodyPr/>
                    <a:lstStyle/>
                    <a:p>
                      <a:r>
                        <a:rPr lang="en-US" sz="900" b="0" i="0" dirty="0">
                          <a:latin typeface="IBM Plex Sans Regular" charset="0"/>
                        </a:rPr>
                        <a:t>1</a:t>
                      </a:r>
                    </a:p>
                  </a:txBody>
                  <a:tcPr marL="68580" marR="68580" marT="34290" marB="34290"/>
                </a:tc>
                <a:tc>
                  <a:txBody>
                    <a:bodyPr/>
                    <a:lstStyle/>
                    <a:p>
                      <a:r>
                        <a:rPr lang="en-US" sz="900" dirty="0"/>
                        <a:t>Create a/c</a:t>
                      </a:r>
                      <a:endParaRPr lang="en-US" sz="900" b="0" i="0" dirty="0">
                        <a:latin typeface="IBM Plex Sans Regular" charset="0"/>
                      </a:endParaRPr>
                    </a:p>
                  </a:txBody>
                  <a:tcPr marL="68580" marR="68580" marT="34290" marB="34290"/>
                </a:tc>
                <a:tc>
                  <a:txBody>
                    <a:bodyPr/>
                    <a:lstStyle/>
                    <a:p>
                      <a:r>
                        <a:rPr lang="en-US" sz="900" dirty="0"/>
                        <a:t>Cash</a:t>
                      </a:r>
                      <a:endParaRPr lang="en-US" sz="900" b="0" i="0" dirty="0">
                        <a:latin typeface="IBM Plex Sans Regular" charset="0"/>
                      </a:endParaRPr>
                    </a:p>
                  </a:txBody>
                  <a:tcPr marL="68580" marR="68580" marT="34290" marB="34290"/>
                </a:tc>
                <a:tc>
                  <a:txBody>
                    <a:bodyPr/>
                    <a:lstStyle/>
                    <a:p>
                      <a:r>
                        <a:rPr lang="en-US" sz="900" dirty="0"/>
                        <a:t>Matt</a:t>
                      </a:r>
                      <a:endParaRPr lang="en-US" sz="900" b="0" i="0" dirty="0">
                        <a:latin typeface="IBM Plex Sans Regular" charset="0"/>
                      </a:endParaRPr>
                    </a:p>
                  </a:txBody>
                  <a:tcPr marL="68580" marR="68580" marT="34290" marB="34290"/>
                </a:tc>
                <a:tc>
                  <a:txBody>
                    <a:bodyPr/>
                    <a:lstStyle/>
                    <a:p>
                      <a:r>
                        <a:rPr lang="en-US" sz="900" dirty="0"/>
                        <a:t>£1000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1"/>
                  </a:ext>
                </a:extLst>
              </a:tr>
              <a:tr h="205740">
                <a:tc>
                  <a:txBody>
                    <a:bodyPr/>
                    <a:lstStyle/>
                    <a:p>
                      <a:r>
                        <a:rPr lang="en-US" sz="900" b="0" i="0" dirty="0">
                          <a:latin typeface="IBM Plex Sans Regular" charset="0"/>
                        </a:rPr>
                        <a:t>2</a:t>
                      </a:r>
                    </a:p>
                  </a:txBody>
                  <a:tcPr marL="68580" marR="68580" marT="34290" marB="34290"/>
                </a:tc>
                <a:tc>
                  <a:txBody>
                    <a:bodyPr/>
                    <a:lstStyle/>
                    <a:p>
                      <a:r>
                        <a:rPr lang="en-US" sz="900" dirty="0"/>
                        <a:t>Create</a:t>
                      </a:r>
                      <a:r>
                        <a:rPr lang="en-US" sz="900" baseline="0" dirty="0"/>
                        <a:t> a/c</a:t>
                      </a:r>
                      <a:endParaRPr lang="en-US" sz="900" b="0" i="0" dirty="0">
                        <a:latin typeface="IBM Plex Sans Regular" charset="0"/>
                      </a:endParaRPr>
                    </a:p>
                  </a:txBody>
                  <a:tcPr marL="68580" marR="68580" marT="34290" marB="34290"/>
                </a:tc>
                <a:tc>
                  <a:txBody>
                    <a:bodyPr/>
                    <a:lstStyle/>
                    <a:p>
                      <a:r>
                        <a:rPr lang="en-US" sz="900" dirty="0"/>
                        <a:t>Cash</a:t>
                      </a:r>
                      <a:endParaRPr lang="en-US" sz="900" b="0" i="0" dirty="0">
                        <a:latin typeface="IBM Plex Sans Regular" charset="0"/>
                      </a:endParaRPr>
                    </a:p>
                  </a:txBody>
                  <a:tcPr marL="68580" marR="68580" marT="34290" marB="34290"/>
                </a:tc>
                <a:tc>
                  <a:txBody>
                    <a:bodyPr/>
                    <a:lstStyle/>
                    <a:p>
                      <a:r>
                        <a:rPr lang="en-US" sz="900" dirty="0"/>
                        <a:t>Dave</a:t>
                      </a:r>
                      <a:endParaRPr lang="en-US" sz="900" b="0" i="0" dirty="0">
                        <a:latin typeface="IBM Plex Sans Regular" charset="0"/>
                      </a:endParaRPr>
                    </a:p>
                  </a:txBody>
                  <a:tcPr marL="68580" marR="68580" marT="34290" marB="34290"/>
                </a:tc>
                <a:tc>
                  <a:txBody>
                    <a:bodyPr/>
                    <a:lstStyle/>
                    <a:p>
                      <a:r>
                        <a:rPr lang="en-US" sz="900" dirty="0"/>
                        <a:t>£2000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2"/>
                  </a:ext>
                </a:extLst>
              </a:tr>
              <a:tr h="205740">
                <a:tc>
                  <a:txBody>
                    <a:bodyPr/>
                    <a:lstStyle/>
                    <a:p>
                      <a:r>
                        <a:rPr lang="en-US" sz="900" b="0" i="0" dirty="0">
                          <a:latin typeface="IBM Plex Sans Regular" charset="0"/>
                        </a:rPr>
                        <a:t>3</a:t>
                      </a:r>
                    </a:p>
                  </a:txBody>
                  <a:tcPr marL="68580" marR="68580" marT="34290" marB="34290"/>
                </a:tc>
                <a:tc>
                  <a:txBody>
                    <a:bodyPr/>
                    <a:lstStyle/>
                    <a:p>
                      <a:r>
                        <a:rPr lang="en-US" sz="900" dirty="0"/>
                        <a:t>Transfer</a:t>
                      </a:r>
                      <a:endParaRPr lang="en-US" sz="900" b="0" i="0" dirty="0">
                        <a:latin typeface="IBM Plex Sans Regular" charset="0"/>
                      </a:endParaRPr>
                    </a:p>
                  </a:txBody>
                  <a:tcPr marL="68580" marR="68580" marT="34290" marB="34290"/>
                </a:tc>
                <a:tc>
                  <a:txBody>
                    <a:bodyPr/>
                    <a:lstStyle/>
                    <a:p>
                      <a:r>
                        <a:rPr lang="en-US" sz="900" dirty="0"/>
                        <a:t>Matt</a:t>
                      </a:r>
                      <a:endParaRPr lang="en-US" sz="900" b="0" i="0" dirty="0">
                        <a:latin typeface="IBM Plex Sans Regular" charset="0"/>
                      </a:endParaRPr>
                    </a:p>
                  </a:txBody>
                  <a:tcPr marL="68580" marR="68580" marT="34290" marB="34290"/>
                </a:tc>
                <a:tc>
                  <a:txBody>
                    <a:bodyPr/>
                    <a:lstStyle/>
                    <a:p>
                      <a:r>
                        <a:rPr lang="en-US" sz="900" dirty="0"/>
                        <a:t>Dave</a:t>
                      </a:r>
                      <a:endParaRPr lang="en-US" sz="900" b="0" i="0" dirty="0">
                        <a:latin typeface="IBM Plex Sans Regular" charset="0"/>
                      </a:endParaRPr>
                    </a:p>
                  </a:txBody>
                  <a:tcPr marL="68580" marR="68580" marT="34290" marB="34290"/>
                </a:tc>
                <a:tc>
                  <a:txBody>
                    <a:bodyPr/>
                    <a:lstStyle/>
                    <a:p>
                      <a:r>
                        <a:rPr lang="en-US" sz="900" dirty="0"/>
                        <a:t>£100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3"/>
                  </a:ext>
                </a:extLst>
              </a:tr>
              <a:tr h="205740">
                <a:tc>
                  <a:txBody>
                    <a:bodyPr/>
                    <a:lstStyle/>
                    <a:p>
                      <a:r>
                        <a:rPr lang="en-US" sz="900" b="0" i="0" dirty="0">
                          <a:latin typeface="IBM Plex Sans Regular" charset="0"/>
                        </a:rPr>
                        <a:t>4</a:t>
                      </a:r>
                    </a:p>
                  </a:txBody>
                  <a:tcPr marL="68580" marR="68580" marT="34290" marB="34290"/>
                </a:tc>
                <a:tc>
                  <a:txBody>
                    <a:bodyPr/>
                    <a:lstStyle/>
                    <a:p>
                      <a:r>
                        <a:rPr lang="en-US" sz="900" dirty="0"/>
                        <a:t>Create</a:t>
                      </a:r>
                      <a:r>
                        <a:rPr lang="en-US" sz="900" baseline="0" dirty="0"/>
                        <a:t> a/c</a:t>
                      </a:r>
                      <a:endParaRPr lang="en-US" sz="900" b="0" i="0" dirty="0">
                        <a:latin typeface="IBM Plex Sans Regular" charset="0"/>
                      </a:endParaRPr>
                    </a:p>
                  </a:txBody>
                  <a:tcPr marL="68580" marR="68580" marT="34290" marB="34290"/>
                </a:tc>
                <a:tc>
                  <a:txBody>
                    <a:bodyPr/>
                    <a:lstStyle/>
                    <a:p>
                      <a:r>
                        <a:rPr lang="en-US" sz="900" dirty="0"/>
                        <a:t>Cash</a:t>
                      </a:r>
                      <a:endParaRPr lang="en-US" sz="900" b="0" i="0" dirty="0">
                        <a:latin typeface="IBM Plex Sans Regular" charset="0"/>
                      </a:endParaRPr>
                    </a:p>
                  </a:txBody>
                  <a:tcPr marL="68580" marR="68580" marT="34290" marB="34290"/>
                </a:tc>
                <a:tc>
                  <a:txBody>
                    <a:bodyPr/>
                    <a:lstStyle/>
                    <a:p>
                      <a:r>
                        <a:rPr lang="en-US" sz="900" dirty="0"/>
                        <a:t>Ant</a:t>
                      </a:r>
                      <a:endParaRPr lang="en-US" sz="900" b="0" i="0" dirty="0">
                        <a:latin typeface="IBM Plex Sans Regular" charset="0"/>
                      </a:endParaRPr>
                    </a:p>
                  </a:txBody>
                  <a:tcPr marL="68580" marR="68580" marT="34290" marB="34290"/>
                </a:tc>
                <a:tc>
                  <a:txBody>
                    <a:bodyPr/>
                    <a:lstStyle/>
                    <a:p>
                      <a:r>
                        <a:rPr lang="en-US" sz="900" dirty="0"/>
                        <a:t>£500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4"/>
                  </a:ext>
                </a:extLst>
              </a:tr>
              <a:tr h="205740">
                <a:tc>
                  <a:txBody>
                    <a:bodyPr/>
                    <a:lstStyle/>
                    <a:p>
                      <a:r>
                        <a:rPr lang="en-US" sz="900" b="0" i="0" dirty="0">
                          <a:latin typeface="IBM Plex Sans Regular" charset="0"/>
                        </a:rPr>
                        <a:t>5</a:t>
                      </a:r>
                    </a:p>
                  </a:txBody>
                  <a:tcPr marL="68580" marR="68580" marT="34290" marB="34290"/>
                </a:tc>
                <a:tc>
                  <a:txBody>
                    <a:bodyPr/>
                    <a:lstStyle/>
                    <a:p>
                      <a:r>
                        <a:rPr lang="en-US" sz="900" dirty="0"/>
                        <a:t>Transfer</a:t>
                      </a:r>
                      <a:endParaRPr lang="en-US" sz="900" b="0" i="0" dirty="0">
                        <a:latin typeface="IBM Plex Sans Regular" charset="0"/>
                      </a:endParaRPr>
                    </a:p>
                  </a:txBody>
                  <a:tcPr marL="68580" marR="68580" marT="34290" marB="34290"/>
                </a:tc>
                <a:tc>
                  <a:txBody>
                    <a:bodyPr/>
                    <a:lstStyle/>
                    <a:p>
                      <a:r>
                        <a:rPr lang="en-US" sz="900" dirty="0"/>
                        <a:t>Ant</a:t>
                      </a:r>
                      <a:endParaRPr lang="en-US" sz="900" b="0" i="0" dirty="0">
                        <a:latin typeface="IBM Plex Sans Regular" charset="0"/>
                      </a:endParaRPr>
                    </a:p>
                  </a:txBody>
                  <a:tcPr marL="68580" marR="68580" marT="34290" marB="34290"/>
                </a:tc>
                <a:tc>
                  <a:txBody>
                    <a:bodyPr/>
                    <a:lstStyle/>
                    <a:p>
                      <a:r>
                        <a:rPr lang="en-US" sz="900" dirty="0"/>
                        <a:t>Matt</a:t>
                      </a:r>
                      <a:endParaRPr lang="en-US" sz="900" b="0" i="0" dirty="0">
                        <a:latin typeface="IBM Plex Sans Regular" charset="0"/>
                      </a:endParaRPr>
                    </a:p>
                  </a:txBody>
                  <a:tcPr marL="68580" marR="68580" marT="34290" marB="34290"/>
                </a:tc>
                <a:tc>
                  <a:txBody>
                    <a:bodyPr/>
                    <a:lstStyle/>
                    <a:p>
                      <a:r>
                        <a:rPr lang="en-US" sz="900" dirty="0"/>
                        <a:t>£50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5"/>
                  </a:ext>
                </a:extLst>
              </a:tr>
              <a:tr h="2057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dirty="0">
                          <a:latin typeface="IBM Plex Sans Regular" charset="0"/>
                        </a:rPr>
                        <a:t>6</a:t>
                      </a: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t>Transfer</a:t>
                      </a:r>
                      <a:endParaRPr lang="en-US" sz="900" b="0" i="0" dirty="0">
                        <a:latin typeface="IBM Plex Sans Regular" charset="0"/>
                      </a:endParaRPr>
                    </a:p>
                  </a:txBody>
                  <a:tcPr marL="68580" marR="68580" marT="34290" marB="34290"/>
                </a:tc>
                <a:tc>
                  <a:txBody>
                    <a:bodyPr/>
                    <a:lstStyle/>
                    <a:p>
                      <a:r>
                        <a:rPr lang="en-US" sz="900" dirty="0"/>
                        <a:t>Ant</a:t>
                      </a:r>
                      <a:endParaRPr lang="en-US" sz="900" b="0" i="0" dirty="0">
                        <a:latin typeface="IBM Plex Sans Regular" charset="0"/>
                      </a:endParaRPr>
                    </a:p>
                  </a:txBody>
                  <a:tcPr marL="68580" marR="68580" marT="34290" marB="34290"/>
                </a:tc>
                <a:tc>
                  <a:txBody>
                    <a:bodyPr/>
                    <a:lstStyle/>
                    <a:p>
                      <a:r>
                        <a:rPr lang="en-US" sz="900" dirty="0"/>
                        <a:t>Dave</a:t>
                      </a:r>
                      <a:endParaRPr lang="en-US" sz="900" b="0" i="0" dirty="0">
                        <a:latin typeface="IBM Plex Sans Regular" charset="0"/>
                      </a:endParaRPr>
                    </a:p>
                  </a:txBody>
                  <a:tcPr marL="68580" marR="68580" marT="34290" marB="34290"/>
                </a:tc>
                <a:tc>
                  <a:txBody>
                    <a:bodyPr/>
                    <a:lstStyle/>
                    <a:p>
                      <a:r>
                        <a:rPr lang="en-US" sz="900" dirty="0"/>
                        <a:t>£200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6"/>
                  </a:ext>
                </a:extLst>
              </a:tr>
              <a:tr h="2057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dirty="0">
                          <a:latin typeface="IBM Plex Sans Regular" charset="0"/>
                        </a:rPr>
                        <a:t>7</a:t>
                      </a: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t>Transfer</a:t>
                      </a:r>
                      <a:endParaRPr lang="en-US" sz="900" b="0" i="0" dirty="0">
                        <a:latin typeface="IBM Plex Sans Regular" charset="0"/>
                      </a:endParaRPr>
                    </a:p>
                  </a:txBody>
                  <a:tcPr marL="68580" marR="68580" marT="34290" marB="34290"/>
                </a:tc>
                <a:tc>
                  <a:txBody>
                    <a:bodyPr/>
                    <a:lstStyle/>
                    <a:p>
                      <a:r>
                        <a:rPr lang="en-US" sz="900" dirty="0"/>
                        <a:t>Dave</a:t>
                      </a:r>
                      <a:endParaRPr lang="en-US" sz="900" b="0" i="0" dirty="0">
                        <a:latin typeface="IBM Plex Sans Regular" charset="0"/>
                      </a:endParaRPr>
                    </a:p>
                  </a:txBody>
                  <a:tcPr marL="68580" marR="68580" marT="34290" marB="34290"/>
                </a:tc>
                <a:tc>
                  <a:txBody>
                    <a:bodyPr/>
                    <a:lstStyle/>
                    <a:p>
                      <a:r>
                        <a:rPr lang="en-US" sz="900" dirty="0"/>
                        <a:t>Matt</a:t>
                      </a:r>
                      <a:endParaRPr lang="en-US" sz="900" b="0" i="0" dirty="0">
                        <a:latin typeface="IBM Plex Sans Regular" charset="0"/>
                      </a:endParaRPr>
                    </a:p>
                  </a:txBody>
                  <a:tcPr marL="68580" marR="68580" marT="34290" marB="34290"/>
                </a:tc>
                <a:tc>
                  <a:txBody>
                    <a:bodyPr/>
                    <a:lstStyle/>
                    <a:p>
                      <a:r>
                        <a:rPr lang="en-US" sz="900" dirty="0"/>
                        <a:t>£100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7"/>
                  </a:ext>
                </a:extLst>
              </a:tr>
              <a:tr h="2057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dirty="0">
                          <a:latin typeface="IBM Plex Sans Regular" charset="0"/>
                        </a:rPr>
                        <a:t>8</a:t>
                      </a: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t>Transfer</a:t>
                      </a:r>
                      <a:endParaRPr lang="en-US" sz="900" b="0" i="0" dirty="0">
                        <a:latin typeface="IBM Plex Sans Regular" charset="0"/>
                      </a:endParaRPr>
                    </a:p>
                  </a:txBody>
                  <a:tcPr marL="68580" marR="68580" marT="34290" marB="34290"/>
                </a:tc>
                <a:tc>
                  <a:txBody>
                    <a:bodyPr/>
                    <a:lstStyle/>
                    <a:p>
                      <a:r>
                        <a:rPr lang="en-US" sz="900" dirty="0"/>
                        <a:t>Dave</a:t>
                      </a:r>
                      <a:endParaRPr lang="en-US" sz="900" b="0" i="0" dirty="0">
                        <a:latin typeface="IBM Plex Sans Regular" charset="0"/>
                      </a:endParaRPr>
                    </a:p>
                  </a:txBody>
                  <a:tcPr marL="68580" marR="68580" marT="34290" marB="34290"/>
                </a:tc>
                <a:tc>
                  <a:txBody>
                    <a:bodyPr/>
                    <a:lstStyle/>
                    <a:p>
                      <a:r>
                        <a:rPr lang="en-US" sz="900" dirty="0"/>
                        <a:t>Ant</a:t>
                      </a:r>
                      <a:endParaRPr lang="en-US" sz="900" b="0" i="0" dirty="0">
                        <a:latin typeface="IBM Plex Sans Regular" charset="0"/>
                      </a:endParaRPr>
                    </a:p>
                  </a:txBody>
                  <a:tcPr marL="68580" marR="68580" marT="34290" marB="34290"/>
                </a:tc>
                <a:tc>
                  <a:txBody>
                    <a:bodyPr/>
                    <a:lstStyle/>
                    <a:p>
                      <a:r>
                        <a:rPr lang="en-US" sz="900" dirty="0"/>
                        <a:t>£50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8"/>
                  </a:ext>
                </a:extLst>
              </a:tr>
              <a:tr h="2057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dirty="0">
                          <a:latin typeface="IBM Plex Sans Regular" charset="0"/>
                        </a:rPr>
                        <a:t>9</a:t>
                      </a: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t>Transfer</a:t>
                      </a:r>
                      <a:endParaRPr lang="en-US" sz="900" b="0" i="0" dirty="0">
                        <a:latin typeface="IBM Plex Sans Regular" charset="0"/>
                      </a:endParaRPr>
                    </a:p>
                  </a:txBody>
                  <a:tcPr marL="68580" marR="68580" marT="34290" marB="34290"/>
                </a:tc>
                <a:tc>
                  <a:txBody>
                    <a:bodyPr/>
                    <a:lstStyle/>
                    <a:p>
                      <a:r>
                        <a:rPr lang="en-US" sz="900" dirty="0"/>
                        <a:t>Matt</a:t>
                      </a:r>
                      <a:endParaRPr lang="en-US" sz="900" b="0" i="0" dirty="0">
                        <a:latin typeface="IBM Plex Sans Regular" charset="0"/>
                      </a:endParaRPr>
                    </a:p>
                  </a:txBody>
                  <a:tcPr marL="68580" marR="68580" marT="34290" marB="34290"/>
                </a:tc>
                <a:tc>
                  <a:txBody>
                    <a:bodyPr/>
                    <a:lstStyle/>
                    <a:p>
                      <a:r>
                        <a:rPr lang="en-US" sz="900" dirty="0"/>
                        <a:t>Ant</a:t>
                      </a:r>
                      <a:endParaRPr lang="en-US" sz="900" b="0" i="0" dirty="0">
                        <a:latin typeface="IBM Plex Sans Regular" charset="0"/>
                      </a:endParaRPr>
                    </a:p>
                  </a:txBody>
                  <a:tcPr marL="68580" marR="68580" marT="34290" marB="34290"/>
                </a:tc>
                <a:tc>
                  <a:txBody>
                    <a:bodyPr/>
                    <a:lstStyle/>
                    <a:p>
                      <a:r>
                        <a:rPr lang="en-US" sz="900" dirty="0"/>
                        <a:t>£50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1333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Autofit/>
          </a:bodyPr>
          <a:lstStyle/>
          <a:p>
            <a:r>
              <a:rPr lang="en-US" dirty="0">
                <a:latin typeface="Arial" panose="020B0604020202020204" pitchFamily="34" charset="0"/>
                <a:ea typeface="IBM Plex Sans" charset="0"/>
                <a:cs typeface="Arial" panose="020B0604020202020204" pitchFamily="34" charset="0"/>
              </a:rPr>
              <a:t>World State</a:t>
            </a:r>
          </a:p>
        </p:txBody>
      </p:sp>
      <p:sp>
        <p:nvSpPr>
          <p:cNvPr id="8" name="Text Placeholder 7">
            <a:extLst>
              <a:ext uri="{FF2B5EF4-FFF2-40B4-BE49-F238E27FC236}">
                <a16:creationId xmlns:a16="http://schemas.microsoft.com/office/drawing/2014/main" id="{52EA65A4-0594-0F45-AB72-50F4867DA90A}"/>
              </a:ext>
            </a:extLst>
          </p:cNvPr>
          <p:cNvSpPr>
            <a:spLocks noGrp="1"/>
          </p:cNvSpPr>
          <p:nvPr>
            <p:ph type="body" sz="quarter" idx="22"/>
          </p:nvPr>
        </p:nvSpPr>
        <p:spPr>
          <a:xfrm>
            <a:off x="125730" y="1269883"/>
            <a:ext cx="8897424" cy="2966219"/>
          </a:xfrm>
        </p:spPr>
        <p:txBody>
          <a:bodyPr>
            <a:normAutofit/>
          </a:bodyPr>
          <a:lstStyle/>
          <a:p>
            <a:r>
              <a:rPr lang="en-US" sz="1350" dirty="0">
                <a:latin typeface="Arial" panose="020B0604020202020204" pitchFamily="34" charset="0"/>
                <a:ea typeface="IBM Plex Sans" charset="0"/>
                <a:cs typeface="Arial" panose="020B0604020202020204" pitchFamily="34" charset="0"/>
              </a:rPr>
              <a:t>It is clearly not feasible to reparse the entire transaction log to complete a new transaction</a:t>
            </a:r>
          </a:p>
          <a:p>
            <a:r>
              <a:rPr lang="en-US" sz="1350" dirty="0">
                <a:latin typeface="Arial" panose="020B0604020202020204" pitchFamily="34" charset="0"/>
                <a:ea typeface="IBM Plex Sans" charset="0"/>
                <a:cs typeface="Arial" panose="020B0604020202020204" pitchFamily="34" charset="0"/>
              </a:rPr>
              <a:t>Blockchains often include an associated database (world state) </a:t>
            </a:r>
            <a:r>
              <a:rPr lang="mr-IN" sz="1350" dirty="0">
                <a:latin typeface="Arial" panose="020B0604020202020204" pitchFamily="34" charset="0"/>
                <a:ea typeface="IBM Plex Sans" charset="0"/>
                <a:cs typeface="IBM Plex Sans" charset="0"/>
              </a:rPr>
              <a:t>–</a:t>
            </a:r>
            <a:r>
              <a:rPr lang="en-US" sz="1350" dirty="0">
                <a:latin typeface="Arial" panose="020B0604020202020204" pitchFamily="34" charset="0"/>
                <a:ea typeface="IBM Plex Sans" charset="0"/>
                <a:cs typeface="Arial" panose="020B0604020202020204" pitchFamily="34" charset="0"/>
              </a:rPr>
              <a:t> e.g. Hyperledger Fabric</a:t>
            </a:r>
          </a:p>
          <a:p>
            <a:r>
              <a:rPr lang="en-US" sz="1350" dirty="0">
                <a:latin typeface="Arial" panose="020B0604020202020204" pitchFamily="34" charset="0"/>
                <a:ea typeface="IBM Plex Sans" charset="0"/>
                <a:cs typeface="Arial" panose="020B0604020202020204" pitchFamily="34" charset="0"/>
              </a:rPr>
              <a:t>Transactions become a set of creates, reads, updates and deletes of records in this data store</a:t>
            </a:r>
          </a:p>
          <a:p>
            <a:pPr marL="0" indent="0">
              <a:buNone/>
            </a:pPr>
            <a:endParaRPr lang="en-US" sz="1350" dirty="0"/>
          </a:p>
        </p:txBody>
      </p:sp>
      <p:sp>
        <p:nvSpPr>
          <p:cNvPr id="6" name="Can 5"/>
          <p:cNvSpPr/>
          <p:nvPr/>
        </p:nvSpPr>
        <p:spPr>
          <a:xfrm>
            <a:off x="1288761" y="2961738"/>
            <a:ext cx="1720970" cy="1423358"/>
          </a:xfrm>
          <a:prstGeom prst="can">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7" name="Rectangle 6"/>
          <p:cNvSpPr/>
          <p:nvPr/>
        </p:nvSpPr>
        <p:spPr>
          <a:xfrm>
            <a:off x="1332685" y="3306751"/>
            <a:ext cx="1745991" cy="646331"/>
          </a:xfrm>
          <a:prstGeom prst="rect">
            <a:avLst/>
          </a:prstGeom>
        </p:spPr>
        <p:txBody>
          <a:bodyPr wrap="none">
            <a:spAutoFit/>
          </a:bodyPr>
          <a:lstStyle/>
          <a:p>
            <a:r>
              <a:rPr lang="en-US" sz="1200" dirty="0" err="1">
                <a:solidFill>
                  <a:schemeClr val="bg1"/>
                </a:solidFill>
                <a:latin typeface="Arial" panose="020B0604020202020204" pitchFamily="34" charset="0"/>
                <a:cs typeface="Arial" panose="020B0604020202020204" pitchFamily="34" charset="0"/>
              </a:rPr>
              <a:t>Matt.balance</a:t>
            </a:r>
            <a:r>
              <a:rPr lang="en-US" sz="1200" dirty="0">
                <a:solidFill>
                  <a:schemeClr val="bg1"/>
                </a:solidFill>
                <a:latin typeface="Arial" panose="020B0604020202020204" pitchFamily="34" charset="0"/>
                <a:cs typeface="Arial" panose="020B0604020202020204" pitchFamily="34" charset="0"/>
              </a:rPr>
              <a:t> = £1000</a:t>
            </a:r>
          </a:p>
          <a:p>
            <a:r>
              <a:rPr lang="en-US" sz="1200" dirty="0" err="1">
                <a:solidFill>
                  <a:schemeClr val="bg1"/>
                </a:solidFill>
                <a:latin typeface="Arial" panose="020B0604020202020204" pitchFamily="34" charset="0"/>
                <a:cs typeface="Arial" panose="020B0604020202020204" pitchFamily="34" charset="0"/>
              </a:rPr>
              <a:t>Dave.balance</a:t>
            </a:r>
            <a:r>
              <a:rPr lang="en-US" sz="1200" dirty="0">
                <a:solidFill>
                  <a:schemeClr val="bg1"/>
                </a:solidFill>
                <a:latin typeface="Arial" panose="020B0604020202020204" pitchFamily="34" charset="0"/>
                <a:cs typeface="Arial" panose="020B0604020202020204" pitchFamily="34" charset="0"/>
              </a:rPr>
              <a:t> = £2150</a:t>
            </a:r>
          </a:p>
          <a:p>
            <a:r>
              <a:rPr lang="en-US" sz="1200" dirty="0" err="1">
                <a:solidFill>
                  <a:schemeClr val="bg1"/>
                </a:solidFill>
                <a:latin typeface="Arial" panose="020B0604020202020204" pitchFamily="34" charset="0"/>
                <a:cs typeface="Arial" panose="020B0604020202020204" pitchFamily="34" charset="0"/>
              </a:rPr>
              <a:t>Ant.balance</a:t>
            </a:r>
            <a:r>
              <a:rPr lang="en-US" sz="1200" dirty="0">
                <a:solidFill>
                  <a:schemeClr val="bg1"/>
                </a:solidFill>
                <a:latin typeface="Arial" panose="020B0604020202020204" pitchFamily="34" charset="0"/>
                <a:cs typeface="Arial" panose="020B0604020202020204" pitchFamily="34" charset="0"/>
              </a:rPr>
              <a:t> = £350</a:t>
            </a:r>
          </a:p>
        </p:txBody>
      </p:sp>
      <p:graphicFrame>
        <p:nvGraphicFramePr>
          <p:cNvPr id="9" name="Table 8">
            <a:extLst>
              <a:ext uri="{FF2B5EF4-FFF2-40B4-BE49-F238E27FC236}">
                <a16:creationId xmlns:a16="http://schemas.microsoft.com/office/drawing/2014/main" id="{12EDDC5A-597D-3C4F-96D0-837E32BD146F}"/>
              </a:ext>
            </a:extLst>
          </p:cNvPr>
          <p:cNvGraphicFramePr>
            <a:graphicFrameLocks noGrp="1"/>
          </p:cNvGraphicFramePr>
          <p:nvPr>
            <p:extLst>
              <p:ext uri="{D42A27DB-BD31-4B8C-83A1-F6EECF244321}">
                <p14:modId xmlns:p14="http://schemas.microsoft.com/office/powerpoint/2010/main" val="1798239265"/>
              </p:ext>
            </p:extLst>
          </p:nvPr>
        </p:nvGraphicFramePr>
        <p:xfrm>
          <a:off x="3689969" y="2327696"/>
          <a:ext cx="3770888" cy="2057400"/>
        </p:xfrm>
        <a:graphic>
          <a:graphicData uri="http://schemas.openxmlformats.org/drawingml/2006/table">
            <a:tbl>
              <a:tblPr firstRow="1" bandRow="1">
                <a:tableStyleId>{00A15C55-8517-42AA-B614-E9B94910E393}</a:tableStyleId>
              </a:tblPr>
              <a:tblGrid>
                <a:gridCol w="192608">
                  <a:extLst>
                    <a:ext uri="{9D8B030D-6E8A-4147-A177-3AD203B41FA5}">
                      <a16:colId xmlns:a16="http://schemas.microsoft.com/office/drawing/2014/main" val="3442765195"/>
                    </a:ext>
                  </a:extLst>
                </a:gridCol>
                <a:gridCol w="991554">
                  <a:extLst>
                    <a:ext uri="{9D8B030D-6E8A-4147-A177-3AD203B41FA5}">
                      <a16:colId xmlns:a16="http://schemas.microsoft.com/office/drawing/2014/main" val="20000"/>
                    </a:ext>
                  </a:extLst>
                </a:gridCol>
                <a:gridCol w="809427">
                  <a:extLst>
                    <a:ext uri="{9D8B030D-6E8A-4147-A177-3AD203B41FA5}">
                      <a16:colId xmlns:a16="http://schemas.microsoft.com/office/drawing/2014/main" val="20001"/>
                    </a:ext>
                  </a:extLst>
                </a:gridCol>
                <a:gridCol w="786942">
                  <a:extLst>
                    <a:ext uri="{9D8B030D-6E8A-4147-A177-3AD203B41FA5}">
                      <a16:colId xmlns:a16="http://schemas.microsoft.com/office/drawing/2014/main" val="20002"/>
                    </a:ext>
                  </a:extLst>
                </a:gridCol>
                <a:gridCol w="990357">
                  <a:extLst>
                    <a:ext uri="{9D8B030D-6E8A-4147-A177-3AD203B41FA5}">
                      <a16:colId xmlns:a16="http://schemas.microsoft.com/office/drawing/2014/main" val="20003"/>
                    </a:ext>
                  </a:extLst>
                </a:gridCol>
              </a:tblGrid>
              <a:tr h="205740">
                <a:tc>
                  <a:txBody>
                    <a:bodyPr/>
                    <a:lstStyle/>
                    <a:p>
                      <a:pPr algn="ctr"/>
                      <a:r>
                        <a:rPr lang="en-US" sz="900" b="0" i="0" dirty="0">
                          <a:latin typeface="IBM Plex Sans Regular" charset="0"/>
                        </a:rPr>
                        <a:t>#</a:t>
                      </a:r>
                    </a:p>
                  </a:txBody>
                  <a:tcPr marL="68580" marR="68580" marT="34290" marB="34290" anchor="ctr"/>
                </a:tc>
                <a:tc>
                  <a:txBody>
                    <a:bodyPr/>
                    <a:lstStyle/>
                    <a:p>
                      <a:pPr algn="ctr"/>
                      <a:r>
                        <a:rPr lang="en-US" sz="900" dirty="0"/>
                        <a:t>Transaction</a:t>
                      </a:r>
                      <a:endParaRPr lang="en-US" sz="900" b="0" i="0" dirty="0">
                        <a:latin typeface="IBM Plex Sans Regular" charset="0"/>
                      </a:endParaRPr>
                    </a:p>
                  </a:txBody>
                  <a:tcPr marL="68580" marR="68580" marT="34290" marB="34290" anchor="ctr"/>
                </a:tc>
                <a:tc>
                  <a:txBody>
                    <a:bodyPr/>
                    <a:lstStyle/>
                    <a:p>
                      <a:pPr algn="ctr"/>
                      <a:r>
                        <a:rPr lang="en-US" sz="900" dirty="0"/>
                        <a:t>Initiator</a:t>
                      </a:r>
                      <a:endParaRPr lang="en-US" sz="900" b="0" i="0" dirty="0">
                        <a:latin typeface="IBM Plex Sans Regular" charset="0"/>
                      </a:endParaRPr>
                    </a:p>
                  </a:txBody>
                  <a:tcPr marL="68580" marR="68580" marT="34290" marB="34290" anchor="ctr"/>
                </a:tc>
                <a:tc>
                  <a:txBody>
                    <a:bodyPr/>
                    <a:lstStyle/>
                    <a:p>
                      <a:pPr algn="ctr"/>
                      <a:r>
                        <a:rPr lang="en-US" sz="900" dirty="0"/>
                        <a:t>Receiver</a:t>
                      </a:r>
                      <a:endParaRPr lang="en-US" sz="900" b="0" i="0" dirty="0">
                        <a:latin typeface="IBM Plex Sans Regular" charset="0"/>
                      </a:endParaRPr>
                    </a:p>
                  </a:txBody>
                  <a:tcPr marL="68580" marR="68580" marT="34290" marB="34290" anchor="ctr"/>
                </a:tc>
                <a:tc>
                  <a:txBody>
                    <a:bodyPr/>
                    <a:lstStyle/>
                    <a:p>
                      <a:pPr algn="ctr"/>
                      <a:r>
                        <a:rPr lang="en-US" sz="900" dirty="0"/>
                        <a:t>Amount</a:t>
                      </a:r>
                      <a:endParaRPr lang="en-US" sz="900" b="0" i="0" dirty="0">
                        <a:latin typeface="IBM Plex Sans Regular" charset="0"/>
                      </a:endParaRPr>
                    </a:p>
                  </a:txBody>
                  <a:tcPr marL="68580" marR="68580" marT="34290" marB="34290" anchor="ctr"/>
                </a:tc>
                <a:extLst>
                  <a:ext uri="{0D108BD9-81ED-4DB2-BD59-A6C34878D82A}">
                    <a16:rowId xmlns:a16="http://schemas.microsoft.com/office/drawing/2014/main" val="10000"/>
                  </a:ext>
                </a:extLst>
              </a:tr>
              <a:tr h="205740">
                <a:tc>
                  <a:txBody>
                    <a:bodyPr/>
                    <a:lstStyle/>
                    <a:p>
                      <a:r>
                        <a:rPr lang="en-US" sz="900" b="0" i="0" dirty="0">
                          <a:latin typeface="IBM Plex Sans Regular" charset="0"/>
                        </a:rPr>
                        <a:t>1</a:t>
                      </a:r>
                    </a:p>
                  </a:txBody>
                  <a:tcPr marL="68580" marR="68580" marT="34290" marB="34290"/>
                </a:tc>
                <a:tc>
                  <a:txBody>
                    <a:bodyPr/>
                    <a:lstStyle/>
                    <a:p>
                      <a:r>
                        <a:rPr lang="en-US" sz="900" dirty="0"/>
                        <a:t>Create a/c</a:t>
                      </a:r>
                      <a:endParaRPr lang="en-US" sz="900" b="0" i="0" dirty="0">
                        <a:latin typeface="IBM Plex Sans Regular" charset="0"/>
                      </a:endParaRPr>
                    </a:p>
                  </a:txBody>
                  <a:tcPr marL="68580" marR="68580" marT="34290" marB="34290"/>
                </a:tc>
                <a:tc>
                  <a:txBody>
                    <a:bodyPr/>
                    <a:lstStyle/>
                    <a:p>
                      <a:r>
                        <a:rPr lang="en-US" sz="900" dirty="0"/>
                        <a:t>Cash</a:t>
                      </a:r>
                      <a:endParaRPr lang="en-US" sz="900" b="0" i="0" dirty="0">
                        <a:latin typeface="IBM Plex Sans Regular" charset="0"/>
                      </a:endParaRPr>
                    </a:p>
                  </a:txBody>
                  <a:tcPr marL="68580" marR="68580" marT="34290" marB="34290"/>
                </a:tc>
                <a:tc>
                  <a:txBody>
                    <a:bodyPr/>
                    <a:lstStyle/>
                    <a:p>
                      <a:r>
                        <a:rPr lang="en-US" sz="900" dirty="0"/>
                        <a:t>Matt</a:t>
                      </a:r>
                      <a:endParaRPr lang="en-US" sz="900" b="0" i="0" dirty="0">
                        <a:latin typeface="IBM Plex Sans Regular" charset="0"/>
                      </a:endParaRPr>
                    </a:p>
                  </a:txBody>
                  <a:tcPr marL="68580" marR="68580" marT="34290" marB="34290"/>
                </a:tc>
                <a:tc>
                  <a:txBody>
                    <a:bodyPr/>
                    <a:lstStyle/>
                    <a:p>
                      <a:r>
                        <a:rPr lang="en-US" sz="900" dirty="0"/>
                        <a:t>£1000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1"/>
                  </a:ext>
                </a:extLst>
              </a:tr>
              <a:tr h="205740">
                <a:tc>
                  <a:txBody>
                    <a:bodyPr/>
                    <a:lstStyle/>
                    <a:p>
                      <a:r>
                        <a:rPr lang="en-US" sz="900" b="0" i="0" dirty="0">
                          <a:latin typeface="IBM Plex Sans Regular" charset="0"/>
                        </a:rPr>
                        <a:t>2</a:t>
                      </a:r>
                    </a:p>
                  </a:txBody>
                  <a:tcPr marL="68580" marR="68580" marT="34290" marB="34290"/>
                </a:tc>
                <a:tc>
                  <a:txBody>
                    <a:bodyPr/>
                    <a:lstStyle/>
                    <a:p>
                      <a:r>
                        <a:rPr lang="en-US" sz="900" dirty="0"/>
                        <a:t>Create</a:t>
                      </a:r>
                      <a:r>
                        <a:rPr lang="en-US" sz="900" baseline="0" dirty="0"/>
                        <a:t> a/c</a:t>
                      </a:r>
                      <a:endParaRPr lang="en-US" sz="900" b="0" i="0" dirty="0">
                        <a:latin typeface="IBM Plex Sans Regular" charset="0"/>
                      </a:endParaRPr>
                    </a:p>
                  </a:txBody>
                  <a:tcPr marL="68580" marR="68580" marT="34290" marB="34290"/>
                </a:tc>
                <a:tc>
                  <a:txBody>
                    <a:bodyPr/>
                    <a:lstStyle/>
                    <a:p>
                      <a:r>
                        <a:rPr lang="en-US" sz="900" dirty="0"/>
                        <a:t>Cash</a:t>
                      </a:r>
                      <a:endParaRPr lang="en-US" sz="900" b="0" i="0" dirty="0">
                        <a:latin typeface="IBM Plex Sans Regular" charset="0"/>
                      </a:endParaRPr>
                    </a:p>
                  </a:txBody>
                  <a:tcPr marL="68580" marR="68580" marT="34290" marB="34290"/>
                </a:tc>
                <a:tc>
                  <a:txBody>
                    <a:bodyPr/>
                    <a:lstStyle/>
                    <a:p>
                      <a:r>
                        <a:rPr lang="en-US" sz="900" dirty="0"/>
                        <a:t>Dave</a:t>
                      </a:r>
                      <a:endParaRPr lang="en-US" sz="900" b="0" i="0" dirty="0">
                        <a:latin typeface="IBM Plex Sans Regular" charset="0"/>
                      </a:endParaRPr>
                    </a:p>
                  </a:txBody>
                  <a:tcPr marL="68580" marR="68580" marT="34290" marB="34290"/>
                </a:tc>
                <a:tc>
                  <a:txBody>
                    <a:bodyPr/>
                    <a:lstStyle/>
                    <a:p>
                      <a:r>
                        <a:rPr lang="en-US" sz="900" dirty="0"/>
                        <a:t>£2000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2"/>
                  </a:ext>
                </a:extLst>
              </a:tr>
              <a:tr h="205740">
                <a:tc>
                  <a:txBody>
                    <a:bodyPr/>
                    <a:lstStyle/>
                    <a:p>
                      <a:r>
                        <a:rPr lang="en-US" sz="900" b="0" i="0" dirty="0">
                          <a:latin typeface="IBM Plex Sans Regular" charset="0"/>
                        </a:rPr>
                        <a:t>3</a:t>
                      </a:r>
                    </a:p>
                  </a:txBody>
                  <a:tcPr marL="68580" marR="68580" marT="34290" marB="34290"/>
                </a:tc>
                <a:tc>
                  <a:txBody>
                    <a:bodyPr/>
                    <a:lstStyle/>
                    <a:p>
                      <a:r>
                        <a:rPr lang="en-US" sz="900" dirty="0"/>
                        <a:t>Transfer</a:t>
                      </a:r>
                      <a:endParaRPr lang="en-US" sz="900" b="0" i="0" dirty="0">
                        <a:latin typeface="IBM Plex Sans Regular" charset="0"/>
                      </a:endParaRPr>
                    </a:p>
                  </a:txBody>
                  <a:tcPr marL="68580" marR="68580" marT="34290" marB="34290"/>
                </a:tc>
                <a:tc>
                  <a:txBody>
                    <a:bodyPr/>
                    <a:lstStyle/>
                    <a:p>
                      <a:r>
                        <a:rPr lang="en-US" sz="900" dirty="0"/>
                        <a:t>Matt</a:t>
                      </a:r>
                      <a:endParaRPr lang="en-US" sz="900" b="0" i="0" dirty="0">
                        <a:latin typeface="IBM Plex Sans Regular" charset="0"/>
                      </a:endParaRPr>
                    </a:p>
                  </a:txBody>
                  <a:tcPr marL="68580" marR="68580" marT="34290" marB="34290"/>
                </a:tc>
                <a:tc>
                  <a:txBody>
                    <a:bodyPr/>
                    <a:lstStyle/>
                    <a:p>
                      <a:r>
                        <a:rPr lang="en-US" sz="900" dirty="0"/>
                        <a:t>Dave</a:t>
                      </a:r>
                      <a:endParaRPr lang="en-US" sz="900" b="0" i="0" dirty="0">
                        <a:latin typeface="IBM Plex Sans Regular" charset="0"/>
                      </a:endParaRPr>
                    </a:p>
                  </a:txBody>
                  <a:tcPr marL="68580" marR="68580" marT="34290" marB="34290"/>
                </a:tc>
                <a:tc>
                  <a:txBody>
                    <a:bodyPr/>
                    <a:lstStyle/>
                    <a:p>
                      <a:r>
                        <a:rPr lang="en-US" sz="900" dirty="0"/>
                        <a:t>£100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3"/>
                  </a:ext>
                </a:extLst>
              </a:tr>
              <a:tr h="205740">
                <a:tc>
                  <a:txBody>
                    <a:bodyPr/>
                    <a:lstStyle/>
                    <a:p>
                      <a:r>
                        <a:rPr lang="en-US" sz="900" b="0" i="0" dirty="0">
                          <a:latin typeface="IBM Plex Sans Regular" charset="0"/>
                        </a:rPr>
                        <a:t>4</a:t>
                      </a:r>
                    </a:p>
                  </a:txBody>
                  <a:tcPr marL="68580" marR="68580" marT="34290" marB="34290"/>
                </a:tc>
                <a:tc>
                  <a:txBody>
                    <a:bodyPr/>
                    <a:lstStyle/>
                    <a:p>
                      <a:r>
                        <a:rPr lang="en-US" sz="900" dirty="0"/>
                        <a:t>Create</a:t>
                      </a:r>
                      <a:r>
                        <a:rPr lang="en-US" sz="900" baseline="0" dirty="0"/>
                        <a:t> a/c</a:t>
                      </a:r>
                      <a:endParaRPr lang="en-US" sz="900" b="0" i="0" dirty="0">
                        <a:latin typeface="IBM Plex Sans Regular" charset="0"/>
                      </a:endParaRPr>
                    </a:p>
                  </a:txBody>
                  <a:tcPr marL="68580" marR="68580" marT="34290" marB="34290"/>
                </a:tc>
                <a:tc>
                  <a:txBody>
                    <a:bodyPr/>
                    <a:lstStyle/>
                    <a:p>
                      <a:r>
                        <a:rPr lang="en-US" sz="900" dirty="0"/>
                        <a:t>Cash</a:t>
                      </a:r>
                      <a:endParaRPr lang="en-US" sz="900" b="0" i="0" dirty="0">
                        <a:latin typeface="IBM Plex Sans Regular" charset="0"/>
                      </a:endParaRPr>
                    </a:p>
                  </a:txBody>
                  <a:tcPr marL="68580" marR="68580" marT="34290" marB="34290"/>
                </a:tc>
                <a:tc>
                  <a:txBody>
                    <a:bodyPr/>
                    <a:lstStyle/>
                    <a:p>
                      <a:r>
                        <a:rPr lang="en-US" sz="900" dirty="0"/>
                        <a:t>Ant</a:t>
                      </a:r>
                      <a:endParaRPr lang="en-US" sz="900" b="0" i="0" dirty="0">
                        <a:latin typeface="IBM Plex Sans Regular" charset="0"/>
                      </a:endParaRPr>
                    </a:p>
                  </a:txBody>
                  <a:tcPr marL="68580" marR="68580" marT="34290" marB="34290"/>
                </a:tc>
                <a:tc>
                  <a:txBody>
                    <a:bodyPr/>
                    <a:lstStyle/>
                    <a:p>
                      <a:r>
                        <a:rPr lang="en-US" sz="900" dirty="0"/>
                        <a:t>£500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4"/>
                  </a:ext>
                </a:extLst>
              </a:tr>
              <a:tr h="205740">
                <a:tc>
                  <a:txBody>
                    <a:bodyPr/>
                    <a:lstStyle/>
                    <a:p>
                      <a:r>
                        <a:rPr lang="en-US" sz="900" b="0" i="0" dirty="0">
                          <a:latin typeface="IBM Plex Sans Regular" charset="0"/>
                        </a:rPr>
                        <a:t>5</a:t>
                      </a:r>
                    </a:p>
                  </a:txBody>
                  <a:tcPr marL="68580" marR="68580" marT="34290" marB="34290"/>
                </a:tc>
                <a:tc>
                  <a:txBody>
                    <a:bodyPr/>
                    <a:lstStyle/>
                    <a:p>
                      <a:r>
                        <a:rPr lang="en-US" sz="900" dirty="0"/>
                        <a:t>Transfer</a:t>
                      </a:r>
                      <a:endParaRPr lang="en-US" sz="900" b="0" i="0" dirty="0">
                        <a:latin typeface="IBM Plex Sans Regular" charset="0"/>
                      </a:endParaRPr>
                    </a:p>
                  </a:txBody>
                  <a:tcPr marL="68580" marR="68580" marT="34290" marB="34290"/>
                </a:tc>
                <a:tc>
                  <a:txBody>
                    <a:bodyPr/>
                    <a:lstStyle/>
                    <a:p>
                      <a:r>
                        <a:rPr lang="en-US" sz="900" dirty="0"/>
                        <a:t>Ant</a:t>
                      </a:r>
                      <a:endParaRPr lang="en-US" sz="900" b="0" i="0" dirty="0">
                        <a:latin typeface="IBM Plex Sans Regular" charset="0"/>
                      </a:endParaRPr>
                    </a:p>
                  </a:txBody>
                  <a:tcPr marL="68580" marR="68580" marT="34290" marB="34290"/>
                </a:tc>
                <a:tc>
                  <a:txBody>
                    <a:bodyPr/>
                    <a:lstStyle/>
                    <a:p>
                      <a:r>
                        <a:rPr lang="en-US" sz="900" dirty="0"/>
                        <a:t>Matt</a:t>
                      </a:r>
                      <a:endParaRPr lang="en-US" sz="900" b="0" i="0" dirty="0">
                        <a:latin typeface="IBM Plex Sans Regular" charset="0"/>
                      </a:endParaRPr>
                    </a:p>
                  </a:txBody>
                  <a:tcPr marL="68580" marR="68580" marT="34290" marB="34290"/>
                </a:tc>
                <a:tc>
                  <a:txBody>
                    <a:bodyPr/>
                    <a:lstStyle/>
                    <a:p>
                      <a:r>
                        <a:rPr lang="en-US" sz="900" dirty="0"/>
                        <a:t>£50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5"/>
                  </a:ext>
                </a:extLst>
              </a:tr>
              <a:tr h="2057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dirty="0">
                          <a:latin typeface="IBM Plex Sans Regular" charset="0"/>
                        </a:rPr>
                        <a:t>6</a:t>
                      </a: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t>Transfer</a:t>
                      </a:r>
                      <a:endParaRPr lang="en-US" sz="900" b="0" i="0" dirty="0">
                        <a:latin typeface="IBM Plex Sans Regular" charset="0"/>
                      </a:endParaRPr>
                    </a:p>
                  </a:txBody>
                  <a:tcPr marL="68580" marR="68580" marT="34290" marB="34290"/>
                </a:tc>
                <a:tc>
                  <a:txBody>
                    <a:bodyPr/>
                    <a:lstStyle/>
                    <a:p>
                      <a:r>
                        <a:rPr lang="en-US" sz="900" dirty="0"/>
                        <a:t>Ant</a:t>
                      </a:r>
                      <a:endParaRPr lang="en-US" sz="900" b="0" i="0" dirty="0">
                        <a:latin typeface="IBM Plex Sans Regular" charset="0"/>
                      </a:endParaRPr>
                    </a:p>
                  </a:txBody>
                  <a:tcPr marL="68580" marR="68580" marT="34290" marB="34290"/>
                </a:tc>
                <a:tc>
                  <a:txBody>
                    <a:bodyPr/>
                    <a:lstStyle/>
                    <a:p>
                      <a:r>
                        <a:rPr lang="en-US" sz="900" dirty="0"/>
                        <a:t>Dave</a:t>
                      </a:r>
                      <a:endParaRPr lang="en-US" sz="900" b="0" i="0" dirty="0">
                        <a:latin typeface="IBM Plex Sans Regular" charset="0"/>
                      </a:endParaRPr>
                    </a:p>
                  </a:txBody>
                  <a:tcPr marL="68580" marR="68580" marT="34290" marB="34290"/>
                </a:tc>
                <a:tc>
                  <a:txBody>
                    <a:bodyPr/>
                    <a:lstStyle/>
                    <a:p>
                      <a:r>
                        <a:rPr lang="en-US" sz="900" dirty="0"/>
                        <a:t>£200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6"/>
                  </a:ext>
                </a:extLst>
              </a:tr>
              <a:tr h="2057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dirty="0">
                          <a:latin typeface="IBM Plex Sans Regular" charset="0"/>
                        </a:rPr>
                        <a:t>7</a:t>
                      </a: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t>Transfer</a:t>
                      </a:r>
                      <a:endParaRPr lang="en-US" sz="900" b="0" i="0" dirty="0">
                        <a:latin typeface="IBM Plex Sans Regular" charset="0"/>
                      </a:endParaRPr>
                    </a:p>
                  </a:txBody>
                  <a:tcPr marL="68580" marR="68580" marT="34290" marB="34290"/>
                </a:tc>
                <a:tc>
                  <a:txBody>
                    <a:bodyPr/>
                    <a:lstStyle/>
                    <a:p>
                      <a:r>
                        <a:rPr lang="en-US" sz="900" dirty="0"/>
                        <a:t>Dave</a:t>
                      </a:r>
                      <a:endParaRPr lang="en-US" sz="900" b="0" i="0" dirty="0">
                        <a:latin typeface="IBM Plex Sans Regular" charset="0"/>
                      </a:endParaRPr>
                    </a:p>
                  </a:txBody>
                  <a:tcPr marL="68580" marR="68580" marT="34290" marB="34290"/>
                </a:tc>
                <a:tc>
                  <a:txBody>
                    <a:bodyPr/>
                    <a:lstStyle/>
                    <a:p>
                      <a:r>
                        <a:rPr lang="en-US" sz="900" dirty="0"/>
                        <a:t>Matt</a:t>
                      </a:r>
                      <a:endParaRPr lang="en-US" sz="900" b="0" i="0" dirty="0">
                        <a:latin typeface="IBM Plex Sans Regular" charset="0"/>
                      </a:endParaRPr>
                    </a:p>
                  </a:txBody>
                  <a:tcPr marL="68580" marR="68580" marT="34290" marB="34290"/>
                </a:tc>
                <a:tc>
                  <a:txBody>
                    <a:bodyPr/>
                    <a:lstStyle/>
                    <a:p>
                      <a:r>
                        <a:rPr lang="en-US" sz="900" dirty="0"/>
                        <a:t>£100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7"/>
                  </a:ext>
                </a:extLst>
              </a:tr>
              <a:tr h="2057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dirty="0">
                          <a:latin typeface="IBM Plex Sans Regular" charset="0"/>
                        </a:rPr>
                        <a:t>8</a:t>
                      </a: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t>Transfer</a:t>
                      </a:r>
                      <a:endParaRPr lang="en-US" sz="900" b="0" i="0" dirty="0">
                        <a:latin typeface="IBM Plex Sans Regular" charset="0"/>
                      </a:endParaRPr>
                    </a:p>
                  </a:txBody>
                  <a:tcPr marL="68580" marR="68580" marT="34290" marB="34290"/>
                </a:tc>
                <a:tc>
                  <a:txBody>
                    <a:bodyPr/>
                    <a:lstStyle/>
                    <a:p>
                      <a:r>
                        <a:rPr lang="en-US" sz="900" dirty="0"/>
                        <a:t>Dave</a:t>
                      </a:r>
                      <a:endParaRPr lang="en-US" sz="900" b="0" i="0" dirty="0">
                        <a:latin typeface="IBM Plex Sans Regular" charset="0"/>
                      </a:endParaRPr>
                    </a:p>
                  </a:txBody>
                  <a:tcPr marL="68580" marR="68580" marT="34290" marB="34290"/>
                </a:tc>
                <a:tc>
                  <a:txBody>
                    <a:bodyPr/>
                    <a:lstStyle/>
                    <a:p>
                      <a:r>
                        <a:rPr lang="en-US" sz="900" dirty="0"/>
                        <a:t>Ant</a:t>
                      </a:r>
                      <a:endParaRPr lang="en-US" sz="900" b="0" i="0" dirty="0">
                        <a:latin typeface="IBM Plex Sans Regular" charset="0"/>
                      </a:endParaRPr>
                    </a:p>
                  </a:txBody>
                  <a:tcPr marL="68580" marR="68580" marT="34290" marB="34290"/>
                </a:tc>
                <a:tc>
                  <a:txBody>
                    <a:bodyPr/>
                    <a:lstStyle/>
                    <a:p>
                      <a:r>
                        <a:rPr lang="en-US" sz="900" dirty="0"/>
                        <a:t>£50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8"/>
                  </a:ext>
                </a:extLst>
              </a:tr>
              <a:tr h="2057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dirty="0">
                          <a:latin typeface="IBM Plex Sans Regular" charset="0"/>
                        </a:rPr>
                        <a:t>9</a:t>
                      </a: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t>Transfer</a:t>
                      </a:r>
                      <a:endParaRPr lang="en-US" sz="900" b="0" i="0" dirty="0">
                        <a:latin typeface="IBM Plex Sans Regular" charset="0"/>
                      </a:endParaRPr>
                    </a:p>
                  </a:txBody>
                  <a:tcPr marL="68580" marR="68580" marT="34290" marB="34290"/>
                </a:tc>
                <a:tc>
                  <a:txBody>
                    <a:bodyPr/>
                    <a:lstStyle/>
                    <a:p>
                      <a:r>
                        <a:rPr lang="en-US" sz="900" dirty="0"/>
                        <a:t>Matt</a:t>
                      </a:r>
                      <a:endParaRPr lang="en-US" sz="900" b="0" i="0" dirty="0">
                        <a:latin typeface="IBM Plex Sans Regular" charset="0"/>
                      </a:endParaRPr>
                    </a:p>
                  </a:txBody>
                  <a:tcPr marL="68580" marR="68580" marT="34290" marB="34290"/>
                </a:tc>
                <a:tc>
                  <a:txBody>
                    <a:bodyPr/>
                    <a:lstStyle/>
                    <a:p>
                      <a:r>
                        <a:rPr lang="en-US" sz="900" dirty="0"/>
                        <a:t>Ant</a:t>
                      </a:r>
                      <a:endParaRPr lang="en-US" sz="900" b="0" i="0" dirty="0">
                        <a:latin typeface="IBM Plex Sans Regular" charset="0"/>
                      </a:endParaRPr>
                    </a:p>
                  </a:txBody>
                  <a:tcPr marL="68580" marR="68580" marT="34290" marB="34290"/>
                </a:tc>
                <a:tc>
                  <a:txBody>
                    <a:bodyPr/>
                    <a:lstStyle/>
                    <a:p>
                      <a:r>
                        <a:rPr lang="en-US" sz="900" dirty="0"/>
                        <a:t>£50</a:t>
                      </a:r>
                      <a:endParaRPr lang="en-US" sz="900" b="0" i="0" dirty="0">
                        <a:latin typeface="IBM Plex Sans Regular" charset="0"/>
                      </a:endParaRPr>
                    </a:p>
                  </a:txBody>
                  <a:tcPr marL="68580" marR="68580" marT="34290" marB="3429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3699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48ED2E-FD77-564A-A778-B3E080FCCF73}"/>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Unspent Transaction Outputs</a:t>
            </a:r>
          </a:p>
        </p:txBody>
      </p:sp>
      <p:sp>
        <p:nvSpPr>
          <p:cNvPr id="3" name="Text Placeholder 2">
            <a:extLst>
              <a:ext uri="{FF2B5EF4-FFF2-40B4-BE49-F238E27FC236}">
                <a16:creationId xmlns:a16="http://schemas.microsoft.com/office/drawing/2014/main" id="{B8E8BCE8-5ABA-3E45-899D-807369B4A1FE}"/>
              </a:ext>
            </a:extLst>
          </p:cNvPr>
          <p:cNvSpPr>
            <a:spLocks noGrp="1"/>
          </p:cNvSpPr>
          <p:nvPr>
            <p:ph type="body" sz="quarter" idx="22"/>
          </p:nvPr>
        </p:nvSpPr>
        <p:spPr>
          <a:xfrm>
            <a:off x="125730" y="923305"/>
            <a:ext cx="8897424" cy="2966219"/>
          </a:xfrm>
        </p:spPr>
        <p:txBody>
          <a:bodyPr>
            <a:normAutofit/>
          </a:bodyPr>
          <a:lstStyle/>
          <a:p>
            <a:pPr>
              <a:buFont typeface="Arial" panose="020B0604020202020204" pitchFamily="34" charset="0"/>
              <a:buChar char="•"/>
            </a:pPr>
            <a:r>
              <a:rPr lang="en-GB" sz="1400" dirty="0">
                <a:latin typeface="Arial" panose="020B0604020202020204" pitchFamily="34" charset="0"/>
                <a:cs typeface="Arial" panose="020B0604020202020204" pitchFamily="34" charset="0"/>
              </a:rPr>
              <a:t>Some blockchains (e.g. Bitcoin) don’t maintain balances</a:t>
            </a:r>
          </a:p>
          <a:p>
            <a:pPr lvl="1">
              <a:buFont typeface="Arial" panose="020B0604020202020204" pitchFamily="34" charset="0"/>
              <a:buChar char="•"/>
            </a:pPr>
            <a:r>
              <a:rPr lang="en-GB" sz="1400" dirty="0">
                <a:latin typeface="Arial" panose="020B0604020202020204" pitchFamily="34" charset="0"/>
                <a:cs typeface="Arial" panose="020B0604020202020204" pitchFamily="34" charset="0"/>
              </a:rPr>
              <a:t>Transactions are linked to earlier transactions using an ID (TXID)</a:t>
            </a:r>
          </a:p>
          <a:p>
            <a:pPr lvl="1">
              <a:buFont typeface="Arial" panose="020B0604020202020204" pitchFamily="34" charset="0"/>
              <a:buChar char="•"/>
            </a:pPr>
            <a:r>
              <a:rPr lang="en-GB" sz="1400" dirty="0">
                <a:latin typeface="Arial" panose="020B0604020202020204" pitchFamily="34" charset="0"/>
                <a:cs typeface="Arial" panose="020B0604020202020204" pitchFamily="34" charset="0"/>
              </a:rPr>
              <a:t>Outputs always equal inputs</a:t>
            </a:r>
          </a:p>
          <a:p>
            <a:pPr lvl="1">
              <a:buFont typeface="Arial" panose="020B0604020202020204" pitchFamily="34" charset="0"/>
              <a:buChar char="•"/>
            </a:pPr>
            <a:r>
              <a:rPr lang="en-GB" sz="1400" dirty="0">
                <a:latin typeface="Arial" panose="020B0604020202020204" pitchFamily="34" charset="0"/>
                <a:cs typeface="Arial" panose="020B0604020202020204" pitchFamily="34" charset="0"/>
              </a:rPr>
              <a:t>Unspent funds are marked as an “</a:t>
            </a:r>
            <a:r>
              <a:rPr lang="en-GB" sz="1400" dirty="0">
                <a:solidFill>
                  <a:schemeClr val="accent4"/>
                </a:solidFill>
              </a:rPr>
              <a:t>Unspent Transaction Output</a:t>
            </a:r>
            <a:r>
              <a:rPr lang="en-GB" sz="1400" dirty="0">
                <a:latin typeface="Arial" panose="020B0604020202020204" pitchFamily="34" charset="0"/>
                <a:cs typeface="Arial" panose="020B0604020202020204" pitchFamily="34" charset="0"/>
              </a:rPr>
              <a:t>” (UTXO)</a:t>
            </a:r>
          </a:p>
          <a:p>
            <a:pPr lvl="1">
              <a:buFont typeface="Arial" panose="020B0604020202020204" pitchFamily="34" charset="0"/>
              <a:buChar char="•"/>
            </a:pPr>
            <a:r>
              <a:rPr lang="en-GB" sz="1400" dirty="0">
                <a:latin typeface="Arial" panose="020B0604020202020204" pitchFamily="34" charset="0"/>
                <a:cs typeface="Arial" panose="020B0604020202020204" pitchFamily="34" charset="0"/>
              </a:rPr>
              <a:t>Only UTXOs can be used as inputs (to prevent double spending)</a:t>
            </a:r>
          </a:p>
          <a:p>
            <a:pPr lvl="1">
              <a:buFont typeface="Arial" panose="020B0604020202020204" pitchFamily="34" charset="0"/>
              <a:buChar char="•"/>
            </a:pPr>
            <a:r>
              <a:rPr lang="en-GB" sz="1400" dirty="0">
                <a:latin typeface="Arial" panose="020B0604020202020204" pitchFamily="34" charset="0"/>
                <a:cs typeface="Arial" panose="020B0604020202020204" pitchFamily="34" charset="0"/>
              </a:rPr>
              <a:t>Your “balance” is the aggregation of all of your UTXOs</a:t>
            </a:r>
          </a:p>
          <a:p>
            <a:pPr>
              <a:buFont typeface="Arial" panose="020B0604020202020204" pitchFamily="34" charset="0"/>
              <a:buChar char="•"/>
            </a:pPr>
            <a:r>
              <a:rPr lang="en-GB" sz="1400" dirty="0">
                <a:latin typeface="Arial" panose="020B0604020202020204" pitchFamily="34" charset="0"/>
                <a:cs typeface="Arial" panose="020B0604020202020204" pitchFamily="34" charset="0"/>
              </a:rPr>
              <a:t>In Bitcoin, if your application doesn’t specify the UTXO output then the miner gets the excess!</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5426BE74-0011-9149-B9C6-F2A0B0A7B0B4}"/>
              </a:ext>
            </a:extLst>
          </p:cNvPr>
          <p:cNvGrpSpPr/>
          <p:nvPr/>
        </p:nvGrpSpPr>
        <p:grpSpPr>
          <a:xfrm>
            <a:off x="909226" y="3029738"/>
            <a:ext cx="7376447" cy="1641416"/>
            <a:chOff x="1869058" y="1568562"/>
            <a:chExt cx="8566037" cy="1844783"/>
          </a:xfrm>
        </p:grpSpPr>
        <p:sp>
          <p:nvSpPr>
            <p:cNvPr id="5" name="Rectangle 4">
              <a:extLst>
                <a:ext uri="{FF2B5EF4-FFF2-40B4-BE49-F238E27FC236}">
                  <a16:creationId xmlns:a16="http://schemas.microsoft.com/office/drawing/2014/main" id="{4AC5E66D-46B6-5047-9CE1-366F5FFA2CD5}"/>
                </a:ext>
              </a:extLst>
            </p:cNvPr>
            <p:cNvSpPr/>
            <p:nvPr/>
          </p:nvSpPr>
          <p:spPr>
            <a:xfrm>
              <a:off x="2751912" y="2042383"/>
              <a:ext cx="1570005" cy="1370962"/>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705A6D20-9841-FA40-B3E4-FFD29EDDA755}"/>
                </a:ext>
              </a:extLst>
            </p:cNvPr>
            <p:cNvSpPr/>
            <p:nvPr/>
          </p:nvSpPr>
          <p:spPr>
            <a:xfrm>
              <a:off x="2464404" y="1568562"/>
              <a:ext cx="2145017" cy="311318"/>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Matt sends £40 to Dave</a:t>
              </a:r>
            </a:p>
          </p:txBody>
        </p:sp>
        <p:sp>
          <p:nvSpPr>
            <p:cNvPr id="7" name="Rectangle 6">
              <a:extLst>
                <a:ext uri="{FF2B5EF4-FFF2-40B4-BE49-F238E27FC236}">
                  <a16:creationId xmlns:a16="http://schemas.microsoft.com/office/drawing/2014/main" id="{71E09DA2-394D-FC4D-98CD-208B991C57BE}"/>
                </a:ext>
              </a:extLst>
            </p:cNvPr>
            <p:cNvSpPr/>
            <p:nvPr/>
          </p:nvSpPr>
          <p:spPr>
            <a:xfrm>
              <a:off x="1869058" y="1866777"/>
              <a:ext cx="665714" cy="804240"/>
            </a:xfrm>
            <a:prstGeom prst="rect">
              <a:avLst/>
            </a:prstGeom>
          </p:spPr>
          <p:txBody>
            <a:bodyPr wrap="square">
              <a:spAutoFit/>
            </a:bodyPr>
            <a:lstStyle/>
            <a:p>
              <a:pPr algn="r"/>
              <a:r>
                <a:rPr lang="en-US" sz="1350" dirty="0">
                  <a:solidFill>
                    <a:schemeClr val="accent1"/>
                  </a:solidFill>
                  <a:latin typeface="Arial" panose="020B0604020202020204" pitchFamily="34" charset="0"/>
                  <a:cs typeface="Arial" panose="020B0604020202020204" pitchFamily="34" charset="0"/>
                </a:rPr>
                <a:t>Matt has £100</a:t>
              </a:r>
            </a:p>
          </p:txBody>
        </p:sp>
        <p:cxnSp>
          <p:nvCxnSpPr>
            <p:cNvPr id="8" name="Straight Arrow Connector 7">
              <a:extLst>
                <a:ext uri="{FF2B5EF4-FFF2-40B4-BE49-F238E27FC236}">
                  <a16:creationId xmlns:a16="http://schemas.microsoft.com/office/drawing/2014/main" id="{8461ACBB-A72E-624A-A65C-D2B16938E57A}"/>
                </a:ext>
              </a:extLst>
            </p:cNvPr>
            <p:cNvCxnSpPr>
              <a:stCxn id="7" idx="3"/>
              <a:endCxn id="36" idx="1"/>
            </p:cNvCxnSpPr>
            <p:nvPr/>
          </p:nvCxnSpPr>
          <p:spPr>
            <a:xfrm>
              <a:off x="2534772" y="2268897"/>
              <a:ext cx="389512" cy="594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104A0340-64B2-E647-83B9-DAE936C834F4}"/>
                </a:ext>
              </a:extLst>
            </p:cNvPr>
            <p:cNvGrpSpPr/>
            <p:nvPr/>
          </p:nvGrpSpPr>
          <p:grpSpPr>
            <a:xfrm>
              <a:off x="2924283" y="2149348"/>
              <a:ext cx="682964" cy="338554"/>
              <a:chOff x="6780362" y="2930857"/>
              <a:chExt cx="682964" cy="338554"/>
            </a:xfrm>
          </p:grpSpPr>
          <p:sp>
            <p:nvSpPr>
              <p:cNvPr id="36" name="Rectangle 35">
                <a:extLst>
                  <a:ext uri="{FF2B5EF4-FFF2-40B4-BE49-F238E27FC236}">
                    <a16:creationId xmlns:a16="http://schemas.microsoft.com/office/drawing/2014/main" id="{6757EBDD-7B46-6740-BCF4-F3C22378EF44}"/>
                  </a:ext>
                </a:extLst>
              </p:cNvPr>
              <p:cNvSpPr/>
              <p:nvPr/>
            </p:nvSpPr>
            <p:spPr>
              <a:xfrm>
                <a:off x="6780362" y="2950234"/>
                <a:ext cx="682964" cy="31917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bg1"/>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8C61BF66-4071-A74B-8A75-E3E16A48E3B0}"/>
                  </a:ext>
                </a:extLst>
              </p:cNvPr>
              <p:cNvSpPr/>
              <p:nvPr/>
            </p:nvSpPr>
            <p:spPr>
              <a:xfrm>
                <a:off x="6810672" y="2930857"/>
                <a:ext cx="652654" cy="311319"/>
              </a:xfrm>
              <a:prstGeom prst="rect">
                <a:avLst/>
              </a:prstGeom>
            </p:spPr>
            <p:txBody>
              <a:bodyPr wrap="square">
                <a:spAutoFit/>
              </a:bodyPr>
              <a:lstStyle/>
              <a:p>
                <a:r>
                  <a:rPr lang="en-US" sz="1200" dirty="0">
                    <a:solidFill>
                      <a:schemeClr val="bg1"/>
                    </a:solidFill>
                    <a:latin typeface="Arial" panose="020B0604020202020204" pitchFamily="34" charset="0"/>
                    <a:cs typeface="Arial" panose="020B0604020202020204" pitchFamily="34" charset="0"/>
                  </a:rPr>
                  <a:t>Input</a:t>
                </a:r>
              </a:p>
            </p:txBody>
          </p:sp>
        </p:grpSp>
        <p:grpSp>
          <p:nvGrpSpPr>
            <p:cNvPr id="10" name="Group 9">
              <a:extLst>
                <a:ext uri="{FF2B5EF4-FFF2-40B4-BE49-F238E27FC236}">
                  <a16:creationId xmlns:a16="http://schemas.microsoft.com/office/drawing/2014/main" id="{E9CB3EF7-9B8C-DB48-AEBF-0437F7E35C51}"/>
                </a:ext>
              </a:extLst>
            </p:cNvPr>
            <p:cNvGrpSpPr/>
            <p:nvPr/>
          </p:nvGrpSpPr>
          <p:grpSpPr>
            <a:xfrm>
              <a:off x="3448397" y="2540575"/>
              <a:ext cx="682964" cy="338554"/>
              <a:chOff x="6780362" y="2930857"/>
              <a:chExt cx="682964" cy="338554"/>
            </a:xfrm>
          </p:grpSpPr>
          <p:sp>
            <p:nvSpPr>
              <p:cNvPr id="34" name="Rectangle 33">
                <a:extLst>
                  <a:ext uri="{FF2B5EF4-FFF2-40B4-BE49-F238E27FC236}">
                    <a16:creationId xmlns:a16="http://schemas.microsoft.com/office/drawing/2014/main" id="{98043E7B-224E-264B-85BE-8457205A47BD}"/>
                  </a:ext>
                </a:extLst>
              </p:cNvPr>
              <p:cNvSpPr/>
              <p:nvPr/>
            </p:nvSpPr>
            <p:spPr>
              <a:xfrm>
                <a:off x="6780362" y="2950234"/>
                <a:ext cx="682964" cy="31917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bg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27B31F46-4AE4-E84B-ACEF-F3BB4F5ABAA1}"/>
                  </a:ext>
                </a:extLst>
              </p:cNvPr>
              <p:cNvSpPr/>
              <p:nvPr/>
            </p:nvSpPr>
            <p:spPr>
              <a:xfrm>
                <a:off x="6810672" y="2930857"/>
                <a:ext cx="652654" cy="311319"/>
              </a:xfrm>
              <a:prstGeom prst="rect">
                <a:avLst/>
              </a:prstGeom>
            </p:spPr>
            <p:txBody>
              <a:bodyPr wrap="square">
                <a:spAutoFit/>
              </a:bodyPr>
              <a:lstStyle/>
              <a:p>
                <a:r>
                  <a:rPr lang="en-US" sz="1200" dirty="0">
                    <a:solidFill>
                      <a:schemeClr val="bg1"/>
                    </a:solidFill>
                    <a:latin typeface="Arial" panose="020B0604020202020204" pitchFamily="34" charset="0"/>
                    <a:cs typeface="Arial" panose="020B0604020202020204" pitchFamily="34" charset="0"/>
                  </a:rPr>
                  <a:t>Out 1</a:t>
                </a:r>
              </a:p>
            </p:txBody>
          </p:sp>
        </p:grpSp>
        <p:sp>
          <p:nvSpPr>
            <p:cNvPr id="11" name="Rectangle 10">
              <a:extLst>
                <a:ext uri="{FF2B5EF4-FFF2-40B4-BE49-F238E27FC236}">
                  <a16:creationId xmlns:a16="http://schemas.microsoft.com/office/drawing/2014/main" id="{9DC42B6F-D79F-AC43-9895-8291E4274535}"/>
                </a:ext>
              </a:extLst>
            </p:cNvPr>
            <p:cNvSpPr/>
            <p:nvPr/>
          </p:nvSpPr>
          <p:spPr>
            <a:xfrm>
              <a:off x="4539057" y="2534874"/>
              <a:ext cx="1500143" cy="337261"/>
            </a:xfrm>
            <a:prstGeom prst="rect">
              <a:avLst/>
            </a:prstGeom>
          </p:spPr>
          <p:txBody>
            <a:bodyPr wrap="square">
              <a:spAutoFit/>
            </a:bodyPr>
            <a:lstStyle/>
            <a:p>
              <a:r>
                <a:rPr lang="en-US" sz="1350" dirty="0">
                  <a:solidFill>
                    <a:schemeClr val="accent1"/>
                  </a:solidFill>
                  <a:latin typeface="Arial" panose="020B0604020202020204" pitchFamily="34" charset="0"/>
                  <a:cs typeface="Arial" panose="020B0604020202020204" pitchFamily="34" charset="0"/>
                </a:rPr>
                <a:t>Dave has £40</a:t>
              </a:r>
            </a:p>
          </p:txBody>
        </p:sp>
        <p:grpSp>
          <p:nvGrpSpPr>
            <p:cNvPr id="12" name="Group 11">
              <a:extLst>
                <a:ext uri="{FF2B5EF4-FFF2-40B4-BE49-F238E27FC236}">
                  <a16:creationId xmlns:a16="http://schemas.microsoft.com/office/drawing/2014/main" id="{16BE14E9-8103-5548-9198-0D0B5A167A63}"/>
                </a:ext>
              </a:extLst>
            </p:cNvPr>
            <p:cNvGrpSpPr/>
            <p:nvPr/>
          </p:nvGrpSpPr>
          <p:grpSpPr>
            <a:xfrm>
              <a:off x="3448397" y="2943209"/>
              <a:ext cx="682964" cy="338554"/>
              <a:chOff x="6780362" y="2930857"/>
              <a:chExt cx="682964" cy="338554"/>
            </a:xfrm>
          </p:grpSpPr>
          <p:sp>
            <p:nvSpPr>
              <p:cNvPr id="32" name="Rectangle 31">
                <a:extLst>
                  <a:ext uri="{FF2B5EF4-FFF2-40B4-BE49-F238E27FC236}">
                    <a16:creationId xmlns:a16="http://schemas.microsoft.com/office/drawing/2014/main" id="{55062117-DA2E-024F-8F86-030D27F4E7F2}"/>
                  </a:ext>
                </a:extLst>
              </p:cNvPr>
              <p:cNvSpPr/>
              <p:nvPr/>
            </p:nvSpPr>
            <p:spPr>
              <a:xfrm>
                <a:off x="6780362" y="2950234"/>
                <a:ext cx="682964" cy="31917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F5F4235C-89FB-9E48-BBCF-BCDE11F20B9A}"/>
                  </a:ext>
                </a:extLst>
              </p:cNvPr>
              <p:cNvSpPr/>
              <p:nvPr/>
            </p:nvSpPr>
            <p:spPr>
              <a:xfrm>
                <a:off x="6810672" y="2930857"/>
                <a:ext cx="652654" cy="311319"/>
              </a:xfrm>
              <a:prstGeom prst="rect">
                <a:avLst/>
              </a:prstGeom>
            </p:spPr>
            <p:txBody>
              <a:bodyPr wrap="square">
                <a:spAutoFit/>
              </a:bodyPr>
              <a:lstStyle/>
              <a:p>
                <a:r>
                  <a:rPr lang="en-US" sz="1200" dirty="0">
                    <a:solidFill>
                      <a:schemeClr val="bg1"/>
                    </a:solidFill>
                    <a:latin typeface="Arial" panose="020B0604020202020204" pitchFamily="34" charset="0"/>
                    <a:cs typeface="Arial" panose="020B0604020202020204" pitchFamily="34" charset="0"/>
                  </a:rPr>
                  <a:t>Out 2</a:t>
                </a:r>
              </a:p>
            </p:txBody>
          </p:sp>
        </p:grpSp>
        <p:sp>
          <p:nvSpPr>
            <p:cNvPr id="13" name="Rectangle 12">
              <a:extLst>
                <a:ext uri="{FF2B5EF4-FFF2-40B4-BE49-F238E27FC236}">
                  <a16:creationId xmlns:a16="http://schemas.microsoft.com/office/drawing/2014/main" id="{65E669CD-2F81-4E43-80DD-7E36D8D32DB4}"/>
                </a:ext>
              </a:extLst>
            </p:cNvPr>
            <p:cNvSpPr/>
            <p:nvPr/>
          </p:nvSpPr>
          <p:spPr>
            <a:xfrm>
              <a:off x="4539057" y="2937508"/>
              <a:ext cx="1772612" cy="337261"/>
            </a:xfrm>
            <a:prstGeom prst="rect">
              <a:avLst/>
            </a:prstGeom>
          </p:spPr>
          <p:txBody>
            <a:bodyPr wrap="square">
              <a:spAutoFit/>
            </a:bodyPr>
            <a:lstStyle/>
            <a:p>
              <a:r>
                <a:rPr lang="en-US" sz="1350" dirty="0">
                  <a:solidFill>
                    <a:schemeClr val="accent1"/>
                  </a:solidFill>
                  <a:latin typeface="Arial" panose="020B0604020202020204" pitchFamily="34" charset="0"/>
                  <a:cs typeface="Arial" panose="020B0604020202020204" pitchFamily="34" charset="0"/>
                </a:rPr>
                <a:t>Matt’s £60 UTXO</a:t>
              </a:r>
            </a:p>
          </p:txBody>
        </p:sp>
        <p:cxnSp>
          <p:nvCxnSpPr>
            <p:cNvPr id="14" name="Straight Arrow Connector 13">
              <a:extLst>
                <a:ext uri="{FF2B5EF4-FFF2-40B4-BE49-F238E27FC236}">
                  <a16:creationId xmlns:a16="http://schemas.microsoft.com/office/drawing/2014/main" id="{6F259B97-438B-D445-B83C-F1855FD39539}"/>
                </a:ext>
              </a:extLst>
            </p:cNvPr>
            <p:cNvCxnSpPr>
              <a:stCxn id="34" idx="3"/>
            </p:cNvCxnSpPr>
            <p:nvPr/>
          </p:nvCxnSpPr>
          <p:spPr>
            <a:xfrm flipV="1">
              <a:off x="4131361" y="2719539"/>
              <a:ext cx="407696" cy="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6729D41-52A4-0B43-A750-6C2DB473445F}"/>
                </a:ext>
              </a:extLst>
            </p:cNvPr>
            <p:cNvCxnSpPr>
              <a:stCxn id="32" idx="3"/>
            </p:cNvCxnSpPr>
            <p:nvPr/>
          </p:nvCxnSpPr>
          <p:spPr>
            <a:xfrm flipV="1">
              <a:off x="4131361" y="3121892"/>
              <a:ext cx="423478" cy="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73FC61BE-0738-CC43-8FDF-A56A67CA7476}"/>
                </a:ext>
              </a:extLst>
            </p:cNvPr>
            <p:cNvSpPr/>
            <p:nvPr/>
          </p:nvSpPr>
          <p:spPr>
            <a:xfrm>
              <a:off x="6891119" y="2042383"/>
              <a:ext cx="1570005" cy="1370962"/>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4D19BAE0-3BB2-6542-A5C6-494C86BD0D4F}"/>
                </a:ext>
              </a:extLst>
            </p:cNvPr>
            <p:cNvGrpSpPr/>
            <p:nvPr/>
          </p:nvGrpSpPr>
          <p:grpSpPr>
            <a:xfrm>
              <a:off x="7063490" y="2149348"/>
              <a:ext cx="682964" cy="338554"/>
              <a:chOff x="6780362" y="2930857"/>
              <a:chExt cx="682964" cy="338554"/>
            </a:xfrm>
          </p:grpSpPr>
          <p:sp>
            <p:nvSpPr>
              <p:cNvPr id="30" name="Rectangle 29">
                <a:extLst>
                  <a:ext uri="{FF2B5EF4-FFF2-40B4-BE49-F238E27FC236}">
                    <a16:creationId xmlns:a16="http://schemas.microsoft.com/office/drawing/2014/main" id="{A11C0E7C-B938-A84F-8646-A6B78FEA35BD}"/>
                  </a:ext>
                </a:extLst>
              </p:cNvPr>
              <p:cNvSpPr/>
              <p:nvPr/>
            </p:nvSpPr>
            <p:spPr>
              <a:xfrm>
                <a:off x="6780362" y="2950234"/>
                <a:ext cx="682964" cy="31917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6D7CDBD4-F71A-1541-BCFB-2190D681D2AA}"/>
                  </a:ext>
                </a:extLst>
              </p:cNvPr>
              <p:cNvSpPr/>
              <p:nvPr/>
            </p:nvSpPr>
            <p:spPr>
              <a:xfrm>
                <a:off x="6810672" y="2930857"/>
                <a:ext cx="652654" cy="311319"/>
              </a:xfrm>
              <a:prstGeom prst="rect">
                <a:avLst/>
              </a:prstGeom>
            </p:spPr>
            <p:txBody>
              <a:bodyPr wrap="square">
                <a:spAutoFit/>
              </a:bodyPr>
              <a:lstStyle/>
              <a:p>
                <a:r>
                  <a:rPr lang="en-US" sz="1200" dirty="0">
                    <a:solidFill>
                      <a:schemeClr val="bg1"/>
                    </a:solidFill>
                    <a:latin typeface="Arial" panose="020B0604020202020204" pitchFamily="34" charset="0"/>
                    <a:cs typeface="Arial" panose="020B0604020202020204" pitchFamily="34" charset="0"/>
                  </a:rPr>
                  <a:t>Input</a:t>
                </a:r>
              </a:p>
            </p:txBody>
          </p:sp>
        </p:grpSp>
        <p:grpSp>
          <p:nvGrpSpPr>
            <p:cNvPr id="18" name="Group 17">
              <a:extLst>
                <a:ext uri="{FF2B5EF4-FFF2-40B4-BE49-F238E27FC236}">
                  <a16:creationId xmlns:a16="http://schemas.microsoft.com/office/drawing/2014/main" id="{B68163EA-C814-9147-A5A4-A89A91FF6095}"/>
                </a:ext>
              </a:extLst>
            </p:cNvPr>
            <p:cNvGrpSpPr/>
            <p:nvPr/>
          </p:nvGrpSpPr>
          <p:grpSpPr>
            <a:xfrm>
              <a:off x="7587604" y="2540575"/>
              <a:ext cx="682964" cy="338554"/>
              <a:chOff x="6780362" y="2930857"/>
              <a:chExt cx="682964" cy="338554"/>
            </a:xfrm>
          </p:grpSpPr>
          <p:sp>
            <p:nvSpPr>
              <p:cNvPr id="28" name="Rectangle 27">
                <a:extLst>
                  <a:ext uri="{FF2B5EF4-FFF2-40B4-BE49-F238E27FC236}">
                    <a16:creationId xmlns:a16="http://schemas.microsoft.com/office/drawing/2014/main" id="{9532DF9D-8327-374A-8078-99D05D001EEC}"/>
                  </a:ext>
                </a:extLst>
              </p:cNvPr>
              <p:cNvSpPr/>
              <p:nvPr/>
            </p:nvSpPr>
            <p:spPr>
              <a:xfrm>
                <a:off x="6780362" y="2950234"/>
                <a:ext cx="682964" cy="31917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bg1"/>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55E7DA3E-8596-EE46-8A71-59D0FC6EFE01}"/>
                  </a:ext>
                </a:extLst>
              </p:cNvPr>
              <p:cNvSpPr/>
              <p:nvPr/>
            </p:nvSpPr>
            <p:spPr>
              <a:xfrm>
                <a:off x="6810672" y="2930857"/>
                <a:ext cx="652654" cy="311319"/>
              </a:xfrm>
              <a:prstGeom prst="rect">
                <a:avLst/>
              </a:prstGeom>
            </p:spPr>
            <p:txBody>
              <a:bodyPr wrap="square">
                <a:spAutoFit/>
              </a:bodyPr>
              <a:lstStyle/>
              <a:p>
                <a:r>
                  <a:rPr lang="en-US" sz="1200" dirty="0">
                    <a:solidFill>
                      <a:schemeClr val="bg1"/>
                    </a:solidFill>
                    <a:latin typeface="Arial" panose="020B0604020202020204" pitchFamily="34" charset="0"/>
                    <a:cs typeface="Arial" panose="020B0604020202020204" pitchFamily="34" charset="0"/>
                  </a:rPr>
                  <a:t>Out 1</a:t>
                </a:r>
              </a:p>
            </p:txBody>
          </p:sp>
        </p:grpSp>
        <p:sp>
          <p:nvSpPr>
            <p:cNvPr id="19" name="Rectangle 18">
              <a:extLst>
                <a:ext uri="{FF2B5EF4-FFF2-40B4-BE49-F238E27FC236}">
                  <a16:creationId xmlns:a16="http://schemas.microsoft.com/office/drawing/2014/main" id="{007AF506-BBCF-F24E-B2E6-D58E868564F0}"/>
                </a:ext>
              </a:extLst>
            </p:cNvPr>
            <p:cNvSpPr/>
            <p:nvPr/>
          </p:nvSpPr>
          <p:spPr>
            <a:xfrm>
              <a:off x="8678264" y="2534873"/>
              <a:ext cx="1548403" cy="337261"/>
            </a:xfrm>
            <a:prstGeom prst="rect">
              <a:avLst/>
            </a:prstGeom>
          </p:spPr>
          <p:txBody>
            <a:bodyPr wrap="square">
              <a:spAutoFit/>
            </a:bodyPr>
            <a:lstStyle/>
            <a:p>
              <a:r>
                <a:rPr lang="en-US" sz="1350" dirty="0">
                  <a:solidFill>
                    <a:schemeClr val="accent1"/>
                  </a:solidFill>
                  <a:latin typeface="Arial" panose="020B0604020202020204" pitchFamily="34" charset="0"/>
                  <a:cs typeface="Arial" panose="020B0604020202020204" pitchFamily="34" charset="0"/>
                </a:rPr>
                <a:t>Ant has £20</a:t>
              </a:r>
            </a:p>
          </p:txBody>
        </p:sp>
        <p:grpSp>
          <p:nvGrpSpPr>
            <p:cNvPr id="20" name="Group 19">
              <a:extLst>
                <a:ext uri="{FF2B5EF4-FFF2-40B4-BE49-F238E27FC236}">
                  <a16:creationId xmlns:a16="http://schemas.microsoft.com/office/drawing/2014/main" id="{390FD8AB-0BD0-7C44-BDC7-B389F8FE8B98}"/>
                </a:ext>
              </a:extLst>
            </p:cNvPr>
            <p:cNvGrpSpPr/>
            <p:nvPr/>
          </p:nvGrpSpPr>
          <p:grpSpPr>
            <a:xfrm>
              <a:off x="7587604" y="2943209"/>
              <a:ext cx="682964" cy="338554"/>
              <a:chOff x="6780362" y="2930857"/>
              <a:chExt cx="682964" cy="338554"/>
            </a:xfrm>
          </p:grpSpPr>
          <p:sp>
            <p:nvSpPr>
              <p:cNvPr id="26" name="Rectangle 25">
                <a:extLst>
                  <a:ext uri="{FF2B5EF4-FFF2-40B4-BE49-F238E27FC236}">
                    <a16:creationId xmlns:a16="http://schemas.microsoft.com/office/drawing/2014/main" id="{3868368E-5E07-2C4A-B590-F64E4F4DA1E5}"/>
                  </a:ext>
                </a:extLst>
              </p:cNvPr>
              <p:cNvSpPr/>
              <p:nvPr/>
            </p:nvSpPr>
            <p:spPr>
              <a:xfrm>
                <a:off x="6780362" y="2950234"/>
                <a:ext cx="682964" cy="31917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schemeClr val="bg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82C6F6BE-DD5F-3E48-B386-0D5BE49E3248}"/>
                  </a:ext>
                </a:extLst>
              </p:cNvPr>
              <p:cNvSpPr/>
              <p:nvPr/>
            </p:nvSpPr>
            <p:spPr>
              <a:xfrm>
                <a:off x="6810672" y="2930857"/>
                <a:ext cx="652654" cy="311319"/>
              </a:xfrm>
              <a:prstGeom prst="rect">
                <a:avLst/>
              </a:prstGeom>
            </p:spPr>
            <p:txBody>
              <a:bodyPr wrap="square">
                <a:spAutoFit/>
              </a:bodyPr>
              <a:lstStyle/>
              <a:p>
                <a:r>
                  <a:rPr lang="en-US" sz="1200" dirty="0">
                    <a:solidFill>
                      <a:schemeClr val="bg1"/>
                    </a:solidFill>
                    <a:latin typeface="Arial" panose="020B0604020202020204" pitchFamily="34" charset="0"/>
                    <a:cs typeface="Arial" panose="020B0604020202020204" pitchFamily="34" charset="0"/>
                  </a:rPr>
                  <a:t>Out 2</a:t>
                </a:r>
              </a:p>
            </p:txBody>
          </p:sp>
        </p:grpSp>
        <p:sp>
          <p:nvSpPr>
            <p:cNvPr id="21" name="Rectangle 20">
              <a:extLst>
                <a:ext uri="{FF2B5EF4-FFF2-40B4-BE49-F238E27FC236}">
                  <a16:creationId xmlns:a16="http://schemas.microsoft.com/office/drawing/2014/main" id="{E806AF23-4062-7646-B1F2-BED1B15C3CE9}"/>
                </a:ext>
              </a:extLst>
            </p:cNvPr>
            <p:cNvSpPr/>
            <p:nvPr/>
          </p:nvSpPr>
          <p:spPr>
            <a:xfrm>
              <a:off x="8678264" y="2937508"/>
              <a:ext cx="1756831" cy="337261"/>
            </a:xfrm>
            <a:prstGeom prst="rect">
              <a:avLst/>
            </a:prstGeom>
          </p:spPr>
          <p:txBody>
            <a:bodyPr wrap="square">
              <a:spAutoFit/>
            </a:bodyPr>
            <a:lstStyle/>
            <a:p>
              <a:r>
                <a:rPr lang="en-US" sz="1350" dirty="0">
                  <a:solidFill>
                    <a:schemeClr val="accent1"/>
                  </a:solidFill>
                  <a:latin typeface="Arial" panose="020B0604020202020204" pitchFamily="34" charset="0"/>
                  <a:cs typeface="Arial" panose="020B0604020202020204" pitchFamily="34" charset="0"/>
                </a:rPr>
                <a:t>Matt’s £40 UTXO</a:t>
              </a:r>
            </a:p>
          </p:txBody>
        </p:sp>
        <p:cxnSp>
          <p:nvCxnSpPr>
            <p:cNvPr id="22" name="Straight Arrow Connector 21">
              <a:extLst>
                <a:ext uri="{FF2B5EF4-FFF2-40B4-BE49-F238E27FC236}">
                  <a16:creationId xmlns:a16="http://schemas.microsoft.com/office/drawing/2014/main" id="{26DCF111-B528-2F46-9344-AA56EA36DC32}"/>
                </a:ext>
              </a:extLst>
            </p:cNvPr>
            <p:cNvCxnSpPr/>
            <p:nvPr/>
          </p:nvCxnSpPr>
          <p:spPr>
            <a:xfrm flipV="1">
              <a:off x="8270569" y="2719540"/>
              <a:ext cx="40769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C19C3E2-053A-7748-ADEB-EFDC687CC0C4}"/>
                </a:ext>
              </a:extLst>
            </p:cNvPr>
            <p:cNvCxnSpPr/>
            <p:nvPr/>
          </p:nvCxnSpPr>
          <p:spPr>
            <a:xfrm flipV="1">
              <a:off x="8270569" y="3122174"/>
              <a:ext cx="40769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65">
              <a:extLst>
                <a:ext uri="{FF2B5EF4-FFF2-40B4-BE49-F238E27FC236}">
                  <a16:creationId xmlns:a16="http://schemas.microsoft.com/office/drawing/2014/main" id="{809AA96E-5496-B847-BC45-67EAF44219EF}"/>
                </a:ext>
              </a:extLst>
            </p:cNvPr>
            <p:cNvCxnSpPr/>
            <p:nvPr/>
          </p:nvCxnSpPr>
          <p:spPr>
            <a:xfrm flipV="1">
              <a:off x="6196974" y="2315709"/>
              <a:ext cx="866516" cy="76525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9A8F7776-4E5F-D640-97DA-2D2C794E999A}"/>
                </a:ext>
              </a:extLst>
            </p:cNvPr>
            <p:cNvSpPr/>
            <p:nvPr/>
          </p:nvSpPr>
          <p:spPr>
            <a:xfrm>
              <a:off x="6687579" y="1594845"/>
              <a:ext cx="2145017" cy="311318"/>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Matt sends £20 to Ant</a:t>
              </a:r>
            </a:p>
          </p:txBody>
        </p:sp>
      </p:grpSp>
    </p:spTree>
    <p:extLst>
      <p:ext uri="{BB962C8B-B14F-4D97-AF65-F5344CB8AC3E}">
        <p14:creationId xmlns:p14="http://schemas.microsoft.com/office/powerpoint/2010/main" val="2728904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23" descr="desktop"/>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70705" y="3481180"/>
            <a:ext cx="1100920" cy="1323646"/>
          </a:xfrm>
          <a:prstGeom prst="rect">
            <a:avLst/>
          </a:prstGeom>
          <a:solidFill>
            <a:schemeClr val="bg1"/>
          </a:solidFill>
          <a:extLst/>
        </p:spPr>
      </p:pic>
      <p:sp>
        <p:nvSpPr>
          <p:cNvPr id="5" name="Content Placeholder 4"/>
          <p:cNvSpPr>
            <a:spLocks noGrp="1"/>
          </p:cNvSpPr>
          <p:nvPr>
            <p:ph type="body" sz="quarter" idx="13"/>
          </p:nvPr>
        </p:nvSpPr>
        <p:spPr/>
        <p:txBody>
          <a:bodyPr>
            <a:normAutofit/>
          </a:bodyPr>
          <a:lstStyle/>
          <a:p>
            <a:endParaRPr lang="en-US" dirty="0">
              <a:latin typeface="Arial" charset="0"/>
              <a:ea typeface="Arial" charset="0"/>
              <a:cs typeface="Arial" charset="0"/>
            </a:endParaRPr>
          </a:p>
          <a:p>
            <a:endParaRPr lang="en-US" dirty="0">
              <a:latin typeface="Arial" charset="0"/>
              <a:ea typeface="Arial" charset="0"/>
              <a:cs typeface="Arial" charset="0"/>
            </a:endParaRPr>
          </a:p>
        </p:txBody>
      </p:sp>
      <p:sp>
        <p:nvSpPr>
          <p:cNvPr id="4" name="Title 3"/>
          <p:cNvSpPr>
            <a:spLocks noGrp="1"/>
          </p:cNvSpPr>
          <p:nvPr>
            <p:ph type="title" idx="4294967295"/>
          </p:nvPr>
        </p:nvSpPr>
        <p:spPr>
          <a:xfrm>
            <a:off x="130630" y="148319"/>
            <a:ext cx="8026400" cy="857250"/>
          </a:xfrm>
        </p:spPr>
        <p:txBody>
          <a:bodyPr anchor="t">
            <a:normAutofit/>
          </a:bodyPr>
          <a:lstStyle/>
          <a:p>
            <a:pPr algn="l"/>
            <a:r>
              <a:rPr lang="en-US" sz="2400" dirty="0">
                <a:solidFill>
                  <a:srgbClr val="0064FF"/>
                </a:solidFill>
                <a:latin typeface="Arial" charset="0"/>
                <a:ea typeface="Arial" charset="0"/>
                <a:cs typeface="Arial" charset="0"/>
              </a:rPr>
              <a:t>How Events are Used in Blockchain</a:t>
            </a:r>
          </a:p>
        </p:txBody>
      </p:sp>
      <p:sp>
        <p:nvSpPr>
          <p:cNvPr id="6" name="Content Placeholder 4"/>
          <p:cNvSpPr txBox="1">
            <a:spLocks/>
          </p:cNvSpPr>
          <p:nvPr/>
        </p:nvSpPr>
        <p:spPr>
          <a:xfrm>
            <a:off x="124387" y="1005569"/>
            <a:ext cx="6296463" cy="3692872"/>
          </a:xfrm>
          <a:prstGeom prst="rect">
            <a:avLst/>
          </a:prstGeom>
        </p:spPr>
        <p:txBody>
          <a:bodyPr vert="horz" lIns="91440" tIns="45720" rIns="91440" bIns="45720" rtlCol="0">
            <a:noAutofit/>
          </a:bodyPr>
          <a:lstStyle>
            <a:lvl1pPr marL="135731" indent="-135731" algn="l" defTabSz="342900" rtl="0" eaLnBrk="1" latinLnBrk="0" hangingPunct="1">
              <a:spcBef>
                <a:spcPts val="450"/>
              </a:spcBef>
              <a:buClr>
                <a:schemeClr val="accent1"/>
              </a:buClr>
              <a:buFont typeface="Arial"/>
              <a:buChar char="•"/>
              <a:defRPr sz="1500" b="0" i="0" kern="1200">
                <a:solidFill>
                  <a:schemeClr val="accent3"/>
                </a:solidFill>
                <a:latin typeface="Calibri"/>
                <a:ea typeface="+mn-ea"/>
                <a:cs typeface="Calibri"/>
              </a:defRPr>
            </a:lvl1pPr>
            <a:lvl2pPr marL="315516" indent="-135731" algn="l" defTabSz="342900" rtl="0" eaLnBrk="1" latinLnBrk="0" hangingPunct="1">
              <a:spcBef>
                <a:spcPts val="450"/>
              </a:spcBef>
              <a:buFont typeface="Arial"/>
              <a:buChar char="–"/>
              <a:defRPr sz="1350" b="0" i="0" kern="1200">
                <a:solidFill>
                  <a:schemeClr val="accent2"/>
                </a:solidFill>
                <a:latin typeface="Calibri"/>
                <a:ea typeface="+mn-ea"/>
                <a:cs typeface="Calibri"/>
              </a:defRPr>
            </a:lvl2pPr>
            <a:lvl3pPr marL="445294" indent="-129779" algn="l" defTabSz="342900" rtl="0" eaLnBrk="1" latinLnBrk="0" hangingPunct="1">
              <a:spcBef>
                <a:spcPts val="450"/>
              </a:spcBef>
              <a:buFont typeface="Arial"/>
              <a:buChar char="•"/>
              <a:defRPr sz="1200" b="0" i="0" kern="1200">
                <a:solidFill>
                  <a:schemeClr val="accent2"/>
                </a:solidFill>
                <a:latin typeface="Calibri"/>
                <a:ea typeface="+mn-ea"/>
                <a:cs typeface="Calibri"/>
              </a:defRPr>
            </a:lvl3pPr>
            <a:lvl4pPr marL="670322" indent="-225029" algn="l" defTabSz="342900" rtl="0" eaLnBrk="1" latinLnBrk="0" hangingPunct="1">
              <a:spcBef>
                <a:spcPts val="450"/>
              </a:spcBef>
              <a:buFont typeface="Arial"/>
              <a:buChar char="–"/>
              <a:defRPr sz="1050" b="0" i="0" kern="1200">
                <a:solidFill>
                  <a:schemeClr val="accent2"/>
                </a:solidFill>
                <a:latin typeface="Calibri"/>
                <a:ea typeface="+mn-ea"/>
                <a:cs typeface="Calibri"/>
              </a:defRPr>
            </a:lvl4pPr>
            <a:lvl5pPr marL="806054" indent="-135731" algn="l" defTabSz="342900" rtl="0" eaLnBrk="1" latinLnBrk="0" hangingPunct="1">
              <a:spcBef>
                <a:spcPts val="450"/>
              </a:spcBef>
              <a:buFont typeface="Arial"/>
              <a:buChar char="»"/>
              <a:defRPr sz="1050" b="0" i="0" kern="1200">
                <a:solidFill>
                  <a:schemeClr val="accent2"/>
                </a:solidFill>
                <a:latin typeface="Calibri"/>
                <a:ea typeface="+mn-ea"/>
                <a:cs typeface="Calibri"/>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fontAlgn="auto">
              <a:spcAft>
                <a:spcPts val="0"/>
              </a:spcAft>
              <a:buClr>
                <a:schemeClr val="bg1">
                  <a:lumMod val="50000"/>
                </a:schemeClr>
              </a:buClr>
              <a:buFont typeface="Arial" charset="0"/>
              <a:buChar char="•"/>
            </a:pPr>
            <a:r>
              <a:rPr lang="en-US" sz="1400" dirty="0">
                <a:solidFill>
                  <a:schemeClr val="tx1"/>
                </a:solidFill>
                <a:latin typeface="Arial" panose="020B0604020202020204" pitchFamily="34" charset="0"/>
                <a:cs typeface="Arial" panose="020B0604020202020204" pitchFamily="34" charset="0"/>
              </a:rPr>
              <a:t>In computing, an </a:t>
            </a:r>
            <a:r>
              <a:rPr lang="en-US" sz="1400" dirty="0">
                <a:solidFill>
                  <a:schemeClr val="accent4"/>
                </a:solidFill>
                <a:latin typeface="Arial" panose="020B0604020202020204" pitchFamily="34" charset="0"/>
                <a:cs typeface="Arial" panose="020B0604020202020204" pitchFamily="34" charset="0"/>
              </a:rPr>
              <a:t>event</a:t>
            </a:r>
            <a:r>
              <a:rPr lang="en-US" sz="1400" dirty="0">
                <a:solidFill>
                  <a:schemeClr val="tx1"/>
                </a:solidFill>
                <a:latin typeface="Arial" panose="020B0604020202020204" pitchFamily="34" charset="0"/>
                <a:cs typeface="Arial" panose="020B0604020202020204" pitchFamily="34" charset="0"/>
              </a:rPr>
              <a:t> is an occurrence that can trigger handlers</a:t>
            </a:r>
          </a:p>
          <a:p>
            <a:pPr lvl="1" fontAlgn="auto">
              <a:spcAft>
                <a:spcPts val="0"/>
              </a:spcAft>
            </a:pPr>
            <a:r>
              <a:rPr lang="en-US" sz="1400" dirty="0">
                <a:solidFill>
                  <a:schemeClr val="tx1"/>
                </a:solidFill>
                <a:latin typeface="Arial" panose="020B0604020202020204" pitchFamily="34" charset="0"/>
                <a:cs typeface="Arial" panose="020B0604020202020204" pitchFamily="34" charset="0"/>
              </a:rPr>
              <a:t>e.g. disk full, fail transfer completed, mouse clicked, message received, temperature too hot</a:t>
            </a:r>
            <a:r>
              <a:rPr lang="mr-IN" sz="1400" dirty="0">
                <a:solidFill>
                  <a:schemeClr val="tx1"/>
                </a:solidFill>
                <a:latin typeface="Arial" panose="020B0604020202020204" pitchFamily="34" charset="0"/>
              </a:rPr>
              <a:t>…</a:t>
            </a:r>
            <a:endParaRPr lang="en-US" sz="1400" dirty="0">
              <a:solidFill>
                <a:schemeClr val="tx1"/>
              </a:solidFill>
              <a:latin typeface="Arial" panose="020B0604020202020204" pitchFamily="34" charset="0"/>
              <a:cs typeface="Arial" panose="020B0604020202020204" pitchFamily="34" charset="0"/>
            </a:endParaRPr>
          </a:p>
          <a:p>
            <a:pPr fontAlgn="auto">
              <a:spcAft>
                <a:spcPts val="0"/>
              </a:spcAft>
            </a:pPr>
            <a:endParaRPr lang="en-US" sz="1400" dirty="0">
              <a:solidFill>
                <a:schemeClr val="tx1"/>
              </a:solidFill>
              <a:latin typeface="Arial" panose="020B0604020202020204" pitchFamily="34" charset="0"/>
              <a:cs typeface="Arial" panose="020B0604020202020204" pitchFamily="34" charset="0"/>
            </a:endParaRPr>
          </a:p>
          <a:p>
            <a:pPr fontAlgn="auto">
              <a:spcAft>
                <a:spcPts val="0"/>
              </a:spcAft>
              <a:buClr>
                <a:schemeClr val="bg1">
                  <a:lumMod val="50000"/>
                </a:schemeClr>
              </a:buClr>
            </a:pPr>
            <a:r>
              <a:rPr lang="en-US" sz="1400" dirty="0">
                <a:solidFill>
                  <a:schemeClr val="tx1"/>
                </a:solidFill>
                <a:latin typeface="Arial" panose="020B0604020202020204" pitchFamily="34" charset="0"/>
                <a:cs typeface="Arial" panose="020B0604020202020204" pitchFamily="34" charset="0"/>
              </a:rPr>
              <a:t>Events are important in asynchronous processing systems like blockchain</a:t>
            </a:r>
          </a:p>
          <a:p>
            <a:pPr fontAlgn="auto">
              <a:spcAft>
                <a:spcPts val="0"/>
              </a:spcAft>
              <a:buClr>
                <a:schemeClr val="bg1">
                  <a:lumMod val="50000"/>
                </a:schemeClr>
              </a:buClr>
            </a:pPr>
            <a:endParaRPr lang="en-US" sz="1400" dirty="0">
              <a:solidFill>
                <a:schemeClr val="tx1"/>
              </a:solidFill>
              <a:latin typeface="Arial" panose="020B0604020202020204" pitchFamily="34" charset="0"/>
              <a:cs typeface="Arial" panose="020B0604020202020204" pitchFamily="34" charset="0"/>
            </a:endParaRPr>
          </a:p>
          <a:p>
            <a:pPr>
              <a:buClr>
                <a:schemeClr val="bg1">
                  <a:lumMod val="50000"/>
                </a:schemeClr>
              </a:buClr>
            </a:pPr>
            <a:r>
              <a:rPr lang="en-US" sz="1400" dirty="0">
                <a:solidFill>
                  <a:schemeClr val="tx1"/>
                </a:solidFill>
                <a:latin typeface="Arial" panose="020B0604020202020204" pitchFamily="34" charset="0"/>
                <a:cs typeface="Arial" panose="020B0604020202020204" pitchFamily="34" charset="0"/>
              </a:rPr>
              <a:t>The blockchain can emit events that are useful to application programmers </a:t>
            </a:r>
          </a:p>
          <a:p>
            <a:pPr lvl="1" fontAlgn="auto">
              <a:spcAft>
                <a:spcPts val="0"/>
              </a:spcAft>
              <a:buClr>
                <a:schemeClr val="bg1">
                  <a:lumMod val="50000"/>
                </a:schemeClr>
              </a:buClr>
            </a:pPr>
            <a:r>
              <a:rPr lang="en-US" sz="1400" dirty="0">
                <a:solidFill>
                  <a:schemeClr val="tx1"/>
                </a:solidFill>
                <a:latin typeface="Arial" panose="020B0604020202020204" pitchFamily="34" charset="0"/>
                <a:cs typeface="Arial" panose="020B0604020202020204" pitchFamily="34" charset="0"/>
              </a:rPr>
              <a:t>e.g. Transaction has been validated or rejected, block has been added</a:t>
            </a:r>
            <a:r>
              <a:rPr lang="mr-IN" sz="1400" dirty="0">
                <a:solidFill>
                  <a:schemeClr val="tx1"/>
                </a:solidFill>
                <a:latin typeface="Arial" panose="020B0604020202020204" pitchFamily="34" charset="0"/>
              </a:rPr>
              <a:t>…</a:t>
            </a:r>
            <a:endParaRPr lang="en-US" sz="1400" dirty="0">
              <a:solidFill>
                <a:schemeClr val="tx1"/>
              </a:solidFill>
              <a:latin typeface="Arial" panose="020B0604020202020204" pitchFamily="34" charset="0"/>
              <a:cs typeface="Arial" panose="020B0604020202020204" pitchFamily="34" charset="0"/>
            </a:endParaRPr>
          </a:p>
          <a:p>
            <a:pPr marL="135731" lvl="1" fontAlgn="auto">
              <a:spcAft>
                <a:spcPts val="0"/>
              </a:spcAft>
              <a:buClr>
                <a:schemeClr val="bg1">
                  <a:lumMod val="50000"/>
                </a:schemeClr>
              </a:buClr>
              <a:buFont typeface="Arial"/>
              <a:buChar char="•"/>
            </a:pPr>
            <a:endParaRPr lang="en-US" sz="1400" dirty="0">
              <a:solidFill>
                <a:schemeClr val="tx1"/>
              </a:solidFill>
              <a:latin typeface="Arial" panose="020B0604020202020204" pitchFamily="34" charset="0"/>
              <a:cs typeface="Arial" panose="020B0604020202020204" pitchFamily="34" charset="0"/>
            </a:endParaRPr>
          </a:p>
          <a:p>
            <a:pPr fontAlgn="auto">
              <a:spcAft>
                <a:spcPts val="0"/>
              </a:spcAft>
              <a:buClr>
                <a:schemeClr val="bg1">
                  <a:lumMod val="50000"/>
                </a:schemeClr>
              </a:buClr>
            </a:pPr>
            <a:r>
              <a:rPr lang="en-US" sz="1400" dirty="0">
                <a:solidFill>
                  <a:schemeClr val="tx1"/>
                </a:solidFill>
                <a:latin typeface="Arial" panose="020B0604020202020204" pitchFamily="34" charset="0"/>
                <a:cs typeface="Arial" panose="020B0604020202020204" pitchFamily="34" charset="0"/>
              </a:rPr>
              <a:t>Events from external systems might also trigger blockchain activity</a:t>
            </a:r>
          </a:p>
          <a:p>
            <a:pPr lvl="1" fontAlgn="auto">
              <a:spcAft>
                <a:spcPts val="0"/>
              </a:spcAft>
            </a:pPr>
            <a:r>
              <a:rPr lang="en-US" sz="1400" dirty="0">
                <a:solidFill>
                  <a:schemeClr val="tx1"/>
                </a:solidFill>
                <a:latin typeface="Arial" panose="020B0604020202020204" pitchFamily="34" charset="0"/>
                <a:cs typeface="Arial" panose="020B0604020202020204" pitchFamily="34" charset="0"/>
              </a:rPr>
              <a:t>e.g. exchange rate has gone below a threshold, the temperature has gone up, a time period has elapsed</a:t>
            </a:r>
            <a:r>
              <a:rPr lang="mr-IN" sz="1400" dirty="0">
                <a:solidFill>
                  <a:schemeClr val="tx1"/>
                </a:solidFill>
                <a:latin typeface="Arial" panose="020B0604020202020204" pitchFamily="34" charset="0"/>
              </a:rPr>
              <a:t>…</a:t>
            </a:r>
            <a:endParaRPr lang="en-US" sz="1400" dirty="0">
              <a:solidFill>
                <a:schemeClr val="tx1"/>
              </a:solidFill>
              <a:latin typeface="Arial" panose="020B0604020202020204" pitchFamily="34" charset="0"/>
              <a:cs typeface="Arial" panose="020B0604020202020204" pitchFamily="34" charset="0"/>
            </a:endParaRPr>
          </a:p>
        </p:txBody>
      </p:sp>
      <p:sp>
        <p:nvSpPr>
          <p:cNvPr id="25" name="Folded Corner 24"/>
          <p:cNvSpPr/>
          <p:nvPr/>
        </p:nvSpPr>
        <p:spPr>
          <a:xfrm>
            <a:off x="7389055" y="2049757"/>
            <a:ext cx="815919" cy="946362"/>
          </a:xfrm>
          <a:prstGeom prst="foldedCorner">
            <a:avLst/>
          </a:prstGeom>
          <a:solidFill>
            <a:schemeClr val="bg1"/>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defTabSz="457200" fontAlgn="auto">
              <a:spcBef>
                <a:spcPts val="0"/>
              </a:spcBef>
              <a:spcAft>
                <a:spcPts val="0"/>
              </a:spcAft>
            </a:pPr>
            <a:endParaRPr lang="en-US" sz="1200" b="0" dirty="0">
              <a:solidFill>
                <a:prstClr val="black"/>
              </a:solidFill>
              <a:latin typeface="Arial" charset="0"/>
              <a:ea typeface="Arial" charset="0"/>
              <a:cs typeface="Arial" charset="0"/>
            </a:endParaRPr>
          </a:p>
        </p:txBody>
      </p:sp>
      <p:grpSp>
        <p:nvGrpSpPr>
          <p:cNvPr id="3" name="Group 2"/>
          <p:cNvGrpSpPr/>
          <p:nvPr/>
        </p:nvGrpSpPr>
        <p:grpSpPr>
          <a:xfrm>
            <a:off x="6688392" y="916266"/>
            <a:ext cx="1562820" cy="456141"/>
            <a:chOff x="4073851" y="4008584"/>
            <a:chExt cx="1562820" cy="456141"/>
          </a:xfrm>
        </p:grpSpPr>
        <p:sp>
          <p:nvSpPr>
            <p:cNvPr id="7" name="Multidocument 6"/>
            <p:cNvSpPr/>
            <p:nvPr/>
          </p:nvSpPr>
          <p:spPr>
            <a:xfrm>
              <a:off x="4083100" y="4013433"/>
              <a:ext cx="414300" cy="451292"/>
            </a:xfrm>
            <a:prstGeom prst="flowChartMultidocument">
              <a:avLst/>
            </a:pr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8" name="TextBox 7"/>
            <p:cNvSpPr txBox="1"/>
            <p:nvPr/>
          </p:nvSpPr>
          <p:spPr>
            <a:xfrm>
              <a:off x="4073851" y="4084357"/>
              <a:ext cx="389850" cy="276999"/>
            </a:xfrm>
            <a:prstGeom prst="rect">
              <a:avLst/>
            </a:prstGeom>
            <a:noFill/>
            <a:ln w="12700">
              <a:noFill/>
            </a:ln>
            <a:effectLst/>
          </p:spPr>
          <p:txBody>
            <a:bodyPr wrap="none" rtlCol="0">
              <a:spAutoFit/>
            </a:bodyPr>
            <a:lstStyle/>
            <a:p>
              <a:pPr defTabSz="457200" fontAlgn="auto">
                <a:spcBef>
                  <a:spcPts val="0"/>
                </a:spcBef>
                <a:spcAft>
                  <a:spcPts val="0"/>
                </a:spcAft>
              </a:pPr>
              <a:r>
                <a:rPr lang="en-US" sz="1200" b="0" dirty="0" err="1">
                  <a:solidFill>
                    <a:schemeClr val="tx2"/>
                  </a:solidFill>
                  <a:latin typeface="Arial" charset="0"/>
                  <a:ea typeface="Arial" charset="0"/>
                  <a:cs typeface="Arial" charset="0"/>
                </a:rPr>
                <a:t>txn</a:t>
              </a:r>
              <a:endParaRPr lang="en-US" sz="1200" b="0" dirty="0">
                <a:solidFill>
                  <a:schemeClr val="tx2"/>
                </a:solidFill>
                <a:latin typeface="Arial" charset="0"/>
                <a:ea typeface="Arial" charset="0"/>
                <a:cs typeface="Arial" charset="0"/>
              </a:endParaRPr>
            </a:p>
          </p:txBody>
        </p:sp>
        <p:sp>
          <p:nvSpPr>
            <p:cNvPr id="9" name="Multidocument 8"/>
            <p:cNvSpPr/>
            <p:nvPr/>
          </p:nvSpPr>
          <p:spPr>
            <a:xfrm>
              <a:off x="4649014" y="4012313"/>
              <a:ext cx="414300" cy="451292"/>
            </a:xfrm>
            <a:prstGeom prst="flowChartMultidocument">
              <a:avLst/>
            </a:pr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 name="TextBox 9"/>
            <p:cNvSpPr txBox="1"/>
            <p:nvPr/>
          </p:nvSpPr>
          <p:spPr>
            <a:xfrm>
              <a:off x="4639765" y="4083237"/>
              <a:ext cx="389850" cy="276999"/>
            </a:xfrm>
            <a:prstGeom prst="rect">
              <a:avLst/>
            </a:prstGeom>
            <a:noFill/>
            <a:ln w="12700">
              <a:noFill/>
            </a:ln>
            <a:effectLst/>
          </p:spPr>
          <p:txBody>
            <a:bodyPr wrap="none" rtlCol="0">
              <a:spAutoFit/>
            </a:bodyPr>
            <a:lstStyle/>
            <a:p>
              <a:pPr defTabSz="457200" fontAlgn="auto">
                <a:spcBef>
                  <a:spcPts val="0"/>
                </a:spcBef>
                <a:spcAft>
                  <a:spcPts val="0"/>
                </a:spcAft>
              </a:pPr>
              <a:r>
                <a:rPr lang="en-US" sz="1200" b="0" dirty="0" err="1">
                  <a:solidFill>
                    <a:schemeClr val="tx2"/>
                  </a:solidFill>
                  <a:latin typeface="Arial" charset="0"/>
                  <a:ea typeface="Arial" charset="0"/>
                  <a:cs typeface="Arial" charset="0"/>
                </a:rPr>
                <a:t>txn</a:t>
              </a:r>
              <a:endParaRPr lang="en-US" sz="1200" b="0" dirty="0">
                <a:solidFill>
                  <a:schemeClr val="tx2"/>
                </a:solidFill>
                <a:latin typeface="Arial" charset="0"/>
                <a:ea typeface="Arial" charset="0"/>
                <a:cs typeface="Arial" charset="0"/>
              </a:endParaRPr>
            </a:p>
          </p:txBody>
        </p:sp>
        <p:sp>
          <p:nvSpPr>
            <p:cNvPr id="11" name="Multidocument 10"/>
            <p:cNvSpPr/>
            <p:nvPr/>
          </p:nvSpPr>
          <p:spPr>
            <a:xfrm>
              <a:off x="5222371" y="4008584"/>
              <a:ext cx="414300" cy="451292"/>
            </a:xfrm>
            <a:prstGeom prst="flowChartMultidocument">
              <a:avLst/>
            </a:pr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2" name="TextBox 11"/>
            <p:cNvSpPr txBox="1"/>
            <p:nvPr/>
          </p:nvSpPr>
          <p:spPr>
            <a:xfrm>
              <a:off x="5210409" y="4082485"/>
              <a:ext cx="389850" cy="276999"/>
            </a:xfrm>
            <a:prstGeom prst="rect">
              <a:avLst/>
            </a:prstGeom>
            <a:noFill/>
            <a:ln w="12700">
              <a:noFill/>
            </a:ln>
            <a:effectLst/>
          </p:spPr>
          <p:txBody>
            <a:bodyPr wrap="none" rtlCol="0">
              <a:spAutoFit/>
            </a:bodyPr>
            <a:lstStyle/>
            <a:p>
              <a:pPr defTabSz="457200" fontAlgn="auto">
                <a:spcBef>
                  <a:spcPts val="0"/>
                </a:spcBef>
                <a:spcAft>
                  <a:spcPts val="0"/>
                </a:spcAft>
              </a:pPr>
              <a:r>
                <a:rPr lang="en-US" sz="1200" b="0" dirty="0" err="1">
                  <a:solidFill>
                    <a:schemeClr val="tx2"/>
                  </a:solidFill>
                  <a:latin typeface="Arial" charset="0"/>
                  <a:ea typeface="Arial" charset="0"/>
                  <a:cs typeface="Arial" charset="0"/>
                </a:rPr>
                <a:t>txn</a:t>
              </a:r>
              <a:endParaRPr lang="en-US" sz="1200" b="0" dirty="0">
                <a:solidFill>
                  <a:schemeClr val="tx2"/>
                </a:solidFill>
                <a:latin typeface="Arial" charset="0"/>
                <a:ea typeface="Arial" charset="0"/>
                <a:cs typeface="Arial" charset="0"/>
              </a:endParaRPr>
            </a:p>
          </p:txBody>
        </p:sp>
        <p:cxnSp>
          <p:nvCxnSpPr>
            <p:cNvPr id="13" name="Straight Connector 12"/>
            <p:cNvCxnSpPr/>
            <p:nvPr/>
          </p:nvCxnSpPr>
          <p:spPr>
            <a:xfrm flipV="1">
              <a:off x="4435130" y="4237959"/>
              <a:ext cx="213884" cy="516"/>
            </a:xfrm>
            <a:prstGeom prst="line">
              <a:avLst/>
            </a:prstGeom>
            <a:ln w="1270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5010581" y="4234230"/>
              <a:ext cx="213884" cy="516"/>
            </a:xfrm>
            <a:prstGeom prst="line">
              <a:avLst/>
            </a:prstGeom>
            <a:ln w="1270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8101079" y="1210600"/>
            <a:ext cx="221316" cy="276999"/>
            <a:chOff x="2374256" y="3068876"/>
            <a:chExt cx="221316" cy="276999"/>
          </a:xfrm>
        </p:grpSpPr>
        <p:sp>
          <p:nvSpPr>
            <p:cNvPr id="16" name="Oval 15"/>
            <p:cNvSpPr/>
            <p:nvPr/>
          </p:nvSpPr>
          <p:spPr>
            <a:xfrm>
              <a:off x="2374256" y="3093000"/>
              <a:ext cx="221316" cy="226813"/>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7" name="TextBox 16"/>
            <p:cNvSpPr txBox="1"/>
            <p:nvPr/>
          </p:nvSpPr>
          <p:spPr>
            <a:xfrm>
              <a:off x="2389944" y="3068876"/>
              <a:ext cx="195186" cy="276999"/>
            </a:xfrm>
            <a:prstGeom prst="rect">
              <a:avLst/>
            </a:prstGeom>
            <a:noFill/>
            <a:ln w="12700">
              <a:noFill/>
            </a:ln>
          </p:spPr>
          <p:txBody>
            <a:bodyPr wrap="square" rtlCol="0">
              <a:spAutoFit/>
            </a:bodyPr>
            <a:lstStyle/>
            <a:p>
              <a:pPr algn="ctr" defTabSz="457200" fontAlgn="auto">
                <a:spcBef>
                  <a:spcPts val="0"/>
                </a:spcBef>
                <a:spcAft>
                  <a:spcPts val="0"/>
                </a:spcAft>
              </a:pPr>
              <a:r>
                <a:rPr lang="en-US" sz="1200" b="0" dirty="0">
                  <a:solidFill>
                    <a:srgbClr val="FF0000"/>
                  </a:solidFill>
                  <a:latin typeface="Arial" charset="0"/>
                  <a:ea typeface="Arial" charset="0"/>
                  <a:cs typeface="Arial" charset="0"/>
                </a:rPr>
                <a:t>!</a:t>
              </a:r>
            </a:p>
          </p:txBody>
        </p:sp>
      </p:grpSp>
      <p:cxnSp>
        <p:nvCxnSpPr>
          <p:cNvPr id="18" name="Straight Arrow Connector 17"/>
          <p:cNvCxnSpPr>
            <a:stCxn id="17" idx="2"/>
          </p:cNvCxnSpPr>
          <p:nvPr/>
        </p:nvCxnSpPr>
        <p:spPr>
          <a:xfrm flipH="1">
            <a:off x="8204974" y="1487599"/>
            <a:ext cx="9386" cy="605999"/>
          </a:xfrm>
          <a:prstGeom prst="straightConnector1">
            <a:avLst/>
          </a:prstGeom>
          <a:ln w="12700" cmpd="sng">
            <a:solidFill>
              <a:schemeClr val="tx2"/>
            </a:solidFill>
            <a:prstDash val="sysDash"/>
            <a:tailEnd type="arrow" w="sm" len="sm"/>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617669" y="1460389"/>
            <a:ext cx="587305" cy="415498"/>
          </a:xfrm>
          <a:prstGeom prst="rect">
            <a:avLst/>
          </a:prstGeom>
          <a:noFill/>
          <a:ln w="12700">
            <a:noFill/>
          </a:ln>
          <a:effectLst/>
        </p:spPr>
        <p:txBody>
          <a:bodyPr wrap="square" rtlCol="0">
            <a:spAutoFit/>
          </a:bodyPr>
          <a:lstStyle/>
          <a:p>
            <a:pPr algn="r" defTabSz="457200" fontAlgn="auto">
              <a:spcBef>
                <a:spcPts val="0"/>
              </a:spcBef>
              <a:spcAft>
                <a:spcPts val="0"/>
              </a:spcAft>
            </a:pPr>
            <a:r>
              <a:rPr lang="en-US" sz="1050" b="0" dirty="0">
                <a:solidFill>
                  <a:schemeClr val="tx2"/>
                </a:solidFill>
                <a:latin typeface="Arial" charset="0"/>
                <a:ea typeface="Arial" charset="0"/>
                <a:cs typeface="Arial" charset="0"/>
              </a:rPr>
              <a:t>New</a:t>
            </a:r>
            <a:r>
              <a:rPr lang="en-US" sz="1050" b="0" dirty="0">
                <a:solidFill>
                  <a:schemeClr val="accent1"/>
                </a:solidFill>
                <a:latin typeface="Arial" charset="0"/>
                <a:ea typeface="Arial" charset="0"/>
                <a:cs typeface="Arial" charset="0"/>
              </a:rPr>
              <a:t> </a:t>
            </a:r>
            <a:r>
              <a:rPr lang="en-US" sz="1050" b="0" dirty="0" err="1">
                <a:solidFill>
                  <a:schemeClr val="tx2"/>
                </a:solidFill>
                <a:latin typeface="Arial" charset="0"/>
                <a:ea typeface="Arial" charset="0"/>
                <a:cs typeface="Arial" charset="0"/>
              </a:rPr>
              <a:t>txn</a:t>
            </a:r>
            <a:endParaRPr lang="en-US" sz="1050" b="0" dirty="0">
              <a:solidFill>
                <a:schemeClr val="tx2"/>
              </a:solidFill>
              <a:latin typeface="Arial" charset="0"/>
              <a:ea typeface="Arial" charset="0"/>
              <a:cs typeface="Arial" charset="0"/>
            </a:endParaRPr>
          </a:p>
        </p:txBody>
      </p:sp>
      <p:sp>
        <p:nvSpPr>
          <p:cNvPr id="23" name="Folded Corner 22"/>
          <p:cNvSpPr/>
          <p:nvPr/>
        </p:nvSpPr>
        <p:spPr>
          <a:xfrm>
            <a:off x="7491142" y="2137142"/>
            <a:ext cx="815919" cy="946362"/>
          </a:xfrm>
          <a:prstGeom prst="foldedCorner">
            <a:avLst/>
          </a:prstGeom>
          <a:solidFill>
            <a:schemeClr val="bg1"/>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defTabSz="457200" fontAlgn="auto">
              <a:spcBef>
                <a:spcPts val="0"/>
              </a:spcBef>
              <a:spcAft>
                <a:spcPts val="0"/>
              </a:spcAft>
            </a:pPr>
            <a:endParaRPr lang="en-US" sz="1200" b="0" dirty="0">
              <a:solidFill>
                <a:prstClr val="black"/>
              </a:solidFill>
              <a:latin typeface="Arial" charset="0"/>
              <a:ea typeface="Arial" charset="0"/>
              <a:cs typeface="Arial" charset="0"/>
            </a:endParaRPr>
          </a:p>
        </p:txBody>
      </p:sp>
      <p:sp>
        <p:nvSpPr>
          <p:cNvPr id="24" name="Folded Corner 23"/>
          <p:cNvSpPr/>
          <p:nvPr/>
        </p:nvSpPr>
        <p:spPr>
          <a:xfrm>
            <a:off x="7587693" y="2224527"/>
            <a:ext cx="815919" cy="946362"/>
          </a:xfrm>
          <a:prstGeom prst="foldedCorner">
            <a:avLst/>
          </a:prstGeom>
          <a:solidFill>
            <a:schemeClr val="bg1"/>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defTabSz="457200" fontAlgn="auto">
              <a:spcBef>
                <a:spcPts val="0"/>
              </a:spcBef>
              <a:spcAft>
                <a:spcPts val="0"/>
              </a:spcAft>
            </a:pPr>
            <a:r>
              <a:rPr lang="en-US" sz="1200" b="0" dirty="0">
                <a:solidFill>
                  <a:schemeClr val="bg1">
                    <a:lumMod val="50000"/>
                  </a:schemeClr>
                </a:solidFill>
                <a:latin typeface="Arial" charset="0"/>
                <a:ea typeface="Arial" charset="0"/>
                <a:cs typeface="Arial" charset="0"/>
              </a:rPr>
              <a:t>New </a:t>
            </a:r>
            <a:r>
              <a:rPr lang="en-US" sz="1200" b="0" dirty="0" err="1">
                <a:solidFill>
                  <a:schemeClr val="bg1">
                    <a:lumMod val="50000"/>
                  </a:schemeClr>
                </a:solidFill>
                <a:latin typeface="Arial" charset="0"/>
                <a:ea typeface="Arial" charset="0"/>
                <a:cs typeface="Arial" charset="0"/>
              </a:rPr>
              <a:t>txn</a:t>
            </a:r>
            <a:r>
              <a:rPr lang="en-US" sz="1200" b="0" dirty="0">
                <a:solidFill>
                  <a:schemeClr val="bg1">
                    <a:lumMod val="50000"/>
                  </a:schemeClr>
                </a:solidFill>
                <a:latin typeface="Arial" charset="0"/>
                <a:ea typeface="Arial" charset="0"/>
                <a:cs typeface="Arial" charset="0"/>
              </a:rPr>
              <a:t> handler</a:t>
            </a:r>
          </a:p>
          <a:p>
            <a:pPr algn="ctr" defTabSz="457200" fontAlgn="auto">
              <a:spcBef>
                <a:spcPts val="0"/>
              </a:spcBef>
              <a:spcAft>
                <a:spcPts val="0"/>
              </a:spcAft>
            </a:pPr>
            <a:endParaRPr lang="en-US" sz="1200" b="0" dirty="0">
              <a:solidFill>
                <a:schemeClr val="accent3"/>
              </a:solidFill>
              <a:latin typeface="Arial" charset="0"/>
              <a:ea typeface="Arial" charset="0"/>
              <a:cs typeface="Arial" charset="0"/>
            </a:endParaRPr>
          </a:p>
          <a:p>
            <a:pPr algn="ctr" defTabSz="457200" fontAlgn="auto">
              <a:spcBef>
                <a:spcPts val="0"/>
              </a:spcBef>
              <a:spcAft>
                <a:spcPts val="0"/>
              </a:spcAft>
            </a:pPr>
            <a:endParaRPr lang="en-US" sz="1200" b="0" dirty="0">
              <a:solidFill>
                <a:schemeClr val="accent3"/>
              </a:solidFill>
              <a:latin typeface="Arial" charset="0"/>
              <a:ea typeface="Arial" charset="0"/>
              <a:cs typeface="Arial" charset="0"/>
            </a:endParaRPr>
          </a:p>
        </p:txBody>
      </p:sp>
      <p:sp>
        <p:nvSpPr>
          <p:cNvPr id="28" name="Rounded Rectangle 27"/>
          <p:cNvSpPr/>
          <p:nvPr/>
        </p:nvSpPr>
        <p:spPr>
          <a:xfrm>
            <a:off x="7389055" y="3417979"/>
            <a:ext cx="1113142" cy="922177"/>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nvGrpSpPr>
          <p:cNvPr id="34" name="Group 33"/>
          <p:cNvGrpSpPr/>
          <p:nvPr/>
        </p:nvGrpSpPr>
        <p:grpSpPr>
          <a:xfrm>
            <a:off x="7535714" y="3542416"/>
            <a:ext cx="802036" cy="567001"/>
            <a:chOff x="7751957" y="4074375"/>
            <a:chExt cx="874429" cy="765821"/>
          </a:xfrm>
        </p:grpSpPr>
        <p:sp>
          <p:nvSpPr>
            <p:cNvPr id="32" name="Rectangle 31"/>
            <p:cNvSpPr/>
            <p:nvPr/>
          </p:nvSpPr>
          <p:spPr>
            <a:xfrm>
              <a:off x="7751957" y="4074375"/>
              <a:ext cx="874429" cy="722202"/>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dirty="0">
                <a:latin typeface="Arial" charset="0"/>
                <a:ea typeface="Arial" charset="0"/>
                <a:cs typeface="Arial" charset="0"/>
              </a:endParaRPr>
            </a:p>
          </p:txBody>
        </p:sp>
        <p:sp>
          <p:nvSpPr>
            <p:cNvPr id="31" name="Smiley Face 30"/>
            <p:cNvSpPr/>
            <p:nvPr/>
          </p:nvSpPr>
          <p:spPr>
            <a:xfrm>
              <a:off x="8050097" y="4155532"/>
              <a:ext cx="284599" cy="274650"/>
            </a:xfrm>
            <a:prstGeom prst="smileyFace">
              <a:avLst/>
            </a:prstGeom>
            <a:solidFill>
              <a:srgbClr val="00B050"/>
            </a:solidFill>
            <a:ln w="12700">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dirty="0">
                <a:latin typeface="Arial" charset="0"/>
                <a:ea typeface="Arial" charset="0"/>
                <a:cs typeface="Arial" charset="0"/>
              </a:endParaRPr>
            </a:p>
          </p:txBody>
        </p:sp>
        <p:sp>
          <p:nvSpPr>
            <p:cNvPr id="33" name="TextBox 32"/>
            <p:cNvSpPr txBox="1"/>
            <p:nvPr/>
          </p:nvSpPr>
          <p:spPr>
            <a:xfrm>
              <a:off x="7806990" y="4382927"/>
              <a:ext cx="800747" cy="457269"/>
            </a:xfrm>
            <a:prstGeom prst="rect">
              <a:avLst/>
            </a:prstGeom>
            <a:noFill/>
            <a:ln w="12700">
              <a:noFill/>
            </a:ln>
          </p:spPr>
          <p:txBody>
            <a:bodyPr wrap="square" rtlCol="0">
              <a:spAutoFit/>
            </a:bodyPr>
            <a:lstStyle/>
            <a:p>
              <a:pPr algn="ctr"/>
              <a:r>
                <a:rPr lang="en-US" sz="800" b="0" dirty="0">
                  <a:solidFill>
                    <a:schemeClr val="accent5"/>
                  </a:solidFill>
                  <a:latin typeface="Arial" charset="0"/>
                  <a:ea typeface="Arial" charset="0"/>
                  <a:cs typeface="Arial" charset="0"/>
                </a:rPr>
                <a:t>Transfer confirmed</a:t>
              </a:r>
            </a:p>
          </p:txBody>
        </p:sp>
      </p:grpSp>
      <p:cxnSp>
        <p:nvCxnSpPr>
          <p:cNvPr id="35" name="Straight Arrow Connector 34"/>
          <p:cNvCxnSpPr>
            <a:stCxn id="24" idx="2"/>
          </p:cNvCxnSpPr>
          <p:nvPr/>
        </p:nvCxnSpPr>
        <p:spPr>
          <a:xfrm flipH="1">
            <a:off x="7995652" y="3170889"/>
            <a:ext cx="1" cy="265233"/>
          </a:xfrm>
          <a:prstGeom prst="straightConnector1">
            <a:avLst/>
          </a:prstGeom>
          <a:ln w="12700" cmpd="sng">
            <a:solidFill>
              <a:schemeClr val="tx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rot="16200000" flipH="1">
            <a:off x="8113304" y="1943385"/>
            <a:ext cx="290121" cy="97391"/>
          </a:xfrm>
          <a:prstGeom prst="bentConnector3">
            <a:avLst>
              <a:gd name="adj1" fmla="val -18902"/>
            </a:avLst>
          </a:prstGeom>
          <a:ln w="12700" cmpd="sng">
            <a:solidFill>
              <a:schemeClr val="tx2"/>
            </a:solidFill>
            <a:prstDash val="sys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38"/>
          <p:cNvCxnSpPr/>
          <p:nvPr/>
        </p:nvCxnSpPr>
        <p:spPr>
          <a:xfrm rot="16200000" flipH="1">
            <a:off x="8135997" y="1958256"/>
            <a:ext cx="436797" cy="95747"/>
          </a:xfrm>
          <a:prstGeom prst="bentConnector3">
            <a:avLst>
              <a:gd name="adj1" fmla="val 2385"/>
            </a:avLst>
          </a:prstGeom>
          <a:ln w="12700" cmpd="sng">
            <a:solidFill>
              <a:schemeClr val="tx2"/>
            </a:solidFill>
            <a:prstDash val="sys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V="1">
            <a:off x="7677855" y="2697708"/>
            <a:ext cx="617281" cy="4712"/>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7686206" y="2831319"/>
            <a:ext cx="617281" cy="4712"/>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7680493" y="2968522"/>
            <a:ext cx="617281" cy="4712"/>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7278468" y="4558356"/>
            <a:ext cx="970137" cy="276999"/>
          </a:xfrm>
          <a:prstGeom prst="rect">
            <a:avLst/>
          </a:prstGeom>
        </p:spPr>
        <p:txBody>
          <a:bodyPr wrap="none">
            <a:spAutoFit/>
          </a:bodyPr>
          <a:lstStyle/>
          <a:p>
            <a:r>
              <a:rPr lang="en-US" sz="1200" b="0" dirty="0">
                <a:solidFill>
                  <a:schemeClr val="bg1">
                    <a:lumMod val="50000"/>
                  </a:schemeClr>
                </a:solidFill>
                <a:latin typeface="Arial" charset="0"/>
                <a:ea typeface="Arial" charset="0"/>
                <a:cs typeface="Arial" charset="0"/>
              </a:rPr>
              <a:t>Application</a:t>
            </a:r>
          </a:p>
        </p:txBody>
      </p:sp>
    </p:spTree>
    <p:extLst>
      <p:ext uri="{BB962C8B-B14F-4D97-AF65-F5344CB8AC3E}">
        <p14:creationId xmlns:p14="http://schemas.microsoft.com/office/powerpoint/2010/main" val="626470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117600" y="1110827"/>
            <a:ext cx="1145171" cy="1145172"/>
            <a:chOff x="1484165" y="1988711"/>
            <a:chExt cx="911325" cy="911326"/>
          </a:xfrm>
        </p:grpSpPr>
        <p:sp>
          <p:nvSpPr>
            <p:cNvPr id="13" name="Oval 12"/>
            <p:cNvSpPr/>
            <p:nvPr/>
          </p:nvSpPr>
          <p:spPr>
            <a:xfrm>
              <a:off x="1484165" y="1988711"/>
              <a:ext cx="911325" cy="911326"/>
            </a:xfrm>
            <a:prstGeom prst="ellipse">
              <a:avLst/>
            </a:prstGeom>
            <a:solidFill>
              <a:schemeClr val="bg2"/>
            </a:solidFill>
            <a:ln>
              <a:noFill/>
            </a:ln>
          </p:spPr>
          <p:txBody>
            <a:bodyPr wrap="square" lIns="0" tIns="0" rIns="0" bIns="0" rtlCol="0" anchor="ctr">
              <a:noAutofit/>
            </a:bodyPr>
            <a:lstStyle/>
            <a:p>
              <a:pPr algn="ctr" defTabSz="457200" fontAlgn="auto">
                <a:spcBef>
                  <a:spcPts val="0"/>
                </a:spcBef>
                <a:spcAft>
                  <a:spcPts val="0"/>
                </a:spcAft>
              </a:pPr>
              <a:endParaRPr lang="en-US" sz="1200" b="0" dirty="0">
                <a:solidFill>
                  <a:srgbClr val="000000"/>
                </a:solidFill>
                <a:latin typeface="Arial"/>
                <a:ea typeface=""/>
                <a:cs typeface="Arial" charset="0"/>
              </a:endParaRPr>
            </a:p>
          </p:txBody>
        </p:sp>
        <p:grpSp>
          <p:nvGrpSpPr>
            <p:cNvPr id="14" name="Group 13"/>
            <p:cNvGrpSpPr>
              <a:grpSpLocks/>
            </p:cNvGrpSpPr>
            <p:nvPr/>
          </p:nvGrpSpPr>
          <p:grpSpPr bwMode="auto">
            <a:xfrm>
              <a:off x="1747739" y="2255461"/>
              <a:ext cx="384175" cy="377825"/>
              <a:chOff x="3658" y="706"/>
              <a:chExt cx="242" cy="238"/>
            </a:xfrm>
            <a:solidFill>
              <a:schemeClr val="tx2"/>
            </a:solidFill>
          </p:grpSpPr>
          <p:sp>
            <p:nvSpPr>
              <p:cNvPr id="15" name="Freeform 14"/>
              <p:cNvSpPr>
                <a:spLocks noEditPoints="1"/>
              </p:cNvSpPr>
              <p:nvPr/>
            </p:nvSpPr>
            <p:spPr bwMode="auto">
              <a:xfrm>
                <a:off x="3658" y="706"/>
                <a:ext cx="242" cy="164"/>
              </a:xfrm>
              <a:custGeom>
                <a:avLst/>
                <a:gdLst>
                  <a:gd name="T0" fmla="*/ 2 w 587"/>
                  <a:gd name="T1" fmla="*/ 27 h 395"/>
                  <a:gd name="T2" fmla="*/ 40 w 587"/>
                  <a:gd name="T3" fmla="*/ 27 h 395"/>
                  <a:gd name="T4" fmla="*/ 40 w 587"/>
                  <a:gd name="T5" fmla="*/ 2 h 395"/>
                  <a:gd name="T6" fmla="*/ 40 w 587"/>
                  <a:gd name="T7" fmla="*/ 2 h 395"/>
                  <a:gd name="T8" fmla="*/ 39 w 587"/>
                  <a:gd name="T9" fmla="*/ 2 h 395"/>
                  <a:gd name="T10" fmla="*/ 39 w 587"/>
                  <a:gd name="T11" fmla="*/ 2 h 395"/>
                  <a:gd name="T12" fmla="*/ 39 w 587"/>
                  <a:gd name="T13" fmla="*/ 2 h 395"/>
                  <a:gd name="T14" fmla="*/ 2 w 587"/>
                  <a:gd name="T15" fmla="*/ 2 h 395"/>
                  <a:gd name="T16" fmla="*/ 2 w 587"/>
                  <a:gd name="T17" fmla="*/ 2 h 395"/>
                  <a:gd name="T18" fmla="*/ 2 w 587"/>
                  <a:gd name="T19" fmla="*/ 2 h 395"/>
                  <a:gd name="T20" fmla="*/ 2 w 587"/>
                  <a:gd name="T21" fmla="*/ 2 h 395"/>
                  <a:gd name="T22" fmla="*/ 2 w 587"/>
                  <a:gd name="T23" fmla="*/ 2 h 395"/>
                  <a:gd name="T24" fmla="*/ 2 w 587"/>
                  <a:gd name="T25" fmla="*/ 27 h 395"/>
                  <a:gd name="T26" fmla="*/ 40 w 587"/>
                  <a:gd name="T27" fmla="*/ 28 h 395"/>
                  <a:gd name="T28" fmla="*/ 1 w 587"/>
                  <a:gd name="T29" fmla="*/ 28 h 395"/>
                  <a:gd name="T30" fmla="*/ 0 w 587"/>
                  <a:gd name="T31" fmla="*/ 28 h 395"/>
                  <a:gd name="T32" fmla="*/ 0 w 587"/>
                  <a:gd name="T33" fmla="*/ 28 h 395"/>
                  <a:gd name="T34" fmla="*/ 0 w 587"/>
                  <a:gd name="T35" fmla="*/ 28 h 395"/>
                  <a:gd name="T36" fmla="*/ 0 w 587"/>
                  <a:gd name="T37" fmla="*/ 27 h 395"/>
                  <a:gd name="T38" fmla="*/ 0 w 587"/>
                  <a:gd name="T39" fmla="*/ 2 h 395"/>
                  <a:gd name="T40" fmla="*/ 0 w 587"/>
                  <a:gd name="T41" fmla="*/ 2 h 395"/>
                  <a:gd name="T42" fmla="*/ 0 w 587"/>
                  <a:gd name="T43" fmla="*/ 2 h 395"/>
                  <a:gd name="T44" fmla="*/ 0 w 587"/>
                  <a:gd name="T45" fmla="*/ 1 h 395"/>
                  <a:gd name="T46" fmla="*/ 1 w 587"/>
                  <a:gd name="T47" fmla="*/ 1 h 395"/>
                  <a:gd name="T48" fmla="*/ 1 w 587"/>
                  <a:gd name="T49" fmla="*/ 0 h 395"/>
                  <a:gd name="T50" fmla="*/ 2 w 587"/>
                  <a:gd name="T51" fmla="*/ 0 h 395"/>
                  <a:gd name="T52" fmla="*/ 2 w 587"/>
                  <a:gd name="T53" fmla="*/ 0 h 395"/>
                  <a:gd name="T54" fmla="*/ 2 w 587"/>
                  <a:gd name="T55" fmla="*/ 0 h 395"/>
                  <a:gd name="T56" fmla="*/ 39 w 587"/>
                  <a:gd name="T57" fmla="*/ 0 h 395"/>
                  <a:gd name="T58" fmla="*/ 39 w 587"/>
                  <a:gd name="T59" fmla="*/ 0 h 395"/>
                  <a:gd name="T60" fmla="*/ 40 w 587"/>
                  <a:gd name="T61" fmla="*/ 0 h 395"/>
                  <a:gd name="T62" fmla="*/ 40 w 587"/>
                  <a:gd name="T63" fmla="*/ 0 h 395"/>
                  <a:gd name="T64" fmla="*/ 40 w 587"/>
                  <a:gd name="T65" fmla="*/ 1 h 395"/>
                  <a:gd name="T66" fmla="*/ 41 w 587"/>
                  <a:gd name="T67" fmla="*/ 1 h 395"/>
                  <a:gd name="T68" fmla="*/ 41 w 587"/>
                  <a:gd name="T69" fmla="*/ 2 h 395"/>
                  <a:gd name="T70" fmla="*/ 41 w 587"/>
                  <a:gd name="T71" fmla="*/ 2 h 395"/>
                  <a:gd name="T72" fmla="*/ 41 w 587"/>
                  <a:gd name="T73" fmla="*/ 2 h 395"/>
                  <a:gd name="T74" fmla="*/ 41 w 587"/>
                  <a:gd name="T75" fmla="*/ 27 h 395"/>
                  <a:gd name="T76" fmla="*/ 41 w 587"/>
                  <a:gd name="T77" fmla="*/ 28 h 395"/>
                  <a:gd name="T78" fmla="*/ 41 w 587"/>
                  <a:gd name="T79" fmla="*/ 28 h 395"/>
                  <a:gd name="T80" fmla="*/ 41 w 587"/>
                  <a:gd name="T81" fmla="*/ 28 h 395"/>
                  <a:gd name="T82" fmla="*/ 40 w 587"/>
                  <a:gd name="T83" fmla="*/ 28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16" name="Rectangle 15"/>
              <p:cNvSpPr>
                <a:spLocks noChangeArrowheads="1"/>
              </p:cNvSpPr>
              <p:nvPr/>
            </p:nvSpPr>
            <p:spPr bwMode="auto">
              <a:xfrm>
                <a:off x="3663" y="740"/>
                <a:ext cx="232" cy="9"/>
              </a:xfrm>
              <a:prstGeom prst="rect">
                <a:avLst/>
              </a:prstGeom>
              <a:solidFill>
                <a:srgbClr val="033BC9"/>
              </a:solidFill>
              <a:ln w="9525">
                <a:noFill/>
                <a:miter lim="800000"/>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17" name="Freeform 16"/>
              <p:cNvSpPr>
                <a:spLocks/>
              </p:cNvSpPr>
              <p:nvPr/>
            </p:nvSpPr>
            <p:spPr bwMode="auto">
              <a:xfrm>
                <a:off x="3873" y="724"/>
                <a:ext cx="10"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18" name="Freeform 17"/>
              <p:cNvSpPr>
                <a:spLocks/>
              </p:cNvSpPr>
              <p:nvPr/>
            </p:nvSpPr>
            <p:spPr bwMode="auto">
              <a:xfrm>
                <a:off x="3850" y="724"/>
                <a:ext cx="10" cy="10"/>
              </a:xfrm>
              <a:custGeom>
                <a:avLst/>
                <a:gdLst>
                  <a:gd name="T0" fmla="*/ 2 w 24"/>
                  <a:gd name="T1" fmla="*/ 1 h 24"/>
                  <a:gd name="T2" fmla="*/ 2 w 24"/>
                  <a:gd name="T3" fmla="*/ 0 h 24"/>
                  <a:gd name="T4" fmla="*/ 2 w 24"/>
                  <a:gd name="T5" fmla="*/ 0 h 24"/>
                  <a:gd name="T6" fmla="*/ 1 w 24"/>
                  <a:gd name="T7" fmla="*/ 0 h 24"/>
                  <a:gd name="T8" fmla="*/ 1 w 24"/>
                  <a:gd name="T9" fmla="*/ 0 h 24"/>
                  <a:gd name="T10" fmla="*/ 0 w 24"/>
                  <a:gd name="T11" fmla="*/ 0 h 24"/>
                  <a:gd name="T12" fmla="*/ 0 w 24"/>
                  <a:gd name="T13" fmla="*/ 0 h 24"/>
                  <a:gd name="T14" fmla="*/ 0 w 24"/>
                  <a:gd name="T15" fmla="*/ 0 h 24"/>
                  <a:gd name="T16" fmla="*/ 0 w 24"/>
                  <a:gd name="T17" fmla="*/ 1 h 24"/>
                  <a:gd name="T18" fmla="*/ 0 w 24"/>
                  <a:gd name="T19" fmla="*/ 1 h 24"/>
                  <a:gd name="T20" fmla="*/ 0 w 24"/>
                  <a:gd name="T21" fmla="*/ 2 h 24"/>
                  <a:gd name="T22" fmla="*/ 0 w 24"/>
                  <a:gd name="T23" fmla="*/ 2 h 24"/>
                  <a:gd name="T24" fmla="*/ 1 w 24"/>
                  <a:gd name="T25" fmla="*/ 2 h 24"/>
                  <a:gd name="T26" fmla="*/ 1 w 24"/>
                  <a:gd name="T27" fmla="*/ 2 h 24"/>
                  <a:gd name="T28" fmla="*/ 2 w 24"/>
                  <a:gd name="T29" fmla="*/ 2 h 24"/>
                  <a:gd name="T30" fmla="*/ 2 w 24"/>
                  <a:gd name="T31" fmla="*/ 1 h 24"/>
                  <a:gd name="T32" fmla="*/ 2 w 2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19" name="Freeform 18"/>
              <p:cNvSpPr>
                <a:spLocks/>
              </p:cNvSpPr>
              <p:nvPr/>
            </p:nvSpPr>
            <p:spPr bwMode="auto">
              <a:xfrm>
                <a:off x="3828" y="724"/>
                <a:ext cx="11"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20" name="Freeform 19"/>
              <p:cNvSpPr>
                <a:spLocks/>
              </p:cNvSpPr>
              <p:nvPr/>
            </p:nvSpPr>
            <p:spPr bwMode="auto">
              <a:xfrm>
                <a:off x="3684" y="788"/>
                <a:ext cx="54" cy="9"/>
              </a:xfrm>
              <a:custGeom>
                <a:avLst/>
                <a:gdLst>
                  <a:gd name="T0" fmla="*/ 8 w 131"/>
                  <a:gd name="T1" fmla="*/ 1 h 24"/>
                  <a:gd name="T2" fmla="*/ 1 w 131"/>
                  <a:gd name="T3" fmla="*/ 1 h 24"/>
                  <a:gd name="T4" fmla="*/ 0 w 131"/>
                  <a:gd name="T5" fmla="*/ 1 h 24"/>
                  <a:gd name="T6" fmla="*/ 0 w 131"/>
                  <a:gd name="T7" fmla="*/ 1 h 24"/>
                  <a:gd name="T8" fmla="*/ 0 w 131"/>
                  <a:gd name="T9" fmla="*/ 1 h 24"/>
                  <a:gd name="T10" fmla="*/ 0 w 131"/>
                  <a:gd name="T11" fmla="*/ 1 h 24"/>
                  <a:gd name="T12" fmla="*/ 0 w 131"/>
                  <a:gd name="T13" fmla="*/ 0 h 24"/>
                  <a:gd name="T14" fmla="*/ 0 w 131"/>
                  <a:gd name="T15" fmla="*/ 0 h 24"/>
                  <a:gd name="T16" fmla="*/ 0 w 131"/>
                  <a:gd name="T17" fmla="*/ 0 h 24"/>
                  <a:gd name="T18" fmla="*/ 1 w 131"/>
                  <a:gd name="T19" fmla="*/ 0 h 24"/>
                  <a:gd name="T20" fmla="*/ 8 w 131"/>
                  <a:gd name="T21" fmla="*/ 0 h 24"/>
                  <a:gd name="T22" fmla="*/ 9 w 131"/>
                  <a:gd name="T23" fmla="*/ 0 h 24"/>
                  <a:gd name="T24" fmla="*/ 9 w 131"/>
                  <a:gd name="T25" fmla="*/ 0 h 24"/>
                  <a:gd name="T26" fmla="*/ 9 w 131"/>
                  <a:gd name="T27" fmla="*/ 0 h 24"/>
                  <a:gd name="T28" fmla="*/ 9 w 131"/>
                  <a:gd name="T29" fmla="*/ 1 h 24"/>
                  <a:gd name="T30" fmla="*/ 9 w 131"/>
                  <a:gd name="T31" fmla="*/ 1 h 24"/>
                  <a:gd name="T32" fmla="*/ 9 w 131"/>
                  <a:gd name="T33" fmla="*/ 1 h 24"/>
                  <a:gd name="T34" fmla="*/ 9 w 131"/>
                  <a:gd name="T35" fmla="*/ 1 h 24"/>
                  <a:gd name="T36" fmla="*/ 8 w 131"/>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21" name="Freeform 20"/>
              <p:cNvSpPr>
                <a:spLocks/>
              </p:cNvSpPr>
              <p:nvPr/>
            </p:nvSpPr>
            <p:spPr bwMode="auto">
              <a:xfrm>
                <a:off x="3684" y="764"/>
                <a:ext cx="54" cy="9"/>
              </a:xfrm>
              <a:custGeom>
                <a:avLst/>
                <a:gdLst>
                  <a:gd name="T0" fmla="*/ 8 w 131"/>
                  <a:gd name="T1" fmla="*/ 2 h 23"/>
                  <a:gd name="T2" fmla="*/ 1 w 131"/>
                  <a:gd name="T3" fmla="*/ 2 h 23"/>
                  <a:gd name="T4" fmla="*/ 0 w 131"/>
                  <a:gd name="T5" fmla="*/ 2 h 23"/>
                  <a:gd name="T6" fmla="*/ 0 w 131"/>
                  <a:gd name="T7" fmla="*/ 1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1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22" name="Freeform 21"/>
              <p:cNvSpPr>
                <a:spLocks/>
              </p:cNvSpPr>
              <p:nvPr/>
            </p:nvSpPr>
            <p:spPr bwMode="auto">
              <a:xfrm>
                <a:off x="3684" y="812"/>
                <a:ext cx="54" cy="10"/>
              </a:xfrm>
              <a:custGeom>
                <a:avLst/>
                <a:gdLst>
                  <a:gd name="T0" fmla="*/ 8 w 131"/>
                  <a:gd name="T1" fmla="*/ 2 h 23"/>
                  <a:gd name="T2" fmla="*/ 1 w 131"/>
                  <a:gd name="T3" fmla="*/ 2 h 23"/>
                  <a:gd name="T4" fmla="*/ 0 w 131"/>
                  <a:gd name="T5" fmla="*/ 2 h 23"/>
                  <a:gd name="T6" fmla="*/ 0 w 131"/>
                  <a:gd name="T7" fmla="*/ 2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2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23" name="Freeform 22"/>
              <p:cNvSpPr>
                <a:spLocks/>
              </p:cNvSpPr>
              <p:nvPr/>
            </p:nvSpPr>
            <p:spPr bwMode="auto">
              <a:xfrm>
                <a:off x="3658" y="886"/>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24" name="Freeform 23"/>
              <p:cNvSpPr>
                <a:spLocks/>
              </p:cNvSpPr>
              <p:nvPr/>
            </p:nvSpPr>
            <p:spPr bwMode="auto">
              <a:xfrm>
                <a:off x="3658" y="934"/>
                <a:ext cx="242" cy="10"/>
              </a:xfrm>
              <a:custGeom>
                <a:avLst/>
                <a:gdLst>
                  <a:gd name="T0" fmla="*/ 40 w 587"/>
                  <a:gd name="T1" fmla="*/ 2 h 24"/>
                  <a:gd name="T2" fmla="*/ 1 w 587"/>
                  <a:gd name="T3" fmla="*/ 2 h 24"/>
                  <a:gd name="T4" fmla="*/ 0 w 587"/>
                  <a:gd name="T5" fmla="*/ 2 h 24"/>
                  <a:gd name="T6" fmla="*/ 0 w 587"/>
                  <a:gd name="T7" fmla="*/ 1 h 24"/>
                  <a:gd name="T8" fmla="*/ 0 w 587"/>
                  <a:gd name="T9" fmla="*/ 1 h 24"/>
                  <a:gd name="T10" fmla="*/ 0 w 587"/>
                  <a:gd name="T11" fmla="*/ 1 h 24"/>
                  <a:gd name="T12" fmla="*/ 0 w 587"/>
                  <a:gd name="T13" fmla="*/ 0 h 24"/>
                  <a:gd name="T14" fmla="*/ 0 w 587"/>
                  <a:gd name="T15" fmla="*/ 0 h 24"/>
                  <a:gd name="T16" fmla="*/ 0 w 587"/>
                  <a:gd name="T17" fmla="*/ 0 h 24"/>
                  <a:gd name="T18" fmla="*/ 1 w 587"/>
                  <a:gd name="T19" fmla="*/ 0 h 24"/>
                  <a:gd name="T20" fmla="*/ 40 w 587"/>
                  <a:gd name="T21" fmla="*/ 0 h 24"/>
                  <a:gd name="T22" fmla="*/ 41 w 587"/>
                  <a:gd name="T23" fmla="*/ 0 h 24"/>
                  <a:gd name="T24" fmla="*/ 41 w 587"/>
                  <a:gd name="T25" fmla="*/ 0 h 24"/>
                  <a:gd name="T26" fmla="*/ 41 w 587"/>
                  <a:gd name="T27" fmla="*/ 0 h 24"/>
                  <a:gd name="T28" fmla="*/ 41 w 587"/>
                  <a:gd name="T29" fmla="*/ 1 h 24"/>
                  <a:gd name="T30" fmla="*/ 41 w 587"/>
                  <a:gd name="T31" fmla="*/ 1 h 24"/>
                  <a:gd name="T32" fmla="*/ 41 w 587"/>
                  <a:gd name="T33" fmla="*/ 1 h 24"/>
                  <a:gd name="T34" fmla="*/ 41 w 587"/>
                  <a:gd name="T35" fmla="*/ 2 h 24"/>
                  <a:gd name="T36" fmla="*/ 40 w 587"/>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25" name="Freeform 24"/>
              <p:cNvSpPr>
                <a:spLocks/>
              </p:cNvSpPr>
              <p:nvPr/>
            </p:nvSpPr>
            <p:spPr bwMode="auto">
              <a:xfrm>
                <a:off x="3658" y="910"/>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grpSp>
      </p:grpSp>
      <p:grpSp>
        <p:nvGrpSpPr>
          <p:cNvPr id="53" name="Group 52"/>
          <p:cNvGrpSpPr/>
          <p:nvPr/>
        </p:nvGrpSpPr>
        <p:grpSpPr>
          <a:xfrm>
            <a:off x="1115297" y="2721363"/>
            <a:ext cx="1145171" cy="1145172"/>
            <a:chOff x="1484165" y="3321505"/>
            <a:chExt cx="911325" cy="911326"/>
          </a:xfrm>
          <a:solidFill>
            <a:srgbClr val="FFFFFF"/>
          </a:solidFill>
        </p:grpSpPr>
        <p:sp>
          <p:nvSpPr>
            <p:cNvPr id="54" name="Oval 53"/>
            <p:cNvSpPr/>
            <p:nvPr/>
          </p:nvSpPr>
          <p:spPr>
            <a:xfrm>
              <a:off x="1484165" y="3321505"/>
              <a:ext cx="911325" cy="911326"/>
            </a:xfrm>
            <a:prstGeom prst="ellipse">
              <a:avLst/>
            </a:prstGeom>
            <a:grpFill/>
          </p:spPr>
          <p:txBody>
            <a:bodyPr wrap="square" lIns="0" tIns="0" rIns="0" bIns="0" rtlCol="0" anchor="ctr">
              <a:noAutofit/>
            </a:bodyPr>
            <a:lstStyle/>
            <a:p>
              <a:pPr algn="ctr" defTabSz="457200" fontAlgn="auto">
                <a:spcBef>
                  <a:spcPts val="0"/>
                </a:spcBef>
                <a:spcAft>
                  <a:spcPts val="0"/>
                </a:spcAft>
              </a:pPr>
              <a:endParaRPr lang="en-US" sz="1200" b="0" dirty="0">
                <a:solidFill>
                  <a:srgbClr val="000000"/>
                </a:solidFill>
                <a:latin typeface="Arial"/>
                <a:ea typeface=""/>
                <a:cs typeface="Arial" charset="0"/>
              </a:endParaRPr>
            </a:p>
          </p:txBody>
        </p:sp>
        <p:grpSp>
          <p:nvGrpSpPr>
            <p:cNvPr id="55" name="Group 30"/>
            <p:cNvGrpSpPr>
              <a:grpSpLocks/>
            </p:cNvGrpSpPr>
            <p:nvPr/>
          </p:nvGrpSpPr>
          <p:grpSpPr bwMode="auto">
            <a:xfrm>
              <a:off x="1693217" y="3545000"/>
              <a:ext cx="493220" cy="464335"/>
              <a:chOff x="1766" y="2267"/>
              <a:chExt cx="377" cy="354"/>
            </a:xfrm>
            <a:grpFill/>
          </p:grpSpPr>
          <p:sp>
            <p:nvSpPr>
              <p:cNvPr id="56" name="Freeform 33"/>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57" name="Freeform 34"/>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58" name="Freeform 35"/>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grpSp>
      </p:grpSp>
      <p:sp>
        <p:nvSpPr>
          <p:cNvPr id="65" name="Title 1"/>
          <p:cNvSpPr txBox="1">
            <a:spLocks/>
          </p:cNvSpPr>
          <p:nvPr/>
        </p:nvSpPr>
        <p:spPr>
          <a:xfrm>
            <a:off x="2260467" y="1327383"/>
            <a:ext cx="2717933" cy="77759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lnSpc>
                <a:spcPct val="100000"/>
              </a:lnSpc>
              <a:spcAft>
                <a:spcPts val="0"/>
              </a:spcAft>
            </a:pPr>
            <a:r>
              <a:rPr lang="en-US" sz="1600" dirty="0">
                <a:solidFill>
                  <a:schemeClr val="bg1"/>
                </a:solidFill>
                <a:ea typeface="Arial" charset="0"/>
                <a:cs typeface="Arial" charset="0"/>
              </a:rPr>
              <a:t>Blockchain Data Structures</a:t>
            </a:r>
          </a:p>
          <a:p>
            <a:pPr>
              <a:lnSpc>
                <a:spcPct val="100000"/>
              </a:lnSpc>
            </a:pPr>
            <a:r>
              <a:rPr lang="en-US" sz="1400" i="1" dirty="0">
                <a:solidFill>
                  <a:srgbClr val="5FC8F1"/>
                </a:solidFill>
                <a:ea typeface="Arial" charset="0"/>
                <a:cs typeface="Arial" charset="0"/>
              </a:rPr>
              <a:t>Describing the blockchain using computer science principles</a:t>
            </a:r>
            <a:endParaRPr lang="en-US" sz="1400" dirty="0">
              <a:solidFill>
                <a:schemeClr val="bg1"/>
              </a:solidFill>
              <a:ea typeface="Arial" charset="0"/>
              <a:cs typeface="Arial" charset="0"/>
            </a:endParaRPr>
          </a:p>
        </p:txBody>
      </p:sp>
      <p:sp>
        <p:nvSpPr>
          <p:cNvPr id="66" name="Title 1"/>
          <p:cNvSpPr txBox="1">
            <a:spLocks/>
          </p:cNvSpPr>
          <p:nvPr/>
        </p:nvSpPr>
        <p:spPr>
          <a:xfrm>
            <a:off x="2260467" y="3002207"/>
            <a:ext cx="2788125" cy="65538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lnSpc>
                <a:spcPct val="100000"/>
              </a:lnSpc>
              <a:spcAft>
                <a:spcPts val="0"/>
              </a:spcAft>
            </a:pPr>
            <a:r>
              <a:rPr lang="en-US" sz="1600" dirty="0">
                <a:solidFill>
                  <a:schemeClr val="bg1"/>
                </a:solidFill>
                <a:ea typeface="Arial" charset="0"/>
                <a:cs typeface="Arial" charset="0"/>
              </a:rPr>
              <a:t>Operational Considerations</a:t>
            </a:r>
          </a:p>
          <a:p>
            <a:pPr>
              <a:lnSpc>
                <a:spcPct val="100000"/>
              </a:lnSpc>
            </a:pPr>
            <a:r>
              <a:rPr lang="en-US" sz="1400" i="1" dirty="0">
                <a:solidFill>
                  <a:srgbClr val="5FC8F1"/>
                </a:solidFill>
                <a:ea typeface="Arial" charset="0"/>
                <a:cs typeface="Arial" charset="0"/>
              </a:rPr>
              <a:t>Consensus, integration, security, business and non-functional requirements</a:t>
            </a:r>
            <a:endParaRPr lang="en-US" sz="1400" dirty="0">
              <a:solidFill>
                <a:schemeClr val="bg1"/>
              </a:solidFill>
              <a:ea typeface="Arial" charset="0"/>
              <a:cs typeface="Arial" charset="0"/>
            </a:endParaRPr>
          </a:p>
        </p:txBody>
      </p:sp>
      <p:grpSp>
        <p:nvGrpSpPr>
          <p:cNvPr id="2" name="Group 1"/>
          <p:cNvGrpSpPr/>
          <p:nvPr/>
        </p:nvGrpSpPr>
        <p:grpSpPr>
          <a:xfrm>
            <a:off x="863600" y="2924689"/>
            <a:ext cx="4184992" cy="764122"/>
            <a:chOff x="1067636" y="764437"/>
            <a:chExt cx="4002728" cy="679450"/>
          </a:xfrm>
        </p:grpSpPr>
        <p:sp>
          <p:nvSpPr>
            <p:cNvPr id="67" name="Freeform 26"/>
            <p:cNvSpPr>
              <a:spLocks/>
            </p:cNvSpPr>
            <p:nvPr/>
          </p:nvSpPr>
          <p:spPr bwMode="auto">
            <a:xfrm>
              <a:off x="4880664" y="764437"/>
              <a:ext cx="189700" cy="679450"/>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FFFFFF"/>
            </a:solidFill>
            <a:ln w="9525">
              <a:noFill/>
              <a:round/>
              <a:headEnd/>
              <a:tailEnd/>
            </a:ln>
          </p:spPr>
          <p:txBody>
            <a:bodyPr/>
            <a:lstStyle/>
            <a:p>
              <a:endParaRPr lang="en-US" dirty="0">
                <a:solidFill>
                  <a:srgbClr val="000000"/>
                </a:solidFill>
              </a:endParaRPr>
            </a:p>
          </p:txBody>
        </p:sp>
        <p:sp>
          <p:nvSpPr>
            <p:cNvPr id="68" name="Freeform 27"/>
            <p:cNvSpPr>
              <a:spLocks/>
            </p:cNvSpPr>
            <p:nvPr/>
          </p:nvSpPr>
          <p:spPr bwMode="auto">
            <a:xfrm>
              <a:off x="1067636" y="764437"/>
              <a:ext cx="191008" cy="679450"/>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FFFFFF"/>
            </a:solidFill>
            <a:ln w="9525">
              <a:noFill/>
              <a:round/>
              <a:headEnd/>
              <a:tailEnd/>
            </a:ln>
          </p:spPr>
          <p:txBody>
            <a:bodyPr/>
            <a:lstStyle/>
            <a:p>
              <a:endParaRPr lang="en-US" dirty="0">
                <a:solidFill>
                  <a:srgbClr val="000000"/>
                </a:solidFill>
              </a:endParaRPr>
            </a:p>
          </p:txBody>
        </p:sp>
      </p:grpSp>
    </p:spTree>
    <p:extLst>
      <p:ext uri="{BB962C8B-B14F-4D97-AF65-F5344CB8AC3E}">
        <p14:creationId xmlns:p14="http://schemas.microsoft.com/office/powerpoint/2010/main" val="1644353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24"/>
          </p:nvPr>
        </p:nvSpPr>
        <p:spPr/>
        <p:txBody>
          <a:bodyPr>
            <a:normAutofit/>
          </a:bodyPr>
          <a:lstStyle/>
          <a:p>
            <a:pPr marL="257175" indent="-257175">
              <a:buFont typeface="Arial" panose="020B0604020202020204" pitchFamily="34" charset="0"/>
              <a:buChar char="•"/>
            </a:pPr>
            <a:r>
              <a:rPr lang="en-GB" sz="1500" dirty="0">
                <a:latin typeface="Arial" panose="020B0604020202020204" pitchFamily="34" charset="0"/>
                <a:ea typeface="IBM Plex Sans" charset="0"/>
                <a:cs typeface="Arial" panose="020B0604020202020204" pitchFamily="34" charset="0"/>
              </a:rPr>
              <a:t>These data structures are just bytes on disk</a:t>
            </a:r>
          </a:p>
          <a:p>
            <a:pPr marL="257175" indent="-257175">
              <a:buFont typeface="Arial" panose="020B0604020202020204" pitchFamily="34" charset="0"/>
              <a:buChar char="•"/>
            </a:pPr>
            <a:endParaRPr lang="en-GB" sz="1500" dirty="0">
              <a:latin typeface="Arial" panose="020B0604020202020204" pitchFamily="34" charset="0"/>
              <a:ea typeface="IBM Plex Sans" charset="0"/>
              <a:cs typeface="Arial" panose="020B0604020202020204" pitchFamily="34" charset="0"/>
            </a:endParaRPr>
          </a:p>
          <a:p>
            <a:pPr marL="257175" indent="-257175">
              <a:buFont typeface="Arial" panose="020B0604020202020204" pitchFamily="34" charset="0"/>
              <a:buChar char="•"/>
            </a:pPr>
            <a:r>
              <a:rPr lang="en-GB" sz="1500" dirty="0">
                <a:latin typeface="Arial" panose="020B0604020202020204" pitchFamily="34" charset="0"/>
                <a:ea typeface="IBM Plex Sans" charset="0"/>
                <a:cs typeface="Arial" panose="020B0604020202020204" pitchFamily="34" charset="0"/>
              </a:rPr>
              <a:t>Can still be manipulated or destroyed (e.g. by a DB admin)</a:t>
            </a:r>
          </a:p>
          <a:p>
            <a:pPr marL="257175" indent="-257175">
              <a:buFont typeface="Arial" panose="020B0604020202020204" pitchFamily="34" charset="0"/>
              <a:buChar char="•"/>
            </a:pPr>
            <a:endParaRPr lang="en-GB" sz="1500" dirty="0">
              <a:latin typeface="Arial" panose="020B0604020202020204" pitchFamily="34" charset="0"/>
              <a:ea typeface="IBM Plex Sans" charset="0"/>
              <a:cs typeface="Arial" panose="020B0604020202020204" pitchFamily="34" charset="0"/>
            </a:endParaRPr>
          </a:p>
          <a:p>
            <a:pPr marL="257175" indent="-257175">
              <a:buFont typeface="Arial" panose="020B0604020202020204" pitchFamily="34" charset="0"/>
              <a:buChar char="•"/>
            </a:pPr>
            <a:r>
              <a:rPr lang="en-GB" sz="1500" dirty="0">
                <a:latin typeface="Arial" panose="020B0604020202020204" pitchFamily="34" charset="0"/>
                <a:ea typeface="IBM Plex Sans" charset="0"/>
                <a:cs typeface="Arial" panose="020B0604020202020204" pitchFamily="34" charset="0"/>
              </a:rPr>
              <a:t>Proof (and trust) in the blockchain comes from the power of the network</a:t>
            </a:r>
            <a:r>
              <a:rPr lang="mr-IN" sz="1500" dirty="0">
                <a:latin typeface="Arial" panose="020B0604020202020204" pitchFamily="34" charset="0"/>
                <a:ea typeface="IBM Plex Sans" charset="0"/>
                <a:cs typeface="IBM Plex Sans" charset="0"/>
              </a:rPr>
              <a:t>…</a:t>
            </a:r>
            <a:endParaRPr lang="en-GB" sz="1500" dirty="0">
              <a:latin typeface="Arial" panose="020B0604020202020204" pitchFamily="34" charset="0"/>
              <a:ea typeface="IBM Plex Sans" charset="0"/>
              <a:cs typeface="Arial" panose="020B0604020202020204" pitchFamily="34" charset="0"/>
            </a:endParaRPr>
          </a:p>
        </p:txBody>
      </p:sp>
      <p:sp>
        <p:nvSpPr>
          <p:cNvPr id="6" name="Text Placeholder 5">
            <a:extLst>
              <a:ext uri="{FF2B5EF4-FFF2-40B4-BE49-F238E27FC236}">
                <a16:creationId xmlns:a16="http://schemas.microsoft.com/office/drawing/2014/main" id="{0C35D331-CBB6-6447-A152-24C8D7AF3892}"/>
              </a:ext>
            </a:extLst>
          </p:cNvPr>
          <p:cNvSpPr>
            <a:spLocks noGrp="1"/>
          </p:cNvSpPr>
          <p:nvPr>
            <p:ph type="body" sz="quarter" idx="13"/>
          </p:nvPr>
        </p:nvSpPr>
        <p:spPr/>
        <p:txBody>
          <a:bodyPr/>
          <a:lstStyle/>
          <a:p>
            <a:r>
              <a:rPr lang="en-GB" dirty="0"/>
              <a:t>The Power of the Network</a:t>
            </a:r>
            <a:endParaRPr lang="en-US" dirty="0"/>
          </a:p>
        </p:txBody>
      </p:sp>
      <p:pic>
        <p:nvPicPr>
          <p:cNvPr id="5" name="Content Placeholder 7" descr="Biz NW.jpg"/>
          <p:cNvPicPr>
            <a:picLocks noChangeAspect="1"/>
          </p:cNvPicPr>
          <p:nvPr/>
        </p:nvPicPr>
        <p:blipFill>
          <a:blip r:embed="rId3">
            <a:extLst>
              <a:ext uri="{28A0092B-C50C-407E-A947-70E740481C1C}">
                <a14:useLocalDpi xmlns:a14="http://schemas.microsoft.com/office/drawing/2010/main"/>
              </a:ext>
            </a:extLst>
          </a:blip>
          <a:srcRect b="-1902"/>
          <a:stretch>
            <a:fillRect/>
          </a:stretch>
        </p:blipFill>
        <p:spPr>
          <a:xfrm>
            <a:off x="4597400" y="1589356"/>
            <a:ext cx="4135230" cy="2326739"/>
          </a:xfrm>
          <a:prstGeom prst="rect">
            <a:avLst/>
          </a:prstGeom>
        </p:spPr>
      </p:pic>
    </p:spTree>
    <p:extLst>
      <p:ext uri="{BB962C8B-B14F-4D97-AF65-F5344CB8AC3E}">
        <p14:creationId xmlns:p14="http://schemas.microsoft.com/office/powerpoint/2010/main" val="894106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Autofit/>
          </a:bodyPr>
          <a:lstStyle/>
          <a:p>
            <a:r>
              <a:rPr lang="en-GB" dirty="0"/>
              <a:t>Network Nodes</a:t>
            </a:r>
          </a:p>
        </p:txBody>
      </p:sp>
      <p:sp>
        <p:nvSpPr>
          <p:cNvPr id="5" name="Text Placeholder 4">
            <a:extLst>
              <a:ext uri="{FF2B5EF4-FFF2-40B4-BE49-F238E27FC236}">
                <a16:creationId xmlns:a16="http://schemas.microsoft.com/office/drawing/2014/main" id="{8B15186C-D5B4-264C-B90E-6A20C7B72CBD}"/>
              </a:ext>
            </a:extLst>
          </p:cNvPr>
          <p:cNvSpPr>
            <a:spLocks noGrp="1"/>
          </p:cNvSpPr>
          <p:nvPr>
            <p:ph type="body" sz="quarter" idx="22"/>
          </p:nvPr>
        </p:nvSpPr>
        <p:spPr/>
        <p:txBody>
          <a:bodyPr>
            <a:normAutofit fontScale="92500" lnSpcReduction="20000"/>
          </a:bodyPr>
          <a:lstStyle/>
          <a:p>
            <a:pPr>
              <a:buFont typeface="Arial" panose="020B0604020202020204" pitchFamily="34" charset="0"/>
              <a:buChar char="•"/>
            </a:pPr>
            <a:r>
              <a:rPr lang="en-GB" sz="1500" dirty="0"/>
              <a:t>A blockchain network comprises a set of nodes that share information</a:t>
            </a:r>
          </a:p>
          <a:p>
            <a:pPr lvl="1">
              <a:buFont typeface="Arial" panose="020B0604020202020204" pitchFamily="34" charset="0"/>
              <a:buChar char="•"/>
            </a:pPr>
            <a:r>
              <a:rPr lang="en-GB" sz="1500" dirty="0"/>
              <a:t>Usually peer-to-peer</a:t>
            </a:r>
          </a:p>
          <a:p>
            <a:pPr lvl="1">
              <a:buFont typeface="Arial" panose="020B0604020202020204" pitchFamily="34" charset="0"/>
              <a:buChar char="•"/>
            </a:pPr>
            <a:r>
              <a:rPr lang="en-GB" sz="1500" dirty="0"/>
              <a:t>Some blockchains are worldwide, others are private to a business network</a:t>
            </a:r>
          </a:p>
          <a:p>
            <a:pPr lvl="1">
              <a:buFont typeface="Arial" panose="020B0604020202020204" pitchFamily="34" charset="0"/>
              <a:buChar char="•"/>
            </a:pPr>
            <a:r>
              <a:rPr lang="en-GB" sz="1500" dirty="0"/>
              <a:t>It might make sense to have one node per business network participant, but this is not necessarily so</a:t>
            </a:r>
          </a:p>
          <a:p>
            <a:pPr>
              <a:buFont typeface="Arial" panose="020B0604020202020204" pitchFamily="34" charset="0"/>
              <a:buChar char="•"/>
            </a:pPr>
            <a:endParaRPr lang="en-GB" sz="1500" dirty="0"/>
          </a:p>
          <a:p>
            <a:pPr>
              <a:buFont typeface="Arial" panose="020B0604020202020204" pitchFamily="34" charset="0"/>
              <a:buChar char="•"/>
            </a:pPr>
            <a:r>
              <a:rPr lang="en-GB" sz="1500" dirty="0"/>
              <a:t>Responsibilities include</a:t>
            </a:r>
          </a:p>
          <a:p>
            <a:pPr lvl="1">
              <a:buFont typeface="Arial" panose="020B0604020202020204" pitchFamily="34" charset="0"/>
              <a:buChar char="•"/>
            </a:pPr>
            <a:r>
              <a:rPr lang="en-GB" sz="1500" dirty="0"/>
              <a:t>Holding and maintaining the ledger</a:t>
            </a:r>
          </a:p>
          <a:p>
            <a:pPr lvl="1">
              <a:buFont typeface="Arial" panose="020B0604020202020204" pitchFamily="34" charset="0"/>
              <a:buChar char="•"/>
            </a:pPr>
            <a:r>
              <a:rPr lang="en-GB" sz="1500" dirty="0"/>
              <a:t>Receiving transactions from applications (and other nodes)</a:t>
            </a:r>
          </a:p>
          <a:p>
            <a:pPr lvl="1">
              <a:buFont typeface="Arial" panose="020B0604020202020204" pitchFamily="34" charset="0"/>
              <a:buChar char="•"/>
            </a:pPr>
            <a:r>
              <a:rPr lang="en-GB" sz="1500" dirty="0"/>
              <a:t>Validating transactions</a:t>
            </a:r>
          </a:p>
          <a:p>
            <a:pPr lvl="1">
              <a:buFont typeface="Arial" panose="020B0604020202020204" pitchFamily="34" charset="0"/>
              <a:buChar char="•"/>
            </a:pPr>
            <a:r>
              <a:rPr lang="en-GB" sz="1500" dirty="0"/>
              <a:t>Notifying applications about the outcome of submitted transactions</a:t>
            </a:r>
          </a:p>
          <a:p>
            <a:pPr>
              <a:buFont typeface="Arial" panose="020B0604020202020204" pitchFamily="34" charset="0"/>
              <a:buChar char="•"/>
            </a:pPr>
            <a:endParaRPr lang="en-GB" sz="1500" dirty="0"/>
          </a:p>
          <a:p>
            <a:pPr>
              <a:buFont typeface="Arial" panose="020B0604020202020204" pitchFamily="34" charset="0"/>
              <a:buChar char="•"/>
            </a:pPr>
            <a:r>
              <a:rPr lang="en-GB" sz="1500" dirty="0"/>
              <a:t>There is an assumption that </a:t>
            </a:r>
            <a:r>
              <a:rPr lang="en-GB" sz="1600" dirty="0">
                <a:solidFill>
                  <a:schemeClr val="accent4"/>
                </a:solidFill>
              </a:rPr>
              <a:t>some nodes might be malicious</a:t>
            </a:r>
            <a:r>
              <a:rPr lang="en-GB" sz="1500" dirty="0"/>
              <a:t>!</a:t>
            </a:r>
          </a:p>
          <a:p>
            <a:pPr lvl="1">
              <a:buFont typeface="Arial" panose="020B0604020202020204" pitchFamily="34" charset="0"/>
              <a:buChar char="•"/>
            </a:pPr>
            <a:r>
              <a:rPr lang="en-GB" sz="1500" dirty="0"/>
              <a:t>Different networks require different tolerances for malicious behaviour</a:t>
            </a:r>
          </a:p>
          <a:p>
            <a:pPr>
              <a:buFont typeface="Arial" panose="020B0604020202020204" pitchFamily="34" charset="0"/>
              <a:buChar char="•"/>
            </a:pPr>
            <a:endParaRPr lang="en-US" dirty="0"/>
          </a:p>
        </p:txBody>
      </p:sp>
      <p:grpSp>
        <p:nvGrpSpPr>
          <p:cNvPr id="7" name="Group 6"/>
          <p:cNvGrpSpPr/>
          <p:nvPr/>
        </p:nvGrpSpPr>
        <p:grpSpPr>
          <a:xfrm>
            <a:off x="6637265" y="2752992"/>
            <a:ext cx="1475149" cy="1303747"/>
            <a:chOff x="3193492" y="2728648"/>
            <a:chExt cx="3052144" cy="2308472"/>
          </a:xfrm>
        </p:grpSpPr>
        <p:sp>
          <p:nvSpPr>
            <p:cNvPr id="8" name="Hexagon 7"/>
            <p:cNvSpPr/>
            <p:nvPr/>
          </p:nvSpPr>
          <p:spPr>
            <a:xfrm>
              <a:off x="3193492" y="2728648"/>
              <a:ext cx="3052144" cy="2308472"/>
            </a:xfrm>
            <a:prstGeom prst="hexagon">
              <a:avLst/>
            </a:prstGeom>
            <a:no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solidFill>
                  <a:prstClr val="white"/>
                </a:solidFill>
                <a:latin typeface="IBM Plex Sans Regular" charset="0"/>
                <a:cs typeface="Calibri"/>
              </a:endParaRPr>
            </a:p>
          </p:txBody>
        </p:sp>
        <p:grpSp>
          <p:nvGrpSpPr>
            <p:cNvPr id="9" name="Group 8"/>
            <p:cNvGrpSpPr/>
            <p:nvPr/>
          </p:nvGrpSpPr>
          <p:grpSpPr>
            <a:xfrm>
              <a:off x="3525884" y="2977518"/>
              <a:ext cx="2395140" cy="1917635"/>
              <a:chOff x="3498228" y="3365178"/>
              <a:chExt cx="2395140" cy="1917635"/>
            </a:xfrm>
          </p:grpSpPr>
          <p:cxnSp>
            <p:nvCxnSpPr>
              <p:cNvPr id="10" name="Straight Connector 9"/>
              <p:cNvCxnSpPr/>
              <p:nvPr/>
            </p:nvCxnSpPr>
            <p:spPr>
              <a:xfrm>
                <a:off x="4294998" y="3575766"/>
                <a:ext cx="663730" cy="213275"/>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714128" y="3575766"/>
                <a:ext cx="580870" cy="478124"/>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4742828" y="3789041"/>
                <a:ext cx="215900" cy="62679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714128" y="4053890"/>
                <a:ext cx="197462" cy="71142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714128" y="4053890"/>
                <a:ext cx="1028700" cy="36195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930028" y="4415841"/>
                <a:ext cx="812800" cy="34947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910655" y="4765311"/>
                <a:ext cx="718739" cy="295252"/>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4629394" y="4838313"/>
                <a:ext cx="753576" cy="22225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742828" y="4415840"/>
                <a:ext cx="646355" cy="422473"/>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382970" y="4011292"/>
                <a:ext cx="294498" cy="82702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970235" y="3789041"/>
                <a:ext cx="707233" cy="22225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3498228" y="3846191"/>
                <a:ext cx="431800" cy="444500"/>
              </a:xfrm>
              <a:prstGeom prst="ellipse">
                <a:avLst/>
              </a:prstGeom>
              <a:solidFill>
                <a:srgbClr val="FF0000"/>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solidFill>
                    <a:prstClr val="white"/>
                  </a:solidFill>
                  <a:latin typeface="IBM Plex Sans Regular" charset="0"/>
                  <a:cs typeface="Calibri"/>
                </a:endParaRPr>
              </a:p>
            </p:txBody>
          </p:sp>
          <p:sp>
            <p:nvSpPr>
              <p:cNvPr id="22" name="Oval 21"/>
              <p:cNvSpPr/>
              <p:nvPr/>
            </p:nvSpPr>
            <p:spPr>
              <a:xfrm>
                <a:off x="4076416" y="3365178"/>
                <a:ext cx="431800" cy="444500"/>
              </a:xfrm>
              <a:prstGeom prst="ellipse">
                <a:avLst/>
              </a:prstGeom>
              <a:solidFill>
                <a:srgbClr val="7030A0"/>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solidFill>
                    <a:prstClr val="white"/>
                  </a:solidFill>
                  <a:latin typeface="IBM Plex Sans Regular" charset="0"/>
                  <a:cs typeface="Calibri"/>
                </a:endParaRPr>
              </a:p>
            </p:txBody>
          </p:sp>
          <p:sp>
            <p:nvSpPr>
              <p:cNvPr id="23" name="Oval 22"/>
              <p:cNvSpPr/>
              <p:nvPr/>
            </p:nvSpPr>
            <p:spPr>
              <a:xfrm>
                <a:off x="4542033" y="4189091"/>
                <a:ext cx="431800" cy="444500"/>
              </a:xfrm>
              <a:prstGeom prst="ellipse">
                <a:avLst/>
              </a:prstGeom>
              <a:solidFill>
                <a:srgbClr val="C00000"/>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solidFill>
                    <a:prstClr val="white"/>
                  </a:solidFill>
                  <a:latin typeface="IBM Plex Sans Regular" charset="0"/>
                  <a:cs typeface="Calibri"/>
                </a:endParaRPr>
              </a:p>
            </p:txBody>
          </p:sp>
          <p:sp>
            <p:nvSpPr>
              <p:cNvPr id="24" name="Oval 23"/>
              <p:cNvSpPr/>
              <p:nvPr/>
            </p:nvSpPr>
            <p:spPr>
              <a:xfrm>
                <a:off x="3714128" y="4512941"/>
                <a:ext cx="431800" cy="444500"/>
              </a:xfrm>
              <a:prstGeom prst="ellipse">
                <a:avLst/>
              </a:prstGeom>
              <a:solidFill>
                <a:srgbClr val="FFC000"/>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solidFill>
                    <a:prstClr val="white"/>
                  </a:solidFill>
                  <a:latin typeface="IBM Plex Sans Regular" charset="0"/>
                  <a:cs typeface="Calibri"/>
                </a:endParaRPr>
              </a:p>
            </p:txBody>
          </p:sp>
          <p:sp>
            <p:nvSpPr>
              <p:cNvPr id="25" name="Oval 24"/>
              <p:cNvSpPr/>
              <p:nvPr/>
            </p:nvSpPr>
            <p:spPr>
              <a:xfrm>
                <a:off x="4742828" y="3566791"/>
                <a:ext cx="431800" cy="444500"/>
              </a:xfrm>
              <a:prstGeom prst="ellipse">
                <a:avLst/>
              </a:prstGeom>
              <a:solidFill>
                <a:srgbClr val="787AFF"/>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solidFill>
                    <a:prstClr val="white"/>
                  </a:solidFill>
                  <a:latin typeface="IBM Plex Sans Regular" charset="0"/>
                  <a:cs typeface="Calibri"/>
                </a:endParaRPr>
              </a:p>
            </p:txBody>
          </p:sp>
          <p:sp>
            <p:nvSpPr>
              <p:cNvPr id="26" name="Oval 25"/>
              <p:cNvSpPr/>
              <p:nvPr/>
            </p:nvSpPr>
            <p:spPr>
              <a:xfrm>
                <a:off x="4408695" y="4838313"/>
                <a:ext cx="431800" cy="444500"/>
              </a:xfrm>
              <a:prstGeom prst="ellipse">
                <a:avLst/>
              </a:prstGeom>
              <a:solidFill>
                <a:srgbClr val="FFFF00"/>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solidFill>
                    <a:prstClr val="white"/>
                  </a:solidFill>
                  <a:latin typeface="IBM Plex Sans Regular" charset="0"/>
                  <a:cs typeface="Calibri"/>
                </a:endParaRPr>
              </a:p>
            </p:txBody>
          </p:sp>
          <p:sp>
            <p:nvSpPr>
              <p:cNvPr id="27" name="Oval 26"/>
              <p:cNvSpPr/>
              <p:nvPr/>
            </p:nvSpPr>
            <p:spPr>
              <a:xfrm>
                <a:off x="5461568" y="3813150"/>
                <a:ext cx="431800" cy="444500"/>
              </a:xfrm>
              <a:prstGeom prst="ellipse">
                <a:avLst/>
              </a:prstGeom>
              <a:solidFill>
                <a:schemeClr val="accent2">
                  <a:lumMod val="75000"/>
                </a:schemeClr>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solidFill>
                    <a:prstClr val="white"/>
                  </a:solidFill>
                  <a:latin typeface="IBM Plex Sans Regular" charset="0"/>
                  <a:cs typeface="Calibri"/>
                </a:endParaRPr>
              </a:p>
            </p:txBody>
          </p:sp>
          <p:sp>
            <p:nvSpPr>
              <p:cNvPr id="28" name="Oval 27"/>
              <p:cNvSpPr/>
              <p:nvPr/>
            </p:nvSpPr>
            <p:spPr>
              <a:xfrm>
                <a:off x="5145225" y="4581058"/>
                <a:ext cx="431800" cy="444500"/>
              </a:xfrm>
              <a:prstGeom prst="ellipse">
                <a:avLst/>
              </a:prstGeom>
              <a:solidFill>
                <a:srgbClr val="00B050"/>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solidFill>
                    <a:prstClr val="white"/>
                  </a:solidFill>
                  <a:latin typeface="IBM Plex Sans Regular" charset="0"/>
                  <a:cs typeface="Calibri"/>
                </a:endParaRPr>
              </a:p>
            </p:txBody>
          </p:sp>
        </p:grpSp>
      </p:grpSp>
    </p:spTree>
    <p:extLst>
      <p:ext uri="{BB962C8B-B14F-4D97-AF65-F5344CB8AC3E}">
        <p14:creationId xmlns:p14="http://schemas.microsoft.com/office/powerpoint/2010/main" val="120237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117600" y="1110827"/>
            <a:ext cx="1145171" cy="1145172"/>
            <a:chOff x="1484165" y="1988711"/>
            <a:chExt cx="911325" cy="911326"/>
          </a:xfrm>
        </p:grpSpPr>
        <p:sp>
          <p:nvSpPr>
            <p:cNvPr id="13" name="Oval 12"/>
            <p:cNvSpPr/>
            <p:nvPr/>
          </p:nvSpPr>
          <p:spPr>
            <a:xfrm>
              <a:off x="1484165" y="1988711"/>
              <a:ext cx="911325" cy="911326"/>
            </a:xfrm>
            <a:prstGeom prst="ellipse">
              <a:avLst/>
            </a:prstGeom>
            <a:solidFill>
              <a:schemeClr val="bg2"/>
            </a:solidFill>
            <a:ln>
              <a:noFill/>
            </a:ln>
          </p:spPr>
          <p:txBody>
            <a:bodyPr wrap="square" lIns="0" tIns="0" rIns="0" bIns="0" rtlCol="0" anchor="ctr">
              <a:noAutofit/>
            </a:bodyPr>
            <a:lstStyle/>
            <a:p>
              <a:pPr algn="ctr" defTabSz="457200" fontAlgn="auto">
                <a:spcBef>
                  <a:spcPts val="0"/>
                </a:spcBef>
                <a:spcAft>
                  <a:spcPts val="0"/>
                </a:spcAft>
              </a:pPr>
              <a:endParaRPr lang="en-US" sz="1200" b="0" dirty="0">
                <a:solidFill>
                  <a:srgbClr val="000000"/>
                </a:solidFill>
                <a:latin typeface="Arial"/>
                <a:ea typeface=""/>
                <a:cs typeface="Arial" charset="0"/>
              </a:endParaRPr>
            </a:p>
          </p:txBody>
        </p:sp>
        <p:grpSp>
          <p:nvGrpSpPr>
            <p:cNvPr id="14" name="Group 13"/>
            <p:cNvGrpSpPr>
              <a:grpSpLocks/>
            </p:cNvGrpSpPr>
            <p:nvPr/>
          </p:nvGrpSpPr>
          <p:grpSpPr bwMode="auto">
            <a:xfrm>
              <a:off x="1747739" y="2255461"/>
              <a:ext cx="384175" cy="377825"/>
              <a:chOff x="3658" y="706"/>
              <a:chExt cx="242" cy="238"/>
            </a:xfrm>
            <a:solidFill>
              <a:schemeClr val="tx2"/>
            </a:solidFill>
          </p:grpSpPr>
          <p:sp>
            <p:nvSpPr>
              <p:cNvPr id="15" name="Freeform 14"/>
              <p:cNvSpPr>
                <a:spLocks noEditPoints="1"/>
              </p:cNvSpPr>
              <p:nvPr/>
            </p:nvSpPr>
            <p:spPr bwMode="auto">
              <a:xfrm>
                <a:off x="3658" y="706"/>
                <a:ext cx="242" cy="164"/>
              </a:xfrm>
              <a:custGeom>
                <a:avLst/>
                <a:gdLst>
                  <a:gd name="T0" fmla="*/ 2 w 587"/>
                  <a:gd name="T1" fmla="*/ 27 h 395"/>
                  <a:gd name="T2" fmla="*/ 40 w 587"/>
                  <a:gd name="T3" fmla="*/ 27 h 395"/>
                  <a:gd name="T4" fmla="*/ 40 w 587"/>
                  <a:gd name="T5" fmla="*/ 2 h 395"/>
                  <a:gd name="T6" fmla="*/ 40 w 587"/>
                  <a:gd name="T7" fmla="*/ 2 h 395"/>
                  <a:gd name="T8" fmla="*/ 39 w 587"/>
                  <a:gd name="T9" fmla="*/ 2 h 395"/>
                  <a:gd name="T10" fmla="*/ 39 w 587"/>
                  <a:gd name="T11" fmla="*/ 2 h 395"/>
                  <a:gd name="T12" fmla="*/ 39 w 587"/>
                  <a:gd name="T13" fmla="*/ 2 h 395"/>
                  <a:gd name="T14" fmla="*/ 2 w 587"/>
                  <a:gd name="T15" fmla="*/ 2 h 395"/>
                  <a:gd name="T16" fmla="*/ 2 w 587"/>
                  <a:gd name="T17" fmla="*/ 2 h 395"/>
                  <a:gd name="T18" fmla="*/ 2 w 587"/>
                  <a:gd name="T19" fmla="*/ 2 h 395"/>
                  <a:gd name="T20" fmla="*/ 2 w 587"/>
                  <a:gd name="T21" fmla="*/ 2 h 395"/>
                  <a:gd name="T22" fmla="*/ 2 w 587"/>
                  <a:gd name="T23" fmla="*/ 2 h 395"/>
                  <a:gd name="T24" fmla="*/ 2 w 587"/>
                  <a:gd name="T25" fmla="*/ 27 h 395"/>
                  <a:gd name="T26" fmla="*/ 40 w 587"/>
                  <a:gd name="T27" fmla="*/ 28 h 395"/>
                  <a:gd name="T28" fmla="*/ 1 w 587"/>
                  <a:gd name="T29" fmla="*/ 28 h 395"/>
                  <a:gd name="T30" fmla="*/ 0 w 587"/>
                  <a:gd name="T31" fmla="*/ 28 h 395"/>
                  <a:gd name="T32" fmla="*/ 0 w 587"/>
                  <a:gd name="T33" fmla="*/ 28 h 395"/>
                  <a:gd name="T34" fmla="*/ 0 w 587"/>
                  <a:gd name="T35" fmla="*/ 28 h 395"/>
                  <a:gd name="T36" fmla="*/ 0 w 587"/>
                  <a:gd name="T37" fmla="*/ 27 h 395"/>
                  <a:gd name="T38" fmla="*/ 0 w 587"/>
                  <a:gd name="T39" fmla="*/ 2 h 395"/>
                  <a:gd name="T40" fmla="*/ 0 w 587"/>
                  <a:gd name="T41" fmla="*/ 2 h 395"/>
                  <a:gd name="T42" fmla="*/ 0 w 587"/>
                  <a:gd name="T43" fmla="*/ 2 h 395"/>
                  <a:gd name="T44" fmla="*/ 0 w 587"/>
                  <a:gd name="T45" fmla="*/ 1 h 395"/>
                  <a:gd name="T46" fmla="*/ 1 w 587"/>
                  <a:gd name="T47" fmla="*/ 1 h 395"/>
                  <a:gd name="T48" fmla="*/ 1 w 587"/>
                  <a:gd name="T49" fmla="*/ 0 h 395"/>
                  <a:gd name="T50" fmla="*/ 2 w 587"/>
                  <a:gd name="T51" fmla="*/ 0 h 395"/>
                  <a:gd name="T52" fmla="*/ 2 w 587"/>
                  <a:gd name="T53" fmla="*/ 0 h 395"/>
                  <a:gd name="T54" fmla="*/ 2 w 587"/>
                  <a:gd name="T55" fmla="*/ 0 h 395"/>
                  <a:gd name="T56" fmla="*/ 39 w 587"/>
                  <a:gd name="T57" fmla="*/ 0 h 395"/>
                  <a:gd name="T58" fmla="*/ 39 w 587"/>
                  <a:gd name="T59" fmla="*/ 0 h 395"/>
                  <a:gd name="T60" fmla="*/ 40 w 587"/>
                  <a:gd name="T61" fmla="*/ 0 h 395"/>
                  <a:gd name="T62" fmla="*/ 40 w 587"/>
                  <a:gd name="T63" fmla="*/ 0 h 395"/>
                  <a:gd name="T64" fmla="*/ 40 w 587"/>
                  <a:gd name="T65" fmla="*/ 1 h 395"/>
                  <a:gd name="T66" fmla="*/ 41 w 587"/>
                  <a:gd name="T67" fmla="*/ 1 h 395"/>
                  <a:gd name="T68" fmla="*/ 41 w 587"/>
                  <a:gd name="T69" fmla="*/ 2 h 395"/>
                  <a:gd name="T70" fmla="*/ 41 w 587"/>
                  <a:gd name="T71" fmla="*/ 2 h 395"/>
                  <a:gd name="T72" fmla="*/ 41 w 587"/>
                  <a:gd name="T73" fmla="*/ 2 h 395"/>
                  <a:gd name="T74" fmla="*/ 41 w 587"/>
                  <a:gd name="T75" fmla="*/ 27 h 395"/>
                  <a:gd name="T76" fmla="*/ 41 w 587"/>
                  <a:gd name="T77" fmla="*/ 28 h 395"/>
                  <a:gd name="T78" fmla="*/ 41 w 587"/>
                  <a:gd name="T79" fmla="*/ 28 h 395"/>
                  <a:gd name="T80" fmla="*/ 41 w 587"/>
                  <a:gd name="T81" fmla="*/ 28 h 395"/>
                  <a:gd name="T82" fmla="*/ 40 w 587"/>
                  <a:gd name="T83" fmla="*/ 28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16" name="Rectangle 15"/>
              <p:cNvSpPr>
                <a:spLocks noChangeArrowheads="1"/>
              </p:cNvSpPr>
              <p:nvPr/>
            </p:nvSpPr>
            <p:spPr bwMode="auto">
              <a:xfrm>
                <a:off x="3663" y="740"/>
                <a:ext cx="232" cy="9"/>
              </a:xfrm>
              <a:prstGeom prst="rect">
                <a:avLst/>
              </a:prstGeom>
              <a:solidFill>
                <a:srgbClr val="033BC9"/>
              </a:solidFill>
              <a:ln w="9525">
                <a:noFill/>
                <a:miter lim="800000"/>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17" name="Freeform 16"/>
              <p:cNvSpPr>
                <a:spLocks/>
              </p:cNvSpPr>
              <p:nvPr/>
            </p:nvSpPr>
            <p:spPr bwMode="auto">
              <a:xfrm>
                <a:off x="3873" y="724"/>
                <a:ext cx="10"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18" name="Freeform 17"/>
              <p:cNvSpPr>
                <a:spLocks/>
              </p:cNvSpPr>
              <p:nvPr/>
            </p:nvSpPr>
            <p:spPr bwMode="auto">
              <a:xfrm>
                <a:off x="3850" y="724"/>
                <a:ext cx="10" cy="10"/>
              </a:xfrm>
              <a:custGeom>
                <a:avLst/>
                <a:gdLst>
                  <a:gd name="T0" fmla="*/ 2 w 24"/>
                  <a:gd name="T1" fmla="*/ 1 h 24"/>
                  <a:gd name="T2" fmla="*/ 2 w 24"/>
                  <a:gd name="T3" fmla="*/ 0 h 24"/>
                  <a:gd name="T4" fmla="*/ 2 w 24"/>
                  <a:gd name="T5" fmla="*/ 0 h 24"/>
                  <a:gd name="T6" fmla="*/ 1 w 24"/>
                  <a:gd name="T7" fmla="*/ 0 h 24"/>
                  <a:gd name="T8" fmla="*/ 1 w 24"/>
                  <a:gd name="T9" fmla="*/ 0 h 24"/>
                  <a:gd name="T10" fmla="*/ 0 w 24"/>
                  <a:gd name="T11" fmla="*/ 0 h 24"/>
                  <a:gd name="T12" fmla="*/ 0 w 24"/>
                  <a:gd name="T13" fmla="*/ 0 h 24"/>
                  <a:gd name="T14" fmla="*/ 0 w 24"/>
                  <a:gd name="T15" fmla="*/ 0 h 24"/>
                  <a:gd name="T16" fmla="*/ 0 w 24"/>
                  <a:gd name="T17" fmla="*/ 1 h 24"/>
                  <a:gd name="T18" fmla="*/ 0 w 24"/>
                  <a:gd name="T19" fmla="*/ 1 h 24"/>
                  <a:gd name="T20" fmla="*/ 0 w 24"/>
                  <a:gd name="T21" fmla="*/ 2 h 24"/>
                  <a:gd name="T22" fmla="*/ 0 w 24"/>
                  <a:gd name="T23" fmla="*/ 2 h 24"/>
                  <a:gd name="T24" fmla="*/ 1 w 24"/>
                  <a:gd name="T25" fmla="*/ 2 h 24"/>
                  <a:gd name="T26" fmla="*/ 1 w 24"/>
                  <a:gd name="T27" fmla="*/ 2 h 24"/>
                  <a:gd name="T28" fmla="*/ 2 w 24"/>
                  <a:gd name="T29" fmla="*/ 2 h 24"/>
                  <a:gd name="T30" fmla="*/ 2 w 24"/>
                  <a:gd name="T31" fmla="*/ 1 h 24"/>
                  <a:gd name="T32" fmla="*/ 2 w 2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19" name="Freeform 18"/>
              <p:cNvSpPr>
                <a:spLocks/>
              </p:cNvSpPr>
              <p:nvPr/>
            </p:nvSpPr>
            <p:spPr bwMode="auto">
              <a:xfrm>
                <a:off x="3828" y="724"/>
                <a:ext cx="11"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20" name="Freeform 19"/>
              <p:cNvSpPr>
                <a:spLocks/>
              </p:cNvSpPr>
              <p:nvPr/>
            </p:nvSpPr>
            <p:spPr bwMode="auto">
              <a:xfrm>
                <a:off x="3684" y="788"/>
                <a:ext cx="54" cy="9"/>
              </a:xfrm>
              <a:custGeom>
                <a:avLst/>
                <a:gdLst>
                  <a:gd name="T0" fmla="*/ 8 w 131"/>
                  <a:gd name="T1" fmla="*/ 1 h 24"/>
                  <a:gd name="T2" fmla="*/ 1 w 131"/>
                  <a:gd name="T3" fmla="*/ 1 h 24"/>
                  <a:gd name="T4" fmla="*/ 0 w 131"/>
                  <a:gd name="T5" fmla="*/ 1 h 24"/>
                  <a:gd name="T6" fmla="*/ 0 w 131"/>
                  <a:gd name="T7" fmla="*/ 1 h 24"/>
                  <a:gd name="T8" fmla="*/ 0 w 131"/>
                  <a:gd name="T9" fmla="*/ 1 h 24"/>
                  <a:gd name="T10" fmla="*/ 0 w 131"/>
                  <a:gd name="T11" fmla="*/ 1 h 24"/>
                  <a:gd name="T12" fmla="*/ 0 w 131"/>
                  <a:gd name="T13" fmla="*/ 0 h 24"/>
                  <a:gd name="T14" fmla="*/ 0 w 131"/>
                  <a:gd name="T15" fmla="*/ 0 h 24"/>
                  <a:gd name="T16" fmla="*/ 0 w 131"/>
                  <a:gd name="T17" fmla="*/ 0 h 24"/>
                  <a:gd name="T18" fmla="*/ 1 w 131"/>
                  <a:gd name="T19" fmla="*/ 0 h 24"/>
                  <a:gd name="T20" fmla="*/ 8 w 131"/>
                  <a:gd name="T21" fmla="*/ 0 h 24"/>
                  <a:gd name="T22" fmla="*/ 9 w 131"/>
                  <a:gd name="T23" fmla="*/ 0 h 24"/>
                  <a:gd name="T24" fmla="*/ 9 w 131"/>
                  <a:gd name="T25" fmla="*/ 0 h 24"/>
                  <a:gd name="T26" fmla="*/ 9 w 131"/>
                  <a:gd name="T27" fmla="*/ 0 h 24"/>
                  <a:gd name="T28" fmla="*/ 9 w 131"/>
                  <a:gd name="T29" fmla="*/ 1 h 24"/>
                  <a:gd name="T30" fmla="*/ 9 w 131"/>
                  <a:gd name="T31" fmla="*/ 1 h 24"/>
                  <a:gd name="T32" fmla="*/ 9 w 131"/>
                  <a:gd name="T33" fmla="*/ 1 h 24"/>
                  <a:gd name="T34" fmla="*/ 9 w 131"/>
                  <a:gd name="T35" fmla="*/ 1 h 24"/>
                  <a:gd name="T36" fmla="*/ 8 w 131"/>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21" name="Freeform 20"/>
              <p:cNvSpPr>
                <a:spLocks/>
              </p:cNvSpPr>
              <p:nvPr/>
            </p:nvSpPr>
            <p:spPr bwMode="auto">
              <a:xfrm>
                <a:off x="3684" y="764"/>
                <a:ext cx="54" cy="9"/>
              </a:xfrm>
              <a:custGeom>
                <a:avLst/>
                <a:gdLst>
                  <a:gd name="T0" fmla="*/ 8 w 131"/>
                  <a:gd name="T1" fmla="*/ 2 h 23"/>
                  <a:gd name="T2" fmla="*/ 1 w 131"/>
                  <a:gd name="T3" fmla="*/ 2 h 23"/>
                  <a:gd name="T4" fmla="*/ 0 w 131"/>
                  <a:gd name="T5" fmla="*/ 2 h 23"/>
                  <a:gd name="T6" fmla="*/ 0 w 131"/>
                  <a:gd name="T7" fmla="*/ 1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1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22" name="Freeform 21"/>
              <p:cNvSpPr>
                <a:spLocks/>
              </p:cNvSpPr>
              <p:nvPr/>
            </p:nvSpPr>
            <p:spPr bwMode="auto">
              <a:xfrm>
                <a:off x="3684" y="812"/>
                <a:ext cx="54" cy="10"/>
              </a:xfrm>
              <a:custGeom>
                <a:avLst/>
                <a:gdLst>
                  <a:gd name="T0" fmla="*/ 8 w 131"/>
                  <a:gd name="T1" fmla="*/ 2 h 23"/>
                  <a:gd name="T2" fmla="*/ 1 w 131"/>
                  <a:gd name="T3" fmla="*/ 2 h 23"/>
                  <a:gd name="T4" fmla="*/ 0 w 131"/>
                  <a:gd name="T5" fmla="*/ 2 h 23"/>
                  <a:gd name="T6" fmla="*/ 0 w 131"/>
                  <a:gd name="T7" fmla="*/ 2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2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23" name="Freeform 22"/>
              <p:cNvSpPr>
                <a:spLocks/>
              </p:cNvSpPr>
              <p:nvPr/>
            </p:nvSpPr>
            <p:spPr bwMode="auto">
              <a:xfrm>
                <a:off x="3658" y="886"/>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24" name="Freeform 23"/>
              <p:cNvSpPr>
                <a:spLocks/>
              </p:cNvSpPr>
              <p:nvPr/>
            </p:nvSpPr>
            <p:spPr bwMode="auto">
              <a:xfrm>
                <a:off x="3658" y="934"/>
                <a:ext cx="242" cy="10"/>
              </a:xfrm>
              <a:custGeom>
                <a:avLst/>
                <a:gdLst>
                  <a:gd name="T0" fmla="*/ 40 w 587"/>
                  <a:gd name="T1" fmla="*/ 2 h 24"/>
                  <a:gd name="T2" fmla="*/ 1 w 587"/>
                  <a:gd name="T3" fmla="*/ 2 h 24"/>
                  <a:gd name="T4" fmla="*/ 0 w 587"/>
                  <a:gd name="T5" fmla="*/ 2 h 24"/>
                  <a:gd name="T6" fmla="*/ 0 w 587"/>
                  <a:gd name="T7" fmla="*/ 1 h 24"/>
                  <a:gd name="T8" fmla="*/ 0 w 587"/>
                  <a:gd name="T9" fmla="*/ 1 h 24"/>
                  <a:gd name="T10" fmla="*/ 0 w 587"/>
                  <a:gd name="T11" fmla="*/ 1 h 24"/>
                  <a:gd name="T12" fmla="*/ 0 w 587"/>
                  <a:gd name="T13" fmla="*/ 0 h 24"/>
                  <a:gd name="T14" fmla="*/ 0 w 587"/>
                  <a:gd name="T15" fmla="*/ 0 h 24"/>
                  <a:gd name="T16" fmla="*/ 0 w 587"/>
                  <a:gd name="T17" fmla="*/ 0 h 24"/>
                  <a:gd name="T18" fmla="*/ 1 w 587"/>
                  <a:gd name="T19" fmla="*/ 0 h 24"/>
                  <a:gd name="T20" fmla="*/ 40 w 587"/>
                  <a:gd name="T21" fmla="*/ 0 h 24"/>
                  <a:gd name="T22" fmla="*/ 41 w 587"/>
                  <a:gd name="T23" fmla="*/ 0 h 24"/>
                  <a:gd name="T24" fmla="*/ 41 w 587"/>
                  <a:gd name="T25" fmla="*/ 0 h 24"/>
                  <a:gd name="T26" fmla="*/ 41 w 587"/>
                  <a:gd name="T27" fmla="*/ 0 h 24"/>
                  <a:gd name="T28" fmla="*/ 41 w 587"/>
                  <a:gd name="T29" fmla="*/ 1 h 24"/>
                  <a:gd name="T30" fmla="*/ 41 w 587"/>
                  <a:gd name="T31" fmla="*/ 1 h 24"/>
                  <a:gd name="T32" fmla="*/ 41 w 587"/>
                  <a:gd name="T33" fmla="*/ 1 h 24"/>
                  <a:gd name="T34" fmla="*/ 41 w 587"/>
                  <a:gd name="T35" fmla="*/ 2 h 24"/>
                  <a:gd name="T36" fmla="*/ 40 w 587"/>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25" name="Freeform 24"/>
              <p:cNvSpPr>
                <a:spLocks/>
              </p:cNvSpPr>
              <p:nvPr/>
            </p:nvSpPr>
            <p:spPr bwMode="auto">
              <a:xfrm>
                <a:off x="3658" y="910"/>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grpSp>
      </p:grpSp>
      <p:grpSp>
        <p:nvGrpSpPr>
          <p:cNvPr id="53" name="Group 52"/>
          <p:cNvGrpSpPr/>
          <p:nvPr/>
        </p:nvGrpSpPr>
        <p:grpSpPr>
          <a:xfrm>
            <a:off x="1115297" y="2721363"/>
            <a:ext cx="1145171" cy="1145172"/>
            <a:chOff x="1484165" y="3321505"/>
            <a:chExt cx="911325" cy="911326"/>
          </a:xfrm>
          <a:solidFill>
            <a:srgbClr val="FFFFFF"/>
          </a:solidFill>
        </p:grpSpPr>
        <p:sp>
          <p:nvSpPr>
            <p:cNvPr id="54" name="Oval 53"/>
            <p:cNvSpPr/>
            <p:nvPr/>
          </p:nvSpPr>
          <p:spPr>
            <a:xfrm>
              <a:off x="1484165" y="3321505"/>
              <a:ext cx="911325" cy="911326"/>
            </a:xfrm>
            <a:prstGeom prst="ellipse">
              <a:avLst/>
            </a:prstGeom>
            <a:grpFill/>
          </p:spPr>
          <p:txBody>
            <a:bodyPr wrap="square" lIns="0" tIns="0" rIns="0" bIns="0" rtlCol="0" anchor="ctr">
              <a:noAutofit/>
            </a:bodyPr>
            <a:lstStyle/>
            <a:p>
              <a:pPr algn="ctr" defTabSz="457200" fontAlgn="auto">
                <a:spcBef>
                  <a:spcPts val="0"/>
                </a:spcBef>
                <a:spcAft>
                  <a:spcPts val="0"/>
                </a:spcAft>
              </a:pPr>
              <a:endParaRPr lang="en-US" sz="1200" b="0" dirty="0">
                <a:solidFill>
                  <a:srgbClr val="000000"/>
                </a:solidFill>
                <a:latin typeface="Arial"/>
                <a:ea typeface=""/>
                <a:cs typeface="Arial" charset="0"/>
              </a:endParaRPr>
            </a:p>
          </p:txBody>
        </p:sp>
        <p:grpSp>
          <p:nvGrpSpPr>
            <p:cNvPr id="55" name="Group 30"/>
            <p:cNvGrpSpPr>
              <a:grpSpLocks/>
            </p:cNvGrpSpPr>
            <p:nvPr/>
          </p:nvGrpSpPr>
          <p:grpSpPr bwMode="auto">
            <a:xfrm>
              <a:off x="1693217" y="3545000"/>
              <a:ext cx="493220" cy="464335"/>
              <a:chOff x="1766" y="2267"/>
              <a:chExt cx="377" cy="354"/>
            </a:xfrm>
            <a:grpFill/>
          </p:grpSpPr>
          <p:sp>
            <p:nvSpPr>
              <p:cNvPr id="56" name="Freeform 33"/>
              <p:cNvSpPr>
                <a:spLocks/>
              </p:cNvSpPr>
              <p:nvPr/>
            </p:nvSpPr>
            <p:spPr bwMode="auto">
              <a:xfrm>
                <a:off x="1846" y="2329"/>
                <a:ext cx="218" cy="292"/>
              </a:xfrm>
              <a:custGeom>
                <a:avLst/>
                <a:gdLst>
                  <a:gd name="T0" fmla="*/ 52 w 435"/>
                  <a:gd name="T1" fmla="*/ 72 h 585"/>
                  <a:gd name="T2" fmla="*/ 51 w 435"/>
                  <a:gd name="T3" fmla="*/ 71 h 585"/>
                  <a:gd name="T4" fmla="*/ 51 w 435"/>
                  <a:gd name="T5" fmla="*/ 50 h 585"/>
                  <a:gd name="T6" fmla="*/ 48 w 435"/>
                  <a:gd name="T7" fmla="*/ 42 h 585"/>
                  <a:gd name="T8" fmla="*/ 43 w 435"/>
                  <a:gd name="T9" fmla="*/ 36 h 585"/>
                  <a:gd name="T10" fmla="*/ 37 w 435"/>
                  <a:gd name="T11" fmla="*/ 32 h 585"/>
                  <a:gd name="T12" fmla="*/ 32 w 435"/>
                  <a:gd name="T13" fmla="*/ 30 h 585"/>
                  <a:gd name="T14" fmla="*/ 32 w 435"/>
                  <a:gd name="T15" fmla="*/ 28 h 585"/>
                  <a:gd name="T16" fmla="*/ 34 w 435"/>
                  <a:gd name="T17" fmla="*/ 27 h 585"/>
                  <a:gd name="T18" fmla="*/ 38 w 435"/>
                  <a:gd name="T19" fmla="*/ 23 h 585"/>
                  <a:gd name="T20" fmla="*/ 40 w 435"/>
                  <a:gd name="T21" fmla="*/ 18 h 585"/>
                  <a:gd name="T22" fmla="*/ 40 w 435"/>
                  <a:gd name="T23" fmla="*/ 13 h 585"/>
                  <a:gd name="T24" fmla="*/ 38 w 435"/>
                  <a:gd name="T25" fmla="*/ 9 h 585"/>
                  <a:gd name="T26" fmla="*/ 35 w 435"/>
                  <a:gd name="T27" fmla="*/ 5 h 585"/>
                  <a:gd name="T28" fmla="*/ 30 w 435"/>
                  <a:gd name="T29" fmla="*/ 4 h 585"/>
                  <a:gd name="T30" fmla="*/ 25 w 435"/>
                  <a:gd name="T31" fmla="*/ 4 h 585"/>
                  <a:gd name="T32" fmla="*/ 21 w 435"/>
                  <a:gd name="T33" fmla="*/ 5 h 585"/>
                  <a:gd name="T34" fmla="*/ 17 w 435"/>
                  <a:gd name="T35" fmla="*/ 9 h 585"/>
                  <a:gd name="T36" fmla="*/ 15 w 435"/>
                  <a:gd name="T37" fmla="*/ 13 h 585"/>
                  <a:gd name="T38" fmla="*/ 15 w 435"/>
                  <a:gd name="T39" fmla="*/ 18 h 585"/>
                  <a:gd name="T40" fmla="*/ 17 w 435"/>
                  <a:gd name="T41" fmla="*/ 23 h 585"/>
                  <a:gd name="T42" fmla="*/ 21 w 435"/>
                  <a:gd name="T43" fmla="*/ 27 h 585"/>
                  <a:gd name="T44" fmla="*/ 23 w 435"/>
                  <a:gd name="T45" fmla="*/ 28 h 585"/>
                  <a:gd name="T46" fmla="*/ 23 w 435"/>
                  <a:gd name="T47" fmla="*/ 30 h 585"/>
                  <a:gd name="T48" fmla="*/ 18 w 435"/>
                  <a:gd name="T49" fmla="*/ 32 h 585"/>
                  <a:gd name="T50" fmla="*/ 12 w 435"/>
                  <a:gd name="T51" fmla="*/ 36 h 585"/>
                  <a:gd name="T52" fmla="*/ 7 w 435"/>
                  <a:gd name="T53" fmla="*/ 42 h 585"/>
                  <a:gd name="T54" fmla="*/ 4 w 435"/>
                  <a:gd name="T55" fmla="*/ 50 h 585"/>
                  <a:gd name="T56" fmla="*/ 4 w 435"/>
                  <a:gd name="T57" fmla="*/ 71 h 585"/>
                  <a:gd name="T58" fmla="*/ 3 w 435"/>
                  <a:gd name="T59" fmla="*/ 72 h 585"/>
                  <a:gd name="T60" fmla="*/ 2 w 435"/>
                  <a:gd name="T61" fmla="*/ 73 h 585"/>
                  <a:gd name="T62" fmla="*/ 1 w 435"/>
                  <a:gd name="T63" fmla="*/ 72 h 585"/>
                  <a:gd name="T64" fmla="*/ 0 w 435"/>
                  <a:gd name="T65" fmla="*/ 54 h 585"/>
                  <a:gd name="T66" fmla="*/ 2 w 435"/>
                  <a:gd name="T67" fmla="*/ 46 h 585"/>
                  <a:gd name="T68" fmla="*/ 5 w 435"/>
                  <a:gd name="T69" fmla="*/ 38 h 585"/>
                  <a:gd name="T70" fmla="*/ 10 w 435"/>
                  <a:gd name="T71" fmla="*/ 33 h 585"/>
                  <a:gd name="T72" fmla="*/ 17 w 435"/>
                  <a:gd name="T73" fmla="*/ 29 h 585"/>
                  <a:gd name="T74" fmla="*/ 13 w 435"/>
                  <a:gd name="T75" fmla="*/ 23 h 585"/>
                  <a:gd name="T76" fmla="*/ 11 w 435"/>
                  <a:gd name="T77" fmla="*/ 16 h 585"/>
                  <a:gd name="T78" fmla="*/ 13 w 435"/>
                  <a:gd name="T79" fmla="*/ 10 h 585"/>
                  <a:gd name="T80" fmla="*/ 16 w 435"/>
                  <a:gd name="T81" fmla="*/ 4 h 585"/>
                  <a:gd name="T82" fmla="*/ 21 w 435"/>
                  <a:gd name="T83" fmla="*/ 1 h 585"/>
                  <a:gd name="T84" fmla="*/ 28 w 435"/>
                  <a:gd name="T85" fmla="*/ 0 h 585"/>
                  <a:gd name="T86" fmla="*/ 34 w 435"/>
                  <a:gd name="T87" fmla="*/ 1 h 585"/>
                  <a:gd name="T88" fmla="*/ 39 w 435"/>
                  <a:gd name="T89" fmla="*/ 4 h 585"/>
                  <a:gd name="T90" fmla="*/ 43 w 435"/>
                  <a:gd name="T91" fmla="*/ 10 h 585"/>
                  <a:gd name="T92" fmla="*/ 44 w 435"/>
                  <a:gd name="T93" fmla="*/ 16 h 585"/>
                  <a:gd name="T94" fmla="*/ 42 w 435"/>
                  <a:gd name="T95" fmla="*/ 23 h 585"/>
                  <a:gd name="T96" fmla="*/ 38 w 435"/>
                  <a:gd name="T97" fmla="*/ 29 h 585"/>
                  <a:gd name="T98" fmla="*/ 45 w 435"/>
                  <a:gd name="T99" fmla="*/ 33 h 585"/>
                  <a:gd name="T100" fmla="*/ 50 w 435"/>
                  <a:gd name="T101" fmla="*/ 38 h 585"/>
                  <a:gd name="T102" fmla="*/ 54 w 435"/>
                  <a:gd name="T103" fmla="*/ 46 h 585"/>
                  <a:gd name="T104" fmla="*/ 55 w 435"/>
                  <a:gd name="T105" fmla="*/ 54 h 585"/>
                  <a:gd name="T106" fmla="*/ 54 w 435"/>
                  <a:gd name="T107" fmla="*/ 72 h 585"/>
                  <a:gd name="T108" fmla="*/ 53 w 435"/>
                  <a:gd name="T109" fmla="*/ 73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5"/>
                  <a:gd name="T166" fmla="*/ 0 h 585"/>
                  <a:gd name="T167" fmla="*/ 435 w 435"/>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5" h="585">
                    <a:moveTo>
                      <a:pt x="421" y="585"/>
                    </a:moveTo>
                    <a:lnTo>
                      <a:pt x="418" y="585"/>
                    </a:lnTo>
                    <a:lnTo>
                      <a:pt x="415" y="584"/>
                    </a:lnTo>
                    <a:lnTo>
                      <a:pt x="412" y="582"/>
                    </a:lnTo>
                    <a:lnTo>
                      <a:pt x="409" y="581"/>
                    </a:lnTo>
                    <a:lnTo>
                      <a:pt x="408" y="579"/>
                    </a:lnTo>
                    <a:lnTo>
                      <a:pt x="406" y="575"/>
                    </a:lnTo>
                    <a:lnTo>
                      <a:pt x="406" y="572"/>
                    </a:lnTo>
                    <a:lnTo>
                      <a:pt x="405" y="570"/>
                    </a:lnTo>
                    <a:lnTo>
                      <a:pt x="405" y="434"/>
                    </a:lnTo>
                    <a:lnTo>
                      <a:pt x="405" y="417"/>
                    </a:lnTo>
                    <a:lnTo>
                      <a:pt x="403" y="402"/>
                    </a:lnTo>
                    <a:lnTo>
                      <a:pt x="400" y="386"/>
                    </a:lnTo>
                    <a:lnTo>
                      <a:pt x="395" y="371"/>
                    </a:lnTo>
                    <a:lnTo>
                      <a:pt x="389" y="357"/>
                    </a:lnTo>
                    <a:lnTo>
                      <a:pt x="382" y="343"/>
                    </a:lnTo>
                    <a:lnTo>
                      <a:pt x="374" y="329"/>
                    </a:lnTo>
                    <a:lnTo>
                      <a:pt x="365" y="317"/>
                    </a:lnTo>
                    <a:lnTo>
                      <a:pt x="355" y="305"/>
                    </a:lnTo>
                    <a:lnTo>
                      <a:pt x="344" y="295"/>
                    </a:lnTo>
                    <a:lnTo>
                      <a:pt x="332" y="284"/>
                    </a:lnTo>
                    <a:lnTo>
                      <a:pt x="319" y="276"/>
                    </a:lnTo>
                    <a:lnTo>
                      <a:pt x="306" y="267"/>
                    </a:lnTo>
                    <a:lnTo>
                      <a:pt x="292" y="261"/>
                    </a:lnTo>
                    <a:lnTo>
                      <a:pt x="276" y="255"/>
                    </a:lnTo>
                    <a:lnTo>
                      <a:pt x="262" y="251"/>
                    </a:lnTo>
                    <a:lnTo>
                      <a:pt x="256" y="250"/>
                    </a:lnTo>
                    <a:lnTo>
                      <a:pt x="253" y="247"/>
                    </a:lnTo>
                    <a:lnTo>
                      <a:pt x="251" y="242"/>
                    </a:lnTo>
                    <a:lnTo>
                      <a:pt x="250" y="238"/>
                    </a:lnTo>
                    <a:lnTo>
                      <a:pt x="250" y="233"/>
                    </a:lnTo>
                    <a:lnTo>
                      <a:pt x="252" y="229"/>
                    </a:lnTo>
                    <a:lnTo>
                      <a:pt x="254" y="226"/>
                    </a:lnTo>
                    <a:lnTo>
                      <a:pt x="258" y="222"/>
                    </a:lnTo>
                    <a:lnTo>
                      <a:pt x="265" y="219"/>
                    </a:lnTo>
                    <a:lnTo>
                      <a:pt x="271" y="216"/>
                    </a:lnTo>
                    <a:lnTo>
                      <a:pt x="277" y="212"/>
                    </a:lnTo>
                    <a:lnTo>
                      <a:pt x="284" y="208"/>
                    </a:lnTo>
                    <a:lnTo>
                      <a:pt x="293" y="197"/>
                    </a:lnTo>
                    <a:lnTo>
                      <a:pt x="302" y="186"/>
                    </a:lnTo>
                    <a:lnTo>
                      <a:pt x="309" y="173"/>
                    </a:lnTo>
                    <a:lnTo>
                      <a:pt x="314" y="160"/>
                    </a:lnTo>
                    <a:lnTo>
                      <a:pt x="316" y="152"/>
                    </a:lnTo>
                    <a:lnTo>
                      <a:pt x="317" y="146"/>
                    </a:lnTo>
                    <a:lnTo>
                      <a:pt x="318" y="139"/>
                    </a:lnTo>
                    <a:lnTo>
                      <a:pt x="318" y="131"/>
                    </a:lnTo>
                    <a:lnTo>
                      <a:pt x="318" y="121"/>
                    </a:lnTo>
                    <a:lnTo>
                      <a:pt x="316" y="110"/>
                    </a:lnTo>
                    <a:lnTo>
                      <a:pt x="314" y="101"/>
                    </a:lnTo>
                    <a:lnTo>
                      <a:pt x="311" y="91"/>
                    </a:lnTo>
                    <a:lnTo>
                      <a:pt x="307" y="83"/>
                    </a:lnTo>
                    <a:lnTo>
                      <a:pt x="301" y="75"/>
                    </a:lnTo>
                    <a:lnTo>
                      <a:pt x="295" y="67"/>
                    </a:lnTo>
                    <a:lnTo>
                      <a:pt x="289" y="60"/>
                    </a:lnTo>
                    <a:lnTo>
                      <a:pt x="281" y="53"/>
                    </a:lnTo>
                    <a:lnTo>
                      <a:pt x="274" y="47"/>
                    </a:lnTo>
                    <a:lnTo>
                      <a:pt x="266" y="42"/>
                    </a:lnTo>
                    <a:lnTo>
                      <a:pt x="256" y="38"/>
                    </a:lnTo>
                    <a:lnTo>
                      <a:pt x="248" y="35"/>
                    </a:lnTo>
                    <a:lnTo>
                      <a:pt x="237" y="32"/>
                    </a:lnTo>
                    <a:lnTo>
                      <a:pt x="228" y="31"/>
                    </a:lnTo>
                    <a:lnTo>
                      <a:pt x="218" y="31"/>
                    </a:lnTo>
                    <a:lnTo>
                      <a:pt x="207" y="31"/>
                    </a:lnTo>
                    <a:lnTo>
                      <a:pt x="198" y="32"/>
                    </a:lnTo>
                    <a:lnTo>
                      <a:pt x="187" y="35"/>
                    </a:lnTo>
                    <a:lnTo>
                      <a:pt x="179" y="38"/>
                    </a:lnTo>
                    <a:lnTo>
                      <a:pt x="169" y="42"/>
                    </a:lnTo>
                    <a:lnTo>
                      <a:pt x="161" y="47"/>
                    </a:lnTo>
                    <a:lnTo>
                      <a:pt x="154" y="53"/>
                    </a:lnTo>
                    <a:lnTo>
                      <a:pt x="146" y="60"/>
                    </a:lnTo>
                    <a:lnTo>
                      <a:pt x="140" y="67"/>
                    </a:lnTo>
                    <a:lnTo>
                      <a:pt x="134" y="75"/>
                    </a:lnTo>
                    <a:lnTo>
                      <a:pt x="129" y="83"/>
                    </a:lnTo>
                    <a:lnTo>
                      <a:pt x="124" y="91"/>
                    </a:lnTo>
                    <a:lnTo>
                      <a:pt x="121" y="101"/>
                    </a:lnTo>
                    <a:lnTo>
                      <a:pt x="119" y="110"/>
                    </a:lnTo>
                    <a:lnTo>
                      <a:pt x="117" y="121"/>
                    </a:lnTo>
                    <a:lnTo>
                      <a:pt x="117" y="131"/>
                    </a:lnTo>
                    <a:lnTo>
                      <a:pt x="117" y="139"/>
                    </a:lnTo>
                    <a:lnTo>
                      <a:pt x="118" y="146"/>
                    </a:lnTo>
                    <a:lnTo>
                      <a:pt x="119" y="152"/>
                    </a:lnTo>
                    <a:lnTo>
                      <a:pt x="121" y="160"/>
                    </a:lnTo>
                    <a:lnTo>
                      <a:pt x="126" y="173"/>
                    </a:lnTo>
                    <a:lnTo>
                      <a:pt x="133" y="186"/>
                    </a:lnTo>
                    <a:lnTo>
                      <a:pt x="142" y="197"/>
                    </a:lnTo>
                    <a:lnTo>
                      <a:pt x="152" y="208"/>
                    </a:lnTo>
                    <a:lnTo>
                      <a:pt x="158" y="212"/>
                    </a:lnTo>
                    <a:lnTo>
                      <a:pt x="164" y="216"/>
                    </a:lnTo>
                    <a:lnTo>
                      <a:pt x="170" y="219"/>
                    </a:lnTo>
                    <a:lnTo>
                      <a:pt x="177" y="222"/>
                    </a:lnTo>
                    <a:lnTo>
                      <a:pt x="181" y="226"/>
                    </a:lnTo>
                    <a:lnTo>
                      <a:pt x="183" y="229"/>
                    </a:lnTo>
                    <a:lnTo>
                      <a:pt x="185" y="233"/>
                    </a:lnTo>
                    <a:lnTo>
                      <a:pt x="185" y="238"/>
                    </a:lnTo>
                    <a:lnTo>
                      <a:pt x="184" y="242"/>
                    </a:lnTo>
                    <a:lnTo>
                      <a:pt x="182" y="247"/>
                    </a:lnTo>
                    <a:lnTo>
                      <a:pt x="179" y="250"/>
                    </a:lnTo>
                    <a:lnTo>
                      <a:pt x="175" y="251"/>
                    </a:lnTo>
                    <a:lnTo>
                      <a:pt x="159" y="255"/>
                    </a:lnTo>
                    <a:lnTo>
                      <a:pt x="143" y="261"/>
                    </a:lnTo>
                    <a:lnTo>
                      <a:pt x="130" y="267"/>
                    </a:lnTo>
                    <a:lnTo>
                      <a:pt x="116" y="276"/>
                    </a:lnTo>
                    <a:lnTo>
                      <a:pt x="103" y="284"/>
                    </a:lnTo>
                    <a:lnTo>
                      <a:pt x="91" y="295"/>
                    </a:lnTo>
                    <a:lnTo>
                      <a:pt x="80" y="305"/>
                    </a:lnTo>
                    <a:lnTo>
                      <a:pt x="70" y="317"/>
                    </a:lnTo>
                    <a:lnTo>
                      <a:pt x="61" y="329"/>
                    </a:lnTo>
                    <a:lnTo>
                      <a:pt x="53" y="343"/>
                    </a:lnTo>
                    <a:lnTo>
                      <a:pt x="46" y="357"/>
                    </a:lnTo>
                    <a:lnTo>
                      <a:pt x="41" y="371"/>
                    </a:lnTo>
                    <a:lnTo>
                      <a:pt x="35" y="386"/>
                    </a:lnTo>
                    <a:lnTo>
                      <a:pt x="32" y="402"/>
                    </a:lnTo>
                    <a:lnTo>
                      <a:pt x="30" y="417"/>
                    </a:lnTo>
                    <a:lnTo>
                      <a:pt x="30" y="434"/>
                    </a:lnTo>
                    <a:lnTo>
                      <a:pt x="30" y="570"/>
                    </a:lnTo>
                    <a:lnTo>
                      <a:pt x="29" y="572"/>
                    </a:lnTo>
                    <a:lnTo>
                      <a:pt x="29" y="575"/>
                    </a:lnTo>
                    <a:lnTo>
                      <a:pt x="27" y="579"/>
                    </a:lnTo>
                    <a:lnTo>
                      <a:pt x="26" y="581"/>
                    </a:lnTo>
                    <a:lnTo>
                      <a:pt x="23" y="582"/>
                    </a:lnTo>
                    <a:lnTo>
                      <a:pt x="21" y="584"/>
                    </a:lnTo>
                    <a:lnTo>
                      <a:pt x="17" y="585"/>
                    </a:lnTo>
                    <a:lnTo>
                      <a:pt x="15" y="585"/>
                    </a:lnTo>
                    <a:lnTo>
                      <a:pt x="12" y="585"/>
                    </a:lnTo>
                    <a:lnTo>
                      <a:pt x="9" y="584"/>
                    </a:lnTo>
                    <a:lnTo>
                      <a:pt x="7" y="582"/>
                    </a:lnTo>
                    <a:lnTo>
                      <a:pt x="4" y="581"/>
                    </a:lnTo>
                    <a:lnTo>
                      <a:pt x="3" y="579"/>
                    </a:lnTo>
                    <a:lnTo>
                      <a:pt x="1" y="575"/>
                    </a:lnTo>
                    <a:lnTo>
                      <a:pt x="1" y="572"/>
                    </a:lnTo>
                    <a:lnTo>
                      <a:pt x="0" y="570"/>
                    </a:lnTo>
                    <a:lnTo>
                      <a:pt x="0" y="434"/>
                    </a:lnTo>
                    <a:lnTo>
                      <a:pt x="1" y="417"/>
                    </a:lnTo>
                    <a:lnTo>
                      <a:pt x="3" y="401"/>
                    </a:lnTo>
                    <a:lnTo>
                      <a:pt x="6" y="385"/>
                    </a:lnTo>
                    <a:lnTo>
                      <a:pt x="10" y="369"/>
                    </a:lnTo>
                    <a:lnTo>
                      <a:pt x="15" y="353"/>
                    </a:lnTo>
                    <a:lnTo>
                      <a:pt x="22" y="339"/>
                    </a:lnTo>
                    <a:lnTo>
                      <a:pt x="29" y="325"/>
                    </a:lnTo>
                    <a:lnTo>
                      <a:pt x="37" y="311"/>
                    </a:lnTo>
                    <a:lnTo>
                      <a:pt x="47" y="299"/>
                    </a:lnTo>
                    <a:lnTo>
                      <a:pt x="57" y="286"/>
                    </a:lnTo>
                    <a:lnTo>
                      <a:pt x="68" y="275"/>
                    </a:lnTo>
                    <a:lnTo>
                      <a:pt x="80" y="264"/>
                    </a:lnTo>
                    <a:lnTo>
                      <a:pt x="93" y="255"/>
                    </a:lnTo>
                    <a:lnTo>
                      <a:pt x="107" y="247"/>
                    </a:lnTo>
                    <a:lnTo>
                      <a:pt x="120" y="239"/>
                    </a:lnTo>
                    <a:lnTo>
                      <a:pt x="136" y="232"/>
                    </a:lnTo>
                    <a:lnTo>
                      <a:pt x="124" y="222"/>
                    </a:lnTo>
                    <a:lnTo>
                      <a:pt x="115" y="212"/>
                    </a:lnTo>
                    <a:lnTo>
                      <a:pt x="107" y="199"/>
                    </a:lnTo>
                    <a:lnTo>
                      <a:pt x="100" y="187"/>
                    </a:lnTo>
                    <a:lnTo>
                      <a:pt x="95" y="174"/>
                    </a:lnTo>
                    <a:lnTo>
                      <a:pt x="91" y="160"/>
                    </a:lnTo>
                    <a:lnTo>
                      <a:pt x="88" y="146"/>
                    </a:lnTo>
                    <a:lnTo>
                      <a:pt x="88" y="131"/>
                    </a:lnTo>
                    <a:lnTo>
                      <a:pt x="88" y="118"/>
                    </a:lnTo>
                    <a:lnTo>
                      <a:pt x="90" y="105"/>
                    </a:lnTo>
                    <a:lnTo>
                      <a:pt x="93" y="93"/>
                    </a:lnTo>
                    <a:lnTo>
                      <a:pt x="97" y="80"/>
                    </a:lnTo>
                    <a:lnTo>
                      <a:pt x="103" y="68"/>
                    </a:lnTo>
                    <a:lnTo>
                      <a:pt x="110" y="58"/>
                    </a:lnTo>
                    <a:lnTo>
                      <a:pt x="117" y="47"/>
                    </a:lnTo>
                    <a:lnTo>
                      <a:pt x="125" y="39"/>
                    </a:lnTo>
                    <a:lnTo>
                      <a:pt x="135" y="31"/>
                    </a:lnTo>
                    <a:lnTo>
                      <a:pt x="144" y="22"/>
                    </a:lnTo>
                    <a:lnTo>
                      <a:pt x="156" y="16"/>
                    </a:lnTo>
                    <a:lnTo>
                      <a:pt x="167" y="11"/>
                    </a:lnTo>
                    <a:lnTo>
                      <a:pt x="179" y="7"/>
                    </a:lnTo>
                    <a:lnTo>
                      <a:pt x="191" y="3"/>
                    </a:lnTo>
                    <a:lnTo>
                      <a:pt x="204" y="1"/>
                    </a:lnTo>
                    <a:lnTo>
                      <a:pt x="218" y="0"/>
                    </a:lnTo>
                    <a:lnTo>
                      <a:pt x="231" y="1"/>
                    </a:lnTo>
                    <a:lnTo>
                      <a:pt x="244" y="3"/>
                    </a:lnTo>
                    <a:lnTo>
                      <a:pt x="256" y="7"/>
                    </a:lnTo>
                    <a:lnTo>
                      <a:pt x="268" y="11"/>
                    </a:lnTo>
                    <a:lnTo>
                      <a:pt x="279" y="16"/>
                    </a:lnTo>
                    <a:lnTo>
                      <a:pt x="291" y="22"/>
                    </a:lnTo>
                    <a:lnTo>
                      <a:pt x="300" y="31"/>
                    </a:lnTo>
                    <a:lnTo>
                      <a:pt x="310" y="39"/>
                    </a:lnTo>
                    <a:lnTo>
                      <a:pt x="318" y="47"/>
                    </a:lnTo>
                    <a:lnTo>
                      <a:pt x="325" y="58"/>
                    </a:lnTo>
                    <a:lnTo>
                      <a:pt x="332" y="68"/>
                    </a:lnTo>
                    <a:lnTo>
                      <a:pt x="338" y="80"/>
                    </a:lnTo>
                    <a:lnTo>
                      <a:pt x="342" y="93"/>
                    </a:lnTo>
                    <a:lnTo>
                      <a:pt x="345" y="105"/>
                    </a:lnTo>
                    <a:lnTo>
                      <a:pt x="347" y="118"/>
                    </a:lnTo>
                    <a:lnTo>
                      <a:pt x="349" y="131"/>
                    </a:lnTo>
                    <a:lnTo>
                      <a:pt x="347" y="146"/>
                    </a:lnTo>
                    <a:lnTo>
                      <a:pt x="344" y="160"/>
                    </a:lnTo>
                    <a:lnTo>
                      <a:pt x="340" y="174"/>
                    </a:lnTo>
                    <a:lnTo>
                      <a:pt x="335" y="187"/>
                    </a:lnTo>
                    <a:lnTo>
                      <a:pt x="329" y="199"/>
                    </a:lnTo>
                    <a:lnTo>
                      <a:pt x="320" y="212"/>
                    </a:lnTo>
                    <a:lnTo>
                      <a:pt x="311" y="222"/>
                    </a:lnTo>
                    <a:lnTo>
                      <a:pt x="299" y="232"/>
                    </a:lnTo>
                    <a:lnTo>
                      <a:pt x="315" y="239"/>
                    </a:lnTo>
                    <a:lnTo>
                      <a:pt x="329" y="247"/>
                    </a:lnTo>
                    <a:lnTo>
                      <a:pt x="342" y="255"/>
                    </a:lnTo>
                    <a:lnTo>
                      <a:pt x="355" y="264"/>
                    </a:lnTo>
                    <a:lnTo>
                      <a:pt x="367" y="275"/>
                    </a:lnTo>
                    <a:lnTo>
                      <a:pt x="378" y="286"/>
                    </a:lnTo>
                    <a:lnTo>
                      <a:pt x="388" y="299"/>
                    </a:lnTo>
                    <a:lnTo>
                      <a:pt x="398" y="311"/>
                    </a:lnTo>
                    <a:lnTo>
                      <a:pt x="406" y="325"/>
                    </a:lnTo>
                    <a:lnTo>
                      <a:pt x="413" y="339"/>
                    </a:lnTo>
                    <a:lnTo>
                      <a:pt x="420" y="353"/>
                    </a:lnTo>
                    <a:lnTo>
                      <a:pt x="425" y="369"/>
                    </a:lnTo>
                    <a:lnTo>
                      <a:pt x="429" y="385"/>
                    </a:lnTo>
                    <a:lnTo>
                      <a:pt x="432" y="401"/>
                    </a:lnTo>
                    <a:lnTo>
                      <a:pt x="434" y="417"/>
                    </a:lnTo>
                    <a:lnTo>
                      <a:pt x="435" y="434"/>
                    </a:lnTo>
                    <a:lnTo>
                      <a:pt x="435" y="570"/>
                    </a:lnTo>
                    <a:lnTo>
                      <a:pt x="434" y="572"/>
                    </a:lnTo>
                    <a:lnTo>
                      <a:pt x="434" y="575"/>
                    </a:lnTo>
                    <a:lnTo>
                      <a:pt x="432" y="579"/>
                    </a:lnTo>
                    <a:lnTo>
                      <a:pt x="431" y="581"/>
                    </a:lnTo>
                    <a:lnTo>
                      <a:pt x="428" y="582"/>
                    </a:lnTo>
                    <a:lnTo>
                      <a:pt x="426" y="584"/>
                    </a:lnTo>
                    <a:lnTo>
                      <a:pt x="423" y="585"/>
                    </a:lnTo>
                    <a:lnTo>
                      <a:pt x="421" y="585"/>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57" name="Freeform 34"/>
              <p:cNvSpPr>
                <a:spLocks/>
              </p:cNvSpPr>
              <p:nvPr/>
            </p:nvSpPr>
            <p:spPr bwMode="auto">
              <a:xfrm>
                <a:off x="1969" y="2267"/>
                <a:ext cx="174" cy="293"/>
              </a:xfrm>
              <a:custGeom>
                <a:avLst/>
                <a:gdLst>
                  <a:gd name="T0" fmla="*/ 41 w 349"/>
                  <a:gd name="T1" fmla="*/ 74 h 584"/>
                  <a:gd name="T2" fmla="*/ 40 w 349"/>
                  <a:gd name="T3" fmla="*/ 73 h 584"/>
                  <a:gd name="T4" fmla="*/ 39 w 349"/>
                  <a:gd name="T5" fmla="*/ 72 h 584"/>
                  <a:gd name="T6" fmla="*/ 39 w 349"/>
                  <a:gd name="T7" fmla="*/ 51 h 584"/>
                  <a:gd name="T8" fmla="*/ 37 w 349"/>
                  <a:gd name="T9" fmla="*/ 45 h 584"/>
                  <a:gd name="T10" fmla="*/ 34 w 349"/>
                  <a:gd name="T11" fmla="*/ 40 h 584"/>
                  <a:gd name="T12" fmla="*/ 30 w 349"/>
                  <a:gd name="T13" fmla="*/ 36 h 584"/>
                  <a:gd name="T14" fmla="*/ 25 w 349"/>
                  <a:gd name="T15" fmla="*/ 33 h 584"/>
                  <a:gd name="T16" fmla="*/ 21 w 349"/>
                  <a:gd name="T17" fmla="*/ 32 h 584"/>
                  <a:gd name="T18" fmla="*/ 20 w 349"/>
                  <a:gd name="T19" fmla="*/ 30 h 584"/>
                  <a:gd name="T20" fmla="*/ 20 w 349"/>
                  <a:gd name="T21" fmla="*/ 29 h 584"/>
                  <a:gd name="T22" fmla="*/ 23 w 349"/>
                  <a:gd name="T23" fmla="*/ 27 h 584"/>
                  <a:gd name="T24" fmla="*/ 25 w 349"/>
                  <a:gd name="T25" fmla="*/ 25 h 584"/>
                  <a:gd name="T26" fmla="*/ 28 w 349"/>
                  <a:gd name="T27" fmla="*/ 20 h 584"/>
                  <a:gd name="T28" fmla="*/ 28 w 349"/>
                  <a:gd name="T29" fmla="*/ 18 h 584"/>
                  <a:gd name="T30" fmla="*/ 28 w 349"/>
                  <a:gd name="T31" fmla="*/ 14 h 584"/>
                  <a:gd name="T32" fmla="*/ 27 w 349"/>
                  <a:gd name="T33" fmla="*/ 11 h 584"/>
                  <a:gd name="T34" fmla="*/ 25 w 349"/>
                  <a:gd name="T35" fmla="*/ 8 h 584"/>
                  <a:gd name="T36" fmla="*/ 22 w 349"/>
                  <a:gd name="T37" fmla="*/ 6 h 584"/>
                  <a:gd name="T38" fmla="*/ 18 w 349"/>
                  <a:gd name="T39" fmla="*/ 4 h 584"/>
                  <a:gd name="T40" fmla="*/ 15 w 349"/>
                  <a:gd name="T41" fmla="*/ 4 h 584"/>
                  <a:gd name="T42" fmla="*/ 11 w 349"/>
                  <a:gd name="T43" fmla="*/ 5 h 584"/>
                  <a:gd name="T44" fmla="*/ 8 w 349"/>
                  <a:gd name="T45" fmla="*/ 7 h 584"/>
                  <a:gd name="T46" fmla="*/ 5 w 349"/>
                  <a:gd name="T47" fmla="*/ 10 h 584"/>
                  <a:gd name="T48" fmla="*/ 4 w 349"/>
                  <a:gd name="T49" fmla="*/ 13 h 584"/>
                  <a:gd name="T50" fmla="*/ 3 w 349"/>
                  <a:gd name="T51" fmla="*/ 17 h 584"/>
                  <a:gd name="T52" fmla="*/ 3 w 349"/>
                  <a:gd name="T53" fmla="*/ 18 h 584"/>
                  <a:gd name="T54" fmla="*/ 2 w 349"/>
                  <a:gd name="T55" fmla="*/ 18 h 584"/>
                  <a:gd name="T56" fmla="*/ 1 w 349"/>
                  <a:gd name="T57" fmla="*/ 19 h 584"/>
                  <a:gd name="T58" fmla="*/ 0 w 349"/>
                  <a:gd name="T59" fmla="*/ 18 h 584"/>
                  <a:gd name="T60" fmla="*/ 0 w 349"/>
                  <a:gd name="T61" fmla="*/ 17 h 584"/>
                  <a:gd name="T62" fmla="*/ 0 w 349"/>
                  <a:gd name="T63" fmla="*/ 13 h 584"/>
                  <a:gd name="T64" fmla="*/ 2 w 349"/>
                  <a:gd name="T65" fmla="*/ 9 h 584"/>
                  <a:gd name="T66" fmla="*/ 4 w 349"/>
                  <a:gd name="T67" fmla="*/ 5 h 584"/>
                  <a:gd name="T68" fmla="*/ 8 w 349"/>
                  <a:gd name="T69" fmla="*/ 2 h 584"/>
                  <a:gd name="T70" fmla="*/ 13 w 349"/>
                  <a:gd name="T71" fmla="*/ 1 h 584"/>
                  <a:gd name="T72" fmla="*/ 18 w 349"/>
                  <a:gd name="T73" fmla="*/ 1 h 584"/>
                  <a:gd name="T74" fmla="*/ 22 w 349"/>
                  <a:gd name="T75" fmla="*/ 2 h 584"/>
                  <a:gd name="T76" fmla="*/ 26 w 349"/>
                  <a:gd name="T77" fmla="*/ 4 h 584"/>
                  <a:gd name="T78" fmla="*/ 29 w 349"/>
                  <a:gd name="T79" fmla="*/ 8 h 584"/>
                  <a:gd name="T80" fmla="*/ 31 w 349"/>
                  <a:gd name="T81" fmla="*/ 12 h 584"/>
                  <a:gd name="T82" fmla="*/ 32 w 349"/>
                  <a:gd name="T83" fmla="*/ 17 h 584"/>
                  <a:gd name="T84" fmla="*/ 31 w 349"/>
                  <a:gd name="T85" fmla="*/ 22 h 584"/>
                  <a:gd name="T86" fmla="*/ 29 w 349"/>
                  <a:gd name="T87" fmla="*/ 27 h 584"/>
                  <a:gd name="T88" fmla="*/ 28 w 349"/>
                  <a:gd name="T89" fmla="*/ 30 h 584"/>
                  <a:gd name="T90" fmla="*/ 33 w 349"/>
                  <a:gd name="T91" fmla="*/ 34 h 584"/>
                  <a:gd name="T92" fmla="*/ 37 w 349"/>
                  <a:gd name="T93" fmla="*/ 38 h 584"/>
                  <a:gd name="T94" fmla="*/ 40 w 349"/>
                  <a:gd name="T95" fmla="*/ 43 h 584"/>
                  <a:gd name="T96" fmla="*/ 42 w 349"/>
                  <a:gd name="T97" fmla="*/ 49 h 584"/>
                  <a:gd name="T98" fmla="*/ 43 w 349"/>
                  <a:gd name="T99" fmla="*/ 55 h 584"/>
                  <a:gd name="T100" fmla="*/ 43 w 349"/>
                  <a:gd name="T101" fmla="*/ 72 h 584"/>
                  <a:gd name="T102" fmla="*/ 42 w 349"/>
                  <a:gd name="T103" fmla="*/ 74 h 584"/>
                  <a:gd name="T104" fmla="*/ 41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333" y="584"/>
                    </a:moveTo>
                    <a:lnTo>
                      <a:pt x="331" y="584"/>
                    </a:lnTo>
                    <a:lnTo>
                      <a:pt x="328" y="583"/>
                    </a:lnTo>
                    <a:lnTo>
                      <a:pt x="325" y="582"/>
                    </a:lnTo>
                    <a:lnTo>
                      <a:pt x="323" y="580"/>
                    </a:lnTo>
                    <a:lnTo>
                      <a:pt x="321" y="578"/>
                    </a:lnTo>
                    <a:lnTo>
                      <a:pt x="319" y="575"/>
                    </a:lnTo>
                    <a:lnTo>
                      <a:pt x="319" y="573"/>
                    </a:lnTo>
                    <a:lnTo>
                      <a:pt x="318" y="570"/>
                    </a:lnTo>
                    <a:lnTo>
                      <a:pt x="318" y="433"/>
                    </a:lnTo>
                    <a:lnTo>
                      <a:pt x="318" y="417"/>
                    </a:lnTo>
                    <a:lnTo>
                      <a:pt x="316" y="401"/>
                    </a:lnTo>
                    <a:lnTo>
                      <a:pt x="312" y="385"/>
                    </a:lnTo>
                    <a:lnTo>
                      <a:pt x="308" y="371"/>
                    </a:lnTo>
                    <a:lnTo>
                      <a:pt x="303" y="356"/>
                    </a:lnTo>
                    <a:lnTo>
                      <a:pt x="295" y="342"/>
                    </a:lnTo>
                    <a:lnTo>
                      <a:pt x="287" y="329"/>
                    </a:lnTo>
                    <a:lnTo>
                      <a:pt x="279" y="317"/>
                    </a:lnTo>
                    <a:lnTo>
                      <a:pt x="268" y="305"/>
                    </a:lnTo>
                    <a:lnTo>
                      <a:pt x="258" y="294"/>
                    </a:lnTo>
                    <a:lnTo>
                      <a:pt x="245" y="285"/>
                    </a:lnTo>
                    <a:lnTo>
                      <a:pt x="232" y="275"/>
                    </a:lnTo>
                    <a:lnTo>
                      <a:pt x="219" y="267"/>
                    </a:lnTo>
                    <a:lnTo>
                      <a:pt x="205" y="261"/>
                    </a:lnTo>
                    <a:lnTo>
                      <a:pt x="189" y="255"/>
                    </a:lnTo>
                    <a:lnTo>
                      <a:pt x="174" y="250"/>
                    </a:lnTo>
                    <a:lnTo>
                      <a:pt x="170" y="249"/>
                    </a:lnTo>
                    <a:lnTo>
                      <a:pt x="166" y="246"/>
                    </a:lnTo>
                    <a:lnTo>
                      <a:pt x="164" y="242"/>
                    </a:lnTo>
                    <a:lnTo>
                      <a:pt x="163" y="238"/>
                    </a:lnTo>
                    <a:lnTo>
                      <a:pt x="163" y="232"/>
                    </a:lnTo>
                    <a:lnTo>
                      <a:pt x="164" y="228"/>
                    </a:lnTo>
                    <a:lnTo>
                      <a:pt x="167" y="225"/>
                    </a:lnTo>
                    <a:lnTo>
                      <a:pt x="172" y="223"/>
                    </a:lnTo>
                    <a:lnTo>
                      <a:pt x="178" y="220"/>
                    </a:lnTo>
                    <a:lnTo>
                      <a:pt x="184" y="216"/>
                    </a:lnTo>
                    <a:lnTo>
                      <a:pt x="191" y="211"/>
                    </a:lnTo>
                    <a:lnTo>
                      <a:pt x="196" y="207"/>
                    </a:lnTo>
                    <a:lnTo>
                      <a:pt x="206" y="197"/>
                    </a:lnTo>
                    <a:lnTo>
                      <a:pt x="215" y="185"/>
                    </a:lnTo>
                    <a:lnTo>
                      <a:pt x="222" y="173"/>
                    </a:lnTo>
                    <a:lnTo>
                      <a:pt x="227" y="159"/>
                    </a:lnTo>
                    <a:lnTo>
                      <a:pt x="229" y="153"/>
                    </a:lnTo>
                    <a:lnTo>
                      <a:pt x="230" y="145"/>
                    </a:lnTo>
                    <a:lnTo>
                      <a:pt x="231" y="138"/>
                    </a:lnTo>
                    <a:lnTo>
                      <a:pt x="231" y="131"/>
                    </a:lnTo>
                    <a:lnTo>
                      <a:pt x="231" y="120"/>
                    </a:lnTo>
                    <a:lnTo>
                      <a:pt x="229" y="110"/>
                    </a:lnTo>
                    <a:lnTo>
                      <a:pt x="227" y="100"/>
                    </a:lnTo>
                    <a:lnTo>
                      <a:pt x="223" y="91"/>
                    </a:lnTo>
                    <a:lnTo>
                      <a:pt x="219" y="82"/>
                    </a:lnTo>
                    <a:lnTo>
                      <a:pt x="215" y="74"/>
                    </a:lnTo>
                    <a:lnTo>
                      <a:pt x="208" y="67"/>
                    </a:lnTo>
                    <a:lnTo>
                      <a:pt x="202" y="59"/>
                    </a:lnTo>
                    <a:lnTo>
                      <a:pt x="195" y="53"/>
                    </a:lnTo>
                    <a:lnTo>
                      <a:pt x="187" y="47"/>
                    </a:lnTo>
                    <a:lnTo>
                      <a:pt x="179" y="42"/>
                    </a:lnTo>
                    <a:lnTo>
                      <a:pt x="170" y="37"/>
                    </a:lnTo>
                    <a:lnTo>
                      <a:pt x="160" y="34"/>
                    </a:lnTo>
                    <a:lnTo>
                      <a:pt x="151" y="32"/>
                    </a:lnTo>
                    <a:lnTo>
                      <a:pt x="141" y="30"/>
                    </a:lnTo>
                    <a:lnTo>
                      <a:pt x="131" y="30"/>
                    </a:lnTo>
                    <a:lnTo>
                      <a:pt x="120" y="30"/>
                    </a:lnTo>
                    <a:lnTo>
                      <a:pt x="111" y="32"/>
                    </a:lnTo>
                    <a:lnTo>
                      <a:pt x="100" y="34"/>
                    </a:lnTo>
                    <a:lnTo>
                      <a:pt x="92" y="37"/>
                    </a:lnTo>
                    <a:lnTo>
                      <a:pt x="83" y="42"/>
                    </a:lnTo>
                    <a:lnTo>
                      <a:pt x="74" y="47"/>
                    </a:lnTo>
                    <a:lnTo>
                      <a:pt x="67" y="53"/>
                    </a:lnTo>
                    <a:lnTo>
                      <a:pt x="60" y="59"/>
                    </a:lnTo>
                    <a:lnTo>
                      <a:pt x="53" y="67"/>
                    </a:lnTo>
                    <a:lnTo>
                      <a:pt x="47" y="74"/>
                    </a:lnTo>
                    <a:lnTo>
                      <a:pt x="42" y="82"/>
                    </a:lnTo>
                    <a:lnTo>
                      <a:pt x="38" y="91"/>
                    </a:lnTo>
                    <a:lnTo>
                      <a:pt x="34" y="100"/>
                    </a:lnTo>
                    <a:lnTo>
                      <a:pt x="32" y="110"/>
                    </a:lnTo>
                    <a:lnTo>
                      <a:pt x="30" y="120"/>
                    </a:lnTo>
                    <a:lnTo>
                      <a:pt x="30" y="131"/>
                    </a:lnTo>
                    <a:lnTo>
                      <a:pt x="30" y="134"/>
                    </a:lnTo>
                    <a:lnTo>
                      <a:pt x="29" y="136"/>
                    </a:lnTo>
                    <a:lnTo>
                      <a:pt x="27" y="139"/>
                    </a:lnTo>
                    <a:lnTo>
                      <a:pt x="26" y="141"/>
                    </a:lnTo>
                    <a:lnTo>
                      <a:pt x="24" y="143"/>
                    </a:lnTo>
                    <a:lnTo>
                      <a:pt x="21" y="144"/>
                    </a:lnTo>
                    <a:lnTo>
                      <a:pt x="18" y="145"/>
                    </a:lnTo>
                    <a:lnTo>
                      <a:pt x="16" y="145"/>
                    </a:lnTo>
                    <a:lnTo>
                      <a:pt x="12" y="145"/>
                    </a:lnTo>
                    <a:lnTo>
                      <a:pt x="9" y="144"/>
                    </a:lnTo>
                    <a:lnTo>
                      <a:pt x="7" y="143"/>
                    </a:lnTo>
                    <a:lnTo>
                      <a:pt x="5" y="141"/>
                    </a:lnTo>
                    <a:lnTo>
                      <a:pt x="3" y="139"/>
                    </a:lnTo>
                    <a:lnTo>
                      <a:pt x="2" y="136"/>
                    </a:lnTo>
                    <a:lnTo>
                      <a:pt x="1" y="134"/>
                    </a:lnTo>
                    <a:lnTo>
                      <a:pt x="0" y="131"/>
                    </a:lnTo>
                    <a:lnTo>
                      <a:pt x="1" y="117"/>
                    </a:lnTo>
                    <a:lnTo>
                      <a:pt x="3" y="104"/>
                    </a:lnTo>
                    <a:lnTo>
                      <a:pt x="6" y="92"/>
                    </a:lnTo>
                    <a:lnTo>
                      <a:pt x="10" y="79"/>
                    </a:lnTo>
                    <a:lnTo>
                      <a:pt x="16" y="69"/>
                    </a:lnTo>
                    <a:lnTo>
                      <a:pt x="23" y="57"/>
                    </a:lnTo>
                    <a:lnTo>
                      <a:pt x="30" y="48"/>
                    </a:lnTo>
                    <a:lnTo>
                      <a:pt x="39" y="39"/>
                    </a:lnTo>
                    <a:lnTo>
                      <a:pt x="48" y="30"/>
                    </a:lnTo>
                    <a:lnTo>
                      <a:pt x="57" y="23"/>
                    </a:lnTo>
                    <a:lnTo>
                      <a:pt x="69" y="15"/>
                    </a:lnTo>
                    <a:lnTo>
                      <a:pt x="79" y="10"/>
                    </a:lnTo>
                    <a:lnTo>
                      <a:pt x="92" y="6"/>
                    </a:lnTo>
                    <a:lnTo>
                      <a:pt x="105" y="3"/>
                    </a:lnTo>
                    <a:lnTo>
                      <a:pt x="117" y="1"/>
                    </a:lnTo>
                    <a:lnTo>
                      <a:pt x="131" y="0"/>
                    </a:lnTo>
                    <a:lnTo>
                      <a:pt x="144" y="1"/>
                    </a:lnTo>
                    <a:lnTo>
                      <a:pt x="157" y="3"/>
                    </a:lnTo>
                    <a:lnTo>
                      <a:pt x="170" y="6"/>
                    </a:lnTo>
                    <a:lnTo>
                      <a:pt x="181" y="10"/>
                    </a:lnTo>
                    <a:lnTo>
                      <a:pt x="193" y="15"/>
                    </a:lnTo>
                    <a:lnTo>
                      <a:pt x="203" y="23"/>
                    </a:lnTo>
                    <a:lnTo>
                      <a:pt x="214" y="30"/>
                    </a:lnTo>
                    <a:lnTo>
                      <a:pt x="223" y="39"/>
                    </a:lnTo>
                    <a:lnTo>
                      <a:pt x="231" y="48"/>
                    </a:lnTo>
                    <a:lnTo>
                      <a:pt x="239" y="57"/>
                    </a:lnTo>
                    <a:lnTo>
                      <a:pt x="245" y="69"/>
                    </a:lnTo>
                    <a:lnTo>
                      <a:pt x="251" y="79"/>
                    </a:lnTo>
                    <a:lnTo>
                      <a:pt x="255" y="92"/>
                    </a:lnTo>
                    <a:lnTo>
                      <a:pt x="259" y="104"/>
                    </a:lnTo>
                    <a:lnTo>
                      <a:pt x="261" y="117"/>
                    </a:lnTo>
                    <a:lnTo>
                      <a:pt x="261" y="131"/>
                    </a:lnTo>
                    <a:lnTo>
                      <a:pt x="261" y="145"/>
                    </a:lnTo>
                    <a:lnTo>
                      <a:pt x="258" y="160"/>
                    </a:lnTo>
                    <a:lnTo>
                      <a:pt x="253" y="174"/>
                    </a:lnTo>
                    <a:lnTo>
                      <a:pt x="248" y="187"/>
                    </a:lnTo>
                    <a:lnTo>
                      <a:pt x="242" y="200"/>
                    </a:lnTo>
                    <a:lnTo>
                      <a:pt x="233" y="211"/>
                    </a:lnTo>
                    <a:lnTo>
                      <a:pt x="224" y="222"/>
                    </a:lnTo>
                    <a:lnTo>
                      <a:pt x="213" y="231"/>
                    </a:lnTo>
                    <a:lnTo>
                      <a:pt x="228" y="239"/>
                    </a:lnTo>
                    <a:lnTo>
                      <a:pt x="242" y="246"/>
                    </a:lnTo>
                    <a:lnTo>
                      <a:pt x="255" y="254"/>
                    </a:lnTo>
                    <a:lnTo>
                      <a:pt x="268" y="265"/>
                    </a:lnTo>
                    <a:lnTo>
                      <a:pt x="281" y="275"/>
                    </a:lnTo>
                    <a:lnTo>
                      <a:pt x="291" y="286"/>
                    </a:lnTo>
                    <a:lnTo>
                      <a:pt x="302" y="298"/>
                    </a:lnTo>
                    <a:lnTo>
                      <a:pt x="311" y="311"/>
                    </a:lnTo>
                    <a:lnTo>
                      <a:pt x="319" y="324"/>
                    </a:lnTo>
                    <a:lnTo>
                      <a:pt x="327" y="338"/>
                    </a:lnTo>
                    <a:lnTo>
                      <a:pt x="333" y="353"/>
                    </a:lnTo>
                    <a:lnTo>
                      <a:pt x="338" y="368"/>
                    </a:lnTo>
                    <a:lnTo>
                      <a:pt x="342" y="384"/>
                    </a:lnTo>
                    <a:lnTo>
                      <a:pt x="346" y="400"/>
                    </a:lnTo>
                    <a:lnTo>
                      <a:pt x="348" y="417"/>
                    </a:lnTo>
                    <a:lnTo>
                      <a:pt x="349" y="433"/>
                    </a:lnTo>
                    <a:lnTo>
                      <a:pt x="349" y="570"/>
                    </a:lnTo>
                    <a:lnTo>
                      <a:pt x="348" y="573"/>
                    </a:lnTo>
                    <a:lnTo>
                      <a:pt x="347" y="575"/>
                    </a:lnTo>
                    <a:lnTo>
                      <a:pt x="346" y="578"/>
                    </a:lnTo>
                    <a:lnTo>
                      <a:pt x="343" y="580"/>
                    </a:lnTo>
                    <a:lnTo>
                      <a:pt x="341" y="582"/>
                    </a:lnTo>
                    <a:lnTo>
                      <a:pt x="339" y="583"/>
                    </a:lnTo>
                    <a:lnTo>
                      <a:pt x="336" y="584"/>
                    </a:lnTo>
                    <a:lnTo>
                      <a:pt x="333" y="584"/>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sp>
            <p:nvSpPr>
              <p:cNvPr id="58" name="Freeform 35"/>
              <p:cNvSpPr>
                <a:spLocks/>
              </p:cNvSpPr>
              <p:nvPr/>
            </p:nvSpPr>
            <p:spPr bwMode="auto">
              <a:xfrm>
                <a:off x="1766" y="2267"/>
                <a:ext cx="175" cy="293"/>
              </a:xfrm>
              <a:custGeom>
                <a:avLst/>
                <a:gdLst>
                  <a:gd name="T0" fmla="*/ 2 w 349"/>
                  <a:gd name="T1" fmla="*/ 74 h 584"/>
                  <a:gd name="T2" fmla="*/ 1 w 349"/>
                  <a:gd name="T3" fmla="*/ 73 h 584"/>
                  <a:gd name="T4" fmla="*/ 0 w 349"/>
                  <a:gd name="T5" fmla="*/ 72 h 584"/>
                  <a:gd name="T6" fmla="*/ 1 w 349"/>
                  <a:gd name="T7" fmla="*/ 51 h 584"/>
                  <a:gd name="T8" fmla="*/ 2 w 349"/>
                  <a:gd name="T9" fmla="*/ 45 h 584"/>
                  <a:gd name="T10" fmla="*/ 5 w 349"/>
                  <a:gd name="T11" fmla="*/ 39 h 584"/>
                  <a:gd name="T12" fmla="*/ 9 w 349"/>
                  <a:gd name="T13" fmla="*/ 35 h 584"/>
                  <a:gd name="T14" fmla="*/ 14 w 349"/>
                  <a:gd name="T15" fmla="*/ 31 h 584"/>
                  <a:gd name="T16" fmla="*/ 16 w 349"/>
                  <a:gd name="T17" fmla="*/ 28 h 584"/>
                  <a:gd name="T18" fmla="*/ 13 w 349"/>
                  <a:gd name="T19" fmla="*/ 24 h 584"/>
                  <a:gd name="T20" fmla="*/ 11 w 349"/>
                  <a:gd name="T21" fmla="*/ 19 h 584"/>
                  <a:gd name="T22" fmla="*/ 12 w 349"/>
                  <a:gd name="T23" fmla="*/ 13 h 584"/>
                  <a:gd name="T24" fmla="*/ 13 w 349"/>
                  <a:gd name="T25" fmla="*/ 9 h 584"/>
                  <a:gd name="T26" fmla="*/ 16 w 349"/>
                  <a:gd name="T27" fmla="*/ 5 h 584"/>
                  <a:gd name="T28" fmla="*/ 20 w 349"/>
                  <a:gd name="T29" fmla="*/ 2 h 584"/>
                  <a:gd name="T30" fmla="*/ 24 w 349"/>
                  <a:gd name="T31" fmla="*/ 1 h 584"/>
                  <a:gd name="T32" fmla="*/ 29 w 349"/>
                  <a:gd name="T33" fmla="*/ 1 h 584"/>
                  <a:gd name="T34" fmla="*/ 34 w 349"/>
                  <a:gd name="T35" fmla="*/ 2 h 584"/>
                  <a:gd name="T36" fmla="*/ 38 w 349"/>
                  <a:gd name="T37" fmla="*/ 4 h 584"/>
                  <a:gd name="T38" fmla="*/ 41 w 349"/>
                  <a:gd name="T39" fmla="*/ 8 h 584"/>
                  <a:gd name="T40" fmla="*/ 43 w 349"/>
                  <a:gd name="T41" fmla="*/ 12 h 584"/>
                  <a:gd name="T42" fmla="*/ 44 w 349"/>
                  <a:gd name="T43" fmla="*/ 17 h 584"/>
                  <a:gd name="T44" fmla="*/ 44 w 349"/>
                  <a:gd name="T45" fmla="*/ 18 h 584"/>
                  <a:gd name="T46" fmla="*/ 43 w 349"/>
                  <a:gd name="T47" fmla="*/ 18 h 584"/>
                  <a:gd name="T48" fmla="*/ 42 w 349"/>
                  <a:gd name="T49" fmla="*/ 19 h 584"/>
                  <a:gd name="T50" fmla="*/ 41 w 349"/>
                  <a:gd name="T51" fmla="*/ 18 h 584"/>
                  <a:gd name="T52" fmla="*/ 40 w 349"/>
                  <a:gd name="T53" fmla="*/ 17 h 584"/>
                  <a:gd name="T54" fmla="*/ 40 w 349"/>
                  <a:gd name="T55" fmla="*/ 14 h 584"/>
                  <a:gd name="T56" fmla="*/ 39 w 349"/>
                  <a:gd name="T57" fmla="*/ 11 h 584"/>
                  <a:gd name="T58" fmla="*/ 37 w 349"/>
                  <a:gd name="T59" fmla="*/ 8 h 584"/>
                  <a:gd name="T60" fmla="*/ 34 w 349"/>
                  <a:gd name="T61" fmla="*/ 6 h 584"/>
                  <a:gd name="T62" fmla="*/ 30 w 349"/>
                  <a:gd name="T63" fmla="*/ 4 h 584"/>
                  <a:gd name="T64" fmla="*/ 26 w 349"/>
                  <a:gd name="T65" fmla="*/ 4 h 584"/>
                  <a:gd name="T66" fmla="*/ 23 w 349"/>
                  <a:gd name="T67" fmla="*/ 5 h 584"/>
                  <a:gd name="T68" fmla="*/ 20 w 349"/>
                  <a:gd name="T69" fmla="*/ 7 h 584"/>
                  <a:gd name="T70" fmla="*/ 17 w 349"/>
                  <a:gd name="T71" fmla="*/ 10 h 584"/>
                  <a:gd name="T72" fmla="*/ 16 w 349"/>
                  <a:gd name="T73" fmla="*/ 13 h 584"/>
                  <a:gd name="T74" fmla="*/ 15 w 349"/>
                  <a:gd name="T75" fmla="*/ 17 h 584"/>
                  <a:gd name="T76" fmla="*/ 15 w 349"/>
                  <a:gd name="T77" fmla="*/ 20 h 584"/>
                  <a:gd name="T78" fmla="*/ 17 w 349"/>
                  <a:gd name="T79" fmla="*/ 24 h 584"/>
                  <a:gd name="T80" fmla="*/ 20 w 349"/>
                  <a:gd name="T81" fmla="*/ 27 h 584"/>
                  <a:gd name="T82" fmla="*/ 23 w 349"/>
                  <a:gd name="T83" fmla="*/ 28 h 584"/>
                  <a:gd name="T84" fmla="*/ 24 w 349"/>
                  <a:gd name="T85" fmla="*/ 29 h 584"/>
                  <a:gd name="T86" fmla="*/ 23 w 349"/>
                  <a:gd name="T87" fmla="*/ 31 h 584"/>
                  <a:gd name="T88" fmla="*/ 20 w 349"/>
                  <a:gd name="T89" fmla="*/ 32 h 584"/>
                  <a:gd name="T90" fmla="*/ 15 w 349"/>
                  <a:gd name="T91" fmla="*/ 35 h 584"/>
                  <a:gd name="T92" fmla="*/ 11 w 349"/>
                  <a:gd name="T93" fmla="*/ 39 h 584"/>
                  <a:gd name="T94" fmla="*/ 7 w 349"/>
                  <a:gd name="T95" fmla="*/ 43 h 584"/>
                  <a:gd name="T96" fmla="*/ 5 w 349"/>
                  <a:gd name="T97" fmla="*/ 49 h 584"/>
                  <a:gd name="T98" fmla="*/ 4 w 349"/>
                  <a:gd name="T99" fmla="*/ 55 h 584"/>
                  <a:gd name="T100" fmla="*/ 4 w 349"/>
                  <a:gd name="T101" fmla="*/ 72 h 584"/>
                  <a:gd name="T102" fmla="*/ 4 w 349"/>
                  <a:gd name="T103" fmla="*/ 74 h 584"/>
                  <a:gd name="T104" fmla="*/ 2 w 349"/>
                  <a:gd name="T105" fmla="*/ 74 h 5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9"/>
                  <a:gd name="T160" fmla="*/ 0 h 584"/>
                  <a:gd name="T161" fmla="*/ 349 w 349"/>
                  <a:gd name="T162" fmla="*/ 584 h 5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9" h="584">
                    <a:moveTo>
                      <a:pt x="16" y="584"/>
                    </a:moveTo>
                    <a:lnTo>
                      <a:pt x="13" y="584"/>
                    </a:lnTo>
                    <a:lnTo>
                      <a:pt x="10" y="583"/>
                    </a:lnTo>
                    <a:lnTo>
                      <a:pt x="8" y="582"/>
                    </a:lnTo>
                    <a:lnTo>
                      <a:pt x="6" y="580"/>
                    </a:lnTo>
                    <a:lnTo>
                      <a:pt x="4" y="578"/>
                    </a:lnTo>
                    <a:lnTo>
                      <a:pt x="3" y="575"/>
                    </a:lnTo>
                    <a:lnTo>
                      <a:pt x="1" y="573"/>
                    </a:lnTo>
                    <a:lnTo>
                      <a:pt x="0" y="570"/>
                    </a:lnTo>
                    <a:lnTo>
                      <a:pt x="0" y="433"/>
                    </a:lnTo>
                    <a:lnTo>
                      <a:pt x="1" y="417"/>
                    </a:lnTo>
                    <a:lnTo>
                      <a:pt x="4" y="400"/>
                    </a:lnTo>
                    <a:lnTo>
                      <a:pt x="7" y="384"/>
                    </a:lnTo>
                    <a:lnTo>
                      <a:pt x="11" y="368"/>
                    </a:lnTo>
                    <a:lnTo>
                      <a:pt x="16" y="353"/>
                    </a:lnTo>
                    <a:lnTo>
                      <a:pt x="22" y="338"/>
                    </a:lnTo>
                    <a:lnTo>
                      <a:pt x="30" y="324"/>
                    </a:lnTo>
                    <a:lnTo>
                      <a:pt x="38" y="311"/>
                    </a:lnTo>
                    <a:lnTo>
                      <a:pt x="48" y="298"/>
                    </a:lnTo>
                    <a:lnTo>
                      <a:pt x="58" y="286"/>
                    </a:lnTo>
                    <a:lnTo>
                      <a:pt x="69" y="275"/>
                    </a:lnTo>
                    <a:lnTo>
                      <a:pt x="81" y="265"/>
                    </a:lnTo>
                    <a:lnTo>
                      <a:pt x="94" y="254"/>
                    </a:lnTo>
                    <a:lnTo>
                      <a:pt x="107" y="246"/>
                    </a:lnTo>
                    <a:lnTo>
                      <a:pt x="121" y="239"/>
                    </a:lnTo>
                    <a:lnTo>
                      <a:pt x="137" y="231"/>
                    </a:lnTo>
                    <a:lnTo>
                      <a:pt x="125" y="222"/>
                    </a:lnTo>
                    <a:lnTo>
                      <a:pt x="116" y="211"/>
                    </a:lnTo>
                    <a:lnTo>
                      <a:pt x="107" y="200"/>
                    </a:lnTo>
                    <a:lnTo>
                      <a:pt x="101" y="187"/>
                    </a:lnTo>
                    <a:lnTo>
                      <a:pt x="96" y="174"/>
                    </a:lnTo>
                    <a:lnTo>
                      <a:pt x="92" y="160"/>
                    </a:lnTo>
                    <a:lnTo>
                      <a:pt x="88" y="145"/>
                    </a:lnTo>
                    <a:lnTo>
                      <a:pt x="88" y="131"/>
                    </a:lnTo>
                    <a:lnTo>
                      <a:pt x="88" y="117"/>
                    </a:lnTo>
                    <a:lnTo>
                      <a:pt x="91" y="104"/>
                    </a:lnTo>
                    <a:lnTo>
                      <a:pt x="94" y="92"/>
                    </a:lnTo>
                    <a:lnTo>
                      <a:pt x="98" y="79"/>
                    </a:lnTo>
                    <a:lnTo>
                      <a:pt x="104" y="69"/>
                    </a:lnTo>
                    <a:lnTo>
                      <a:pt x="110" y="57"/>
                    </a:lnTo>
                    <a:lnTo>
                      <a:pt x="118" y="48"/>
                    </a:lnTo>
                    <a:lnTo>
                      <a:pt x="126" y="39"/>
                    </a:lnTo>
                    <a:lnTo>
                      <a:pt x="136" y="30"/>
                    </a:lnTo>
                    <a:lnTo>
                      <a:pt x="146" y="23"/>
                    </a:lnTo>
                    <a:lnTo>
                      <a:pt x="157" y="15"/>
                    </a:lnTo>
                    <a:lnTo>
                      <a:pt x="168" y="10"/>
                    </a:lnTo>
                    <a:lnTo>
                      <a:pt x="180" y="6"/>
                    </a:lnTo>
                    <a:lnTo>
                      <a:pt x="192" y="3"/>
                    </a:lnTo>
                    <a:lnTo>
                      <a:pt x="205" y="1"/>
                    </a:lnTo>
                    <a:lnTo>
                      <a:pt x="218" y="0"/>
                    </a:lnTo>
                    <a:lnTo>
                      <a:pt x="232" y="1"/>
                    </a:lnTo>
                    <a:lnTo>
                      <a:pt x="245" y="3"/>
                    </a:lnTo>
                    <a:lnTo>
                      <a:pt x="257" y="6"/>
                    </a:lnTo>
                    <a:lnTo>
                      <a:pt x="270" y="10"/>
                    </a:lnTo>
                    <a:lnTo>
                      <a:pt x="280" y="15"/>
                    </a:lnTo>
                    <a:lnTo>
                      <a:pt x="292" y="23"/>
                    </a:lnTo>
                    <a:lnTo>
                      <a:pt x="301" y="30"/>
                    </a:lnTo>
                    <a:lnTo>
                      <a:pt x="311" y="39"/>
                    </a:lnTo>
                    <a:lnTo>
                      <a:pt x="319" y="48"/>
                    </a:lnTo>
                    <a:lnTo>
                      <a:pt x="326" y="57"/>
                    </a:lnTo>
                    <a:lnTo>
                      <a:pt x="334" y="69"/>
                    </a:lnTo>
                    <a:lnTo>
                      <a:pt x="339" y="79"/>
                    </a:lnTo>
                    <a:lnTo>
                      <a:pt x="343" y="92"/>
                    </a:lnTo>
                    <a:lnTo>
                      <a:pt x="346" y="104"/>
                    </a:lnTo>
                    <a:lnTo>
                      <a:pt x="348" y="117"/>
                    </a:lnTo>
                    <a:lnTo>
                      <a:pt x="349" y="131"/>
                    </a:lnTo>
                    <a:lnTo>
                      <a:pt x="348" y="134"/>
                    </a:lnTo>
                    <a:lnTo>
                      <a:pt x="347" y="136"/>
                    </a:lnTo>
                    <a:lnTo>
                      <a:pt x="346" y="139"/>
                    </a:lnTo>
                    <a:lnTo>
                      <a:pt x="344" y="141"/>
                    </a:lnTo>
                    <a:lnTo>
                      <a:pt x="342" y="143"/>
                    </a:lnTo>
                    <a:lnTo>
                      <a:pt x="340" y="144"/>
                    </a:lnTo>
                    <a:lnTo>
                      <a:pt x="337" y="145"/>
                    </a:lnTo>
                    <a:lnTo>
                      <a:pt x="334" y="145"/>
                    </a:lnTo>
                    <a:lnTo>
                      <a:pt x="331" y="145"/>
                    </a:lnTo>
                    <a:lnTo>
                      <a:pt x="328" y="144"/>
                    </a:lnTo>
                    <a:lnTo>
                      <a:pt x="325" y="143"/>
                    </a:lnTo>
                    <a:lnTo>
                      <a:pt x="323" y="141"/>
                    </a:lnTo>
                    <a:lnTo>
                      <a:pt x="322" y="139"/>
                    </a:lnTo>
                    <a:lnTo>
                      <a:pt x="320" y="136"/>
                    </a:lnTo>
                    <a:lnTo>
                      <a:pt x="320" y="134"/>
                    </a:lnTo>
                    <a:lnTo>
                      <a:pt x="319" y="131"/>
                    </a:lnTo>
                    <a:lnTo>
                      <a:pt x="319" y="120"/>
                    </a:lnTo>
                    <a:lnTo>
                      <a:pt x="317" y="110"/>
                    </a:lnTo>
                    <a:lnTo>
                      <a:pt x="315" y="100"/>
                    </a:lnTo>
                    <a:lnTo>
                      <a:pt x="312" y="91"/>
                    </a:lnTo>
                    <a:lnTo>
                      <a:pt x="307" y="82"/>
                    </a:lnTo>
                    <a:lnTo>
                      <a:pt x="302" y="74"/>
                    </a:lnTo>
                    <a:lnTo>
                      <a:pt x="296" y="67"/>
                    </a:lnTo>
                    <a:lnTo>
                      <a:pt x="290" y="59"/>
                    </a:lnTo>
                    <a:lnTo>
                      <a:pt x="282" y="53"/>
                    </a:lnTo>
                    <a:lnTo>
                      <a:pt x="275" y="47"/>
                    </a:lnTo>
                    <a:lnTo>
                      <a:pt x="267" y="42"/>
                    </a:lnTo>
                    <a:lnTo>
                      <a:pt x="257" y="37"/>
                    </a:lnTo>
                    <a:lnTo>
                      <a:pt x="249" y="34"/>
                    </a:lnTo>
                    <a:lnTo>
                      <a:pt x="238" y="32"/>
                    </a:lnTo>
                    <a:lnTo>
                      <a:pt x="229" y="30"/>
                    </a:lnTo>
                    <a:lnTo>
                      <a:pt x="218" y="30"/>
                    </a:lnTo>
                    <a:lnTo>
                      <a:pt x="208" y="30"/>
                    </a:lnTo>
                    <a:lnTo>
                      <a:pt x="198" y="32"/>
                    </a:lnTo>
                    <a:lnTo>
                      <a:pt x="189" y="34"/>
                    </a:lnTo>
                    <a:lnTo>
                      <a:pt x="180" y="37"/>
                    </a:lnTo>
                    <a:lnTo>
                      <a:pt x="170" y="42"/>
                    </a:lnTo>
                    <a:lnTo>
                      <a:pt x="162" y="47"/>
                    </a:lnTo>
                    <a:lnTo>
                      <a:pt x="154" y="53"/>
                    </a:lnTo>
                    <a:lnTo>
                      <a:pt x="147" y="59"/>
                    </a:lnTo>
                    <a:lnTo>
                      <a:pt x="141" y="67"/>
                    </a:lnTo>
                    <a:lnTo>
                      <a:pt x="135" y="74"/>
                    </a:lnTo>
                    <a:lnTo>
                      <a:pt x="130" y="82"/>
                    </a:lnTo>
                    <a:lnTo>
                      <a:pt x="126" y="91"/>
                    </a:lnTo>
                    <a:lnTo>
                      <a:pt x="122" y="100"/>
                    </a:lnTo>
                    <a:lnTo>
                      <a:pt x="120" y="110"/>
                    </a:lnTo>
                    <a:lnTo>
                      <a:pt x="118" y="120"/>
                    </a:lnTo>
                    <a:lnTo>
                      <a:pt x="118" y="131"/>
                    </a:lnTo>
                    <a:lnTo>
                      <a:pt x="118" y="138"/>
                    </a:lnTo>
                    <a:lnTo>
                      <a:pt x="119" y="145"/>
                    </a:lnTo>
                    <a:lnTo>
                      <a:pt x="120" y="153"/>
                    </a:lnTo>
                    <a:lnTo>
                      <a:pt x="122" y="159"/>
                    </a:lnTo>
                    <a:lnTo>
                      <a:pt x="127" y="173"/>
                    </a:lnTo>
                    <a:lnTo>
                      <a:pt x="135" y="185"/>
                    </a:lnTo>
                    <a:lnTo>
                      <a:pt x="143" y="197"/>
                    </a:lnTo>
                    <a:lnTo>
                      <a:pt x="153" y="207"/>
                    </a:lnTo>
                    <a:lnTo>
                      <a:pt x="159" y="211"/>
                    </a:lnTo>
                    <a:lnTo>
                      <a:pt x="165" y="216"/>
                    </a:lnTo>
                    <a:lnTo>
                      <a:pt x="171" y="220"/>
                    </a:lnTo>
                    <a:lnTo>
                      <a:pt x="177" y="223"/>
                    </a:lnTo>
                    <a:lnTo>
                      <a:pt x="182" y="225"/>
                    </a:lnTo>
                    <a:lnTo>
                      <a:pt x="185" y="228"/>
                    </a:lnTo>
                    <a:lnTo>
                      <a:pt x="186" y="232"/>
                    </a:lnTo>
                    <a:lnTo>
                      <a:pt x="186" y="238"/>
                    </a:lnTo>
                    <a:lnTo>
                      <a:pt x="185" y="242"/>
                    </a:lnTo>
                    <a:lnTo>
                      <a:pt x="183" y="246"/>
                    </a:lnTo>
                    <a:lnTo>
                      <a:pt x="180" y="249"/>
                    </a:lnTo>
                    <a:lnTo>
                      <a:pt x="175" y="250"/>
                    </a:lnTo>
                    <a:lnTo>
                      <a:pt x="160" y="255"/>
                    </a:lnTo>
                    <a:lnTo>
                      <a:pt x="144" y="261"/>
                    </a:lnTo>
                    <a:lnTo>
                      <a:pt x="130" y="267"/>
                    </a:lnTo>
                    <a:lnTo>
                      <a:pt x="117" y="275"/>
                    </a:lnTo>
                    <a:lnTo>
                      <a:pt x="104" y="285"/>
                    </a:lnTo>
                    <a:lnTo>
                      <a:pt x="92" y="294"/>
                    </a:lnTo>
                    <a:lnTo>
                      <a:pt x="81" y="305"/>
                    </a:lnTo>
                    <a:lnTo>
                      <a:pt x="71" y="317"/>
                    </a:lnTo>
                    <a:lnTo>
                      <a:pt x="62" y="329"/>
                    </a:lnTo>
                    <a:lnTo>
                      <a:pt x="54" y="342"/>
                    </a:lnTo>
                    <a:lnTo>
                      <a:pt x="47" y="356"/>
                    </a:lnTo>
                    <a:lnTo>
                      <a:pt x="41" y="371"/>
                    </a:lnTo>
                    <a:lnTo>
                      <a:pt x="37" y="385"/>
                    </a:lnTo>
                    <a:lnTo>
                      <a:pt x="33" y="401"/>
                    </a:lnTo>
                    <a:lnTo>
                      <a:pt x="31" y="417"/>
                    </a:lnTo>
                    <a:lnTo>
                      <a:pt x="31" y="433"/>
                    </a:lnTo>
                    <a:lnTo>
                      <a:pt x="31" y="570"/>
                    </a:lnTo>
                    <a:lnTo>
                      <a:pt x="31" y="573"/>
                    </a:lnTo>
                    <a:lnTo>
                      <a:pt x="30" y="575"/>
                    </a:lnTo>
                    <a:lnTo>
                      <a:pt x="28" y="578"/>
                    </a:lnTo>
                    <a:lnTo>
                      <a:pt x="27" y="580"/>
                    </a:lnTo>
                    <a:lnTo>
                      <a:pt x="25" y="582"/>
                    </a:lnTo>
                    <a:lnTo>
                      <a:pt x="21" y="583"/>
                    </a:lnTo>
                    <a:lnTo>
                      <a:pt x="18" y="584"/>
                    </a:lnTo>
                    <a:lnTo>
                      <a:pt x="16" y="584"/>
                    </a:lnTo>
                    <a:close/>
                  </a:path>
                </a:pathLst>
              </a:custGeom>
              <a:solidFill>
                <a:srgbClr val="033BC9"/>
              </a:solidFill>
              <a:ln w="9525">
                <a:noFill/>
                <a:round/>
                <a:headEnd/>
                <a:tailEnd/>
              </a:ln>
            </p:spPr>
            <p:txBody>
              <a:bodyPr/>
              <a:lstStyle/>
              <a:p>
                <a:pPr defTabSz="457200" fontAlgn="auto">
                  <a:spcBef>
                    <a:spcPts val="0"/>
                  </a:spcBef>
                  <a:spcAft>
                    <a:spcPts val="0"/>
                  </a:spcAft>
                </a:pPr>
                <a:endParaRPr lang="en-US" b="0" dirty="0">
                  <a:solidFill>
                    <a:srgbClr val="000000"/>
                  </a:solidFill>
                  <a:latin typeface="Arial"/>
                  <a:ea typeface=""/>
                  <a:cs typeface=""/>
                </a:endParaRPr>
              </a:p>
            </p:txBody>
          </p:sp>
        </p:grpSp>
      </p:grpSp>
      <p:sp>
        <p:nvSpPr>
          <p:cNvPr id="65" name="Title 1"/>
          <p:cNvSpPr txBox="1">
            <a:spLocks/>
          </p:cNvSpPr>
          <p:nvPr/>
        </p:nvSpPr>
        <p:spPr>
          <a:xfrm>
            <a:off x="2260467" y="1327383"/>
            <a:ext cx="2717933" cy="77759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lnSpc>
                <a:spcPct val="100000"/>
              </a:lnSpc>
              <a:spcAft>
                <a:spcPts val="0"/>
              </a:spcAft>
            </a:pPr>
            <a:r>
              <a:rPr lang="en-US" sz="1600" dirty="0">
                <a:solidFill>
                  <a:schemeClr val="bg1"/>
                </a:solidFill>
                <a:ea typeface="Arial" charset="0"/>
                <a:cs typeface="Arial" charset="0"/>
              </a:rPr>
              <a:t>Blockchain Data Structures</a:t>
            </a:r>
          </a:p>
          <a:p>
            <a:pPr>
              <a:lnSpc>
                <a:spcPct val="100000"/>
              </a:lnSpc>
            </a:pPr>
            <a:r>
              <a:rPr lang="en-US" sz="1400" i="1" dirty="0">
                <a:solidFill>
                  <a:srgbClr val="5FC8F1"/>
                </a:solidFill>
                <a:ea typeface="Arial" charset="0"/>
                <a:cs typeface="Arial" charset="0"/>
              </a:rPr>
              <a:t>Describing the blockchain using computer science principles</a:t>
            </a:r>
            <a:endParaRPr lang="en-US" sz="1400" dirty="0">
              <a:solidFill>
                <a:schemeClr val="bg1"/>
              </a:solidFill>
              <a:ea typeface="Arial" charset="0"/>
              <a:cs typeface="Arial" charset="0"/>
            </a:endParaRPr>
          </a:p>
        </p:txBody>
      </p:sp>
      <p:sp>
        <p:nvSpPr>
          <p:cNvPr id="66" name="Title 1"/>
          <p:cNvSpPr txBox="1">
            <a:spLocks/>
          </p:cNvSpPr>
          <p:nvPr/>
        </p:nvSpPr>
        <p:spPr>
          <a:xfrm>
            <a:off x="2260467" y="3002207"/>
            <a:ext cx="2788125" cy="65538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lnSpc>
                <a:spcPct val="100000"/>
              </a:lnSpc>
              <a:spcAft>
                <a:spcPts val="0"/>
              </a:spcAft>
            </a:pPr>
            <a:r>
              <a:rPr lang="en-US" sz="1600" dirty="0">
                <a:solidFill>
                  <a:schemeClr val="bg1"/>
                </a:solidFill>
                <a:ea typeface="Arial" charset="0"/>
                <a:cs typeface="Arial" charset="0"/>
              </a:rPr>
              <a:t>Operational Considerations</a:t>
            </a:r>
          </a:p>
          <a:p>
            <a:pPr>
              <a:lnSpc>
                <a:spcPct val="100000"/>
              </a:lnSpc>
            </a:pPr>
            <a:r>
              <a:rPr lang="en-US" sz="1400" i="1" dirty="0">
                <a:solidFill>
                  <a:srgbClr val="5FC8F1"/>
                </a:solidFill>
                <a:ea typeface="Arial" charset="0"/>
                <a:cs typeface="Arial" charset="0"/>
              </a:rPr>
              <a:t>Consensus, integration, security, business and non-functional requirements</a:t>
            </a:r>
            <a:endParaRPr lang="en-US" sz="1400" dirty="0">
              <a:solidFill>
                <a:schemeClr val="bg1"/>
              </a:solidFill>
              <a:ea typeface="Arial" charset="0"/>
              <a:cs typeface="Arial" charset="0"/>
            </a:endParaRPr>
          </a:p>
        </p:txBody>
      </p:sp>
      <p:grpSp>
        <p:nvGrpSpPr>
          <p:cNvPr id="2" name="Group 1"/>
          <p:cNvGrpSpPr/>
          <p:nvPr/>
        </p:nvGrpSpPr>
        <p:grpSpPr>
          <a:xfrm>
            <a:off x="863600" y="1306289"/>
            <a:ext cx="4184992" cy="764122"/>
            <a:chOff x="1067636" y="764437"/>
            <a:chExt cx="4002728" cy="679450"/>
          </a:xfrm>
        </p:grpSpPr>
        <p:sp>
          <p:nvSpPr>
            <p:cNvPr id="67" name="Freeform 26"/>
            <p:cNvSpPr>
              <a:spLocks/>
            </p:cNvSpPr>
            <p:nvPr/>
          </p:nvSpPr>
          <p:spPr bwMode="auto">
            <a:xfrm>
              <a:off x="4880664" y="764437"/>
              <a:ext cx="189700" cy="679450"/>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FFFFFF"/>
            </a:solidFill>
            <a:ln w="9525">
              <a:noFill/>
              <a:round/>
              <a:headEnd/>
              <a:tailEnd/>
            </a:ln>
          </p:spPr>
          <p:txBody>
            <a:bodyPr/>
            <a:lstStyle/>
            <a:p>
              <a:endParaRPr lang="en-US" dirty="0">
                <a:solidFill>
                  <a:srgbClr val="000000"/>
                </a:solidFill>
              </a:endParaRPr>
            </a:p>
          </p:txBody>
        </p:sp>
        <p:sp>
          <p:nvSpPr>
            <p:cNvPr id="68" name="Freeform 27"/>
            <p:cNvSpPr>
              <a:spLocks/>
            </p:cNvSpPr>
            <p:nvPr/>
          </p:nvSpPr>
          <p:spPr bwMode="auto">
            <a:xfrm>
              <a:off x="1067636" y="764437"/>
              <a:ext cx="191008" cy="679450"/>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FFFFFF"/>
            </a:solidFill>
            <a:ln w="9525">
              <a:noFill/>
              <a:round/>
              <a:headEnd/>
              <a:tailEnd/>
            </a:ln>
          </p:spPr>
          <p:txBody>
            <a:bodyPr/>
            <a:lstStyle/>
            <a:p>
              <a:endParaRPr lang="en-US" dirty="0">
                <a:solidFill>
                  <a:srgbClr val="000000"/>
                </a:solidFill>
              </a:endParaRPr>
            </a:p>
          </p:txBody>
        </p:sp>
      </p:grpSp>
    </p:spTree>
    <p:extLst>
      <p:ext uri="{BB962C8B-B14F-4D97-AF65-F5344CB8AC3E}">
        <p14:creationId xmlns:p14="http://schemas.microsoft.com/office/powerpoint/2010/main" val="1681963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
          <p:cNvSpPr>
            <a:spLocks noGrp="1"/>
          </p:cNvSpPr>
          <p:nvPr>
            <p:ph type="body" sz="quarter" idx="13"/>
          </p:nvPr>
        </p:nvSpPr>
        <p:spPr/>
        <p:txBody>
          <a:bodyPr>
            <a:normAutofit/>
          </a:bodyPr>
          <a:lstStyle/>
          <a:p>
            <a:r>
              <a:rPr lang="en-US" dirty="0">
                <a:solidFill>
                  <a:schemeClr val="accent4"/>
                </a:solidFill>
              </a:rPr>
              <a:t>The Art of Maintaining a Consistent Ledger</a:t>
            </a:r>
          </a:p>
        </p:txBody>
      </p:sp>
      <p:sp>
        <p:nvSpPr>
          <p:cNvPr id="3" name="Text Placeholder 2">
            <a:extLst>
              <a:ext uri="{FF2B5EF4-FFF2-40B4-BE49-F238E27FC236}">
                <a16:creationId xmlns:a16="http://schemas.microsoft.com/office/drawing/2014/main" id="{44678C76-68D9-7946-911A-332B436795AC}"/>
              </a:ext>
            </a:extLst>
          </p:cNvPr>
          <p:cNvSpPr>
            <a:spLocks noGrp="1"/>
          </p:cNvSpPr>
          <p:nvPr>
            <p:ph type="body" sz="quarter" idx="22"/>
          </p:nvPr>
        </p:nvSpPr>
        <p:spPr/>
        <p:txBody>
          <a:bodyPr>
            <a:normAutofit/>
          </a:bodyPr>
          <a:lstStyle/>
          <a:p>
            <a:pPr marL="214313" indent="-214313">
              <a:buFont typeface="Arial" charset="0"/>
              <a:buChar char="•"/>
            </a:pPr>
            <a:r>
              <a:rPr lang="en-US" sz="1500" dirty="0">
                <a:latin typeface="Arial" panose="020B0604020202020204" pitchFamily="34" charset="0"/>
                <a:cs typeface="Arial" panose="020B0604020202020204" pitchFamily="34" charset="0"/>
              </a:rPr>
              <a:t>Keeping nodes up-to-date</a:t>
            </a:r>
          </a:p>
          <a:p>
            <a:pPr marL="214313" indent="-214313">
              <a:buFont typeface="Arial" charset="0"/>
              <a:buChar char="•"/>
            </a:pPr>
            <a:endParaRPr lang="en-US" sz="1500" dirty="0">
              <a:latin typeface="Arial" panose="020B0604020202020204" pitchFamily="34" charset="0"/>
              <a:cs typeface="Arial" panose="020B0604020202020204" pitchFamily="34" charset="0"/>
            </a:endParaRPr>
          </a:p>
          <a:p>
            <a:pPr marL="214313" indent="-214313">
              <a:buFont typeface="Arial" charset="0"/>
              <a:buChar char="•"/>
            </a:pPr>
            <a:r>
              <a:rPr lang="en-US" sz="1500" dirty="0">
                <a:latin typeface="Arial" panose="020B0604020202020204" pitchFamily="34" charset="0"/>
                <a:cs typeface="Arial" panose="020B0604020202020204" pitchFamily="34" charset="0"/>
              </a:rPr>
              <a:t>Fixing any peers in error</a:t>
            </a:r>
          </a:p>
          <a:p>
            <a:pPr marL="214313" indent="-214313">
              <a:buFont typeface="Arial" charset="0"/>
              <a:buChar char="•"/>
            </a:pPr>
            <a:endParaRPr lang="en-US" sz="1500" dirty="0">
              <a:latin typeface="Arial" panose="020B0604020202020204" pitchFamily="34" charset="0"/>
              <a:cs typeface="Arial" panose="020B0604020202020204" pitchFamily="34" charset="0"/>
            </a:endParaRPr>
          </a:p>
          <a:p>
            <a:pPr marL="214313" indent="-214313">
              <a:buFont typeface="Arial" charset="0"/>
              <a:buChar char="•"/>
            </a:pPr>
            <a:r>
              <a:rPr lang="en-US" sz="1500" dirty="0">
                <a:latin typeface="Arial" panose="020B0604020202020204" pitchFamily="34" charset="0"/>
                <a:cs typeface="Arial" panose="020B0604020202020204" pitchFamily="34" charset="0"/>
              </a:rPr>
              <a:t>Ignoring all malicious nodes</a:t>
            </a:r>
          </a:p>
          <a:p>
            <a:endParaRPr lang="en-US" sz="15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2A5C4011-052F-4043-A592-E34B40A553D9}"/>
              </a:ext>
            </a:extLst>
          </p:cNvPr>
          <p:cNvGrpSpPr/>
          <p:nvPr/>
        </p:nvGrpSpPr>
        <p:grpSpPr>
          <a:xfrm>
            <a:off x="3285445" y="1437345"/>
            <a:ext cx="5559150" cy="2382096"/>
            <a:chOff x="3714323" y="1801486"/>
            <a:chExt cx="4472901" cy="1726458"/>
          </a:xfrm>
        </p:grpSpPr>
        <p:sp>
          <p:nvSpPr>
            <p:cNvPr id="30" name="TextBox 29"/>
            <p:cNvSpPr txBox="1"/>
            <p:nvPr/>
          </p:nvSpPr>
          <p:spPr>
            <a:xfrm>
              <a:off x="4066635" y="1801486"/>
              <a:ext cx="816994" cy="223066"/>
            </a:xfrm>
            <a:prstGeom prst="rect">
              <a:avLst/>
            </a:prstGeom>
            <a:noFill/>
            <a:ln>
              <a:noFill/>
            </a:ln>
          </p:spPr>
          <p:txBody>
            <a:bodyPr wrap="square" rtlCol="0">
              <a:spAutoFit/>
            </a:bodyPr>
            <a:lstStyle/>
            <a:p>
              <a:pPr algn="ctr"/>
              <a:r>
                <a:rPr lang="en-US" sz="1400" dirty="0">
                  <a:solidFill>
                    <a:schemeClr val="accent4">
                      <a:lumMod val="75000"/>
                    </a:schemeClr>
                  </a:solidFill>
                  <a:latin typeface="Arial" panose="020B0604020202020204" pitchFamily="34" charset="0"/>
                  <a:ea typeface="Calibri" charset="0"/>
                  <a:cs typeface="Arial" panose="020B0604020202020204" pitchFamily="34" charset="0"/>
                </a:rPr>
                <a:t>before</a:t>
              </a:r>
              <a:endParaRPr lang="en-US" sz="1200" dirty="0">
                <a:solidFill>
                  <a:schemeClr val="accent4">
                    <a:lumMod val="75000"/>
                  </a:schemeClr>
                </a:solidFill>
                <a:latin typeface="Arial" panose="020B0604020202020204" pitchFamily="34" charset="0"/>
                <a:ea typeface="Calibri" charset="0"/>
                <a:cs typeface="Arial" panose="020B0604020202020204" pitchFamily="34" charset="0"/>
              </a:endParaRPr>
            </a:p>
          </p:txBody>
        </p:sp>
        <p:sp>
          <p:nvSpPr>
            <p:cNvPr id="31" name="TextBox 30"/>
            <p:cNvSpPr txBox="1"/>
            <p:nvPr/>
          </p:nvSpPr>
          <p:spPr>
            <a:xfrm>
              <a:off x="7214750" y="1801486"/>
              <a:ext cx="436203" cy="223066"/>
            </a:xfrm>
            <a:prstGeom prst="rect">
              <a:avLst/>
            </a:prstGeom>
            <a:noFill/>
            <a:ln>
              <a:noFill/>
            </a:ln>
          </p:spPr>
          <p:txBody>
            <a:bodyPr wrap="none" rtlCol="0">
              <a:spAutoFit/>
            </a:bodyPr>
            <a:lstStyle/>
            <a:p>
              <a:pPr algn="ctr"/>
              <a:r>
                <a:rPr lang="en-US" sz="1400" dirty="0">
                  <a:solidFill>
                    <a:schemeClr val="accent4">
                      <a:lumMod val="75000"/>
                    </a:schemeClr>
                  </a:solidFill>
                  <a:latin typeface="Arial" panose="020B0604020202020204" pitchFamily="34" charset="0"/>
                  <a:ea typeface="Calibri" charset="0"/>
                  <a:cs typeface="Arial" panose="020B0604020202020204" pitchFamily="34" charset="0"/>
                </a:rPr>
                <a:t>after</a:t>
              </a:r>
            </a:p>
          </p:txBody>
        </p:sp>
        <p:cxnSp>
          <p:nvCxnSpPr>
            <p:cNvPr id="32" name="Straight Arrow Connector 31"/>
            <p:cNvCxnSpPr/>
            <p:nvPr/>
          </p:nvCxnSpPr>
          <p:spPr>
            <a:xfrm>
              <a:off x="5281300" y="2838863"/>
              <a:ext cx="1378744" cy="0"/>
            </a:xfrm>
            <a:prstGeom prst="straightConnector1">
              <a:avLst/>
            </a:prstGeom>
            <a:ln w="76200" cmpd="sng">
              <a:solidFill>
                <a:schemeClr val="tx2"/>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440061" y="2536128"/>
              <a:ext cx="1064419" cy="189606"/>
            </a:xfrm>
            <a:prstGeom prst="rect">
              <a:avLst/>
            </a:prstGeom>
            <a:noFill/>
            <a:ln>
              <a:noFill/>
            </a:ln>
          </p:spPr>
          <p:txBody>
            <a:bodyPr wrap="square" rtlCol="0">
              <a:spAutoFit/>
            </a:bodyPr>
            <a:lstStyle/>
            <a:p>
              <a:pPr algn="ctr"/>
              <a:r>
                <a:rPr lang="en-US" sz="1100" dirty="0">
                  <a:solidFill>
                    <a:schemeClr val="accent4">
                      <a:lumMod val="75000"/>
                    </a:schemeClr>
                  </a:solidFill>
                  <a:latin typeface="Arial" panose="020B0604020202020204" pitchFamily="34" charset="0"/>
                  <a:ea typeface="Calibri" charset="0"/>
                  <a:cs typeface="Arial" panose="020B0604020202020204" pitchFamily="34" charset="0"/>
                </a:rPr>
                <a:t>CONSENSUS</a:t>
              </a:r>
              <a:endParaRPr lang="en-US" sz="800" dirty="0">
                <a:solidFill>
                  <a:schemeClr val="accent4">
                    <a:lumMod val="75000"/>
                  </a:schemeClr>
                </a:solidFill>
                <a:latin typeface="Arial" panose="020B0604020202020204" pitchFamily="34" charset="0"/>
                <a:ea typeface="Calibri" charset="0"/>
                <a:cs typeface="Arial" panose="020B0604020202020204" pitchFamily="34" charset="0"/>
              </a:endParaRPr>
            </a:p>
          </p:txBody>
        </p:sp>
        <p:cxnSp>
          <p:nvCxnSpPr>
            <p:cNvPr id="34" name="Straight Connector 33"/>
            <p:cNvCxnSpPr>
              <a:stCxn id="36" idx="4"/>
            </p:cNvCxnSpPr>
            <p:nvPr/>
          </p:nvCxnSpPr>
          <p:spPr>
            <a:xfrm>
              <a:off x="4971623" y="2627832"/>
              <a:ext cx="0" cy="40719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5" idx="4"/>
              <a:endCxn id="37" idx="0"/>
            </p:cNvCxnSpPr>
            <p:nvPr/>
          </p:nvCxnSpPr>
          <p:spPr>
            <a:xfrm>
              <a:off x="3978642" y="2627832"/>
              <a:ext cx="0" cy="40719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35" idx="6"/>
              <a:endCxn id="36" idx="2"/>
            </p:cNvCxnSpPr>
            <p:nvPr/>
          </p:nvCxnSpPr>
          <p:spPr>
            <a:xfrm>
              <a:off x="4242961" y="2381372"/>
              <a:ext cx="464344"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7" idx="6"/>
            </p:cNvCxnSpPr>
            <p:nvPr/>
          </p:nvCxnSpPr>
          <p:spPr>
            <a:xfrm>
              <a:off x="4242961" y="3281485"/>
              <a:ext cx="464344"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7" idx="7"/>
              <a:endCxn id="36" idx="3"/>
            </p:cNvCxnSpPr>
            <p:nvPr/>
          </p:nvCxnSpPr>
          <p:spPr>
            <a:xfrm flipV="1">
              <a:off x="4165543" y="2555645"/>
              <a:ext cx="619179" cy="551567"/>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5" idx="5"/>
            </p:cNvCxnSpPr>
            <p:nvPr/>
          </p:nvCxnSpPr>
          <p:spPr>
            <a:xfrm>
              <a:off x="4165543" y="2555645"/>
              <a:ext cx="619179" cy="551567"/>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48" idx="4"/>
            </p:cNvCxnSpPr>
            <p:nvPr/>
          </p:nvCxnSpPr>
          <p:spPr>
            <a:xfrm>
              <a:off x="7921307" y="2627832"/>
              <a:ext cx="0" cy="40719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47" idx="4"/>
            </p:cNvCxnSpPr>
            <p:nvPr/>
          </p:nvCxnSpPr>
          <p:spPr>
            <a:xfrm>
              <a:off x="6928325" y="2627832"/>
              <a:ext cx="0" cy="407194"/>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47" idx="6"/>
              <a:endCxn id="48" idx="2"/>
            </p:cNvCxnSpPr>
            <p:nvPr/>
          </p:nvCxnSpPr>
          <p:spPr>
            <a:xfrm>
              <a:off x="7192644" y="2381372"/>
              <a:ext cx="464344"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9" idx="6"/>
              <a:endCxn id="50" idx="2"/>
            </p:cNvCxnSpPr>
            <p:nvPr/>
          </p:nvCxnSpPr>
          <p:spPr>
            <a:xfrm>
              <a:off x="7194243" y="3281485"/>
              <a:ext cx="464344"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49" idx="7"/>
              <a:endCxn id="48" idx="3"/>
            </p:cNvCxnSpPr>
            <p:nvPr/>
          </p:nvCxnSpPr>
          <p:spPr>
            <a:xfrm flipV="1">
              <a:off x="7116825" y="2555646"/>
              <a:ext cx="617580" cy="551566"/>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47" idx="5"/>
              <a:endCxn id="50" idx="1"/>
            </p:cNvCxnSpPr>
            <p:nvPr/>
          </p:nvCxnSpPr>
          <p:spPr>
            <a:xfrm>
              <a:off x="7115227" y="2555646"/>
              <a:ext cx="620777" cy="551566"/>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3714323" y="2134913"/>
              <a:ext cx="528638" cy="492919"/>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err="1">
                  <a:solidFill>
                    <a:schemeClr val="tx1"/>
                  </a:solidFill>
                  <a:latin typeface="Arial" panose="020B0604020202020204" pitchFamily="34" charset="0"/>
                  <a:ea typeface="Calibri" charset="0"/>
                  <a:cs typeface="Arial" panose="020B0604020202020204" pitchFamily="34" charset="0"/>
                </a:rPr>
                <a:t>abc</a:t>
              </a:r>
              <a:endParaRPr lang="en-US" sz="1100" dirty="0">
                <a:solidFill>
                  <a:schemeClr val="tx1"/>
                </a:solidFill>
                <a:latin typeface="Arial" panose="020B0604020202020204" pitchFamily="34" charset="0"/>
                <a:ea typeface="Calibri" charset="0"/>
                <a:cs typeface="Arial" panose="020B0604020202020204" pitchFamily="34" charset="0"/>
              </a:endParaRPr>
            </a:p>
          </p:txBody>
        </p:sp>
        <p:sp>
          <p:nvSpPr>
            <p:cNvPr id="47" name="Oval 46"/>
            <p:cNvSpPr/>
            <p:nvPr/>
          </p:nvSpPr>
          <p:spPr>
            <a:xfrm>
              <a:off x="4707304" y="2134913"/>
              <a:ext cx="528638" cy="492919"/>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err="1">
                  <a:solidFill>
                    <a:schemeClr val="tx1"/>
                  </a:solidFill>
                  <a:latin typeface="Arial" panose="020B0604020202020204" pitchFamily="34" charset="0"/>
                  <a:ea typeface="Calibri" charset="0"/>
                  <a:cs typeface="Arial" panose="020B0604020202020204" pitchFamily="34" charset="0"/>
                </a:rPr>
                <a:t>def</a:t>
              </a:r>
              <a:endParaRPr lang="en-US" sz="1100" dirty="0">
                <a:solidFill>
                  <a:schemeClr val="tx1"/>
                </a:solidFill>
                <a:latin typeface="Arial" panose="020B0604020202020204" pitchFamily="34" charset="0"/>
                <a:ea typeface="Calibri" charset="0"/>
                <a:cs typeface="Arial" panose="020B0604020202020204" pitchFamily="34" charset="0"/>
              </a:endParaRPr>
            </a:p>
          </p:txBody>
        </p:sp>
        <p:sp>
          <p:nvSpPr>
            <p:cNvPr id="48" name="Oval 47"/>
            <p:cNvSpPr/>
            <p:nvPr/>
          </p:nvSpPr>
          <p:spPr>
            <a:xfrm>
              <a:off x="3714323" y="3035025"/>
              <a:ext cx="528638" cy="492919"/>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err="1">
                  <a:solidFill>
                    <a:schemeClr val="tx1"/>
                  </a:solidFill>
                  <a:latin typeface="Arial" panose="020B0604020202020204" pitchFamily="34" charset="0"/>
                  <a:ea typeface="Calibri" charset="0"/>
                  <a:cs typeface="Arial" panose="020B0604020202020204" pitchFamily="34" charset="0"/>
                </a:rPr>
                <a:t>abc</a:t>
              </a:r>
              <a:endParaRPr lang="en-US" sz="1100" dirty="0">
                <a:solidFill>
                  <a:schemeClr val="tx1"/>
                </a:solidFill>
                <a:latin typeface="Arial" panose="020B0604020202020204" pitchFamily="34" charset="0"/>
                <a:ea typeface="Calibri" charset="0"/>
                <a:cs typeface="Arial" panose="020B0604020202020204" pitchFamily="34" charset="0"/>
              </a:endParaRPr>
            </a:p>
          </p:txBody>
        </p:sp>
        <p:sp>
          <p:nvSpPr>
            <p:cNvPr id="49" name="Oval 48"/>
            <p:cNvSpPr/>
            <p:nvPr/>
          </p:nvSpPr>
          <p:spPr>
            <a:xfrm>
              <a:off x="6664006" y="2134913"/>
              <a:ext cx="528638" cy="492919"/>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err="1">
                  <a:solidFill>
                    <a:schemeClr val="tx1"/>
                  </a:solidFill>
                  <a:latin typeface="Arial" panose="020B0604020202020204" pitchFamily="34" charset="0"/>
                  <a:ea typeface="Calibri" charset="0"/>
                  <a:cs typeface="Arial" panose="020B0604020202020204" pitchFamily="34" charset="0"/>
                </a:rPr>
                <a:t>abc</a:t>
              </a:r>
              <a:endParaRPr lang="en-US" sz="1100" dirty="0">
                <a:solidFill>
                  <a:schemeClr val="tx1"/>
                </a:solidFill>
                <a:latin typeface="Arial" panose="020B0604020202020204" pitchFamily="34" charset="0"/>
                <a:ea typeface="Calibri" charset="0"/>
                <a:cs typeface="Arial" panose="020B0604020202020204" pitchFamily="34" charset="0"/>
              </a:endParaRPr>
            </a:p>
          </p:txBody>
        </p:sp>
        <p:sp>
          <p:nvSpPr>
            <p:cNvPr id="50" name="Oval 49"/>
            <p:cNvSpPr/>
            <p:nvPr/>
          </p:nvSpPr>
          <p:spPr>
            <a:xfrm>
              <a:off x="7656988" y="2134913"/>
              <a:ext cx="528638" cy="492919"/>
            </a:xfrm>
            <a:prstGeom prst="ellipse">
              <a:avLst/>
            </a:prstGeom>
            <a:solidFill>
              <a:schemeClr val="bg1"/>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err="1">
                  <a:solidFill>
                    <a:schemeClr val="tx1"/>
                  </a:solidFill>
                  <a:latin typeface="Arial" panose="020B0604020202020204" pitchFamily="34" charset="0"/>
                  <a:ea typeface="Calibri" charset="0"/>
                  <a:cs typeface="Arial" panose="020B0604020202020204" pitchFamily="34" charset="0"/>
                </a:rPr>
                <a:t>abc</a:t>
              </a:r>
              <a:endParaRPr lang="en-US" sz="1100" dirty="0">
                <a:solidFill>
                  <a:schemeClr val="tx1"/>
                </a:solidFill>
                <a:latin typeface="Arial" panose="020B0604020202020204" pitchFamily="34" charset="0"/>
                <a:ea typeface="Calibri" charset="0"/>
                <a:cs typeface="Arial" panose="020B0604020202020204" pitchFamily="34" charset="0"/>
              </a:endParaRPr>
            </a:p>
          </p:txBody>
        </p:sp>
        <p:sp>
          <p:nvSpPr>
            <p:cNvPr id="51" name="Oval 50"/>
            <p:cNvSpPr/>
            <p:nvPr/>
          </p:nvSpPr>
          <p:spPr>
            <a:xfrm>
              <a:off x="6665605" y="3035025"/>
              <a:ext cx="528638" cy="492919"/>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err="1">
                  <a:solidFill>
                    <a:schemeClr val="tx1"/>
                  </a:solidFill>
                  <a:latin typeface="Arial" panose="020B0604020202020204" pitchFamily="34" charset="0"/>
                  <a:ea typeface="Calibri" charset="0"/>
                  <a:cs typeface="Arial" panose="020B0604020202020204" pitchFamily="34" charset="0"/>
                </a:rPr>
                <a:t>abc</a:t>
              </a:r>
              <a:endParaRPr lang="en-US" sz="1100" dirty="0">
                <a:solidFill>
                  <a:schemeClr val="tx1"/>
                </a:solidFill>
                <a:latin typeface="Arial" panose="020B0604020202020204" pitchFamily="34" charset="0"/>
                <a:ea typeface="Calibri" charset="0"/>
                <a:cs typeface="Arial" panose="020B0604020202020204" pitchFamily="34" charset="0"/>
              </a:endParaRPr>
            </a:p>
          </p:txBody>
        </p:sp>
        <p:sp>
          <p:nvSpPr>
            <p:cNvPr id="52" name="Oval 51"/>
            <p:cNvSpPr/>
            <p:nvPr/>
          </p:nvSpPr>
          <p:spPr>
            <a:xfrm>
              <a:off x="7658586" y="3035025"/>
              <a:ext cx="528638" cy="492919"/>
            </a:xfrm>
            <a:prstGeom prst="ellipse">
              <a:avLst/>
            </a:prstGeom>
            <a:solidFill>
              <a:schemeClr val="bg1">
                <a:lumMod val="75000"/>
                <a:alpha val="20000"/>
              </a:schemeClr>
            </a:solidFill>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solidFill>
                    <a:schemeClr val="accent5"/>
                  </a:solidFill>
                  <a:latin typeface="Arial" panose="020B0604020202020204" pitchFamily="34" charset="0"/>
                  <a:ea typeface="Calibri" charset="0"/>
                  <a:cs typeface="Arial" panose="020B0604020202020204" pitchFamily="34" charset="0"/>
                </a:rPr>
                <a:t>XYZ</a:t>
              </a:r>
            </a:p>
          </p:txBody>
        </p:sp>
        <p:sp>
          <p:nvSpPr>
            <p:cNvPr id="53" name="Oval 52"/>
            <p:cNvSpPr/>
            <p:nvPr/>
          </p:nvSpPr>
          <p:spPr>
            <a:xfrm>
              <a:off x="4708903" y="3035025"/>
              <a:ext cx="528638" cy="492919"/>
            </a:xfrm>
            <a:prstGeom prst="ellipse">
              <a:avLst/>
            </a:prstGeom>
            <a:solidFill>
              <a:srgbClr val="FF0000">
                <a:alpha val="20000"/>
              </a:srgbClr>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solidFill>
                    <a:srgbClr val="FF0000"/>
                  </a:solidFill>
                  <a:latin typeface="Arial" panose="020B0604020202020204" pitchFamily="34" charset="0"/>
                  <a:ea typeface="Calibri" charset="0"/>
                  <a:cs typeface="Arial" panose="020B0604020202020204" pitchFamily="34" charset="0"/>
                </a:rPr>
                <a:t>XYZ</a:t>
              </a:r>
            </a:p>
          </p:txBody>
        </p:sp>
      </p:grpSp>
    </p:spTree>
    <p:extLst>
      <p:ext uri="{BB962C8B-B14F-4D97-AF65-F5344CB8AC3E}">
        <p14:creationId xmlns:p14="http://schemas.microsoft.com/office/powerpoint/2010/main" val="2420027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r>
              <a:rPr lang="en-US" dirty="0"/>
              <a:t>Consensus Algorithms</a:t>
            </a:r>
          </a:p>
        </p:txBody>
      </p:sp>
      <p:sp>
        <p:nvSpPr>
          <p:cNvPr id="5" name="Text Placeholder 4">
            <a:extLst>
              <a:ext uri="{FF2B5EF4-FFF2-40B4-BE49-F238E27FC236}">
                <a16:creationId xmlns:a16="http://schemas.microsoft.com/office/drawing/2014/main" id="{0DA09D09-3C61-194D-99EB-F11567B56C3E}"/>
              </a:ext>
            </a:extLst>
          </p:cNvPr>
          <p:cNvSpPr>
            <a:spLocks noGrp="1"/>
          </p:cNvSpPr>
          <p:nvPr>
            <p:ph type="body" sz="quarter" idx="22"/>
          </p:nvPr>
        </p:nvSpPr>
        <p:spPr/>
        <p:txBody>
          <a:bodyPr>
            <a:normAutofit fontScale="92500" lnSpcReduction="10000"/>
          </a:bodyPr>
          <a:lstStyle/>
          <a:p>
            <a:pPr>
              <a:buFont typeface="Arial" panose="020B0604020202020204" pitchFamily="34" charset="0"/>
              <a:buChar char="•"/>
            </a:pPr>
            <a:r>
              <a:rPr lang="en-US" sz="1500" dirty="0"/>
              <a:t>There are lots of ways of achieving this</a:t>
            </a:r>
          </a:p>
          <a:p>
            <a:pPr lvl="1">
              <a:buFont typeface="Arial" panose="020B0604020202020204" pitchFamily="34" charset="0"/>
              <a:buChar char="•"/>
            </a:pPr>
            <a:r>
              <a:rPr lang="en-US" sz="1500" dirty="0"/>
              <a:t>Proof of Work (e.g. Bitcoin, Ethereum)</a:t>
            </a:r>
          </a:p>
          <a:p>
            <a:pPr lvl="1">
              <a:buFont typeface="Arial" panose="020B0604020202020204" pitchFamily="34" charset="0"/>
              <a:buChar char="•"/>
            </a:pPr>
            <a:r>
              <a:rPr lang="en-US" sz="1500" dirty="0"/>
              <a:t>Proof of Stake (e.g. NXT)</a:t>
            </a:r>
          </a:p>
          <a:p>
            <a:pPr lvl="1">
              <a:buFont typeface="Arial" panose="020B0604020202020204" pitchFamily="34" charset="0"/>
              <a:buChar char="•"/>
            </a:pPr>
            <a:r>
              <a:rPr lang="en-US" sz="1500" dirty="0"/>
              <a:t>Proof of Elapsed Time (e.g. Sawtooth)</a:t>
            </a:r>
          </a:p>
          <a:p>
            <a:pPr lvl="1">
              <a:buFont typeface="Arial" panose="020B0604020202020204" pitchFamily="34" charset="0"/>
              <a:buChar char="•"/>
            </a:pPr>
            <a:r>
              <a:rPr lang="en-US" sz="1500" dirty="0"/>
              <a:t>BFT-based (e.g. </a:t>
            </a:r>
            <a:r>
              <a:rPr lang="en-US" sz="1500" dirty="0" err="1"/>
              <a:t>Iroha</a:t>
            </a:r>
            <a:r>
              <a:rPr lang="en-US" sz="1500" dirty="0"/>
              <a:t>)</a:t>
            </a:r>
          </a:p>
          <a:p>
            <a:pPr lvl="1">
              <a:buFont typeface="Arial" panose="020B0604020202020204" pitchFamily="34" charset="0"/>
              <a:buChar char="•"/>
            </a:pPr>
            <a:r>
              <a:rPr lang="en-US" sz="1500" dirty="0"/>
              <a:t>Apache Kafka/Zookeeper-based (e.g. Fabric)</a:t>
            </a:r>
          </a:p>
          <a:p>
            <a:pPr lvl="1">
              <a:buFont typeface="Arial" panose="020B0604020202020204" pitchFamily="34" charset="0"/>
              <a:buChar char="•"/>
            </a:pPr>
            <a:endParaRPr lang="en-US" sz="1500" dirty="0"/>
          </a:p>
          <a:p>
            <a:pPr>
              <a:buFont typeface="Arial" panose="020B0604020202020204" pitchFamily="34" charset="0"/>
              <a:buChar char="•"/>
            </a:pPr>
            <a:r>
              <a:rPr lang="en-US" sz="1500" dirty="0"/>
              <a:t>Different algorithms have different qualities of service</a:t>
            </a:r>
          </a:p>
          <a:p>
            <a:pPr lvl="1">
              <a:buFont typeface="Arial" panose="020B0604020202020204" pitchFamily="34" charset="0"/>
              <a:buChar char="•"/>
            </a:pPr>
            <a:r>
              <a:rPr lang="en-US" sz="1500" dirty="0"/>
              <a:t>Tolerances for malicious behavior</a:t>
            </a:r>
          </a:p>
          <a:p>
            <a:pPr lvl="1">
              <a:buFont typeface="Arial" panose="020B0604020202020204" pitchFamily="34" charset="0"/>
              <a:buChar char="•"/>
            </a:pPr>
            <a:r>
              <a:rPr lang="en-US" sz="1500" dirty="0"/>
              <a:t>Compute requirements</a:t>
            </a:r>
          </a:p>
          <a:p>
            <a:pPr lvl="1">
              <a:buFont typeface="Arial" panose="020B0604020202020204" pitchFamily="34" charset="0"/>
              <a:buChar char="•"/>
            </a:pPr>
            <a:r>
              <a:rPr lang="en-US" sz="1500" dirty="0"/>
              <a:t>Performance characteristics</a:t>
            </a:r>
          </a:p>
          <a:p>
            <a:pPr lvl="1">
              <a:buFont typeface="Arial" panose="020B0604020202020204" pitchFamily="34" charset="0"/>
              <a:buChar char="•"/>
            </a:pPr>
            <a:r>
              <a:rPr lang="en-US" sz="1500" dirty="0"/>
              <a:t>Need for intrinsic incentives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833890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595E42-A7D8-7348-8FA5-98CB76CBA02E}"/>
              </a:ext>
            </a:extLst>
          </p:cNvPr>
          <p:cNvSpPr>
            <a:spLocks noGrp="1"/>
          </p:cNvSpPr>
          <p:nvPr>
            <p:ph type="body" sz="quarter" idx="13"/>
          </p:nvPr>
        </p:nvSpPr>
        <p:spPr/>
        <p:txBody>
          <a:bodyPr/>
          <a:lstStyle/>
          <a:p>
            <a:r>
              <a:rPr lang="en-US" dirty="0"/>
              <a:t>One of Many Transaction Flow Implementations</a:t>
            </a:r>
          </a:p>
        </p:txBody>
      </p:sp>
      <p:grpSp>
        <p:nvGrpSpPr>
          <p:cNvPr id="5" name="Group 4"/>
          <p:cNvGrpSpPr/>
          <p:nvPr/>
        </p:nvGrpSpPr>
        <p:grpSpPr>
          <a:xfrm>
            <a:off x="3521272" y="667820"/>
            <a:ext cx="2010605" cy="1890619"/>
            <a:chOff x="1826389" y="1338414"/>
            <a:chExt cx="1595070" cy="1420379"/>
          </a:xfrm>
        </p:grpSpPr>
        <p:sp>
          <p:nvSpPr>
            <p:cNvPr id="6" name="Rounded Rectangle 5"/>
            <p:cNvSpPr/>
            <p:nvPr/>
          </p:nvSpPr>
          <p:spPr>
            <a:xfrm>
              <a:off x="2088691" y="1338414"/>
              <a:ext cx="1264444" cy="1121569"/>
            </a:xfrm>
            <a:prstGeom prst="round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7" name="Rectangle 6"/>
            <p:cNvSpPr/>
            <p:nvPr/>
          </p:nvSpPr>
          <p:spPr>
            <a:xfrm>
              <a:off x="1826389" y="2446639"/>
              <a:ext cx="1595070" cy="312154"/>
            </a:xfrm>
            <a:prstGeom prst="rect">
              <a:avLst/>
            </a:prstGeom>
          </p:spPr>
          <p:txBody>
            <a:bodyPr wrap="square">
              <a:spAutoFit/>
            </a:bodyPr>
            <a:lstStyle/>
            <a:p>
              <a:pPr marL="134839" lvl="1" algn="ctr" defTabSz="257175">
                <a:spcBef>
                  <a:spcPts val="338"/>
                </a:spcBef>
              </a:pPr>
              <a:r>
                <a:rPr lang="en-US" sz="1050" dirty="0">
                  <a:solidFill>
                    <a:schemeClr val="accent4"/>
                  </a:solidFill>
                  <a:latin typeface="Arial" panose="020B0604020202020204" pitchFamily="34" charset="0"/>
                  <a:ea typeface="Calibri" charset="0"/>
                  <a:cs typeface="Calibri" charset="0"/>
                </a:rPr>
                <a:t>2. The transaction is shared around the network</a:t>
              </a:r>
            </a:p>
          </p:txBody>
        </p:sp>
        <p:grpSp>
          <p:nvGrpSpPr>
            <p:cNvPr id="8" name="Group 7"/>
            <p:cNvGrpSpPr/>
            <p:nvPr/>
          </p:nvGrpSpPr>
          <p:grpSpPr>
            <a:xfrm>
              <a:off x="2224423" y="2045646"/>
              <a:ext cx="200025" cy="235744"/>
              <a:chOff x="7215188" y="1971676"/>
              <a:chExt cx="200025" cy="235744"/>
            </a:xfrm>
          </p:grpSpPr>
          <p:sp>
            <p:nvSpPr>
              <p:cNvPr id="16" name="Rectangle 15"/>
              <p:cNvSpPr/>
              <p:nvPr/>
            </p:nvSpPr>
            <p:spPr>
              <a:xfrm>
                <a:off x="7215188" y="1971676"/>
                <a:ext cx="200025" cy="23574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cxnSp>
            <p:nvCxnSpPr>
              <p:cNvPr id="17" name="Straight Connector 16"/>
              <p:cNvCxnSpPr/>
              <p:nvPr/>
            </p:nvCxnSpPr>
            <p:spPr>
              <a:xfrm>
                <a:off x="7243762" y="2023321"/>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246143" y="2075708"/>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7246143" y="2132858"/>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cxnSp>
          <p:nvCxnSpPr>
            <p:cNvPr id="9" name="Straight Arrow Connector 8"/>
            <p:cNvCxnSpPr/>
            <p:nvPr/>
          </p:nvCxnSpPr>
          <p:spPr>
            <a:xfrm flipV="1">
              <a:off x="2431591" y="1708545"/>
              <a:ext cx="52976" cy="337101"/>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130916" y="1996733"/>
              <a:ext cx="385994" cy="333570"/>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1" name="Oval 10"/>
            <p:cNvSpPr/>
            <p:nvPr/>
          </p:nvSpPr>
          <p:spPr>
            <a:xfrm>
              <a:off x="2778725" y="2009005"/>
              <a:ext cx="385994" cy="333570"/>
            </a:xfrm>
            <a:prstGeom prst="ellipse">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2" name="Oval 11"/>
            <p:cNvSpPr/>
            <p:nvPr/>
          </p:nvSpPr>
          <p:spPr>
            <a:xfrm>
              <a:off x="2883338" y="1617274"/>
              <a:ext cx="385994" cy="333570"/>
            </a:xfrm>
            <a:prstGeom prst="ellipse">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3" name="Oval 12"/>
            <p:cNvSpPr/>
            <p:nvPr/>
          </p:nvSpPr>
          <p:spPr>
            <a:xfrm>
              <a:off x="2428039" y="1423825"/>
              <a:ext cx="385994" cy="333570"/>
            </a:xfrm>
            <a:prstGeom prst="ellipse">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cxnSp>
          <p:nvCxnSpPr>
            <p:cNvPr id="14" name="Straight Arrow Connector 13"/>
            <p:cNvCxnSpPr/>
            <p:nvPr/>
          </p:nvCxnSpPr>
          <p:spPr>
            <a:xfrm flipV="1">
              <a:off x="2460382" y="1784059"/>
              <a:ext cx="422956" cy="261524"/>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460382" y="2045583"/>
              <a:ext cx="374871" cy="12272"/>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1268108" y="2752815"/>
            <a:ext cx="1959236" cy="2052354"/>
            <a:chOff x="5632519" y="1291242"/>
            <a:chExt cx="1554317" cy="1541887"/>
          </a:xfrm>
        </p:grpSpPr>
        <p:sp>
          <p:nvSpPr>
            <p:cNvPr id="27" name="Rounded Rectangle 26"/>
            <p:cNvSpPr/>
            <p:nvPr/>
          </p:nvSpPr>
          <p:spPr>
            <a:xfrm>
              <a:off x="5866359" y="1291242"/>
              <a:ext cx="1264444" cy="1121569"/>
            </a:xfrm>
            <a:prstGeom prst="round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28" name="Rectangle 27"/>
            <p:cNvSpPr/>
            <p:nvPr/>
          </p:nvSpPr>
          <p:spPr>
            <a:xfrm>
              <a:off x="5632519" y="2399581"/>
              <a:ext cx="1554317" cy="433548"/>
            </a:xfrm>
            <a:prstGeom prst="rect">
              <a:avLst/>
            </a:prstGeom>
          </p:spPr>
          <p:txBody>
            <a:bodyPr wrap="square">
              <a:spAutoFit/>
            </a:bodyPr>
            <a:lstStyle/>
            <a:p>
              <a:pPr marL="134839" lvl="1" algn="ctr" defTabSz="257175">
                <a:spcBef>
                  <a:spcPts val="338"/>
                </a:spcBef>
              </a:pPr>
              <a:r>
                <a:rPr lang="en-US" sz="1050" dirty="0">
                  <a:solidFill>
                    <a:schemeClr val="accent4"/>
                  </a:solidFill>
                  <a:latin typeface="Arial" panose="020B0604020202020204" pitchFamily="34" charset="0"/>
                  <a:ea typeface="Calibri" charset="0"/>
                  <a:cs typeface="Calibri" charset="0"/>
                </a:rPr>
                <a:t>4. The block’s transactions are executed and output stored in a delta </a:t>
              </a:r>
            </a:p>
          </p:txBody>
        </p:sp>
        <p:pic>
          <p:nvPicPr>
            <p:cNvPr id="29" name="Picture 28"/>
            <p:cNvPicPr>
              <a:picLocks noChangeAspect="1"/>
            </p:cNvPicPr>
            <p:nvPr/>
          </p:nvPicPr>
          <p:blipFill>
            <a:blip r:embed="rId3">
              <a:duotone>
                <a:schemeClr val="accent4">
                  <a:shade val="45000"/>
                  <a:satMod val="135000"/>
                </a:schemeClr>
                <a:prstClr val="white"/>
              </a:duotone>
            </a:blip>
            <a:stretch>
              <a:fillRect/>
            </a:stretch>
          </p:blipFill>
          <p:spPr>
            <a:xfrm>
              <a:off x="6139897" y="1536646"/>
              <a:ext cx="269781" cy="315178"/>
            </a:xfrm>
            <a:prstGeom prst="rect">
              <a:avLst/>
            </a:prstGeom>
          </p:spPr>
        </p:pic>
        <p:sp>
          <p:nvSpPr>
            <p:cNvPr id="30" name="Oval 29"/>
            <p:cNvSpPr/>
            <p:nvPr/>
          </p:nvSpPr>
          <p:spPr>
            <a:xfrm>
              <a:off x="5887471" y="1392482"/>
              <a:ext cx="1222219" cy="875943"/>
            </a:xfrm>
            <a:prstGeom prst="ellipse">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31" name="Can 30"/>
            <p:cNvSpPr/>
            <p:nvPr/>
          </p:nvSpPr>
          <p:spPr>
            <a:xfrm>
              <a:off x="6631619" y="1689143"/>
              <a:ext cx="292964" cy="353491"/>
            </a:xfrm>
            <a:prstGeom prst="can">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32" name="TextBox 31"/>
            <p:cNvSpPr txBox="1"/>
            <p:nvPr/>
          </p:nvSpPr>
          <p:spPr>
            <a:xfrm>
              <a:off x="6615050" y="1749523"/>
              <a:ext cx="461745" cy="190761"/>
            </a:xfrm>
            <a:prstGeom prst="rect">
              <a:avLst/>
            </a:prstGeom>
            <a:noFill/>
          </p:spPr>
          <p:txBody>
            <a:bodyPr wrap="square" rtlCol="0">
              <a:spAutoFit/>
            </a:bodyPr>
            <a:lstStyle/>
            <a:p>
              <a:r>
                <a:rPr lang="en-US" sz="1050" dirty="0">
                  <a:solidFill>
                    <a:schemeClr val="tx2"/>
                  </a:solidFill>
                  <a:latin typeface="Arial" panose="020B0604020202020204" pitchFamily="34" charset="0"/>
                  <a:ea typeface="Calibri" charset="0"/>
                  <a:cs typeface="Calibri" charset="0"/>
                </a:rPr>
                <a:t>△</a:t>
              </a:r>
            </a:p>
          </p:txBody>
        </p:sp>
        <p:cxnSp>
          <p:nvCxnSpPr>
            <p:cNvPr id="33" name="Straight Arrow Connector 32"/>
            <p:cNvCxnSpPr/>
            <p:nvPr/>
          </p:nvCxnSpPr>
          <p:spPr>
            <a:xfrm>
              <a:off x="6400800" y="1819922"/>
              <a:ext cx="346229" cy="97655"/>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3484037" y="2752815"/>
            <a:ext cx="2010605" cy="1890619"/>
            <a:chOff x="5975119" y="2378430"/>
            <a:chExt cx="1595070" cy="1420379"/>
          </a:xfrm>
        </p:grpSpPr>
        <p:grpSp>
          <p:nvGrpSpPr>
            <p:cNvPr id="34" name="Group 33"/>
            <p:cNvGrpSpPr/>
            <p:nvPr/>
          </p:nvGrpSpPr>
          <p:grpSpPr>
            <a:xfrm>
              <a:off x="5975119" y="2378430"/>
              <a:ext cx="1595070" cy="1420379"/>
              <a:chOff x="9223097" y="757816"/>
              <a:chExt cx="1595070" cy="1420379"/>
            </a:xfrm>
          </p:grpSpPr>
          <p:sp>
            <p:nvSpPr>
              <p:cNvPr id="35" name="Rounded Rectangle 34"/>
              <p:cNvSpPr/>
              <p:nvPr/>
            </p:nvSpPr>
            <p:spPr>
              <a:xfrm>
                <a:off x="9485399" y="757816"/>
                <a:ext cx="1264444" cy="1121569"/>
              </a:xfrm>
              <a:prstGeom prst="round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36" name="Rectangle 35"/>
              <p:cNvSpPr/>
              <p:nvPr/>
            </p:nvSpPr>
            <p:spPr>
              <a:xfrm>
                <a:off x="9223097" y="1866041"/>
                <a:ext cx="1595070" cy="312154"/>
              </a:xfrm>
              <a:prstGeom prst="rect">
                <a:avLst/>
              </a:prstGeom>
            </p:spPr>
            <p:txBody>
              <a:bodyPr wrap="square">
                <a:spAutoFit/>
              </a:bodyPr>
              <a:lstStyle/>
              <a:p>
                <a:pPr marL="134839" lvl="1" algn="ctr" defTabSz="257175">
                  <a:spcBef>
                    <a:spcPts val="338"/>
                  </a:spcBef>
                </a:pPr>
                <a:r>
                  <a:rPr lang="en-US" sz="1050" dirty="0">
                    <a:solidFill>
                      <a:schemeClr val="accent4"/>
                    </a:solidFill>
                    <a:latin typeface="Arial" panose="020B0604020202020204" pitchFamily="34" charset="0"/>
                    <a:ea typeface="Calibri" charset="0"/>
                    <a:cs typeface="Calibri" charset="0"/>
                  </a:rPr>
                  <a:t>5. The network attempts to agree the correct result</a:t>
                </a:r>
              </a:p>
            </p:txBody>
          </p:sp>
          <p:grpSp>
            <p:nvGrpSpPr>
              <p:cNvPr id="37" name="Group 36"/>
              <p:cNvGrpSpPr/>
              <p:nvPr/>
            </p:nvGrpSpPr>
            <p:grpSpPr>
              <a:xfrm>
                <a:off x="9541432" y="774454"/>
                <a:ext cx="1208411" cy="1091587"/>
                <a:chOff x="3193492" y="2728648"/>
                <a:chExt cx="3052144" cy="2308472"/>
              </a:xfrm>
            </p:grpSpPr>
            <p:sp>
              <p:nvSpPr>
                <p:cNvPr id="41" name="Hexagon 40"/>
                <p:cNvSpPr/>
                <p:nvPr/>
              </p:nvSpPr>
              <p:spPr>
                <a:xfrm>
                  <a:off x="3193492" y="2728648"/>
                  <a:ext cx="3052144" cy="2308472"/>
                </a:xfrm>
                <a:prstGeom prst="hexagon">
                  <a:avLst/>
                </a:prstGeom>
                <a:noFill/>
                <a:ln w="1270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grpSp>
              <p:nvGrpSpPr>
                <p:cNvPr id="42" name="Group 41"/>
                <p:cNvGrpSpPr/>
                <p:nvPr/>
              </p:nvGrpSpPr>
              <p:grpSpPr>
                <a:xfrm>
                  <a:off x="3525884" y="2977518"/>
                  <a:ext cx="2395141" cy="1917635"/>
                  <a:chOff x="3498228" y="3365178"/>
                  <a:chExt cx="2395141" cy="1917635"/>
                </a:xfrm>
              </p:grpSpPr>
              <p:cxnSp>
                <p:nvCxnSpPr>
                  <p:cNvPr id="43" name="Straight Connector 42"/>
                  <p:cNvCxnSpPr/>
                  <p:nvPr/>
                </p:nvCxnSpPr>
                <p:spPr>
                  <a:xfrm>
                    <a:off x="4294998" y="3575766"/>
                    <a:ext cx="663730" cy="213275"/>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3714128" y="3575766"/>
                    <a:ext cx="580870" cy="478124"/>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4742828" y="3789041"/>
                    <a:ext cx="215900" cy="62679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714128" y="4053890"/>
                    <a:ext cx="197462" cy="71142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714128" y="4053890"/>
                    <a:ext cx="1028700" cy="36195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930028" y="4415841"/>
                    <a:ext cx="812800" cy="34947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910655" y="4765311"/>
                    <a:ext cx="718739" cy="295252"/>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4629394" y="4838313"/>
                    <a:ext cx="753576" cy="22225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742828" y="4415840"/>
                    <a:ext cx="646355" cy="422473"/>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5382970" y="4011292"/>
                    <a:ext cx="294498" cy="82702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970235" y="3789041"/>
                    <a:ext cx="707233" cy="22225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3498228" y="3846190"/>
                    <a:ext cx="431800" cy="444501"/>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55" name="Oval 54"/>
                  <p:cNvSpPr/>
                  <p:nvPr/>
                </p:nvSpPr>
                <p:spPr>
                  <a:xfrm>
                    <a:off x="4076415" y="3365178"/>
                    <a:ext cx="431800" cy="444501"/>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56" name="Oval 55"/>
                  <p:cNvSpPr/>
                  <p:nvPr/>
                </p:nvSpPr>
                <p:spPr>
                  <a:xfrm>
                    <a:off x="4542035" y="4189092"/>
                    <a:ext cx="431800" cy="444501"/>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57" name="Oval 56"/>
                  <p:cNvSpPr/>
                  <p:nvPr/>
                </p:nvSpPr>
                <p:spPr>
                  <a:xfrm>
                    <a:off x="3714129" y="4512942"/>
                    <a:ext cx="431800" cy="444501"/>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58" name="Oval 57"/>
                  <p:cNvSpPr/>
                  <p:nvPr/>
                </p:nvSpPr>
                <p:spPr>
                  <a:xfrm>
                    <a:off x="4742829" y="3566791"/>
                    <a:ext cx="431800" cy="444501"/>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59" name="Oval 58"/>
                  <p:cNvSpPr/>
                  <p:nvPr/>
                </p:nvSpPr>
                <p:spPr>
                  <a:xfrm>
                    <a:off x="4408695" y="4838313"/>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60" name="Oval 59"/>
                  <p:cNvSpPr/>
                  <p:nvPr/>
                </p:nvSpPr>
                <p:spPr>
                  <a:xfrm>
                    <a:off x="5461569" y="3813151"/>
                    <a:ext cx="431800" cy="444501"/>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61" name="Oval 60"/>
                  <p:cNvSpPr/>
                  <p:nvPr/>
                </p:nvSpPr>
                <p:spPr>
                  <a:xfrm>
                    <a:off x="5145224" y="4581057"/>
                    <a:ext cx="431800" cy="444501"/>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grpSp>
          </p:grpSp>
          <p:sp>
            <p:nvSpPr>
              <p:cNvPr id="38" name="TextBox 37"/>
              <p:cNvSpPr txBox="1"/>
              <p:nvPr/>
            </p:nvSpPr>
            <p:spPr>
              <a:xfrm>
                <a:off x="10426062" y="1149132"/>
                <a:ext cx="331490" cy="190761"/>
              </a:xfrm>
              <a:prstGeom prst="rect">
                <a:avLst/>
              </a:prstGeom>
              <a:noFill/>
            </p:spPr>
            <p:txBody>
              <a:bodyPr wrap="square" rtlCol="0">
                <a:spAutoFit/>
              </a:bodyPr>
              <a:lstStyle/>
              <a:p>
                <a:r>
                  <a:rPr lang="en-US" sz="1050" dirty="0">
                    <a:solidFill>
                      <a:schemeClr val="tx2"/>
                    </a:solidFill>
                    <a:latin typeface="Arial" panose="020B0604020202020204" pitchFamily="34" charset="0"/>
                    <a:ea typeface="Calibri" charset="0"/>
                    <a:cs typeface="Calibri" charset="0"/>
                  </a:rPr>
                  <a:t>△?</a:t>
                </a:r>
              </a:p>
            </p:txBody>
          </p:sp>
          <p:sp>
            <p:nvSpPr>
              <p:cNvPr id="39" name="TextBox 38"/>
              <p:cNvSpPr txBox="1"/>
              <p:nvPr/>
            </p:nvSpPr>
            <p:spPr>
              <a:xfrm>
                <a:off x="9657781" y="1142073"/>
                <a:ext cx="331490" cy="190761"/>
              </a:xfrm>
              <a:prstGeom prst="rect">
                <a:avLst/>
              </a:prstGeom>
              <a:noFill/>
            </p:spPr>
            <p:txBody>
              <a:bodyPr wrap="square" rtlCol="0">
                <a:spAutoFit/>
              </a:bodyPr>
              <a:lstStyle/>
              <a:p>
                <a:r>
                  <a:rPr lang="en-US" sz="1050" dirty="0">
                    <a:solidFill>
                      <a:schemeClr val="tx2"/>
                    </a:solidFill>
                    <a:latin typeface="Arial" panose="020B0604020202020204" pitchFamily="34" charset="0"/>
                    <a:ea typeface="Calibri" charset="0"/>
                    <a:cs typeface="Calibri" charset="0"/>
                  </a:rPr>
                  <a:t>△?</a:t>
                </a:r>
              </a:p>
            </p:txBody>
          </p:sp>
          <p:sp>
            <p:nvSpPr>
              <p:cNvPr id="40" name="TextBox 39"/>
              <p:cNvSpPr txBox="1"/>
              <p:nvPr/>
            </p:nvSpPr>
            <p:spPr>
              <a:xfrm>
                <a:off x="10303030" y="1497330"/>
                <a:ext cx="331490" cy="190761"/>
              </a:xfrm>
              <a:prstGeom prst="rect">
                <a:avLst/>
              </a:prstGeom>
              <a:noFill/>
            </p:spPr>
            <p:txBody>
              <a:bodyPr wrap="square" rtlCol="0">
                <a:spAutoFit/>
              </a:bodyPr>
              <a:lstStyle/>
              <a:p>
                <a:r>
                  <a:rPr lang="en-US" sz="1050" dirty="0">
                    <a:solidFill>
                      <a:schemeClr val="tx2"/>
                    </a:solidFill>
                    <a:latin typeface="Arial" panose="020B0604020202020204" pitchFamily="34" charset="0"/>
                    <a:ea typeface="Calibri" charset="0"/>
                    <a:cs typeface="Calibri" charset="0"/>
                  </a:rPr>
                  <a:t>△?</a:t>
                </a:r>
              </a:p>
            </p:txBody>
          </p:sp>
        </p:grpSp>
        <p:sp>
          <p:nvSpPr>
            <p:cNvPr id="96" name="TextBox 95"/>
            <p:cNvSpPr txBox="1"/>
            <p:nvPr/>
          </p:nvSpPr>
          <p:spPr>
            <a:xfrm>
              <a:off x="6486461" y="3081793"/>
              <a:ext cx="331490" cy="190761"/>
            </a:xfrm>
            <a:prstGeom prst="rect">
              <a:avLst/>
            </a:prstGeom>
            <a:noFill/>
          </p:spPr>
          <p:txBody>
            <a:bodyPr wrap="square" rtlCol="0">
              <a:spAutoFit/>
            </a:bodyPr>
            <a:lstStyle/>
            <a:p>
              <a:r>
                <a:rPr lang="en-US" sz="1050" dirty="0">
                  <a:solidFill>
                    <a:srgbClr val="FF0000"/>
                  </a:solidFill>
                  <a:latin typeface="Arial" panose="020B0604020202020204" pitchFamily="34" charset="0"/>
                  <a:ea typeface="Calibri" charset="0"/>
                  <a:cs typeface="Calibri" charset="0"/>
                </a:rPr>
                <a:t>△?</a:t>
              </a:r>
            </a:p>
          </p:txBody>
        </p:sp>
        <p:sp>
          <p:nvSpPr>
            <p:cNvPr id="97" name="TextBox 96"/>
            <p:cNvSpPr txBox="1"/>
            <p:nvPr/>
          </p:nvSpPr>
          <p:spPr>
            <a:xfrm>
              <a:off x="6768178" y="3238706"/>
              <a:ext cx="331490" cy="190761"/>
            </a:xfrm>
            <a:prstGeom prst="rect">
              <a:avLst/>
            </a:prstGeom>
            <a:noFill/>
          </p:spPr>
          <p:txBody>
            <a:bodyPr wrap="square" rtlCol="0">
              <a:spAutoFit/>
            </a:bodyPr>
            <a:lstStyle/>
            <a:p>
              <a:r>
                <a:rPr lang="en-US" sz="1050" dirty="0">
                  <a:solidFill>
                    <a:srgbClr val="FF0000"/>
                  </a:solidFill>
                  <a:latin typeface="Arial" panose="020B0604020202020204" pitchFamily="34" charset="0"/>
                  <a:ea typeface="Calibri" charset="0"/>
                  <a:cs typeface="Calibri" charset="0"/>
                </a:rPr>
                <a:t>△?</a:t>
              </a:r>
            </a:p>
          </p:txBody>
        </p:sp>
        <p:sp>
          <p:nvSpPr>
            <p:cNvPr id="98" name="TextBox 97"/>
            <p:cNvSpPr txBox="1"/>
            <p:nvPr/>
          </p:nvSpPr>
          <p:spPr>
            <a:xfrm>
              <a:off x="6821958" y="2930435"/>
              <a:ext cx="331490" cy="190761"/>
            </a:xfrm>
            <a:prstGeom prst="rect">
              <a:avLst/>
            </a:prstGeom>
            <a:noFill/>
          </p:spPr>
          <p:txBody>
            <a:bodyPr wrap="square" rtlCol="0">
              <a:spAutoFit/>
            </a:bodyPr>
            <a:lstStyle/>
            <a:p>
              <a:r>
                <a:rPr lang="en-US" sz="1050" dirty="0">
                  <a:solidFill>
                    <a:srgbClr val="FF0000"/>
                  </a:solidFill>
                  <a:latin typeface="Arial" panose="020B0604020202020204" pitchFamily="34" charset="0"/>
                  <a:ea typeface="Calibri" charset="0"/>
                  <a:cs typeface="Calibri" charset="0"/>
                </a:rPr>
                <a:t>△?</a:t>
              </a:r>
            </a:p>
          </p:txBody>
        </p:sp>
        <p:sp>
          <p:nvSpPr>
            <p:cNvPr id="99" name="TextBox 98"/>
            <p:cNvSpPr txBox="1"/>
            <p:nvPr/>
          </p:nvSpPr>
          <p:spPr>
            <a:xfrm>
              <a:off x="6900535" y="2632125"/>
              <a:ext cx="331490" cy="190761"/>
            </a:xfrm>
            <a:prstGeom prst="rect">
              <a:avLst/>
            </a:prstGeom>
            <a:noFill/>
          </p:spPr>
          <p:txBody>
            <a:bodyPr wrap="square" rtlCol="0">
              <a:spAutoFit/>
            </a:bodyPr>
            <a:lstStyle/>
            <a:p>
              <a:r>
                <a:rPr lang="en-US" sz="1050" dirty="0">
                  <a:solidFill>
                    <a:srgbClr val="FF0000"/>
                  </a:solidFill>
                  <a:latin typeface="Arial" panose="020B0604020202020204" pitchFamily="34" charset="0"/>
                  <a:ea typeface="Calibri" charset="0"/>
                  <a:cs typeface="Calibri" charset="0"/>
                </a:rPr>
                <a:t>△?</a:t>
              </a:r>
            </a:p>
          </p:txBody>
        </p:sp>
        <p:sp>
          <p:nvSpPr>
            <p:cNvPr id="100" name="TextBox 99"/>
            <p:cNvSpPr txBox="1"/>
            <p:nvPr/>
          </p:nvSpPr>
          <p:spPr>
            <a:xfrm>
              <a:off x="6622180" y="2544749"/>
              <a:ext cx="331490" cy="190761"/>
            </a:xfrm>
            <a:prstGeom prst="rect">
              <a:avLst/>
            </a:prstGeom>
            <a:noFill/>
          </p:spPr>
          <p:txBody>
            <a:bodyPr wrap="square" rtlCol="0">
              <a:spAutoFit/>
            </a:bodyPr>
            <a:lstStyle/>
            <a:p>
              <a:r>
                <a:rPr lang="en-US" sz="1050" dirty="0">
                  <a:solidFill>
                    <a:srgbClr val="FF0000"/>
                  </a:solidFill>
                  <a:latin typeface="Arial" panose="020B0604020202020204" pitchFamily="34" charset="0"/>
                  <a:ea typeface="Calibri" charset="0"/>
                  <a:cs typeface="Calibri" charset="0"/>
                </a:rPr>
                <a:t>△?</a:t>
              </a:r>
            </a:p>
          </p:txBody>
        </p:sp>
      </p:grpSp>
      <p:grpSp>
        <p:nvGrpSpPr>
          <p:cNvPr id="144" name="Group 143"/>
          <p:cNvGrpSpPr/>
          <p:nvPr/>
        </p:nvGrpSpPr>
        <p:grpSpPr>
          <a:xfrm>
            <a:off x="5620254" y="667819"/>
            <a:ext cx="2251661" cy="1890619"/>
            <a:chOff x="2890613" y="2378429"/>
            <a:chExt cx="1786306" cy="1420379"/>
          </a:xfrm>
        </p:grpSpPr>
        <p:grpSp>
          <p:nvGrpSpPr>
            <p:cNvPr id="20" name="Group 19"/>
            <p:cNvGrpSpPr/>
            <p:nvPr/>
          </p:nvGrpSpPr>
          <p:grpSpPr>
            <a:xfrm>
              <a:off x="2890613" y="2378429"/>
              <a:ext cx="1786306" cy="1420379"/>
              <a:chOff x="3269332" y="1338414"/>
              <a:chExt cx="1786306" cy="1420379"/>
            </a:xfrm>
          </p:grpSpPr>
          <p:sp>
            <p:nvSpPr>
              <p:cNvPr id="21" name="Rectangle 20"/>
              <p:cNvSpPr/>
              <p:nvPr/>
            </p:nvSpPr>
            <p:spPr>
              <a:xfrm>
                <a:off x="3269332" y="2446639"/>
                <a:ext cx="1786306" cy="312154"/>
              </a:xfrm>
              <a:prstGeom prst="rect">
                <a:avLst/>
              </a:prstGeom>
            </p:spPr>
            <p:txBody>
              <a:bodyPr wrap="square">
                <a:spAutoFit/>
              </a:bodyPr>
              <a:lstStyle/>
              <a:p>
                <a:pPr marL="134839" lvl="1" algn="ctr" defTabSz="257175">
                  <a:spcBef>
                    <a:spcPts val="338"/>
                  </a:spcBef>
                </a:pPr>
                <a:r>
                  <a:rPr lang="en-US" sz="1050" dirty="0">
                    <a:solidFill>
                      <a:schemeClr val="accent4"/>
                    </a:solidFill>
                    <a:latin typeface="Arial" panose="020B0604020202020204" pitchFamily="34" charset="0"/>
                    <a:ea typeface="Calibri" charset="0"/>
                    <a:cs typeface="Calibri" charset="0"/>
                  </a:rPr>
                  <a:t>3. A designated peer creates a block containing the transaction</a:t>
                </a:r>
              </a:p>
            </p:txBody>
          </p:sp>
          <p:grpSp>
            <p:nvGrpSpPr>
              <p:cNvPr id="22" name="Group 21"/>
              <p:cNvGrpSpPr/>
              <p:nvPr/>
            </p:nvGrpSpPr>
            <p:grpSpPr>
              <a:xfrm>
                <a:off x="3614950" y="1338414"/>
                <a:ext cx="1264444" cy="1121569"/>
                <a:chOff x="3614950" y="1338414"/>
                <a:chExt cx="1264444" cy="1121569"/>
              </a:xfrm>
            </p:grpSpPr>
            <p:sp>
              <p:nvSpPr>
                <p:cNvPr id="23" name="Rounded Rectangle 22"/>
                <p:cNvSpPr/>
                <p:nvPr/>
              </p:nvSpPr>
              <p:spPr>
                <a:xfrm>
                  <a:off x="3614950" y="1338414"/>
                  <a:ext cx="1264444" cy="1121569"/>
                </a:xfrm>
                <a:prstGeom prst="round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24" name="Oval 23"/>
                <p:cNvSpPr/>
                <p:nvPr/>
              </p:nvSpPr>
              <p:spPr>
                <a:xfrm>
                  <a:off x="3657174" y="1454360"/>
                  <a:ext cx="1222219" cy="875943"/>
                </a:xfrm>
                <a:prstGeom prst="ellipse">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25" name="Rectangle 24"/>
                <p:cNvSpPr/>
                <p:nvPr/>
              </p:nvSpPr>
              <p:spPr>
                <a:xfrm>
                  <a:off x="3905287" y="1581287"/>
                  <a:ext cx="784690" cy="568391"/>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grpSp>
        </p:grpSp>
        <p:sp>
          <p:nvSpPr>
            <p:cNvPr id="101" name="Rectangle 100"/>
            <p:cNvSpPr/>
            <p:nvPr/>
          </p:nvSpPr>
          <p:spPr>
            <a:xfrm>
              <a:off x="3860238" y="2658166"/>
              <a:ext cx="200025" cy="23574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rial" panose="020B0604020202020204" pitchFamily="34" charset="0"/>
                <a:ea typeface="Calibri" charset="0"/>
                <a:cs typeface="Calibri" charset="0"/>
              </a:endParaRPr>
            </a:p>
          </p:txBody>
        </p:sp>
        <p:cxnSp>
          <p:nvCxnSpPr>
            <p:cNvPr id="102" name="Straight Connector 101"/>
            <p:cNvCxnSpPr/>
            <p:nvPr/>
          </p:nvCxnSpPr>
          <p:spPr>
            <a:xfrm>
              <a:off x="3888811" y="2709811"/>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3891192" y="2762198"/>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3891192" y="2819348"/>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3624494" y="2890151"/>
              <a:ext cx="200025" cy="23574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rial" panose="020B0604020202020204" pitchFamily="34" charset="0"/>
                <a:ea typeface="Calibri" charset="0"/>
                <a:cs typeface="Calibri" charset="0"/>
              </a:endParaRPr>
            </a:p>
          </p:txBody>
        </p:sp>
        <p:cxnSp>
          <p:nvCxnSpPr>
            <p:cNvPr id="106" name="Straight Connector 105"/>
            <p:cNvCxnSpPr/>
            <p:nvPr/>
          </p:nvCxnSpPr>
          <p:spPr>
            <a:xfrm>
              <a:off x="3653067" y="2941796"/>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650988" y="2994183"/>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3650988" y="3051333"/>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9" name="Rectangle 108"/>
            <p:cNvSpPr/>
            <p:nvPr/>
          </p:nvSpPr>
          <p:spPr>
            <a:xfrm>
              <a:off x="4020058" y="2911876"/>
              <a:ext cx="200025" cy="23574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rial" panose="020B0604020202020204" pitchFamily="34" charset="0"/>
                <a:ea typeface="Calibri" charset="0"/>
                <a:cs typeface="Calibri" charset="0"/>
              </a:endParaRPr>
            </a:p>
          </p:txBody>
        </p:sp>
        <p:cxnSp>
          <p:nvCxnSpPr>
            <p:cNvPr id="110" name="Straight Connector 109"/>
            <p:cNvCxnSpPr/>
            <p:nvPr/>
          </p:nvCxnSpPr>
          <p:spPr>
            <a:xfrm>
              <a:off x="4048631" y="2963521"/>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4051012" y="3015908"/>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4051012" y="3073058"/>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235084" y="667819"/>
            <a:ext cx="2010605" cy="2052202"/>
            <a:chOff x="6817154" y="1264444"/>
            <a:chExt cx="1595070" cy="1541773"/>
          </a:xfrm>
        </p:grpSpPr>
        <p:sp>
          <p:nvSpPr>
            <p:cNvPr id="114" name="Rounded Rectangle 113"/>
            <p:cNvSpPr/>
            <p:nvPr/>
          </p:nvSpPr>
          <p:spPr>
            <a:xfrm>
              <a:off x="7079456" y="1264444"/>
              <a:ext cx="1264444" cy="1121569"/>
            </a:xfrm>
            <a:prstGeom prst="round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latin typeface="Arial" panose="020B0604020202020204" pitchFamily="34" charset="0"/>
                <a:ea typeface="Calibri" charset="0"/>
                <a:cs typeface="Calibri" charset="0"/>
              </a:endParaRPr>
            </a:p>
          </p:txBody>
        </p:sp>
        <p:sp>
          <p:nvSpPr>
            <p:cNvPr id="115" name="Rectangle 114"/>
            <p:cNvSpPr/>
            <p:nvPr/>
          </p:nvSpPr>
          <p:spPr>
            <a:xfrm>
              <a:off x="6817154" y="2372669"/>
              <a:ext cx="1595070" cy="433548"/>
            </a:xfrm>
            <a:prstGeom prst="rect">
              <a:avLst/>
            </a:prstGeom>
          </p:spPr>
          <p:txBody>
            <a:bodyPr wrap="square">
              <a:spAutoFit/>
            </a:bodyPr>
            <a:lstStyle/>
            <a:p>
              <a:pPr marL="134839" lvl="1" algn="ctr" defTabSz="257175">
                <a:spcBef>
                  <a:spcPts val="338"/>
                </a:spcBef>
              </a:pPr>
              <a:r>
                <a:rPr lang="en-US" sz="1050" dirty="0">
                  <a:solidFill>
                    <a:schemeClr val="accent4"/>
                  </a:solidFill>
                  <a:latin typeface="Arial" panose="020B0604020202020204" pitchFamily="34" charset="0"/>
                  <a:ea typeface="Calibri" charset="0"/>
                  <a:cs typeface="Calibri" charset="0"/>
                </a:rPr>
                <a:t>1. The application submits a request to invoke a transaction</a:t>
              </a:r>
            </a:p>
          </p:txBody>
        </p:sp>
        <p:grpSp>
          <p:nvGrpSpPr>
            <p:cNvPr id="116" name="Group 115"/>
            <p:cNvGrpSpPr/>
            <p:nvPr/>
          </p:nvGrpSpPr>
          <p:grpSpPr>
            <a:xfrm>
              <a:off x="7614689" y="1399273"/>
              <a:ext cx="600443" cy="474932"/>
              <a:chOff x="3193492" y="2728648"/>
              <a:chExt cx="3052144" cy="2308472"/>
            </a:xfrm>
          </p:grpSpPr>
          <p:sp>
            <p:nvSpPr>
              <p:cNvPr id="123" name="Hexagon 122"/>
              <p:cNvSpPr/>
              <p:nvPr/>
            </p:nvSpPr>
            <p:spPr>
              <a:xfrm>
                <a:off x="3193492" y="2728648"/>
                <a:ext cx="3052144" cy="2308472"/>
              </a:xfrm>
              <a:prstGeom prst="hexagon">
                <a:avLst/>
              </a:prstGeom>
              <a:noFill/>
              <a:ln w="1270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Arial" panose="020B0604020202020204" pitchFamily="34" charset="0"/>
                  <a:ea typeface="Calibri" charset="0"/>
                  <a:cs typeface="Calibri" charset="0"/>
                </a:endParaRPr>
              </a:p>
            </p:txBody>
          </p:sp>
          <p:grpSp>
            <p:nvGrpSpPr>
              <p:cNvPr id="124" name="Group 123"/>
              <p:cNvGrpSpPr/>
              <p:nvPr/>
            </p:nvGrpSpPr>
            <p:grpSpPr>
              <a:xfrm>
                <a:off x="3525884" y="2977518"/>
                <a:ext cx="2395140" cy="1917635"/>
                <a:chOff x="3498228" y="3365178"/>
                <a:chExt cx="2395140" cy="1917635"/>
              </a:xfrm>
            </p:grpSpPr>
            <p:cxnSp>
              <p:nvCxnSpPr>
                <p:cNvPr id="125" name="Straight Connector 124"/>
                <p:cNvCxnSpPr/>
                <p:nvPr/>
              </p:nvCxnSpPr>
              <p:spPr>
                <a:xfrm>
                  <a:off x="4294998" y="3575766"/>
                  <a:ext cx="663730" cy="213275"/>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H="1">
                  <a:off x="3714128" y="3575766"/>
                  <a:ext cx="580870" cy="478124"/>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flipH="1">
                  <a:off x="4742828" y="3789041"/>
                  <a:ext cx="215900" cy="62679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3714128" y="4053890"/>
                  <a:ext cx="197462" cy="71142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3714128" y="4053890"/>
                  <a:ext cx="1028700" cy="36195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flipV="1">
                  <a:off x="3930028" y="4415841"/>
                  <a:ext cx="812800" cy="34947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10655" y="4765311"/>
                  <a:ext cx="718739" cy="295252"/>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4629394" y="4838313"/>
                  <a:ext cx="753576" cy="22225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4742828" y="4415840"/>
                  <a:ext cx="646355" cy="422473"/>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5382970" y="4011292"/>
                  <a:ext cx="294498" cy="82702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4970235" y="3789041"/>
                  <a:ext cx="707233" cy="22225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6" name="Oval 135"/>
                <p:cNvSpPr/>
                <p:nvPr/>
              </p:nvSpPr>
              <p:spPr>
                <a:xfrm>
                  <a:off x="3498228" y="3846191"/>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Arial" panose="020B0604020202020204" pitchFamily="34" charset="0"/>
                    <a:ea typeface="Calibri" charset="0"/>
                    <a:cs typeface="Calibri" charset="0"/>
                  </a:endParaRPr>
                </a:p>
              </p:txBody>
            </p:sp>
            <p:sp>
              <p:nvSpPr>
                <p:cNvPr id="137" name="Oval 136"/>
                <p:cNvSpPr/>
                <p:nvPr/>
              </p:nvSpPr>
              <p:spPr>
                <a:xfrm>
                  <a:off x="4076416" y="3365178"/>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Arial" panose="020B0604020202020204" pitchFamily="34" charset="0"/>
                    <a:ea typeface="Calibri" charset="0"/>
                    <a:cs typeface="Calibri" charset="0"/>
                  </a:endParaRPr>
                </a:p>
              </p:txBody>
            </p:sp>
            <p:sp>
              <p:nvSpPr>
                <p:cNvPr id="138" name="Oval 137"/>
                <p:cNvSpPr/>
                <p:nvPr/>
              </p:nvSpPr>
              <p:spPr>
                <a:xfrm>
                  <a:off x="4542033" y="4189091"/>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Arial" panose="020B0604020202020204" pitchFamily="34" charset="0"/>
                    <a:ea typeface="Calibri" charset="0"/>
                    <a:cs typeface="Calibri" charset="0"/>
                  </a:endParaRPr>
                </a:p>
              </p:txBody>
            </p:sp>
            <p:sp>
              <p:nvSpPr>
                <p:cNvPr id="139" name="Oval 138"/>
                <p:cNvSpPr/>
                <p:nvPr/>
              </p:nvSpPr>
              <p:spPr>
                <a:xfrm>
                  <a:off x="3714128" y="4512941"/>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Arial" panose="020B0604020202020204" pitchFamily="34" charset="0"/>
                    <a:ea typeface="Calibri" charset="0"/>
                    <a:cs typeface="Calibri" charset="0"/>
                  </a:endParaRPr>
                </a:p>
              </p:txBody>
            </p:sp>
            <p:sp>
              <p:nvSpPr>
                <p:cNvPr id="140" name="Oval 139"/>
                <p:cNvSpPr/>
                <p:nvPr/>
              </p:nvSpPr>
              <p:spPr>
                <a:xfrm>
                  <a:off x="4742828" y="3566791"/>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Arial" panose="020B0604020202020204" pitchFamily="34" charset="0"/>
                    <a:ea typeface="Calibri" charset="0"/>
                    <a:cs typeface="Calibri" charset="0"/>
                  </a:endParaRPr>
                </a:p>
              </p:txBody>
            </p:sp>
            <p:sp>
              <p:nvSpPr>
                <p:cNvPr id="141" name="Oval 140"/>
                <p:cNvSpPr/>
                <p:nvPr/>
              </p:nvSpPr>
              <p:spPr>
                <a:xfrm>
                  <a:off x="4408695" y="4838313"/>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Arial" panose="020B0604020202020204" pitchFamily="34" charset="0"/>
                    <a:ea typeface="Calibri" charset="0"/>
                    <a:cs typeface="Calibri" charset="0"/>
                  </a:endParaRPr>
                </a:p>
              </p:txBody>
            </p:sp>
            <p:sp>
              <p:nvSpPr>
                <p:cNvPr id="142" name="Oval 141"/>
                <p:cNvSpPr/>
                <p:nvPr/>
              </p:nvSpPr>
              <p:spPr>
                <a:xfrm>
                  <a:off x="5461568" y="3813150"/>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Arial" panose="020B0604020202020204" pitchFamily="34" charset="0"/>
                    <a:ea typeface="Calibri" charset="0"/>
                    <a:cs typeface="Calibri" charset="0"/>
                  </a:endParaRPr>
                </a:p>
              </p:txBody>
            </p:sp>
            <p:sp>
              <p:nvSpPr>
                <p:cNvPr id="143" name="Oval 142"/>
                <p:cNvSpPr/>
                <p:nvPr/>
              </p:nvSpPr>
              <p:spPr>
                <a:xfrm>
                  <a:off x="5145225" y="4581058"/>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latin typeface="Arial" panose="020B0604020202020204" pitchFamily="34" charset="0"/>
                    <a:ea typeface="Calibri" charset="0"/>
                    <a:cs typeface="Calibri" charset="0"/>
                  </a:endParaRPr>
                </a:p>
              </p:txBody>
            </p:sp>
          </p:grpSp>
        </p:grpSp>
        <p:grpSp>
          <p:nvGrpSpPr>
            <p:cNvPr id="117" name="Group 116"/>
            <p:cNvGrpSpPr/>
            <p:nvPr/>
          </p:nvGrpSpPr>
          <p:grpSpPr>
            <a:xfrm>
              <a:off x="7215188" y="1971676"/>
              <a:ext cx="200025" cy="235744"/>
              <a:chOff x="7215188" y="1971676"/>
              <a:chExt cx="200025" cy="235744"/>
            </a:xfrm>
          </p:grpSpPr>
          <p:sp>
            <p:nvSpPr>
              <p:cNvPr id="119" name="Rectangle 118"/>
              <p:cNvSpPr/>
              <p:nvPr/>
            </p:nvSpPr>
            <p:spPr>
              <a:xfrm>
                <a:off x="7215188" y="1971676"/>
                <a:ext cx="200025" cy="23574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latin typeface="Arial" panose="020B0604020202020204" pitchFamily="34" charset="0"/>
                  <a:ea typeface="Calibri" charset="0"/>
                  <a:cs typeface="Calibri" charset="0"/>
                </a:endParaRPr>
              </a:p>
            </p:txBody>
          </p:sp>
          <p:cxnSp>
            <p:nvCxnSpPr>
              <p:cNvPr id="120" name="Straight Connector 119"/>
              <p:cNvCxnSpPr/>
              <p:nvPr/>
            </p:nvCxnSpPr>
            <p:spPr>
              <a:xfrm>
                <a:off x="7253922" y="2023321"/>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7246143" y="2075647"/>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246143" y="2132858"/>
                <a:ext cx="135732" cy="0"/>
              </a:xfrm>
              <a:prstGeom prst="line">
                <a:avLst/>
              </a:prstGeom>
              <a:ln w="1905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cxnSp>
          <p:nvCxnSpPr>
            <p:cNvPr id="118" name="Straight Arrow Connector 117"/>
            <p:cNvCxnSpPr/>
            <p:nvPr/>
          </p:nvCxnSpPr>
          <p:spPr>
            <a:xfrm flipV="1">
              <a:off x="7422356" y="1782178"/>
              <a:ext cx="270915" cy="189498"/>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7" name="Group 146"/>
          <p:cNvGrpSpPr/>
          <p:nvPr/>
        </p:nvGrpSpPr>
        <p:grpSpPr>
          <a:xfrm>
            <a:off x="5711400" y="2752814"/>
            <a:ext cx="2010605" cy="2052202"/>
            <a:chOff x="7463171" y="2378429"/>
            <a:chExt cx="1595070" cy="1541773"/>
          </a:xfrm>
        </p:grpSpPr>
        <p:sp>
          <p:nvSpPr>
            <p:cNvPr id="148" name="Rounded Rectangle 147"/>
            <p:cNvSpPr/>
            <p:nvPr/>
          </p:nvSpPr>
          <p:spPr>
            <a:xfrm>
              <a:off x="7725473" y="2378429"/>
              <a:ext cx="1264444" cy="1121569"/>
            </a:xfrm>
            <a:prstGeom prst="round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49" name="Rectangle 148"/>
            <p:cNvSpPr/>
            <p:nvPr/>
          </p:nvSpPr>
          <p:spPr>
            <a:xfrm>
              <a:off x="7463171" y="3486654"/>
              <a:ext cx="1595070" cy="433548"/>
            </a:xfrm>
            <a:prstGeom prst="rect">
              <a:avLst/>
            </a:prstGeom>
          </p:spPr>
          <p:txBody>
            <a:bodyPr wrap="square">
              <a:spAutoFit/>
            </a:bodyPr>
            <a:lstStyle/>
            <a:p>
              <a:pPr marL="134839" lvl="1" algn="ctr" defTabSz="257175">
                <a:spcBef>
                  <a:spcPts val="338"/>
                </a:spcBef>
              </a:pPr>
              <a:r>
                <a:rPr lang="en-US" sz="1050" dirty="0">
                  <a:solidFill>
                    <a:schemeClr val="accent4"/>
                  </a:solidFill>
                  <a:latin typeface="Arial" panose="020B0604020202020204" pitchFamily="34" charset="0"/>
                  <a:ea typeface="Calibri" charset="0"/>
                  <a:cs typeface="Calibri" charset="0"/>
                </a:rPr>
                <a:t>6. If there is agreement, the correct output is applied to the world state</a:t>
              </a:r>
            </a:p>
          </p:txBody>
        </p:sp>
        <p:sp>
          <p:nvSpPr>
            <p:cNvPr id="150" name="Hexagon 149"/>
            <p:cNvSpPr/>
            <p:nvPr/>
          </p:nvSpPr>
          <p:spPr>
            <a:xfrm>
              <a:off x="7781506" y="2395067"/>
              <a:ext cx="1208411" cy="1091587"/>
            </a:xfrm>
            <a:prstGeom prst="hexagon">
              <a:avLst/>
            </a:prstGeom>
            <a:noFill/>
            <a:ln w="1270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grpSp>
          <p:nvGrpSpPr>
            <p:cNvPr id="151" name="Group 150"/>
            <p:cNvGrpSpPr/>
            <p:nvPr/>
          </p:nvGrpSpPr>
          <p:grpSpPr>
            <a:xfrm>
              <a:off x="7913107" y="2512748"/>
              <a:ext cx="948289" cy="906775"/>
              <a:chOff x="3498228" y="3365178"/>
              <a:chExt cx="2395140" cy="1917635"/>
            </a:xfrm>
          </p:grpSpPr>
          <p:cxnSp>
            <p:nvCxnSpPr>
              <p:cNvPr id="160" name="Straight Connector 159"/>
              <p:cNvCxnSpPr/>
              <p:nvPr/>
            </p:nvCxnSpPr>
            <p:spPr>
              <a:xfrm>
                <a:off x="4294998" y="3575766"/>
                <a:ext cx="663730" cy="213275"/>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3714128" y="3575766"/>
                <a:ext cx="580870" cy="478124"/>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flipH="1">
                <a:off x="4742828" y="3789041"/>
                <a:ext cx="215900" cy="62679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3714128" y="4053890"/>
                <a:ext cx="197462" cy="711421"/>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3714128" y="4053890"/>
                <a:ext cx="1028700" cy="36195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V="1">
                <a:off x="3930028" y="4415841"/>
                <a:ext cx="812800" cy="34947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3910655" y="4765311"/>
                <a:ext cx="718739" cy="295252"/>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V="1">
                <a:off x="4629394" y="4838313"/>
                <a:ext cx="753576" cy="22225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4742828" y="4415840"/>
                <a:ext cx="646355" cy="422473"/>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flipV="1">
                <a:off x="5382970" y="4011292"/>
                <a:ext cx="294498" cy="827021"/>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4970235" y="3789041"/>
                <a:ext cx="707233" cy="22225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3498228" y="3846191"/>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72" name="Oval 171"/>
              <p:cNvSpPr/>
              <p:nvPr/>
            </p:nvSpPr>
            <p:spPr>
              <a:xfrm>
                <a:off x="4076416" y="3365178"/>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73" name="Oval 172"/>
              <p:cNvSpPr/>
              <p:nvPr/>
            </p:nvSpPr>
            <p:spPr>
              <a:xfrm>
                <a:off x="4542033" y="4189091"/>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74" name="Oval 173"/>
              <p:cNvSpPr/>
              <p:nvPr/>
            </p:nvSpPr>
            <p:spPr>
              <a:xfrm>
                <a:off x="3714128" y="4512941"/>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75" name="Oval 174"/>
              <p:cNvSpPr/>
              <p:nvPr/>
            </p:nvSpPr>
            <p:spPr>
              <a:xfrm>
                <a:off x="4742828" y="3566791"/>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76" name="Oval 175"/>
              <p:cNvSpPr/>
              <p:nvPr/>
            </p:nvSpPr>
            <p:spPr>
              <a:xfrm>
                <a:off x="4408695" y="4838313"/>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77" name="Oval 176"/>
              <p:cNvSpPr/>
              <p:nvPr/>
            </p:nvSpPr>
            <p:spPr>
              <a:xfrm>
                <a:off x="5461568" y="3813150"/>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78" name="Oval 177"/>
              <p:cNvSpPr/>
              <p:nvPr/>
            </p:nvSpPr>
            <p:spPr>
              <a:xfrm>
                <a:off x="5145225" y="4581058"/>
                <a:ext cx="431800" cy="444500"/>
              </a:xfrm>
              <a:prstGeom prst="ellipse">
                <a:avLst/>
              </a:prstGeom>
              <a:solidFill>
                <a:schemeClr val="bg1"/>
              </a:solidFill>
              <a:ln w="127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grpSp>
        <p:sp>
          <p:nvSpPr>
            <p:cNvPr id="152" name="Can 151"/>
            <p:cNvSpPr/>
            <p:nvPr/>
          </p:nvSpPr>
          <p:spPr>
            <a:xfrm>
              <a:off x="8174526" y="2567435"/>
              <a:ext cx="83579" cy="105093"/>
            </a:xfrm>
            <a:prstGeom prst="can">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53" name="Can 152"/>
            <p:cNvSpPr/>
            <p:nvPr/>
          </p:nvSpPr>
          <p:spPr>
            <a:xfrm>
              <a:off x="8442337" y="2666569"/>
              <a:ext cx="83579" cy="105093"/>
            </a:xfrm>
            <a:prstGeom prst="can">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54" name="Can 153"/>
            <p:cNvSpPr/>
            <p:nvPr/>
          </p:nvSpPr>
          <p:spPr>
            <a:xfrm>
              <a:off x="7954059" y="2799735"/>
              <a:ext cx="83579" cy="105093"/>
            </a:xfrm>
            <a:prstGeom prst="can">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55" name="Can 154"/>
            <p:cNvSpPr/>
            <p:nvPr/>
          </p:nvSpPr>
          <p:spPr>
            <a:xfrm>
              <a:off x="8371314" y="2959536"/>
              <a:ext cx="83579" cy="105093"/>
            </a:xfrm>
            <a:prstGeom prst="can">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56" name="Can 155"/>
            <p:cNvSpPr/>
            <p:nvPr/>
          </p:nvSpPr>
          <p:spPr>
            <a:xfrm>
              <a:off x="8042835" y="3119333"/>
              <a:ext cx="83579" cy="105093"/>
            </a:xfrm>
            <a:prstGeom prst="can">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57" name="Can 156"/>
            <p:cNvSpPr/>
            <p:nvPr/>
          </p:nvSpPr>
          <p:spPr>
            <a:xfrm>
              <a:off x="8318048" y="3252496"/>
              <a:ext cx="83579" cy="105093"/>
            </a:xfrm>
            <a:prstGeom prst="can">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58" name="Can 157"/>
            <p:cNvSpPr/>
            <p:nvPr/>
          </p:nvSpPr>
          <p:spPr>
            <a:xfrm>
              <a:off x="8726421" y="2781979"/>
              <a:ext cx="83579" cy="105093"/>
            </a:xfrm>
            <a:prstGeom prst="can">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sp>
          <p:nvSpPr>
            <p:cNvPr id="159" name="Can 158"/>
            <p:cNvSpPr/>
            <p:nvPr/>
          </p:nvSpPr>
          <p:spPr>
            <a:xfrm>
              <a:off x="8602135" y="3137086"/>
              <a:ext cx="83579" cy="105093"/>
            </a:xfrm>
            <a:prstGeom prst="can">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2"/>
                </a:solidFill>
                <a:latin typeface="Arial" panose="020B0604020202020204" pitchFamily="34" charset="0"/>
                <a:ea typeface="Calibri" charset="0"/>
                <a:cs typeface="Calibri" charset="0"/>
              </a:endParaRPr>
            </a:p>
          </p:txBody>
        </p:sp>
      </p:grpSp>
    </p:spTree>
    <p:extLst>
      <p:ext uri="{BB962C8B-B14F-4D97-AF65-F5344CB8AC3E}">
        <p14:creationId xmlns:p14="http://schemas.microsoft.com/office/powerpoint/2010/main" val="4013301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F8A7B2-2967-CF49-8128-649E7152357E}"/>
              </a:ext>
            </a:extLst>
          </p:cNvPr>
          <p:cNvSpPr>
            <a:spLocks noGrp="1"/>
          </p:cNvSpPr>
          <p:nvPr>
            <p:ph type="body" sz="quarter" idx="13"/>
          </p:nvPr>
        </p:nvSpPr>
        <p:spPr/>
        <p:txBody>
          <a:bodyPr/>
          <a:lstStyle/>
          <a:p>
            <a:r>
              <a:rPr lang="en-US" dirty="0"/>
              <a:t>A Note on Cryptographic Mining</a:t>
            </a:r>
          </a:p>
        </p:txBody>
      </p:sp>
      <p:sp>
        <p:nvSpPr>
          <p:cNvPr id="5" name="Text Placeholder 4">
            <a:extLst>
              <a:ext uri="{FF2B5EF4-FFF2-40B4-BE49-F238E27FC236}">
                <a16:creationId xmlns:a16="http://schemas.microsoft.com/office/drawing/2014/main" id="{6E86AAA7-6165-3940-ABF4-D9B757AF52C2}"/>
              </a:ext>
            </a:extLst>
          </p:cNvPr>
          <p:cNvSpPr>
            <a:spLocks noGrp="1"/>
          </p:cNvSpPr>
          <p:nvPr>
            <p:ph type="body" sz="quarter" idx="22"/>
          </p:nvPr>
        </p:nvSpPr>
        <p:spPr/>
        <p:txBody>
          <a:bodyPr>
            <a:normAutofit fontScale="92500" lnSpcReduction="10000"/>
          </a:bodyPr>
          <a:lstStyle/>
          <a:p>
            <a:pPr>
              <a:buFont typeface="Arial" panose="020B0604020202020204" pitchFamily="34" charset="0"/>
              <a:buChar char="•"/>
            </a:pPr>
            <a:r>
              <a:rPr lang="en-US" sz="1500" dirty="0"/>
              <a:t>Cryptographic Mining is a by-product of Proof of Work (</a:t>
            </a:r>
            <a:r>
              <a:rPr lang="en-US" sz="1500" dirty="0" err="1"/>
              <a:t>PoW</a:t>
            </a:r>
            <a:r>
              <a:rPr lang="en-US" sz="1500" dirty="0"/>
              <a:t>)</a:t>
            </a:r>
          </a:p>
          <a:p>
            <a:pPr lvl="1">
              <a:buFont typeface="Arial" panose="020B0604020202020204" pitchFamily="34" charset="0"/>
              <a:buChar char="•"/>
            </a:pPr>
            <a:r>
              <a:rPr lang="en-US" sz="1500" dirty="0"/>
              <a:t>It makes no sense with other consensus mechanisms</a:t>
            </a:r>
          </a:p>
          <a:p>
            <a:pPr lvl="1">
              <a:buFont typeface="Arial" panose="020B0604020202020204" pitchFamily="34" charset="0"/>
              <a:buChar char="•"/>
            </a:pPr>
            <a:endParaRPr lang="en-US" sz="1500" dirty="0"/>
          </a:p>
          <a:p>
            <a:pPr>
              <a:buFont typeface="Arial" panose="020B0604020202020204" pitchFamily="34" charset="0"/>
              <a:buChar char="•"/>
            </a:pPr>
            <a:r>
              <a:rPr lang="en-US" sz="1500" dirty="0"/>
              <a:t>In </a:t>
            </a:r>
            <a:r>
              <a:rPr lang="en-US" sz="1500" dirty="0" err="1"/>
              <a:t>PoW</a:t>
            </a:r>
            <a:r>
              <a:rPr lang="en-US" sz="1500" dirty="0"/>
              <a:t>, nodes show they are legitimate by proving to other nodes that they have burned electricity</a:t>
            </a:r>
          </a:p>
          <a:p>
            <a:pPr lvl="1">
              <a:buFont typeface="Arial" panose="020B0604020202020204" pitchFamily="34" charset="0"/>
              <a:buChar char="•"/>
            </a:pPr>
            <a:r>
              <a:rPr lang="en-US" sz="1500" dirty="0"/>
              <a:t>They do this by revealing the answer to difficult cryptographic puzzles</a:t>
            </a:r>
          </a:p>
          <a:p>
            <a:pPr lvl="1">
              <a:buFont typeface="Arial" panose="020B0604020202020204" pitchFamily="34" charset="0"/>
              <a:buChar char="•"/>
            </a:pPr>
            <a:r>
              <a:rPr lang="en-US" sz="1500" dirty="0"/>
              <a:t>This causes other nodes to add the solver’s version of events (block) to their chain</a:t>
            </a:r>
          </a:p>
          <a:p>
            <a:pPr>
              <a:buFont typeface="Arial" panose="020B0604020202020204" pitchFamily="34" charset="0"/>
              <a:buChar char="•"/>
            </a:pPr>
            <a:endParaRPr lang="en-US" sz="1500" dirty="0"/>
          </a:p>
          <a:p>
            <a:pPr>
              <a:buFont typeface="Arial" panose="020B0604020202020204" pitchFamily="34" charset="0"/>
              <a:buChar char="•"/>
            </a:pPr>
            <a:r>
              <a:rPr lang="en-US" sz="1500" dirty="0"/>
              <a:t>The first solver (i.e. the producer of the block) gets rewarded</a:t>
            </a:r>
          </a:p>
          <a:p>
            <a:pPr lvl="1">
              <a:buFont typeface="Arial" panose="020B0604020202020204" pitchFamily="34" charset="0"/>
              <a:buChar char="•"/>
            </a:pPr>
            <a:r>
              <a:rPr lang="en-US" sz="1500" dirty="0"/>
              <a:t>A bounty of 12.5 bitcoins (this halves every 210,000 blocks)</a:t>
            </a:r>
          </a:p>
          <a:p>
            <a:pPr lvl="1">
              <a:buFont typeface="Arial" panose="020B0604020202020204" pitchFamily="34" charset="0"/>
              <a:buChar char="•"/>
            </a:pPr>
            <a:r>
              <a:rPr lang="en-US" sz="1500" dirty="0"/>
              <a:t>Any transaction fees present</a:t>
            </a:r>
          </a:p>
          <a:p>
            <a:pPr>
              <a:buFont typeface="Arial" panose="020B0604020202020204" pitchFamily="34" charset="0"/>
              <a:buChar char="•"/>
            </a:pPr>
            <a:endParaRPr lang="en-US" sz="1500" dirty="0"/>
          </a:p>
          <a:p>
            <a:pPr>
              <a:buFont typeface="Arial" panose="020B0604020202020204" pitchFamily="34" charset="0"/>
              <a:buChar char="•"/>
            </a:pPr>
            <a:r>
              <a:rPr lang="en-US" sz="1500" dirty="0"/>
              <a:t>The Bitcoin community refers to this “mining”, as running a node can occasionally result in Bitcoin rewards</a:t>
            </a:r>
          </a:p>
          <a:p>
            <a:pPr lvl="1">
              <a:buFont typeface="Arial" panose="020B0604020202020204" pitchFamily="34" charset="0"/>
              <a:buChar char="•"/>
            </a:pPr>
            <a:endParaRPr lang="en-US" sz="1500" dirty="0"/>
          </a:p>
          <a:p>
            <a:pPr>
              <a:buFont typeface="Arial" panose="020B0604020202020204" pitchFamily="34" charset="0"/>
              <a:buChar char="•"/>
            </a:pPr>
            <a:endParaRPr lang="en-US" sz="1500" dirty="0"/>
          </a:p>
        </p:txBody>
      </p:sp>
    </p:spTree>
    <p:extLst>
      <p:ext uri="{BB962C8B-B14F-4D97-AF65-F5344CB8AC3E}">
        <p14:creationId xmlns:p14="http://schemas.microsoft.com/office/powerpoint/2010/main" val="1741390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 name="Picture 245"/>
          <p:cNvPicPr>
            <a:picLocks noChangeAspect="1"/>
          </p:cNvPicPr>
          <p:nvPr/>
        </p:nvPicPr>
        <p:blipFill>
          <a:blip r:embed="rId3"/>
          <a:stretch>
            <a:fillRect/>
          </a:stretch>
        </p:blipFill>
        <p:spPr>
          <a:xfrm>
            <a:off x="7094771" y="1820690"/>
            <a:ext cx="927100" cy="800100"/>
          </a:xfrm>
          <a:prstGeom prst="rect">
            <a:avLst/>
          </a:prstGeom>
        </p:spPr>
      </p:pic>
      <p:sp>
        <p:nvSpPr>
          <p:cNvPr id="6" name="Text Placeholder 5"/>
          <p:cNvSpPr>
            <a:spLocks noGrp="1"/>
          </p:cNvSpPr>
          <p:nvPr>
            <p:ph type="body" sz="quarter" idx="13"/>
          </p:nvPr>
        </p:nvSpPr>
        <p:spPr/>
        <p:txBody>
          <a:bodyPr/>
          <a:lstStyle/>
          <a:p>
            <a:r>
              <a:rPr lang="en-US" dirty="0">
                <a:latin typeface="Arial" charset="0"/>
                <a:ea typeface="Arial" charset="0"/>
                <a:cs typeface="Arial" charset="0"/>
              </a:rPr>
              <a:t>Integrating with Existing Systems </a:t>
            </a:r>
            <a:r>
              <a:rPr lang="mr-IN" dirty="0">
                <a:latin typeface="Arial" charset="0"/>
                <a:ea typeface="Arial" charset="0"/>
                <a:cs typeface="Arial" charset="0"/>
              </a:rPr>
              <a:t>–</a:t>
            </a:r>
            <a:r>
              <a:rPr lang="en-US" dirty="0">
                <a:latin typeface="Arial" charset="0"/>
                <a:ea typeface="Arial" charset="0"/>
                <a:cs typeface="Arial" charset="0"/>
              </a:rPr>
              <a:t> Possibilities</a:t>
            </a:r>
          </a:p>
        </p:txBody>
      </p:sp>
      <p:sp>
        <p:nvSpPr>
          <p:cNvPr id="12" name="Rectangle 11"/>
          <p:cNvSpPr/>
          <p:nvPr/>
        </p:nvSpPr>
        <p:spPr>
          <a:xfrm>
            <a:off x="5566592" y="2907466"/>
            <a:ext cx="923925" cy="470100"/>
          </a:xfrm>
          <a:prstGeom prst="rect">
            <a:avLst/>
          </a:prstGeom>
          <a:solidFill>
            <a:schemeClr val="tx2">
              <a:lumMod val="20000"/>
              <a:lumOff val="80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defTabSz="457200" fontAlgn="auto">
              <a:spcBef>
                <a:spcPts val="0"/>
              </a:spcBef>
              <a:spcAft>
                <a:spcPts val="0"/>
              </a:spcAft>
            </a:pPr>
            <a:r>
              <a:rPr lang="en-US" sz="1050" b="0" dirty="0">
                <a:solidFill>
                  <a:prstClr val="white"/>
                </a:solidFill>
                <a:latin typeface="Arial" charset="0"/>
                <a:ea typeface="Arial" charset="0"/>
                <a:cs typeface="Arial" charset="0"/>
              </a:rPr>
              <a:t>Transform</a:t>
            </a:r>
          </a:p>
        </p:txBody>
      </p:sp>
      <p:cxnSp>
        <p:nvCxnSpPr>
          <p:cNvPr id="14" name="Elbow Connector 13"/>
          <p:cNvCxnSpPr>
            <a:stCxn id="12" idx="3"/>
            <a:endCxn id="114" idx="2"/>
          </p:cNvCxnSpPr>
          <p:nvPr/>
        </p:nvCxnSpPr>
        <p:spPr>
          <a:xfrm flipV="1">
            <a:off x="6490517" y="2608285"/>
            <a:ext cx="1056966" cy="534231"/>
          </a:xfrm>
          <a:prstGeom prst="bentConnector2">
            <a:avLst/>
          </a:prstGeom>
          <a:ln w="25400" cmpd="sng">
            <a:solidFill>
              <a:schemeClr val="tx2">
                <a:lumMod val="40000"/>
                <a:lumOff val="60000"/>
              </a:schemeClr>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12" idx="3"/>
            <a:endCxn id="103" idx="0"/>
          </p:cNvCxnSpPr>
          <p:nvPr/>
        </p:nvCxnSpPr>
        <p:spPr>
          <a:xfrm>
            <a:off x="6490517" y="3142516"/>
            <a:ext cx="1056966" cy="315375"/>
          </a:xfrm>
          <a:prstGeom prst="bentConnector2">
            <a:avLst/>
          </a:prstGeom>
          <a:ln w="25400" cmpd="sng">
            <a:solidFill>
              <a:schemeClr val="tx2">
                <a:lumMod val="40000"/>
                <a:lumOff val="60000"/>
              </a:schemeClr>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2" idx="1"/>
          </p:cNvCxnSpPr>
          <p:nvPr/>
        </p:nvCxnSpPr>
        <p:spPr>
          <a:xfrm flipV="1">
            <a:off x="4247436" y="3142516"/>
            <a:ext cx="1319156" cy="3656"/>
          </a:xfrm>
          <a:prstGeom prst="straightConnector1">
            <a:avLst/>
          </a:prstGeom>
          <a:ln w="25400" cmpd="sng">
            <a:solidFill>
              <a:schemeClr val="tx2">
                <a:lumMod val="40000"/>
                <a:lumOff val="60000"/>
              </a:schemeClr>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002621" y="1908200"/>
            <a:ext cx="692033" cy="369332"/>
          </a:xfrm>
          <a:prstGeom prst="rect">
            <a:avLst/>
          </a:prstGeom>
          <a:noFill/>
          <a:effectLst/>
        </p:spPr>
        <p:txBody>
          <a:bodyPr wrap="square" rtlCol="0">
            <a:spAutoFit/>
          </a:bodyPr>
          <a:lstStyle/>
          <a:p>
            <a:pPr algn="ctr" defTabSz="457200" fontAlgn="auto">
              <a:spcBef>
                <a:spcPts val="0"/>
              </a:spcBef>
              <a:spcAft>
                <a:spcPts val="0"/>
              </a:spcAft>
            </a:pPr>
            <a:r>
              <a:rPr lang="en-US" sz="900" b="0" dirty="0">
                <a:solidFill>
                  <a:schemeClr val="accent5"/>
                </a:solidFill>
                <a:latin typeface="Arial" charset="0"/>
                <a:ea typeface="Arial" charset="0"/>
                <a:cs typeface="Arial" charset="0"/>
              </a:rPr>
              <a:t>Existing systems</a:t>
            </a:r>
          </a:p>
        </p:txBody>
      </p:sp>
      <p:cxnSp>
        <p:nvCxnSpPr>
          <p:cNvPr id="28" name="Straight Arrow Connector 27"/>
          <p:cNvCxnSpPr/>
          <p:nvPr/>
        </p:nvCxnSpPr>
        <p:spPr>
          <a:xfrm flipH="1">
            <a:off x="6267025" y="1952114"/>
            <a:ext cx="632057" cy="0"/>
          </a:xfrm>
          <a:prstGeom prst="straightConnector1">
            <a:avLst/>
          </a:prstGeom>
          <a:ln w="25400" cmpd="sng">
            <a:solidFill>
              <a:schemeClr val="tx2">
                <a:lumMod val="40000"/>
                <a:lumOff val="6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6316268" y="1523398"/>
            <a:ext cx="752325" cy="369332"/>
          </a:xfrm>
          <a:prstGeom prst="rect">
            <a:avLst/>
          </a:prstGeom>
          <a:noFill/>
          <a:effectLst/>
        </p:spPr>
        <p:txBody>
          <a:bodyPr wrap="square" rtlCol="0">
            <a:spAutoFit/>
          </a:bodyPr>
          <a:lstStyle/>
          <a:p>
            <a:pPr defTabSz="457200" fontAlgn="auto">
              <a:spcBef>
                <a:spcPts val="0"/>
              </a:spcBef>
              <a:spcAft>
                <a:spcPts val="0"/>
              </a:spcAft>
            </a:pPr>
            <a:r>
              <a:rPr lang="en-US" sz="900" b="0" dirty="0">
                <a:solidFill>
                  <a:schemeClr val="accent4">
                    <a:lumMod val="75000"/>
                  </a:schemeClr>
                </a:solidFill>
                <a:latin typeface="Arial" charset="0"/>
                <a:ea typeface="Arial" charset="0"/>
                <a:cs typeface="Arial" charset="0"/>
              </a:rPr>
              <a:t>1. System events</a:t>
            </a:r>
          </a:p>
        </p:txBody>
      </p:sp>
      <p:sp>
        <p:nvSpPr>
          <p:cNvPr id="137" name="TextBox 136"/>
          <p:cNvSpPr txBox="1"/>
          <p:nvPr/>
        </p:nvSpPr>
        <p:spPr>
          <a:xfrm>
            <a:off x="4356517" y="1432108"/>
            <a:ext cx="1066814" cy="369332"/>
          </a:xfrm>
          <a:prstGeom prst="rect">
            <a:avLst/>
          </a:prstGeom>
          <a:noFill/>
          <a:effectLst/>
        </p:spPr>
        <p:txBody>
          <a:bodyPr wrap="square" rtlCol="0">
            <a:spAutoFit/>
          </a:bodyPr>
          <a:lstStyle/>
          <a:p>
            <a:pPr defTabSz="457200" fontAlgn="auto">
              <a:spcBef>
                <a:spcPts val="0"/>
              </a:spcBef>
              <a:spcAft>
                <a:spcPts val="0"/>
              </a:spcAft>
            </a:pPr>
            <a:r>
              <a:rPr lang="en-US" sz="900" b="0" dirty="0">
                <a:solidFill>
                  <a:schemeClr val="accent4">
                    <a:lumMod val="75000"/>
                  </a:schemeClr>
                </a:solidFill>
                <a:latin typeface="Arial" charset="0"/>
                <a:ea typeface="Arial" charset="0"/>
                <a:cs typeface="Arial" charset="0"/>
              </a:rPr>
              <a:t>2. Blockchain events</a:t>
            </a:r>
          </a:p>
        </p:txBody>
      </p:sp>
      <p:sp>
        <p:nvSpPr>
          <p:cNvPr id="149" name="TextBox 148"/>
          <p:cNvSpPr txBox="1"/>
          <p:nvPr/>
        </p:nvSpPr>
        <p:spPr>
          <a:xfrm rot="960000">
            <a:off x="4342230" y="3663762"/>
            <a:ext cx="2379524" cy="246221"/>
          </a:xfrm>
          <a:prstGeom prst="rect">
            <a:avLst/>
          </a:prstGeom>
          <a:noFill/>
          <a:effectLst/>
        </p:spPr>
        <p:txBody>
          <a:bodyPr wrap="square" rtlCol="0">
            <a:spAutoFit/>
          </a:bodyPr>
          <a:lstStyle/>
          <a:p>
            <a:pPr marL="171450" indent="-171450" algn="ctr" defTabSz="457200" fontAlgn="auto">
              <a:spcBef>
                <a:spcPts val="0"/>
              </a:spcBef>
              <a:spcAft>
                <a:spcPts val="0"/>
              </a:spcAft>
              <a:buFont typeface="+mj-lt"/>
              <a:buAutoNum type="arabicPeriod" startAt="4"/>
            </a:pPr>
            <a:r>
              <a:rPr lang="en-US" sz="1000" b="0" dirty="0">
                <a:solidFill>
                  <a:schemeClr val="accent4">
                    <a:lumMod val="75000"/>
                  </a:schemeClr>
                </a:solidFill>
                <a:latin typeface="Arial" charset="0"/>
                <a:ea typeface="Arial" charset="0"/>
                <a:cs typeface="Arial" charset="0"/>
              </a:rPr>
              <a:t>Call out to existing systems</a:t>
            </a:r>
            <a:endParaRPr lang="en-US" sz="700" b="0" dirty="0">
              <a:solidFill>
                <a:schemeClr val="accent4">
                  <a:lumMod val="75000"/>
                </a:schemeClr>
              </a:solidFill>
              <a:latin typeface="Arial" charset="0"/>
              <a:ea typeface="Arial" charset="0"/>
              <a:cs typeface="Arial" charset="0"/>
            </a:endParaRPr>
          </a:p>
        </p:txBody>
      </p:sp>
      <p:sp>
        <p:nvSpPr>
          <p:cNvPr id="104" name="TextBox 103"/>
          <p:cNvSpPr txBox="1"/>
          <p:nvPr/>
        </p:nvSpPr>
        <p:spPr>
          <a:xfrm>
            <a:off x="5244640" y="2510793"/>
            <a:ext cx="1843284" cy="369332"/>
          </a:xfrm>
          <a:prstGeom prst="rect">
            <a:avLst/>
          </a:prstGeom>
          <a:noFill/>
          <a:effectLst/>
        </p:spPr>
        <p:txBody>
          <a:bodyPr wrap="square" rtlCol="0">
            <a:spAutoFit/>
          </a:bodyPr>
          <a:lstStyle/>
          <a:p>
            <a:pPr marL="171450" indent="-171450" algn="r" defTabSz="457200" fontAlgn="auto">
              <a:spcBef>
                <a:spcPts val="0"/>
              </a:spcBef>
              <a:spcAft>
                <a:spcPts val="0"/>
              </a:spcAft>
              <a:buFont typeface="+mj-lt"/>
              <a:buAutoNum type="arabicPeriod" startAt="3"/>
            </a:pPr>
            <a:r>
              <a:rPr lang="en-US" sz="900" b="0" dirty="0">
                <a:solidFill>
                  <a:schemeClr val="accent4">
                    <a:lumMod val="75000"/>
                  </a:schemeClr>
                </a:solidFill>
                <a:latin typeface="Arial" charset="0"/>
                <a:ea typeface="Arial" charset="0"/>
                <a:cs typeface="Arial" charset="0"/>
              </a:rPr>
              <a:t>Call into blockchain network from existing systems</a:t>
            </a:r>
          </a:p>
        </p:txBody>
      </p:sp>
      <p:sp>
        <p:nvSpPr>
          <p:cNvPr id="92" name="TextBox 91"/>
          <p:cNvSpPr txBox="1"/>
          <p:nvPr/>
        </p:nvSpPr>
        <p:spPr>
          <a:xfrm>
            <a:off x="1509298" y="3604368"/>
            <a:ext cx="1693272" cy="276999"/>
          </a:xfrm>
          <a:prstGeom prst="rect">
            <a:avLst/>
          </a:prstGeom>
          <a:noFill/>
          <a:effectLst/>
        </p:spPr>
        <p:txBody>
          <a:bodyPr wrap="square" rtlCol="0">
            <a:spAutoFit/>
          </a:bodyPr>
          <a:lstStyle/>
          <a:p>
            <a:pPr algn="ctr" defTabSz="457200" fontAlgn="auto">
              <a:spcBef>
                <a:spcPts val="0"/>
              </a:spcBef>
              <a:spcAft>
                <a:spcPts val="0"/>
              </a:spcAft>
            </a:pPr>
            <a:r>
              <a:rPr lang="en-US" sz="1200" b="0" dirty="0">
                <a:solidFill>
                  <a:schemeClr val="accent5"/>
                </a:solidFill>
                <a:latin typeface="Arial" charset="0"/>
                <a:ea typeface="Arial" charset="0"/>
                <a:cs typeface="Arial" charset="0"/>
              </a:rPr>
              <a:t>Blockchain network</a:t>
            </a:r>
            <a:endParaRPr lang="en-US" sz="825" b="0" dirty="0">
              <a:solidFill>
                <a:schemeClr val="accent5"/>
              </a:solidFill>
              <a:latin typeface="Arial" charset="0"/>
              <a:ea typeface="Arial" charset="0"/>
              <a:cs typeface="Arial" charset="0"/>
            </a:endParaRPr>
          </a:p>
        </p:txBody>
      </p:sp>
      <p:cxnSp>
        <p:nvCxnSpPr>
          <p:cNvPr id="135" name="Straight Arrow Connector 134"/>
          <p:cNvCxnSpPr/>
          <p:nvPr/>
        </p:nvCxnSpPr>
        <p:spPr>
          <a:xfrm>
            <a:off x="4156111" y="1841169"/>
            <a:ext cx="632057" cy="0"/>
          </a:xfrm>
          <a:prstGeom prst="straightConnector1">
            <a:avLst/>
          </a:prstGeom>
          <a:ln w="25400" cmpd="sng">
            <a:solidFill>
              <a:schemeClr val="tx2">
                <a:lumMod val="40000"/>
                <a:lumOff val="6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 name="Elbow Connector 4"/>
          <p:cNvCxnSpPr>
            <a:stCxn id="114" idx="1"/>
            <a:endCxn id="148" idx="1"/>
          </p:cNvCxnSpPr>
          <p:nvPr/>
        </p:nvCxnSpPr>
        <p:spPr>
          <a:xfrm flipH="1">
            <a:off x="3806642" y="2494370"/>
            <a:ext cx="3285703" cy="90"/>
          </a:xfrm>
          <a:prstGeom prst="straightConnector1">
            <a:avLst/>
          </a:prstGeom>
          <a:ln w="25400" cmpd="sng">
            <a:solidFill>
              <a:schemeClr val="tx2">
                <a:lumMod val="40000"/>
                <a:lumOff val="60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a:stCxn id="193" idx="3"/>
            <a:endCxn id="78" idx="1"/>
          </p:cNvCxnSpPr>
          <p:nvPr/>
        </p:nvCxnSpPr>
        <p:spPr>
          <a:xfrm>
            <a:off x="3948335" y="3213279"/>
            <a:ext cx="3144010" cy="923950"/>
          </a:xfrm>
          <a:prstGeom prst="straightConnector1">
            <a:avLst/>
          </a:prstGeom>
          <a:ln w="25400" cmpd="sng">
            <a:solidFill>
              <a:schemeClr val="tx2">
                <a:lumMod val="40000"/>
                <a:lumOff val="6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193" name="Rounded Rectangle 192"/>
          <p:cNvSpPr/>
          <p:nvPr/>
        </p:nvSpPr>
        <p:spPr>
          <a:xfrm>
            <a:off x="3696035" y="3085196"/>
            <a:ext cx="252300" cy="256166"/>
          </a:xfrm>
          <a:prstGeom prst="roundRect">
            <a:avLst/>
          </a:prstGeom>
          <a:solidFill>
            <a:srgbClr val="FFC000"/>
          </a:solid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825" b="0" dirty="0">
              <a:solidFill>
                <a:srgbClr val="000000"/>
              </a:solidFill>
              <a:latin typeface="Arial" charset="0"/>
              <a:ea typeface="Arial" charset="0"/>
              <a:cs typeface="Arial" charset="0"/>
            </a:endParaRPr>
          </a:p>
        </p:txBody>
      </p:sp>
      <p:sp>
        <p:nvSpPr>
          <p:cNvPr id="194" name="Rounded Rectangle 193"/>
          <p:cNvSpPr/>
          <p:nvPr/>
        </p:nvSpPr>
        <p:spPr>
          <a:xfrm>
            <a:off x="3697817" y="1742929"/>
            <a:ext cx="252300" cy="256166"/>
          </a:xfrm>
          <a:prstGeom prst="roundRect">
            <a:avLst/>
          </a:prstGeom>
          <a:solidFill>
            <a:srgbClr val="FFC000"/>
          </a:solid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825" b="0" dirty="0">
              <a:solidFill>
                <a:srgbClr val="000000"/>
              </a:solidFill>
              <a:latin typeface="Arial" charset="0"/>
              <a:ea typeface="Arial" charset="0"/>
              <a:cs typeface="Arial" charset="0"/>
            </a:endParaRPr>
          </a:p>
        </p:txBody>
      </p:sp>
      <p:sp>
        <p:nvSpPr>
          <p:cNvPr id="129" name="TextBox 128"/>
          <p:cNvSpPr txBox="1"/>
          <p:nvPr/>
        </p:nvSpPr>
        <p:spPr>
          <a:xfrm>
            <a:off x="7994774" y="3700251"/>
            <a:ext cx="692033" cy="369332"/>
          </a:xfrm>
          <a:prstGeom prst="rect">
            <a:avLst/>
          </a:prstGeom>
          <a:noFill/>
          <a:effectLst/>
        </p:spPr>
        <p:txBody>
          <a:bodyPr wrap="square" rtlCol="0">
            <a:spAutoFit/>
          </a:bodyPr>
          <a:lstStyle/>
          <a:p>
            <a:pPr algn="ctr" defTabSz="457200" fontAlgn="auto">
              <a:spcBef>
                <a:spcPts val="0"/>
              </a:spcBef>
              <a:spcAft>
                <a:spcPts val="0"/>
              </a:spcAft>
            </a:pPr>
            <a:r>
              <a:rPr lang="en-US" sz="900" b="0" dirty="0">
                <a:solidFill>
                  <a:schemeClr val="accent5"/>
                </a:solidFill>
                <a:latin typeface="Arial" charset="0"/>
                <a:ea typeface="Arial" charset="0"/>
                <a:cs typeface="Arial" charset="0"/>
              </a:rPr>
              <a:t>Existing systems</a:t>
            </a:r>
          </a:p>
        </p:txBody>
      </p:sp>
      <p:grpSp>
        <p:nvGrpSpPr>
          <p:cNvPr id="131" name="Group 130"/>
          <p:cNvGrpSpPr/>
          <p:nvPr/>
        </p:nvGrpSpPr>
        <p:grpSpPr>
          <a:xfrm>
            <a:off x="3942456" y="1712109"/>
            <a:ext cx="221316" cy="276999"/>
            <a:chOff x="2374256" y="3025035"/>
            <a:chExt cx="221316" cy="276999"/>
          </a:xfrm>
        </p:grpSpPr>
        <p:sp>
          <p:nvSpPr>
            <p:cNvPr id="133" name="Oval 132"/>
            <p:cNvSpPr/>
            <p:nvPr/>
          </p:nvSpPr>
          <p:spPr>
            <a:xfrm>
              <a:off x="2374256" y="3036633"/>
              <a:ext cx="221316" cy="226813"/>
            </a:xfrm>
            <a:prstGeom prst="ellipse">
              <a:avLst/>
            </a:prstGeom>
            <a:solidFill>
              <a:srgbClr val="FFFFFF"/>
            </a:solidFill>
            <a:ln w="12700" cmpd="sng">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40" name="TextBox 139"/>
            <p:cNvSpPr txBox="1"/>
            <p:nvPr/>
          </p:nvSpPr>
          <p:spPr>
            <a:xfrm>
              <a:off x="2389944" y="3025035"/>
              <a:ext cx="195186" cy="276999"/>
            </a:xfrm>
            <a:prstGeom prst="rect">
              <a:avLst/>
            </a:prstGeom>
            <a:noFill/>
            <a:ln w="12700">
              <a:noFill/>
            </a:ln>
          </p:spPr>
          <p:txBody>
            <a:bodyPr wrap="square" rtlCol="0">
              <a:spAutoFit/>
            </a:bodyPr>
            <a:lstStyle/>
            <a:p>
              <a:pPr algn="ctr" defTabSz="457200" fontAlgn="auto">
                <a:spcBef>
                  <a:spcPts val="0"/>
                </a:spcBef>
                <a:spcAft>
                  <a:spcPts val="0"/>
                </a:spcAft>
              </a:pPr>
              <a:r>
                <a:rPr lang="en-US" sz="1200" b="0" dirty="0">
                  <a:solidFill>
                    <a:srgbClr val="3C75BC"/>
                  </a:solidFill>
                  <a:latin typeface="Arial" charset="0"/>
                  <a:ea typeface="Arial" charset="0"/>
                  <a:cs typeface="Arial" charset="0"/>
                </a:rPr>
                <a:t>!</a:t>
              </a:r>
            </a:p>
          </p:txBody>
        </p:sp>
      </p:grpSp>
      <p:grpSp>
        <p:nvGrpSpPr>
          <p:cNvPr id="143" name="Group 142"/>
          <p:cNvGrpSpPr/>
          <p:nvPr/>
        </p:nvGrpSpPr>
        <p:grpSpPr>
          <a:xfrm>
            <a:off x="6893461" y="1820744"/>
            <a:ext cx="221316" cy="276999"/>
            <a:chOff x="2374256" y="3025035"/>
            <a:chExt cx="221316" cy="276999"/>
          </a:xfrm>
        </p:grpSpPr>
        <p:sp>
          <p:nvSpPr>
            <p:cNvPr id="150" name="Oval 149"/>
            <p:cNvSpPr/>
            <p:nvPr/>
          </p:nvSpPr>
          <p:spPr>
            <a:xfrm>
              <a:off x="2374256" y="3036633"/>
              <a:ext cx="221316" cy="226813"/>
            </a:xfrm>
            <a:prstGeom prst="ellipse">
              <a:avLst/>
            </a:prstGeom>
            <a:solidFill>
              <a:srgbClr val="FFFFFF"/>
            </a:solidFill>
            <a:ln w="12700" cmpd="sng">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71" name="TextBox 170"/>
            <p:cNvSpPr txBox="1"/>
            <p:nvPr/>
          </p:nvSpPr>
          <p:spPr>
            <a:xfrm>
              <a:off x="2389944" y="3025035"/>
              <a:ext cx="195186" cy="276999"/>
            </a:xfrm>
            <a:prstGeom prst="rect">
              <a:avLst/>
            </a:prstGeom>
            <a:noFill/>
            <a:ln w="12700">
              <a:noFill/>
            </a:ln>
          </p:spPr>
          <p:txBody>
            <a:bodyPr wrap="square" rtlCol="0">
              <a:spAutoFit/>
            </a:bodyPr>
            <a:lstStyle/>
            <a:p>
              <a:pPr algn="ctr" defTabSz="457200" fontAlgn="auto">
                <a:spcBef>
                  <a:spcPts val="0"/>
                </a:spcBef>
                <a:spcAft>
                  <a:spcPts val="0"/>
                </a:spcAft>
              </a:pPr>
              <a:r>
                <a:rPr lang="en-US" sz="1200" b="0" dirty="0">
                  <a:solidFill>
                    <a:srgbClr val="3C75BC"/>
                  </a:solidFill>
                  <a:latin typeface="Arial" charset="0"/>
                  <a:ea typeface="Arial" charset="0"/>
                  <a:cs typeface="Arial" charset="0"/>
                </a:rPr>
                <a:t>!</a:t>
              </a:r>
            </a:p>
          </p:txBody>
        </p:sp>
      </p:grpSp>
      <p:pic>
        <p:nvPicPr>
          <p:cNvPr id="247" name="Picture 246"/>
          <p:cNvPicPr>
            <a:picLocks noChangeAspect="1"/>
          </p:cNvPicPr>
          <p:nvPr/>
        </p:nvPicPr>
        <p:blipFill>
          <a:blip r:embed="rId3"/>
          <a:stretch>
            <a:fillRect/>
          </a:stretch>
        </p:blipFill>
        <p:spPr>
          <a:xfrm>
            <a:off x="7083418" y="3457891"/>
            <a:ext cx="927100" cy="800100"/>
          </a:xfrm>
          <a:prstGeom prst="rect">
            <a:avLst/>
          </a:prstGeom>
        </p:spPr>
      </p:pic>
      <p:grpSp>
        <p:nvGrpSpPr>
          <p:cNvPr id="9" name="Group 8"/>
          <p:cNvGrpSpPr/>
          <p:nvPr/>
        </p:nvGrpSpPr>
        <p:grpSpPr>
          <a:xfrm>
            <a:off x="688240" y="1482988"/>
            <a:ext cx="3559196" cy="2167346"/>
            <a:chOff x="688240" y="1482988"/>
            <a:chExt cx="3559196" cy="2167346"/>
          </a:xfrm>
        </p:grpSpPr>
        <p:grpSp>
          <p:nvGrpSpPr>
            <p:cNvPr id="4" name="Group 3"/>
            <p:cNvGrpSpPr/>
            <p:nvPr/>
          </p:nvGrpSpPr>
          <p:grpSpPr>
            <a:xfrm flipH="1">
              <a:off x="688240" y="1482988"/>
              <a:ext cx="3559196" cy="2167346"/>
              <a:chOff x="957692" y="1930060"/>
              <a:chExt cx="1971366" cy="1281531"/>
            </a:xfrm>
          </p:grpSpPr>
          <p:sp>
            <p:nvSpPr>
              <p:cNvPr id="128" name="Rounded Rectangle 127"/>
              <p:cNvSpPr/>
              <p:nvPr/>
            </p:nvSpPr>
            <p:spPr>
              <a:xfrm>
                <a:off x="957692" y="1930060"/>
                <a:ext cx="1971366" cy="1281531"/>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138" name="Rounded Rectangle 137"/>
              <p:cNvSpPr/>
              <p:nvPr/>
            </p:nvSpPr>
            <p:spPr>
              <a:xfrm>
                <a:off x="1201841" y="2018668"/>
                <a:ext cx="292357"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sp>
            <p:nvSpPr>
              <p:cNvPr id="148" name="Rounded Rectangle 147"/>
              <p:cNvSpPr/>
              <p:nvPr/>
            </p:nvSpPr>
            <p:spPr>
              <a:xfrm>
                <a:off x="1201841" y="2412921"/>
                <a:ext cx="292357"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sp>
            <p:nvSpPr>
              <p:cNvPr id="157" name="Rounded Rectangle 156"/>
              <p:cNvSpPr/>
              <p:nvPr/>
            </p:nvSpPr>
            <p:spPr>
              <a:xfrm>
                <a:off x="1201837" y="2807174"/>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sp>
            <p:nvSpPr>
              <p:cNvPr id="163" name="Rounded Rectangle 162"/>
              <p:cNvSpPr/>
              <p:nvPr/>
            </p:nvSpPr>
            <p:spPr>
              <a:xfrm>
                <a:off x="1771314" y="2018266"/>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grpSp>
            <p:nvGrpSpPr>
              <p:cNvPr id="164" name="Group 163"/>
              <p:cNvGrpSpPr/>
              <p:nvPr/>
            </p:nvGrpSpPr>
            <p:grpSpPr>
              <a:xfrm>
                <a:off x="1761000" y="2269479"/>
                <a:ext cx="211138" cy="44029"/>
                <a:chOff x="2259061" y="4546976"/>
                <a:chExt cx="576021" cy="152400"/>
              </a:xfrm>
            </p:grpSpPr>
            <p:sp>
              <p:nvSpPr>
                <p:cNvPr id="165" name="Rectangle 164"/>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166" name="Rectangle 165"/>
                <p:cNvSpPr/>
                <p:nvPr/>
              </p:nvSpPr>
              <p:spPr>
                <a:xfrm>
                  <a:off x="2475990"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167" name="Rectangle 166"/>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cxnSp>
              <p:nvCxnSpPr>
                <p:cNvPr id="168" name="Straight Connector 167"/>
                <p:cNvCxnSpPr/>
                <p:nvPr/>
              </p:nvCxnSpPr>
              <p:spPr>
                <a:xfrm>
                  <a:off x="2404534" y="4623176"/>
                  <a:ext cx="285075" cy="0"/>
                </a:xfrm>
                <a:prstGeom prst="line">
                  <a:avLst/>
                </a:prstGeom>
                <a:solidFill>
                  <a:schemeClr val="tx2"/>
                </a:solidFill>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169" name="Rounded Rectangle 168"/>
              <p:cNvSpPr/>
              <p:nvPr/>
            </p:nvSpPr>
            <p:spPr>
              <a:xfrm>
                <a:off x="2409107" y="2020384"/>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sp>
            <p:nvSpPr>
              <p:cNvPr id="177" name="Rounded Rectangle 176"/>
              <p:cNvSpPr/>
              <p:nvPr/>
            </p:nvSpPr>
            <p:spPr>
              <a:xfrm>
                <a:off x="1981098" y="2457218"/>
                <a:ext cx="835390" cy="619799"/>
              </a:xfrm>
              <a:prstGeom prst="roundRect">
                <a:avLst/>
              </a:prstGeom>
              <a:solidFill>
                <a:schemeClr val="tx2">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178" name="Rounded Rectangle 177"/>
              <p:cNvSpPr/>
              <p:nvPr/>
            </p:nvSpPr>
            <p:spPr>
              <a:xfrm>
                <a:off x="2052978" y="2789834"/>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sp>
            <p:nvSpPr>
              <p:cNvPr id="179" name="Rounded Rectangle 178"/>
              <p:cNvSpPr/>
              <p:nvPr/>
            </p:nvSpPr>
            <p:spPr>
              <a:xfrm>
                <a:off x="2052978" y="2502345"/>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sp>
            <p:nvSpPr>
              <p:cNvPr id="180" name="Rounded Rectangle 179"/>
              <p:cNvSpPr/>
              <p:nvPr/>
            </p:nvSpPr>
            <p:spPr>
              <a:xfrm>
                <a:off x="2450297" y="2503410"/>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cxnSp>
            <p:nvCxnSpPr>
              <p:cNvPr id="181" name="Straight Connector 180"/>
              <p:cNvCxnSpPr/>
              <p:nvPr/>
            </p:nvCxnSpPr>
            <p:spPr>
              <a:xfrm>
                <a:off x="2345335" y="2617560"/>
                <a:ext cx="104962" cy="10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345335" y="2905049"/>
                <a:ext cx="102332" cy="1468"/>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2199157" y="2732775"/>
                <a:ext cx="0" cy="5705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H="1">
                <a:off x="2593845" y="2733840"/>
                <a:ext cx="2630" cy="5746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2333490" y="2722625"/>
                <a:ext cx="111487" cy="87354"/>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flipV="1">
                <a:off x="2333491" y="2720340"/>
                <a:ext cx="137473" cy="8503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87" name="Rounded Rectangle 186"/>
              <p:cNvSpPr/>
              <p:nvPr/>
            </p:nvSpPr>
            <p:spPr>
              <a:xfrm>
                <a:off x="2447666" y="2791303"/>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cxnSp>
            <p:nvCxnSpPr>
              <p:cNvPr id="188" name="Straight Connector 110"/>
              <p:cNvCxnSpPr/>
              <p:nvPr/>
            </p:nvCxnSpPr>
            <p:spPr>
              <a:xfrm rot="10800000">
                <a:off x="1494196" y="2133882"/>
                <a:ext cx="486903" cy="633237"/>
              </a:xfrm>
              <a:prstGeom prst="bentConnector3">
                <a:avLst>
                  <a:gd name="adj1" fmla="val 50000"/>
                </a:avLst>
              </a:prstGeom>
              <a:solidFill>
                <a:schemeClr val="tx2"/>
              </a:solidFill>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9" name="Straight Connector 113"/>
              <p:cNvCxnSpPr/>
              <p:nvPr/>
            </p:nvCxnSpPr>
            <p:spPr>
              <a:xfrm>
                <a:off x="1494195" y="2528134"/>
                <a:ext cx="486903" cy="238984"/>
              </a:xfrm>
              <a:prstGeom prst="bentConnector3">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0" name="Straight Connector 116"/>
              <p:cNvCxnSpPr/>
              <p:nvPr/>
            </p:nvCxnSpPr>
            <p:spPr>
              <a:xfrm flipV="1">
                <a:off x="1494195" y="2767118"/>
                <a:ext cx="486903" cy="155269"/>
              </a:xfrm>
              <a:prstGeom prst="bentConnector3">
                <a:avLst>
                  <a:gd name="adj1" fmla="val 50000"/>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1" name="Straight Connector 126"/>
              <p:cNvCxnSpPr/>
              <p:nvPr/>
            </p:nvCxnSpPr>
            <p:spPr>
              <a:xfrm>
                <a:off x="2063670" y="2133481"/>
                <a:ext cx="178158" cy="323737"/>
              </a:xfrm>
              <a:prstGeom prst="bentConnector2">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2" name="Straight Connector 126"/>
              <p:cNvCxnSpPr/>
              <p:nvPr/>
            </p:nvCxnSpPr>
            <p:spPr>
              <a:xfrm rot="10800000" flipV="1">
                <a:off x="2241829" y="2135599"/>
                <a:ext cx="167278" cy="321620"/>
              </a:xfrm>
              <a:prstGeom prst="bentConnector2">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248" name="Rectangle 247"/>
            <p:cNvSpPr/>
            <p:nvPr/>
          </p:nvSpPr>
          <p:spPr>
            <a:xfrm flipH="1">
              <a:off x="1556053" y="2057019"/>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49" name="Rectangle 248"/>
            <p:cNvSpPr/>
            <p:nvPr/>
          </p:nvSpPr>
          <p:spPr>
            <a:xfrm flipH="1">
              <a:off x="1412494" y="2057019"/>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50" name="Rectangle 249"/>
            <p:cNvSpPr/>
            <p:nvPr/>
          </p:nvSpPr>
          <p:spPr>
            <a:xfrm flipH="1">
              <a:off x="1271126" y="2057019"/>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cxnSp>
          <p:nvCxnSpPr>
            <p:cNvPr id="251" name="Straight Connector 250"/>
            <p:cNvCxnSpPr/>
            <p:nvPr/>
          </p:nvCxnSpPr>
          <p:spPr>
            <a:xfrm flipH="1">
              <a:off x="1367397" y="2094251"/>
              <a:ext cx="188656" cy="0"/>
            </a:xfrm>
            <a:prstGeom prst="line">
              <a:avLst/>
            </a:prstGeom>
            <a:solidFill>
              <a:schemeClr val="tx2"/>
            </a:solidFill>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252" name="Rectangle 251"/>
          <p:cNvSpPr/>
          <p:nvPr/>
        </p:nvSpPr>
        <p:spPr>
          <a:xfrm flipH="1">
            <a:off x="3746764" y="2057804"/>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53" name="Rectangle 252"/>
          <p:cNvSpPr/>
          <p:nvPr/>
        </p:nvSpPr>
        <p:spPr>
          <a:xfrm flipH="1">
            <a:off x="3603205" y="2057804"/>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54" name="Rectangle 253"/>
          <p:cNvSpPr/>
          <p:nvPr/>
        </p:nvSpPr>
        <p:spPr>
          <a:xfrm flipH="1">
            <a:off x="3461837" y="2057804"/>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cxnSp>
        <p:nvCxnSpPr>
          <p:cNvPr id="255" name="Straight Connector 254"/>
          <p:cNvCxnSpPr/>
          <p:nvPr/>
        </p:nvCxnSpPr>
        <p:spPr>
          <a:xfrm flipH="1">
            <a:off x="3558108" y="2095036"/>
            <a:ext cx="188656" cy="0"/>
          </a:xfrm>
          <a:prstGeom prst="line">
            <a:avLst/>
          </a:prstGeom>
          <a:solidFill>
            <a:schemeClr val="tx2"/>
          </a:solidFill>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260" name="Rectangle 259"/>
          <p:cNvSpPr/>
          <p:nvPr/>
        </p:nvSpPr>
        <p:spPr>
          <a:xfrm flipH="1">
            <a:off x="3746764" y="2727022"/>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61" name="Rectangle 260"/>
          <p:cNvSpPr/>
          <p:nvPr/>
        </p:nvSpPr>
        <p:spPr>
          <a:xfrm flipH="1">
            <a:off x="3603205" y="2727022"/>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62" name="Rectangle 261"/>
          <p:cNvSpPr/>
          <p:nvPr/>
        </p:nvSpPr>
        <p:spPr>
          <a:xfrm flipH="1">
            <a:off x="3461837" y="2727022"/>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cxnSp>
        <p:nvCxnSpPr>
          <p:cNvPr id="263" name="Straight Connector 262"/>
          <p:cNvCxnSpPr/>
          <p:nvPr/>
        </p:nvCxnSpPr>
        <p:spPr>
          <a:xfrm flipH="1">
            <a:off x="3558108" y="2764254"/>
            <a:ext cx="188656" cy="0"/>
          </a:xfrm>
          <a:prstGeom prst="line">
            <a:avLst/>
          </a:prstGeom>
          <a:solidFill>
            <a:schemeClr val="tx2"/>
          </a:solidFill>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264" name="Rectangle 263"/>
          <p:cNvSpPr/>
          <p:nvPr/>
        </p:nvSpPr>
        <p:spPr>
          <a:xfrm flipH="1">
            <a:off x="3754245" y="3395790"/>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65" name="Rectangle 264"/>
          <p:cNvSpPr/>
          <p:nvPr/>
        </p:nvSpPr>
        <p:spPr>
          <a:xfrm flipH="1">
            <a:off x="3610686" y="3395790"/>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66" name="Rectangle 265"/>
          <p:cNvSpPr/>
          <p:nvPr/>
        </p:nvSpPr>
        <p:spPr>
          <a:xfrm flipH="1">
            <a:off x="3469318" y="3395790"/>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cxnSp>
        <p:nvCxnSpPr>
          <p:cNvPr id="267" name="Straight Connector 266"/>
          <p:cNvCxnSpPr/>
          <p:nvPr/>
        </p:nvCxnSpPr>
        <p:spPr>
          <a:xfrm flipH="1">
            <a:off x="3565589" y="3433022"/>
            <a:ext cx="188656" cy="0"/>
          </a:xfrm>
          <a:prstGeom prst="line">
            <a:avLst/>
          </a:prstGeom>
          <a:solidFill>
            <a:schemeClr val="tx2"/>
          </a:solidFill>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722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24"/>
          </p:nvPr>
        </p:nvSpPr>
        <p:spPr>
          <a:xfrm>
            <a:off x="293096" y="859944"/>
            <a:ext cx="4376737" cy="1597776"/>
          </a:xfrm>
        </p:spPr>
        <p:txBody>
          <a:bodyPr>
            <a:normAutofit fontScale="92500" lnSpcReduction="20000"/>
          </a:bodyPr>
          <a:lstStyle/>
          <a:p>
            <a:pPr marL="171450" indent="-171450">
              <a:buClr>
                <a:schemeClr val="bg1">
                  <a:lumMod val="50000"/>
                </a:schemeClr>
              </a:buClr>
              <a:buFont typeface="Arial" charset="0"/>
              <a:buChar char="•"/>
            </a:pPr>
            <a:r>
              <a:rPr lang="en-US" sz="1500" dirty="0">
                <a:latin typeface="Arial" panose="020B0604020202020204" pitchFamily="34" charset="0"/>
                <a:cs typeface="Arial" panose="020B0604020202020204" pitchFamily="34" charset="0"/>
              </a:rPr>
              <a:t>Blockchain is a network system of record</a:t>
            </a:r>
          </a:p>
          <a:p>
            <a:pPr lvl="1">
              <a:buClr>
                <a:schemeClr val="bg1">
                  <a:lumMod val="50000"/>
                </a:schemeClr>
              </a:buClr>
            </a:pPr>
            <a:endParaRPr lang="en-US" sz="1500" dirty="0">
              <a:latin typeface="Arial" panose="020B0604020202020204" pitchFamily="34" charset="0"/>
              <a:cs typeface="Arial" panose="020B0604020202020204" pitchFamily="34" charset="0"/>
            </a:endParaRPr>
          </a:p>
          <a:p>
            <a:pPr marL="171450" indent="-171450">
              <a:buClr>
                <a:schemeClr val="bg1">
                  <a:lumMod val="50000"/>
                </a:schemeClr>
              </a:buClr>
              <a:buFont typeface="Arial" charset="0"/>
              <a:buChar char="•"/>
            </a:pPr>
            <a:r>
              <a:rPr lang="en-US" sz="1500" dirty="0">
                <a:latin typeface="Arial" panose="020B0604020202020204" pitchFamily="34" charset="0"/>
                <a:cs typeface="Arial" panose="020B0604020202020204" pitchFamily="34" charset="0"/>
              </a:rPr>
              <a:t>Two-way exchange</a:t>
            </a:r>
          </a:p>
          <a:p>
            <a:pPr lvl="1"/>
            <a:r>
              <a:rPr lang="en-US" sz="1500" dirty="0">
                <a:latin typeface="Arial" panose="020B0604020202020204" pitchFamily="34" charset="0"/>
                <a:cs typeface="Arial" panose="020B0604020202020204" pitchFamily="34" charset="0"/>
              </a:rPr>
              <a:t>Events from blockchain network create actions in existing systems</a:t>
            </a:r>
          </a:p>
          <a:p>
            <a:pPr lvl="1"/>
            <a:r>
              <a:rPr lang="en-US" sz="1500" dirty="0">
                <a:latin typeface="Arial" panose="020B0604020202020204" pitchFamily="34" charset="0"/>
                <a:cs typeface="Arial" panose="020B0604020202020204" pitchFamily="34" charset="0"/>
              </a:rPr>
              <a:t>Cumulative actions in existing systems result in Blockchain interaction</a:t>
            </a:r>
          </a:p>
        </p:txBody>
      </p:sp>
      <p:sp>
        <p:nvSpPr>
          <p:cNvPr id="12" name="Text Placeholder 11"/>
          <p:cNvSpPr>
            <a:spLocks noGrp="1"/>
          </p:cNvSpPr>
          <p:nvPr>
            <p:ph type="body" sz="quarter" idx="13"/>
          </p:nvPr>
        </p:nvSpPr>
        <p:spPr/>
        <p:txBody>
          <a:bodyPr/>
          <a:lstStyle/>
          <a:p>
            <a:r>
              <a:rPr lang="en-US" dirty="0">
                <a:latin typeface="Arial" charset="0"/>
                <a:ea typeface="Arial" charset="0"/>
                <a:cs typeface="Arial" charset="0"/>
              </a:rPr>
              <a:t>Integrating with Existing Systems </a:t>
            </a:r>
            <a:r>
              <a:rPr lang="mr-IN" dirty="0">
                <a:latin typeface="Arial" charset="0"/>
                <a:ea typeface="Arial" charset="0"/>
                <a:cs typeface="Arial" charset="0"/>
              </a:rPr>
              <a:t>–</a:t>
            </a:r>
            <a:r>
              <a:rPr lang="en-US" dirty="0">
                <a:latin typeface="Arial" charset="0"/>
                <a:ea typeface="Arial" charset="0"/>
                <a:cs typeface="Arial" charset="0"/>
              </a:rPr>
              <a:t> Using Middleware</a:t>
            </a:r>
          </a:p>
        </p:txBody>
      </p:sp>
      <p:pic>
        <p:nvPicPr>
          <p:cNvPr id="6" name="Picture 5"/>
          <p:cNvPicPr>
            <a:picLocks noChangeAspect="1"/>
          </p:cNvPicPr>
          <p:nvPr/>
        </p:nvPicPr>
        <p:blipFill rotWithShape="1">
          <a:blip r:embed="rId3"/>
          <a:srcRect l="1" t="12611" r="1342"/>
          <a:stretch/>
        </p:blipFill>
        <p:spPr>
          <a:xfrm>
            <a:off x="4837199" y="1118896"/>
            <a:ext cx="4120952" cy="1216757"/>
          </a:xfrm>
          <a:prstGeom prst="rect">
            <a:avLst/>
          </a:prstGeom>
          <a:ln>
            <a:solidFill>
              <a:schemeClr val="bg2"/>
            </a:solidFill>
          </a:ln>
          <a:effectLst>
            <a:outerShdw blurRad="50800" dist="76200" dir="2700000" algn="tl" rotWithShape="0">
              <a:prstClr val="black">
                <a:alpha val="40000"/>
              </a:prstClr>
            </a:outerShdw>
          </a:effectLst>
        </p:spPr>
      </p:pic>
      <p:sp>
        <p:nvSpPr>
          <p:cNvPr id="7" name="Content Placeholder 4"/>
          <p:cNvSpPr txBox="1">
            <a:spLocks/>
          </p:cNvSpPr>
          <p:nvPr/>
        </p:nvSpPr>
        <p:spPr>
          <a:xfrm>
            <a:off x="289394" y="2457720"/>
            <a:ext cx="8648398" cy="2333850"/>
          </a:xfrm>
          <a:prstGeom prst="rect">
            <a:avLst/>
          </a:prstGeom>
        </p:spPr>
        <p:txBody>
          <a:bodyPr vert="horz" lIns="91440" tIns="45720" rIns="91440" bIns="45720" rtlCol="0">
            <a:normAutofit fontScale="92500" lnSpcReduction="10000"/>
          </a:bodyPr>
          <a:lstStyle>
            <a:lvl1pPr marL="135731" indent="-135731" algn="l" defTabSz="342900" rtl="0" eaLnBrk="1" latinLnBrk="0" hangingPunct="1">
              <a:spcBef>
                <a:spcPts val="450"/>
              </a:spcBef>
              <a:buClr>
                <a:schemeClr val="accent1"/>
              </a:buClr>
              <a:buFont typeface="Arial"/>
              <a:buChar char="•"/>
              <a:defRPr sz="1500" b="0" i="0" kern="1200">
                <a:solidFill>
                  <a:schemeClr val="accent3"/>
                </a:solidFill>
                <a:latin typeface="Calibri"/>
                <a:ea typeface="+mn-ea"/>
                <a:cs typeface="Calibri"/>
              </a:defRPr>
            </a:lvl1pPr>
            <a:lvl2pPr marL="315516" indent="-135731" algn="l" defTabSz="342900" rtl="0" eaLnBrk="1" latinLnBrk="0" hangingPunct="1">
              <a:spcBef>
                <a:spcPts val="450"/>
              </a:spcBef>
              <a:buFont typeface="Arial"/>
              <a:buChar char="–"/>
              <a:defRPr sz="1350" b="0" i="0" kern="1200">
                <a:solidFill>
                  <a:schemeClr val="accent2"/>
                </a:solidFill>
                <a:latin typeface="Calibri"/>
                <a:ea typeface="+mn-ea"/>
                <a:cs typeface="Calibri"/>
              </a:defRPr>
            </a:lvl2pPr>
            <a:lvl3pPr marL="445294" indent="-129779" algn="l" defTabSz="342900" rtl="0" eaLnBrk="1" latinLnBrk="0" hangingPunct="1">
              <a:spcBef>
                <a:spcPts val="450"/>
              </a:spcBef>
              <a:buFont typeface="Arial"/>
              <a:buChar char="•"/>
              <a:defRPr sz="1200" b="0" i="0" kern="1200">
                <a:solidFill>
                  <a:schemeClr val="accent2"/>
                </a:solidFill>
                <a:latin typeface="Calibri"/>
                <a:ea typeface="+mn-ea"/>
                <a:cs typeface="Calibri"/>
              </a:defRPr>
            </a:lvl3pPr>
            <a:lvl4pPr marL="670322" indent="-225029" algn="l" defTabSz="342900" rtl="0" eaLnBrk="1" latinLnBrk="0" hangingPunct="1">
              <a:spcBef>
                <a:spcPts val="450"/>
              </a:spcBef>
              <a:buFont typeface="Arial"/>
              <a:buChar char="–"/>
              <a:defRPr sz="1050" b="0" i="0" kern="1200">
                <a:solidFill>
                  <a:schemeClr val="accent2"/>
                </a:solidFill>
                <a:latin typeface="Calibri"/>
                <a:ea typeface="+mn-ea"/>
                <a:cs typeface="Calibri"/>
              </a:defRPr>
            </a:lvl4pPr>
            <a:lvl5pPr marL="806054" indent="-135731" algn="l" defTabSz="342900" rtl="0" eaLnBrk="1" latinLnBrk="0" hangingPunct="1">
              <a:spcBef>
                <a:spcPts val="450"/>
              </a:spcBef>
              <a:buFont typeface="Arial"/>
              <a:buChar char="»"/>
              <a:defRPr sz="1050" b="0" i="0" kern="1200">
                <a:solidFill>
                  <a:schemeClr val="accent2"/>
                </a:solidFill>
                <a:latin typeface="Calibri"/>
                <a:ea typeface="+mn-ea"/>
                <a:cs typeface="Calibri"/>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fontAlgn="auto">
              <a:spcAft>
                <a:spcPts val="0"/>
              </a:spcAft>
              <a:buClr>
                <a:schemeClr val="bg1">
                  <a:lumMod val="50000"/>
                </a:schemeClr>
              </a:buClr>
            </a:pPr>
            <a:r>
              <a:rPr lang="en-US" dirty="0">
                <a:solidFill>
                  <a:schemeClr val="tx1"/>
                </a:solidFill>
                <a:latin typeface="Arial" panose="020B0604020202020204" pitchFamily="34" charset="0"/>
                <a:cs typeface="Arial" panose="020B0604020202020204" pitchFamily="34" charset="0"/>
              </a:rPr>
              <a:t>Transformation between blockchain and existing systems’ formats</a:t>
            </a:r>
          </a:p>
          <a:p>
            <a:pPr lvl="1" fontAlgn="auto">
              <a:spcAft>
                <a:spcPts val="0"/>
              </a:spcAft>
              <a:buClr>
                <a:schemeClr val="bg1">
                  <a:lumMod val="50000"/>
                </a:schemeClr>
              </a:buClr>
            </a:pPr>
            <a:r>
              <a:rPr lang="en-US" sz="1500" dirty="0">
                <a:solidFill>
                  <a:schemeClr val="tx1"/>
                </a:solidFill>
                <a:latin typeface="Arial" panose="020B0604020202020204" pitchFamily="34" charset="0"/>
                <a:cs typeface="Arial" panose="020B0604020202020204" pitchFamily="34" charset="0"/>
              </a:rPr>
              <a:t>GBO, ASBO is most likely approach</a:t>
            </a:r>
          </a:p>
          <a:p>
            <a:pPr lvl="1" fontAlgn="auto">
              <a:spcAft>
                <a:spcPts val="0"/>
              </a:spcAft>
              <a:buClr>
                <a:schemeClr val="bg1">
                  <a:lumMod val="50000"/>
                </a:schemeClr>
              </a:buClr>
            </a:pPr>
            <a:r>
              <a:rPr lang="en-US" sz="1500" dirty="0">
                <a:solidFill>
                  <a:schemeClr val="tx1"/>
                </a:solidFill>
                <a:latin typeface="Arial" panose="020B0604020202020204" pitchFamily="34" charset="0"/>
                <a:cs typeface="Arial" panose="020B0604020202020204" pitchFamily="34" charset="0"/>
              </a:rPr>
              <a:t>Standard approach will be for gateway products to bridge these formats</a:t>
            </a:r>
          </a:p>
          <a:p>
            <a:pPr lvl="1" fontAlgn="auto">
              <a:spcAft>
                <a:spcPts val="0"/>
              </a:spcAft>
              <a:buClr>
                <a:schemeClr val="bg1">
                  <a:lumMod val="50000"/>
                </a:schemeClr>
              </a:buClr>
            </a:pPr>
            <a:r>
              <a:rPr lang="en-US" sz="1500" dirty="0">
                <a:solidFill>
                  <a:schemeClr val="tx1"/>
                </a:solidFill>
                <a:latin typeface="Arial" panose="020B0604020202020204" pitchFamily="34" charset="0"/>
                <a:cs typeface="Arial" panose="020B0604020202020204" pitchFamily="34" charset="0"/>
              </a:rPr>
              <a:t>Gateway connects to peer in blockchain network and existing systems</a:t>
            </a:r>
          </a:p>
          <a:p>
            <a:pPr fontAlgn="auto">
              <a:spcAft>
                <a:spcPts val="0"/>
              </a:spcAft>
              <a:buClr>
                <a:schemeClr val="bg1">
                  <a:lumMod val="50000"/>
                </a:schemeClr>
              </a:buClr>
            </a:pPr>
            <a:endParaRPr lang="en-US" dirty="0">
              <a:solidFill>
                <a:schemeClr val="tx1"/>
              </a:solidFill>
              <a:latin typeface="Arial" panose="020B0604020202020204" pitchFamily="34" charset="0"/>
              <a:cs typeface="Arial" panose="020B0604020202020204" pitchFamily="34" charset="0"/>
            </a:endParaRPr>
          </a:p>
          <a:p>
            <a:pPr fontAlgn="auto">
              <a:spcAft>
                <a:spcPts val="0"/>
              </a:spcAft>
              <a:buClr>
                <a:schemeClr val="bg1">
                  <a:lumMod val="50000"/>
                </a:schemeClr>
              </a:buClr>
            </a:pPr>
            <a:r>
              <a:rPr lang="en-US" dirty="0">
                <a:solidFill>
                  <a:schemeClr val="tx1"/>
                </a:solidFill>
                <a:latin typeface="Arial" panose="020B0604020202020204" pitchFamily="34" charset="0"/>
                <a:cs typeface="Arial" panose="020B0604020202020204" pitchFamily="34" charset="0"/>
              </a:rPr>
              <a:t>Smart contracts can call out to existing systems</a:t>
            </a:r>
          </a:p>
          <a:p>
            <a:pPr lvl="1" fontAlgn="auto">
              <a:spcAft>
                <a:spcPts val="0"/>
              </a:spcAft>
              <a:buClr>
                <a:schemeClr val="bg1">
                  <a:lumMod val="50000"/>
                </a:schemeClr>
              </a:buClr>
            </a:pPr>
            <a:r>
              <a:rPr lang="en-US" sz="1500" dirty="0">
                <a:solidFill>
                  <a:schemeClr val="tx1"/>
                </a:solidFill>
                <a:latin typeface="Arial" panose="020B0604020202020204" pitchFamily="34" charset="0"/>
                <a:cs typeface="Arial" panose="020B0604020202020204" pitchFamily="34" charset="0"/>
              </a:rPr>
              <a:t>Query is most likely interaction for smart decisions </a:t>
            </a:r>
          </a:p>
          <a:p>
            <a:pPr lvl="2" fontAlgn="auto">
              <a:spcAft>
                <a:spcPts val="0"/>
              </a:spcAft>
              <a:buClr>
                <a:schemeClr val="bg1">
                  <a:lumMod val="50000"/>
                </a:schemeClr>
              </a:buClr>
            </a:pPr>
            <a:r>
              <a:rPr lang="en-US" sz="1500" dirty="0">
                <a:solidFill>
                  <a:schemeClr val="tx1"/>
                </a:solidFill>
                <a:latin typeface="Arial" panose="020B0604020202020204" pitchFamily="34" charset="0"/>
                <a:cs typeface="Arial" panose="020B0604020202020204" pitchFamily="34" charset="0"/>
              </a:rPr>
              <a:t>e.g. all payments made before asset transfer?</a:t>
            </a:r>
          </a:p>
          <a:p>
            <a:pPr lvl="2" fontAlgn="auto">
              <a:spcAft>
                <a:spcPts val="0"/>
              </a:spcAft>
              <a:buClr>
                <a:schemeClr val="bg1">
                  <a:lumMod val="50000"/>
                </a:schemeClr>
              </a:buClr>
            </a:pPr>
            <a:r>
              <a:rPr lang="en-US" sz="1500" dirty="0">
                <a:solidFill>
                  <a:schemeClr val="accent4"/>
                </a:solidFill>
                <a:latin typeface="Arial" panose="020B0604020202020204" pitchFamily="34" charset="0"/>
                <a:cs typeface="Arial" panose="020B0604020202020204" pitchFamily="34" charset="0"/>
              </a:rPr>
              <a:t>Warning: Take care over predictability: transaction must provide same outputs each time it executes…</a:t>
            </a:r>
          </a:p>
        </p:txBody>
      </p:sp>
      <p:pic>
        <p:nvPicPr>
          <p:cNvPr id="1026" name="Picture 2" descr="mage result for datapow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9186" y="3235929"/>
            <a:ext cx="2868606" cy="1352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218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latin typeface="Arial" charset="0"/>
                <a:ea typeface="Arial" charset="0"/>
                <a:cs typeface="Arial" charset="0"/>
              </a:rPr>
              <a:t>Non-determinism in </a:t>
            </a:r>
            <a:r>
              <a:rPr lang="en-US" dirty="0" err="1">
                <a:latin typeface="Arial" charset="0"/>
                <a:ea typeface="Arial" charset="0"/>
                <a:cs typeface="Arial" charset="0"/>
              </a:rPr>
              <a:t>blockchain</a:t>
            </a:r>
            <a:endParaRPr lang="en-US" dirty="0">
              <a:latin typeface="Arial" charset="0"/>
              <a:ea typeface="Arial" charset="0"/>
              <a:cs typeface="Arial" charset="0"/>
            </a:endParaRPr>
          </a:p>
        </p:txBody>
      </p:sp>
      <p:sp>
        <p:nvSpPr>
          <p:cNvPr id="6" name="Content Placeholder 4"/>
          <p:cNvSpPr txBox="1">
            <a:spLocks/>
          </p:cNvSpPr>
          <p:nvPr/>
        </p:nvSpPr>
        <p:spPr>
          <a:xfrm>
            <a:off x="445496" y="1054152"/>
            <a:ext cx="4674749" cy="3692872"/>
          </a:xfrm>
          <a:prstGeom prst="rect">
            <a:avLst/>
          </a:prstGeom>
        </p:spPr>
        <p:txBody>
          <a:bodyPr vert="horz" lIns="91440" tIns="45720" rIns="91440" bIns="45720" rtlCol="0">
            <a:normAutofit/>
          </a:bodyPr>
          <a:lstStyle>
            <a:lvl1pPr marL="135731" indent="-135731" algn="l" defTabSz="342900" rtl="0" eaLnBrk="1" latinLnBrk="0" hangingPunct="1">
              <a:spcBef>
                <a:spcPts val="450"/>
              </a:spcBef>
              <a:buClr>
                <a:schemeClr val="accent1"/>
              </a:buClr>
              <a:buFont typeface="Arial"/>
              <a:buChar char="•"/>
              <a:defRPr sz="1500" b="0" i="0" kern="1200">
                <a:solidFill>
                  <a:schemeClr val="accent3"/>
                </a:solidFill>
                <a:latin typeface="Calibri"/>
                <a:ea typeface="+mn-ea"/>
                <a:cs typeface="Calibri"/>
              </a:defRPr>
            </a:lvl1pPr>
            <a:lvl2pPr marL="315516" indent="-135731" algn="l" defTabSz="342900" rtl="0" eaLnBrk="1" latinLnBrk="0" hangingPunct="1">
              <a:spcBef>
                <a:spcPts val="450"/>
              </a:spcBef>
              <a:buFont typeface="Arial"/>
              <a:buChar char="–"/>
              <a:defRPr sz="1350" b="0" i="0" kern="1200">
                <a:solidFill>
                  <a:schemeClr val="accent2"/>
                </a:solidFill>
                <a:latin typeface="Calibri"/>
                <a:ea typeface="+mn-ea"/>
                <a:cs typeface="Calibri"/>
              </a:defRPr>
            </a:lvl2pPr>
            <a:lvl3pPr marL="445294" indent="-129779" algn="l" defTabSz="342900" rtl="0" eaLnBrk="1" latinLnBrk="0" hangingPunct="1">
              <a:spcBef>
                <a:spcPts val="450"/>
              </a:spcBef>
              <a:buFont typeface="Arial"/>
              <a:buChar char="•"/>
              <a:defRPr sz="1200" b="0" i="0" kern="1200">
                <a:solidFill>
                  <a:schemeClr val="accent2"/>
                </a:solidFill>
                <a:latin typeface="Calibri"/>
                <a:ea typeface="+mn-ea"/>
                <a:cs typeface="Calibri"/>
              </a:defRPr>
            </a:lvl3pPr>
            <a:lvl4pPr marL="670322" indent="-225029" algn="l" defTabSz="342900" rtl="0" eaLnBrk="1" latinLnBrk="0" hangingPunct="1">
              <a:spcBef>
                <a:spcPts val="450"/>
              </a:spcBef>
              <a:buFont typeface="Arial"/>
              <a:buChar char="–"/>
              <a:defRPr sz="1050" b="0" i="0" kern="1200">
                <a:solidFill>
                  <a:schemeClr val="accent2"/>
                </a:solidFill>
                <a:latin typeface="Calibri"/>
                <a:ea typeface="+mn-ea"/>
                <a:cs typeface="Calibri"/>
              </a:defRPr>
            </a:lvl4pPr>
            <a:lvl5pPr marL="806054" indent="-135731" algn="l" defTabSz="342900" rtl="0" eaLnBrk="1" latinLnBrk="0" hangingPunct="1">
              <a:spcBef>
                <a:spcPts val="450"/>
              </a:spcBef>
              <a:buFont typeface="Arial"/>
              <a:buChar char="»"/>
              <a:defRPr sz="1050" b="0" i="0" kern="1200">
                <a:solidFill>
                  <a:schemeClr val="accent2"/>
                </a:solidFill>
                <a:latin typeface="Calibri"/>
                <a:ea typeface="+mn-ea"/>
                <a:cs typeface="Calibri"/>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fontAlgn="auto">
              <a:spcAft>
                <a:spcPts val="0"/>
              </a:spcAft>
              <a:buClr>
                <a:schemeClr val="bg1">
                  <a:lumMod val="50000"/>
                </a:schemeClr>
              </a:buClr>
            </a:pPr>
            <a:r>
              <a:rPr lang="en-US" dirty="0">
                <a:solidFill>
                  <a:schemeClr val="tx1"/>
                </a:solidFill>
                <a:latin typeface="Arial" panose="020B0604020202020204" pitchFamily="34" charset="0"/>
                <a:cs typeface="Arial" panose="020B0604020202020204" pitchFamily="34" charset="0"/>
              </a:rPr>
              <a:t>Blockchain is a distributed processing system</a:t>
            </a:r>
          </a:p>
          <a:p>
            <a:pPr lvl="1" fontAlgn="auto">
              <a:spcAft>
                <a:spcPts val="0"/>
              </a:spcAft>
            </a:pPr>
            <a:r>
              <a:rPr lang="en-US" sz="1500" dirty="0">
                <a:solidFill>
                  <a:schemeClr val="tx1"/>
                </a:solidFill>
                <a:latin typeface="Arial" panose="020B0604020202020204" pitchFamily="34" charset="0"/>
                <a:cs typeface="Arial" panose="020B0604020202020204" pitchFamily="34" charset="0"/>
              </a:rPr>
              <a:t>Smart contracts are run multiple times and in multiple places</a:t>
            </a:r>
          </a:p>
          <a:p>
            <a:pPr lvl="1" fontAlgn="auto">
              <a:spcAft>
                <a:spcPts val="0"/>
              </a:spcAft>
            </a:pPr>
            <a:r>
              <a:rPr lang="en-US" sz="1500" dirty="0">
                <a:solidFill>
                  <a:schemeClr val="tx1"/>
                </a:solidFill>
                <a:latin typeface="Arial" panose="020B0604020202020204" pitchFamily="34" charset="0"/>
                <a:cs typeface="Arial" panose="020B0604020202020204" pitchFamily="34" charset="0"/>
              </a:rPr>
              <a:t>As we will see, smart contracts need to run deterministically in order for consensus to work</a:t>
            </a:r>
          </a:p>
          <a:p>
            <a:pPr lvl="2" fontAlgn="auto">
              <a:spcAft>
                <a:spcPts val="0"/>
              </a:spcAft>
            </a:pPr>
            <a:r>
              <a:rPr lang="en-US" sz="1500" dirty="0">
                <a:solidFill>
                  <a:schemeClr val="tx1"/>
                </a:solidFill>
                <a:latin typeface="Arial" panose="020B0604020202020204" pitchFamily="34" charset="0"/>
                <a:cs typeface="Arial" panose="020B0604020202020204" pitchFamily="34" charset="0"/>
              </a:rPr>
              <a:t>Particularly when updating the world state</a:t>
            </a:r>
          </a:p>
          <a:p>
            <a:pPr lvl="1" fontAlgn="auto">
              <a:spcAft>
                <a:spcPts val="0"/>
              </a:spcAft>
            </a:pPr>
            <a:endParaRPr lang="en-US" sz="1500" dirty="0">
              <a:solidFill>
                <a:schemeClr val="tx1"/>
              </a:solidFill>
              <a:latin typeface="Arial" panose="020B0604020202020204" pitchFamily="34" charset="0"/>
              <a:cs typeface="Arial" panose="020B0604020202020204" pitchFamily="34" charset="0"/>
            </a:endParaRPr>
          </a:p>
          <a:p>
            <a:pPr fontAlgn="auto">
              <a:spcAft>
                <a:spcPts val="0"/>
              </a:spcAft>
              <a:buClr>
                <a:schemeClr val="bg1">
                  <a:lumMod val="50000"/>
                </a:schemeClr>
              </a:buClr>
            </a:pPr>
            <a:r>
              <a:rPr lang="en-US" dirty="0">
                <a:solidFill>
                  <a:schemeClr val="tx1"/>
                </a:solidFill>
                <a:latin typeface="Arial" panose="020B0604020202020204" pitchFamily="34" charset="0"/>
                <a:cs typeface="Arial" panose="020B0604020202020204" pitchFamily="34" charset="0"/>
              </a:rPr>
              <a:t>It’s particularly difficult to achieve determinism with off-chain processing</a:t>
            </a:r>
          </a:p>
          <a:p>
            <a:pPr lvl="1" fontAlgn="auto">
              <a:spcAft>
                <a:spcPts val="0"/>
              </a:spcAft>
            </a:pPr>
            <a:r>
              <a:rPr lang="en-US" sz="1500" dirty="0">
                <a:solidFill>
                  <a:schemeClr val="tx1"/>
                </a:solidFill>
                <a:latin typeface="Arial" panose="020B0604020202020204" pitchFamily="34" charset="0"/>
                <a:cs typeface="Arial" panose="020B0604020202020204" pitchFamily="34" charset="0"/>
              </a:rPr>
              <a:t>Implement oracle services that are guaranteed to be consistent for a given transaction, or</a:t>
            </a:r>
          </a:p>
          <a:p>
            <a:pPr lvl="1" fontAlgn="auto">
              <a:spcAft>
                <a:spcPts val="0"/>
              </a:spcAft>
            </a:pPr>
            <a:r>
              <a:rPr lang="en-US" sz="1500" dirty="0">
                <a:solidFill>
                  <a:schemeClr val="tx1"/>
                </a:solidFill>
                <a:latin typeface="Arial" panose="020B0604020202020204" pitchFamily="34" charset="0"/>
                <a:cs typeface="Arial" panose="020B0604020202020204" pitchFamily="34" charset="0"/>
              </a:rPr>
              <a:t>Detect duplicates for a transaction in the blockchain, middleware or external system</a:t>
            </a:r>
          </a:p>
          <a:p>
            <a:pPr lvl="1" fontAlgn="auto">
              <a:spcAft>
                <a:spcPts val="0"/>
              </a:spcAft>
            </a:pPr>
            <a:endParaRPr lang="en-US" sz="1500" dirty="0">
              <a:solidFill>
                <a:schemeClr val="tx1"/>
              </a:solidFill>
              <a:latin typeface="Arial" panose="020B0604020202020204" pitchFamily="34" charset="0"/>
              <a:cs typeface="Arial" panose="020B0604020202020204" pitchFamily="34" charset="0"/>
            </a:endParaRPr>
          </a:p>
          <a:p>
            <a:pPr fontAlgn="auto">
              <a:spcAft>
                <a:spcPts val="0"/>
              </a:spcAft>
            </a:pPr>
            <a:endParaRPr lang="en-US" dirty="0">
              <a:latin typeface="Arial" charset="0"/>
            </a:endParaRPr>
          </a:p>
        </p:txBody>
      </p:sp>
      <p:grpSp>
        <p:nvGrpSpPr>
          <p:cNvPr id="26" name="Group 25"/>
          <p:cNvGrpSpPr/>
          <p:nvPr/>
        </p:nvGrpSpPr>
        <p:grpSpPr>
          <a:xfrm>
            <a:off x="5603446" y="2486477"/>
            <a:ext cx="2390931" cy="532160"/>
            <a:chOff x="921895" y="2900588"/>
            <a:chExt cx="2390931" cy="532160"/>
          </a:xfrm>
          <a:solidFill>
            <a:schemeClr val="accent4">
              <a:lumMod val="20000"/>
              <a:lumOff val="80000"/>
            </a:schemeClr>
          </a:solidFill>
        </p:grpSpPr>
        <p:sp>
          <p:nvSpPr>
            <p:cNvPr id="19" name="Rounded Rectangle 18"/>
            <p:cNvSpPr/>
            <p:nvPr/>
          </p:nvSpPr>
          <p:spPr>
            <a:xfrm>
              <a:off x="921895" y="2900588"/>
              <a:ext cx="2390931" cy="53216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charset="0"/>
              </a:endParaRPr>
            </a:p>
          </p:txBody>
        </p:sp>
        <p:sp>
          <p:nvSpPr>
            <p:cNvPr id="20" name="Rectangle 19"/>
            <p:cNvSpPr/>
            <p:nvPr/>
          </p:nvSpPr>
          <p:spPr>
            <a:xfrm>
              <a:off x="1291912" y="2982002"/>
              <a:ext cx="1650901" cy="369332"/>
            </a:xfrm>
            <a:prstGeom prst="rect">
              <a:avLst/>
            </a:prstGeom>
            <a:grpFill/>
          </p:spPr>
          <p:txBody>
            <a:bodyPr wrap="none">
              <a:spAutoFit/>
            </a:bodyPr>
            <a:lstStyle/>
            <a:p>
              <a:pPr algn="ctr"/>
              <a:r>
                <a:rPr lang="en-US" dirty="0" err="1">
                  <a:solidFill>
                    <a:schemeClr val="tx2"/>
                  </a:solidFill>
                  <a:latin typeface="Arial" charset="0"/>
                  <a:cs typeface="Arial" charset="0"/>
                </a:rPr>
                <a:t>getDateTime</a:t>
              </a:r>
              <a:r>
                <a:rPr lang="en-US" dirty="0">
                  <a:solidFill>
                    <a:schemeClr val="tx2"/>
                  </a:solidFill>
                  <a:latin typeface="Arial" charset="0"/>
                  <a:cs typeface="Arial" charset="0"/>
                </a:rPr>
                <a:t>()</a:t>
              </a:r>
            </a:p>
          </p:txBody>
        </p:sp>
      </p:grpSp>
      <p:grpSp>
        <p:nvGrpSpPr>
          <p:cNvPr id="22" name="Group 21"/>
          <p:cNvGrpSpPr/>
          <p:nvPr/>
        </p:nvGrpSpPr>
        <p:grpSpPr>
          <a:xfrm>
            <a:off x="6056109" y="1705436"/>
            <a:ext cx="2223541" cy="532160"/>
            <a:chOff x="1531496" y="3619577"/>
            <a:chExt cx="2223541" cy="532160"/>
          </a:xfrm>
          <a:solidFill>
            <a:schemeClr val="accent4">
              <a:lumMod val="20000"/>
              <a:lumOff val="80000"/>
            </a:schemeClr>
          </a:solidFill>
        </p:grpSpPr>
        <p:sp>
          <p:nvSpPr>
            <p:cNvPr id="38" name="Rounded Rectangle 37"/>
            <p:cNvSpPr/>
            <p:nvPr/>
          </p:nvSpPr>
          <p:spPr>
            <a:xfrm>
              <a:off x="1531496" y="3619577"/>
              <a:ext cx="2223541" cy="53216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charset="0"/>
              </a:endParaRPr>
            </a:p>
          </p:txBody>
        </p:sp>
        <p:sp>
          <p:nvSpPr>
            <p:cNvPr id="40" name="Rectangle 39"/>
            <p:cNvSpPr/>
            <p:nvPr/>
          </p:nvSpPr>
          <p:spPr>
            <a:xfrm>
              <a:off x="1571732" y="3690689"/>
              <a:ext cx="2153154" cy="369332"/>
            </a:xfrm>
            <a:prstGeom prst="rect">
              <a:avLst/>
            </a:prstGeom>
            <a:grpFill/>
          </p:spPr>
          <p:txBody>
            <a:bodyPr wrap="none">
              <a:spAutoFit/>
            </a:bodyPr>
            <a:lstStyle/>
            <a:p>
              <a:pPr algn="ctr"/>
              <a:r>
                <a:rPr lang="en-US" dirty="0" err="1">
                  <a:solidFill>
                    <a:schemeClr val="tx2"/>
                  </a:solidFill>
                  <a:latin typeface="Arial" charset="0"/>
                  <a:cs typeface="Arial" charset="0"/>
                </a:rPr>
                <a:t>getExchangeRate</a:t>
              </a:r>
              <a:r>
                <a:rPr lang="en-US" dirty="0">
                  <a:solidFill>
                    <a:schemeClr val="tx2"/>
                  </a:solidFill>
                  <a:latin typeface="Arial" charset="0"/>
                  <a:cs typeface="Arial" charset="0"/>
                </a:rPr>
                <a:t>()</a:t>
              </a:r>
            </a:p>
          </p:txBody>
        </p:sp>
      </p:grpSp>
      <p:grpSp>
        <p:nvGrpSpPr>
          <p:cNvPr id="42" name="Group 41"/>
          <p:cNvGrpSpPr/>
          <p:nvPr/>
        </p:nvGrpSpPr>
        <p:grpSpPr>
          <a:xfrm>
            <a:off x="6113513" y="3255494"/>
            <a:ext cx="2223541" cy="532160"/>
            <a:chOff x="1531496" y="3619577"/>
            <a:chExt cx="2223541" cy="532160"/>
          </a:xfrm>
          <a:solidFill>
            <a:schemeClr val="accent4">
              <a:lumMod val="20000"/>
              <a:lumOff val="80000"/>
            </a:schemeClr>
          </a:solidFill>
        </p:grpSpPr>
        <p:sp>
          <p:nvSpPr>
            <p:cNvPr id="43" name="Rounded Rectangle 42"/>
            <p:cNvSpPr/>
            <p:nvPr/>
          </p:nvSpPr>
          <p:spPr>
            <a:xfrm>
              <a:off x="1531496" y="3619577"/>
              <a:ext cx="2223541" cy="53216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charset="0"/>
              </a:endParaRPr>
            </a:p>
          </p:txBody>
        </p:sp>
        <p:sp>
          <p:nvSpPr>
            <p:cNvPr id="44" name="Rectangle 43"/>
            <p:cNvSpPr/>
            <p:nvPr/>
          </p:nvSpPr>
          <p:spPr>
            <a:xfrm>
              <a:off x="1670988" y="3690689"/>
              <a:ext cx="1954638" cy="369332"/>
            </a:xfrm>
            <a:prstGeom prst="rect">
              <a:avLst/>
            </a:prstGeom>
            <a:grpFill/>
          </p:spPr>
          <p:txBody>
            <a:bodyPr wrap="none">
              <a:spAutoFit/>
            </a:bodyPr>
            <a:lstStyle/>
            <a:p>
              <a:pPr algn="ctr"/>
              <a:r>
                <a:rPr lang="en-US" dirty="0" err="1">
                  <a:solidFill>
                    <a:schemeClr val="tx2"/>
                  </a:solidFill>
                  <a:latin typeface="Arial" charset="0"/>
                  <a:cs typeface="Arial" charset="0"/>
                </a:rPr>
                <a:t>getTemperature</a:t>
              </a:r>
              <a:r>
                <a:rPr lang="en-US" dirty="0">
                  <a:solidFill>
                    <a:schemeClr val="tx2"/>
                  </a:solidFill>
                  <a:latin typeface="Arial" charset="0"/>
                  <a:cs typeface="Arial" charset="0"/>
                </a:rPr>
                <a:t>()</a:t>
              </a:r>
            </a:p>
          </p:txBody>
        </p:sp>
      </p:grpSp>
      <p:grpSp>
        <p:nvGrpSpPr>
          <p:cNvPr id="46" name="Group 45"/>
          <p:cNvGrpSpPr/>
          <p:nvPr/>
        </p:nvGrpSpPr>
        <p:grpSpPr>
          <a:xfrm>
            <a:off x="5687142" y="940947"/>
            <a:ext cx="2223541" cy="532160"/>
            <a:chOff x="1531496" y="3619577"/>
            <a:chExt cx="2223541" cy="532160"/>
          </a:xfrm>
          <a:solidFill>
            <a:schemeClr val="accent4">
              <a:lumMod val="20000"/>
              <a:lumOff val="80000"/>
            </a:schemeClr>
          </a:solidFill>
        </p:grpSpPr>
        <p:sp>
          <p:nvSpPr>
            <p:cNvPr id="47" name="Rounded Rectangle 46"/>
            <p:cNvSpPr/>
            <p:nvPr/>
          </p:nvSpPr>
          <p:spPr>
            <a:xfrm>
              <a:off x="1531496" y="3619577"/>
              <a:ext cx="2223541" cy="53216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charset="0"/>
              </a:endParaRPr>
            </a:p>
          </p:txBody>
        </p:sp>
        <p:sp>
          <p:nvSpPr>
            <p:cNvPr id="48" name="Rectangle 47"/>
            <p:cNvSpPr/>
            <p:nvPr/>
          </p:nvSpPr>
          <p:spPr>
            <a:xfrm>
              <a:off x="2087901" y="3690689"/>
              <a:ext cx="1120820" cy="369332"/>
            </a:xfrm>
            <a:prstGeom prst="rect">
              <a:avLst/>
            </a:prstGeom>
            <a:grpFill/>
          </p:spPr>
          <p:txBody>
            <a:bodyPr wrap="none">
              <a:spAutoFit/>
            </a:bodyPr>
            <a:lstStyle/>
            <a:p>
              <a:pPr algn="ctr"/>
              <a:r>
                <a:rPr lang="en-US" dirty="0">
                  <a:solidFill>
                    <a:schemeClr val="tx2"/>
                  </a:solidFill>
                  <a:latin typeface="Arial" charset="0"/>
                  <a:cs typeface="Arial" charset="0"/>
                </a:rPr>
                <a:t>random()</a:t>
              </a:r>
            </a:p>
          </p:txBody>
        </p:sp>
      </p:grpSp>
      <p:grpSp>
        <p:nvGrpSpPr>
          <p:cNvPr id="49" name="Group 48"/>
          <p:cNvGrpSpPr/>
          <p:nvPr/>
        </p:nvGrpSpPr>
        <p:grpSpPr>
          <a:xfrm>
            <a:off x="5713782" y="4046838"/>
            <a:ext cx="2223541" cy="669687"/>
            <a:chOff x="1531496" y="3619577"/>
            <a:chExt cx="2223541" cy="532160"/>
          </a:xfrm>
          <a:solidFill>
            <a:schemeClr val="accent4">
              <a:lumMod val="20000"/>
              <a:lumOff val="80000"/>
            </a:schemeClr>
          </a:solidFill>
        </p:grpSpPr>
        <p:sp>
          <p:nvSpPr>
            <p:cNvPr id="50" name="Rounded Rectangle 49"/>
            <p:cNvSpPr/>
            <p:nvPr/>
          </p:nvSpPr>
          <p:spPr>
            <a:xfrm>
              <a:off x="1531496" y="3619577"/>
              <a:ext cx="2223541" cy="53216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2"/>
                </a:solidFill>
                <a:latin typeface="Arial" charset="0"/>
              </a:endParaRPr>
            </a:p>
          </p:txBody>
        </p:sp>
        <p:sp>
          <p:nvSpPr>
            <p:cNvPr id="51" name="Rectangle 50"/>
            <p:cNvSpPr/>
            <p:nvPr/>
          </p:nvSpPr>
          <p:spPr>
            <a:xfrm>
              <a:off x="1707197" y="3690689"/>
              <a:ext cx="1882247" cy="415771"/>
            </a:xfrm>
            <a:prstGeom prst="rect">
              <a:avLst/>
            </a:prstGeom>
            <a:grpFill/>
          </p:spPr>
          <p:txBody>
            <a:bodyPr wrap="none">
              <a:spAutoFit/>
            </a:bodyPr>
            <a:lstStyle/>
            <a:p>
              <a:pPr algn="ctr"/>
              <a:r>
                <a:rPr lang="en-US" sz="1400" dirty="0" err="1">
                  <a:solidFill>
                    <a:schemeClr val="tx2"/>
                  </a:solidFill>
                  <a:latin typeface="Arial" charset="0"/>
                  <a:cs typeface="Arial" charset="0"/>
                </a:rPr>
                <a:t>incrementValue</a:t>
              </a:r>
              <a:endParaRPr lang="en-US" sz="1400" dirty="0">
                <a:solidFill>
                  <a:schemeClr val="tx2"/>
                </a:solidFill>
                <a:latin typeface="Arial" charset="0"/>
                <a:cs typeface="Arial" charset="0"/>
              </a:endParaRPr>
            </a:p>
            <a:p>
              <a:pPr algn="ctr"/>
              <a:r>
                <a:rPr lang="en-US" sz="1400" dirty="0" err="1">
                  <a:solidFill>
                    <a:schemeClr val="tx2"/>
                  </a:solidFill>
                  <a:latin typeface="Arial" charset="0"/>
                  <a:cs typeface="Arial" charset="0"/>
                </a:rPr>
                <a:t>inExternalSystem</a:t>
              </a:r>
              <a:r>
                <a:rPr lang="en-US" sz="1400" dirty="0">
                  <a:solidFill>
                    <a:schemeClr val="tx2"/>
                  </a:solidFill>
                  <a:latin typeface="Arial" charset="0"/>
                  <a:cs typeface="Arial" charset="0"/>
                </a:rPr>
                <a:t>(</a:t>
              </a:r>
              <a:r>
                <a:rPr lang="mr-IN" sz="1400" dirty="0">
                  <a:solidFill>
                    <a:schemeClr val="tx2"/>
                  </a:solidFill>
                  <a:latin typeface="Arial" charset="0"/>
                  <a:cs typeface="Arial" charset="0"/>
                </a:rPr>
                <a:t>…</a:t>
              </a:r>
              <a:r>
                <a:rPr lang="en-US" sz="1400" dirty="0">
                  <a:solidFill>
                    <a:schemeClr val="tx2"/>
                  </a:solidFill>
                  <a:latin typeface="Arial" charset="0"/>
                  <a:cs typeface="Arial" charset="0"/>
                </a:rPr>
                <a:t>)</a:t>
              </a:r>
            </a:p>
          </p:txBody>
        </p:sp>
      </p:grpSp>
    </p:spTree>
    <p:extLst>
      <p:ext uri="{BB962C8B-B14F-4D97-AF65-F5344CB8AC3E}">
        <p14:creationId xmlns:p14="http://schemas.microsoft.com/office/powerpoint/2010/main" val="2096210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p:txBody>
          <a:bodyPr/>
          <a:lstStyle/>
          <a:p>
            <a:r>
              <a:rPr lang="en-US" dirty="0">
                <a:latin typeface="Arial" charset="0"/>
                <a:ea typeface="Arial" charset="0"/>
                <a:cs typeface="Arial" charset="0"/>
              </a:rPr>
              <a:t>Security: Public vs. private </a:t>
            </a:r>
            <a:r>
              <a:rPr lang="en-US" dirty="0" err="1">
                <a:latin typeface="Arial" charset="0"/>
                <a:ea typeface="Arial" charset="0"/>
                <a:cs typeface="Arial" charset="0"/>
              </a:rPr>
              <a:t>blockchains</a:t>
            </a:r>
            <a:endParaRPr lang="en-US" dirty="0">
              <a:latin typeface="Arial" charset="0"/>
              <a:ea typeface="Arial" charset="0"/>
              <a:cs typeface="Arial" charset="0"/>
            </a:endParaRPr>
          </a:p>
        </p:txBody>
      </p:sp>
      <p:sp>
        <p:nvSpPr>
          <p:cNvPr id="16" name="Text Placeholder 15"/>
          <p:cNvSpPr>
            <a:spLocks noGrp="1"/>
          </p:cNvSpPr>
          <p:nvPr>
            <p:ph type="body" sz="quarter" idx="22"/>
          </p:nvPr>
        </p:nvSpPr>
        <p:spPr>
          <a:xfrm>
            <a:off x="319489" y="2673342"/>
            <a:ext cx="8670614" cy="1540725"/>
          </a:xfrm>
        </p:spPr>
        <p:txBody>
          <a:bodyPr>
            <a:noAutofit/>
          </a:bodyPr>
          <a:lstStyle/>
          <a:p>
            <a:r>
              <a:rPr lang="en-US" sz="1500" dirty="0">
                <a:latin typeface="Arial" panose="020B0604020202020204" pitchFamily="34" charset="0"/>
                <a:cs typeface="Arial" panose="020B0604020202020204" pitchFamily="34" charset="0"/>
              </a:rPr>
              <a:t>Some use-cases require anonymity, others require privacy</a:t>
            </a:r>
          </a:p>
          <a:p>
            <a:pPr lvl="1"/>
            <a:r>
              <a:rPr lang="en-US" sz="1500" dirty="0">
                <a:latin typeface="Arial" panose="020B0604020202020204" pitchFamily="34" charset="0"/>
                <a:cs typeface="Arial" panose="020B0604020202020204" pitchFamily="34" charset="0"/>
              </a:rPr>
              <a:t>Some may require a mixture of the two, depending on the characteristics of each participant</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Most business use-cases require </a:t>
            </a:r>
            <a:r>
              <a:rPr lang="en-US" sz="1500" dirty="0">
                <a:solidFill>
                  <a:schemeClr val="accent4"/>
                </a:solidFill>
              </a:rPr>
              <a:t>private, permissioned blockchains</a:t>
            </a:r>
          </a:p>
          <a:p>
            <a:pPr lvl="1"/>
            <a:r>
              <a:rPr lang="en-US" sz="1500" dirty="0">
                <a:latin typeface="Arial" panose="020B0604020202020204" pitchFamily="34" charset="0"/>
                <a:cs typeface="Arial" panose="020B0604020202020204" pitchFamily="34" charset="0"/>
              </a:rPr>
              <a:t>Network members know who they’re dealing with (required for KYC, AML etc.)</a:t>
            </a:r>
          </a:p>
          <a:p>
            <a:pPr lvl="1"/>
            <a:r>
              <a:rPr lang="en-US" sz="1500" dirty="0">
                <a:latin typeface="Arial" panose="020B0604020202020204" pitchFamily="34" charset="0"/>
                <a:cs typeface="Arial" panose="020B0604020202020204" pitchFamily="34" charset="0"/>
              </a:rPr>
              <a:t>Transactions are (usually) confidential between the participants concerned</a:t>
            </a:r>
          </a:p>
          <a:p>
            <a:pPr lvl="1"/>
            <a:r>
              <a:rPr lang="en-US" sz="1500" dirty="0">
                <a:latin typeface="Arial" panose="020B0604020202020204" pitchFamily="34" charset="0"/>
                <a:cs typeface="Arial" panose="020B0604020202020204" pitchFamily="34" charset="0"/>
              </a:rPr>
              <a:t>Membership is controlled</a:t>
            </a:r>
          </a:p>
        </p:txBody>
      </p:sp>
      <p:grpSp>
        <p:nvGrpSpPr>
          <p:cNvPr id="11" name="Group 10"/>
          <p:cNvGrpSpPr/>
          <p:nvPr/>
        </p:nvGrpSpPr>
        <p:grpSpPr>
          <a:xfrm>
            <a:off x="1054492" y="928350"/>
            <a:ext cx="3351038" cy="1760458"/>
            <a:chOff x="592853" y="992470"/>
            <a:chExt cx="3351038" cy="1760458"/>
          </a:xfrm>
        </p:grpSpPr>
        <p:sp>
          <p:nvSpPr>
            <p:cNvPr id="7" name="Rectangle 6"/>
            <p:cNvSpPr/>
            <p:nvPr/>
          </p:nvSpPr>
          <p:spPr>
            <a:xfrm>
              <a:off x="1111997" y="1378193"/>
              <a:ext cx="2831894" cy="1374735"/>
            </a:xfrm>
            <a:prstGeom prst="rect">
              <a:avLst/>
            </a:prstGeom>
          </p:spPr>
          <p:txBody>
            <a:bodyPr wrap="square">
              <a:spAutoFit/>
            </a:bodyPr>
            <a:lstStyle/>
            <a:p>
              <a:pPr marL="135731" lvl="0" indent="-135731" defTabSz="342900" fontAlgn="auto">
                <a:spcBef>
                  <a:spcPts val="450"/>
                </a:spcBef>
                <a:spcAft>
                  <a:spcPts val="0"/>
                </a:spcAft>
                <a:buClr>
                  <a:srgbClr val="4178BE"/>
                </a:buClr>
                <a:buFont typeface="Arial"/>
                <a:buChar char="•"/>
              </a:pPr>
              <a:r>
                <a:rPr lang="en-US" sz="1500" dirty="0">
                  <a:latin typeface="Arial" panose="020B0604020202020204" pitchFamily="34" charset="0"/>
                  <a:cs typeface="Arial" panose="020B0604020202020204" pitchFamily="34" charset="0"/>
                </a:rPr>
                <a:t>For example, Bitcoin</a:t>
              </a:r>
            </a:p>
            <a:p>
              <a:pPr marL="135731" lvl="0" indent="-135731" defTabSz="342900" fontAlgn="auto">
                <a:spcBef>
                  <a:spcPts val="450"/>
                </a:spcBef>
                <a:spcAft>
                  <a:spcPts val="0"/>
                </a:spcAft>
                <a:buClr>
                  <a:srgbClr val="4178BE"/>
                </a:buClr>
                <a:buFont typeface="Arial"/>
                <a:buChar char="•"/>
              </a:pPr>
              <a:r>
                <a:rPr lang="en-US" sz="1500" dirty="0">
                  <a:latin typeface="Arial" panose="020B0604020202020204" pitchFamily="34" charset="0"/>
                  <a:cs typeface="Arial" panose="020B0604020202020204" pitchFamily="34" charset="0"/>
                </a:rPr>
                <a:t>Transactions are viewable by anyone</a:t>
              </a:r>
            </a:p>
            <a:p>
              <a:pPr marL="135731" lvl="0" indent="-135731" defTabSz="342900" fontAlgn="auto">
                <a:spcBef>
                  <a:spcPts val="450"/>
                </a:spcBef>
                <a:spcAft>
                  <a:spcPts val="0"/>
                </a:spcAft>
                <a:buClr>
                  <a:srgbClr val="4178BE"/>
                </a:buClr>
                <a:buFont typeface="Arial"/>
                <a:buChar char="•"/>
              </a:pPr>
              <a:r>
                <a:rPr lang="en-US" sz="1500" dirty="0">
                  <a:latin typeface="Arial" panose="020B0604020202020204" pitchFamily="34" charset="0"/>
                  <a:cs typeface="Arial" panose="020B0604020202020204" pitchFamily="34" charset="0"/>
                </a:rPr>
                <a:t>Participant identity is more difficult to control</a:t>
              </a:r>
            </a:p>
          </p:txBody>
        </p:sp>
        <p:sp>
          <p:nvSpPr>
            <p:cNvPr id="8" name="Rectangle 7"/>
            <p:cNvSpPr/>
            <p:nvPr/>
          </p:nvSpPr>
          <p:spPr>
            <a:xfrm>
              <a:off x="592853" y="992470"/>
              <a:ext cx="2170787" cy="369332"/>
            </a:xfrm>
            <a:prstGeom prst="rect">
              <a:avLst/>
            </a:prstGeom>
          </p:spPr>
          <p:txBody>
            <a:bodyPr wrap="none">
              <a:spAutoFit/>
            </a:bodyPr>
            <a:lstStyle/>
            <a:p>
              <a:r>
                <a:rPr lang="en-US" b="0" u="sng" dirty="0">
                  <a:solidFill>
                    <a:schemeClr val="accent4"/>
                  </a:solidFill>
                  <a:latin typeface="Arial" charset="0"/>
                  <a:ea typeface="Arial" charset="0"/>
                  <a:cs typeface="Arial" charset="0"/>
                </a:rPr>
                <a:t>Public </a:t>
              </a:r>
              <a:r>
                <a:rPr lang="en-US" b="0" u="sng" dirty="0" err="1">
                  <a:solidFill>
                    <a:schemeClr val="accent4"/>
                  </a:solidFill>
                  <a:latin typeface="Arial" charset="0"/>
                  <a:ea typeface="Arial" charset="0"/>
                  <a:cs typeface="Arial" charset="0"/>
                </a:rPr>
                <a:t>blockchains</a:t>
              </a:r>
              <a:r>
                <a:rPr lang="en-US" b="0" u="sng" dirty="0">
                  <a:solidFill>
                    <a:schemeClr val="accent4"/>
                  </a:solidFill>
                  <a:latin typeface="Arial" charset="0"/>
                  <a:ea typeface="Arial" charset="0"/>
                  <a:cs typeface="Arial" charset="0"/>
                </a:rPr>
                <a:t> </a:t>
              </a:r>
            </a:p>
          </p:txBody>
        </p:sp>
      </p:grpSp>
      <p:grpSp>
        <p:nvGrpSpPr>
          <p:cNvPr id="12" name="Group 11"/>
          <p:cNvGrpSpPr/>
          <p:nvPr/>
        </p:nvGrpSpPr>
        <p:grpSpPr>
          <a:xfrm>
            <a:off x="5616268" y="956499"/>
            <a:ext cx="3070538" cy="1554240"/>
            <a:chOff x="5616268" y="956499"/>
            <a:chExt cx="3070538" cy="1554240"/>
          </a:xfrm>
        </p:grpSpPr>
        <p:sp>
          <p:nvSpPr>
            <p:cNvPr id="9" name="Rectangle 8"/>
            <p:cNvSpPr/>
            <p:nvPr/>
          </p:nvSpPr>
          <p:spPr>
            <a:xfrm>
              <a:off x="5616268" y="956499"/>
              <a:ext cx="2257349" cy="369332"/>
            </a:xfrm>
            <a:prstGeom prst="rect">
              <a:avLst/>
            </a:prstGeom>
          </p:spPr>
          <p:txBody>
            <a:bodyPr wrap="none">
              <a:spAutoFit/>
            </a:bodyPr>
            <a:lstStyle/>
            <a:p>
              <a:r>
                <a:rPr lang="en-US" b="0" u="sng" dirty="0">
                  <a:solidFill>
                    <a:schemeClr val="accent4"/>
                  </a:solidFill>
                  <a:latin typeface="Arial" charset="0"/>
                  <a:ea typeface="Arial" charset="0"/>
                  <a:cs typeface="Arial" charset="0"/>
                </a:rPr>
                <a:t>Private </a:t>
              </a:r>
              <a:r>
                <a:rPr lang="en-US" b="0" u="sng" dirty="0" err="1">
                  <a:solidFill>
                    <a:schemeClr val="accent4"/>
                  </a:solidFill>
                  <a:latin typeface="Arial" charset="0"/>
                  <a:ea typeface="Arial" charset="0"/>
                  <a:cs typeface="Arial" charset="0"/>
                </a:rPr>
                <a:t>blockchains</a:t>
              </a:r>
              <a:r>
                <a:rPr lang="en-US" b="0" u="sng" dirty="0">
                  <a:solidFill>
                    <a:schemeClr val="accent4"/>
                  </a:solidFill>
                  <a:latin typeface="Arial" charset="0"/>
                  <a:ea typeface="Arial" charset="0"/>
                  <a:cs typeface="Arial" charset="0"/>
                </a:rPr>
                <a:t> </a:t>
              </a:r>
            </a:p>
          </p:txBody>
        </p:sp>
        <p:sp>
          <p:nvSpPr>
            <p:cNvPr id="10" name="Rectangle 9"/>
            <p:cNvSpPr/>
            <p:nvPr/>
          </p:nvSpPr>
          <p:spPr>
            <a:xfrm>
              <a:off x="5854912" y="1430956"/>
              <a:ext cx="2831894" cy="1079783"/>
            </a:xfrm>
            <a:prstGeom prst="rect">
              <a:avLst/>
            </a:prstGeom>
          </p:spPr>
          <p:txBody>
            <a:bodyPr wrap="square">
              <a:spAutoFit/>
            </a:bodyPr>
            <a:lstStyle/>
            <a:p>
              <a:pPr marL="135731" lvl="0" indent="-135731" defTabSz="342900" fontAlgn="auto">
                <a:spcBef>
                  <a:spcPts val="450"/>
                </a:spcBef>
                <a:spcAft>
                  <a:spcPts val="0"/>
                </a:spcAft>
                <a:buClr>
                  <a:srgbClr val="4178BE"/>
                </a:buClr>
                <a:buFont typeface="Arial"/>
                <a:buChar char="•"/>
              </a:pPr>
              <a:r>
                <a:rPr lang="en-US" sz="1500" dirty="0">
                  <a:latin typeface="Arial" panose="020B0604020202020204" pitchFamily="34" charset="0"/>
                  <a:cs typeface="Arial" panose="020B0604020202020204" pitchFamily="34" charset="0"/>
                </a:rPr>
                <a:t>For example, Hyperledger Fabric</a:t>
              </a:r>
            </a:p>
            <a:p>
              <a:pPr marL="135731" lvl="0" indent="-135731" defTabSz="342900" fontAlgn="auto">
                <a:spcBef>
                  <a:spcPts val="450"/>
                </a:spcBef>
                <a:spcAft>
                  <a:spcPts val="0"/>
                </a:spcAft>
                <a:buClr>
                  <a:srgbClr val="4178BE"/>
                </a:buClr>
                <a:buFont typeface="Arial"/>
                <a:buChar char="•"/>
              </a:pPr>
              <a:r>
                <a:rPr lang="en-US" sz="1500" dirty="0">
                  <a:latin typeface="Arial" panose="020B0604020202020204" pitchFamily="34" charset="0"/>
                  <a:cs typeface="Arial" panose="020B0604020202020204" pitchFamily="34" charset="0"/>
                </a:rPr>
                <a:t>Network members are known but transactions are secret</a:t>
              </a:r>
            </a:p>
          </p:txBody>
        </p:sp>
      </p:grpSp>
      <p:pic>
        <p:nvPicPr>
          <p:cNvPr id="13" name="Picture 14" descr="Global_icon_b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392" y="1476948"/>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3Dcubes_icon_b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0512" y="1437524"/>
            <a:ext cx="914400" cy="93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21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marL="0" lvl="1" indent="0" defTabSz="914400">
              <a:spcBef>
                <a:spcPts val="0"/>
              </a:spcBef>
              <a:buNone/>
            </a:pPr>
            <a:r>
              <a:rPr lang="en-US" sz="2400" dirty="0">
                <a:solidFill>
                  <a:srgbClr val="0064FF"/>
                </a:solidFill>
                <a:latin typeface="Arial" charset="0"/>
                <a:ea typeface="Arial" charset="0"/>
                <a:cs typeface="Arial" charset="0"/>
              </a:rPr>
              <a:t>Security: Real-world vs. digital identity</a:t>
            </a:r>
          </a:p>
        </p:txBody>
      </p:sp>
      <p:pic>
        <p:nvPicPr>
          <p:cNvPr id="1026" name="Picture 2" descr="mage result for wallet site:wikimedia.or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3560" y="901752"/>
            <a:ext cx="2016960" cy="201696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p:cNvGrpSpPr/>
          <p:nvPr/>
        </p:nvGrpSpPr>
        <p:grpSpPr>
          <a:xfrm>
            <a:off x="6445579" y="2975414"/>
            <a:ext cx="2008616" cy="1619210"/>
            <a:chOff x="6436702" y="3211954"/>
            <a:chExt cx="2008616" cy="1619210"/>
          </a:xfrm>
        </p:grpSpPr>
        <p:pic>
          <p:nvPicPr>
            <p:cNvPr id="6" name="Picture 5"/>
            <p:cNvPicPr>
              <a:picLocks noChangeAspect="1"/>
            </p:cNvPicPr>
            <p:nvPr/>
          </p:nvPicPr>
          <p:blipFill>
            <a:blip r:embed="rId4"/>
            <a:stretch>
              <a:fillRect/>
            </a:stretch>
          </p:blipFill>
          <p:spPr>
            <a:xfrm>
              <a:off x="8150349" y="3514367"/>
              <a:ext cx="294969" cy="438150"/>
            </a:xfrm>
            <a:prstGeom prst="rect">
              <a:avLst/>
            </a:prstGeom>
            <a:effectLst/>
          </p:spPr>
        </p:pic>
        <p:pic>
          <p:nvPicPr>
            <p:cNvPr id="7" name="Picture 6"/>
            <p:cNvPicPr>
              <a:picLocks noChangeAspect="1"/>
            </p:cNvPicPr>
            <p:nvPr/>
          </p:nvPicPr>
          <p:blipFill>
            <a:blip r:embed="rId4"/>
            <a:stretch>
              <a:fillRect/>
            </a:stretch>
          </p:blipFill>
          <p:spPr>
            <a:xfrm>
              <a:off x="8150349" y="4393014"/>
              <a:ext cx="294969" cy="438150"/>
            </a:xfrm>
            <a:prstGeom prst="rect">
              <a:avLst/>
            </a:prstGeom>
            <a:effectLst/>
          </p:spPr>
        </p:pic>
        <p:grpSp>
          <p:nvGrpSpPr>
            <p:cNvPr id="16" name="Group 15"/>
            <p:cNvGrpSpPr/>
            <p:nvPr/>
          </p:nvGrpSpPr>
          <p:grpSpPr>
            <a:xfrm>
              <a:off x="6436702" y="3211954"/>
              <a:ext cx="1038555" cy="475961"/>
              <a:chOff x="293095" y="1350313"/>
              <a:chExt cx="1784279" cy="999880"/>
            </a:xfrm>
          </p:grpSpPr>
          <p:grpSp>
            <p:nvGrpSpPr>
              <p:cNvPr id="8" name="Group 7"/>
              <p:cNvGrpSpPr/>
              <p:nvPr/>
            </p:nvGrpSpPr>
            <p:grpSpPr>
              <a:xfrm>
                <a:off x="293095" y="1350313"/>
                <a:ext cx="1784279" cy="999880"/>
                <a:chOff x="8203321" y="3097576"/>
                <a:chExt cx="866669" cy="411867"/>
              </a:xfrm>
            </p:grpSpPr>
            <p:sp>
              <p:nvSpPr>
                <p:cNvPr id="9" name="Rectangle 8"/>
                <p:cNvSpPr/>
                <p:nvPr/>
              </p:nvSpPr>
              <p:spPr>
                <a:xfrm>
                  <a:off x="8203321" y="3097576"/>
                  <a:ext cx="866669" cy="411867"/>
                </a:xfrm>
                <a:prstGeom prst="rect">
                  <a:avLst/>
                </a:prstGeom>
                <a:solidFill>
                  <a:schemeClr val="bg1"/>
                </a:solidFill>
                <a:ln w="254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dirty="0">
                    <a:solidFill>
                      <a:prstClr val="white"/>
                    </a:solidFill>
                    <a:latin typeface="Arial" charset="0"/>
                  </a:endParaRPr>
                </a:p>
              </p:txBody>
            </p:sp>
            <p:pic>
              <p:nvPicPr>
                <p:cNvPr id="10" name="Picture 9"/>
                <p:cNvPicPr>
                  <a:picLocks noChangeAspect="1"/>
                </p:cNvPicPr>
                <p:nvPr/>
              </p:nvPicPr>
              <p:blipFill>
                <a:blip r:embed="rId5">
                  <a:duotone>
                    <a:schemeClr val="accent4">
                      <a:shade val="45000"/>
                      <a:satMod val="135000"/>
                    </a:schemeClr>
                    <a:prstClr val="white"/>
                  </a:duotone>
                </a:blip>
                <a:stretch>
                  <a:fillRect/>
                </a:stretch>
              </p:blipFill>
              <p:spPr>
                <a:xfrm>
                  <a:off x="8702016" y="3174776"/>
                  <a:ext cx="261642" cy="261642"/>
                </a:xfrm>
                <a:prstGeom prst="rect">
                  <a:avLst/>
                </a:prstGeom>
                <a:ln w="9525" cmpd="sng">
                  <a:solidFill>
                    <a:schemeClr val="tx2"/>
                  </a:solidFill>
                </a:ln>
              </p:spPr>
            </p:pic>
          </p:grpSp>
          <p:sp>
            <p:nvSpPr>
              <p:cNvPr id="5" name="TextBox 4"/>
              <p:cNvSpPr txBox="1"/>
              <p:nvPr/>
            </p:nvSpPr>
            <p:spPr>
              <a:xfrm>
                <a:off x="526401" y="1606507"/>
                <a:ext cx="683550" cy="581909"/>
              </a:xfrm>
              <a:prstGeom prst="rect">
                <a:avLst/>
              </a:prstGeom>
              <a:noFill/>
            </p:spPr>
            <p:txBody>
              <a:bodyPr wrap="none" rtlCol="0">
                <a:spAutoFit/>
              </a:bodyPr>
              <a:lstStyle/>
              <a:p>
                <a:r>
                  <a:rPr lang="en-US" sz="1200" dirty="0">
                    <a:solidFill>
                      <a:schemeClr val="tx2"/>
                    </a:solidFill>
                    <a:latin typeface="Arial" charset="0"/>
                    <a:cs typeface="Arial" charset="0"/>
                  </a:rPr>
                  <a:t>CA</a:t>
                </a:r>
              </a:p>
            </p:txBody>
          </p:sp>
        </p:grpSp>
        <p:grpSp>
          <p:nvGrpSpPr>
            <p:cNvPr id="18" name="Group 17"/>
            <p:cNvGrpSpPr/>
            <p:nvPr/>
          </p:nvGrpSpPr>
          <p:grpSpPr>
            <a:xfrm>
              <a:off x="6436702" y="4025125"/>
              <a:ext cx="1038555" cy="475961"/>
              <a:chOff x="293095" y="1350313"/>
              <a:chExt cx="1784279" cy="999880"/>
            </a:xfrm>
          </p:grpSpPr>
          <p:grpSp>
            <p:nvGrpSpPr>
              <p:cNvPr id="19" name="Group 18"/>
              <p:cNvGrpSpPr/>
              <p:nvPr/>
            </p:nvGrpSpPr>
            <p:grpSpPr>
              <a:xfrm>
                <a:off x="293095" y="1350313"/>
                <a:ext cx="1784279" cy="999880"/>
                <a:chOff x="8203321" y="3097576"/>
                <a:chExt cx="866669" cy="411867"/>
              </a:xfrm>
            </p:grpSpPr>
            <p:sp>
              <p:nvSpPr>
                <p:cNvPr id="21" name="Rectangle 20"/>
                <p:cNvSpPr/>
                <p:nvPr/>
              </p:nvSpPr>
              <p:spPr>
                <a:xfrm>
                  <a:off x="8203321" y="3097576"/>
                  <a:ext cx="866669" cy="411867"/>
                </a:xfrm>
                <a:prstGeom prst="rect">
                  <a:avLst/>
                </a:prstGeom>
                <a:solidFill>
                  <a:schemeClr val="bg1"/>
                </a:solidFill>
                <a:ln w="254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dirty="0">
                    <a:solidFill>
                      <a:prstClr val="white"/>
                    </a:solidFill>
                    <a:latin typeface="Arial" charset="0"/>
                  </a:endParaRPr>
                </a:p>
              </p:txBody>
            </p:sp>
            <p:pic>
              <p:nvPicPr>
                <p:cNvPr id="22" name="Picture 21"/>
                <p:cNvPicPr>
                  <a:picLocks noChangeAspect="1"/>
                </p:cNvPicPr>
                <p:nvPr/>
              </p:nvPicPr>
              <p:blipFill>
                <a:blip r:embed="rId5">
                  <a:duotone>
                    <a:schemeClr val="accent4">
                      <a:shade val="45000"/>
                      <a:satMod val="135000"/>
                    </a:schemeClr>
                    <a:prstClr val="white"/>
                  </a:duotone>
                </a:blip>
                <a:stretch>
                  <a:fillRect/>
                </a:stretch>
              </p:blipFill>
              <p:spPr>
                <a:xfrm>
                  <a:off x="8702016" y="3174776"/>
                  <a:ext cx="261642" cy="261642"/>
                </a:xfrm>
                <a:prstGeom prst="rect">
                  <a:avLst/>
                </a:prstGeom>
                <a:ln w="9525" cmpd="sng">
                  <a:solidFill>
                    <a:schemeClr val="tx2"/>
                  </a:solidFill>
                </a:ln>
              </p:spPr>
            </p:pic>
          </p:grpSp>
          <p:sp>
            <p:nvSpPr>
              <p:cNvPr id="20" name="TextBox 19"/>
              <p:cNvSpPr txBox="1"/>
              <p:nvPr/>
            </p:nvSpPr>
            <p:spPr>
              <a:xfrm>
                <a:off x="526401" y="1606507"/>
                <a:ext cx="683550" cy="581909"/>
              </a:xfrm>
              <a:prstGeom prst="rect">
                <a:avLst/>
              </a:prstGeom>
              <a:noFill/>
            </p:spPr>
            <p:txBody>
              <a:bodyPr wrap="none" rtlCol="0">
                <a:spAutoFit/>
              </a:bodyPr>
              <a:lstStyle/>
              <a:p>
                <a:r>
                  <a:rPr lang="en-US" sz="1200" dirty="0">
                    <a:solidFill>
                      <a:schemeClr val="tx2"/>
                    </a:solidFill>
                    <a:latin typeface="Arial" charset="0"/>
                    <a:cs typeface="Arial" charset="0"/>
                  </a:rPr>
                  <a:t>CA</a:t>
                </a:r>
              </a:p>
            </p:txBody>
          </p:sp>
        </p:grpSp>
        <p:cxnSp>
          <p:nvCxnSpPr>
            <p:cNvPr id="23" name="Straight Arrow Connector 22"/>
            <p:cNvCxnSpPr>
              <a:stCxn id="7" idx="1"/>
              <a:endCxn id="21" idx="3"/>
            </p:cNvCxnSpPr>
            <p:nvPr/>
          </p:nvCxnSpPr>
          <p:spPr>
            <a:xfrm flipH="1" flipV="1">
              <a:off x="7475257" y="4263106"/>
              <a:ext cx="675092" cy="348983"/>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1"/>
              <a:endCxn id="21" idx="3"/>
            </p:cNvCxnSpPr>
            <p:nvPr/>
          </p:nvCxnSpPr>
          <p:spPr>
            <a:xfrm flipH="1">
              <a:off x="7475257" y="3733442"/>
              <a:ext cx="675092" cy="529664"/>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1" idx="0"/>
              <a:endCxn id="9" idx="2"/>
            </p:cNvCxnSpPr>
            <p:nvPr/>
          </p:nvCxnSpPr>
          <p:spPr>
            <a:xfrm flipV="1">
              <a:off x="6955980" y="3687915"/>
              <a:ext cx="0" cy="337210"/>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pic>
        <p:nvPicPr>
          <p:cNvPr id="24" name="Picture 23"/>
          <p:cNvPicPr>
            <a:picLocks noChangeAspect="1"/>
          </p:cNvPicPr>
          <p:nvPr/>
        </p:nvPicPr>
        <p:blipFill>
          <a:blip r:embed="rId4"/>
          <a:stretch>
            <a:fillRect/>
          </a:stretch>
        </p:blipFill>
        <p:spPr>
          <a:xfrm>
            <a:off x="6078043" y="2961542"/>
            <a:ext cx="331577" cy="492530"/>
          </a:xfrm>
          <a:prstGeom prst="rect">
            <a:avLst/>
          </a:prstGeom>
          <a:effectLst/>
        </p:spPr>
      </p:pic>
      <p:sp>
        <p:nvSpPr>
          <p:cNvPr id="26" name="TextBox 25"/>
          <p:cNvSpPr txBox="1"/>
          <p:nvPr/>
        </p:nvSpPr>
        <p:spPr>
          <a:xfrm>
            <a:off x="6105918" y="3183306"/>
            <a:ext cx="282450" cy="253916"/>
          </a:xfrm>
          <a:prstGeom prst="rect">
            <a:avLst/>
          </a:prstGeom>
          <a:noFill/>
        </p:spPr>
        <p:txBody>
          <a:bodyPr wrap="none" rtlCol="0">
            <a:spAutoFit/>
          </a:bodyPr>
          <a:lstStyle/>
          <a:p>
            <a:pPr algn="ctr" defTabSz="457200" fontAlgn="auto">
              <a:spcBef>
                <a:spcPts val="0"/>
              </a:spcBef>
              <a:spcAft>
                <a:spcPts val="0"/>
              </a:spcAft>
            </a:pPr>
            <a:r>
              <a:rPr lang="en-US" sz="1050" dirty="0">
                <a:solidFill>
                  <a:prstClr val="white"/>
                </a:solidFill>
                <a:latin typeface="Arial" charset="0"/>
                <a:ea typeface=""/>
                <a:cs typeface="Arial" charset="0"/>
              </a:rPr>
              <a:t>R</a:t>
            </a:r>
          </a:p>
        </p:txBody>
      </p:sp>
      <p:sp>
        <p:nvSpPr>
          <p:cNvPr id="28" name="TextBox 27"/>
          <p:cNvSpPr txBox="1"/>
          <p:nvPr/>
        </p:nvSpPr>
        <p:spPr>
          <a:xfrm>
            <a:off x="8171745" y="3456717"/>
            <a:ext cx="282450" cy="253916"/>
          </a:xfrm>
          <a:prstGeom prst="rect">
            <a:avLst/>
          </a:prstGeom>
          <a:noFill/>
        </p:spPr>
        <p:txBody>
          <a:bodyPr wrap="none" rtlCol="0">
            <a:spAutoFit/>
          </a:bodyPr>
          <a:lstStyle/>
          <a:p>
            <a:pPr algn="ctr" defTabSz="457200" fontAlgn="auto">
              <a:spcBef>
                <a:spcPts val="0"/>
              </a:spcBef>
              <a:spcAft>
                <a:spcPts val="0"/>
              </a:spcAft>
            </a:pPr>
            <a:r>
              <a:rPr lang="en-US" sz="1050" dirty="0">
                <a:solidFill>
                  <a:prstClr val="white"/>
                </a:solidFill>
                <a:latin typeface="Arial" charset="0"/>
                <a:ea typeface=""/>
                <a:cs typeface="Arial" charset="0"/>
              </a:rPr>
              <a:t>U</a:t>
            </a:r>
          </a:p>
        </p:txBody>
      </p:sp>
      <p:sp>
        <p:nvSpPr>
          <p:cNvPr id="30" name="TextBox 29"/>
          <p:cNvSpPr txBox="1"/>
          <p:nvPr/>
        </p:nvSpPr>
        <p:spPr>
          <a:xfrm>
            <a:off x="8165485" y="4348587"/>
            <a:ext cx="282450" cy="253916"/>
          </a:xfrm>
          <a:prstGeom prst="rect">
            <a:avLst/>
          </a:prstGeom>
          <a:noFill/>
        </p:spPr>
        <p:txBody>
          <a:bodyPr wrap="none" rtlCol="0">
            <a:spAutoFit/>
          </a:bodyPr>
          <a:lstStyle/>
          <a:p>
            <a:pPr algn="ctr" defTabSz="457200" fontAlgn="auto">
              <a:spcBef>
                <a:spcPts val="0"/>
              </a:spcBef>
              <a:spcAft>
                <a:spcPts val="0"/>
              </a:spcAft>
            </a:pPr>
            <a:r>
              <a:rPr lang="en-US" sz="1050" dirty="0">
                <a:solidFill>
                  <a:prstClr val="white"/>
                </a:solidFill>
                <a:latin typeface="Arial" charset="0"/>
                <a:ea typeface=""/>
                <a:cs typeface="Arial" charset="0"/>
              </a:rPr>
              <a:t>U</a:t>
            </a:r>
          </a:p>
        </p:txBody>
      </p:sp>
      <p:sp>
        <p:nvSpPr>
          <p:cNvPr id="31" name="Content Placeholder 2"/>
          <p:cNvSpPr txBox="1">
            <a:spLocks/>
          </p:cNvSpPr>
          <p:nvPr/>
        </p:nvSpPr>
        <p:spPr>
          <a:xfrm>
            <a:off x="310447" y="643259"/>
            <a:ext cx="5857513" cy="3832286"/>
          </a:xfrm>
          <a:prstGeom prst="rect">
            <a:avLst/>
          </a:prstGeom>
        </p:spPr>
        <p:txBody>
          <a:bodyPr>
            <a:noAutofit/>
          </a:bodyPr>
          <a:lstStyle>
            <a:lvl1pPr marL="342900" indent="-342900" algn="l" defTabSz="457200" rtl="0" eaLnBrk="1" latinLnBrk="0" hangingPunct="1">
              <a:spcBef>
                <a:spcPct val="20000"/>
              </a:spcBef>
              <a:buFont typeface="Arial"/>
              <a:buChar char="•"/>
              <a:defRPr sz="1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500" dirty="0">
                <a:latin typeface="Arial" panose="020B0604020202020204" pitchFamily="34" charset="0"/>
                <a:cs typeface="Arial" panose="020B0604020202020204" pitchFamily="34" charset="0"/>
              </a:rPr>
              <a:t>Consider </a:t>
            </a:r>
            <a:r>
              <a:rPr lang="en-US" sz="1500" dirty="0">
                <a:solidFill>
                  <a:schemeClr val="accent4"/>
                </a:solidFill>
              </a:rPr>
              <a:t>real-world identity </a:t>
            </a:r>
            <a:r>
              <a:rPr lang="en-US" sz="1500" dirty="0">
                <a:latin typeface="Arial" panose="020B0604020202020204" pitchFamily="34" charset="0"/>
                <a:cs typeface="Arial" panose="020B0604020202020204" pitchFamily="34" charset="0"/>
              </a:rPr>
              <a:t>documents</a:t>
            </a:r>
            <a:r>
              <a:rPr lang="mr-IN" sz="1500" dirty="0">
                <a:latin typeface="Arial" panose="020B0604020202020204" pitchFamily="34" charset="0"/>
              </a:rPr>
              <a:t>…</a:t>
            </a:r>
            <a:endParaRPr lang="en-US" sz="1500" dirty="0">
              <a:latin typeface="Arial" panose="020B0604020202020204" pitchFamily="34" charset="0"/>
              <a:cs typeface="Arial" panose="020B0604020202020204" pitchFamily="34" charset="0"/>
            </a:endParaRPr>
          </a:p>
          <a:p>
            <a:pPr lvl="1"/>
            <a:r>
              <a:rPr lang="en-US" sz="1500" dirty="0">
                <a:latin typeface="Arial" panose="020B0604020202020204" pitchFamily="34" charset="0"/>
                <a:cs typeface="Arial" panose="020B0604020202020204" pitchFamily="34" charset="0"/>
              </a:rPr>
              <a:t>The issuers of the identity documents are trusted third parties (e.g. passport office)</a:t>
            </a:r>
          </a:p>
          <a:p>
            <a:pPr lvl="1"/>
            <a:r>
              <a:rPr lang="en-US" sz="1500" dirty="0">
                <a:latin typeface="Arial" panose="020B0604020202020204" pitchFamily="34" charset="0"/>
                <a:cs typeface="Arial" panose="020B0604020202020204" pitchFamily="34" charset="0"/>
              </a:rPr>
              <a:t>There is usually a chain of trust (e.g. to get a bank card you need a drivers license or passport)</a:t>
            </a:r>
          </a:p>
          <a:p>
            <a:pPr lvl="1"/>
            <a:r>
              <a:rPr lang="en-US" sz="1500" dirty="0">
                <a:latin typeface="Arial" panose="020B0604020202020204" pitchFamily="34" charset="0"/>
                <a:cs typeface="Arial" panose="020B0604020202020204" pitchFamily="34" charset="0"/>
              </a:rPr>
              <a:t>Identity documents are often stored in wallets</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In the </a:t>
            </a:r>
            <a:r>
              <a:rPr lang="en-US" sz="1500" dirty="0">
                <a:solidFill>
                  <a:schemeClr val="accent4"/>
                </a:solidFill>
              </a:rPr>
              <a:t>digital world</a:t>
            </a:r>
            <a:r>
              <a:rPr lang="en-US" sz="1500" dirty="0">
                <a:latin typeface="Arial" panose="020B0604020202020204" pitchFamily="34" charset="0"/>
                <a:cs typeface="Arial" panose="020B0604020202020204" pitchFamily="34" charset="0"/>
              </a:rPr>
              <a:t>, identities consist of public/private key pairs known as certificates</a:t>
            </a:r>
          </a:p>
          <a:p>
            <a:pPr lvl="1"/>
            <a:r>
              <a:rPr lang="en-US" sz="1500" dirty="0">
                <a:latin typeface="Arial" panose="020B0604020202020204" pitchFamily="34" charset="0"/>
                <a:cs typeface="Arial" panose="020B0604020202020204" pitchFamily="34" charset="0"/>
              </a:rPr>
              <a:t>Identity documents are issued by trusted third parties known as Certificate Authorities (CAs)</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Private blockchain networks also require CAs</a:t>
            </a:r>
          </a:p>
          <a:p>
            <a:pPr lvl="1"/>
            <a:r>
              <a:rPr lang="en-US" sz="1500" dirty="0">
                <a:latin typeface="Arial" panose="020B0604020202020204" pitchFamily="34" charset="0"/>
                <a:cs typeface="Arial" panose="020B0604020202020204" pitchFamily="34" charset="0"/>
              </a:rPr>
              <a:t>So network members know who they’re dealing with</a:t>
            </a:r>
          </a:p>
          <a:p>
            <a:pPr lvl="1"/>
            <a:r>
              <a:rPr lang="en-US" sz="1500" dirty="0">
                <a:latin typeface="Arial" panose="020B0604020202020204" pitchFamily="34" charset="0"/>
                <a:cs typeface="Arial" panose="020B0604020202020204" pitchFamily="34" charset="0"/>
              </a:rPr>
              <a:t>May sit with a regulatory body or a trusted subset of participants</a:t>
            </a:r>
          </a:p>
        </p:txBody>
      </p:sp>
    </p:spTree>
    <p:extLst>
      <p:ext uri="{BB962C8B-B14F-4D97-AF65-F5344CB8AC3E}">
        <p14:creationId xmlns:p14="http://schemas.microsoft.com/office/powerpoint/2010/main" val="254185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latin typeface="Arial" charset="0"/>
                <a:ea typeface="Arial" charset="0"/>
                <a:cs typeface="Arial" charset="0"/>
              </a:rPr>
              <a:t>Security: Encryption and Signing</a:t>
            </a:r>
          </a:p>
        </p:txBody>
      </p:sp>
      <p:sp>
        <p:nvSpPr>
          <p:cNvPr id="10" name="Content Placeholder 2"/>
          <p:cNvSpPr txBox="1">
            <a:spLocks/>
          </p:cNvSpPr>
          <p:nvPr/>
        </p:nvSpPr>
        <p:spPr>
          <a:xfrm>
            <a:off x="413133" y="804232"/>
            <a:ext cx="8229600" cy="3680223"/>
          </a:xfrm>
          <a:prstGeom prst="rect">
            <a:avLst/>
          </a:prstGeom>
        </p:spPr>
        <p:txBody>
          <a:bodyPr>
            <a:normAutofit fontScale="92500" lnSpcReduction="10000"/>
          </a:bodyPr>
          <a:lstStyle>
            <a:lvl1pPr marL="342900" indent="-342900" algn="l" defTabSz="457200" rtl="0" eaLnBrk="1" latinLnBrk="0" hangingPunct="1">
              <a:spcBef>
                <a:spcPct val="20000"/>
              </a:spcBef>
              <a:buFont typeface="Arial"/>
              <a:buChar char="•"/>
              <a:defRPr sz="1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500" dirty="0">
                <a:latin typeface="Arial" panose="020B0604020202020204" pitchFamily="34" charset="0"/>
                <a:cs typeface="Arial" panose="020B0604020202020204" pitchFamily="34" charset="0"/>
              </a:rPr>
              <a:t>Cryptography basics</a:t>
            </a:r>
          </a:p>
          <a:p>
            <a:pPr lvl="1"/>
            <a:r>
              <a:rPr lang="en-US" sz="1500" dirty="0">
                <a:latin typeface="Arial" panose="020B0604020202020204" pitchFamily="34" charset="0"/>
                <a:cs typeface="Arial" panose="020B0604020202020204" pitchFamily="34" charset="0"/>
              </a:rPr>
              <a:t>Every member of the network has (at least) one public key and one private key</a:t>
            </a:r>
          </a:p>
          <a:p>
            <a:pPr lvl="1"/>
            <a:r>
              <a:rPr lang="en-US" sz="1500" dirty="0">
                <a:latin typeface="Arial" panose="020B0604020202020204" pitchFamily="34" charset="0"/>
                <a:cs typeface="Arial" panose="020B0604020202020204" pitchFamily="34" charset="0"/>
              </a:rPr>
              <a:t>Assume that every member of the network knows all public keys and only their own private keys</a:t>
            </a:r>
          </a:p>
          <a:p>
            <a:pPr lvl="1"/>
            <a:r>
              <a:rPr lang="en-US" sz="1500" dirty="0">
                <a:latin typeface="Arial" panose="020B0604020202020204" pitchFamily="34" charset="0"/>
                <a:cs typeface="Arial" panose="020B0604020202020204" pitchFamily="34" charset="0"/>
              </a:rPr>
              <a:t>Encryption is the process applying a transformation function to data such that it can only be decrypted by the other key in the public/private key pair</a:t>
            </a:r>
          </a:p>
          <a:p>
            <a:pPr lvl="1"/>
            <a:r>
              <a:rPr lang="en-US" sz="1500" dirty="0">
                <a:latin typeface="Arial" panose="020B0604020202020204" pitchFamily="34" charset="0"/>
                <a:cs typeface="Arial" panose="020B0604020202020204" pitchFamily="34" charset="0"/>
              </a:rPr>
              <a:t>Users can sign data with a private key; others can verify that it was signed by that user</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For example</a:t>
            </a:r>
          </a:p>
          <a:p>
            <a:pPr lvl="1"/>
            <a:r>
              <a:rPr lang="en-US" sz="1500" dirty="0">
                <a:latin typeface="Arial" panose="020B0604020202020204" pitchFamily="34" charset="0"/>
                <a:cs typeface="Arial" panose="020B0604020202020204" pitchFamily="34" charset="0"/>
              </a:rPr>
              <a:t>Alice can sign a transaction with her private key such that anyone can verify it came from her</a:t>
            </a:r>
          </a:p>
          <a:p>
            <a:pPr lvl="1"/>
            <a:r>
              <a:rPr lang="en-US" sz="1500" dirty="0">
                <a:latin typeface="Arial" panose="020B0604020202020204" pitchFamily="34" charset="0"/>
                <a:cs typeface="Arial" panose="020B0604020202020204" pitchFamily="34" charset="0"/>
              </a:rPr>
              <a:t>Anyone can encrypt a transaction with Bob’s public key; only Bob’s private key can decrypt it</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In private, permissioned blockchains</a:t>
            </a:r>
          </a:p>
          <a:p>
            <a:pPr lvl="1"/>
            <a:r>
              <a:rPr lang="en-US" sz="1500" dirty="0">
                <a:latin typeface="Arial" panose="020B0604020202020204" pitchFamily="34" charset="0"/>
                <a:cs typeface="Arial" panose="020B0604020202020204" pitchFamily="34" charset="0"/>
              </a:rPr>
              <a:t>Transactions and smart contracts can be signed to verify where they originated</a:t>
            </a:r>
          </a:p>
          <a:p>
            <a:pPr lvl="1"/>
            <a:r>
              <a:rPr lang="en-US" sz="1500" dirty="0">
                <a:latin typeface="Arial" panose="020B0604020202020204" pitchFamily="34" charset="0"/>
                <a:cs typeface="Arial" panose="020B0604020202020204" pitchFamily="34" charset="0"/>
              </a:rPr>
              <a:t>Transactions and their payloads can be encrypted such that only authorized participants can decrypt</a:t>
            </a:r>
          </a:p>
          <a:p>
            <a:endParaRPr lang="en-US" sz="1500" dirty="0">
              <a:latin typeface="Arial" panose="020B0604020202020204" pitchFamily="34" charset="0"/>
              <a:cs typeface="Arial" panose="020B0604020202020204" pitchFamily="34" charset="0"/>
            </a:endParaRPr>
          </a:p>
          <a:p>
            <a:endParaRPr lang="en-US" dirty="0">
              <a:latin typeface="Arial" charset="0"/>
              <a:ea typeface="Arial" charset="0"/>
              <a:cs typeface="Arial" charset="0"/>
            </a:endParaRPr>
          </a:p>
        </p:txBody>
      </p:sp>
    </p:spTree>
    <p:extLst>
      <p:ext uri="{BB962C8B-B14F-4D97-AF65-F5344CB8AC3E}">
        <p14:creationId xmlns:p14="http://schemas.microsoft.com/office/powerpoint/2010/main" val="88086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r>
              <a:rPr lang="en-GB" dirty="0"/>
              <a:t>Note</a:t>
            </a:r>
          </a:p>
        </p:txBody>
      </p:sp>
      <p:sp>
        <p:nvSpPr>
          <p:cNvPr id="5" name="Text Placeholder 4">
            <a:extLst>
              <a:ext uri="{FF2B5EF4-FFF2-40B4-BE49-F238E27FC236}">
                <a16:creationId xmlns:a16="http://schemas.microsoft.com/office/drawing/2014/main" id="{F5805C9D-546B-1E41-913A-B50969C42EDA}"/>
              </a:ext>
            </a:extLst>
          </p:cNvPr>
          <p:cNvSpPr>
            <a:spLocks noGrp="1"/>
          </p:cNvSpPr>
          <p:nvPr>
            <p:ph type="body" sz="quarter" idx="22"/>
          </p:nvPr>
        </p:nvSpPr>
        <p:spPr/>
        <p:txBody>
          <a:bodyPr>
            <a:normAutofit/>
          </a:bodyPr>
          <a:lstStyle/>
          <a:p>
            <a:r>
              <a:rPr lang="en-GB" sz="1500" dirty="0"/>
              <a:t>Blockchain implementations vary</a:t>
            </a:r>
          </a:p>
          <a:p>
            <a:endParaRPr lang="en-GB" sz="1500" dirty="0"/>
          </a:p>
          <a:p>
            <a:r>
              <a:rPr lang="en-GB" sz="1500" dirty="0"/>
              <a:t>We’ll try and focus on what’s common and point out when implementations vary</a:t>
            </a:r>
          </a:p>
          <a:p>
            <a:endParaRPr lang="en-US" sz="1500" dirty="0"/>
          </a:p>
        </p:txBody>
      </p:sp>
    </p:spTree>
    <p:extLst>
      <p:ext uri="{BB962C8B-B14F-4D97-AF65-F5344CB8AC3E}">
        <p14:creationId xmlns:p14="http://schemas.microsoft.com/office/powerpoint/2010/main" val="1646253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5213477" y="4694319"/>
            <a:ext cx="857600" cy="246221"/>
          </a:xfrm>
          <a:prstGeom prst="rect">
            <a:avLst/>
          </a:prstGeom>
          <a:noFill/>
          <a:effectLst/>
        </p:spPr>
        <p:txBody>
          <a:bodyPr wrap="square" rtlCol="0">
            <a:spAutoFit/>
          </a:bodyPr>
          <a:lstStyle/>
          <a:p>
            <a:pPr algn="ctr" defTabSz="457200" fontAlgn="auto">
              <a:spcBef>
                <a:spcPts val="0"/>
              </a:spcBef>
              <a:spcAft>
                <a:spcPts val="0"/>
              </a:spcAft>
            </a:pPr>
            <a:r>
              <a:rPr lang="en-US" sz="1000" b="0" dirty="0">
                <a:solidFill>
                  <a:schemeClr val="tx2"/>
                </a:solidFill>
                <a:latin typeface="Arial" charset="0"/>
                <a:ea typeface="Arial" charset="0"/>
                <a:cs typeface="Arial" charset="0"/>
              </a:rPr>
              <a:t>Blockchain</a:t>
            </a:r>
            <a:r>
              <a:rPr lang="en-US" sz="1000" b="0" dirty="0">
                <a:solidFill>
                  <a:schemeClr val="accent1"/>
                </a:solidFill>
                <a:latin typeface="Arial" charset="0"/>
                <a:ea typeface="Arial" charset="0"/>
                <a:cs typeface="Arial" charset="0"/>
              </a:rPr>
              <a:t> </a:t>
            </a:r>
            <a:endParaRPr lang="en-US" sz="825" b="0" dirty="0">
              <a:solidFill>
                <a:schemeClr val="accent1"/>
              </a:solidFill>
              <a:latin typeface="Arial" charset="0"/>
              <a:ea typeface="Arial" charset="0"/>
              <a:cs typeface="Arial" charset="0"/>
            </a:endParaRPr>
          </a:p>
        </p:txBody>
      </p:sp>
      <p:pic>
        <p:nvPicPr>
          <p:cNvPr id="70" name="Picture 69"/>
          <p:cNvPicPr>
            <a:picLocks noChangeAspect="1"/>
          </p:cNvPicPr>
          <p:nvPr/>
        </p:nvPicPr>
        <p:blipFill>
          <a:blip r:embed="rId3"/>
          <a:stretch>
            <a:fillRect/>
          </a:stretch>
        </p:blipFill>
        <p:spPr>
          <a:xfrm>
            <a:off x="5504217" y="1302443"/>
            <a:ext cx="294969" cy="438150"/>
          </a:xfrm>
          <a:prstGeom prst="rect">
            <a:avLst/>
          </a:prstGeom>
          <a:effectLst/>
        </p:spPr>
      </p:pic>
      <p:sp>
        <p:nvSpPr>
          <p:cNvPr id="71" name="TextBox 70"/>
          <p:cNvSpPr txBox="1"/>
          <p:nvPr/>
        </p:nvSpPr>
        <p:spPr>
          <a:xfrm>
            <a:off x="5168535" y="768388"/>
            <a:ext cx="1026656" cy="400110"/>
          </a:xfrm>
          <a:prstGeom prst="rect">
            <a:avLst/>
          </a:prstGeom>
          <a:noFill/>
          <a:effectLst/>
        </p:spPr>
        <p:txBody>
          <a:bodyPr wrap="square" rtlCol="0">
            <a:spAutoFit/>
          </a:bodyPr>
          <a:lstStyle/>
          <a:p>
            <a:pPr algn="ctr" defTabSz="457200" fontAlgn="auto">
              <a:spcBef>
                <a:spcPts val="0"/>
              </a:spcBef>
              <a:spcAft>
                <a:spcPts val="0"/>
              </a:spcAft>
            </a:pPr>
            <a:r>
              <a:rPr lang="en-US" sz="1000" b="0" dirty="0" err="1">
                <a:solidFill>
                  <a:schemeClr val="tx2"/>
                </a:solidFill>
                <a:latin typeface="Arial" charset="0"/>
                <a:ea typeface="Arial" charset="0"/>
                <a:cs typeface="Arial" charset="0"/>
              </a:rPr>
              <a:t>Blockchain</a:t>
            </a:r>
            <a:r>
              <a:rPr lang="en-US" sz="1000" b="0" dirty="0">
                <a:solidFill>
                  <a:schemeClr val="tx2"/>
                </a:solidFill>
                <a:latin typeface="Arial" charset="0"/>
                <a:ea typeface="Arial" charset="0"/>
                <a:cs typeface="Arial" charset="0"/>
              </a:rPr>
              <a:t> User A</a:t>
            </a:r>
          </a:p>
        </p:txBody>
      </p:sp>
      <p:cxnSp>
        <p:nvCxnSpPr>
          <p:cNvPr id="10" name="Straight Arrow Connector 9"/>
          <p:cNvCxnSpPr>
            <a:endCxn id="132" idx="1"/>
          </p:cNvCxnSpPr>
          <p:nvPr/>
        </p:nvCxnSpPr>
        <p:spPr>
          <a:xfrm>
            <a:off x="1773889" y="2020011"/>
            <a:ext cx="3023832" cy="7873"/>
          </a:xfrm>
          <a:prstGeom prst="straightConnector1">
            <a:avLst/>
          </a:prstGeom>
          <a:ln>
            <a:solidFill>
              <a:schemeClr val="tx2"/>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3893755" y="2236759"/>
            <a:ext cx="1102754" cy="400110"/>
          </a:xfrm>
          <a:prstGeom prst="rect">
            <a:avLst/>
          </a:prstGeom>
          <a:noFill/>
          <a:effectLst/>
        </p:spPr>
        <p:txBody>
          <a:bodyPr wrap="square" rtlCol="0">
            <a:spAutoFit/>
          </a:bodyPr>
          <a:lstStyle/>
          <a:p>
            <a:pPr algn="r" defTabSz="457200" fontAlgn="auto">
              <a:spcBef>
                <a:spcPts val="0"/>
              </a:spcBef>
              <a:spcAft>
                <a:spcPts val="0"/>
              </a:spcAft>
            </a:pPr>
            <a:r>
              <a:rPr lang="en-US" sz="1000" b="0" dirty="0">
                <a:solidFill>
                  <a:schemeClr val="bg1">
                    <a:lumMod val="50000"/>
                  </a:schemeClr>
                </a:solidFill>
                <a:latin typeface="Arial" charset="0"/>
                <a:ea typeface="Arial" charset="0"/>
                <a:cs typeface="Arial" charset="0"/>
              </a:rPr>
              <a:t>signs / encrypts transactions</a:t>
            </a:r>
          </a:p>
        </p:txBody>
      </p:sp>
      <p:cxnSp>
        <p:nvCxnSpPr>
          <p:cNvPr id="23" name="Straight Arrow Connector 22"/>
          <p:cNvCxnSpPr/>
          <p:nvPr/>
        </p:nvCxnSpPr>
        <p:spPr>
          <a:xfrm flipH="1">
            <a:off x="5661282" y="2900483"/>
            <a:ext cx="12336" cy="549794"/>
          </a:xfrm>
          <a:prstGeom prst="straightConnector1">
            <a:avLst/>
          </a:prstGeom>
          <a:ln>
            <a:solidFill>
              <a:schemeClr val="tx2"/>
            </a:solidFill>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3"/>
          <a:stretch>
            <a:fillRect/>
          </a:stretch>
        </p:blipFill>
        <p:spPr>
          <a:xfrm>
            <a:off x="7238943" y="1302443"/>
            <a:ext cx="294969" cy="438150"/>
          </a:xfrm>
          <a:prstGeom prst="rect">
            <a:avLst/>
          </a:prstGeom>
          <a:effectLst/>
        </p:spPr>
      </p:pic>
      <p:sp>
        <p:nvSpPr>
          <p:cNvPr id="86" name="TextBox 85"/>
          <p:cNvSpPr txBox="1"/>
          <p:nvPr/>
        </p:nvSpPr>
        <p:spPr>
          <a:xfrm>
            <a:off x="7030390" y="777470"/>
            <a:ext cx="868703" cy="400110"/>
          </a:xfrm>
          <a:prstGeom prst="rect">
            <a:avLst/>
          </a:prstGeom>
          <a:noFill/>
          <a:effectLst/>
        </p:spPr>
        <p:txBody>
          <a:bodyPr wrap="square" rtlCol="0">
            <a:spAutoFit/>
          </a:bodyPr>
          <a:lstStyle/>
          <a:p>
            <a:pPr algn="ctr" defTabSz="457200" fontAlgn="auto">
              <a:spcBef>
                <a:spcPts val="0"/>
              </a:spcBef>
              <a:spcAft>
                <a:spcPts val="0"/>
              </a:spcAft>
            </a:pPr>
            <a:r>
              <a:rPr lang="en-US" sz="1000" b="0" dirty="0" err="1">
                <a:solidFill>
                  <a:schemeClr val="tx2"/>
                </a:solidFill>
                <a:latin typeface="Arial" charset="0"/>
                <a:ea typeface="Arial" charset="0"/>
                <a:cs typeface="Arial" charset="0"/>
              </a:rPr>
              <a:t>Blockchain</a:t>
            </a:r>
            <a:r>
              <a:rPr lang="en-US" sz="1000" b="0" dirty="0">
                <a:solidFill>
                  <a:schemeClr val="tx2"/>
                </a:solidFill>
                <a:latin typeface="Arial" charset="0"/>
                <a:ea typeface="Arial" charset="0"/>
                <a:cs typeface="Arial" charset="0"/>
              </a:rPr>
              <a:t> User B</a:t>
            </a:r>
          </a:p>
        </p:txBody>
      </p:sp>
      <p:cxnSp>
        <p:nvCxnSpPr>
          <p:cNvPr id="30" name="Elbow Connector 29"/>
          <p:cNvCxnSpPr>
            <a:stCxn id="199" idx="2"/>
          </p:cNvCxnSpPr>
          <p:nvPr/>
        </p:nvCxnSpPr>
        <p:spPr>
          <a:xfrm rot="5400000">
            <a:off x="6447737" y="3264363"/>
            <a:ext cx="1054573" cy="822809"/>
          </a:xfrm>
          <a:prstGeom prst="bentConnector3">
            <a:avLst>
              <a:gd name="adj1" fmla="val 99751"/>
            </a:avLst>
          </a:prstGeom>
          <a:ln>
            <a:solidFill>
              <a:schemeClr val="tx2"/>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 name="Text Placeholder 3"/>
          <p:cNvSpPr>
            <a:spLocks noGrp="1"/>
          </p:cNvSpPr>
          <p:nvPr>
            <p:ph type="body" sz="quarter" idx="13"/>
          </p:nvPr>
        </p:nvSpPr>
        <p:spPr/>
        <p:txBody>
          <a:bodyPr/>
          <a:lstStyle/>
          <a:p>
            <a:r>
              <a:rPr lang="en-US" dirty="0">
                <a:latin typeface="Arial" charset="0"/>
                <a:ea typeface="Arial" charset="0"/>
                <a:cs typeface="Arial" charset="0"/>
              </a:rPr>
              <a:t>Certificate Authorities and </a:t>
            </a:r>
            <a:r>
              <a:rPr lang="en-US" dirty="0" err="1">
                <a:latin typeface="Arial" charset="0"/>
                <a:ea typeface="Arial" charset="0"/>
                <a:cs typeface="Arial" charset="0"/>
              </a:rPr>
              <a:t>Blockchain</a:t>
            </a:r>
            <a:endParaRPr lang="en-US" dirty="0"/>
          </a:p>
        </p:txBody>
      </p:sp>
      <p:sp>
        <p:nvSpPr>
          <p:cNvPr id="65" name="TextBox 64"/>
          <p:cNvSpPr txBox="1"/>
          <p:nvPr/>
        </p:nvSpPr>
        <p:spPr>
          <a:xfrm>
            <a:off x="5519999" y="1496681"/>
            <a:ext cx="258404" cy="213585"/>
          </a:xfrm>
          <a:prstGeom prst="rect">
            <a:avLst/>
          </a:prstGeom>
          <a:noFill/>
        </p:spPr>
        <p:txBody>
          <a:bodyPr wrap="none" rtlCol="0">
            <a:spAutoFit/>
          </a:bodyPr>
          <a:lstStyle/>
          <a:p>
            <a:pPr algn="ctr" defTabSz="457200" fontAlgn="auto">
              <a:spcBef>
                <a:spcPts val="0"/>
              </a:spcBef>
              <a:spcAft>
                <a:spcPts val="0"/>
              </a:spcAft>
            </a:pPr>
            <a:r>
              <a:rPr lang="en-US" sz="788" b="0" dirty="0">
                <a:solidFill>
                  <a:prstClr val="white"/>
                </a:solidFill>
                <a:latin typeface="Arial" charset="0"/>
                <a:ea typeface="Arial" charset="0"/>
                <a:cs typeface="Arial" charset="0"/>
              </a:rPr>
              <a:t>U</a:t>
            </a:r>
          </a:p>
        </p:txBody>
      </p:sp>
      <p:sp>
        <p:nvSpPr>
          <p:cNvPr id="66" name="TextBox 65"/>
          <p:cNvSpPr txBox="1"/>
          <p:nvPr/>
        </p:nvSpPr>
        <p:spPr>
          <a:xfrm>
            <a:off x="7257223" y="1506598"/>
            <a:ext cx="258404" cy="213585"/>
          </a:xfrm>
          <a:prstGeom prst="rect">
            <a:avLst/>
          </a:prstGeom>
          <a:noFill/>
        </p:spPr>
        <p:txBody>
          <a:bodyPr wrap="none" rtlCol="0">
            <a:spAutoFit/>
          </a:bodyPr>
          <a:lstStyle/>
          <a:p>
            <a:pPr algn="ctr" defTabSz="457200" fontAlgn="auto">
              <a:spcBef>
                <a:spcPts val="0"/>
              </a:spcBef>
              <a:spcAft>
                <a:spcPts val="0"/>
              </a:spcAft>
            </a:pPr>
            <a:r>
              <a:rPr lang="en-US" sz="788" b="0" dirty="0">
                <a:solidFill>
                  <a:prstClr val="white"/>
                </a:solidFill>
                <a:latin typeface="Arial" charset="0"/>
                <a:ea typeface="Arial" charset="0"/>
                <a:cs typeface="Arial" charset="0"/>
              </a:rPr>
              <a:t>U</a:t>
            </a:r>
          </a:p>
        </p:txBody>
      </p:sp>
      <p:cxnSp>
        <p:nvCxnSpPr>
          <p:cNvPr id="21" name="Straight Arrow Connector 20"/>
          <p:cNvCxnSpPr>
            <a:stCxn id="85" idx="2"/>
          </p:cNvCxnSpPr>
          <p:nvPr/>
        </p:nvCxnSpPr>
        <p:spPr>
          <a:xfrm>
            <a:off x="7386427" y="1740593"/>
            <a:ext cx="5162" cy="666677"/>
          </a:xfrm>
          <a:prstGeom prst="straightConnector1">
            <a:avLst/>
          </a:prstGeom>
          <a:ln w="28575" cmpd="sng">
            <a:solidFill>
              <a:srgbClr val="4178BE"/>
            </a:solidFill>
            <a:tailEnd type="arrow"/>
          </a:ln>
          <a:effectLst/>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6998765" y="1959160"/>
            <a:ext cx="461986" cy="246221"/>
          </a:xfrm>
          <a:prstGeom prst="rect">
            <a:avLst/>
          </a:prstGeom>
          <a:noFill/>
          <a:effectLst/>
        </p:spPr>
        <p:txBody>
          <a:bodyPr wrap="none" rtlCol="0">
            <a:spAutoFit/>
          </a:bodyPr>
          <a:lstStyle/>
          <a:p>
            <a:pPr defTabSz="457200" fontAlgn="auto">
              <a:spcBef>
                <a:spcPts val="0"/>
              </a:spcBef>
              <a:spcAft>
                <a:spcPts val="0"/>
              </a:spcAft>
            </a:pPr>
            <a:r>
              <a:rPr lang="en-US" sz="1000" b="0" dirty="0">
                <a:solidFill>
                  <a:schemeClr val="bg1">
                    <a:lumMod val="50000"/>
                  </a:schemeClr>
                </a:solidFill>
                <a:latin typeface="Arial" charset="0"/>
                <a:ea typeface="Arial" charset="0"/>
                <a:cs typeface="Arial" charset="0"/>
              </a:rPr>
              <a:t>uses</a:t>
            </a:r>
            <a:endParaRPr lang="en-US" sz="825" b="0" dirty="0">
              <a:solidFill>
                <a:schemeClr val="bg1">
                  <a:lumMod val="50000"/>
                </a:schemeClr>
              </a:solidFill>
              <a:latin typeface="Arial" charset="0"/>
              <a:ea typeface="Arial" charset="0"/>
              <a:cs typeface="Arial" charset="0"/>
            </a:endParaRPr>
          </a:p>
        </p:txBody>
      </p:sp>
      <p:grpSp>
        <p:nvGrpSpPr>
          <p:cNvPr id="121" name="Group 120"/>
          <p:cNvGrpSpPr/>
          <p:nvPr/>
        </p:nvGrpSpPr>
        <p:grpSpPr>
          <a:xfrm>
            <a:off x="293096" y="1350313"/>
            <a:ext cx="1671952" cy="999880"/>
            <a:chOff x="8203321" y="3097576"/>
            <a:chExt cx="866669" cy="411867"/>
          </a:xfrm>
        </p:grpSpPr>
        <p:sp>
          <p:nvSpPr>
            <p:cNvPr id="122" name="Rectangle 121"/>
            <p:cNvSpPr/>
            <p:nvPr/>
          </p:nvSpPr>
          <p:spPr>
            <a:xfrm>
              <a:off x="8203321" y="3097576"/>
              <a:ext cx="866669" cy="411867"/>
            </a:xfrm>
            <a:prstGeom prst="rect">
              <a:avLst/>
            </a:prstGeom>
            <a:solidFill>
              <a:schemeClr val="bg1"/>
            </a:solidFill>
            <a:ln w="254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pic>
          <p:nvPicPr>
            <p:cNvPr id="123" name="Picture 122"/>
            <p:cNvPicPr>
              <a:picLocks noChangeAspect="1"/>
            </p:cNvPicPr>
            <p:nvPr/>
          </p:nvPicPr>
          <p:blipFill>
            <a:blip r:embed="rId4">
              <a:duotone>
                <a:schemeClr val="accent4">
                  <a:shade val="45000"/>
                  <a:satMod val="135000"/>
                </a:schemeClr>
                <a:prstClr val="white"/>
              </a:duotone>
            </a:blip>
            <a:stretch>
              <a:fillRect/>
            </a:stretch>
          </p:blipFill>
          <p:spPr>
            <a:xfrm>
              <a:off x="8702016" y="3174776"/>
              <a:ext cx="261642" cy="261642"/>
            </a:xfrm>
            <a:prstGeom prst="rect">
              <a:avLst/>
            </a:prstGeom>
            <a:ln w="9525" cmpd="sng">
              <a:solidFill>
                <a:schemeClr val="tx2"/>
              </a:solidFill>
            </a:ln>
          </p:spPr>
        </p:pic>
      </p:grpSp>
      <p:cxnSp>
        <p:nvCxnSpPr>
          <p:cNvPr id="232" name="Elbow Connector 231"/>
          <p:cNvCxnSpPr/>
          <p:nvPr/>
        </p:nvCxnSpPr>
        <p:spPr>
          <a:xfrm flipH="1">
            <a:off x="1980991" y="1585929"/>
            <a:ext cx="3390918" cy="22984"/>
          </a:xfrm>
          <a:prstGeom prst="straightConnector1">
            <a:avLst/>
          </a:prstGeom>
          <a:ln w="28575" cmpd="sng">
            <a:solidFill>
              <a:srgbClr val="4178BE"/>
            </a:solidFill>
            <a:tailEnd type="arrow"/>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03131" y="950203"/>
            <a:ext cx="801791" cy="400110"/>
          </a:xfrm>
          <a:prstGeom prst="rect">
            <a:avLst/>
          </a:prstGeom>
          <a:noFill/>
          <a:effectLst/>
        </p:spPr>
        <p:txBody>
          <a:bodyPr wrap="square" rtlCol="0">
            <a:spAutoFit/>
          </a:bodyPr>
          <a:lstStyle/>
          <a:p>
            <a:pPr defTabSz="457200" fontAlgn="auto">
              <a:spcBef>
                <a:spcPts val="0"/>
              </a:spcBef>
              <a:spcAft>
                <a:spcPts val="0"/>
              </a:spcAft>
            </a:pPr>
            <a:r>
              <a:rPr lang="en-US" sz="1000" b="0" dirty="0">
                <a:solidFill>
                  <a:schemeClr val="tx2"/>
                </a:solidFill>
                <a:latin typeface="Arial" charset="0"/>
                <a:ea typeface="Arial" charset="0"/>
                <a:cs typeface="Arial" charset="0"/>
              </a:rPr>
              <a:t>Certificate</a:t>
            </a:r>
            <a:r>
              <a:rPr lang="en-US" sz="1000" b="0" dirty="0">
                <a:solidFill>
                  <a:schemeClr val="accent1"/>
                </a:solidFill>
                <a:latin typeface="Arial" charset="0"/>
                <a:ea typeface="Arial" charset="0"/>
                <a:cs typeface="Arial" charset="0"/>
              </a:rPr>
              <a:t> </a:t>
            </a:r>
            <a:r>
              <a:rPr lang="en-US" sz="1000" b="0" dirty="0">
                <a:solidFill>
                  <a:schemeClr val="tx2"/>
                </a:solidFill>
                <a:latin typeface="Arial" charset="0"/>
                <a:ea typeface="Arial" charset="0"/>
                <a:cs typeface="Arial" charset="0"/>
              </a:rPr>
              <a:t>Authority</a:t>
            </a:r>
          </a:p>
        </p:txBody>
      </p:sp>
      <p:grpSp>
        <p:nvGrpSpPr>
          <p:cNvPr id="131" name="Group 130"/>
          <p:cNvGrpSpPr/>
          <p:nvPr/>
        </p:nvGrpSpPr>
        <p:grpSpPr>
          <a:xfrm>
            <a:off x="4797721" y="1875604"/>
            <a:ext cx="342607" cy="240131"/>
            <a:chOff x="3053916" y="6186281"/>
            <a:chExt cx="456809" cy="320175"/>
          </a:xfrm>
        </p:grpSpPr>
        <p:sp>
          <p:nvSpPr>
            <p:cNvPr id="132" name="Rectangle 131"/>
            <p:cNvSpPr/>
            <p:nvPr/>
          </p:nvSpPr>
          <p:spPr>
            <a:xfrm>
              <a:off x="3053916" y="6272185"/>
              <a:ext cx="456809" cy="234271"/>
            </a:xfrm>
            <a:prstGeom prst="rect">
              <a:avLst/>
            </a:prstGeom>
            <a:no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3" name="Oval 132"/>
            <p:cNvSpPr/>
            <p:nvPr/>
          </p:nvSpPr>
          <p:spPr>
            <a:xfrm>
              <a:off x="3384550" y="6362700"/>
              <a:ext cx="45719" cy="45719"/>
            </a:xfrm>
            <a:prstGeom prst="ellipse">
              <a:avLst/>
            </a:prstGeom>
            <a:solidFill>
              <a:srgbClr val="FFFFFF"/>
            </a:solid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34" name="Straight Connector 133"/>
            <p:cNvCxnSpPr/>
            <p:nvPr/>
          </p:nvCxnSpPr>
          <p:spPr>
            <a:xfrm flipV="1">
              <a:off x="3053916" y="6189456"/>
              <a:ext cx="423374" cy="82730"/>
            </a:xfrm>
            <a:prstGeom prst="line">
              <a:avLst/>
            </a:prstGeom>
            <a:ln w="12700" cmpd="sng">
              <a:solidFill>
                <a:srgbClr val="4178BE"/>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474115" y="6186281"/>
              <a:ext cx="0" cy="82729"/>
            </a:xfrm>
            <a:prstGeom prst="line">
              <a:avLst/>
            </a:prstGeom>
            <a:ln w="19050" cmpd="sng">
              <a:solidFill>
                <a:srgbClr val="4178BE"/>
              </a:solidFill>
            </a:ln>
            <a:effectLst/>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8151709" y="2359918"/>
            <a:ext cx="342607" cy="240131"/>
            <a:chOff x="3053916" y="6186281"/>
            <a:chExt cx="456809" cy="320175"/>
          </a:xfrm>
        </p:grpSpPr>
        <p:sp>
          <p:nvSpPr>
            <p:cNvPr id="138" name="Rectangle 137"/>
            <p:cNvSpPr/>
            <p:nvPr/>
          </p:nvSpPr>
          <p:spPr>
            <a:xfrm>
              <a:off x="3053916" y="6272185"/>
              <a:ext cx="456809" cy="234271"/>
            </a:xfrm>
            <a:prstGeom prst="rect">
              <a:avLst/>
            </a:prstGeom>
            <a:no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39" name="Oval 138"/>
            <p:cNvSpPr/>
            <p:nvPr/>
          </p:nvSpPr>
          <p:spPr>
            <a:xfrm>
              <a:off x="3384550" y="6362700"/>
              <a:ext cx="45719" cy="45719"/>
            </a:xfrm>
            <a:prstGeom prst="ellipse">
              <a:avLst/>
            </a:prstGeom>
            <a:solidFill>
              <a:srgbClr val="FFFFFF"/>
            </a:solid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40" name="Straight Connector 139"/>
            <p:cNvCxnSpPr/>
            <p:nvPr/>
          </p:nvCxnSpPr>
          <p:spPr>
            <a:xfrm flipV="1">
              <a:off x="3053916" y="6189456"/>
              <a:ext cx="423374" cy="82730"/>
            </a:xfrm>
            <a:prstGeom prst="line">
              <a:avLst/>
            </a:prstGeom>
            <a:ln w="12700" cmpd="sng">
              <a:solidFill>
                <a:srgbClr val="4178BE"/>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474115" y="6186281"/>
              <a:ext cx="0" cy="82729"/>
            </a:xfrm>
            <a:prstGeom prst="line">
              <a:avLst/>
            </a:prstGeom>
            <a:ln w="19050" cmpd="sng">
              <a:solidFill>
                <a:srgbClr val="4178BE"/>
              </a:solidFill>
            </a:ln>
            <a:effectLst/>
          </p:spPr>
          <p:style>
            <a:lnRef idx="2">
              <a:schemeClr val="accent1"/>
            </a:lnRef>
            <a:fillRef idx="0">
              <a:schemeClr val="accent1"/>
            </a:fillRef>
            <a:effectRef idx="1">
              <a:schemeClr val="accent1"/>
            </a:effectRef>
            <a:fontRef idx="minor">
              <a:schemeClr val="tx1"/>
            </a:fontRef>
          </p:style>
        </p:cxnSp>
      </p:grpSp>
      <p:sp>
        <p:nvSpPr>
          <p:cNvPr id="119" name="Rounded Rectangle 118"/>
          <p:cNvSpPr/>
          <p:nvPr/>
        </p:nvSpPr>
        <p:spPr>
          <a:xfrm>
            <a:off x="4578700" y="3445964"/>
            <a:ext cx="1971366" cy="128153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grpSp>
        <p:nvGrpSpPr>
          <p:cNvPr id="120" name="Group 119"/>
          <p:cNvGrpSpPr/>
          <p:nvPr/>
        </p:nvGrpSpPr>
        <p:grpSpPr>
          <a:xfrm>
            <a:off x="4812533" y="3534570"/>
            <a:ext cx="302670" cy="295242"/>
            <a:chOff x="1948528" y="3249757"/>
            <a:chExt cx="619302" cy="766453"/>
          </a:xfrm>
        </p:grpSpPr>
        <p:sp>
          <p:nvSpPr>
            <p:cNvPr id="186" name="Rounded Rectangle 185"/>
            <p:cNvSpPr/>
            <p:nvPr/>
          </p:nvSpPr>
          <p:spPr>
            <a:xfrm>
              <a:off x="1969631" y="3249757"/>
              <a:ext cx="598199" cy="598199"/>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grpSp>
          <p:nvGrpSpPr>
            <p:cNvPr id="188" name="Group 187"/>
            <p:cNvGrpSpPr/>
            <p:nvPr/>
          </p:nvGrpSpPr>
          <p:grpSpPr>
            <a:xfrm>
              <a:off x="1948528" y="3901910"/>
              <a:ext cx="432016" cy="114300"/>
              <a:chOff x="2259061" y="4546976"/>
              <a:chExt cx="576021" cy="152400"/>
            </a:xfrm>
          </p:grpSpPr>
          <p:sp>
            <p:nvSpPr>
              <p:cNvPr id="189" name="Rectangle 188"/>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190" name="Rectangle 189"/>
              <p:cNvSpPr/>
              <p:nvPr/>
            </p:nvSpPr>
            <p:spPr>
              <a:xfrm>
                <a:off x="2475990"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191" name="Rectangle 190"/>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cxnSp>
            <p:nvCxnSpPr>
              <p:cNvPr id="192" name="Straight Connector 191"/>
              <p:cNvCxnSpPr>
                <a:stCxn id="189" idx="1"/>
              </p:cNvCxnSpPr>
              <p:nvPr/>
            </p:nvCxnSpPr>
            <p:spPr>
              <a:xfrm flipV="1">
                <a:off x="2259061" y="4621779"/>
                <a:ext cx="430547" cy="1398"/>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sp>
        <p:nvSpPr>
          <p:cNvPr id="151" name="Rounded Rectangle 150"/>
          <p:cNvSpPr/>
          <p:nvPr/>
        </p:nvSpPr>
        <p:spPr>
          <a:xfrm>
            <a:off x="5602106" y="3973122"/>
            <a:ext cx="835390" cy="619799"/>
          </a:xfrm>
          <a:prstGeom prst="roundRect">
            <a:avLst/>
          </a:prstGeom>
          <a:solidFill>
            <a:schemeClr val="accent4">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152" name="Rounded Rectangle 151"/>
          <p:cNvSpPr/>
          <p:nvPr/>
        </p:nvSpPr>
        <p:spPr>
          <a:xfrm>
            <a:off x="5673986" y="4305738"/>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sp>
        <p:nvSpPr>
          <p:cNvPr id="153" name="Rounded Rectangle 152"/>
          <p:cNvSpPr/>
          <p:nvPr/>
        </p:nvSpPr>
        <p:spPr>
          <a:xfrm>
            <a:off x="5673986" y="4018249"/>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sp>
        <p:nvSpPr>
          <p:cNvPr id="154" name="Rounded Rectangle 153"/>
          <p:cNvSpPr/>
          <p:nvPr/>
        </p:nvSpPr>
        <p:spPr>
          <a:xfrm>
            <a:off x="6071305" y="4019314"/>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cxnSp>
        <p:nvCxnSpPr>
          <p:cNvPr id="155" name="Straight Connector 154"/>
          <p:cNvCxnSpPr/>
          <p:nvPr/>
        </p:nvCxnSpPr>
        <p:spPr>
          <a:xfrm>
            <a:off x="5966343" y="4133464"/>
            <a:ext cx="104962" cy="10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5966343" y="4420953"/>
            <a:ext cx="102332" cy="1468"/>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5820165" y="4248679"/>
            <a:ext cx="0" cy="5705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flipH="1">
            <a:off x="6214853" y="4249744"/>
            <a:ext cx="2630" cy="5746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5954499" y="4238529"/>
            <a:ext cx="140800" cy="8274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flipV="1">
            <a:off x="5954499" y="4236244"/>
            <a:ext cx="137473" cy="8503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1" name="Rounded Rectangle 160"/>
          <p:cNvSpPr/>
          <p:nvPr/>
        </p:nvSpPr>
        <p:spPr>
          <a:xfrm>
            <a:off x="6068674" y="4307207"/>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grpSp>
        <p:nvGrpSpPr>
          <p:cNvPr id="16" name="Group 15"/>
          <p:cNvGrpSpPr/>
          <p:nvPr/>
        </p:nvGrpSpPr>
        <p:grpSpPr>
          <a:xfrm>
            <a:off x="6965502" y="2471681"/>
            <a:ext cx="852731" cy="696083"/>
            <a:chOff x="6965502" y="2471681"/>
            <a:chExt cx="852731" cy="696083"/>
          </a:xfrm>
        </p:grpSpPr>
        <p:sp>
          <p:nvSpPr>
            <p:cNvPr id="199" name="Rounded Rectangle 198"/>
            <p:cNvSpPr/>
            <p:nvPr/>
          </p:nvSpPr>
          <p:spPr>
            <a:xfrm>
              <a:off x="7030391" y="2471681"/>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b="0" dirty="0">
                <a:solidFill>
                  <a:schemeClr val="bg1">
                    <a:lumMod val="50000"/>
                  </a:schemeClr>
                </a:solidFill>
                <a:latin typeface="Arial" charset="0"/>
                <a:ea typeface="Arial" charset="0"/>
                <a:cs typeface="Arial" charset="0"/>
              </a:endParaRPr>
            </a:p>
          </p:txBody>
        </p:sp>
        <p:sp>
          <p:nvSpPr>
            <p:cNvPr id="200" name="Rectangle 199"/>
            <p:cNvSpPr/>
            <p:nvPr/>
          </p:nvSpPr>
          <p:spPr>
            <a:xfrm>
              <a:off x="6965502" y="2535574"/>
              <a:ext cx="852731" cy="369332"/>
            </a:xfrm>
            <a:prstGeom prst="rect">
              <a:avLst/>
            </a:prstGeom>
            <a:ln>
              <a:noFill/>
            </a:ln>
          </p:spPr>
          <p:txBody>
            <a:bodyPr wrap="square">
              <a:spAutoFit/>
            </a:bodyPr>
            <a:lstStyle/>
            <a:p>
              <a:pPr algn="ctr" defTabSz="457200" fontAlgn="auto">
                <a:spcBef>
                  <a:spcPts val="0"/>
                </a:spcBef>
                <a:spcAft>
                  <a:spcPts val="0"/>
                </a:spcAft>
              </a:pPr>
              <a:r>
                <a:rPr lang="en-US" sz="900" b="0" dirty="0">
                  <a:solidFill>
                    <a:schemeClr val="bg1">
                      <a:lumMod val="50000"/>
                    </a:schemeClr>
                  </a:solidFill>
                  <a:latin typeface="Arial" charset="0"/>
                  <a:ea typeface="Arial" charset="0"/>
                  <a:cs typeface="Arial" charset="0"/>
                </a:rPr>
                <a:t>Client</a:t>
              </a:r>
            </a:p>
            <a:p>
              <a:pPr algn="ctr" defTabSz="457200" fontAlgn="auto">
                <a:spcBef>
                  <a:spcPts val="0"/>
                </a:spcBef>
                <a:spcAft>
                  <a:spcPts val="0"/>
                </a:spcAft>
              </a:pPr>
              <a:r>
                <a:rPr lang="en-US" sz="900" b="0" dirty="0">
                  <a:solidFill>
                    <a:schemeClr val="bg1">
                      <a:lumMod val="50000"/>
                    </a:schemeClr>
                  </a:solidFill>
                  <a:latin typeface="Arial" charset="0"/>
                  <a:ea typeface="Arial" charset="0"/>
                  <a:cs typeface="Arial" charset="0"/>
                </a:rPr>
                <a:t>Application</a:t>
              </a:r>
            </a:p>
          </p:txBody>
        </p:sp>
        <p:cxnSp>
          <p:nvCxnSpPr>
            <p:cNvPr id="201" name="Straight Connector 200"/>
            <p:cNvCxnSpPr/>
            <p:nvPr/>
          </p:nvCxnSpPr>
          <p:spPr>
            <a:xfrm>
              <a:off x="7030391" y="2974916"/>
              <a:ext cx="712071" cy="0"/>
            </a:xfrm>
            <a:prstGeom prst="line">
              <a:avLst/>
            </a:prstGeom>
            <a:ln w="2540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2" name="Rectangle 201"/>
            <p:cNvSpPr/>
            <p:nvPr/>
          </p:nvSpPr>
          <p:spPr>
            <a:xfrm>
              <a:off x="7168525" y="2936932"/>
              <a:ext cx="435801" cy="230832"/>
            </a:xfrm>
            <a:prstGeom prst="rect">
              <a:avLst/>
            </a:prstGeom>
            <a:ln>
              <a:noFill/>
            </a:ln>
          </p:spPr>
          <p:txBody>
            <a:bodyPr wrap="square">
              <a:spAutoFit/>
            </a:bodyPr>
            <a:lstStyle/>
            <a:p>
              <a:pPr algn="ctr" defTabSz="457200" fontAlgn="auto">
                <a:spcBef>
                  <a:spcPts val="0"/>
                </a:spcBef>
                <a:spcAft>
                  <a:spcPts val="0"/>
                </a:spcAft>
              </a:pPr>
              <a:r>
                <a:rPr lang="en-US" sz="900" b="0" dirty="0">
                  <a:solidFill>
                    <a:schemeClr val="bg1">
                      <a:lumMod val="50000"/>
                    </a:schemeClr>
                  </a:solidFill>
                  <a:latin typeface="Arial" charset="0"/>
                  <a:ea typeface="Arial" charset="0"/>
                  <a:cs typeface="Arial" charset="0"/>
                </a:rPr>
                <a:t>SDK</a:t>
              </a:r>
            </a:p>
          </p:txBody>
        </p:sp>
      </p:grpSp>
      <p:sp>
        <p:nvSpPr>
          <p:cNvPr id="207" name="TextBox 206"/>
          <p:cNvSpPr txBox="1"/>
          <p:nvPr/>
        </p:nvSpPr>
        <p:spPr>
          <a:xfrm>
            <a:off x="7799825" y="2775270"/>
            <a:ext cx="1217681" cy="400110"/>
          </a:xfrm>
          <a:prstGeom prst="rect">
            <a:avLst/>
          </a:prstGeom>
          <a:noFill/>
          <a:effectLst/>
        </p:spPr>
        <p:txBody>
          <a:bodyPr wrap="square" rtlCol="0">
            <a:spAutoFit/>
          </a:bodyPr>
          <a:lstStyle/>
          <a:p>
            <a:pPr defTabSz="457200" fontAlgn="auto">
              <a:spcBef>
                <a:spcPts val="0"/>
              </a:spcBef>
              <a:spcAft>
                <a:spcPts val="0"/>
              </a:spcAft>
            </a:pPr>
            <a:r>
              <a:rPr lang="en-US" sz="1000" b="0" dirty="0">
                <a:solidFill>
                  <a:schemeClr val="bg1">
                    <a:lumMod val="50000"/>
                  </a:schemeClr>
                </a:solidFill>
                <a:latin typeface="Arial" charset="0"/>
                <a:ea typeface="Arial" charset="0"/>
                <a:cs typeface="Arial" charset="0"/>
              </a:rPr>
              <a:t>verifies/decrypts transactions</a:t>
            </a:r>
          </a:p>
        </p:txBody>
      </p:sp>
      <p:cxnSp>
        <p:nvCxnSpPr>
          <p:cNvPr id="111" name="Straight Connector 110"/>
          <p:cNvCxnSpPr>
            <a:stCxn id="151" idx="1"/>
            <a:endCxn id="186" idx="3"/>
          </p:cNvCxnSpPr>
          <p:nvPr/>
        </p:nvCxnSpPr>
        <p:spPr>
          <a:xfrm rot="10800000">
            <a:off x="5115204" y="3649786"/>
            <a:ext cx="486903" cy="633237"/>
          </a:xfrm>
          <a:prstGeom prst="bentConnector3">
            <a:avLst>
              <a:gd name="adj1" fmla="val 50000"/>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a:stCxn id="178" idx="3"/>
            <a:endCxn id="151" idx="1"/>
          </p:cNvCxnSpPr>
          <p:nvPr/>
        </p:nvCxnSpPr>
        <p:spPr>
          <a:xfrm>
            <a:off x="5115203" y="4044038"/>
            <a:ext cx="486903" cy="238984"/>
          </a:xfrm>
          <a:prstGeom prst="bentConnector3">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70" idx="3"/>
            <a:endCxn id="151" idx="1"/>
          </p:cNvCxnSpPr>
          <p:nvPr/>
        </p:nvCxnSpPr>
        <p:spPr>
          <a:xfrm flipV="1">
            <a:off x="5116268" y="4283022"/>
            <a:ext cx="485838" cy="159793"/>
          </a:xfrm>
          <a:prstGeom prst="bentConnector3">
            <a:avLst>
              <a:gd name="adj1" fmla="val 50000"/>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5684678" y="3649385"/>
            <a:ext cx="178158" cy="323737"/>
          </a:xfrm>
          <a:prstGeom prst="bentConnector2">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9" name="Straight Connector 126"/>
          <p:cNvCxnSpPr/>
          <p:nvPr/>
        </p:nvCxnSpPr>
        <p:spPr>
          <a:xfrm rot="10800000" flipV="1">
            <a:off x="5862837" y="3646814"/>
            <a:ext cx="167278" cy="321620"/>
          </a:xfrm>
          <a:prstGeom prst="bentConnector2">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229" name="Group 228"/>
          <p:cNvGrpSpPr/>
          <p:nvPr/>
        </p:nvGrpSpPr>
        <p:grpSpPr>
          <a:xfrm>
            <a:off x="384780" y="1521518"/>
            <a:ext cx="712183" cy="594217"/>
            <a:chOff x="1476655" y="2483897"/>
            <a:chExt cx="949577" cy="792290"/>
          </a:xfrm>
        </p:grpSpPr>
        <p:sp>
          <p:nvSpPr>
            <p:cNvPr id="77" name="Folded Corner 76"/>
            <p:cNvSpPr/>
            <p:nvPr/>
          </p:nvSpPr>
          <p:spPr>
            <a:xfrm>
              <a:off x="1727732" y="2946737"/>
              <a:ext cx="698500" cy="329450"/>
            </a:xfrm>
            <a:prstGeom prst="foldedCorner">
              <a:avLst/>
            </a:prstGeom>
            <a:solidFill>
              <a:srgbClr val="FFFFFF"/>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825" b="0" dirty="0">
                <a:solidFill>
                  <a:prstClr val="black"/>
                </a:solidFill>
                <a:latin typeface="Arial" charset="0"/>
                <a:ea typeface="Arial" charset="0"/>
                <a:cs typeface="Arial" charset="0"/>
              </a:endParaRPr>
            </a:p>
          </p:txBody>
        </p:sp>
        <p:sp>
          <p:nvSpPr>
            <p:cNvPr id="78" name="Folded Corner 77"/>
            <p:cNvSpPr/>
            <p:nvPr/>
          </p:nvSpPr>
          <p:spPr>
            <a:xfrm>
              <a:off x="1644039" y="2792457"/>
              <a:ext cx="698500" cy="329450"/>
            </a:xfrm>
            <a:prstGeom prst="foldedCorner">
              <a:avLst/>
            </a:prstGeom>
            <a:solidFill>
              <a:srgbClr val="FFFFFF"/>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825" b="0" dirty="0">
                <a:solidFill>
                  <a:prstClr val="black"/>
                </a:solidFill>
                <a:latin typeface="Arial" charset="0"/>
                <a:ea typeface="Arial" charset="0"/>
                <a:cs typeface="Arial" charset="0"/>
              </a:endParaRPr>
            </a:p>
          </p:txBody>
        </p:sp>
        <p:sp>
          <p:nvSpPr>
            <p:cNvPr id="80" name="Folded Corner 79"/>
            <p:cNvSpPr/>
            <p:nvPr/>
          </p:nvSpPr>
          <p:spPr>
            <a:xfrm>
              <a:off x="1560347" y="2638177"/>
              <a:ext cx="698500" cy="329450"/>
            </a:xfrm>
            <a:prstGeom prst="foldedCorner">
              <a:avLst/>
            </a:prstGeom>
            <a:solidFill>
              <a:srgbClr val="FFFFFF"/>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825" b="0" dirty="0">
                <a:solidFill>
                  <a:prstClr val="black"/>
                </a:solidFill>
                <a:latin typeface="Arial" charset="0"/>
                <a:ea typeface="Arial" charset="0"/>
                <a:cs typeface="Arial" charset="0"/>
              </a:endParaRPr>
            </a:p>
          </p:txBody>
        </p:sp>
        <p:sp>
          <p:nvSpPr>
            <p:cNvPr id="81" name="Folded Corner 80"/>
            <p:cNvSpPr/>
            <p:nvPr/>
          </p:nvSpPr>
          <p:spPr>
            <a:xfrm>
              <a:off x="1476655" y="2483897"/>
              <a:ext cx="698500" cy="329450"/>
            </a:xfrm>
            <a:prstGeom prst="foldedCorner">
              <a:avLst/>
            </a:prstGeom>
            <a:solidFill>
              <a:srgbClr val="FFFFFF"/>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sz="825" b="0" dirty="0">
                  <a:solidFill>
                    <a:schemeClr val="bg1">
                      <a:lumMod val="50000"/>
                    </a:schemeClr>
                  </a:solidFill>
                  <a:latin typeface="Arial" charset="0"/>
                  <a:ea typeface="Arial" charset="0"/>
                  <a:cs typeface="Arial" charset="0"/>
                </a:rPr>
                <a:t>Certs</a:t>
              </a:r>
            </a:p>
          </p:txBody>
        </p:sp>
      </p:grpSp>
      <p:sp>
        <p:nvSpPr>
          <p:cNvPr id="108" name="TextBox 107"/>
          <p:cNvSpPr txBox="1"/>
          <p:nvPr/>
        </p:nvSpPr>
        <p:spPr>
          <a:xfrm>
            <a:off x="4089077" y="1315983"/>
            <a:ext cx="1361270" cy="246221"/>
          </a:xfrm>
          <a:prstGeom prst="rect">
            <a:avLst/>
          </a:prstGeom>
          <a:noFill/>
          <a:effectLst/>
        </p:spPr>
        <p:txBody>
          <a:bodyPr wrap="none" rtlCol="0">
            <a:spAutoFit/>
          </a:bodyPr>
          <a:lstStyle/>
          <a:p>
            <a:pPr defTabSz="457200" fontAlgn="auto">
              <a:spcBef>
                <a:spcPts val="0"/>
              </a:spcBef>
              <a:spcAft>
                <a:spcPts val="0"/>
              </a:spcAft>
            </a:pPr>
            <a:r>
              <a:rPr lang="en-US" sz="1000" b="0" dirty="0">
                <a:solidFill>
                  <a:schemeClr val="bg1">
                    <a:lumMod val="50000"/>
                  </a:schemeClr>
                </a:solidFill>
                <a:latin typeface="Arial" charset="0"/>
                <a:ea typeface="Arial" charset="0"/>
                <a:cs typeface="Arial" charset="0"/>
              </a:rPr>
              <a:t>requests certificates</a:t>
            </a:r>
            <a:endParaRPr lang="en-US" sz="825" b="0" dirty="0">
              <a:solidFill>
                <a:schemeClr val="bg1">
                  <a:lumMod val="50000"/>
                </a:schemeClr>
              </a:solidFill>
              <a:latin typeface="Arial" charset="0"/>
              <a:ea typeface="Arial" charset="0"/>
              <a:cs typeface="Arial" charset="0"/>
            </a:endParaRPr>
          </a:p>
        </p:txBody>
      </p:sp>
      <p:sp>
        <p:nvSpPr>
          <p:cNvPr id="115" name="TextBox 114"/>
          <p:cNvSpPr txBox="1"/>
          <p:nvPr/>
        </p:nvSpPr>
        <p:spPr>
          <a:xfrm>
            <a:off x="2026070" y="1760771"/>
            <a:ext cx="1220206" cy="246221"/>
          </a:xfrm>
          <a:prstGeom prst="rect">
            <a:avLst/>
          </a:prstGeom>
          <a:noFill/>
          <a:effectLst/>
        </p:spPr>
        <p:txBody>
          <a:bodyPr wrap="none" rtlCol="0">
            <a:spAutoFit/>
          </a:bodyPr>
          <a:lstStyle/>
          <a:p>
            <a:pPr defTabSz="457200" fontAlgn="auto">
              <a:spcBef>
                <a:spcPts val="0"/>
              </a:spcBef>
              <a:spcAft>
                <a:spcPts val="0"/>
              </a:spcAft>
            </a:pPr>
            <a:r>
              <a:rPr lang="en-US" sz="1000" b="0" dirty="0">
                <a:solidFill>
                  <a:schemeClr val="bg1">
                    <a:lumMod val="50000"/>
                  </a:schemeClr>
                </a:solidFill>
                <a:latin typeface="Arial" charset="0"/>
                <a:ea typeface="Arial" charset="0"/>
                <a:cs typeface="Arial" charset="0"/>
              </a:rPr>
              <a:t>issues certificates</a:t>
            </a:r>
            <a:endParaRPr lang="en-US" sz="825" b="0" dirty="0">
              <a:solidFill>
                <a:schemeClr val="bg1">
                  <a:lumMod val="50000"/>
                </a:schemeClr>
              </a:solidFill>
              <a:latin typeface="Arial" charset="0"/>
              <a:ea typeface="Arial" charset="0"/>
              <a:cs typeface="Arial" charset="0"/>
            </a:endParaRPr>
          </a:p>
        </p:txBody>
      </p:sp>
      <p:grpSp>
        <p:nvGrpSpPr>
          <p:cNvPr id="118" name="Group 117"/>
          <p:cNvGrpSpPr/>
          <p:nvPr/>
        </p:nvGrpSpPr>
        <p:grpSpPr>
          <a:xfrm>
            <a:off x="5239241" y="2226467"/>
            <a:ext cx="852731" cy="696083"/>
            <a:chOff x="6965502" y="2471681"/>
            <a:chExt cx="852731" cy="696083"/>
          </a:xfrm>
        </p:grpSpPr>
        <p:sp>
          <p:nvSpPr>
            <p:cNvPr id="128" name="Rounded Rectangle 127"/>
            <p:cNvSpPr/>
            <p:nvPr/>
          </p:nvSpPr>
          <p:spPr>
            <a:xfrm>
              <a:off x="7030391" y="2471681"/>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b="0" dirty="0">
                <a:solidFill>
                  <a:schemeClr val="bg1">
                    <a:lumMod val="50000"/>
                  </a:schemeClr>
                </a:solidFill>
                <a:latin typeface="Arial" charset="0"/>
                <a:ea typeface="Arial" charset="0"/>
                <a:cs typeface="Arial" charset="0"/>
              </a:endParaRPr>
            </a:p>
          </p:txBody>
        </p:sp>
        <p:sp>
          <p:nvSpPr>
            <p:cNvPr id="136" name="Rectangle 135"/>
            <p:cNvSpPr/>
            <p:nvPr/>
          </p:nvSpPr>
          <p:spPr>
            <a:xfrm>
              <a:off x="6965502" y="2535574"/>
              <a:ext cx="852731" cy="369332"/>
            </a:xfrm>
            <a:prstGeom prst="rect">
              <a:avLst/>
            </a:prstGeom>
            <a:ln>
              <a:noFill/>
            </a:ln>
          </p:spPr>
          <p:txBody>
            <a:bodyPr wrap="square">
              <a:spAutoFit/>
            </a:bodyPr>
            <a:lstStyle/>
            <a:p>
              <a:pPr algn="ctr" defTabSz="457200" fontAlgn="auto">
                <a:spcBef>
                  <a:spcPts val="0"/>
                </a:spcBef>
                <a:spcAft>
                  <a:spcPts val="0"/>
                </a:spcAft>
              </a:pPr>
              <a:r>
                <a:rPr lang="en-US" sz="900" b="0" dirty="0">
                  <a:solidFill>
                    <a:schemeClr val="bg1">
                      <a:lumMod val="50000"/>
                    </a:schemeClr>
                  </a:solidFill>
                  <a:latin typeface="Arial" charset="0"/>
                  <a:ea typeface="Arial" charset="0"/>
                  <a:cs typeface="Arial" charset="0"/>
                </a:rPr>
                <a:t>Client</a:t>
              </a:r>
            </a:p>
            <a:p>
              <a:pPr algn="ctr" defTabSz="457200" fontAlgn="auto">
                <a:spcBef>
                  <a:spcPts val="0"/>
                </a:spcBef>
                <a:spcAft>
                  <a:spcPts val="0"/>
                </a:spcAft>
              </a:pPr>
              <a:r>
                <a:rPr lang="en-US" sz="900" b="0" dirty="0">
                  <a:solidFill>
                    <a:schemeClr val="bg1">
                      <a:lumMod val="50000"/>
                    </a:schemeClr>
                  </a:solidFill>
                  <a:latin typeface="Arial" charset="0"/>
                  <a:ea typeface="Arial" charset="0"/>
                  <a:cs typeface="Arial" charset="0"/>
                </a:rPr>
                <a:t>Application</a:t>
              </a:r>
            </a:p>
          </p:txBody>
        </p:sp>
        <p:cxnSp>
          <p:nvCxnSpPr>
            <p:cNvPr id="143" name="Straight Connector 142"/>
            <p:cNvCxnSpPr/>
            <p:nvPr/>
          </p:nvCxnSpPr>
          <p:spPr>
            <a:xfrm>
              <a:off x="7030391" y="2974916"/>
              <a:ext cx="712071" cy="0"/>
            </a:xfrm>
            <a:prstGeom prst="line">
              <a:avLst/>
            </a:prstGeom>
            <a:ln w="2540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4" name="Rectangle 143"/>
            <p:cNvSpPr/>
            <p:nvPr/>
          </p:nvSpPr>
          <p:spPr>
            <a:xfrm>
              <a:off x="7168525" y="2936932"/>
              <a:ext cx="435801" cy="230832"/>
            </a:xfrm>
            <a:prstGeom prst="rect">
              <a:avLst/>
            </a:prstGeom>
            <a:ln>
              <a:noFill/>
            </a:ln>
          </p:spPr>
          <p:txBody>
            <a:bodyPr wrap="square">
              <a:spAutoFit/>
            </a:bodyPr>
            <a:lstStyle/>
            <a:p>
              <a:pPr algn="ctr" defTabSz="457200" fontAlgn="auto">
                <a:spcBef>
                  <a:spcPts val="0"/>
                </a:spcBef>
                <a:spcAft>
                  <a:spcPts val="0"/>
                </a:spcAft>
              </a:pPr>
              <a:r>
                <a:rPr lang="en-US" sz="900" b="0" dirty="0">
                  <a:solidFill>
                    <a:schemeClr val="bg1">
                      <a:lumMod val="50000"/>
                    </a:schemeClr>
                  </a:solidFill>
                  <a:latin typeface="Arial" charset="0"/>
                  <a:ea typeface="Arial" charset="0"/>
                  <a:cs typeface="Arial" charset="0"/>
                </a:rPr>
                <a:t>SDK</a:t>
              </a:r>
            </a:p>
          </p:txBody>
        </p:sp>
      </p:grpSp>
      <p:cxnSp>
        <p:nvCxnSpPr>
          <p:cNvPr id="148" name="Elbow Connector 147"/>
          <p:cNvCxnSpPr>
            <a:stCxn id="132" idx="2"/>
            <a:endCxn id="128" idx="1"/>
          </p:cNvCxnSpPr>
          <p:nvPr/>
        </p:nvCxnSpPr>
        <p:spPr>
          <a:xfrm rot="16200000" flipH="1">
            <a:off x="4912011" y="2172748"/>
            <a:ext cx="449132" cy="335105"/>
          </a:xfrm>
          <a:prstGeom prst="bentConnector2">
            <a:avLst/>
          </a:prstGeom>
          <a:ln>
            <a:solidFill>
              <a:schemeClr val="tx2"/>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49" name="Elbow Connector 148"/>
          <p:cNvCxnSpPr>
            <a:stCxn id="138" idx="2"/>
            <a:endCxn id="199" idx="3"/>
          </p:cNvCxnSpPr>
          <p:nvPr/>
        </p:nvCxnSpPr>
        <p:spPr>
          <a:xfrm rot="5400000">
            <a:off x="7927722" y="2414790"/>
            <a:ext cx="210032" cy="580551"/>
          </a:xfrm>
          <a:prstGeom prst="bentConnector2">
            <a:avLst/>
          </a:prstGeom>
          <a:ln>
            <a:solidFill>
              <a:schemeClr val="tx2"/>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5688667" y="1793189"/>
            <a:ext cx="0" cy="444235"/>
          </a:xfrm>
          <a:prstGeom prst="straightConnector1">
            <a:avLst/>
          </a:prstGeom>
          <a:ln w="28575" cmpd="sng">
            <a:solidFill>
              <a:srgbClr val="4178BE"/>
            </a:solidFill>
            <a:tailEnd type="arrow"/>
          </a:ln>
          <a:effectLst/>
        </p:spPr>
        <p:style>
          <a:lnRef idx="2">
            <a:schemeClr val="accent1"/>
          </a:lnRef>
          <a:fillRef idx="0">
            <a:schemeClr val="accent1"/>
          </a:fillRef>
          <a:effectRef idx="1">
            <a:schemeClr val="accent1"/>
          </a:effectRef>
          <a:fontRef idx="minor">
            <a:schemeClr val="tx1"/>
          </a:fontRef>
        </p:style>
      </p:cxnSp>
      <p:sp>
        <p:nvSpPr>
          <p:cNvPr id="171" name="TextBox 170"/>
          <p:cNvSpPr txBox="1"/>
          <p:nvPr/>
        </p:nvSpPr>
        <p:spPr>
          <a:xfrm>
            <a:off x="5677916" y="1860050"/>
            <a:ext cx="461986" cy="246221"/>
          </a:xfrm>
          <a:prstGeom prst="rect">
            <a:avLst/>
          </a:prstGeom>
          <a:noFill/>
          <a:effectLst/>
        </p:spPr>
        <p:txBody>
          <a:bodyPr wrap="none" rtlCol="0">
            <a:spAutoFit/>
          </a:bodyPr>
          <a:lstStyle/>
          <a:p>
            <a:pPr defTabSz="457200" fontAlgn="auto">
              <a:spcBef>
                <a:spcPts val="0"/>
              </a:spcBef>
              <a:spcAft>
                <a:spcPts val="0"/>
              </a:spcAft>
            </a:pPr>
            <a:r>
              <a:rPr lang="en-US" sz="1000" b="0" dirty="0">
                <a:solidFill>
                  <a:schemeClr val="bg1">
                    <a:lumMod val="50000"/>
                  </a:schemeClr>
                </a:solidFill>
                <a:latin typeface="Arial" charset="0"/>
                <a:ea typeface="Arial" charset="0"/>
                <a:cs typeface="Arial" charset="0"/>
              </a:rPr>
              <a:t>uses</a:t>
            </a:r>
            <a:endParaRPr lang="en-US" sz="825" b="0" dirty="0">
              <a:solidFill>
                <a:schemeClr val="bg1">
                  <a:lumMod val="50000"/>
                </a:schemeClr>
              </a:solidFill>
              <a:latin typeface="Arial" charset="0"/>
              <a:ea typeface="Arial" charset="0"/>
              <a:cs typeface="Arial" charset="0"/>
            </a:endParaRPr>
          </a:p>
        </p:txBody>
      </p:sp>
      <p:pic>
        <p:nvPicPr>
          <p:cNvPr id="105" name="Picture 104"/>
          <p:cNvPicPr>
            <a:picLocks noChangeAspect="1"/>
          </p:cNvPicPr>
          <p:nvPr/>
        </p:nvPicPr>
        <p:blipFill>
          <a:blip r:embed="rId3"/>
          <a:stretch>
            <a:fillRect/>
          </a:stretch>
        </p:blipFill>
        <p:spPr>
          <a:xfrm>
            <a:off x="281760" y="2421965"/>
            <a:ext cx="331577" cy="492530"/>
          </a:xfrm>
          <a:prstGeom prst="rect">
            <a:avLst/>
          </a:prstGeom>
          <a:effectLst/>
        </p:spPr>
      </p:pic>
      <p:sp>
        <p:nvSpPr>
          <p:cNvPr id="106" name="TextBox 105"/>
          <p:cNvSpPr txBox="1"/>
          <p:nvPr/>
        </p:nvSpPr>
        <p:spPr>
          <a:xfrm>
            <a:off x="309635" y="2643729"/>
            <a:ext cx="282450" cy="253916"/>
          </a:xfrm>
          <a:prstGeom prst="rect">
            <a:avLst/>
          </a:prstGeom>
          <a:noFill/>
        </p:spPr>
        <p:txBody>
          <a:bodyPr wrap="none" rtlCol="0">
            <a:spAutoFit/>
          </a:bodyPr>
          <a:lstStyle/>
          <a:p>
            <a:pPr algn="ctr" defTabSz="457200" fontAlgn="auto">
              <a:spcBef>
                <a:spcPts val="0"/>
              </a:spcBef>
              <a:spcAft>
                <a:spcPts val="0"/>
              </a:spcAft>
            </a:pPr>
            <a:r>
              <a:rPr lang="en-US" sz="1050" b="0" dirty="0">
                <a:solidFill>
                  <a:prstClr val="white"/>
                </a:solidFill>
                <a:latin typeface="Arial" charset="0"/>
                <a:ea typeface="Arial" charset="0"/>
                <a:cs typeface="Arial" charset="0"/>
              </a:rPr>
              <a:t>R</a:t>
            </a:r>
          </a:p>
        </p:txBody>
      </p:sp>
      <p:grpSp>
        <p:nvGrpSpPr>
          <p:cNvPr id="241" name="Group 240"/>
          <p:cNvGrpSpPr/>
          <p:nvPr/>
        </p:nvGrpSpPr>
        <p:grpSpPr>
          <a:xfrm>
            <a:off x="4809406" y="3927154"/>
            <a:ext cx="302670" cy="295242"/>
            <a:chOff x="1948528" y="3249757"/>
            <a:chExt cx="619302" cy="766453"/>
          </a:xfrm>
        </p:grpSpPr>
        <p:sp>
          <p:nvSpPr>
            <p:cNvPr id="242" name="Rounded Rectangle 241"/>
            <p:cNvSpPr/>
            <p:nvPr/>
          </p:nvSpPr>
          <p:spPr>
            <a:xfrm>
              <a:off x="1969631" y="3249757"/>
              <a:ext cx="598199" cy="598199"/>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grpSp>
          <p:nvGrpSpPr>
            <p:cNvPr id="243" name="Group 242"/>
            <p:cNvGrpSpPr/>
            <p:nvPr/>
          </p:nvGrpSpPr>
          <p:grpSpPr>
            <a:xfrm>
              <a:off x="1948528" y="3901910"/>
              <a:ext cx="432016" cy="114300"/>
              <a:chOff x="2259061" y="4546976"/>
              <a:chExt cx="576021" cy="152400"/>
            </a:xfrm>
          </p:grpSpPr>
          <p:sp>
            <p:nvSpPr>
              <p:cNvPr id="244" name="Rectangle 243"/>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45" name="Rectangle 244"/>
              <p:cNvSpPr/>
              <p:nvPr/>
            </p:nvSpPr>
            <p:spPr>
              <a:xfrm>
                <a:off x="2475990"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46" name="Rectangle 245"/>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cxnSp>
            <p:nvCxnSpPr>
              <p:cNvPr id="247" name="Straight Connector 246"/>
              <p:cNvCxnSpPr/>
              <p:nvPr/>
            </p:nvCxnSpPr>
            <p:spPr>
              <a:xfrm flipV="1">
                <a:off x="2259061" y="4621779"/>
                <a:ext cx="430547" cy="1398"/>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48" name="Group 247"/>
          <p:cNvGrpSpPr/>
          <p:nvPr/>
        </p:nvGrpSpPr>
        <p:grpSpPr>
          <a:xfrm>
            <a:off x="4803056" y="4327324"/>
            <a:ext cx="302670" cy="295242"/>
            <a:chOff x="1948528" y="3249757"/>
            <a:chExt cx="619302" cy="766453"/>
          </a:xfrm>
        </p:grpSpPr>
        <p:sp>
          <p:nvSpPr>
            <p:cNvPr id="249" name="Rounded Rectangle 248"/>
            <p:cNvSpPr/>
            <p:nvPr/>
          </p:nvSpPr>
          <p:spPr>
            <a:xfrm>
              <a:off x="1969631" y="3249757"/>
              <a:ext cx="598199" cy="598199"/>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grpSp>
          <p:nvGrpSpPr>
            <p:cNvPr id="250" name="Group 249"/>
            <p:cNvGrpSpPr/>
            <p:nvPr/>
          </p:nvGrpSpPr>
          <p:grpSpPr>
            <a:xfrm>
              <a:off x="1948528" y="3901910"/>
              <a:ext cx="432016" cy="114300"/>
              <a:chOff x="2259061" y="4546976"/>
              <a:chExt cx="576021" cy="152400"/>
            </a:xfrm>
          </p:grpSpPr>
          <p:sp>
            <p:nvSpPr>
              <p:cNvPr id="251" name="Rectangle 250"/>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52" name="Rectangle 251"/>
              <p:cNvSpPr/>
              <p:nvPr/>
            </p:nvSpPr>
            <p:spPr>
              <a:xfrm>
                <a:off x="2475990"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53" name="Rectangle 252"/>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cxnSp>
            <p:nvCxnSpPr>
              <p:cNvPr id="254" name="Straight Connector 253"/>
              <p:cNvCxnSpPr/>
              <p:nvPr/>
            </p:nvCxnSpPr>
            <p:spPr>
              <a:xfrm flipV="1">
                <a:off x="2259061" y="4621779"/>
                <a:ext cx="430547" cy="1398"/>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5377306" y="3530396"/>
            <a:ext cx="302670" cy="295242"/>
            <a:chOff x="1948528" y="3249757"/>
            <a:chExt cx="619302" cy="766453"/>
          </a:xfrm>
        </p:grpSpPr>
        <p:sp>
          <p:nvSpPr>
            <p:cNvPr id="256" name="Rounded Rectangle 255"/>
            <p:cNvSpPr/>
            <p:nvPr/>
          </p:nvSpPr>
          <p:spPr>
            <a:xfrm>
              <a:off x="1969631" y="3249757"/>
              <a:ext cx="598199" cy="598199"/>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grpSp>
          <p:nvGrpSpPr>
            <p:cNvPr id="257" name="Group 256"/>
            <p:cNvGrpSpPr/>
            <p:nvPr/>
          </p:nvGrpSpPr>
          <p:grpSpPr>
            <a:xfrm>
              <a:off x="1948528" y="3901910"/>
              <a:ext cx="432016" cy="114300"/>
              <a:chOff x="2259061" y="4546976"/>
              <a:chExt cx="576021" cy="152400"/>
            </a:xfrm>
          </p:grpSpPr>
          <p:sp>
            <p:nvSpPr>
              <p:cNvPr id="258" name="Rectangle 257"/>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59" name="Rectangle 258"/>
              <p:cNvSpPr/>
              <p:nvPr/>
            </p:nvSpPr>
            <p:spPr>
              <a:xfrm>
                <a:off x="2475990"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60" name="Rectangle 259"/>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cxnSp>
            <p:nvCxnSpPr>
              <p:cNvPr id="261" name="Straight Connector 260"/>
              <p:cNvCxnSpPr/>
              <p:nvPr/>
            </p:nvCxnSpPr>
            <p:spPr>
              <a:xfrm flipV="1">
                <a:off x="2259061" y="4621779"/>
                <a:ext cx="430547" cy="1398"/>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62" name="Group 261"/>
          <p:cNvGrpSpPr/>
          <p:nvPr/>
        </p:nvGrpSpPr>
        <p:grpSpPr>
          <a:xfrm>
            <a:off x="6017959" y="3531674"/>
            <a:ext cx="302670" cy="295242"/>
            <a:chOff x="1948528" y="3249757"/>
            <a:chExt cx="619302" cy="766453"/>
          </a:xfrm>
        </p:grpSpPr>
        <p:sp>
          <p:nvSpPr>
            <p:cNvPr id="263" name="Rounded Rectangle 262"/>
            <p:cNvSpPr/>
            <p:nvPr/>
          </p:nvSpPr>
          <p:spPr>
            <a:xfrm>
              <a:off x="1969631" y="3249757"/>
              <a:ext cx="598199" cy="598199"/>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400" b="0" dirty="0">
                <a:solidFill>
                  <a:srgbClr val="000000"/>
                </a:solidFill>
                <a:latin typeface="Arial" charset="0"/>
                <a:ea typeface="Arial" charset="0"/>
                <a:cs typeface="Arial" charset="0"/>
              </a:endParaRPr>
            </a:p>
          </p:txBody>
        </p:sp>
        <p:grpSp>
          <p:nvGrpSpPr>
            <p:cNvPr id="264" name="Group 263"/>
            <p:cNvGrpSpPr/>
            <p:nvPr/>
          </p:nvGrpSpPr>
          <p:grpSpPr>
            <a:xfrm>
              <a:off x="1948528" y="3901910"/>
              <a:ext cx="432016" cy="114300"/>
              <a:chOff x="2259061" y="4546976"/>
              <a:chExt cx="576021" cy="152400"/>
            </a:xfrm>
          </p:grpSpPr>
          <p:sp>
            <p:nvSpPr>
              <p:cNvPr id="265" name="Rectangle 264"/>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66" name="Rectangle 265"/>
              <p:cNvSpPr/>
              <p:nvPr/>
            </p:nvSpPr>
            <p:spPr>
              <a:xfrm>
                <a:off x="2475990"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sp>
            <p:nvSpPr>
              <p:cNvPr id="267" name="Rectangle 266"/>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350" b="0" dirty="0">
                  <a:solidFill>
                    <a:prstClr val="white"/>
                  </a:solidFill>
                  <a:latin typeface="Arial" charset="0"/>
                  <a:ea typeface="Arial" charset="0"/>
                  <a:cs typeface="Arial" charset="0"/>
                </a:endParaRPr>
              </a:p>
            </p:txBody>
          </p:sp>
          <p:cxnSp>
            <p:nvCxnSpPr>
              <p:cNvPr id="268" name="Straight Connector 267"/>
              <p:cNvCxnSpPr/>
              <p:nvPr/>
            </p:nvCxnSpPr>
            <p:spPr>
              <a:xfrm flipV="1">
                <a:off x="2259061" y="4621779"/>
                <a:ext cx="430547" cy="1398"/>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123249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p:txBody>
          <a:bodyPr/>
          <a:lstStyle/>
          <a:p>
            <a:r>
              <a:rPr lang="en-US" dirty="0">
                <a:latin typeface="Arial" charset="0"/>
                <a:ea typeface="Arial" charset="0"/>
                <a:cs typeface="Arial" charset="0"/>
              </a:rPr>
              <a:t>Business Considerations</a:t>
            </a:r>
          </a:p>
        </p:txBody>
      </p:sp>
      <p:sp>
        <p:nvSpPr>
          <p:cNvPr id="11" name="Content Placeholder 4"/>
          <p:cNvSpPr txBox="1">
            <a:spLocks/>
          </p:cNvSpPr>
          <p:nvPr/>
        </p:nvSpPr>
        <p:spPr>
          <a:xfrm>
            <a:off x="412595" y="1021731"/>
            <a:ext cx="8229600" cy="3394472"/>
          </a:xfrm>
          <a:prstGeom prst="rect">
            <a:avLst/>
          </a:prstGeom>
        </p:spPr>
        <p:txBody>
          <a:bodyPr>
            <a:normAutofit fontScale="92500"/>
          </a:bodyPr>
          <a:lstStyle>
            <a:lvl1pPr marL="342900" indent="-342900" algn="l" defTabSz="457200" rtl="0" eaLnBrk="1" latinLnBrk="0" hangingPunct="1">
              <a:spcBef>
                <a:spcPct val="20000"/>
              </a:spcBef>
              <a:buFont typeface="Arial"/>
              <a:buChar char="•"/>
              <a:defRPr sz="1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500" dirty="0">
                <a:latin typeface="Arial" panose="020B0604020202020204" pitchFamily="34" charset="0"/>
                <a:cs typeface="Arial" panose="020B0604020202020204" pitchFamily="34" charset="0"/>
              </a:rPr>
              <a:t>As a B2B system, blockchain adds a number of aspects that are not typical in other projects:</a:t>
            </a:r>
          </a:p>
          <a:p>
            <a:pPr lvl="1"/>
            <a:r>
              <a:rPr lang="en-US" sz="1500" dirty="0">
                <a:latin typeface="Arial" panose="020B0604020202020204" pitchFamily="34" charset="0"/>
                <a:cs typeface="Arial" panose="020B0604020202020204" pitchFamily="34" charset="0"/>
              </a:rPr>
              <a:t>Who pays for the development and operation of the network?</a:t>
            </a:r>
          </a:p>
          <a:p>
            <a:pPr lvl="1"/>
            <a:r>
              <a:rPr lang="en-US" sz="1500" dirty="0">
                <a:latin typeface="Arial" panose="020B0604020202020204" pitchFamily="34" charset="0"/>
                <a:cs typeface="Arial" panose="020B0604020202020204" pitchFamily="34" charset="0"/>
              </a:rPr>
              <a:t>Where are the blockchain peers hosted?</a:t>
            </a:r>
          </a:p>
          <a:p>
            <a:pPr lvl="1"/>
            <a:r>
              <a:rPr lang="en-US" sz="1500" dirty="0">
                <a:latin typeface="Arial" panose="020B0604020202020204" pitchFamily="34" charset="0"/>
                <a:cs typeface="Arial" panose="020B0604020202020204" pitchFamily="34" charset="0"/>
              </a:rPr>
              <a:t>When and how do new participants join the network?</a:t>
            </a:r>
          </a:p>
          <a:p>
            <a:pPr lvl="1"/>
            <a:r>
              <a:rPr lang="en-US" sz="1500" dirty="0">
                <a:latin typeface="Arial" panose="020B0604020202020204" pitchFamily="34" charset="0"/>
                <a:cs typeface="Arial" panose="020B0604020202020204" pitchFamily="34" charset="0"/>
              </a:rPr>
              <a:t>What are the rules of confidentiality in the network?</a:t>
            </a:r>
          </a:p>
          <a:p>
            <a:pPr lvl="1"/>
            <a:r>
              <a:rPr lang="en-US" sz="1500" dirty="0">
                <a:latin typeface="Arial" panose="020B0604020202020204" pitchFamily="34" charset="0"/>
                <a:cs typeface="Arial" panose="020B0604020202020204" pitchFamily="34" charset="0"/>
              </a:rPr>
              <a:t>Who is liable for bugs in (for example) shared smart contracts?</a:t>
            </a:r>
          </a:p>
          <a:p>
            <a:pPr lvl="1"/>
            <a:r>
              <a:rPr lang="en-US" sz="1500" dirty="0">
                <a:latin typeface="Arial" panose="020B0604020202020204" pitchFamily="34" charset="0"/>
                <a:cs typeface="Arial" panose="020B0604020202020204" pitchFamily="34" charset="0"/>
              </a:rPr>
              <a:t>For private networks, what are the trusted forms of identity?</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Remember that each business network participant may have different requirements (e.g. trust)</a:t>
            </a:r>
          </a:p>
          <a:p>
            <a:pPr lvl="1"/>
            <a:r>
              <a:rPr lang="en-US" sz="1500" dirty="0">
                <a:latin typeface="Arial" panose="020B0604020202020204" pitchFamily="34" charset="0"/>
                <a:cs typeface="Arial" panose="020B0604020202020204" pitchFamily="34" charset="0"/>
              </a:rPr>
              <a:t>Evaluate the incentives of potential participants to work out a viable business model</a:t>
            </a:r>
          </a:p>
          <a:p>
            <a:pPr lvl="2"/>
            <a:r>
              <a:rPr lang="en-US" sz="1500" dirty="0">
                <a:latin typeface="Arial" panose="020B0604020202020204" pitchFamily="34" charset="0"/>
                <a:cs typeface="Arial" panose="020B0604020202020204" pitchFamily="34" charset="0"/>
              </a:rPr>
              <a:t>Mutual benefit → shared cost (e.g. sharing reference information)</a:t>
            </a:r>
          </a:p>
          <a:p>
            <a:pPr lvl="2"/>
            <a:r>
              <a:rPr lang="en-US" sz="1500" dirty="0">
                <a:latin typeface="Arial" panose="020B0604020202020204" pitchFamily="34" charset="0"/>
                <a:cs typeface="Arial" panose="020B0604020202020204" pitchFamily="34" charset="0"/>
              </a:rPr>
              <a:t>Asymmetric benefit → money as leveler (e.g. pay for access to KYC)</a:t>
            </a:r>
          </a:p>
          <a:p>
            <a:endParaRPr lang="en-US" sz="1500" dirty="0">
              <a:latin typeface="Arial" panose="020B0604020202020204" pitchFamily="34" charset="0"/>
              <a:cs typeface="Arial" panose="020B0604020202020204" pitchFamily="34" charset="0"/>
            </a:endParaRPr>
          </a:p>
          <a:p>
            <a:endParaRPr lang="en-US" dirty="0">
              <a:latin typeface="Arial" charset="0"/>
              <a:ea typeface="Arial" charset="0"/>
              <a:cs typeface="Arial" charset="0"/>
            </a:endParaRPr>
          </a:p>
        </p:txBody>
      </p:sp>
    </p:spTree>
    <p:extLst>
      <p:ext uri="{BB962C8B-B14F-4D97-AF65-F5344CB8AC3E}">
        <p14:creationId xmlns:p14="http://schemas.microsoft.com/office/powerpoint/2010/main" val="1610335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latin typeface="Arial" charset="0"/>
                <a:ea typeface="Arial" charset="0"/>
                <a:cs typeface="Arial" charset="0"/>
              </a:rPr>
              <a:t>Trade-offs Between Non-Functional Requirements</a:t>
            </a:r>
          </a:p>
        </p:txBody>
      </p:sp>
      <p:sp>
        <p:nvSpPr>
          <p:cNvPr id="5" name="TextBox 4"/>
          <p:cNvSpPr txBox="1"/>
          <p:nvPr/>
        </p:nvSpPr>
        <p:spPr>
          <a:xfrm>
            <a:off x="4832151" y="1449531"/>
            <a:ext cx="3289738" cy="553998"/>
          </a:xfrm>
          <a:prstGeom prst="rect">
            <a:avLst/>
          </a:prstGeom>
          <a:noFill/>
        </p:spPr>
        <p:txBody>
          <a:bodyPr wrap="square" rtlCol="0">
            <a:spAutoFit/>
          </a:bodyPr>
          <a:lstStyle/>
          <a:p>
            <a:pPr algn="ctr"/>
            <a:r>
              <a:rPr lang="en-US" sz="1500" dirty="0">
                <a:latin typeface="Arial" panose="020B0604020202020204" pitchFamily="34" charset="0"/>
                <a:cs typeface="Arial" panose="020B0604020202020204" pitchFamily="34" charset="0"/>
              </a:rPr>
              <a:t>Consider the trade-offs between performance, security and resiliency!</a:t>
            </a:r>
          </a:p>
        </p:txBody>
      </p:sp>
      <p:pic>
        <p:nvPicPr>
          <p:cNvPr id="12" name="Picture 17" descr="BalancingScale_wcubes_icon_bk"/>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42517" y="2683121"/>
            <a:ext cx="1798215" cy="152348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1130824" y="801391"/>
            <a:ext cx="4511693" cy="3929412"/>
          </a:xfrm>
          <a:prstGeom prst="rect">
            <a:avLst/>
          </a:prstGeom>
        </p:spPr>
        <p:txBody>
          <a:bodyPr>
            <a:normAutofit fontScale="92500" lnSpcReduction="10000"/>
          </a:bodyPr>
          <a:lstStyle>
            <a:lvl1pPr marL="342900" indent="-342900" algn="l" defTabSz="457200" rtl="0" eaLnBrk="1" latinLnBrk="0" hangingPunct="1">
              <a:spcBef>
                <a:spcPct val="20000"/>
              </a:spcBef>
              <a:buFont typeface="Arial"/>
              <a:buChar char="•"/>
              <a:defRPr sz="1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latin typeface="Arial" panose="020B0604020202020204" pitchFamily="34" charset="0"/>
                <a:cs typeface="Arial" panose="020B0604020202020204" pitchFamily="34" charset="0"/>
              </a:rPr>
              <a:t>Performance</a:t>
            </a:r>
          </a:p>
          <a:p>
            <a:pPr>
              <a:buFont typeface="Courier New" charset="0"/>
              <a:buChar char="o"/>
            </a:pPr>
            <a:r>
              <a:rPr lang="en-US" sz="1500" dirty="0">
                <a:latin typeface="Arial" panose="020B0604020202020204" pitchFamily="34" charset="0"/>
                <a:cs typeface="Arial" panose="020B0604020202020204" pitchFamily="34" charset="0"/>
              </a:rPr>
              <a:t>The amount of data being shared</a:t>
            </a:r>
          </a:p>
          <a:p>
            <a:pPr>
              <a:buFont typeface="Courier New" charset="0"/>
              <a:buChar char="o"/>
            </a:pPr>
            <a:r>
              <a:rPr lang="en-US" sz="1500" dirty="0">
                <a:latin typeface="Arial" panose="020B0604020202020204" pitchFamily="34" charset="0"/>
                <a:cs typeface="Arial" panose="020B0604020202020204" pitchFamily="34" charset="0"/>
              </a:rPr>
              <a:t>Number and location of peers</a:t>
            </a:r>
          </a:p>
          <a:p>
            <a:pPr>
              <a:buFont typeface="Courier New" charset="0"/>
              <a:buChar char="o"/>
            </a:pPr>
            <a:r>
              <a:rPr lang="en-US" sz="1500" dirty="0">
                <a:latin typeface="Arial" panose="020B0604020202020204" pitchFamily="34" charset="0"/>
                <a:cs typeface="Arial" panose="020B0604020202020204" pitchFamily="34" charset="0"/>
              </a:rPr>
              <a:t>Latency and throughput</a:t>
            </a:r>
          </a:p>
          <a:p>
            <a:pPr>
              <a:buFont typeface="Courier New" charset="0"/>
              <a:buChar char="o"/>
            </a:pPr>
            <a:r>
              <a:rPr lang="en-US" sz="1500" dirty="0">
                <a:latin typeface="Arial" panose="020B0604020202020204" pitchFamily="34" charset="0"/>
                <a:cs typeface="Arial" panose="020B0604020202020204" pitchFamily="34" charset="0"/>
              </a:rPr>
              <a:t>Batching characteristics</a:t>
            </a:r>
          </a:p>
          <a:p>
            <a:pPr lvl="1"/>
            <a:endParaRPr lang="en-US" sz="1500" dirty="0">
              <a:latin typeface="Arial" panose="020B0604020202020204" pitchFamily="34" charset="0"/>
              <a:cs typeface="Arial" panose="020B0604020202020204" pitchFamily="34" charset="0"/>
            </a:endParaRPr>
          </a:p>
          <a:p>
            <a:pPr marL="0" indent="0">
              <a:buNone/>
            </a:pPr>
            <a:r>
              <a:rPr lang="en-US" sz="1500" dirty="0">
                <a:latin typeface="Arial" panose="020B0604020202020204" pitchFamily="34" charset="0"/>
                <a:cs typeface="Arial" panose="020B0604020202020204" pitchFamily="34" charset="0"/>
              </a:rPr>
              <a:t>Security</a:t>
            </a:r>
          </a:p>
          <a:p>
            <a:pPr>
              <a:buFont typeface="Courier New" charset="0"/>
              <a:buChar char="o"/>
            </a:pPr>
            <a:r>
              <a:rPr lang="en-US" sz="1500" dirty="0">
                <a:latin typeface="Arial" panose="020B0604020202020204" pitchFamily="34" charset="0"/>
                <a:cs typeface="Arial" panose="020B0604020202020204" pitchFamily="34" charset="0"/>
              </a:rPr>
              <a:t>Type of data being shared, and with whom</a:t>
            </a:r>
          </a:p>
          <a:p>
            <a:pPr marL="342900" lvl="1" indent="-342900">
              <a:buFont typeface="Courier New" charset="0"/>
              <a:buChar char="o"/>
            </a:pPr>
            <a:r>
              <a:rPr lang="en-US" sz="1500" dirty="0">
                <a:latin typeface="Arial" panose="020B0604020202020204" pitchFamily="34" charset="0"/>
                <a:cs typeface="Arial" panose="020B0604020202020204" pitchFamily="34" charset="0"/>
              </a:rPr>
              <a:t>How is identity achieved</a:t>
            </a:r>
          </a:p>
          <a:p>
            <a:pPr marL="342900" lvl="1" indent="-342900">
              <a:buFont typeface="Courier New" charset="0"/>
              <a:buChar char="o"/>
            </a:pPr>
            <a:r>
              <a:rPr lang="en-US" sz="1500" dirty="0">
                <a:latin typeface="Arial" panose="020B0604020202020204" pitchFamily="34" charset="0"/>
                <a:cs typeface="Arial" panose="020B0604020202020204" pitchFamily="34" charset="0"/>
              </a:rPr>
              <a:t>Confidentiality of transaction queries</a:t>
            </a:r>
          </a:p>
          <a:p>
            <a:pPr marL="342900" lvl="1" indent="-342900">
              <a:buFont typeface="Courier New" charset="0"/>
              <a:buChar char="o"/>
            </a:pPr>
            <a:r>
              <a:rPr lang="en-US" sz="1500" dirty="0">
                <a:latin typeface="Arial" panose="020B0604020202020204" pitchFamily="34" charset="0"/>
                <a:cs typeface="Arial" panose="020B0604020202020204" pitchFamily="34" charset="0"/>
              </a:rPr>
              <a:t>Who verifies (endorses) transactions</a:t>
            </a:r>
          </a:p>
          <a:p>
            <a:pPr lvl="1"/>
            <a:endParaRPr lang="en-US" sz="1500" dirty="0">
              <a:latin typeface="Arial" panose="020B0604020202020204" pitchFamily="34" charset="0"/>
              <a:cs typeface="Arial" panose="020B0604020202020204" pitchFamily="34" charset="0"/>
            </a:endParaRPr>
          </a:p>
          <a:p>
            <a:pPr marL="0" indent="0">
              <a:buNone/>
            </a:pPr>
            <a:r>
              <a:rPr lang="en-US" sz="1500" dirty="0">
                <a:latin typeface="Arial" panose="020B0604020202020204" pitchFamily="34" charset="0"/>
                <a:cs typeface="Arial" panose="020B0604020202020204" pitchFamily="34" charset="0"/>
              </a:rPr>
              <a:t>Resiliency</a:t>
            </a:r>
          </a:p>
          <a:p>
            <a:pPr>
              <a:buFont typeface="Courier New" charset="0"/>
              <a:buChar char="o"/>
            </a:pPr>
            <a:r>
              <a:rPr lang="en-US" sz="1500" dirty="0">
                <a:latin typeface="Arial" panose="020B0604020202020204" pitchFamily="34" charset="0"/>
                <a:cs typeface="Arial" panose="020B0604020202020204" pitchFamily="34" charset="0"/>
              </a:rPr>
              <a:t>Resource failure</a:t>
            </a:r>
          </a:p>
          <a:p>
            <a:pPr>
              <a:buFont typeface="Courier New" charset="0"/>
              <a:buChar char="o"/>
            </a:pPr>
            <a:r>
              <a:rPr lang="en-US" sz="1500" dirty="0">
                <a:latin typeface="Arial" panose="020B0604020202020204" pitchFamily="34" charset="0"/>
                <a:cs typeface="Arial" panose="020B0604020202020204" pitchFamily="34" charset="0"/>
              </a:rPr>
              <a:t>Malicious activity</a:t>
            </a:r>
          </a:p>
          <a:p>
            <a:pPr>
              <a:buFont typeface="Courier New" charset="0"/>
              <a:buChar char="o"/>
            </a:pPr>
            <a:r>
              <a:rPr lang="en-US" sz="1500" dirty="0">
                <a:latin typeface="Arial" panose="020B0604020202020204" pitchFamily="34" charset="0"/>
                <a:cs typeface="Arial" panose="020B0604020202020204" pitchFamily="34" charset="0"/>
              </a:rPr>
              <a:t>Non-determinism</a:t>
            </a:r>
          </a:p>
        </p:txBody>
      </p:sp>
    </p:spTree>
    <p:extLst>
      <p:ext uri="{BB962C8B-B14F-4D97-AF65-F5344CB8AC3E}">
        <p14:creationId xmlns:p14="http://schemas.microsoft.com/office/powerpoint/2010/main" val="425802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Non-Functional Requirements</a:t>
            </a:r>
          </a:p>
        </p:txBody>
      </p:sp>
      <p:sp>
        <p:nvSpPr>
          <p:cNvPr id="8" name="TextBox 7"/>
          <p:cNvSpPr txBox="1"/>
          <p:nvPr/>
        </p:nvSpPr>
        <p:spPr>
          <a:xfrm>
            <a:off x="2295206" y="674295"/>
            <a:ext cx="1069561" cy="215444"/>
          </a:xfrm>
          <a:prstGeom prst="rect">
            <a:avLst/>
          </a:prstGeom>
          <a:noFill/>
        </p:spPr>
        <p:txBody>
          <a:bodyPr wrap="square" rtlCol="0">
            <a:spAutoFit/>
          </a:bodyPr>
          <a:lstStyle/>
          <a:p>
            <a:r>
              <a:rPr lang="en-US" sz="800" dirty="0">
                <a:solidFill>
                  <a:schemeClr val="tx1">
                    <a:lumMod val="50000"/>
                    <a:lumOff val="50000"/>
                  </a:schemeClr>
                </a:solidFill>
              </a:rPr>
              <a:t>Multi-tenant Cloud</a:t>
            </a:r>
          </a:p>
        </p:txBody>
      </p:sp>
      <p:sp>
        <p:nvSpPr>
          <p:cNvPr id="171" name="TextBox 170"/>
          <p:cNvSpPr txBox="1"/>
          <p:nvPr/>
        </p:nvSpPr>
        <p:spPr>
          <a:xfrm>
            <a:off x="2295206" y="1038003"/>
            <a:ext cx="822572" cy="215444"/>
          </a:xfrm>
          <a:prstGeom prst="rect">
            <a:avLst/>
          </a:prstGeom>
          <a:noFill/>
        </p:spPr>
        <p:txBody>
          <a:bodyPr wrap="square" rtlCol="0">
            <a:spAutoFit/>
          </a:bodyPr>
          <a:lstStyle/>
          <a:p>
            <a:r>
              <a:rPr lang="en-US" sz="800" dirty="0">
                <a:solidFill>
                  <a:schemeClr val="tx1">
                    <a:lumMod val="50000"/>
                    <a:lumOff val="50000"/>
                  </a:schemeClr>
                </a:solidFill>
              </a:rPr>
              <a:t>Low Controls</a:t>
            </a:r>
          </a:p>
        </p:txBody>
      </p:sp>
      <p:sp>
        <p:nvSpPr>
          <p:cNvPr id="172" name="TextBox 171"/>
          <p:cNvSpPr txBox="1"/>
          <p:nvPr/>
        </p:nvSpPr>
        <p:spPr>
          <a:xfrm>
            <a:off x="2295206" y="1401711"/>
            <a:ext cx="1311594" cy="215444"/>
          </a:xfrm>
          <a:prstGeom prst="rect">
            <a:avLst/>
          </a:prstGeom>
          <a:noFill/>
        </p:spPr>
        <p:txBody>
          <a:bodyPr wrap="square" rtlCol="0">
            <a:spAutoFit/>
          </a:bodyPr>
          <a:lstStyle/>
          <a:p>
            <a:r>
              <a:rPr lang="en-US" sz="800" dirty="0">
                <a:solidFill>
                  <a:schemeClr val="tx1">
                    <a:lumMod val="50000"/>
                    <a:lumOff val="50000"/>
                  </a:schemeClr>
                </a:solidFill>
              </a:rPr>
              <a:t>Single Site Development</a:t>
            </a:r>
          </a:p>
        </p:txBody>
      </p:sp>
      <p:sp>
        <p:nvSpPr>
          <p:cNvPr id="173" name="TextBox 172"/>
          <p:cNvSpPr txBox="1"/>
          <p:nvPr/>
        </p:nvSpPr>
        <p:spPr>
          <a:xfrm>
            <a:off x="2295206" y="1765419"/>
            <a:ext cx="460564" cy="215444"/>
          </a:xfrm>
          <a:prstGeom prst="rect">
            <a:avLst/>
          </a:prstGeom>
          <a:noFill/>
        </p:spPr>
        <p:txBody>
          <a:bodyPr wrap="square" rtlCol="0">
            <a:spAutoFit/>
          </a:bodyPr>
          <a:lstStyle/>
          <a:p>
            <a:r>
              <a:rPr lang="en-US" sz="800" dirty="0">
                <a:solidFill>
                  <a:schemeClr val="tx1">
                    <a:lumMod val="50000"/>
                    <a:lumOff val="50000"/>
                  </a:schemeClr>
                </a:solidFill>
              </a:rPr>
              <a:t>SaaS</a:t>
            </a:r>
          </a:p>
        </p:txBody>
      </p:sp>
      <p:sp>
        <p:nvSpPr>
          <p:cNvPr id="174" name="TextBox 173"/>
          <p:cNvSpPr txBox="1"/>
          <p:nvPr/>
        </p:nvSpPr>
        <p:spPr>
          <a:xfrm>
            <a:off x="2295206" y="2129127"/>
            <a:ext cx="822572" cy="215444"/>
          </a:xfrm>
          <a:prstGeom prst="rect">
            <a:avLst/>
          </a:prstGeom>
          <a:noFill/>
        </p:spPr>
        <p:txBody>
          <a:bodyPr wrap="square" rtlCol="0">
            <a:spAutoFit/>
          </a:bodyPr>
          <a:lstStyle/>
          <a:p>
            <a:r>
              <a:rPr lang="en-US" sz="800" dirty="0">
                <a:solidFill>
                  <a:schemeClr val="tx1">
                    <a:lumMod val="50000"/>
                    <a:lumOff val="50000"/>
                  </a:schemeClr>
                </a:solidFill>
              </a:rPr>
              <a:t>Constrained</a:t>
            </a:r>
          </a:p>
        </p:txBody>
      </p:sp>
      <p:sp>
        <p:nvSpPr>
          <p:cNvPr id="175" name="TextBox 174"/>
          <p:cNvSpPr txBox="1"/>
          <p:nvPr/>
        </p:nvSpPr>
        <p:spPr>
          <a:xfrm>
            <a:off x="2295206" y="2492835"/>
            <a:ext cx="700864" cy="215444"/>
          </a:xfrm>
          <a:prstGeom prst="rect">
            <a:avLst/>
          </a:prstGeom>
          <a:noFill/>
        </p:spPr>
        <p:txBody>
          <a:bodyPr wrap="square" rtlCol="0">
            <a:spAutoFit/>
          </a:bodyPr>
          <a:lstStyle/>
          <a:p>
            <a:r>
              <a:rPr lang="en-US" sz="800" dirty="0">
                <a:solidFill>
                  <a:schemeClr val="tx1">
                    <a:lumMod val="50000"/>
                    <a:lumOff val="50000"/>
                  </a:schemeClr>
                </a:solidFill>
              </a:rPr>
              <a:t>Monolithic</a:t>
            </a:r>
          </a:p>
        </p:txBody>
      </p:sp>
      <p:sp>
        <p:nvSpPr>
          <p:cNvPr id="176" name="TextBox 175"/>
          <p:cNvSpPr txBox="1"/>
          <p:nvPr/>
        </p:nvSpPr>
        <p:spPr>
          <a:xfrm>
            <a:off x="2295206" y="2856543"/>
            <a:ext cx="822572" cy="215444"/>
          </a:xfrm>
          <a:prstGeom prst="rect">
            <a:avLst/>
          </a:prstGeom>
          <a:noFill/>
        </p:spPr>
        <p:txBody>
          <a:bodyPr wrap="square" rtlCol="0">
            <a:spAutoFit/>
          </a:bodyPr>
          <a:lstStyle/>
          <a:p>
            <a:r>
              <a:rPr lang="en-US" sz="800" dirty="0">
                <a:solidFill>
                  <a:schemeClr val="tx1">
                    <a:lumMod val="50000"/>
                    <a:lumOff val="50000"/>
                  </a:schemeClr>
                </a:solidFill>
              </a:rPr>
              <a:t>Higher re-use</a:t>
            </a:r>
          </a:p>
        </p:txBody>
      </p:sp>
      <p:sp>
        <p:nvSpPr>
          <p:cNvPr id="177" name="TextBox 176"/>
          <p:cNvSpPr txBox="1"/>
          <p:nvPr/>
        </p:nvSpPr>
        <p:spPr>
          <a:xfrm>
            <a:off x="2295206" y="3220251"/>
            <a:ext cx="574994" cy="215444"/>
          </a:xfrm>
          <a:prstGeom prst="rect">
            <a:avLst/>
          </a:prstGeom>
          <a:noFill/>
        </p:spPr>
        <p:txBody>
          <a:bodyPr wrap="square" rtlCol="0">
            <a:spAutoFit/>
          </a:bodyPr>
          <a:lstStyle/>
          <a:p>
            <a:r>
              <a:rPr lang="en-US" sz="800" dirty="0">
                <a:solidFill>
                  <a:schemeClr val="tx1">
                    <a:lumMod val="50000"/>
                    <a:lumOff val="50000"/>
                  </a:schemeClr>
                </a:solidFill>
              </a:rPr>
              <a:t>Proven</a:t>
            </a:r>
          </a:p>
        </p:txBody>
      </p:sp>
      <p:sp>
        <p:nvSpPr>
          <p:cNvPr id="178" name="TextBox 177"/>
          <p:cNvSpPr txBox="1"/>
          <p:nvPr/>
        </p:nvSpPr>
        <p:spPr>
          <a:xfrm>
            <a:off x="2295206" y="3583959"/>
            <a:ext cx="460564" cy="215444"/>
          </a:xfrm>
          <a:prstGeom prst="rect">
            <a:avLst/>
          </a:prstGeom>
          <a:noFill/>
        </p:spPr>
        <p:txBody>
          <a:bodyPr wrap="square" rtlCol="0">
            <a:spAutoFit/>
          </a:bodyPr>
          <a:lstStyle/>
          <a:p>
            <a:r>
              <a:rPr lang="en-US" sz="800" dirty="0">
                <a:solidFill>
                  <a:schemeClr val="tx1">
                    <a:lumMod val="50000"/>
                    <a:lumOff val="50000"/>
                  </a:schemeClr>
                </a:solidFill>
              </a:rPr>
              <a:t>Low</a:t>
            </a:r>
          </a:p>
        </p:txBody>
      </p:sp>
      <p:sp>
        <p:nvSpPr>
          <p:cNvPr id="179" name="TextBox 178"/>
          <p:cNvSpPr txBox="1"/>
          <p:nvPr/>
        </p:nvSpPr>
        <p:spPr>
          <a:xfrm>
            <a:off x="2295206" y="3947667"/>
            <a:ext cx="433137" cy="215444"/>
          </a:xfrm>
          <a:prstGeom prst="rect">
            <a:avLst/>
          </a:prstGeom>
          <a:noFill/>
        </p:spPr>
        <p:txBody>
          <a:bodyPr wrap="square" rtlCol="0">
            <a:spAutoFit/>
          </a:bodyPr>
          <a:lstStyle/>
          <a:p>
            <a:r>
              <a:rPr lang="en-US" sz="800" dirty="0">
                <a:solidFill>
                  <a:schemeClr val="tx1">
                    <a:lumMod val="50000"/>
                    <a:lumOff val="50000"/>
                  </a:schemeClr>
                </a:solidFill>
              </a:rPr>
              <a:t>Low</a:t>
            </a:r>
          </a:p>
        </p:txBody>
      </p:sp>
      <p:sp>
        <p:nvSpPr>
          <p:cNvPr id="180" name="TextBox 179"/>
          <p:cNvSpPr txBox="1"/>
          <p:nvPr/>
        </p:nvSpPr>
        <p:spPr>
          <a:xfrm>
            <a:off x="2295206" y="4311372"/>
            <a:ext cx="433137" cy="215444"/>
          </a:xfrm>
          <a:prstGeom prst="rect">
            <a:avLst/>
          </a:prstGeom>
          <a:noFill/>
        </p:spPr>
        <p:txBody>
          <a:bodyPr wrap="square" rtlCol="0">
            <a:spAutoFit/>
          </a:bodyPr>
          <a:lstStyle/>
          <a:p>
            <a:r>
              <a:rPr lang="en-US" sz="800" dirty="0">
                <a:solidFill>
                  <a:schemeClr val="tx1">
                    <a:lumMod val="50000"/>
                    <a:lumOff val="50000"/>
                  </a:schemeClr>
                </a:solidFill>
              </a:rPr>
              <a:t>Low</a:t>
            </a:r>
          </a:p>
        </p:txBody>
      </p:sp>
      <p:sp>
        <p:nvSpPr>
          <p:cNvPr id="181" name="TextBox 180"/>
          <p:cNvSpPr txBox="1"/>
          <p:nvPr/>
        </p:nvSpPr>
        <p:spPr>
          <a:xfrm>
            <a:off x="5534243" y="679723"/>
            <a:ext cx="718722" cy="215444"/>
          </a:xfrm>
          <a:prstGeom prst="rect">
            <a:avLst/>
          </a:prstGeom>
          <a:noFill/>
        </p:spPr>
        <p:txBody>
          <a:bodyPr wrap="square" rtlCol="0">
            <a:spAutoFit/>
          </a:bodyPr>
          <a:lstStyle/>
          <a:p>
            <a:pPr algn="r"/>
            <a:r>
              <a:rPr lang="en-US" sz="800" dirty="0">
                <a:solidFill>
                  <a:schemeClr val="tx1">
                    <a:lumMod val="50000"/>
                    <a:lumOff val="50000"/>
                  </a:schemeClr>
                </a:solidFill>
              </a:rPr>
              <a:t>Dedicated</a:t>
            </a:r>
          </a:p>
        </p:txBody>
      </p:sp>
      <p:sp>
        <p:nvSpPr>
          <p:cNvPr id="182" name="TextBox 181"/>
          <p:cNvSpPr txBox="1"/>
          <p:nvPr/>
        </p:nvSpPr>
        <p:spPr>
          <a:xfrm>
            <a:off x="5334000" y="1042584"/>
            <a:ext cx="918965" cy="215444"/>
          </a:xfrm>
          <a:prstGeom prst="rect">
            <a:avLst/>
          </a:prstGeom>
          <a:noFill/>
        </p:spPr>
        <p:txBody>
          <a:bodyPr wrap="square" rtlCol="0">
            <a:spAutoFit/>
          </a:bodyPr>
          <a:lstStyle/>
          <a:p>
            <a:pPr algn="r"/>
            <a:r>
              <a:rPr lang="en-US" sz="800" dirty="0">
                <a:solidFill>
                  <a:schemeClr val="tx1">
                    <a:lumMod val="50000"/>
                    <a:lumOff val="50000"/>
                  </a:schemeClr>
                </a:solidFill>
              </a:rPr>
              <a:t>High Controls</a:t>
            </a:r>
          </a:p>
        </p:txBody>
      </p:sp>
      <p:sp>
        <p:nvSpPr>
          <p:cNvPr id="183" name="TextBox 182"/>
          <p:cNvSpPr txBox="1"/>
          <p:nvPr/>
        </p:nvSpPr>
        <p:spPr>
          <a:xfrm>
            <a:off x="5030113" y="1405445"/>
            <a:ext cx="1222852" cy="215444"/>
          </a:xfrm>
          <a:prstGeom prst="rect">
            <a:avLst/>
          </a:prstGeom>
          <a:noFill/>
        </p:spPr>
        <p:txBody>
          <a:bodyPr wrap="square" rtlCol="0">
            <a:spAutoFit/>
          </a:bodyPr>
          <a:lstStyle/>
          <a:p>
            <a:pPr algn="r"/>
            <a:r>
              <a:rPr lang="en-US" sz="800" dirty="0">
                <a:solidFill>
                  <a:schemeClr val="tx1">
                    <a:lumMod val="50000"/>
                    <a:lumOff val="50000"/>
                  </a:schemeClr>
                </a:solidFill>
              </a:rPr>
              <a:t>High Availability &amp; DR</a:t>
            </a:r>
          </a:p>
        </p:txBody>
      </p:sp>
      <p:sp>
        <p:nvSpPr>
          <p:cNvPr id="184" name="TextBox 183"/>
          <p:cNvSpPr txBox="1"/>
          <p:nvPr/>
        </p:nvSpPr>
        <p:spPr>
          <a:xfrm>
            <a:off x="5334000" y="1768306"/>
            <a:ext cx="918965" cy="215444"/>
          </a:xfrm>
          <a:prstGeom prst="rect">
            <a:avLst/>
          </a:prstGeom>
          <a:noFill/>
        </p:spPr>
        <p:txBody>
          <a:bodyPr wrap="square" rtlCol="0">
            <a:spAutoFit/>
          </a:bodyPr>
          <a:lstStyle/>
          <a:p>
            <a:pPr algn="r"/>
            <a:r>
              <a:rPr lang="en-US" sz="800" dirty="0">
                <a:solidFill>
                  <a:schemeClr val="tx1">
                    <a:lumMod val="50000"/>
                    <a:lumOff val="50000"/>
                  </a:schemeClr>
                </a:solidFill>
              </a:rPr>
              <a:t>On-Premise</a:t>
            </a:r>
          </a:p>
        </p:txBody>
      </p:sp>
      <p:sp>
        <p:nvSpPr>
          <p:cNvPr id="185" name="TextBox 184"/>
          <p:cNvSpPr txBox="1"/>
          <p:nvPr/>
        </p:nvSpPr>
        <p:spPr>
          <a:xfrm>
            <a:off x="5156200" y="2131167"/>
            <a:ext cx="1096765" cy="215444"/>
          </a:xfrm>
          <a:prstGeom prst="rect">
            <a:avLst/>
          </a:prstGeom>
          <a:noFill/>
        </p:spPr>
        <p:txBody>
          <a:bodyPr wrap="square" rtlCol="0">
            <a:spAutoFit/>
          </a:bodyPr>
          <a:lstStyle/>
          <a:p>
            <a:pPr algn="r"/>
            <a:r>
              <a:rPr lang="en-US" sz="800" dirty="0">
                <a:solidFill>
                  <a:schemeClr val="tx1">
                    <a:lumMod val="50000"/>
                    <a:lumOff val="50000"/>
                  </a:schemeClr>
                </a:solidFill>
              </a:rPr>
              <a:t>Ready For Growth</a:t>
            </a:r>
          </a:p>
        </p:txBody>
      </p:sp>
      <p:sp>
        <p:nvSpPr>
          <p:cNvPr id="186" name="TextBox 185"/>
          <p:cNvSpPr txBox="1"/>
          <p:nvPr/>
        </p:nvSpPr>
        <p:spPr>
          <a:xfrm>
            <a:off x="5334000" y="2494028"/>
            <a:ext cx="918965" cy="215444"/>
          </a:xfrm>
          <a:prstGeom prst="rect">
            <a:avLst/>
          </a:prstGeom>
          <a:noFill/>
        </p:spPr>
        <p:txBody>
          <a:bodyPr wrap="square" rtlCol="0">
            <a:spAutoFit/>
          </a:bodyPr>
          <a:lstStyle/>
          <a:p>
            <a:pPr algn="r"/>
            <a:r>
              <a:rPr lang="en-US" sz="800" dirty="0">
                <a:solidFill>
                  <a:schemeClr val="tx1">
                    <a:lumMod val="50000"/>
                    <a:lumOff val="50000"/>
                  </a:schemeClr>
                </a:solidFill>
              </a:rPr>
              <a:t>Highly Modular</a:t>
            </a:r>
          </a:p>
        </p:txBody>
      </p:sp>
      <p:sp>
        <p:nvSpPr>
          <p:cNvPr id="187" name="TextBox 186"/>
          <p:cNvSpPr txBox="1"/>
          <p:nvPr/>
        </p:nvSpPr>
        <p:spPr>
          <a:xfrm>
            <a:off x="5334000" y="2856889"/>
            <a:ext cx="918965" cy="215444"/>
          </a:xfrm>
          <a:prstGeom prst="rect">
            <a:avLst/>
          </a:prstGeom>
          <a:noFill/>
        </p:spPr>
        <p:txBody>
          <a:bodyPr wrap="square" rtlCol="0">
            <a:spAutoFit/>
          </a:bodyPr>
          <a:lstStyle/>
          <a:p>
            <a:pPr algn="r"/>
            <a:r>
              <a:rPr lang="en-US" sz="800" dirty="0">
                <a:solidFill>
                  <a:schemeClr val="tx1">
                    <a:lumMod val="50000"/>
                    <a:lumOff val="50000"/>
                  </a:schemeClr>
                </a:solidFill>
              </a:rPr>
              <a:t>Custom Build</a:t>
            </a:r>
          </a:p>
        </p:txBody>
      </p:sp>
      <p:sp>
        <p:nvSpPr>
          <p:cNvPr id="188" name="TextBox 187"/>
          <p:cNvSpPr txBox="1"/>
          <p:nvPr/>
        </p:nvSpPr>
        <p:spPr>
          <a:xfrm>
            <a:off x="5334000" y="3219750"/>
            <a:ext cx="918965" cy="215444"/>
          </a:xfrm>
          <a:prstGeom prst="rect">
            <a:avLst/>
          </a:prstGeom>
          <a:noFill/>
        </p:spPr>
        <p:txBody>
          <a:bodyPr wrap="square" rtlCol="0">
            <a:spAutoFit/>
          </a:bodyPr>
          <a:lstStyle/>
          <a:p>
            <a:pPr algn="r"/>
            <a:r>
              <a:rPr lang="en-US" sz="800">
                <a:solidFill>
                  <a:schemeClr val="tx1">
                    <a:lumMod val="50000"/>
                    <a:lumOff val="50000"/>
                  </a:schemeClr>
                </a:solidFill>
              </a:rPr>
              <a:t>Leading Edge</a:t>
            </a:r>
            <a:endParaRPr lang="en-US" sz="800" dirty="0">
              <a:solidFill>
                <a:schemeClr val="tx1">
                  <a:lumMod val="50000"/>
                  <a:lumOff val="50000"/>
                </a:schemeClr>
              </a:solidFill>
            </a:endParaRPr>
          </a:p>
        </p:txBody>
      </p:sp>
      <p:sp>
        <p:nvSpPr>
          <p:cNvPr id="189" name="TextBox 188"/>
          <p:cNvSpPr txBox="1"/>
          <p:nvPr/>
        </p:nvSpPr>
        <p:spPr>
          <a:xfrm>
            <a:off x="5786922" y="3582611"/>
            <a:ext cx="466043" cy="215444"/>
          </a:xfrm>
          <a:prstGeom prst="rect">
            <a:avLst/>
          </a:prstGeom>
          <a:noFill/>
        </p:spPr>
        <p:txBody>
          <a:bodyPr wrap="square" rtlCol="0">
            <a:spAutoFit/>
          </a:bodyPr>
          <a:lstStyle/>
          <a:p>
            <a:pPr algn="r"/>
            <a:r>
              <a:rPr lang="en-US" sz="800" dirty="0">
                <a:solidFill>
                  <a:schemeClr val="tx1">
                    <a:lumMod val="50000"/>
                    <a:lumOff val="50000"/>
                  </a:schemeClr>
                </a:solidFill>
              </a:rPr>
              <a:t>High</a:t>
            </a:r>
          </a:p>
        </p:txBody>
      </p:sp>
      <p:sp>
        <p:nvSpPr>
          <p:cNvPr id="190" name="TextBox 189"/>
          <p:cNvSpPr txBox="1"/>
          <p:nvPr/>
        </p:nvSpPr>
        <p:spPr>
          <a:xfrm>
            <a:off x="5786922" y="3945472"/>
            <a:ext cx="466043" cy="215444"/>
          </a:xfrm>
          <a:prstGeom prst="rect">
            <a:avLst/>
          </a:prstGeom>
          <a:noFill/>
        </p:spPr>
        <p:txBody>
          <a:bodyPr wrap="square" rtlCol="0">
            <a:spAutoFit/>
          </a:bodyPr>
          <a:lstStyle/>
          <a:p>
            <a:pPr algn="r"/>
            <a:r>
              <a:rPr lang="en-US" sz="800" dirty="0">
                <a:solidFill>
                  <a:schemeClr val="tx1">
                    <a:lumMod val="50000"/>
                    <a:lumOff val="50000"/>
                  </a:schemeClr>
                </a:solidFill>
              </a:rPr>
              <a:t>High</a:t>
            </a:r>
          </a:p>
        </p:txBody>
      </p:sp>
      <p:sp>
        <p:nvSpPr>
          <p:cNvPr id="191" name="TextBox 190"/>
          <p:cNvSpPr txBox="1"/>
          <p:nvPr/>
        </p:nvSpPr>
        <p:spPr>
          <a:xfrm>
            <a:off x="5786922" y="4308333"/>
            <a:ext cx="466043" cy="215444"/>
          </a:xfrm>
          <a:prstGeom prst="rect">
            <a:avLst/>
          </a:prstGeom>
          <a:noFill/>
        </p:spPr>
        <p:txBody>
          <a:bodyPr wrap="square" rtlCol="0">
            <a:spAutoFit/>
          </a:bodyPr>
          <a:lstStyle/>
          <a:p>
            <a:pPr algn="r"/>
            <a:r>
              <a:rPr lang="en-US" sz="800" dirty="0">
                <a:solidFill>
                  <a:schemeClr val="tx1">
                    <a:lumMod val="50000"/>
                    <a:lumOff val="50000"/>
                  </a:schemeClr>
                </a:solidFill>
              </a:rPr>
              <a:t>High</a:t>
            </a:r>
          </a:p>
        </p:txBody>
      </p:sp>
      <p:sp>
        <p:nvSpPr>
          <p:cNvPr id="219" name="TextBox 218"/>
          <p:cNvSpPr txBox="1"/>
          <p:nvPr/>
        </p:nvSpPr>
        <p:spPr>
          <a:xfrm>
            <a:off x="590416" y="777465"/>
            <a:ext cx="1740946" cy="230832"/>
          </a:xfrm>
          <a:prstGeom prst="rect">
            <a:avLst/>
          </a:prstGeom>
          <a:noFill/>
        </p:spPr>
        <p:txBody>
          <a:bodyPr wrap="square" rtlCol="0">
            <a:spAutoFit/>
          </a:bodyPr>
          <a:lstStyle/>
          <a:p>
            <a:pPr algn="r"/>
            <a:r>
              <a:rPr lang="en-US" sz="900" b="1" dirty="0">
                <a:solidFill>
                  <a:schemeClr val="tx1">
                    <a:lumMod val="75000"/>
                    <a:lumOff val="25000"/>
                  </a:schemeClr>
                </a:solidFill>
              </a:rPr>
              <a:t>Isolation</a:t>
            </a:r>
          </a:p>
        </p:txBody>
      </p:sp>
      <p:sp>
        <p:nvSpPr>
          <p:cNvPr id="220" name="TextBox 219"/>
          <p:cNvSpPr txBox="1"/>
          <p:nvPr/>
        </p:nvSpPr>
        <p:spPr>
          <a:xfrm>
            <a:off x="590416" y="1143018"/>
            <a:ext cx="1740946" cy="230832"/>
          </a:xfrm>
          <a:prstGeom prst="rect">
            <a:avLst/>
          </a:prstGeom>
          <a:noFill/>
        </p:spPr>
        <p:txBody>
          <a:bodyPr wrap="square" rtlCol="0">
            <a:spAutoFit/>
          </a:bodyPr>
          <a:lstStyle/>
          <a:p>
            <a:pPr algn="r"/>
            <a:r>
              <a:rPr lang="en-US" sz="900" b="1" dirty="0">
                <a:solidFill>
                  <a:schemeClr val="tx1">
                    <a:lumMod val="75000"/>
                    <a:lumOff val="25000"/>
                  </a:schemeClr>
                </a:solidFill>
              </a:rPr>
              <a:t>Security</a:t>
            </a:r>
          </a:p>
        </p:txBody>
      </p:sp>
      <p:sp>
        <p:nvSpPr>
          <p:cNvPr id="241" name="TextBox 240"/>
          <p:cNvSpPr txBox="1"/>
          <p:nvPr/>
        </p:nvSpPr>
        <p:spPr>
          <a:xfrm>
            <a:off x="590416" y="1508571"/>
            <a:ext cx="1740946" cy="230832"/>
          </a:xfrm>
          <a:prstGeom prst="rect">
            <a:avLst/>
          </a:prstGeom>
          <a:noFill/>
        </p:spPr>
        <p:txBody>
          <a:bodyPr wrap="square" rtlCol="0">
            <a:spAutoFit/>
          </a:bodyPr>
          <a:lstStyle/>
          <a:p>
            <a:pPr algn="r"/>
            <a:r>
              <a:rPr lang="en-US" sz="900" b="1" dirty="0">
                <a:solidFill>
                  <a:schemeClr val="tx1">
                    <a:lumMod val="75000"/>
                    <a:lumOff val="25000"/>
                  </a:schemeClr>
                </a:solidFill>
              </a:rPr>
              <a:t>Resilient Design</a:t>
            </a:r>
          </a:p>
        </p:txBody>
      </p:sp>
      <p:sp>
        <p:nvSpPr>
          <p:cNvPr id="242" name="TextBox 241"/>
          <p:cNvSpPr txBox="1"/>
          <p:nvPr/>
        </p:nvSpPr>
        <p:spPr>
          <a:xfrm>
            <a:off x="590416" y="1874124"/>
            <a:ext cx="1740946" cy="230832"/>
          </a:xfrm>
          <a:prstGeom prst="rect">
            <a:avLst/>
          </a:prstGeom>
          <a:noFill/>
        </p:spPr>
        <p:txBody>
          <a:bodyPr wrap="square" rtlCol="0">
            <a:spAutoFit/>
          </a:bodyPr>
          <a:lstStyle/>
          <a:p>
            <a:pPr algn="r"/>
            <a:r>
              <a:rPr lang="en-US" sz="900" b="1" dirty="0">
                <a:solidFill>
                  <a:schemeClr val="tx1">
                    <a:lumMod val="75000"/>
                    <a:lumOff val="25000"/>
                  </a:schemeClr>
                </a:solidFill>
              </a:rPr>
              <a:t>Dev Options</a:t>
            </a:r>
          </a:p>
        </p:txBody>
      </p:sp>
      <p:sp>
        <p:nvSpPr>
          <p:cNvPr id="243" name="TextBox 242"/>
          <p:cNvSpPr txBox="1"/>
          <p:nvPr/>
        </p:nvSpPr>
        <p:spPr>
          <a:xfrm>
            <a:off x="590416" y="2239677"/>
            <a:ext cx="1740946" cy="230832"/>
          </a:xfrm>
          <a:prstGeom prst="rect">
            <a:avLst/>
          </a:prstGeom>
          <a:noFill/>
        </p:spPr>
        <p:txBody>
          <a:bodyPr wrap="square" rtlCol="0">
            <a:spAutoFit/>
          </a:bodyPr>
          <a:lstStyle/>
          <a:p>
            <a:pPr algn="r"/>
            <a:r>
              <a:rPr lang="en-US" sz="900" b="1" dirty="0">
                <a:solidFill>
                  <a:schemeClr val="tx1">
                    <a:lumMod val="75000"/>
                    <a:lumOff val="25000"/>
                  </a:schemeClr>
                </a:solidFill>
              </a:rPr>
              <a:t>Sized For Growth</a:t>
            </a:r>
          </a:p>
        </p:txBody>
      </p:sp>
      <p:sp>
        <p:nvSpPr>
          <p:cNvPr id="244" name="TextBox 243"/>
          <p:cNvSpPr txBox="1"/>
          <p:nvPr/>
        </p:nvSpPr>
        <p:spPr>
          <a:xfrm>
            <a:off x="590416" y="2605230"/>
            <a:ext cx="1740946" cy="230832"/>
          </a:xfrm>
          <a:prstGeom prst="rect">
            <a:avLst/>
          </a:prstGeom>
          <a:noFill/>
        </p:spPr>
        <p:txBody>
          <a:bodyPr wrap="square" rtlCol="0">
            <a:spAutoFit/>
          </a:bodyPr>
          <a:lstStyle/>
          <a:p>
            <a:pPr algn="r"/>
            <a:r>
              <a:rPr lang="en-US" sz="900" b="1" dirty="0" err="1">
                <a:solidFill>
                  <a:schemeClr val="tx1">
                    <a:lumMod val="75000"/>
                    <a:lumOff val="25000"/>
                  </a:schemeClr>
                </a:solidFill>
              </a:rPr>
              <a:t>Componentisation</a:t>
            </a:r>
            <a:endParaRPr lang="en-US" sz="900" b="1" dirty="0">
              <a:solidFill>
                <a:schemeClr val="tx1">
                  <a:lumMod val="75000"/>
                  <a:lumOff val="25000"/>
                </a:schemeClr>
              </a:solidFill>
            </a:endParaRPr>
          </a:p>
        </p:txBody>
      </p:sp>
      <p:sp>
        <p:nvSpPr>
          <p:cNvPr id="245" name="TextBox 244"/>
          <p:cNvSpPr txBox="1"/>
          <p:nvPr/>
        </p:nvSpPr>
        <p:spPr>
          <a:xfrm>
            <a:off x="590416" y="2970783"/>
            <a:ext cx="1740946" cy="230832"/>
          </a:xfrm>
          <a:prstGeom prst="rect">
            <a:avLst/>
          </a:prstGeom>
          <a:noFill/>
        </p:spPr>
        <p:txBody>
          <a:bodyPr wrap="square" rtlCol="0">
            <a:spAutoFit/>
          </a:bodyPr>
          <a:lstStyle/>
          <a:p>
            <a:pPr algn="r"/>
            <a:r>
              <a:rPr lang="en-US" sz="900" b="1" dirty="0">
                <a:solidFill>
                  <a:schemeClr val="tx1">
                    <a:lumMod val="75000"/>
                    <a:lumOff val="25000"/>
                  </a:schemeClr>
                </a:solidFill>
              </a:rPr>
              <a:t>Re-Use</a:t>
            </a:r>
          </a:p>
        </p:txBody>
      </p:sp>
      <p:sp>
        <p:nvSpPr>
          <p:cNvPr id="246" name="TextBox 245"/>
          <p:cNvSpPr txBox="1"/>
          <p:nvPr/>
        </p:nvSpPr>
        <p:spPr>
          <a:xfrm>
            <a:off x="590416" y="3336334"/>
            <a:ext cx="1740946" cy="230832"/>
          </a:xfrm>
          <a:prstGeom prst="rect">
            <a:avLst/>
          </a:prstGeom>
          <a:noFill/>
        </p:spPr>
        <p:txBody>
          <a:bodyPr wrap="square" rtlCol="0">
            <a:spAutoFit/>
          </a:bodyPr>
          <a:lstStyle/>
          <a:p>
            <a:pPr algn="r"/>
            <a:r>
              <a:rPr lang="en-US" sz="900" b="1" dirty="0">
                <a:solidFill>
                  <a:schemeClr val="tx1">
                    <a:lumMod val="75000"/>
                    <a:lumOff val="25000"/>
                  </a:schemeClr>
                </a:solidFill>
              </a:rPr>
              <a:t>Production Readiness</a:t>
            </a:r>
          </a:p>
        </p:txBody>
      </p:sp>
      <p:sp>
        <p:nvSpPr>
          <p:cNvPr id="247" name="TextBox 246"/>
          <p:cNvSpPr txBox="1"/>
          <p:nvPr/>
        </p:nvSpPr>
        <p:spPr>
          <a:xfrm>
            <a:off x="167766" y="3690805"/>
            <a:ext cx="2151316" cy="230832"/>
          </a:xfrm>
          <a:prstGeom prst="rect">
            <a:avLst/>
          </a:prstGeom>
          <a:noFill/>
        </p:spPr>
        <p:txBody>
          <a:bodyPr wrap="square" rtlCol="0">
            <a:spAutoFit/>
          </a:bodyPr>
          <a:lstStyle/>
          <a:p>
            <a:pPr algn="r"/>
            <a:r>
              <a:rPr lang="en-US" sz="900" b="1">
                <a:solidFill>
                  <a:schemeClr val="tx1">
                    <a:lumMod val="75000"/>
                    <a:lumOff val="25000"/>
                  </a:schemeClr>
                </a:solidFill>
              </a:rPr>
              <a:t>Blockchain Network Complexity</a:t>
            </a:r>
            <a:endParaRPr lang="en-US" sz="900" b="1" dirty="0">
              <a:solidFill>
                <a:schemeClr val="tx1">
                  <a:lumMod val="75000"/>
                  <a:lumOff val="25000"/>
                </a:schemeClr>
              </a:solidFill>
            </a:endParaRPr>
          </a:p>
        </p:txBody>
      </p:sp>
      <p:sp>
        <p:nvSpPr>
          <p:cNvPr id="248" name="TextBox 247"/>
          <p:cNvSpPr txBox="1"/>
          <p:nvPr/>
        </p:nvSpPr>
        <p:spPr>
          <a:xfrm>
            <a:off x="167766" y="3998228"/>
            <a:ext cx="2150207" cy="369332"/>
          </a:xfrm>
          <a:prstGeom prst="rect">
            <a:avLst/>
          </a:prstGeom>
          <a:noFill/>
        </p:spPr>
        <p:txBody>
          <a:bodyPr wrap="square" rtlCol="0">
            <a:spAutoFit/>
          </a:bodyPr>
          <a:lstStyle/>
          <a:p>
            <a:pPr algn="r"/>
            <a:r>
              <a:rPr lang="en-US" sz="900" b="1" dirty="0">
                <a:solidFill>
                  <a:schemeClr val="tx1">
                    <a:lumMod val="75000"/>
                    <a:lumOff val="25000"/>
                  </a:schemeClr>
                </a:solidFill>
              </a:rPr>
              <a:t>Blockchain Network </a:t>
            </a:r>
            <a:r>
              <a:rPr lang="en-US" sz="900" b="1">
                <a:solidFill>
                  <a:schemeClr val="tx1">
                    <a:lumMod val="75000"/>
                    <a:lumOff val="25000"/>
                  </a:schemeClr>
                </a:solidFill>
              </a:rPr>
              <a:t>Security/Privacy Complexity</a:t>
            </a:r>
            <a:endParaRPr lang="en-US" sz="900" b="1" dirty="0">
              <a:solidFill>
                <a:schemeClr val="tx1">
                  <a:lumMod val="75000"/>
                  <a:lumOff val="25000"/>
                </a:schemeClr>
              </a:solidFill>
            </a:endParaRPr>
          </a:p>
        </p:txBody>
      </p:sp>
      <p:sp>
        <p:nvSpPr>
          <p:cNvPr id="249" name="TextBox 248"/>
          <p:cNvSpPr txBox="1"/>
          <p:nvPr/>
        </p:nvSpPr>
        <p:spPr>
          <a:xfrm>
            <a:off x="243915" y="4424456"/>
            <a:ext cx="2057122" cy="230832"/>
          </a:xfrm>
          <a:prstGeom prst="rect">
            <a:avLst/>
          </a:prstGeom>
          <a:noFill/>
        </p:spPr>
        <p:txBody>
          <a:bodyPr wrap="square" rtlCol="0">
            <a:spAutoFit/>
          </a:bodyPr>
          <a:lstStyle/>
          <a:p>
            <a:pPr algn="r"/>
            <a:r>
              <a:rPr lang="en-US" sz="900" b="1" dirty="0">
                <a:solidFill>
                  <a:schemeClr val="tx1">
                    <a:lumMod val="75000"/>
                    <a:lumOff val="25000"/>
                  </a:schemeClr>
                </a:solidFill>
              </a:rPr>
              <a:t>Blockchain SC Complexity</a:t>
            </a:r>
          </a:p>
        </p:txBody>
      </p:sp>
      <p:grpSp>
        <p:nvGrpSpPr>
          <p:cNvPr id="9" name="Group 8"/>
          <p:cNvGrpSpPr/>
          <p:nvPr/>
        </p:nvGrpSpPr>
        <p:grpSpPr>
          <a:xfrm>
            <a:off x="2301217" y="866530"/>
            <a:ext cx="3914834" cy="3705146"/>
            <a:chOff x="2301217" y="866530"/>
            <a:chExt cx="3914834" cy="3705146"/>
          </a:xfrm>
          <a:solidFill>
            <a:schemeClr val="bg1">
              <a:lumMod val="85000"/>
            </a:schemeClr>
          </a:solidFill>
          <a:effectLst/>
        </p:grpSpPr>
        <p:sp>
          <p:nvSpPr>
            <p:cNvPr id="94" name="Rounded Rectangle 93"/>
            <p:cNvSpPr/>
            <p:nvPr/>
          </p:nvSpPr>
          <p:spPr>
            <a:xfrm>
              <a:off x="2312520" y="866530"/>
              <a:ext cx="3903531" cy="72000"/>
            </a:xfrm>
            <a:prstGeom prst="roundRect">
              <a:avLst>
                <a:gd name="adj" fmla="val 50000"/>
              </a:avLst>
            </a:prstGeom>
            <a:grpFill/>
            <a:ln w="15875">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5" name="Rounded Rectangle 94"/>
            <p:cNvSpPr/>
            <p:nvPr/>
          </p:nvSpPr>
          <p:spPr>
            <a:xfrm>
              <a:off x="2312520" y="1229845"/>
              <a:ext cx="3903531" cy="72000"/>
            </a:xfrm>
            <a:prstGeom prst="roundRect">
              <a:avLst>
                <a:gd name="adj" fmla="val 50000"/>
              </a:avLst>
            </a:prstGeom>
            <a:grpFill/>
            <a:ln w="15875">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6" name="Rounded Rectangle 95"/>
            <p:cNvSpPr/>
            <p:nvPr/>
          </p:nvSpPr>
          <p:spPr>
            <a:xfrm>
              <a:off x="2312520" y="1593160"/>
              <a:ext cx="3903531" cy="72000"/>
            </a:xfrm>
            <a:prstGeom prst="roundRect">
              <a:avLst>
                <a:gd name="adj" fmla="val 50000"/>
              </a:avLst>
            </a:prstGeom>
            <a:grpFill/>
            <a:ln w="15875">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7" name="Rounded Rectangle 96"/>
            <p:cNvSpPr/>
            <p:nvPr/>
          </p:nvSpPr>
          <p:spPr>
            <a:xfrm>
              <a:off x="2312520" y="1956475"/>
              <a:ext cx="3903531" cy="72000"/>
            </a:xfrm>
            <a:prstGeom prst="roundRect">
              <a:avLst>
                <a:gd name="adj" fmla="val 50000"/>
              </a:avLst>
            </a:prstGeom>
            <a:grpFill/>
            <a:ln w="15875">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8" name="Rounded Rectangle 97"/>
            <p:cNvSpPr/>
            <p:nvPr/>
          </p:nvSpPr>
          <p:spPr>
            <a:xfrm>
              <a:off x="2312520" y="2319790"/>
              <a:ext cx="3903531" cy="72000"/>
            </a:xfrm>
            <a:prstGeom prst="roundRect">
              <a:avLst>
                <a:gd name="adj" fmla="val 50000"/>
              </a:avLst>
            </a:prstGeom>
            <a:grpFill/>
            <a:ln w="15875">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9" name="Rounded Rectangle 98"/>
            <p:cNvSpPr/>
            <p:nvPr/>
          </p:nvSpPr>
          <p:spPr>
            <a:xfrm>
              <a:off x="2312520" y="2683105"/>
              <a:ext cx="3903531" cy="72000"/>
            </a:xfrm>
            <a:prstGeom prst="roundRect">
              <a:avLst>
                <a:gd name="adj" fmla="val 50000"/>
              </a:avLst>
            </a:prstGeom>
            <a:grpFill/>
            <a:ln w="15875">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0" name="Rounded Rectangle 99"/>
            <p:cNvSpPr/>
            <p:nvPr/>
          </p:nvSpPr>
          <p:spPr>
            <a:xfrm>
              <a:off x="2312520" y="3046420"/>
              <a:ext cx="3903531" cy="72000"/>
            </a:xfrm>
            <a:prstGeom prst="roundRect">
              <a:avLst>
                <a:gd name="adj" fmla="val 50000"/>
              </a:avLst>
            </a:prstGeom>
            <a:grpFill/>
            <a:ln w="15875">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1" name="Rounded Rectangle 100"/>
            <p:cNvSpPr/>
            <p:nvPr/>
          </p:nvSpPr>
          <p:spPr>
            <a:xfrm>
              <a:off x="2312520" y="3409735"/>
              <a:ext cx="3903531" cy="72000"/>
            </a:xfrm>
            <a:prstGeom prst="roundRect">
              <a:avLst>
                <a:gd name="adj" fmla="val 50000"/>
              </a:avLst>
            </a:prstGeom>
            <a:grpFill/>
            <a:ln w="15875">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2" name="Rounded Rectangle 101"/>
            <p:cNvSpPr/>
            <p:nvPr/>
          </p:nvSpPr>
          <p:spPr>
            <a:xfrm>
              <a:off x="2312520" y="3773050"/>
              <a:ext cx="3903531" cy="72000"/>
            </a:xfrm>
            <a:prstGeom prst="roundRect">
              <a:avLst>
                <a:gd name="adj" fmla="val 50000"/>
              </a:avLst>
            </a:prstGeom>
            <a:grpFill/>
            <a:ln w="15875">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3" name="Rounded Rectangle 102"/>
            <p:cNvSpPr/>
            <p:nvPr/>
          </p:nvSpPr>
          <p:spPr>
            <a:xfrm>
              <a:off x="2312520" y="4136365"/>
              <a:ext cx="3903531" cy="72000"/>
            </a:xfrm>
            <a:prstGeom prst="roundRect">
              <a:avLst>
                <a:gd name="adj" fmla="val 50000"/>
              </a:avLst>
            </a:prstGeom>
            <a:grpFill/>
            <a:ln w="15875">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4" name="Rounded Rectangle 103"/>
            <p:cNvSpPr/>
            <p:nvPr/>
          </p:nvSpPr>
          <p:spPr>
            <a:xfrm>
              <a:off x="2301217" y="4499676"/>
              <a:ext cx="3903531" cy="72000"/>
            </a:xfrm>
            <a:prstGeom prst="roundRect">
              <a:avLst>
                <a:gd name="adj" fmla="val 50000"/>
              </a:avLst>
            </a:prstGeom>
            <a:grpFill/>
            <a:ln w="15875">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sp>
        <p:nvSpPr>
          <p:cNvPr id="6" name="Oval 5"/>
          <p:cNvSpPr/>
          <p:nvPr/>
        </p:nvSpPr>
        <p:spPr>
          <a:xfrm>
            <a:off x="5614582" y="830522"/>
            <a:ext cx="180000" cy="180000"/>
          </a:xfrm>
          <a:prstGeom prst="ellipse">
            <a:avLst/>
          </a:prstGeom>
          <a:solidFill>
            <a:schemeClr val="accent4"/>
          </a:solidFill>
          <a:ln>
            <a:noFill/>
          </a:ln>
          <a:scene3d>
            <a:camera prst="orthographicFront"/>
            <a:lightRig rig="threePt" dir="t"/>
          </a:scene3d>
          <a:sp3d>
            <a:bevelT w="114300" h="38100"/>
            <a:bevelB w="0"/>
            <a:contourClr>
              <a:schemeClr val="tx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58" name="Content Placeholder 4"/>
          <p:cNvSpPr txBox="1">
            <a:spLocks/>
          </p:cNvSpPr>
          <p:nvPr/>
        </p:nvSpPr>
        <p:spPr>
          <a:xfrm>
            <a:off x="6557455" y="1432856"/>
            <a:ext cx="2243781" cy="2758082"/>
          </a:xfrm>
          <a:prstGeom prst="rect">
            <a:avLst/>
          </a:prstGeom>
        </p:spPr>
        <p:txBody>
          <a:bodyPr>
            <a:normAutofit/>
          </a:bodyPr>
          <a:lstStyle>
            <a:lvl1pPr marL="342900" indent="-342900" algn="l" defTabSz="457200" rtl="0" eaLnBrk="1" latinLnBrk="0" hangingPunct="1">
              <a:spcBef>
                <a:spcPct val="20000"/>
              </a:spcBef>
              <a:buFont typeface="Arial"/>
              <a:buChar char="•"/>
              <a:defRPr sz="1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latin typeface="Arial" panose="020B0604020202020204" pitchFamily="34" charset="0"/>
                <a:cs typeface="Arial" panose="020B0604020202020204" pitchFamily="34" charset="0"/>
              </a:rPr>
              <a:t>Adjust the sliders with the client early in the project so all parties are aligned on the expectations of robustness, isolation, security controls etc. as all these factors have material impact on the cost and complexity of the solution.</a:t>
            </a:r>
          </a:p>
        </p:txBody>
      </p:sp>
      <p:sp>
        <p:nvSpPr>
          <p:cNvPr id="159" name="Oval 158"/>
          <p:cNvSpPr/>
          <p:nvPr/>
        </p:nvSpPr>
        <p:spPr>
          <a:xfrm>
            <a:off x="3904806" y="1186582"/>
            <a:ext cx="180000" cy="180000"/>
          </a:xfrm>
          <a:prstGeom prst="ellipse">
            <a:avLst/>
          </a:prstGeom>
          <a:solidFill>
            <a:schemeClr val="accent4"/>
          </a:solidFill>
          <a:ln>
            <a:noFill/>
          </a:ln>
          <a:scene3d>
            <a:camera prst="orthographicFront"/>
            <a:lightRig rig="threePt" dir="t"/>
          </a:scene3d>
          <a:sp3d>
            <a:bevelT w="114300" h="38100"/>
            <a:bevelB w="0"/>
            <a:contourClr>
              <a:schemeClr val="tx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60" name="Oval 159"/>
          <p:cNvSpPr/>
          <p:nvPr/>
        </p:nvSpPr>
        <p:spPr>
          <a:xfrm>
            <a:off x="5028080" y="1545055"/>
            <a:ext cx="180000" cy="180000"/>
          </a:xfrm>
          <a:prstGeom prst="ellipse">
            <a:avLst/>
          </a:prstGeom>
          <a:solidFill>
            <a:schemeClr val="accent4"/>
          </a:solidFill>
          <a:ln>
            <a:noFill/>
          </a:ln>
          <a:scene3d>
            <a:camera prst="orthographicFront"/>
            <a:lightRig rig="threePt" dir="t"/>
          </a:scene3d>
          <a:sp3d>
            <a:bevelT w="114300" h="38100"/>
            <a:bevelB w="0"/>
            <a:contourClr>
              <a:schemeClr val="tx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61" name="Oval 160"/>
          <p:cNvSpPr/>
          <p:nvPr/>
        </p:nvSpPr>
        <p:spPr>
          <a:xfrm>
            <a:off x="2323299" y="1905997"/>
            <a:ext cx="180000" cy="180000"/>
          </a:xfrm>
          <a:prstGeom prst="ellipse">
            <a:avLst/>
          </a:prstGeom>
          <a:solidFill>
            <a:schemeClr val="accent4"/>
          </a:solidFill>
          <a:ln>
            <a:noFill/>
          </a:ln>
          <a:scene3d>
            <a:camera prst="orthographicFront"/>
            <a:lightRig rig="threePt" dir="t"/>
          </a:scene3d>
          <a:sp3d>
            <a:bevelT w="114300" h="38100"/>
            <a:bevelB w="0"/>
            <a:contourClr>
              <a:schemeClr val="tx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62" name="Oval 161"/>
          <p:cNvSpPr/>
          <p:nvPr/>
        </p:nvSpPr>
        <p:spPr>
          <a:xfrm>
            <a:off x="4695420" y="2261598"/>
            <a:ext cx="180000" cy="180000"/>
          </a:xfrm>
          <a:prstGeom prst="ellipse">
            <a:avLst/>
          </a:prstGeom>
          <a:solidFill>
            <a:schemeClr val="accent4"/>
          </a:solidFill>
          <a:ln>
            <a:noFill/>
          </a:ln>
          <a:scene3d>
            <a:camera prst="orthographicFront"/>
            <a:lightRig rig="threePt" dir="t"/>
          </a:scene3d>
          <a:sp3d>
            <a:bevelT w="114300" h="38100"/>
            <a:bevelB w="0"/>
            <a:contourClr>
              <a:schemeClr val="tx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63" name="Oval 162"/>
          <p:cNvSpPr/>
          <p:nvPr/>
        </p:nvSpPr>
        <p:spPr>
          <a:xfrm>
            <a:off x="3013384" y="2636915"/>
            <a:ext cx="180000" cy="180000"/>
          </a:xfrm>
          <a:prstGeom prst="ellipse">
            <a:avLst/>
          </a:prstGeom>
          <a:solidFill>
            <a:schemeClr val="accent4"/>
          </a:solidFill>
          <a:ln>
            <a:noFill/>
          </a:ln>
          <a:scene3d>
            <a:camera prst="orthographicFront"/>
            <a:lightRig rig="threePt" dir="t"/>
          </a:scene3d>
          <a:sp3d>
            <a:bevelT w="114300" h="38100"/>
            <a:bevelB w="0"/>
            <a:contourClr>
              <a:schemeClr val="tx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64" name="Oval 163"/>
          <p:cNvSpPr/>
          <p:nvPr/>
        </p:nvSpPr>
        <p:spPr>
          <a:xfrm>
            <a:off x="2591412" y="3003265"/>
            <a:ext cx="180000" cy="180000"/>
          </a:xfrm>
          <a:prstGeom prst="ellipse">
            <a:avLst/>
          </a:prstGeom>
          <a:solidFill>
            <a:schemeClr val="accent4"/>
          </a:solidFill>
          <a:ln>
            <a:noFill/>
          </a:ln>
          <a:scene3d>
            <a:camera prst="orthographicFront"/>
            <a:lightRig rig="threePt" dir="t"/>
          </a:scene3d>
          <a:sp3d>
            <a:bevelT w="114300" h="38100"/>
            <a:bevelB w="0"/>
            <a:contourClr>
              <a:schemeClr val="tx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65" name="Oval 164"/>
          <p:cNvSpPr/>
          <p:nvPr/>
        </p:nvSpPr>
        <p:spPr>
          <a:xfrm>
            <a:off x="4113264" y="3721042"/>
            <a:ext cx="180000" cy="180000"/>
          </a:xfrm>
          <a:prstGeom prst="ellipse">
            <a:avLst/>
          </a:prstGeom>
          <a:solidFill>
            <a:schemeClr val="accent4"/>
          </a:solidFill>
          <a:ln>
            <a:noFill/>
          </a:ln>
          <a:scene3d>
            <a:camera prst="orthographicFront"/>
            <a:lightRig rig="threePt" dir="t"/>
          </a:scene3d>
          <a:sp3d>
            <a:bevelT w="114300" h="38100"/>
            <a:bevelB w="0"/>
            <a:contourClr>
              <a:schemeClr val="tx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66" name="Oval 165"/>
          <p:cNvSpPr/>
          <p:nvPr/>
        </p:nvSpPr>
        <p:spPr>
          <a:xfrm>
            <a:off x="2530238" y="3362061"/>
            <a:ext cx="180000" cy="180000"/>
          </a:xfrm>
          <a:prstGeom prst="ellipse">
            <a:avLst/>
          </a:prstGeom>
          <a:solidFill>
            <a:schemeClr val="accent4"/>
          </a:solidFill>
          <a:ln>
            <a:noFill/>
          </a:ln>
          <a:scene3d>
            <a:camera prst="orthographicFront"/>
            <a:lightRig rig="threePt" dir="t"/>
          </a:scene3d>
          <a:sp3d>
            <a:bevelT w="114300" h="38100"/>
            <a:bevelB w="0"/>
            <a:contourClr>
              <a:schemeClr val="tx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67" name="Oval 166"/>
          <p:cNvSpPr/>
          <p:nvPr/>
        </p:nvSpPr>
        <p:spPr>
          <a:xfrm>
            <a:off x="3284888" y="4084535"/>
            <a:ext cx="180000" cy="180000"/>
          </a:xfrm>
          <a:prstGeom prst="ellipse">
            <a:avLst/>
          </a:prstGeom>
          <a:solidFill>
            <a:schemeClr val="accent4"/>
          </a:solidFill>
          <a:ln>
            <a:noFill/>
          </a:ln>
          <a:scene3d>
            <a:camera prst="orthographicFront"/>
            <a:lightRig rig="threePt" dir="t"/>
          </a:scene3d>
          <a:sp3d>
            <a:bevelT w="114300" h="38100"/>
            <a:bevelB w="0"/>
            <a:contourClr>
              <a:schemeClr val="tx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92" name="Oval 191"/>
          <p:cNvSpPr/>
          <p:nvPr/>
        </p:nvSpPr>
        <p:spPr>
          <a:xfrm>
            <a:off x="5391067" y="4449872"/>
            <a:ext cx="180000" cy="180000"/>
          </a:xfrm>
          <a:prstGeom prst="ellipse">
            <a:avLst/>
          </a:prstGeom>
          <a:solidFill>
            <a:schemeClr val="accent4"/>
          </a:solidFill>
          <a:ln>
            <a:noFill/>
          </a:ln>
          <a:scene3d>
            <a:camera prst="orthographicFront"/>
            <a:lightRig rig="threePt" dir="t"/>
          </a:scene3d>
          <a:sp3d>
            <a:bevelT w="114300" h="38100"/>
            <a:bevelB w="0"/>
            <a:contourClr>
              <a:schemeClr val="tx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cxnSp>
        <p:nvCxnSpPr>
          <p:cNvPr id="4" name="Straight Arrow Connector 3"/>
          <p:cNvCxnSpPr/>
          <p:nvPr/>
        </p:nvCxnSpPr>
        <p:spPr>
          <a:xfrm flipV="1">
            <a:off x="2331362" y="4898570"/>
            <a:ext cx="3873386" cy="21772"/>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5" name="TextBox 4"/>
          <p:cNvSpPr txBox="1"/>
          <p:nvPr/>
        </p:nvSpPr>
        <p:spPr>
          <a:xfrm>
            <a:off x="2304153" y="4921506"/>
            <a:ext cx="324752" cy="261610"/>
          </a:xfrm>
          <a:prstGeom prst="rect">
            <a:avLst/>
          </a:prstGeom>
          <a:noFill/>
        </p:spPr>
        <p:txBody>
          <a:bodyPr wrap="square" rtlCol="0">
            <a:spAutoFit/>
          </a:bodyPr>
          <a:lstStyle/>
          <a:p>
            <a:r>
              <a:rPr lang="en-US" sz="1050" dirty="0">
                <a:solidFill>
                  <a:schemeClr val="accent4"/>
                </a:solidFill>
              </a:rPr>
              <a:t>$</a:t>
            </a:r>
            <a:endParaRPr lang="en-US" sz="1400" dirty="0">
              <a:solidFill>
                <a:schemeClr val="accent4"/>
              </a:solidFill>
            </a:endParaRPr>
          </a:p>
        </p:txBody>
      </p:sp>
      <p:sp>
        <p:nvSpPr>
          <p:cNvPr id="63" name="TextBox 62"/>
          <p:cNvSpPr txBox="1"/>
          <p:nvPr/>
        </p:nvSpPr>
        <p:spPr>
          <a:xfrm>
            <a:off x="5760531" y="4896848"/>
            <a:ext cx="492434" cy="261610"/>
          </a:xfrm>
          <a:prstGeom prst="rect">
            <a:avLst/>
          </a:prstGeom>
          <a:noFill/>
        </p:spPr>
        <p:txBody>
          <a:bodyPr wrap="square" rtlCol="0">
            <a:spAutoFit/>
          </a:bodyPr>
          <a:lstStyle/>
          <a:p>
            <a:pPr algn="r"/>
            <a:r>
              <a:rPr lang="en-US" sz="1050" dirty="0">
                <a:solidFill>
                  <a:schemeClr val="accent4"/>
                </a:solidFill>
              </a:rPr>
              <a:t>$$$</a:t>
            </a:r>
            <a:endParaRPr lang="en-US" sz="1400" dirty="0">
              <a:solidFill>
                <a:schemeClr val="accent4"/>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534" y="4605365"/>
            <a:ext cx="248818" cy="24881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3024" y="4627433"/>
            <a:ext cx="238388" cy="238388"/>
          </a:xfrm>
          <a:prstGeom prst="rect">
            <a:avLst/>
          </a:prstGeom>
        </p:spPr>
      </p:pic>
    </p:spTree>
    <p:extLst>
      <p:ext uri="{BB962C8B-B14F-4D97-AF65-F5344CB8AC3E}">
        <p14:creationId xmlns:p14="http://schemas.microsoft.com/office/powerpoint/2010/main" val="1940006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EBD17F7-9C99-0A43-A304-4DE700C80C4E}"/>
              </a:ext>
            </a:extLst>
          </p:cNvPr>
          <p:cNvSpPr>
            <a:spLocks noGrp="1"/>
          </p:cNvSpPr>
          <p:nvPr>
            <p:ph type="body" sz="quarter" idx="13"/>
          </p:nvPr>
        </p:nvSpPr>
        <p:spPr/>
        <p:txBody>
          <a:bodyPr/>
          <a:lstStyle/>
          <a:p>
            <a:r>
              <a:rPr lang="en-US" dirty="0"/>
              <a:t>Summary</a:t>
            </a:r>
          </a:p>
        </p:txBody>
      </p:sp>
      <p:sp>
        <p:nvSpPr>
          <p:cNvPr id="6" name="Text Placeholder 5">
            <a:extLst>
              <a:ext uri="{FF2B5EF4-FFF2-40B4-BE49-F238E27FC236}">
                <a16:creationId xmlns:a16="http://schemas.microsoft.com/office/drawing/2014/main" id="{030772EC-F19A-D943-952B-B849D07B628F}"/>
              </a:ext>
            </a:extLst>
          </p:cNvPr>
          <p:cNvSpPr>
            <a:spLocks noGrp="1"/>
          </p:cNvSpPr>
          <p:nvPr>
            <p:ph type="body" sz="quarter" idx="22"/>
          </p:nvPr>
        </p:nvSpPr>
        <p:spPr/>
        <p:txBody>
          <a:bodyPr/>
          <a:lstStyle/>
          <a:p>
            <a:pPr>
              <a:buFont typeface="Arial" panose="020B0604020202020204" pitchFamily="34" charset="0"/>
              <a:buChar char="•"/>
            </a:pPr>
            <a:r>
              <a:rPr lang="en-GB" sz="1500" dirty="0"/>
              <a:t>Blockchain builds on </a:t>
            </a:r>
            <a:r>
              <a:rPr lang="en-GB" sz="1500" dirty="0">
                <a:solidFill>
                  <a:schemeClr val="accent4"/>
                </a:solidFill>
              </a:rPr>
              <a:t>basic computer science </a:t>
            </a:r>
            <a:r>
              <a:rPr lang="en-GB" sz="1500" dirty="0"/>
              <a:t>concepts:</a:t>
            </a:r>
          </a:p>
          <a:p>
            <a:pPr lvl="1">
              <a:buFont typeface="Arial" panose="020B0604020202020204" pitchFamily="34" charset="0"/>
              <a:buChar char="•"/>
            </a:pPr>
            <a:r>
              <a:rPr lang="en-GB" sz="1500" dirty="0"/>
              <a:t>Linked Lists</a:t>
            </a:r>
          </a:p>
          <a:p>
            <a:pPr lvl="1">
              <a:buFont typeface="Arial" panose="020B0604020202020204" pitchFamily="34" charset="0"/>
              <a:buChar char="•"/>
            </a:pPr>
            <a:r>
              <a:rPr lang="en-GB" sz="1500" dirty="0"/>
              <a:t>Hash Functions</a:t>
            </a:r>
          </a:p>
          <a:p>
            <a:pPr lvl="1">
              <a:buFont typeface="Arial" panose="020B0604020202020204" pitchFamily="34" charset="0"/>
              <a:buChar char="•"/>
            </a:pPr>
            <a:r>
              <a:rPr lang="en-GB" sz="1500" dirty="0"/>
              <a:t>Peer-to-peer networks</a:t>
            </a:r>
          </a:p>
          <a:p>
            <a:pPr lvl="1">
              <a:buFont typeface="Arial" panose="020B0604020202020204" pitchFamily="34" charset="0"/>
              <a:buChar char="•"/>
            </a:pPr>
            <a:endParaRPr lang="en-GB" sz="1500" dirty="0"/>
          </a:p>
          <a:p>
            <a:pPr>
              <a:buFont typeface="Arial" panose="020B0604020202020204" pitchFamily="34" charset="0"/>
              <a:buChar char="•"/>
            </a:pPr>
            <a:r>
              <a:rPr lang="en-GB" sz="1500" dirty="0"/>
              <a:t>Identify key </a:t>
            </a:r>
            <a:r>
              <a:rPr lang="en-GB" sz="1500" dirty="0">
                <a:solidFill>
                  <a:schemeClr val="accent4"/>
                </a:solidFill>
              </a:rPr>
              <a:t>operational considerations</a:t>
            </a:r>
          </a:p>
          <a:p>
            <a:pPr lvl="1">
              <a:buFont typeface="Arial" panose="020B0604020202020204" pitchFamily="34" charset="0"/>
              <a:buChar char="•"/>
            </a:pPr>
            <a:r>
              <a:rPr lang="en-GB" sz="1500" dirty="0"/>
              <a:t>Consensus is the art of maintaining a consistent ledger</a:t>
            </a:r>
          </a:p>
          <a:p>
            <a:pPr lvl="1">
              <a:buFont typeface="Arial" panose="020B0604020202020204" pitchFamily="34" charset="0"/>
              <a:buChar char="•"/>
            </a:pPr>
            <a:r>
              <a:rPr lang="en-GB" sz="1500" dirty="0"/>
              <a:t>It is possible to integrate with existing systems, but take care over determinism</a:t>
            </a:r>
          </a:p>
          <a:p>
            <a:pPr lvl="1">
              <a:buFont typeface="Arial" panose="020B0604020202020204" pitchFamily="34" charset="0"/>
              <a:buChar char="•"/>
            </a:pPr>
            <a:r>
              <a:rPr lang="en-GB" sz="1500" dirty="0"/>
              <a:t>Security requirements solved through techniques such as encryption and signing</a:t>
            </a:r>
          </a:p>
          <a:p>
            <a:pPr lvl="1">
              <a:buFont typeface="Arial" panose="020B0604020202020204" pitchFamily="34" charset="0"/>
              <a:buChar char="•"/>
            </a:pPr>
            <a:r>
              <a:rPr lang="en-GB" sz="1500" dirty="0"/>
              <a:t>Also consider business and non-functional requirements</a:t>
            </a:r>
          </a:p>
        </p:txBody>
      </p:sp>
    </p:spTree>
    <p:extLst>
      <p:ext uri="{BB962C8B-B14F-4D97-AF65-F5344CB8AC3E}">
        <p14:creationId xmlns:p14="http://schemas.microsoft.com/office/powerpoint/2010/main" val="680742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Thank you</a:t>
            </a:r>
          </a:p>
          <a:p>
            <a:endParaRPr lang="en-US" dirty="0"/>
          </a:p>
        </p:txBody>
      </p:sp>
      <p:sp>
        <p:nvSpPr>
          <p:cNvPr id="7" name="Text Placeholder 6"/>
          <p:cNvSpPr>
            <a:spLocks noGrp="1"/>
          </p:cNvSpPr>
          <p:nvPr>
            <p:ph type="body" sz="quarter" idx="11"/>
          </p:nvPr>
        </p:nvSpPr>
        <p:spPr/>
        <p:txBody>
          <a:bodyPr/>
          <a:lstStyle/>
          <a:p>
            <a:endParaRPr lang="en-US" dirty="0"/>
          </a:p>
        </p:txBody>
      </p:sp>
      <p:sp>
        <p:nvSpPr>
          <p:cNvPr id="8" name="TextBox 7"/>
          <p:cNvSpPr txBox="1">
            <a:spLocks noChangeArrowheads="1"/>
          </p:cNvSpPr>
          <p:nvPr/>
        </p:nvSpPr>
        <p:spPr bwMode="auto">
          <a:xfrm>
            <a:off x="118616" y="2491166"/>
            <a:ext cx="2346325" cy="861774"/>
          </a:xfrm>
          <a:prstGeom prst="rect">
            <a:avLst/>
          </a:prstGeom>
          <a:noFill/>
          <a:ln w="9525">
            <a:noFill/>
            <a:miter lim="800000"/>
            <a:headEnd/>
            <a:tailEnd/>
          </a:ln>
        </p:spPr>
        <p:txBody>
          <a:bodyPr wrap="square">
            <a:spAutoFit/>
          </a:bodyPr>
          <a:lstStyle/>
          <a:p>
            <a:pPr defTabSz="457200" fontAlgn="auto">
              <a:spcBef>
                <a:spcPts val="0"/>
              </a:spcBef>
              <a:spcAft>
                <a:spcPts val="0"/>
              </a:spcAft>
            </a:pPr>
            <a:r>
              <a:rPr lang="en-US" sz="1000" dirty="0">
                <a:solidFill>
                  <a:srgbClr val="F9FAF9"/>
                </a:solidFill>
                <a:latin typeface="Arial" charset="0"/>
                <a:ea typeface=""/>
                <a:cs typeface="Arial" charset="0"/>
              </a:rPr>
              <a:t>www.ibm.com/blockchain</a:t>
            </a:r>
          </a:p>
          <a:p>
            <a:pPr defTabSz="457200" fontAlgn="auto">
              <a:spcBef>
                <a:spcPts val="0"/>
              </a:spcBef>
              <a:spcAft>
                <a:spcPts val="0"/>
              </a:spcAft>
            </a:pPr>
            <a:endParaRPr lang="en-US" sz="1000" dirty="0">
              <a:solidFill>
                <a:srgbClr val="F9FAF9"/>
              </a:solidFill>
              <a:latin typeface="Arial" charset="0"/>
              <a:ea typeface=""/>
              <a:cs typeface="Arial" charset="0"/>
            </a:endParaRPr>
          </a:p>
          <a:p>
            <a:pPr defTabSz="457200" fontAlgn="auto">
              <a:spcBef>
                <a:spcPts val="0"/>
              </a:spcBef>
              <a:spcAft>
                <a:spcPts val="0"/>
              </a:spcAft>
            </a:pPr>
            <a:r>
              <a:rPr lang="en-US" sz="1000" dirty="0">
                <a:solidFill>
                  <a:srgbClr val="F9FAF9"/>
                </a:solidFill>
                <a:latin typeface="Arial" charset="0"/>
                <a:ea typeface=""/>
                <a:cs typeface="Arial" charset="0"/>
              </a:rPr>
              <a:t>developer.ibm.com/blockchain</a:t>
            </a:r>
          </a:p>
          <a:p>
            <a:pPr defTabSz="457200" fontAlgn="auto">
              <a:spcBef>
                <a:spcPts val="0"/>
              </a:spcBef>
              <a:spcAft>
                <a:spcPts val="0"/>
              </a:spcAft>
            </a:pPr>
            <a:endParaRPr lang="en-US" sz="1000" dirty="0">
              <a:solidFill>
                <a:srgbClr val="F9FAF9"/>
              </a:solidFill>
              <a:latin typeface="Arial" charset="0"/>
              <a:ea typeface=""/>
              <a:cs typeface="Arial" charset="0"/>
            </a:endParaRPr>
          </a:p>
          <a:p>
            <a:pPr defTabSz="457200" fontAlgn="auto">
              <a:spcBef>
                <a:spcPts val="0"/>
              </a:spcBef>
              <a:spcAft>
                <a:spcPts val="0"/>
              </a:spcAft>
            </a:pPr>
            <a:r>
              <a:rPr lang="en-US" sz="1000" dirty="0">
                <a:solidFill>
                  <a:srgbClr val="F9FAF9"/>
                </a:solidFill>
                <a:latin typeface="Arial" charset="0"/>
                <a:ea typeface=""/>
                <a:cs typeface="Arial" charset="0"/>
              </a:rPr>
              <a:t>www.hyperledger.org</a:t>
            </a:r>
            <a:endParaRPr lang="en-US" sz="1000" dirty="0">
              <a:solidFill>
                <a:srgbClr val="FFFFFF"/>
              </a:solidFill>
              <a:latin typeface="Arial" charset="0"/>
              <a:ea typeface=""/>
              <a:cs typeface="Arial" charset="0"/>
            </a:endParaRPr>
          </a:p>
        </p:txBody>
      </p:sp>
      <p:sp>
        <p:nvSpPr>
          <p:cNvPr id="9" name="TextBox 8"/>
          <p:cNvSpPr txBox="1"/>
          <p:nvPr/>
        </p:nvSpPr>
        <p:spPr>
          <a:xfrm>
            <a:off x="139700" y="3863906"/>
            <a:ext cx="5394826" cy="1169551"/>
          </a:xfrm>
          <a:prstGeom prst="rect">
            <a:avLst/>
          </a:prstGeom>
          <a:noFill/>
        </p:spPr>
        <p:txBody>
          <a:bodyPr wrap="square" rtlCol="0">
            <a:spAutoFit/>
          </a:bodyPr>
          <a:lstStyle/>
          <a:p>
            <a:pPr defTabSz="457200" fontAlgn="auto">
              <a:spcBef>
                <a:spcPts val="0"/>
              </a:spcBef>
              <a:spcAft>
                <a:spcPts val="0"/>
              </a:spcAft>
              <a:defRPr/>
            </a:pPr>
            <a:r>
              <a:rPr lang="en-US" sz="1000" dirty="0">
                <a:solidFill>
                  <a:prstClr val="white"/>
                </a:solidFill>
                <a:latin typeface="Arial" charset="0"/>
                <a:ea typeface="Arial" charset="0"/>
                <a:cs typeface="Arial" charset="0"/>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771682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12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r>
              <a:rPr lang="en-GB" dirty="0"/>
              <a:t>The Linked List</a:t>
            </a:r>
          </a:p>
        </p:txBody>
      </p:sp>
      <p:sp>
        <p:nvSpPr>
          <p:cNvPr id="6" name="Text Placeholder 5">
            <a:extLst>
              <a:ext uri="{FF2B5EF4-FFF2-40B4-BE49-F238E27FC236}">
                <a16:creationId xmlns:a16="http://schemas.microsoft.com/office/drawing/2014/main" id="{80C268E4-07EA-DD46-BC8E-CA93AE4F0E7F}"/>
              </a:ext>
            </a:extLst>
          </p:cNvPr>
          <p:cNvSpPr>
            <a:spLocks noGrp="1"/>
          </p:cNvSpPr>
          <p:nvPr>
            <p:ph type="body" sz="quarter" idx="22"/>
          </p:nvPr>
        </p:nvSpPr>
        <p:spPr>
          <a:xfrm>
            <a:off x="125730" y="1017772"/>
            <a:ext cx="3793439" cy="1855959"/>
          </a:xfrm>
        </p:spPr>
        <p:txBody>
          <a:bodyPr>
            <a:normAutofit/>
          </a:bodyPr>
          <a:lstStyle/>
          <a:p>
            <a:r>
              <a:rPr lang="en-GB" sz="1600" dirty="0"/>
              <a:t>Linear collection of data elements</a:t>
            </a:r>
          </a:p>
          <a:p>
            <a:endParaRPr lang="en-GB" sz="1600" dirty="0"/>
          </a:p>
          <a:p>
            <a:r>
              <a:rPr lang="en-GB" sz="1600" dirty="0"/>
              <a:t>Each element is linked to the next</a:t>
            </a:r>
          </a:p>
          <a:p>
            <a:endParaRPr lang="en-GB" sz="1600" dirty="0"/>
          </a:p>
          <a:p>
            <a:r>
              <a:rPr lang="en-GB" sz="1600" dirty="0"/>
              <a:t>Concept dates from 1955</a:t>
            </a:r>
          </a:p>
          <a:p>
            <a:pPr marL="0" indent="0">
              <a:buNone/>
            </a:pPr>
            <a:endParaRPr lang="en-GB" sz="1600" dirty="0"/>
          </a:p>
        </p:txBody>
      </p:sp>
      <p:grpSp>
        <p:nvGrpSpPr>
          <p:cNvPr id="10" name="Group 9"/>
          <p:cNvGrpSpPr/>
          <p:nvPr/>
        </p:nvGrpSpPr>
        <p:grpSpPr>
          <a:xfrm>
            <a:off x="1398109" y="2988245"/>
            <a:ext cx="1556951" cy="759941"/>
            <a:chOff x="1000897" y="1705231"/>
            <a:chExt cx="2075935" cy="1013255"/>
          </a:xfrm>
        </p:grpSpPr>
        <p:grpSp>
          <p:nvGrpSpPr>
            <p:cNvPr id="8" name="Group 7"/>
            <p:cNvGrpSpPr/>
            <p:nvPr/>
          </p:nvGrpSpPr>
          <p:grpSpPr>
            <a:xfrm>
              <a:off x="1000897" y="1705231"/>
              <a:ext cx="2075935" cy="1013255"/>
              <a:chOff x="2594918" y="1915296"/>
              <a:chExt cx="2372497" cy="1272746"/>
            </a:xfrm>
          </p:grpSpPr>
          <p:sp>
            <p:nvSpPr>
              <p:cNvPr id="5" name="Rectangle 4"/>
              <p:cNvSpPr/>
              <p:nvPr/>
            </p:nvSpPr>
            <p:spPr>
              <a:xfrm>
                <a:off x="2594918" y="1915296"/>
                <a:ext cx="2372497" cy="1272746"/>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7" name="Straight Connector 6"/>
              <p:cNvCxnSpPr>
                <a:stCxn id="5" idx="0"/>
                <a:endCxn id="5" idx="2"/>
              </p:cNvCxnSpPr>
              <p:nvPr/>
            </p:nvCxnSpPr>
            <p:spPr>
              <a:xfrm>
                <a:off x="3781167" y="1915296"/>
                <a:ext cx="0" cy="1272746"/>
              </a:xfrm>
              <a:prstGeom prst="line">
                <a:avLst/>
              </a:prstGeom>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a:off x="1098130" y="1888692"/>
              <a:ext cx="992152" cy="677108"/>
            </a:xfrm>
            <a:prstGeom prst="rect">
              <a:avLst/>
            </a:prstGeom>
            <a:noFill/>
          </p:spPr>
          <p:txBody>
            <a:bodyPr wrap="none" rtlCol="0">
              <a:spAutoFit/>
            </a:bodyPr>
            <a:lstStyle/>
            <a:p>
              <a:r>
                <a:rPr lang="en-US" sz="2700" dirty="0" err="1">
                  <a:latin typeface="Arial" panose="020B0604020202020204" pitchFamily="34" charset="0"/>
                  <a:cs typeface="Arial" panose="020B0604020202020204" pitchFamily="34" charset="0"/>
                </a:rPr>
                <a:t>abc</a:t>
              </a:r>
              <a:endParaRPr lang="en-US" sz="2700" dirty="0">
                <a:latin typeface="Arial" panose="020B0604020202020204" pitchFamily="34" charset="0"/>
                <a:cs typeface="Arial" panose="020B0604020202020204" pitchFamily="34" charset="0"/>
              </a:endParaRPr>
            </a:p>
          </p:txBody>
        </p:sp>
      </p:grpSp>
      <p:grpSp>
        <p:nvGrpSpPr>
          <p:cNvPr id="11" name="Group 10"/>
          <p:cNvGrpSpPr/>
          <p:nvPr/>
        </p:nvGrpSpPr>
        <p:grpSpPr>
          <a:xfrm>
            <a:off x="3271373" y="2988248"/>
            <a:ext cx="1556951" cy="759941"/>
            <a:chOff x="1000897" y="1705231"/>
            <a:chExt cx="2075935" cy="1013255"/>
          </a:xfrm>
        </p:grpSpPr>
        <p:grpSp>
          <p:nvGrpSpPr>
            <p:cNvPr id="12" name="Group 11"/>
            <p:cNvGrpSpPr/>
            <p:nvPr/>
          </p:nvGrpSpPr>
          <p:grpSpPr>
            <a:xfrm>
              <a:off x="1000897" y="1705231"/>
              <a:ext cx="2075935" cy="1013255"/>
              <a:chOff x="2594918" y="1915296"/>
              <a:chExt cx="2372497" cy="1272746"/>
            </a:xfrm>
          </p:grpSpPr>
          <p:sp>
            <p:nvSpPr>
              <p:cNvPr id="14" name="Rectangle 13"/>
              <p:cNvSpPr/>
              <p:nvPr/>
            </p:nvSpPr>
            <p:spPr>
              <a:xfrm>
                <a:off x="2594918" y="1915296"/>
                <a:ext cx="2372497" cy="1272746"/>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15" name="Straight Connector 14"/>
              <p:cNvCxnSpPr>
                <a:stCxn id="14" idx="0"/>
                <a:endCxn id="14" idx="2"/>
              </p:cNvCxnSpPr>
              <p:nvPr/>
            </p:nvCxnSpPr>
            <p:spPr>
              <a:xfrm>
                <a:off x="3781167" y="1915296"/>
                <a:ext cx="0" cy="1272746"/>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 name="TextBox 12"/>
            <p:cNvSpPr txBox="1"/>
            <p:nvPr/>
          </p:nvSpPr>
          <p:spPr>
            <a:xfrm>
              <a:off x="1098130" y="1888692"/>
              <a:ext cx="917345" cy="677108"/>
            </a:xfrm>
            <a:prstGeom prst="rect">
              <a:avLst/>
            </a:prstGeom>
            <a:noFill/>
          </p:spPr>
          <p:txBody>
            <a:bodyPr wrap="none" rtlCol="0">
              <a:spAutoFit/>
            </a:bodyPr>
            <a:lstStyle/>
            <a:p>
              <a:r>
                <a:rPr lang="en-US" sz="2700" dirty="0" err="1">
                  <a:latin typeface="Arial" panose="020B0604020202020204" pitchFamily="34" charset="0"/>
                  <a:cs typeface="Arial" panose="020B0604020202020204" pitchFamily="34" charset="0"/>
                </a:rPr>
                <a:t>def</a:t>
              </a:r>
              <a:endParaRPr lang="en-US" sz="2700" dirty="0">
                <a:latin typeface="Arial" panose="020B0604020202020204" pitchFamily="34" charset="0"/>
                <a:cs typeface="Arial" panose="020B0604020202020204" pitchFamily="34" charset="0"/>
              </a:endParaRPr>
            </a:p>
          </p:txBody>
        </p:sp>
      </p:grpSp>
      <p:grpSp>
        <p:nvGrpSpPr>
          <p:cNvPr id="16" name="Group 15"/>
          <p:cNvGrpSpPr/>
          <p:nvPr/>
        </p:nvGrpSpPr>
        <p:grpSpPr>
          <a:xfrm>
            <a:off x="5144637" y="2988245"/>
            <a:ext cx="1556951" cy="759941"/>
            <a:chOff x="1000897" y="1705231"/>
            <a:chExt cx="2075935" cy="1013255"/>
          </a:xfrm>
        </p:grpSpPr>
        <p:grpSp>
          <p:nvGrpSpPr>
            <p:cNvPr id="17" name="Group 16"/>
            <p:cNvGrpSpPr/>
            <p:nvPr/>
          </p:nvGrpSpPr>
          <p:grpSpPr>
            <a:xfrm>
              <a:off x="1000897" y="1705231"/>
              <a:ext cx="2075935" cy="1013255"/>
              <a:chOff x="2594918" y="1915296"/>
              <a:chExt cx="2372497" cy="1272746"/>
            </a:xfrm>
          </p:grpSpPr>
          <p:sp>
            <p:nvSpPr>
              <p:cNvPr id="19" name="Rectangle 18"/>
              <p:cNvSpPr/>
              <p:nvPr/>
            </p:nvSpPr>
            <p:spPr>
              <a:xfrm>
                <a:off x="2594918" y="1915296"/>
                <a:ext cx="2372497" cy="1272746"/>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20" name="Straight Connector 19"/>
              <p:cNvCxnSpPr>
                <a:stCxn id="19" idx="0"/>
                <a:endCxn id="19" idx="2"/>
              </p:cNvCxnSpPr>
              <p:nvPr/>
            </p:nvCxnSpPr>
            <p:spPr>
              <a:xfrm>
                <a:off x="3781167" y="1915296"/>
                <a:ext cx="0" cy="1272746"/>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1141400" y="1888692"/>
              <a:ext cx="868187" cy="677108"/>
            </a:xfrm>
            <a:prstGeom prst="rect">
              <a:avLst/>
            </a:prstGeom>
            <a:noFill/>
          </p:spPr>
          <p:txBody>
            <a:bodyPr wrap="none" rtlCol="0">
              <a:spAutoFit/>
            </a:bodyPr>
            <a:lstStyle/>
            <a:p>
              <a:r>
                <a:rPr lang="en-US" sz="2700" dirty="0" err="1">
                  <a:latin typeface="Arial" panose="020B0604020202020204" pitchFamily="34" charset="0"/>
                  <a:cs typeface="Arial" panose="020B0604020202020204" pitchFamily="34" charset="0"/>
                </a:rPr>
                <a:t>ghi</a:t>
              </a:r>
              <a:endParaRPr lang="en-US" sz="2700" dirty="0">
                <a:latin typeface="Arial" panose="020B0604020202020204" pitchFamily="34" charset="0"/>
                <a:cs typeface="Arial" panose="020B0604020202020204" pitchFamily="34" charset="0"/>
              </a:endParaRPr>
            </a:p>
          </p:txBody>
        </p:sp>
      </p:grpSp>
      <p:sp>
        <p:nvSpPr>
          <p:cNvPr id="21" name="Rectangle 20"/>
          <p:cNvSpPr/>
          <p:nvPr/>
        </p:nvSpPr>
        <p:spPr>
          <a:xfrm>
            <a:off x="7021652" y="2988245"/>
            <a:ext cx="774722" cy="759941"/>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IBM Plex Sans Regular" charset="0"/>
            </a:endParaRPr>
          </a:p>
        </p:txBody>
      </p:sp>
      <p:cxnSp>
        <p:nvCxnSpPr>
          <p:cNvPr id="23" name="Straight Arrow Connector 22"/>
          <p:cNvCxnSpPr>
            <a:endCxn id="14" idx="1"/>
          </p:cNvCxnSpPr>
          <p:nvPr/>
        </p:nvCxnSpPr>
        <p:spPr>
          <a:xfrm>
            <a:off x="2569122" y="3368213"/>
            <a:ext cx="702251" cy="5"/>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9" idx="1"/>
          </p:cNvCxnSpPr>
          <p:nvPr/>
        </p:nvCxnSpPr>
        <p:spPr>
          <a:xfrm flipV="1">
            <a:off x="4471540" y="3368215"/>
            <a:ext cx="673097" cy="11652"/>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21" idx="1"/>
          </p:cNvCxnSpPr>
          <p:nvPr/>
        </p:nvCxnSpPr>
        <p:spPr>
          <a:xfrm flipV="1">
            <a:off x="6350288" y="3368215"/>
            <a:ext cx="671364" cy="11652"/>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7250196" y="3125841"/>
            <a:ext cx="415498" cy="507831"/>
          </a:xfrm>
          <a:prstGeom prst="rect">
            <a:avLst/>
          </a:prstGeom>
          <a:noFill/>
        </p:spPr>
        <p:txBody>
          <a:bodyPr wrap="none" rtlCol="0">
            <a:spAutoFit/>
          </a:bodyPr>
          <a:lstStyle/>
          <a:p>
            <a:r>
              <a:rPr lang="en-US" sz="2700" dirty="0">
                <a:solidFill>
                  <a:schemeClr val="accent1"/>
                </a:solidFill>
                <a:latin typeface="Arial" panose="020B0604020202020204" pitchFamily="34" charset="0"/>
                <a:cs typeface="Arial" panose="020B0604020202020204" pitchFamily="34" charset="0"/>
              </a:rPr>
              <a:t>X</a:t>
            </a:r>
          </a:p>
        </p:txBody>
      </p:sp>
    </p:spTree>
    <p:extLst>
      <p:ext uri="{BB962C8B-B14F-4D97-AF65-F5344CB8AC3E}">
        <p14:creationId xmlns:p14="http://schemas.microsoft.com/office/powerpoint/2010/main" val="145899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r>
              <a:rPr lang="en-GB" dirty="0"/>
              <a:t>One-Way Hash Functions</a:t>
            </a:r>
          </a:p>
        </p:txBody>
      </p:sp>
      <p:sp>
        <p:nvSpPr>
          <p:cNvPr id="5" name="Text Placeholder 4">
            <a:extLst>
              <a:ext uri="{FF2B5EF4-FFF2-40B4-BE49-F238E27FC236}">
                <a16:creationId xmlns:a16="http://schemas.microsoft.com/office/drawing/2014/main" id="{967599DB-7F48-CF44-9112-6F61F7038F60}"/>
              </a:ext>
            </a:extLst>
          </p:cNvPr>
          <p:cNvSpPr>
            <a:spLocks noGrp="1"/>
          </p:cNvSpPr>
          <p:nvPr>
            <p:ph type="body" sz="quarter" idx="22"/>
          </p:nvPr>
        </p:nvSpPr>
        <p:spPr>
          <a:xfrm>
            <a:off x="125730" y="1269883"/>
            <a:ext cx="4354236" cy="2966219"/>
          </a:xfrm>
        </p:spPr>
        <p:txBody>
          <a:bodyPr>
            <a:normAutofit/>
          </a:bodyPr>
          <a:lstStyle/>
          <a:p>
            <a:r>
              <a:rPr lang="en-GB" sz="1500" dirty="0"/>
              <a:t>Any function that can be applied to a set of data that is guaranteed to produce the same output for the same input</a:t>
            </a:r>
          </a:p>
          <a:p>
            <a:endParaRPr lang="en-GB" sz="1500" dirty="0"/>
          </a:p>
          <a:p>
            <a:r>
              <a:rPr lang="en-GB" sz="1500" dirty="0"/>
              <a:t>One-way means that you can’t derive the input from the output</a:t>
            </a:r>
          </a:p>
          <a:p>
            <a:endParaRPr lang="en-GB" sz="1500" dirty="0"/>
          </a:p>
          <a:p>
            <a:r>
              <a:rPr lang="en-GB" sz="1500" dirty="0"/>
              <a:t>Often, outputs are </a:t>
            </a:r>
            <a:r>
              <a:rPr lang="en-GB" sz="1500" i="1" dirty="0"/>
              <a:t>unlikely</a:t>
            </a:r>
            <a:r>
              <a:rPr lang="en-GB" sz="1500" dirty="0"/>
              <a:t> to repeat for different inputs</a:t>
            </a:r>
          </a:p>
          <a:p>
            <a:endParaRPr lang="en-GB" sz="1500" dirty="0"/>
          </a:p>
          <a:p>
            <a:r>
              <a:rPr lang="en-GB" sz="1500" dirty="0"/>
              <a:t>Forms the basis of much cryptography</a:t>
            </a:r>
          </a:p>
        </p:txBody>
      </p:sp>
      <p:sp>
        <p:nvSpPr>
          <p:cNvPr id="25" name="TextBox 24"/>
          <p:cNvSpPr txBox="1"/>
          <p:nvPr/>
        </p:nvSpPr>
        <p:spPr>
          <a:xfrm>
            <a:off x="5516024" y="1887370"/>
            <a:ext cx="2377574" cy="1754326"/>
          </a:xfrm>
          <a:prstGeom prst="rect">
            <a:avLst/>
          </a:prstGeom>
          <a:noFill/>
        </p:spPr>
        <p:txBody>
          <a:bodyPr wrap="none" rtlCol="0">
            <a:spAutoFit/>
          </a:bodyPr>
          <a:lstStyle/>
          <a:p>
            <a:r>
              <a:rPr lang="en-US" sz="2700" dirty="0">
                <a:solidFill>
                  <a:schemeClr val="accent1"/>
                </a:solidFill>
                <a:latin typeface="Arial" panose="020B0604020202020204" pitchFamily="34" charset="0"/>
                <a:ea typeface="IBM Plex Sans" charset="0"/>
                <a:cs typeface="Arial" panose="020B0604020202020204" pitchFamily="34" charset="0"/>
              </a:rPr>
              <a:t>h(</a:t>
            </a:r>
            <a:r>
              <a:rPr lang="en-US" sz="2700" dirty="0" err="1">
                <a:latin typeface="Arial" panose="020B0604020202020204" pitchFamily="34" charset="0"/>
                <a:ea typeface="IBM Plex Sans" charset="0"/>
                <a:cs typeface="Arial" panose="020B0604020202020204" pitchFamily="34" charset="0"/>
              </a:rPr>
              <a:t>abc</a:t>
            </a:r>
            <a:r>
              <a:rPr lang="en-US" sz="2700" dirty="0">
                <a:solidFill>
                  <a:schemeClr val="accent1"/>
                </a:solidFill>
                <a:latin typeface="Arial" panose="020B0604020202020204" pitchFamily="34" charset="0"/>
                <a:ea typeface="IBM Plex Sans" charset="0"/>
                <a:cs typeface="Arial" panose="020B0604020202020204" pitchFamily="34" charset="0"/>
              </a:rPr>
              <a:t>) = 7859</a:t>
            </a:r>
          </a:p>
          <a:p>
            <a:r>
              <a:rPr lang="en-US" sz="2700" dirty="0">
                <a:solidFill>
                  <a:schemeClr val="accent1"/>
                </a:solidFill>
                <a:latin typeface="Arial" panose="020B0604020202020204" pitchFamily="34" charset="0"/>
                <a:ea typeface="IBM Plex Sans" charset="0"/>
                <a:cs typeface="Arial" panose="020B0604020202020204" pitchFamily="34" charset="0"/>
              </a:rPr>
              <a:t>h(</a:t>
            </a:r>
            <a:r>
              <a:rPr lang="en-US" sz="2700" dirty="0" err="1">
                <a:latin typeface="Arial" panose="020B0604020202020204" pitchFamily="34" charset="0"/>
                <a:ea typeface="IBM Plex Sans" charset="0"/>
                <a:cs typeface="Arial" panose="020B0604020202020204" pitchFamily="34" charset="0"/>
              </a:rPr>
              <a:t>def</a:t>
            </a:r>
            <a:r>
              <a:rPr lang="en-US" sz="2700" dirty="0">
                <a:solidFill>
                  <a:schemeClr val="accent1"/>
                </a:solidFill>
                <a:latin typeface="Arial" panose="020B0604020202020204" pitchFamily="34" charset="0"/>
                <a:ea typeface="IBM Plex Sans" charset="0"/>
                <a:cs typeface="Arial" panose="020B0604020202020204" pitchFamily="34" charset="0"/>
              </a:rPr>
              <a:t>) = 8693</a:t>
            </a:r>
          </a:p>
          <a:p>
            <a:r>
              <a:rPr lang="en-US" sz="2700" dirty="0">
                <a:solidFill>
                  <a:schemeClr val="accent1"/>
                </a:solidFill>
                <a:latin typeface="Arial" panose="020B0604020202020204" pitchFamily="34" charset="0"/>
                <a:ea typeface="IBM Plex Sans" charset="0"/>
                <a:cs typeface="Arial" panose="020B0604020202020204" pitchFamily="34" charset="0"/>
              </a:rPr>
              <a:t>h’(</a:t>
            </a:r>
            <a:r>
              <a:rPr lang="en-US" sz="2700" dirty="0">
                <a:latin typeface="Arial" panose="020B0604020202020204" pitchFamily="34" charset="0"/>
                <a:ea typeface="IBM Plex Sans" charset="0"/>
                <a:cs typeface="Arial" panose="020B0604020202020204" pitchFamily="34" charset="0"/>
              </a:rPr>
              <a:t>7859</a:t>
            </a:r>
            <a:r>
              <a:rPr lang="en-US" sz="2700" dirty="0">
                <a:solidFill>
                  <a:schemeClr val="accent1"/>
                </a:solidFill>
                <a:latin typeface="Arial" panose="020B0604020202020204" pitchFamily="34" charset="0"/>
                <a:ea typeface="IBM Plex Sans" charset="0"/>
                <a:cs typeface="Arial" panose="020B0604020202020204" pitchFamily="34" charset="0"/>
              </a:rPr>
              <a:t>) = ?</a:t>
            </a:r>
          </a:p>
          <a:p>
            <a:r>
              <a:rPr lang="en-US" sz="2700" dirty="0">
                <a:solidFill>
                  <a:schemeClr val="accent1"/>
                </a:solidFill>
                <a:latin typeface="Arial" panose="020B0604020202020204" pitchFamily="34" charset="0"/>
                <a:ea typeface="IBM Plex Sans" charset="0"/>
                <a:cs typeface="Arial" panose="020B0604020202020204" pitchFamily="34" charset="0"/>
              </a:rPr>
              <a:t>h(</a:t>
            </a:r>
            <a:r>
              <a:rPr lang="en-US" sz="2700" dirty="0" err="1">
                <a:latin typeface="Arial" panose="020B0604020202020204" pitchFamily="34" charset="0"/>
                <a:ea typeface="IBM Plex Sans" charset="0"/>
                <a:cs typeface="Arial" panose="020B0604020202020204" pitchFamily="34" charset="0"/>
              </a:rPr>
              <a:t>abc</a:t>
            </a:r>
            <a:r>
              <a:rPr lang="en-US" sz="2700" dirty="0">
                <a:solidFill>
                  <a:schemeClr val="accent1"/>
                </a:solidFill>
                <a:latin typeface="Arial" panose="020B0604020202020204" pitchFamily="34" charset="0"/>
                <a:ea typeface="IBM Plex Sans" charset="0"/>
                <a:cs typeface="Arial" panose="020B0604020202020204" pitchFamily="34" charset="0"/>
              </a:rPr>
              <a:t>) = 7859</a:t>
            </a:r>
          </a:p>
        </p:txBody>
      </p:sp>
    </p:spTree>
    <p:extLst>
      <p:ext uri="{BB962C8B-B14F-4D97-AF65-F5344CB8AC3E}">
        <p14:creationId xmlns:p14="http://schemas.microsoft.com/office/powerpoint/2010/main" val="133974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24"/>
          </p:nvPr>
        </p:nvSpPr>
        <p:spPr>
          <a:xfrm>
            <a:off x="125413" y="1270001"/>
            <a:ext cx="8894762" cy="2965450"/>
          </a:xfrm>
        </p:spPr>
        <p:txBody>
          <a:bodyPr>
            <a:normAutofit/>
          </a:bodyPr>
          <a:lstStyle/>
          <a:p>
            <a:r>
              <a:rPr lang="en-GB" sz="1500" dirty="0"/>
              <a:t>Hash chain: A successive application of a hash function</a:t>
            </a:r>
          </a:p>
          <a:p>
            <a:endParaRPr lang="en-GB" sz="1500" dirty="0"/>
          </a:p>
          <a:p>
            <a:endParaRPr lang="en-GB" sz="1500" dirty="0"/>
          </a:p>
          <a:p>
            <a:endParaRPr lang="en-GB" sz="1500" dirty="0"/>
          </a:p>
          <a:p>
            <a:endParaRPr lang="en-GB" sz="1500" dirty="0"/>
          </a:p>
          <a:p>
            <a:r>
              <a:rPr lang="en-GB" sz="1500" dirty="0"/>
              <a:t>Can combine new data with each successive hash to produce a tamper resistant linked list</a:t>
            </a:r>
          </a:p>
        </p:txBody>
      </p:sp>
      <p:sp>
        <p:nvSpPr>
          <p:cNvPr id="7" name="Text Placeholder 6">
            <a:extLst>
              <a:ext uri="{FF2B5EF4-FFF2-40B4-BE49-F238E27FC236}">
                <a16:creationId xmlns:a16="http://schemas.microsoft.com/office/drawing/2014/main" id="{1D64FD4A-B0FB-2D4C-BB1E-DA060D57001E}"/>
              </a:ext>
            </a:extLst>
          </p:cNvPr>
          <p:cNvSpPr>
            <a:spLocks noGrp="1"/>
          </p:cNvSpPr>
          <p:nvPr>
            <p:ph type="body" sz="quarter" idx="13"/>
          </p:nvPr>
        </p:nvSpPr>
        <p:spPr/>
        <p:txBody>
          <a:bodyPr/>
          <a:lstStyle/>
          <a:p>
            <a:r>
              <a:rPr lang="en-US" dirty="0"/>
              <a:t>The Hash Chain</a:t>
            </a:r>
          </a:p>
        </p:txBody>
      </p:sp>
      <p:sp>
        <p:nvSpPr>
          <p:cNvPr id="25" name="TextBox 24"/>
          <p:cNvSpPr txBox="1"/>
          <p:nvPr/>
        </p:nvSpPr>
        <p:spPr>
          <a:xfrm>
            <a:off x="488773" y="1921009"/>
            <a:ext cx="3233578" cy="507831"/>
          </a:xfrm>
          <a:prstGeom prst="rect">
            <a:avLst/>
          </a:prstGeom>
          <a:noFill/>
        </p:spPr>
        <p:txBody>
          <a:bodyPr wrap="none" rtlCol="0">
            <a:spAutoFit/>
          </a:bodyPr>
          <a:lstStyle/>
          <a:p>
            <a:r>
              <a:rPr lang="en-US" sz="2700" dirty="0">
                <a:solidFill>
                  <a:schemeClr val="accent1"/>
                </a:solidFill>
                <a:latin typeface="Arial" panose="020B0604020202020204" pitchFamily="34" charset="0"/>
                <a:cs typeface="Arial" panose="020B0604020202020204" pitchFamily="34" charset="0"/>
              </a:rPr>
              <a:t>h(h(h(</a:t>
            </a:r>
            <a:r>
              <a:rPr lang="en-US" sz="2700" dirty="0" err="1">
                <a:latin typeface="Arial" panose="020B0604020202020204" pitchFamily="34" charset="0"/>
                <a:cs typeface="Arial" panose="020B0604020202020204" pitchFamily="34" charset="0"/>
              </a:rPr>
              <a:t>abc</a:t>
            </a:r>
            <a:r>
              <a:rPr lang="en-US" sz="2700" dirty="0">
                <a:solidFill>
                  <a:schemeClr val="accent1"/>
                </a:solidFill>
                <a:latin typeface="Arial" panose="020B0604020202020204" pitchFamily="34" charset="0"/>
                <a:cs typeface="Arial" panose="020B0604020202020204" pitchFamily="34" charset="0"/>
              </a:rPr>
              <a:t>))) = 1859</a:t>
            </a:r>
          </a:p>
        </p:txBody>
      </p:sp>
      <p:sp>
        <p:nvSpPr>
          <p:cNvPr id="6" name="Rectangle 5"/>
          <p:cNvSpPr/>
          <p:nvPr/>
        </p:nvSpPr>
        <p:spPr>
          <a:xfrm>
            <a:off x="488774" y="3246802"/>
            <a:ext cx="4853178" cy="507831"/>
          </a:xfrm>
          <a:prstGeom prst="rect">
            <a:avLst/>
          </a:prstGeom>
        </p:spPr>
        <p:txBody>
          <a:bodyPr wrap="square">
            <a:spAutoFit/>
          </a:bodyPr>
          <a:lstStyle/>
          <a:p>
            <a:r>
              <a:rPr lang="en-US" sz="2700" dirty="0">
                <a:solidFill>
                  <a:schemeClr val="accent1"/>
                </a:solidFill>
                <a:latin typeface="Arial" panose="020B0604020202020204" pitchFamily="34" charset="0"/>
                <a:cs typeface="Arial" panose="020B0604020202020204" pitchFamily="34" charset="0"/>
              </a:rPr>
              <a:t>h(</a:t>
            </a:r>
            <a:r>
              <a:rPr lang="en-US" sz="2700" dirty="0" err="1">
                <a:latin typeface="Arial" panose="020B0604020202020204" pitchFamily="34" charset="0"/>
                <a:cs typeface="Arial" panose="020B0604020202020204" pitchFamily="34" charset="0"/>
              </a:rPr>
              <a:t>ghi</a:t>
            </a:r>
            <a:r>
              <a:rPr lang="en-US" sz="2700" dirty="0" err="1">
                <a:solidFill>
                  <a:schemeClr val="accent1"/>
                </a:solidFill>
                <a:latin typeface="Arial" panose="020B0604020202020204" pitchFamily="34" charset="0"/>
                <a:cs typeface="Arial" panose="020B0604020202020204" pitchFamily="34" charset="0"/>
              </a:rPr>
              <a:t>+h</a:t>
            </a:r>
            <a:r>
              <a:rPr lang="en-US" sz="2700" dirty="0">
                <a:solidFill>
                  <a:schemeClr val="accent1"/>
                </a:solidFill>
                <a:latin typeface="Arial" panose="020B0604020202020204" pitchFamily="34" charset="0"/>
                <a:cs typeface="Arial" panose="020B0604020202020204" pitchFamily="34" charset="0"/>
              </a:rPr>
              <a:t>(</a:t>
            </a:r>
            <a:r>
              <a:rPr lang="en-US" sz="2700" dirty="0" err="1">
                <a:latin typeface="Arial" panose="020B0604020202020204" pitchFamily="34" charset="0"/>
                <a:cs typeface="Arial" panose="020B0604020202020204" pitchFamily="34" charset="0"/>
              </a:rPr>
              <a:t>def</a:t>
            </a:r>
            <a:r>
              <a:rPr lang="en-US" sz="2700" dirty="0" err="1">
                <a:solidFill>
                  <a:schemeClr val="accent1"/>
                </a:solidFill>
                <a:latin typeface="Arial" panose="020B0604020202020204" pitchFamily="34" charset="0"/>
                <a:cs typeface="Arial" panose="020B0604020202020204" pitchFamily="34" charset="0"/>
              </a:rPr>
              <a:t>+h</a:t>
            </a:r>
            <a:r>
              <a:rPr lang="en-US" sz="2700" dirty="0">
                <a:solidFill>
                  <a:schemeClr val="accent1"/>
                </a:solidFill>
                <a:latin typeface="Arial" panose="020B0604020202020204" pitchFamily="34" charset="0"/>
                <a:cs typeface="Arial" panose="020B0604020202020204" pitchFamily="34" charset="0"/>
              </a:rPr>
              <a:t>(</a:t>
            </a:r>
            <a:r>
              <a:rPr lang="en-US" sz="2700" dirty="0" err="1">
                <a:latin typeface="Arial" panose="020B0604020202020204" pitchFamily="34" charset="0"/>
                <a:cs typeface="Arial" panose="020B0604020202020204" pitchFamily="34" charset="0"/>
              </a:rPr>
              <a:t>abc</a:t>
            </a:r>
            <a:r>
              <a:rPr lang="en-US" sz="2700" dirty="0">
                <a:solidFill>
                  <a:schemeClr val="accent1"/>
                </a:solidFill>
                <a:latin typeface="Arial" panose="020B0604020202020204" pitchFamily="34" charset="0"/>
                <a:cs typeface="Arial" panose="020B0604020202020204" pitchFamily="34" charset="0"/>
              </a:rPr>
              <a:t>))) = 5783</a:t>
            </a:r>
          </a:p>
        </p:txBody>
      </p:sp>
    </p:spTree>
    <p:extLst>
      <p:ext uri="{BB962C8B-B14F-4D97-AF65-F5344CB8AC3E}">
        <p14:creationId xmlns:p14="http://schemas.microsoft.com/office/powerpoint/2010/main" val="196851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74CD28-760F-6B41-A03C-67E9F1BEE57C}"/>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How is This Tamper Resistant?</a:t>
            </a:r>
          </a:p>
        </p:txBody>
      </p:sp>
      <p:sp>
        <p:nvSpPr>
          <p:cNvPr id="4" name="Rectangle 3">
            <a:extLst>
              <a:ext uri="{FF2B5EF4-FFF2-40B4-BE49-F238E27FC236}">
                <a16:creationId xmlns:a16="http://schemas.microsoft.com/office/drawing/2014/main" id="{86A88ADC-7FD7-714A-9A54-2FD6C7BEB182}"/>
              </a:ext>
            </a:extLst>
          </p:cNvPr>
          <p:cNvSpPr/>
          <p:nvPr/>
        </p:nvSpPr>
        <p:spPr>
          <a:xfrm>
            <a:off x="5136803" y="3169693"/>
            <a:ext cx="1556951" cy="759941"/>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5" name="Content Placeholder 5">
            <a:extLst>
              <a:ext uri="{FF2B5EF4-FFF2-40B4-BE49-F238E27FC236}">
                <a16:creationId xmlns:a16="http://schemas.microsoft.com/office/drawing/2014/main" id="{F6F915B4-59CB-EF45-A254-42CD3F4B4B0B}"/>
              </a:ext>
            </a:extLst>
          </p:cNvPr>
          <p:cNvSpPr txBox="1">
            <a:spLocks/>
          </p:cNvSpPr>
          <p:nvPr/>
        </p:nvSpPr>
        <p:spPr>
          <a:xfrm>
            <a:off x="1485900" y="2531676"/>
            <a:ext cx="6172200" cy="952931"/>
          </a:xfrm>
          <a:prstGeom prst="rect">
            <a:avLst/>
          </a:prstGeom>
        </p:spPr>
        <p:txBody>
          <a:bodyPr>
            <a:normAutofit/>
          </a:bodyPr>
          <a:lstStyle>
            <a:lvl1pPr marL="457189" indent="-457189" algn="l" defTabSz="609585" rtl="0" eaLnBrk="1" latinLnBrk="0" hangingPunct="1">
              <a:spcBef>
                <a:spcPct val="20000"/>
              </a:spcBef>
              <a:buFont typeface="Arial"/>
              <a:buChar char="•"/>
              <a:defRPr sz="1600" kern="1200">
                <a:solidFill>
                  <a:schemeClr val="tx1"/>
                </a:solidFill>
                <a:latin typeface="IBM Plex Sans" panose="020B0503050203000203" pitchFamily="34" charset="77"/>
                <a:ea typeface="+mn-ea"/>
                <a:cs typeface="Arial"/>
              </a:defRPr>
            </a:lvl1pPr>
            <a:lvl2pPr marL="990575" indent="-380990" algn="l" defTabSz="609585" rtl="0" eaLnBrk="1" latinLnBrk="0" hangingPunct="1">
              <a:spcBef>
                <a:spcPct val="20000"/>
              </a:spcBef>
              <a:buFont typeface="Arial"/>
              <a:buChar char="–"/>
              <a:defRPr sz="1600" kern="1200">
                <a:solidFill>
                  <a:schemeClr val="tx1"/>
                </a:solidFill>
                <a:latin typeface="IBM Plex Sans" panose="020B0503050203000203" pitchFamily="34" charset="77"/>
                <a:ea typeface="+mn-ea"/>
                <a:cs typeface="Arial"/>
              </a:defRPr>
            </a:lvl2pPr>
            <a:lvl3pPr marL="1523962" indent="-304792" algn="l" defTabSz="609585" rtl="0" eaLnBrk="1" latinLnBrk="0" hangingPunct="1">
              <a:spcBef>
                <a:spcPct val="20000"/>
              </a:spcBef>
              <a:buFont typeface="Arial"/>
              <a:buChar char="•"/>
              <a:defRPr sz="1600" kern="1200">
                <a:solidFill>
                  <a:schemeClr val="tx1"/>
                </a:solidFill>
                <a:latin typeface="IBM Plex Sans" panose="020B0503050203000203" pitchFamily="34" charset="77"/>
                <a:ea typeface="+mn-ea"/>
                <a:cs typeface="Arial"/>
              </a:defRPr>
            </a:lvl3pPr>
            <a:lvl4pPr marL="2133547" indent="-304792" algn="l" defTabSz="609585" rtl="0" eaLnBrk="1" latinLnBrk="0" hangingPunct="1">
              <a:spcBef>
                <a:spcPct val="20000"/>
              </a:spcBef>
              <a:buFont typeface="Arial"/>
              <a:buChar char="–"/>
              <a:defRPr sz="1600" kern="1200">
                <a:solidFill>
                  <a:schemeClr val="tx1"/>
                </a:solidFill>
                <a:latin typeface="IBM Plex Sans" panose="020B0503050203000203" pitchFamily="34" charset="77"/>
                <a:ea typeface="+mn-ea"/>
                <a:cs typeface="Arial"/>
              </a:defRPr>
            </a:lvl4pPr>
            <a:lvl5pPr marL="2743131" indent="-304792" algn="l" defTabSz="609585" rtl="0" eaLnBrk="1" latinLnBrk="0" hangingPunct="1">
              <a:spcBef>
                <a:spcPct val="20000"/>
              </a:spcBef>
              <a:buFont typeface="Arial"/>
              <a:buChar char="»"/>
              <a:defRPr sz="1600" kern="1200">
                <a:solidFill>
                  <a:schemeClr val="tx1"/>
                </a:solidFill>
                <a:latin typeface="IBM Plex Sans" panose="020B0503050203000203" pitchFamily="34" charset="77"/>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buFont typeface="Arial" panose="020B0604020202020204" pitchFamily="34" charset="0"/>
              <a:buChar char="•"/>
            </a:pPr>
            <a:r>
              <a:rPr lang="en-US" sz="1200" dirty="0">
                <a:latin typeface="Arial" panose="020B0604020202020204" pitchFamily="34" charset="0"/>
                <a:cs typeface="Arial" panose="020B0604020202020204" pitchFamily="34" charset="0"/>
              </a:rPr>
              <a:t>Any modification to a data element means that the hashes will not match up</a:t>
            </a:r>
          </a:p>
          <a:p>
            <a:pPr lvl="1">
              <a:buFont typeface="Arial" panose="020B0604020202020204" pitchFamily="34" charset="0"/>
              <a:buChar char="•"/>
            </a:pPr>
            <a:r>
              <a:rPr lang="en-US" sz="1200" dirty="0">
                <a:latin typeface="Arial" panose="020B0604020202020204" pitchFamily="34" charset="0"/>
                <a:cs typeface="Arial" panose="020B0604020202020204" pitchFamily="34" charset="0"/>
              </a:rPr>
              <a:t>You would need to recreate the downstream chain</a:t>
            </a:r>
          </a:p>
        </p:txBody>
      </p:sp>
      <p:grpSp>
        <p:nvGrpSpPr>
          <p:cNvPr id="6" name="Group 5">
            <a:extLst>
              <a:ext uri="{FF2B5EF4-FFF2-40B4-BE49-F238E27FC236}">
                <a16:creationId xmlns:a16="http://schemas.microsoft.com/office/drawing/2014/main" id="{C5E0EA4B-D82C-5348-B488-EDBD8F037AAB}"/>
              </a:ext>
            </a:extLst>
          </p:cNvPr>
          <p:cNvGrpSpPr/>
          <p:nvPr/>
        </p:nvGrpSpPr>
        <p:grpSpPr>
          <a:xfrm>
            <a:off x="1371391" y="1260386"/>
            <a:ext cx="6398266" cy="1121595"/>
            <a:chOff x="304520" y="1680512"/>
            <a:chExt cx="8531021" cy="1495459"/>
          </a:xfrm>
        </p:grpSpPr>
        <p:grpSp>
          <p:nvGrpSpPr>
            <p:cNvPr id="7" name="Group 6">
              <a:extLst>
                <a:ext uri="{FF2B5EF4-FFF2-40B4-BE49-F238E27FC236}">
                  <a16:creationId xmlns:a16="http://schemas.microsoft.com/office/drawing/2014/main" id="{37CBADEA-8F01-E543-8F47-E873A77B2C2A}"/>
                </a:ext>
              </a:extLst>
            </p:cNvPr>
            <p:cNvGrpSpPr/>
            <p:nvPr/>
          </p:nvGrpSpPr>
          <p:grpSpPr>
            <a:xfrm>
              <a:off x="304520" y="1680512"/>
              <a:ext cx="2075935" cy="1013255"/>
              <a:chOff x="1000897" y="1705231"/>
              <a:chExt cx="2075935" cy="1013255"/>
            </a:xfrm>
          </p:grpSpPr>
          <p:grpSp>
            <p:nvGrpSpPr>
              <p:cNvPr id="26" name="Group 25">
                <a:extLst>
                  <a:ext uri="{FF2B5EF4-FFF2-40B4-BE49-F238E27FC236}">
                    <a16:creationId xmlns:a16="http://schemas.microsoft.com/office/drawing/2014/main" id="{D512B519-FB9B-D545-BD79-E69785526CB3}"/>
                  </a:ext>
                </a:extLst>
              </p:cNvPr>
              <p:cNvGrpSpPr/>
              <p:nvPr/>
            </p:nvGrpSpPr>
            <p:grpSpPr>
              <a:xfrm>
                <a:off x="1000897" y="1705231"/>
                <a:ext cx="2075935" cy="1013255"/>
                <a:chOff x="2594918" y="1915296"/>
                <a:chExt cx="2372497" cy="1272746"/>
              </a:xfrm>
            </p:grpSpPr>
            <p:sp>
              <p:nvSpPr>
                <p:cNvPr id="28" name="Rectangle 27">
                  <a:extLst>
                    <a:ext uri="{FF2B5EF4-FFF2-40B4-BE49-F238E27FC236}">
                      <a16:creationId xmlns:a16="http://schemas.microsoft.com/office/drawing/2014/main" id="{31CC9CC0-0ED6-2B4C-9ADD-631C9A365321}"/>
                    </a:ext>
                  </a:extLst>
                </p:cNvPr>
                <p:cNvSpPr/>
                <p:nvPr/>
              </p:nvSpPr>
              <p:spPr>
                <a:xfrm>
                  <a:off x="2594918" y="1915296"/>
                  <a:ext cx="2372497" cy="1272746"/>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29" name="Straight Connector 28">
                  <a:extLst>
                    <a:ext uri="{FF2B5EF4-FFF2-40B4-BE49-F238E27FC236}">
                      <a16:creationId xmlns:a16="http://schemas.microsoft.com/office/drawing/2014/main" id="{0EE1EC56-667F-BE42-9D87-240DCAE0DCB4}"/>
                    </a:ext>
                  </a:extLst>
                </p:cNvPr>
                <p:cNvCxnSpPr>
                  <a:stCxn id="28" idx="0"/>
                  <a:endCxn id="28" idx="2"/>
                </p:cNvCxnSpPr>
                <p:nvPr/>
              </p:nvCxnSpPr>
              <p:spPr>
                <a:xfrm>
                  <a:off x="3781167" y="1915296"/>
                  <a:ext cx="0" cy="1272746"/>
                </a:xfrm>
                <a:prstGeom prst="line">
                  <a:avLst/>
                </a:prstGeom>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CC3E1E0F-2BA3-7C43-BF70-8D8B3DF2CE50}"/>
                  </a:ext>
                </a:extLst>
              </p:cNvPr>
              <p:cNvSpPr txBox="1"/>
              <p:nvPr/>
            </p:nvSpPr>
            <p:spPr>
              <a:xfrm>
                <a:off x="1098130" y="1888692"/>
                <a:ext cx="992152" cy="677108"/>
              </a:xfrm>
              <a:prstGeom prst="rect">
                <a:avLst/>
              </a:prstGeom>
              <a:noFill/>
            </p:spPr>
            <p:txBody>
              <a:bodyPr wrap="none" rtlCol="0">
                <a:spAutoFit/>
              </a:bodyPr>
              <a:lstStyle/>
              <a:p>
                <a:r>
                  <a:rPr lang="en-US" sz="2700" dirty="0" err="1">
                    <a:latin typeface="Arial" panose="020B0604020202020204" pitchFamily="34" charset="0"/>
                    <a:cs typeface="Arial" panose="020B0604020202020204" pitchFamily="34" charset="0"/>
                  </a:rPr>
                  <a:t>abc</a:t>
                </a:r>
                <a:endParaRPr lang="en-US" sz="2700" dirty="0">
                  <a:latin typeface="Arial" panose="020B060402020202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71EC1087-7057-2646-B263-97CEB48E4ECD}"/>
                </a:ext>
              </a:extLst>
            </p:cNvPr>
            <p:cNvGrpSpPr/>
            <p:nvPr/>
          </p:nvGrpSpPr>
          <p:grpSpPr>
            <a:xfrm>
              <a:off x="2802205" y="1680516"/>
              <a:ext cx="2075935" cy="1044028"/>
              <a:chOff x="1000897" y="1705231"/>
              <a:chExt cx="2075935" cy="1044028"/>
            </a:xfrm>
          </p:grpSpPr>
          <p:grpSp>
            <p:nvGrpSpPr>
              <p:cNvPr id="22" name="Group 21">
                <a:extLst>
                  <a:ext uri="{FF2B5EF4-FFF2-40B4-BE49-F238E27FC236}">
                    <a16:creationId xmlns:a16="http://schemas.microsoft.com/office/drawing/2014/main" id="{1410FD43-6503-9048-B99C-5EF4524A8BE2}"/>
                  </a:ext>
                </a:extLst>
              </p:cNvPr>
              <p:cNvGrpSpPr/>
              <p:nvPr/>
            </p:nvGrpSpPr>
            <p:grpSpPr>
              <a:xfrm>
                <a:off x="1000897" y="1705231"/>
                <a:ext cx="2075935" cy="1013255"/>
                <a:chOff x="2594918" y="1915296"/>
                <a:chExt cx="2372497" cy="1272746"/>
              </a:xfrm>
            </p:grpSpPr>
            <p:sp>
              <p:nvSpPr>
                <p:cNvPr id="24" name="Rectangle 23">
                  <a:extLst>
                    <a:ext uri="{FF2B5EF4-FFF2-40B4-BE49-F238E27FC236}">
                      <a16:creationId xmlns:a16="http://schemas.microsoft.com/office/drawing/2014/main" id="{2B1FD1C3-1D8F-8B4B-9841-0E2AB5FDD9F3}"/>
                    </a:ext>
                  </a:extLst>
                </p:cNvPr>
                <p:cNvSpPr/>
                <p:nvPr/>
              </p:nvSpPr>
              <p:spPr>
                <a:xfrm>
                  <a:off x="2594918" y="1915296"/>
                  <a:ext cx="2372497" cy="1272746"/>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25" name="Straight Connector 24">
                  <a:extLst>
                    <a:ext uri="{FF2B5EF4-FFF2-40B4-BE49-F238E27FC236}">
                      <a16:creationId xmlns:a16="http://schemas.microsoft.com/office/drawing/2014/main" id="{82676F76-5B3B-0D42-81BD-640610FECFC5}"/>
                    </a:ext>
                  </a:extLst>
                </p:cNvPr>
                <p:cNvCxnSpPr>
                  <a:stCxn id="24" idx="0"/>
                  <a:endCxn id="24" idx="2"/>
                </p:cNvCxnSpPr>
                <p:nvPr/>
              </p:nvCxnSpPr>
              <p:spPr>
                <a:xfrm>
                  <a:off x="3781167" y="1915296"/>
                  <a:ext cx="0" cy="1272746"/>
                </a:xfrm>
                <a:prstGeom prst="line">
                  <a:avLst/>
                </a:prstGeom>
              </p:spPr>
              <p:style>
                <a:lnRef idx="2">
                  <a:schemeClr val="accent1"/>
                </a:lnRef>
                <a:fillRef idx="0">
                  <a:schemeClr val="accent1"/>
                </a:fillRef>
                <a:effectRef idx="1">
                  <a:schemeClr val="accent1"/>
                </a:effectRef>
                <a:fontRef idx="minor">
                  <a:schemeClr val="tx1"/>
                </a:fontRef>
              </p:style>
            </p:cxnSp>
          </p:grpSp>
          <p:sp>
            <p:nvSpPr>
              <p:cNvPr id="23" name="TextBox 22">
                <a:extLst>
                  <a:ext uri="{FF2B5EF4-FFF2-40B4-BE49-F238E27FC236}">
                    <a16:creationId xmlns:a16="http://schemas.microsoft.com/office/drawing/2014/main" id="{62B455A6-5E04-AF4D-92A1-58698E02D8B6}"/>
                  </a:ext>
                </a:extLst>
              </p:cNvPr>
              <p:cNvSpPr txBox="1"/>
              <p:nvPr/>
            </p:nvSpPr>
            <p:spPr>
              <a:xfrm>
                <a:off x="1078998" y="1764375"/>
                <a:ext cx="1076234" cy="984884"/>
              </a:xfrm>
              <a:prstGeom prst="rect">
                <a:avLst/>
              </a:prstGeom>
              <a:noFill/>
            </p:spPr>
            <p:txBody>
              <a:bodyPr wrap="square" rtlCol="0">
                <a:spAutoFit/>
              </a:bodyPr>
              <a:lstStyle/>
              <a:p>
                <a:r>
                  <a:rPr lang="en-US" sz="2100" dirty="0" err="1">
                    <a:latin typeface="Arial" panose="020B0604020202020204" pitchFamily="34" charset="0"/>
                    <a:cs typeface="Arial" panose="020B0604020202020204" pitchFamily="34" charset="0"/>
                  </a:rPr>
                  <a:t>def</a:t>
                </a:r>
                <a:r>
                  <a:rPr lang="en-US" sz="2100" dirty="0">
                    <a:solidFill>
                      <a:schemeClr val="accent1"/>
                    </a:solidFill>
                    <a:latin typeface="Arial" panose="020B0604020202020204" pitchFamily="34" charset="0"/>
                    <a:cs typeface="Arial" panose="020B0604020202020204" pitchFamily="34" charset="0"/>
                  </a:rPr>
                  <a:t> + 7859</a:t>
                </a:r>
              </a:p>
            </p:txBody>
          </p:sp>
        </p:grpSp>
        <p:grpSp>
          <p:nvGrpSpPr>
            <p:cNvPr id="9" name="Group 8">
              <a:extLst>
                <a:ext uri="{FF2B5EF4-FFF2-40B4-BE49-F238E27FC236}">
                  <a16:creationId xmlns:a16="http://schemas.microsoft.com/office/drawing/2014/main" id="{2B14F704-EC58-3D43-B501-CD2FD050DF46}"/>
                </a:ext>
              </a:extLst>
            </p:cNvPr>
            <p:cNvGrpSpPr/>
            <p:nvPr/>
          </p:nvGrpSpPr>
          <p:grpSpPr>
            <a:xfrm>
              <a:off x="5299890" y="1680512"/>
              <a:ext cx="2075935" cy="1013255"/>
              <a:chOff x="1000897" y="1705231"/>
              <a:chExt cx="2075935" cy="1013255"/>
            </a:xfrm>
          </p:grpSpPr>
          <p:grpSp>
            <p:nvGrpSpPr>
              <p:cNvPr id="18" name="Group 17">
                <a:extLst>
                  <a:ext uri="{FF2B5EF4-FFF2-40B4-BE49-F238E27FC236}">
                    <a16:creationId xmlns:a16="http://schemas.microsoft.com/office/drawing/2014/main" id="{F12455FA-2A5F-0E4A-83F3-F47FF25B529F}"/>
                  </a:ext>
                </a:extLst>
              </p:cNvPr>
              <p:cNvGrpSpPr/>
              <p:nvPr/>
            </p:nvGrpSpPr>
            <p:grpSpPr>
              <a:xfrm>
                <a:off x="1000897" y="1705231"/>
                <a:ext cx="2075935" cy="1013255"/>
                <a:chOff x="2594918" y="1915296"/>
                <a:chExt cx="2372497" cy="1272746"/>
              </a:xfrm>
            </p:grpSpPr>
            <p:sp>
              <p:nvSpPr>
                <p:cNvPr id="20" name="Rectangle 19">
                  <a:extLst>
                    <a:ext uri="{FF2B5EF4-FFF2-40B4-BE49-F238E27FC236}">
                      <a16:creationId xmlns:a16="http://schemas.microsoft.com/office/drawing/2014/main" id="{2E1B28F0-5BB1-6843-95EB-DBAB08329B0E}"/>
                    </a:ext>
                  </a:extLst>
                </p:cNvPr>
                <p:cNvSpPr/>
                <p:nvPr/>
              </p:nvSpPr>
              <p:spPr>
                <a:xfrm>
                  <a:off x="2594918" y="1915296"/>
                  <a:ext cx="2372497" cy="1272746"/>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2A98A3CA-3E94-804E-ADA3-F9A1375C8E9E}"/>
                    </a:ext>
                  </a:extLst>
                </p:cNvPr>
                <p:cNvCxnSpPr>
                  <a:stCxn id="20" idx="0"/>
                  <a:endCxn id="20" idx="2"/>
                </p:cNvCxnSpPr>
                <p:nvPr/>
              </p:nvCxnSpPr>
              <p:spPr>
                <a:xfrm>
                  <a:off x="3781167" y="1915296"/>
                  <a:ext cx="0" cy="1272746"/>
                </a:xfrm>
                <a:prstGeom prst="line">
                  <a:avLst/>
                </a:prstGeom>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F06C325D-76AC-6946-BAE1-90C50BF0413C}"/>
                  </a:ext>
                </a:extLst>
              </p:cNvPr>
              <p:cNvSpPr txBox="1"/>
              <p:nvPr/>
            </p:nvSpPr>
            <p:spPr>
              <a:xfrm>
                <a:off x="1025034" y="1731968"/>
                <a:ext cx="1040280" cy="984885"/>
              </a:xfrm>
              <a:prstGeom prst="rect">
                <a:avLst/>
              </a:prstGeom>
              <a:noFill/>
            </p:spPr>
            <p:txBody>
              <a:bodyPr wrap="square" rtlCol="0">
                <a:spAutoFit/>
              </a:bodyPr>
              <a:lstStyle/>
              <a:p>
                <a:r>
                  <a:rPr lang="en-US" sz="2100" dirty="0" err="1">
                    <a:latin typeface="Arial" panose="020B0604020202020204" pitchFamily="34" charset="0"/>
                    <a:cs typeface="Arial" panose="020B0604020202020204" pitchFamily="34" charset="0"/>
                  </a:rPr>
                  <a:t>ghi</a:t>
                </a:r>
                <a:r>
                  <a:rPr lang="en-US" sz="2100" dirty="0">
                    <a:solidFill>
                      <a:schemeClr val="accent1"/>
                    </a:solidFill>
                    <a:latin typeface="Arial" panose="020B0604020202020204" pitchFamily="34" charset="0"/>
                    <a:cs typeface="Arial" panose="020B0604020202020204" pitchFamily="34" charset="0"/>
                  </a:rPr>
                  <a:t> + 3785</a:t>
                </a:r>
              </a:p>
            </p:txBody>
          </p:sp>
        </p:grpSp>
        <p:sp>
          <p:nvSpPr>
            <p:cNvPr id="10" name="Rectangle 9">
              <a:extLst>
                <a:ext uri="{FF2B5EF4-FFF2-40B4-BE49-F238E27FC236}">
                  <a16:creationId xmlns:a16="http://schemas.microsoft.com/office/drawing/2014/main" id="{A887B7E3-3984-7348-9705-060E75F92637}"/>
                </a:ext>
              </a:extLst>
            </p:cNvPr>
            <p:cNvSpPr/>
            <p:nvPr/>
          </p:nvSpPr>
          <p:spPr>
            <a:xfrm>
              <a:off x="7802579" y="1680512"/>
              <a:ext cx="1032962" cy="1013255"/>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DAD1F316-ABC8-9F4F-B2C2-1C149B2F70CB}"/>
                </a:ext>
              </a:extLst>
            </p:cNvPr>
            <p:cNvCxnSpPr>
              <a:endCxn id="24" idx="1"/>
            </p:cNvCxnSpPr>
            <p:nvPr/>
          </p:nvCxnSpPr>
          <p:spPr>
            <a:xfrm>
              <a:off x="1865870" y="2187138"/>
              <a:ext cx="936335" cy="6"/>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39D1D836-0313-0546-90B8-23A1E47C6DD4}"/>
                </a:ext>
              </a:extLst>
            </p:cNvPr>
            <p:cNvCxnSpPr>
              <a:endCxn id="20" idx="1"/>
            </p:cNvCxnSpPr>
            <p:nvPr/>
          </p:nvCxnSpPr>
          <p:spPr>
            <a:xfrm flipV="1">
              <a:off x="4402427" y="2187140"/>
              <a:ext cx="897463" cy="15536"/>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19AE3DB-A805-B342-8846-6D475661D796}"/>
                </a:ext>
              </a:extLst>
            </p:cNvPr>
            <p:cNvCxnSpPr>
              <a:endCxn id="10" idx="1"/>
            </p:cNvCxnSpPr>
            <p:nvPr/>
          </p:nvCxnSpPr>
          <p:spPr>
            <a:xfrm flipV="1">
              <a:off x="6907427" y="2187140"/>
              <a:ext cx="895152" cy="15536"/>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1288137-91F6-9D48-9400-542A0F1E99C9}"/>
                </a:ext>
              </a:extLst>
            </p:cNvPr>
            <p:cNvSpPr txBox="1"/>
            <p:nvPr/>
          </p:nvSpPr>
          <p:spPr>
            <a:xfrm>
              <a:off x="8107302" y="1863973"/>
              <a:ext cx="553997" cy="677108"/>
            </a:xfrm>
            <a:prstGeom prst="rect">
              <a:avLst/>
            </a:prstGeom>
            <a:noFill/>
          </p:spPr>
          <p:txBody>
            <a:bodyPr wrap="none" rtlCol="0">
              <a:spAutoFit/>
            </a:bodyPr>
            <a:lstStyle/>
            <a:p>
              <a:r>
                <a:rPr lang="en-US" sz="2700" dirty="0">
                  <a:solidFill>
                    <a:schemeClr val="accent1"/>
                  </a:solidFill>
                  <a:latin typeface="Arial" panose="020B0604020202020204" pitchFamily="34" charset="0"/>
                  <a:cs typeface="Arial" panose="020B0604020202020204" pitchFamily="34" charset="0"/>
                </a:rPr>
                <a:t>X</a:t>
              </a:r>
            </a:p>
          </p:txBody>
        </p:sp>
        <p:sp>
          <p:nvSpPr>
            <p:cNvPr id="15" name="Rectangle 14">
              <a:extLst>
                <a:ext uri="{FF2B5EF4-FFF2-40B4-BE49-F238E27FC236}">
                  <a16:creationId xmlns:a16="http://schemas.microsoft.com/office/drawing/2014/main" id="{65400CB0-E801-7C49-A34E-AF03E69745C9}"/>
                </a:ext>
              </a:extLst>
            </p:cNvPr>
            <p:cNvSpPr/>
            <p:nvPr/>
          </p:nvSpPr>
          <p:spPr>
            <a:xfrm>
              <a:off x="608953" y="2762412"/>
              <a:ext cx="1706023" cy="400109"/>
            </a:xfrm>
            <a:prstGeom prst="rect">
              <a:avLst/>
            </a:prstGeom>
          </p:spPr>
          <p:txBody>
            <a:bodyPr wrap="none">
              <a:spAutoFit/>
            </a:bodyPr>
            <a:lstStyle/>
            <a:p>
              <a:r>
                <a:rPr lang="en-US" sz="1350" dirty="0">
                  <a:solidFill>
                    <a:schemeClr val="accent1"/>
                  </a:solidFill>
                  <a:latin typeface="Arial" panose="020B0604020202020204" pitchFamily="34" charset="0"/>
                  <a:cs typeface="Arial" panose="020B0604020202020204" pitchFamily="34" charset="0"/>
                </a:rPr>
                <a:t>h(</a:t>
              </a:r>
              <a:r>
                <a:rPr lang="en-US" sz="1350" dirty="0" err="1">
                  <a:latin typeface="Arial" panose="020B0604020202020204" pitchFamily="34" charset="0"/>
                  <a:cs typeface="Arial" panose="020B0604020202020204" pitchFamily="34" charset="0"/>
                </a:rPr>
                <a:t>abc</a:t>
              </a:r>
              <a:r>
                <a:rPr lang="en-US" sz="1350" dirty="0">
                  <a:solidFill>
                    <a:schemeClr val="accent1"/>
                  </a:solidFill>
                  <a:latin typeface="Arial" panose="020B0604020202020204" pitchFamily="34" charset="0"/>
                  <a:cs typeface="Arial" panose="020B0604020202020204" pitchFamily="34" charset="0"/>
                </a:rPr>
                <a:t>) = 7859</a:t>
              </a:r>
            </a:p>
          </p:txBody>
        </p:sp>
        <p:sp>
          <p:nvSpPr>
            <p:cNvPr id="16" name="Rectangle 15">
              <a:extLst>
                <a:ext uri="{FF2B5EF4-FFF2-40B4-BE49-F238E27FC236}">
                  <a16:creationId xmlns:a16="http://schemas.microsoft.com/office/drawing/2014/main" id="{03A9834F-758A-B54C-9911-DF5A1974025E}"/>
                </a:ext>
              </a:extLst>
            </p:cNvPr>
            <p:cNvSpPr/>
            <p:nvPr/>
          </p:nvSpPr>
          <p:spPr>
            <a:xfrm>
              <a:off x="2843236" y="2762412"/>
              <a:ext cx="2469052" cy="400109"/>
            </a:xfrm>
            <a:prstGeom prst="rect">
              <a:avLst/>
            </a:prstGeom>
          </p:spPr>
          <p:txBody>
            <a:bodyPr wrap="none">
              <a:spAutoFit/>
            </a:bodyPr>
            <a:lstStyle/>
            <a:p>
              <a:r>
                <a:rPr lang="en-US" sz="1350" dirty="0">
                  <a:solidFill>
                    <a:schemeClr val="accent1"/>
                  </a:solidFill>
                  <a:latin typeface="Arial" panose="020B0604020202020204" pitchFamily="34" charset="0"/>
                  <a:cs typeface="Arial" panose="020B0604020202020204" pitchFamily="34" charset="0"/>
                </a:rPr>
                <a:t>h(</a:t>
              </a:r>
              <a:r>
                <a:rPr lang="en-US" sz="1350" dirty="0" err="1">
                  <a:latin typeface="Arial" panose="020B0604020202020204" pitchFamily="34" charset="0"/>
                  <a:cs typeface="Arial" panose="020B0604020202020204" pitchFamily="34" charset="0"/>
                </a:rPr>
                <a:t>def</a:t>
              </a:r>
              <a:r>
                <a:rPr lang="en-US" sz="1350" dirty="0">
                  <a:latin typeface="Arial" panose="020B0604020202020204" pitchFamily="34" charset="0"/>
                  <a:cs typeface="Arial" panose="020B0604020202020204" pitchFamily="34" charset="0"/>
                </a:rPr>
                <a:t> </a:t>
              </a:r>
              <a:r>
                <a:rPr lang="en-US" sz="1350" dirty="0">
                  <a:solidFill>
                    <a:schemeClr val="accent1"/>
                  </a:solidFill>
                  <a:latin typeface="Arial" panose="020B0604020202020204" pitchFamily="34" charset="0"/>
                  <a:cs typeface="Arial" panose="020B0604020202020204" pitchFamily="34" charset="0"/>
                </a:rPr>
                <a:t>+ 7859) = 3785</a:t>
              </a:r>
            </a:p>
          </p:txBody>
        </p:sp>
        <p:sp>
          <p:nvSpPr>
            <p:cNvPr id="17" name="Rectangle 16">
              <a:extLst>
                <a:ext uri="{FF2B5EF4-FFF2-40B4-BE49-F238E27FC236}">
                  <a16:creationId xmlns:a16="http://schemas.microsoft.com/office/drawing/2014/main" id="{A75D7808-0CF2-6046-A811-A62B460A73CB}"/>
                </a:ext>
              </a:extLst>
            </p:cNvPr>
            <p:cNvSpPr/>
            <p:nvPr/>
          </p:nvSpPr>
          <p:spPr>
            <a:xfrm>
              <a:off x="5335340" y="2775862"/>
              <a:ext cx="2443404" cy="400109"/>
            </a:xfrm>
            <a:prstGeom prst="rect">
              <a:avLst/>
            </a:prstGeom>
          </p:spPr>
          <p:txBody>
            <a:bodyPr wrap="none">
              <a:spAutoFit/>
            </a:bodyPr>
            <a:lstStyle/>
            <a:p>
              <a:r>
                <a:rPr lang="en-US" sz="1350" dirty="0">
                  <a:solidFill>
                    <a:schemeClr val="accent1"/>
                  </a:solidFill>
                  <a:latin typeface="Arial" panose="020B0604020202020204" pitchFamily="34" charset="0"/>
                  <a:cs typeface="Arial" panose="020B0604020202020204" pitchFamily="34" charset="0"/>
                </a:rPr>
                <a:t>h(</a:t>
              </a:r>
              <a:r>
                <a:rPr lang="en-US" sz="1350" dirty="0" err="1">
                  <a:latin typeface="Arial" panose="020B0604020202020204" pitchFamily="34" charset="0"/>
                  <a:cs typeface="Arial" panose="020B0604020202020204" pitchFamily="34" charset="0"/>
                </a:rPr>
                <a:t>ghi</a:t>
              </a:r>
              <a:r>
                <a:rPr lang="en-US" sz="1350" dirty="0">
                  <a:latin typeface="Arial" panose="020B0604020202020204" pitchFamily="34" charset="0"/>
                  <a:cs typeface="Arial" panose="020B0604020202020204" pitchFamily="34" charset="0"/>
                </a:rPr>
                <a:t> </a:t>
              </a:r>
              <a:r>
                <a:rPr lang="en-US" sz="1350" dirty="0">
                  <a:solidFill>
                    <a:schemeClr val="accent1"/>
                  </a:solidFill>
                  <a:latin typeface="Arial" panose="020B0604020202020204" pitchFamily="34" charset="0"/>
                  <a:cs typeface="Arial" panose="020B0604020202020204" pitchFamily="34" charset="0"/>
                </a:rPr>
                <a:t>+ 3785) = 5939</a:t>
              </a:r>
            </a:p>
          </p:txBody>
        </p:sp>
      </p:grpSp>
      <p:grpSp>
        <p:nvGrpSpPr>
          <p:cNvPr id="30" name="Group 29">
            <a:extLst>
              <a:ext uri="{FF2B5EF4-FFF2-40B4-BE49-F238E27FC236}">
                <a16:creationId xmlns:a16="http://schemas.microsoft.com/office/drawing/2014/main" id="{9D49131A-9A81-8F41-B940-96D558EE0F48}"/>
              </a:ext>
            </a:extLst>
          </p:cNvPr>
          <p:cNvGrpSpPr/>
          <p:nvPr/>
        </p:nvGrpSpPr>
        <p:grpSpPr>
          <a:xfrm>
            <a:off x="1372867" y="3165386"/>
            <a:ext cx="1556951" cy="759941"/>
            <a:chOff x="1000897" y="1705231"/>
            <a:chExt cx="2075935" cy="1013255"/>
          </a:xfrm>
        </p:grpSpPr>
        <p:grpSp>
          <p:nvGrpSpPr>
            <p:cNvPr id="31" name="Group 30">
              <a:extLst>
                <a:ext uri="{FF2B5EF4-FFF2-40B4-BE49-F238E27FC236}">
                  <a16:creationId xmlns:a16="http://schemas.microsoft.com/office/drawing/2014/main" id="{F7403023-1ABE-3941-9C1C-F32471A6D95F}"/>
                </a:ext>
              </a:extLst>
            </p:cNvPr>
            <p:cNvGrpSpPr/>
            <p:nvPr/>
          </p:nvGrpSpPr>
          <p:grpSpPr>
            <a:xfrm>
              <a:off x="1000897" y="1705231"/>
              <a:ext cx="2075935" cy="1013255"/>
              <a:chOff x="2594918" y="1915296"/>
              <a:chExt cx="2372497" cy="1272746"/>
            </a:xfrm>
          </p:grpSpPr>
          <p:sp>
            <p:nvSpPr>
              <p:cNvPr id="33" name="Rectangle 32">
                <a:extLst>
                  <a:ext uri="{FF2B5EF4-FFF2-40B4-BE49-F238E27FC236}">
                    <a16:creationId xmlns:a16="http://schemas.microsoft.com/office/drawing/2014/main" id="{6CDAB206-050A-DF4F-8413-143D0BE23DED}"/>
                  </a:ext>
                </a:extLst>
              </p:cNvPr>
              <p:cNvSpPr/>
              <p:nvPr/>
            </p:nvSpPr>
            <p:spPr>
              <a:xfrm>
                <a:off x="2594918" y="1915296"/>
                <a:ext cx="2372497" cy="1272746"/>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34" name="Straight Connector 33">
                <a:extLst>
                  <a:ext uri="{FF2B5EF4-FFF2-40B4-BE49-F238E27FC236}">
                    <a16:creationId xmlns:a16="http://schemas.microsoft.com/office/drawing/2014/main" id="{42B3D139-6431-914E-9FC0-071E6EB147B2}"/>
                  </a:ext>
                </a:extLst>
              </p:cNvPr>
              <p:cNvCxnSpPr/>
              <p:nvPr/>
            </p:nvCxnSpPr>
            <p:spPr>
              <a:xfrm>
                <a:off x="3781167" y="1915296"/>
                <a:ext cx="0" cy="127274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2" name="TextBox 31">
              <a:extLst>
                <a:ext uri="{FF2B5EF4-FFF2-40B4-BE49-F238E27FC236}">
                  <a16:creationId xmlns:a16="http://schemas.microsoft.com/office/drawing/2014/main" id="{C810DABF-31C4-3B4B-9564-02F4E1503864}"/>
                </a:ext>
              </a:extLst>
            </p:cNvPr>
            <p:cNvSpPr txBox="1"/>
            <p:nvPr/>
          </p:nvSpPr>
          <p:spPr>
            <a:xfrm>
              <a:off x="1098130" y="1888692"/>
              <a:ext cx="992152" cy="677108"/>
            </a:xfrm>
            <a:prstGeom prst="rect">
              <a:avLst/>
            </a:prstGeom>
            <a:noFill/>
          </p:spPr>
          <p:txBody>
            <a:bodyPr wrap="none" rtlCol="0">
              <a:spAutoFit/>
            </a:bodyPr>
            <a:lstStyle/>
            <a:p>
              <a:r>
                <a:rPr lang="en-US" sz="2700" dirty="0" err="1">
                  <a:latin typeface="Arial" panose="020B0604020202020204" pitchFamily="34" charset="0"/>
                  <a:cs typeface="Arial" panose="020B0604020202020204" pitchFamily="34" charset="0"/>
                </a:rPr>
                <a:t>abc</a:t>
              </a:r>
              <a:endParaRPr lang="en-US" sz="2700" dirty="0">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10E1221B-3696-E042-B4CB-19A3992BB6C1}"/>
              </a:ext>
            </a:extLst>
          </p:cNvPr>
          <p:cNvGrpSpPr/>
          <p:nvPr/>
        </p:nvGrpSpPr>
        <p:grpSpPr>
          <a:xfrm>
            <a:off x="3246131" y="3165389"/>
            <a:ext cx="1556951" cy="759941"/>
            <a:chOff x="1000897" y="1705231"/>
            <a:chExt cx="2075935" cy="1013255"/>
          </a:xfrm>
        </p:grpSpPr>
        <p:grpSp>
          <p:nvGrpSpPr>
            <p:cNvPr id="36" name="Group 35">
              <a:extLst>
                <a:ext uri="{FF2B5EF4-FFF2-40B4-BE49-F238E27FC236}">
                  <a16:creationId xmlns:a16="http://schemas.microsoft.com/office/drawing/2014/main" id="{9544C198-0283-BC47-AD17-761A4751D942}"/>
                </a:ext>
              </a:extLst>
            </p:cNvPr>
            <p:cNvGrpSpPr/>
            <p:nvPr/>
          </p:nvGrpSpPr>
          <p:grpSpPr>
            <a:xfrm>
              <a:off x="1000897" y="1705231"/>
              <a:ext cx="2075935" cy="1013255"/>
              <a:chOff x="2594918" y="1915296"/>
              <a:chExt cx="2372497" cy="1272746"/>
            </a:xfrm>
          </p:grpSpPr>
          <p:sp>
            <p:nvSpPr>
              <p:cNvPr id="38" name="Rectangle 37">
                <a:extLst>
                  <a:ext uri="{FF2B5EF4-FFF2-40B4-BE49-F238E27FC236}">
                    <a16:creationId xmlns:a16="http://schemas.microsoft.com/office/drawing/2014/main" id="{6C63320E-A9E8-DE43-A8C8-07DCF787245A}"/>
                  </a:ext>
                </a:extLst>
              </p:cNvPr>
              <p:cNvSpPr/>
              <p:nvPr/>
            </p:nvSpPr>
            <p:spPr>
              <a:xfrm>
                <a:off x="2594918" y="1915296"/>
                <a:ext cx="2372497" cy="1272746"/>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7853EB79-5650-7141-A45E-91BA0A353FFC}"/>
                  </a:ext>
                </a:extLst>
              </p:cNvPr>
              <p:cNvCxnSpPr/>
              <p:nvPr/>
            </p:nvCxnSpPr>
            <p:spPr>
              <a:xfrm>
                <a:off x="3781167" y="1915296"/>
                <a:ext cx="0" cy="127274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TextBox 36">
              <a:extLst>
                <a:ext uri="{FF2B5EF4-FFF2-40B4-BE49-F238E27FC236}">
                  <a16:creationId xmlns:a16="http://schemas.microsoft.com/office/drawing/2014/main" id="{EA649891-56F0-2E4B-9DDD-91AB0BBA797B}"/>
                </a:ext>
              </a:extLst>
            </p:cNvPr>
            <p:cNvSpPr txBox="1"/>
            <p:nvPr/>
          </p:nvSpPr>
          <p:spPr>
            <a:xfrm>
              <a:off x="1078998" y="1764375"/>
              <a:ext cx="1076234" cy="779700"/>
            </a:xfrm>
            <a:prstGeom prst="rect">
              <a:avLst/>
            </a:prstGeom>
            <a:noFill/>
          </p:spPr>
          <p:txBody>
            <a:bodyPr wrap="square" rtlCol="0">
              <a:spAutoFit/>
            </a:bodyPr>
            <a:lstStyle/>
            <a:p>
              <a:r>
                <a:rPr lang="en-US" sz="1600" dirty="0">
                  <a:solidFill>
                    <a:srgbClr val="FF0000"/>
                  </a:solidFill>
                  <a:latin typeface="Arial" panose="020B0604020202020204" pitchFamily="34" charset="0"/>
                  <a:cs typeface="Arial" panose="020B0604020202020204" pitchFamily="34" charset="0"/>
                </a:rPr>
                <a:t>XYZ</a:t>
              </a:r>
              <a:r>
                <a:rPr lang="en-US" sz="1600" dirty="0">
                  <a:solidFill>
                    <a:schemeClr val="accent1"/>
                  </a:solidFill>
                  <a:latin typeface="Arial" panose="020B0604020202020204" pitchFamily="34" charset="0"/>
                  <a:cs typeface="Arial" panose="020B0604020202020204" pitchFamily="34" charset="0"/>
                </a:rPr>
                <a:t> + 7859</a:t>
              </a:r>
            </a:p>
          </p:txBody>
        </p:sp>
      </p:grpSp>
      <p:sp>
        <p:nvSpPr>
          <p:cNvPr id="40" name="TextBox 39">
            <a:extLst>
              <a:ext uri="{FF2B5EF4-FFF2-40B4-BE49-F238E27FC236}">
                <a16:creationId xmlns:a16="http://schemas.microsoft.com/office/drawing/2014/main" id="{9FB11448-C54A-894B-832A-B2B217C12C82}"/>
              </a:ext>
            </a:extLst>
          </p:cNvPr>
          <p:cNvSpPr txBox="1"/>
          <p:nvPr/>
        </p:nvSpPr>
        <p:spPr>
          <a:xfrm>
            <a:off x="5145982" y="3193392"/>
            <a:ext cx="780210" cy="738664"/>
          </a:xfrm>
          <a:prstGeom prst="rect">
            <a:avLst/>
          </a:prstGeom>
          <a:noFill/>
        </p:spPr>
        <p:txBody>
          <a:bodyPr wrap="square" rtlCol="0">
            <a:spAutoFit/>
          </a:bodyPr>
          <a:lstStyle/>
          <a:p>
            <a:r>
              <a:rPr lang="en-US" sz="2100" dirty="0" err="1">
                <a:latin typeface="Arial" panose="020B0604020202020204" pitchFamily="34" charset="0"/>
                <a:cs typeface="Arial" panose="020B0604020202020204" pitchFamily="34" charset="0"/>
              </a:rPr>
              <a:t>ghi</a:t>
            </a:r>
            <a:r>
              <a:rPr lang="en-US" sz="2100" dirty="0">
                <a:solidFill>
                  <a:schemeClr val="accent1"/>
                </a:solidFill>
                <a:latin typeface="Arial" panose="020B0604020202020204" pitchFamily="34" charset="0"/>
                <a:cs typeface="Arial" panose="020B0604020202020204" pitchFamily="34" charset="0"/>
              </a:rPr>
              <a:t> + </a:t>
            </a:r>
            <a:r>
              <a:rPr lang="en-US" sz="2100" dirty="0">
                <a:solidFill>
                  <a:srgbClr val="FF0000"/>
                </a:solidFill>
                <a:latin typeface="Arial" panose="020B0604020202020204" pitchFamily="34" charset="0"/>
                <a:cs typeface="Arial" panose="020B0604020202020204" pitchFamily="34" charset="0"/>
              </a:rPr>
              <a:t>3785</a:t>
            </a:r>
          </a:p>
        </p:txBody>
      </p:sp>
      <p:sp>
        <p:nvSpPr>
          <p:cNvPr id="41" name="Rectangle 40">
            <a:extLst>
              <a:ext uri="{FF2B5EF4-FFF2-40B4-BE49-F238E27FC236}">
                <a16:creationId xmlns:a16="http://schemas.microsoft.com/office/drawing/2014/main" id="{208F0539-9088-2540-8446-0E7F27468914}"/>
              </a:ext>
            </a:extLst>
          </p:cNvPr>
          <p:cNvSpPr/>
          <p:nvPr/>
        </p:nvSpPr>
        <p:spPr>
          <a:xfrm>
            <a:off x="6996411" y="3165386"/>
            <a:ext cx="774722" cy="759941"/>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42" name="Straight Arrow Connector 41">
            <a:extLst>
              <a:ext uri="{FF2B5EF4-FFF2-40B4-BE49-F238E27FC236}">
                <a16:creationId xmlns:a16="http://schemas.microsoft.com/office/drawing/2014/main" id="{9A122AAE-06E5-5542-859B-A7821E47F82B}"/>
              </a:ext>
            </a:extLst>
          </p:cNvPr>
          <p:cNvCxnSpPr/>
          <p:nvPr/>
        </p:nvCxnSpPr>
        <p:spPr>
          <a:xfrm>
            <a:off x="2543880" y="3545355"/>
            <a:ext cx="702251" cy="5"/>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74E2452-2D55-A046-88D5-2F9C05B570A1}"/>
              </a:ext>
            </a:extLst>
          </p:cNvPr>
          <p:cNvCxnSpPr>
            <a:endCxn id="40" idx="1"/>
          </p:cNvCxnSpPr>
          <p:nvPr/>
        </p:nvCxnSpPr>
        <p:spPr>
          <a:xfrm>
            <a:off x="4446298" y="3557009"/>
            <a:ext cx="699684" cy="5715"/>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5BAEA006-59E4-E248-A205-40C69BC2C0C5}"/>
              </a:ext>
            </a:extLst>
          </p:cNvPr>
          <p:cNvCxnSpPr>
            <a:endCxn id="39" idx="1"/>
          </p:cNvCxnSpPr>
          <p:nvPr/>
        </p:nvCxnSpPr>
        <p:spPr>
          <a:xfrm flipV="1">
            <a:off x="6325047" y="3545357"/>
            <a:ext cx="671364" cy="11652"/>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D120C21F-9624-4847-8B62-8ADB0107FB3F}"/>
              </a:ext>
            </a:extLst>
          </p:cNvPr>
          <p:cNvSpPr txBox="1"/>
          <p:nvPr/>
        </p:nvSpPr>
        <p:spPr>
          <a:xfrm>
            <a:off x="7224954" y="3302982"/>
            <a:ext cx="415498" cy="507831"/>
          </a:xfrm>
          <a:prstGeom prst="rect">
            <a:avLst/>
          </a:prstGeom>
          <a:noFill/>
        </p:spPr>
        <p:txBody>
          <a:bodyPr wrap="none" rtlCol="0">
            <a:spAutoFit/>
          </a:bodyPr>
          <a:lstStyle/>
          <a:p>
            <a:r>
              <a:rPr lang="en-US" sz="2700" dirty="0">
                <a:solidFill>
                  <a:schemeClr val="accent1"/>
                </a:solidFill>
                <a:latin typeface="Arial" panose="020B0604020202020204" pitchFamily="34" charset="0"/>
                <a:cs typeface="Arial" panose="020B0604020202020204" pitchFamily="34" charset="0"/>
              </a:rPr>
              <a:t>X</a:t>
            </a:r>
          </a:p>
        </p:txBody>
      </p:sp>
      <p:sp>
        <p:nvSpPr>
          <p:cNvPr id="46" name="Rectangle 45">
            <a:extLst>
              <a:ext uri="{FF2B5EF4-FFF2-40B4-BE49-F238E27FC236}">
                <a16:creationId xmlns:a16="http://schemas.microsoft.com/office/drawing/2014/main" id="{609BC9B3-9EF1-8743-B73C-9DF78E1F5BA4}"/>
              </a:ext>
            </a:extLst>
          </p:cNvPr>
          <p:cNvSpPr/>
          <p:nvPr/>
        </p:nvSpPr>
        <p:spPr>
          <a:xfrm>
            <a:off x="1601192" y="3976810"/>
            <a:ext cx="1279517" cy="300082"/>
          </a:xfrm>
          <a:prstGeom prst="rect">
            <a:avLst/>
          </a:prstGeom>
        </p:spPr>
        <p:txBody>
          <a:bodyPr wrap="none">
            <a:spAutoFit/>
          </a:bodyPr>
          <a:lstStyle/>
          <a:p>
            <a:r>
              <a:rPr lang="en-US" sz="1350" dirty="0">
                <a:solidFill>
                  <a:schemeClr val="accent1"/>
                </a:solidFill>
                <a:latin typeface="Arial" panose="020B0604020202020204" pitchFamily="34" charset="0"/>
                <a:cs typeface="Arial" panose="020B0604020202020204" pitchFamily="34" charset="0"/>
              </a:rPr>
              <a:t>h(</a:t>
            </a:r>
            <a:r>
              <a:rPr lang="en-US" sz="1350" dirty="0" err="1">
                <a:latin typeface="Arial" panose="020B0604020202020204" pitchFamily="34" charset="0"/>
                <a:cs typeface="Arial" panose="020B0604020202020204" pitchFamily="34" charset="0"/>
              </a:rPr>
              <a:t>abc</a:t>
            </a:r>
            <a:r>
              <a:rPr lang="en-US" sz="1350" dirty="0">
                <a:solidFill>
                  <a:schemeClr val="accent1"/>
                </a:solidFill>
                <a:latin typeface="Arial" panose="020B0604020202020204" pitchFamily="34" charset="0"/>
                <a:cs typeface="Arial" panose="020B0604020202020204" pitchFamily="34" charset="0"/>
              </a:rPr>
              <a:t>) = 7859</a:t>
            </a:r>
          </a:p>
        </p:txBody>
      </p:sp>
      <p:sp>
        <p:nvSpPr>
          <p:cNvPr id="47" name="Rectangle 46">
            <a:extLst>
              <a:ext uri="{FF2B5EF4-FFF2-40B4-BE49-F238E27FC236}">
                <a16:creationId xmlns:a16="http://schemas.microsoft.com/office/drawing/2014/main" id="{2D13360E-85AB-094C-BB77-5DA27157EA1E}"/>
              </a:ext>
            </a:extLst>
          </p:cNvPr>
          <p:cNvSpPr/>
          <p:nvPr/>
        </p:nvSpPr>
        <p:spPr>
          <a:xfrm>
            <a:off x="3276904" y="3976810"/>
            <a:ext cx="1909497" cy="300082"/>
          </a:xfrm>
          <a:prstGeom prst="rect">
            <a:avLst/>
          </a:prstGeom>
        </p:spPr>
        <p:txBody>
          <a:bodyPr wrap="none">
            <a:spAutoFit/>
          </a:bodyPr>
          <a:lstStyle/>
          <a:p>
            <a:r>
              <a:rPr lang="en-US" sz="1350" dirty="0">
                <a:solidFill>
                  <a:schemeClr val="accent1"/>
                </a:solidFill>
                <a:latin typeface="Arial" panose="020B0604020202020204" pitchFamily="34" charset="0"/>
                <a:cs typeface="Arial" panose="020B0604020202020204" pitchFamily="34" charset="0"/>
              </a:rPr>
              <a:t>h(</a:t>
            </a:r>
            <a:r>
              <a:rPr lang="en-US" sz="1350" dirty="0">
                <a:solidFill>
                  <a:srgbClr val="FF0000"/>
                </a:solidFill>
                <a:latin typeface="Arial" panose="020B0604020202020204" pitchFamily="34" charset="0"/>
                <a:cs typeface="Arial" panose="020B0604020202020204" pitchFamily="34" charset="0"/>
              </a:rPr>
              <a:t>XYZ</a:t>
            </a:r>
            <a:r>
              <a:rPr lang="en-US" sz="1350" dirty="0">
                <a:latin typeface="Arial" panose="020B0604020202020204" pitchFamily="34" charset="0"/>
                <a:cs typeface="Arial" panose="020B0604020202020204" pitchFamily="34" charset="0"/>
              </a:rPr>
              <a:t> </a:t>
            </a:r>
            <a:r>
              <a:rPr lang="en-US" sz="1350" dirty="0">
                <a:solidFill>
                  <a:schemeClr val="accent1"/>
                </a:solidFill>
                <a:latin typeface="Arial" panose="020B0604020202020204" pitchFamily="34" charset="0"/>
                <a:cs typeface="Arial" panose="020B0604020202020204" pitchFamily="34" charset="0"/>
              </a:rPr>
              <a:t>+ 7859) = </a:t>
            </a:r>
            <a:r>
              <a:rPr lang="en-US" sz="1350" dirty="0">
                <a:solidFill>
                  <a:srgbClr val="FF0000"/>
                </a:solidFill>
                <a:latin typeface="Arial" panose="020B0604020202020204" pitchFamily="34" charset="0"/>
                <a:cs typeface="Arial" panose="020B0604020202020204" pitchFamily="34" charset="0"/>
              </a:rPr>
              <a:t>2957</a:t>
            </a:r>
          </a:p>
        </p:txBody>
      </p:sp>
      <p:sp>
        <p:nvSpPr>
          <p:cNvPr id="48" name="Rectangle 47">
            <a:extLst>
              <a:ext uri="{FF2B5EF4-FFF2-40B4-BE49-F238E27FC236}">
                <a16:creationId xmlns:a16="http://schemas.microsoft.com/office/drawing/2014/main" id="{49B736C4-F58B-D04F-83D0-DACFE11C95BA}"/>
              </a:ext>
            </a:extLst>
          </p:cNvPr>
          <p:cNvSpPr/>
          <p:nvPr/>
        </p:nvSpPr>
        <p:spPr>
          <a:xfrm>
            <a:off x="5174389" y="4106895"/>
            <a:ext cx="1390124" cy="300082"/>
          </a:xfrm>
          <a:prstGeom prst="rect">
            <a:avLst/>
          </a:prstGeom>
        </p:spPr>
        <p:txBody>
          <a:bodyPr wrap="none">
            <a:spAutoFit/>
          </a:bodyPr>
          <a:lstStyle/>
          <a:p>
            <a:r>
              <a:rPr lang="en-US" sz="1350" dirty="0">
                <a:solidFill>
                  <a:srgbClr val="FF0000"/>
                </a:solidFill>
                <a:latin typeface="Arial" panose="020B0604020202020204" pitchFamily="34" charset="0"/>
                <a:cs typeface="Arial" panose="020B0604020202020204" pitchFamily="34" charset="0"/>
              </a:rPr>
              <a:t>Hash mismatch</a:t>
            </a:r>
          </a:p>
        </p:txBody>
      </p:sp>
      <p:sp>
        <p:nvSpPr>
          <p:cNvPr id="49" name="Oval 48">
            <a:extLst>
              <a:ext uri="{FF2B5EF4-FFF2-40B4-BE49-F238E27FC236}">
                <a16:creationId xmlns:a16="http://schemas.microsoft.com/office/drawing/2014/main" id="{6A072B47-0B27-304A-8A74-9EC33E7BF6E1}"/>
              </a:ext>
            </a:extLst>
          </p:cNvPr>
          <p:cNvSpPr/>
          <p:nvPr/>
        </p:nvSpPr>
        <p:spPr>
          <a:xfrm>
            <a:off x="4605010" y="3946860"/>
            <a:ext cx="472835" cy="32007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FAD95AA3-1B97-E445-B05F-373EE3B0E987}"/>
              </a:ext>
            </a:extLst>
          </p:cNvPr>
          <p:cNvSpPr/>
          <p:nvPr/>
        </p:nvSpPr>
        <p:spPr>
          <a:xfrm>
            <a:off x="5152321" y="3557009"/>
            <a:ext cx="764579" cy="32007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51" name="Straight Arrow Connector 50">
            <a:extLst>
              <a:ext uri="{FF2B5EF4-FFF2-40B4-BE49-F238E27FC236}">
                <a16:creationId xmlns:a16="http://schemas.microsoft.com/office/drawing/2014/main" id="{B8475F9D-0FDD-8245-94B2-5ECDED3E7AF4}"/>
              </a:ext>
            </a:extLst>
          </p:cNvPr>
          <p:cNvCxnSpPr>
            <a:cxnSpLocks/>
            <a:endCxn id="49" idx="6"/>
          </p:cNvCxnSpPr>
          <p:nvPr/>
        </p:nvCxnSpPr>
        <p:spPr>
          <a:xfrm flipH="1" flipV="1">
            <a:off x="5077845" y="4106895"/>
            <a:ext cx="279082" cy="2618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CE26E878-A424-8944-A220-073403DC5270}"/>
              </a:ext>
            </a:extLst>
          </p:cNvPr>
          <p:cNvCxnSpPr>
            <a:cxnSpLocks/>
            <a:endCxn id="50" idx="4"/>
          </p:cNvCxnSpPr>
          <p:nvPr/>
        </p:nvCxnSpPr>
        <p:spPr>
          <a:xfrm flipV="1">
            <a:off x="5356927" y="3877079"/>
            <a:ext cx="177684" cy="2559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6A0D40EF-7C5F-0A43-B32F-D660C7C579F4}"/>
              </a:ext>
            </a:extLst>
          </p:cNvPr>
          <p:cNvCxnSpPr/>
          <p:nvPr/>
        </p:nvCxnSpPr>
        <p:spPr>
          <a:xfrm>
            <a:off x="5926192" y="3165385"/>
            <a:ext cx="0" cy="75994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815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7948DB-157D-1E4D-BAF9-E4C082BB51F4}"/>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Applied to Blockchain</a:t>
            </a:r>
          </a:p>
        </p:txBody>
      </p:sp>
      <p:sp>
        <p:nvSpPr>
          <p:cNvPr id="3" name="Text Placeholder 2">
            <a:extLst>
              <a:ext uri="{FF2B5EF4-FFF2-40B4-BE49-F238E27FC236}">
                <a16:creationId xmlns:a16="http://schemas.microsoft.com/office/drawing/2014/main" id="{65C0982F-3941-2A41-96DB-8B6B56AB4F83}"/>
              </a:ext>
            </a:extLst>
          </p:cNvPr>
          <p:cNvSpPr>
            <a:spLocks noGrp="1"/>
          </p:cNvSpPr>
          <p:nvPr>
            <p:ph type="body" sz="quarter" idx="22"/>
          </p:nvPr>
        </p:nvSpPr>
        <p:spPr>
          <a:xfrm>
            <a:off x="125730" y="760173"/>
            <a:ext cx="8897424" cy="2966219"/>
          </a:xfrm>
        </p:spPr>
        <p:txBody>
          <a:bodyPr>
            <a:normAutofit/>
          </a:bodyPr>
          <a:lstStyle/>
          <a:p>
            <a:pPr>
              <a:buFont typeface="Arial" panose="020B0604020202020204" pitchFamily="34" charset="0"/>
              <a:buChar char="•"/>
            </a:pPr>
            <a:r>
              <a:rPr lang="en-US" sz="1400" dirty="0">
                <a:latin typeface="Arial" panose="020B0604020202020204" pitchFamily="34" charset="0"/>
                <a:cs typeface="Arial" panose="020B0604020202020204" pitchFamily="34" charset="0"/>
              </a:rPr>
              <a:t>A blockchain is a hash chain (</a:t>
            </a:r>
            <a:r>
              <a:rPr lang="en-US" sz="1400" i="1" dirty="0">
                <a:latin typeface="Arial" panose="020B0604020202020204" pitchFamily="34" charset="0"/>
                <a:cs typeface="Arial" panose="020B0604020202020204" pitchFamily="34" charset="0"/>
              </a:rPr>
              <a:t>with optimizations </a:t>
            </a:r>
            <a:r>
              <a:rPr lang="en-US" sz="1400" dirty="0">
                <a:latin typeface="Arial" panose="020B0604020202020204" pitchFamily="34" charset="0"/>
                <a:cs typeface="Arial" panose="020B0604020202020204" pitchFamily="34" charset="0"/>
              </a:rPr>
              <a:t>that we’ll cover shortly)</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Each element (block) in the linked list is a set of zero or more transactions</a:t>
            </a:r>
          </a:p>
          <a:p>
            <a:pPr lvl="1">
              <a:buFont typeface="Arial" panose="020B0604020202020204" pitchFamily="34" charset="0"/>
              <a:buChar char="•"/>
            </a:pPr>
            <a:r>
              <a:rPr lang="en-US" sz="1400" dirty="0">
                <a:latin typeface="Arial" panose="020B0604020202020204" pitchFamily="34" charset="0"/>
                <a:cs typeface="Arial" panose="020B0604020202020204" pitchFamily="34" charset="0"/>
              </a:rPr>
              <a:t>Transactions are an implementation-dependent data object</a:t>
            </a:r>
          </a:p>
          <a:p>
            <a:pPr lvl="1">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First block known as a genesis block</a:t>
            </a:r>
          </a:p>
          <a:p>
            <a:pPr lvl="1">
              <a:buFont typeface="Arial" panose="020B0604020202020204" pitchFamily="34" charset="0"/>
              <a:buChar char="•"/>
            </a:pPr>
            <a:r>
              <a:rPr lang="en-US" sz="1400" dirty="0">
                <a:latin typeface="Arial" panose="020B0604020202020204" pitchFamily="34" charset="0"/>
                <a:cs typeface="Arial" panose="020B0604020202020204" pitchFamily="34" charset="0"/>
              </a:rPr>
              <a:t>May contain some identifying string or other configuration metadata</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095E8788-C3CF-3149-8CE3-5E3B3B94D354}"/>
              </a:ext>
            </a:extLst>
          </p:cNvPr>
          <p:cNvGrpSpPr/>
          <p:nvPr/>
        </p:nvGrpSpPr>
        <p:grpSpPr>
          <a:xfrm>
            <a:off x="1352341" y="2802153"/>
            <a:ext cx="1556951" cy="1056498"/>
            <a:chOff x="1000897" y="1705231"/>
            <a:chExt cx="2075935" cy="1013255"/>
          </a:xfrm>
        </p:grpSpPr>
        <p:grpSp>
          <p:nvGrpSpPr>
            <p:cNvPr id="5" name="Group 4">
              <a:extLst>
                <a:ext uri="{FF2B5EF4-FFF2-40B4-BE49-F238E27FC236}">
                  <a16:creationId xmlns:a16="http://schemas.microsoft.com/office/drawing/2014/main" id="{6EBBD195-0D50-7241-850E-69676727A6FB}"/>
                </a:ext>
              </a:extLst>
            </p:cNvPr>
            <p:cNvGrpSpPr/>
            <p:nvPr/>
          </p:nvGrpSpPr>
          <p:grpSpPr>
            <a:xfrm>
              <a:off x="1000897" y="1705231"/>
              <a:ext cx="2075935" cy="1013255"/>
              <a:chOff x="2594918" y="1915296"/>
              <a:chExt cx="2372497" cy="1272746"/>
            </a:xfrm>
          </p:grpSpPr>
          <p:sp>
            <p:nvSpPr>
              <p:cNvPr id="7" name="Rectangle 6">
                <a:extLst>
                  <a:ext uri="{FF2B5EF4-FFF2-40B4-BE49-F238E27FC236}">
                    <a16:creationId xmlns:a16="http://schemas.microsoft.com/office/drawing/2014/main" id="{E1E9769F-8AAC-5F4C-80FA-6C72D05A7CBC}"/>
                  </a:ext>
                </a:extLst>
              </p:cNvPr>
              <p:cNvSpPr/>
              <p:nvPr/>
            </p:nvSpPr>
            <p:spPr>
              <a:xfrm>
                <a:off x="2594918" y="1915296"/>
                <a:ext cx="2372497" cy="1272746"/>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DB7E10F-204F-0044-A7FD-DA30BFF645F9}"/>
                  </a:ext>
                </a:extLst>
              </p:cNvPr>
              <p:cNvCxnSpPr>
                <a:stCxn id="7" idx="0"/>
                <a:endCxn id="7" idx="2"/>
              </p:cNvCxnSpPr>
              <p:nvPr/>
            </p:nvCxnSpPr>
            <p:spPr>
              <a:xfrm>
                <a:off x="3781167" y="1915296"/>
                <a:ext cx="0" cy="1272746"/>
              </a:xfrm>
              <a:prstGeom prst="line">
                <a:avLst/>
              </a:prstGeom>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3E41316C-49D4-244C-9980-AC4767C123B9}"/>
                </a:ext>
              </a:extLst>
            </p:cNvPr>
            <p:cNvSpPr txBox="1"/>
            <p:nvPr/>
          </p:nvSpPr>
          <p:spPr>
            <a:xfrm>
              <a:off x="1000897" y="1769883"/>
              <a:ext cx="1122530" cy="29518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Genesis</a:t>
              </a:r>
            </a:p>
          </p:txBody>
        </p:sp>
      </p:grpSp>
      <p:grpSp>
        <p:nvGrpSpPr>
          <p:cNvPr id="9" name="Group 8">
            <a:extLst>
              <a:ext uri="{FF2B5EF4-FFF2-40B4-BE49-F238E27FC236}">
                <a16:creationId xmlns:a16="http://schemas.microsoft.com/office/drawing/2014/main" id="{EBF65E5A-EF59-C04A-9081-06D118498861}"/>
              </a:ext>
            </a:extLst>
          </p:cNvPr>
          <p:cNvGrpSpPr/>
          <p:nvPr/>
        </p:nvGrpSpPr>
        <p:grpSpPr>
          <a:xfrm>
            <a:off x="3225605" y="2802154"/>
            <a:ext cx="1556951" cy="1056500"/>
            <a:chOff x="1000897" y="1705231"/>
            <a:chExt cx="2075935" cy="1013255"/>
          </a:xfrm>
        </p:grpSpPr>
        <p:grpSp>
          <p:nvGrpSpPr>
            <p:cNvPr id="10" name="Group 9">
              <a:extLst>
                <a:ext uri="{FF2B5EF4-FFF2-40B4-BE49-F238E27FC236}">
                  <a16:creationId xmlns:a16="http://schemas.microsoft.com/office/drawing/2014/main" id="{740E538E-41BE-FB46-8B5A-EE24D28D50B0}"/>
                </a:ext>
              </a:extLst>
            </p:cNvPr>
            <p:cNvGrpSpPr/>
            <p:nvPr/>
          </p:nvGrpSpPr>
          <p:grpSpPr>
            <a:xfrm>
              <a:off x="1000897" y="1705231"/>
              <a:ext cx="2075935" cy="1013255"/>
              <a:chOff x="2594918" y="1915296"/>
              <a:chExt cx="2372497" cy="1272746"/>
            </a:xfrm>
          </p:grpSpPr>
          <p:sp>
            <p:nvSpPr>
              <p:cNvPr id="12" name="Rectangle 11">
                <a:extLst>
                  <a:ext uri="{FF2B5EF4-FFF2-40B4-BE49-F238E27FC236}">
                    <a16:creationId xmlns:a16="http://schemas.microsoft.com/office/drawing/2014/main" id="{F9437864-70C2-6549-8ECD-95787516DCB1}"/>
                  </a:ext>
                </a:extLst>
              </p:cNvPr>
              <p:cNvSpPr/>
              <p:nvPr/>
            </p:nvSpPr>
            <p:spPr>
              <a:xfrm>
                <a:off x="2594918" y="1915296"/>
                <a:ext cx="2372497" cy="1272746"/>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3052D3C8-CA05-6E4E-A73D-4C4FB54C10A5}"/>
                  </a:ext>
                </a:extLst>
              </p:cNvPr>
              <p:cNvCxnSpPr>
                <a:stCxn id="12" idx="0"/>
                <a:endCxn id="12" idx="2"/>
              </p:cNvCxnSpPr>
              <p:nvPr/>
            </p:nvCxnSpPr>
            <p:spPr>
              <a:xfrm>
                <a:off x="3781167" y="1915296"/>
                <a:ext cx="0" cy="1272746"/>
              </a:xfrm>
              <a:prstGeom prst="line">
                <a:avLst/>
              </a:prstGeom>
            </p:spPr>
            <p:style>
              <a:lnRef idx="2">
                <a:schemeClr val="accent1"/>
              </a:lnRef>
              <a:fillRef idx="0">
                <a:schemeClr val="accent1"/>
              </a:fillRef>
              <a:effectRef idx="1">
                <a:schemeClr val="accent1"/>
              </a:effectRef>
              <a:fontRef idx="minor">
                <a:schemeClr val="tx1"/>
              </a:fontRef>
            </p:style>
          </p:cxnSp>
        </p:grpSp>
        <p:sp>
          <p:nvSpPr>
            <p:cNvPr id="11" name="TextBox 10">
              <a:extLst>
                <a:ext uri="{FF2B5EF4-FFF2-40B4-BE49-F238E27FC236}">
                  <a16:creationId xmlns:a16="http://schemas.microsoft.com/office/drawing/2014/main" id="{8446F92F-CD90-4F4C-92A0-ACD884CB7732}"/>
                </a:ext>
              </a:extLst>
            </p:cNvPr>
            <p:cNvSpPr txBox="1"/>
            <p:nvPr/>
          </p:nvSpPr>
          <p:spPr>
            <a:xfrm>
              <a:off x="1078998" y="1764375"/>
              <a:ext cx="1076234" cy="686291"/>
            </a:xfrm>
            <a:prstGeom prst="rect">
              <a:avLst/>
            </a:prstGeom>
            <a:noFill/>
          </p:spPr>
          <p:txBody>
            <a:bodyPr wrap="square" rtlCol="0">
              <a:spAutoFit/>
            </a:bodyPr>
            <a:lstStyle/>
            <a:p>
              <a:r>
                <a:rPr lang="en-US" sz="1350" dirty="0">
                  <a:latin typeface="Arial" panose="020B0604020202020204" pitchFamily="34" charset="0"/>
                  <a:cs typeface="Arial" panose="020B0604020202020204" pitchFamily="34" charset="0"/>
                </a:rPr>
                <a:t>tx1 +</a:t>
              </a:r>
            </a:p>
            <a:p>
              <a:r>
                <a:rPr lang="en-US" sz="1350" dirty="0">
                  <a:latin typeface="Arial" panose="020B0604020202020204" pitchFamily="34" charset="0"/>
                  <a:cs typeface="Arial" panose="020B0604020202020204" pitchFamily="34" charset="0"/>
                </a:rPr>
                <a:t>tx2</a:t>
              </a:r>
              <a:r>
                <a:rPr lang="en-US" sz="1350" dirty="0">
                  <a:solidFill>
                    <a:schemeClr val="accent1"/>
                  </a:solidFill>
                  <a:latin typeface="Arial" panose="020B0604020202020204" pitchFamily="34" charset="0"/>
                  <a:cs typeface="Arial" panose="020B0604020202020204" pitchFamily="34" charset="0"/>
                </a:rPr>
                <a:t> + 6645</a:t>
              </a:r>
            </a:p>
          </p:txBody>
        </p:sp>
      </p:grpSp>
      <p:grpSp>
        <p:nvGrpSpPr>
          <p:cNvPr id="14" name="Group 13">
            <a:extLst>
              <a:ext uri="{FF2B5EF4-FFF2-40B4-BE49-F238E27FC236}">
                <a16:creationId xmlns:a16="http://schemas.microsoft.com/office/drawing/2014/main" id="{848BDA0C-3B4E-5D4D-9244-E33203C4EC7D}"/>
              </a:ext>
            </a:extLst>
          </p:cNvPr>
          <p:cNvGrpSpPr/>
          <p:nvPr/>
        </p:nvGrpSpPr>
        <p:grpSpPr>
          <a:xfrm>
            <a:off x="5098869" y="2802154"/>
            <a:ext cx="1556951" cy="1056497"/>
            <a:chOff x="1000897" y="1705231"/>
            <a:chExt cx="2075935" cy="1013255"/>
          </a:xfrm>
        </p:grpSpPr>
        <p:grpSp>
          <p:nvGrpSpPr>
            <p:cNvPr id="15" name="Group 14">
              <a:extLst>
                <a:ext uri="{FF2B5EF4-FFF2-40B4-BE49-F238E27FC236}">
                  <a16:creationId xmlns:a16="http://schemas.microsoft.com/office/drawing/2014/main" id="{5DBA1A3E-61DB-514A-BA4C-4C3E84FABC60}"/>
                </a:ext>
              </a:extLst>
            </p:cNvPr>
            <p:cNvGrpSpPr/>
            <p:nvPr/>
          </p:nvGrpSpPr>
          <p:grpSpPr>
            <a:xfrm>
              <a:off x="1000897" y="1705231"/>
              <a:ext cx="2075935" cy="1013255"/>
              <a:chOff x="2594918" y="1915296"/>
              <a:chExt cx="2372497" cy="1272746"/>
            </a:xfrm>
          </p:grpSpPr>
          <p:sp>
            <p:nvSpPr>
              <p:cNvPr id="17" name="Rectangle 16">
                <a:extLst>
                  <a:ext uri="{FF2B5EF4-FFF2-40B4-BE49-F238E27FC236}">
                    <a16:creationId xmlns:a16="http://schemas.microsoft.com/office/drawing/2014/main" id="{E8B0685C-7BDC-AE4C-8FED-2033E5E93860}"/>
                  </a:ext>
                </a:extLst>
              </p:cNvPr>
              <p:cNvSpPr/>
              <p:nvPr/>
            </p:nvSpPr>
            <p:spPr>
              <a:xfrm>
                <a:off x="2594918" y="1915296"/>
                <a:ext cx="2372497" cy="1272746"/>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AA2802F-08D9-7B47-A6F9-CC912355658B}"/>
                  </a:ext>
                </a:extLst>
              </p:cNvPr>
              <p:cNvCxnSpPr>
                <a:stCxn id="17" idx="0"/>
                <a:endCxn id="17" idx="2"/>
              </p:cNvCxnSpPr>
              <p:nvPr/>
            </p:nvCxnSpPr>
            <p:spPr>
              <a:xfrm>
                <a:off x="3781167" y="1915296"/>
                <a:ext cx="0" cy="1272746"/>
              </a:xfrm>
              <a:prstGeom prst="line">
                <a:avLst/>
              </a:prstGeom>
            </p:spPr>
            <p:style>
              <a:lnRef idx="2">
                <a:schemeClr val="accent1"/>
              </a:lnRef>
              <a:fillRef idx="0">
                <a:schemeClr val="accent1"/>
              </a:fillRef>
              <a:effectRef idx="1">
                <a:schemeClr val="accent1"/>
              </a:effectRef>
              <a:fontRef idx="minor">
                <a:schemeClr val="tx1"/>
              </a:fontRef>
            </p:style>
          </p:cxnSp>
        </p:grpSp>
        <p:sp>
          <p:nvSpPr>
            <p:cNvPr id="16" name="TextBox 15">
              <a:extLst>
                <a:ext uri="{FF2B5EF4-FFF2-40B4-BE49-F238E27FC236}">
                  <a16:creationId xmlns:a16="http://schemas.microsoft.com/office/drawing/2014/main" id="{B6B59DEC-570A-524A-801D-8187BAD120AF}"/>
                </a:ext>
              </a:extLst>
            </p:cNvPr>
            <p:cNvSpPr txBox="1"/>
            <p:nvPr/>
          </p:nvSpPr>
          <p:spPr>
            <a:xfrm>
              <a:off x="1036346" y="1742573"/>
              <a:ext cx="1040280" cy="885538"/>
            </a:xfrm>
            <a:prstGeom prst="rect">
              <a:avLst/>
            </a:prstGeom>
            <a:noFill/>
          </p:spPr>
          <p:txBody>
            <a:bodyPr wrap="square" rtlCol="0">
              <a:spAutoFit/>
            </a:bodyPr>
            <a:lstStyle/>
            <a:p>
              <a:r>
                <a:rPr lang="en-US" sz="1350" dirty="0">
                  <a:latin typeface="Arial" panose="020B0604020202020204" pitchFamily="34" charset="0"/>
                  <a:cs typeface="Arial" panose="020B0604020202020204" pitchFamily="34" charset="0"/>
                </a:rPr>
                <a:t>tx3 +</a:t>
              </a:r>
            </a:p>
            <a:p>
              <a:r>
                <a:rPr lang="en-US" sz="1350" dirty="0">
                  <a:latin typeface="Arial" panose="020B0604020202020204" pitchFamily="34" charset="0"/>
                  <a:cs typeface="Arial" panose="020B0604020202020204" pitchFamily="34" charset="0"/>
                </a:rPr>
                <a:t>tx4 +</a:t>
              </a:r>
            </a:p>
            <a:p>
              <a:r>
                <a:rPr lang="en-US" sz="1350" dirty="0">
                  <a:latin typeface="Arial" panose="020B0604020202020204" pitchFamily="34" charset="0"/>
                  <a:cs typeface="Arial" panose="020B0604020202020204" pitchFamily="34" charset="0"/>
                </a:rPr>
                <a:t>tx5</a:t>
              </a:r>
              <a:r>
                <a:rPr lang="en-US" sz="1350" dirty="0">
                  <a:solidFill>
                    <a:schemeClr val="accent1"/>
                  </a:solidFill>
                  <a:latin typeface="Arial" panose="020B0604020202020204" pitchFamily="34" charset="0"/>
                  <a:cs typeface="Arial" panose="020B0604020202020204" pitchFamily="34" charset="0"/>
                </a:rPr>
                <a:t> + 2311</a:t>
              </a:r>
            </a:p>
          </p:txBody>
        </p:sp>
      </p:grpSp>
      <p:sp>
        <p:nvSpPr>
          <p:cNvPr id="19" name="Rectangle 18">
            <a:extLst>
              <a:ext uri="{FF2B5EF4-FFF2-40B4-BE49-F238E27FC236}">
                <a16:creationId xmlns:a16="http://schemas.microsoft.com/office/drawing/2014/main" id="{F30AB692-3FAB-3145-BE0F-270068E02DDC}"/>
              </a:ext>
            </a:extLst>
          </p:cNvPr>
          <p:cNvSpPr/>
          <p:nvPr/>
        </p:nvSpPr>
        <p:spPr>
          <a:xfrm>
            <a:off x="6975884" y="2802154"/>
            <a:ext cx="774722" cy="1056497"/>
          </a:xfrm>
          <a:prstGeom prst="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cxnSp>
        <p:nvCxnSpPr>
          <p:cNvPr id="20" name="Straight Arrow Connector 19">
            <a:extLst>
              <a:ext uri="{FF2B5EF4-FFF2-40B4-BE49-F238E27FC236}">
                <a16:creationId xmlns:a16="http://schemas.microsoft.com/office/drawing/2014/main" id="{C158A447-A99D-F244-B92E-80346ED1FC69}"/>
              </a:ext>
            </a:extLst>
          </p:cNvPr>
          <p:cNvCxnSpPr>
            <a:endCxn id="12" idx="1"/>
          </p:cNvCxnSpPr>
          <p:nvPr/>
        </p:nvCxnSpPr>
        <p:spPr>
          <a:xfrm>
            <a:off x="2537797" y="3330402"/>
            <a:ext cx="687808" cy="2"/>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4F7EC8AA-775F-194F-B75E-2BE66A5863C3}"/>
              </a:ext>
            </a:extLst>
          </p:cNvPr>
          <p:cNvCxnSpPr>
            <a:endCxn id="17" idx="1"/>
          </p:cNvCxnSpPr>
          <p:nvPr/>
        </p:nvCxnSpPr>
        <p:spPr>
          <a:xfrm>
            <a:off x="4474501" y="3330402"/>
            <a:ext cx="624368" cy="0"/>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E2EC622-D80C-1743-9554-0B8EE501F102}"/>
              </a:ext>
            </a:extLst>
          </p:cNvPr>
          <p:cNvCxnSpPr>
            <a:endCxn id="19" idx="1"/>
          </p:cNvCxnSpPr>
          <p:nvPr/>
        </p:nvCxnSpPr>
        <p:spPr>
          <a:xfrm>
            <a:off x="6343577" y="3330402"/>
            <a:ext cx="632307" cy="0"/>
          </a:xfrm>
          <a:prstGeom prst="straightConnector1">
            <a:avLst/>
          </a:prstGeom>
          <a:ln>
            <a:headEnd type="oval" w="lg" len="lg"/>
            <a:tailEnd type="triangle" w="lg" len="lg"/>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B560857D-7966-F34C-8423-16DA6958B433}"/>
              </a:ext>
            </a:extLst>
          </p:cNvPr>
          <p:cNvSpPr txBox="1"/>
          <p:nvPr/>
        </p:nvSpPr>
        <p:spPr>
          <a:xfrm>
            <a:off x="7204428" y="3106196"/>
            <a:ext cx="415498" cy="507831"/>
          </a:xfrm>
          <a:prstGeom prst="rect">
            <a:avLst/>
          </a:prstGeom>
          <a:noFill/>
        </p:spPr>
        <p:txBody>
          <a:bodyPr wrap="none" rtlCol="0">
            <a:spAutoFit/>
          </a:bodyPr>
          <a:lstStyle/>
          <a:p>
            <a:r>
              <a:rPr lang="en-US" sz="2700" dirty="0">
                <a:solidFill>
                  <a:schemeClr val="accent1"/>
                </a:solidFill>
                <a:latin typeface="Arial" panose="020B0604020202020204" pitchFamily="34" charset="0"/>
                <a:cs typeface="Arial" panose="020B0604020202020204" pitchFamily="34" charset="0"/>
              </a:rPr>
              <a:t>X</a:t>
            </a:r>
          </a:p>
        </p:txBody>
      </p:sp>
      <p:sp>
        <p:nvSpPr>
          <p:cNvPr id="24" name="Rectangle 23">
            <a:extLst>
              <a:ext uri="{FF2B5EF4-FFF2-40B4-BE49-F238E27FC236}">
                <a16:creationId xmlns:a16="http://schemas.microsoft.com/office/drawing/2014/main" id="{7ADCC38B-818A-8D4C-A7F1-A70B75D3572E}"/>
              </a:ext>
            </a:extLst>
          </p:cNvPr>
          <p:cNvSpPr/>
          <p:nvPr/>
        </p:nvSpPr>
        <p:spPr>
          <a:xfrm>
            <a:off x="1450720" y="3933603"/>
            <a:ext cx="1619354" cy="300082"/>
          </a:xfrm>
          <a:prstGeom prst="rect">
            <a:avLst/>
          </a:prstGeom>
        </p:spPr>
        <p:txBody>
          <a:bodyPr wrap="none">
            <a:spAutoFit/>
          </a:bodyPr>
          <a:lstStyle/>
          <a:p>
            <a:r>
              <a:rPr lang="en-US" sz="1350" dirty="0">
                <a:solidFill>
                  <a:schemeClr val="accent1"/>
                </a:solidFill>
                <a:latin typeface="Arial" panose="020B0604020202020204" pitchFamily="34" charset="0"/>
                <a:cs typeface="Arial" panose="020B0604020202020204" pitchFamily="34" charset="0"/>
              </a:rPr>
              <a:t>h(</a:t>
            </a:r>
            <a:r>
              <a:rPr lang="en-US" sz="1350" dirty="0">
                <a:latin typeface="Arial" panose="020B0604020202020204" pitchFamily="34" charset="0"/>
                <a:cs typeface="Arial" panose="020B0604020202020204" pitchFamily="34" charset="0"/>
              </a:rPr>
              <a:t>Genesis</a:t>
            </a:r>
            <a:r>
              <a:rPr lang="en-US" sz="1350" dirty="0">
                <a:solidFill>
                  <a:schemeClr val="accent1"/>
                </a:solidFill>
                <a:latin typeface="Arial" panose="020B0604020202020204" pitchFamily="34" charset="0"/>
                <a:cs typeface="Arial" panose="020B0604020202020204" pitchFamily="34" charset="0"/>
              </a:rPr>
              <a:t>) = 6645</a:t>
            </a:r>
          </a:p>
        </p:txBody>
      </p:sp>
      <p:sp>
        <p:nvSpPr>
          <p:cNvPr id="25" name="Rectangle 24">
            <a:extLst>
              <a:ext uri="{FF2B5EF4-FFF2-40B4-BE49-F238E27FC236}">
                <a16:creationId xmlns:a16="http://schemas.microsoft.com/office/drawing/2014/main" id="{81A8571A-DB34-8D40-A39F-D459F9FB4B54}"/>
              </a:ext>
            </a:extLst>
          </p:cNvPr>
          <p:cNvSpPr/>
          <p:nvPr/>
        </p:nvSpPr>
        <p:spPr>
          <a:xfrm>
            <a:off x="3256378" y="3910135"/>
            <a:ext cx="1420582" cy="507831"/>
          </a:xfrm>
          <a:prstGeom prst="rect">
            <a:avLst/>
          </a:prstGeom>
        </p:spPr>
        <p:txBody>
          <a:bodyPr wrap="none">
            <a:spAutoFit/>
          </a:bodyPr>
          <a:lstStyle/>
          <a:p>
            <a:r>
              <a:rPr lang="en-US" sz="1350" dirty="0">
                <a:solidFill>
                  <a:schemeClr val="accent1"/>
                </a:solidFill>
                <a:latin typeface="Arial" panose="020B0604020202020204" pitchFamily="34" charset="0"/>
                <a:cs typeface="Arial" panose="020B0604020202020204" pitchFamily="34" charset="0"/>
              </a:rPr>
              <a:t>h(</a:t>
            </a:r>
            <a:r>
              <a:rPr lang="en-US" sz="1350" dirty="0">
                <a:latin typeface="Arial" panose="020B0604020202020204" pitchFamily="34" charset="0"/>
                <a:cs typeface="Arial" panose="020B0604020202020204" pitchFamily="34" charset="0"/>
              </a:rPr>
              <a:t>tx1 + tx2 </a:t>
            </a:r>
            <a:r>
              <a:rPr lang="en-US" sz="1350" dirty="0">
                <a:solidFill>
                  <a:schemeClr val="accent1"/>
                </a:solidFill>
                <a:latin typeface="Arial" panose="020B0604020202020204" pitchFamily="34" charset="0"/>
                <a:cs typeface="Arial" panose="020B0604020202020204" pitchFamily="34" charset="0"/>
              </a:rPr>
              <a:t>+</a:t>
            </a:r>
          </a:p>
          <a:p>
            <a:r>
              <a:rPr lang="en-US" sz="1350" dirty="0">
                <a:solidFill>
                  <a:schemeClr val="accent1"/>
                </a:solidFill>
                <a:latin typeface="Arial" panose="020B0604020202020204" pitchFamily="34" charset="0"/>
                <a:cs typeface="Arial" panose="020B0604020202020204" pitchFamily="34" charset="0"/>
              </a:rPr>
              <a:t>    6645) = 2311</a:t>
            </a:r>
          </a:p>
        </p:txBody>
      </p:sp>
      <p:sp>
        <p:nvSpPr>
          <p:cNvPr id="26" name="Rectangle 25">
            <a:extLst>
              <a:ext uri="{FF2B5EF4-FFF2-40B4-BE49-F238E27FC236}">
                <a16:creationId xmlns:a16="http://schemas.microsoft.com/office/drawing/2014/main" id="{5B7B493E-1C9D-7C40-9FE8-D9FD9DB1382B}"/>
              </a:ext>
            </a:extLst>
          </p:cNvPr>
          <p:cNvSpPr/>
          <p:nvPr/>
        </p:nvSpPr>
        <p:spPr>
          <a:xfrm>
            <a:off x="5125456" y="3920223"/>
            <a:ext cx="1420582" cy="923330"/>
          </a:xfrm>
          <a:prstGeom prst="rect">
            <a:avLst/>
          </a:prstGeom>
        </p:spPr>
        <p:txBody>
          <a:bodyPr wrap="none">
            <a:spAutoFit/>
          </a:bodyPr>
          <a:lstStyle/>
          <a:p>
            <a:r>
              <a:rPr lang="en-US" sz="1350" dirty="0">
                <a:solidFill>
                  <a:schemeClr val="accent1"/>
                </a:solidFill>
                <a:latin typeface="Arial" panose="020B0604020202020204" pitchFamily="34" charset="0"/>
                <a:cs typeface="Arial" panose="020B0604020202020204" pitchFamily="34" charset="0"/>
              </a:rPr>
              <a:t>h(</a:t>
            </a:r>
            <a:r>
              <a:rPr lang="en-US" sz="1350" dirty="0">
                <a:latin typeface="Arial" panose="020B0604020202020204" pitchFamily="34" charset="0"/>
                <a:cs typeface="Arial" panose="020B0604020202020204" pitchFamily="34" charset="0"/>
              </a:rPr>
              <a:t>tx3 +</a:t>
            </a:r>
          </a:p>
          <a:p>
            <a:r>
              <a:rPr lang="en-US" sz="1350" dirty="0">
                <a:latin typeface="Arial" panose="020B0604020202020204" pitchFamily="34" charset="0"/>
                <a:cs typeface="Arial" panose="020B0604020202020204" pitchFamily="34" charset="0"/>
              </a:rPr>
              <a:t>    tx4 +</a:t>
            </a:r>
          </a:p>
          <a:p>
            <a:r>
              <a:rPr lang="en-US" sz="1350" dirty="0">
                <a:latin typeface="Arial" panose="020B0604020202020204" pitchFamily="34" charset="0"/>
                <a:cs typeface="Arial" panose="020B0604020202020204" pitchFamily="34" charset="0"/>
              </a:rPr>
              <a:t>    tx5 </a:t>
            </a:r>
            <a:r>
              <a:rPr lang="en-US" sz="1350" dirty="0">
                <a:solidFill>
                  <a:schemeClr val="accent1"/>
                </a:solidFill>
                <a:latin typeface="Arial" panose="020B0604020202020204" pitchFamily="34" charset="0"/>
                <a:cs typeface="Arial" panose="020B0604020202020204" pitchFamily="34" charset="0"/>
              </a:rPr>
              <a:t>+</a:t>
            </a:r>
          </a:p>
          <a:p>
            <a:r>
              <a:rPr lang="en-US" sz="1350" dirty="0">
                <a:solidFill>
                  <a:schemeClr val="accent1"/>
                </a:solidFill>
                <a:latin typeface="Arial" panose="020B0604020202020204" pitchFamily="34" charset="0"/>
                <a:cs typeface="Arial" panose="020B0604020202020204" pitchFamily="34" charset="0"/>
              </a:rPr>
              <a:t>    2311) = 0484</a:t>
            </a:r>
          </a:p>
        </p:txBody>
      </p:sp>
    </p:spTree>
    <p:extLst>
      <p:ext uri="{BB962C8B-B14F-4D97-AF65-F5344CB8AC3E}">
        <p14:creationId xmlns:p14="http://schemas.microsoft.com/office/powerpoint/2010/main" val="199872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r>
              <a:rPr lang="en-GB" dirty="0"/>
              <a:t>Some Problems with This Approach</a:t>
            </a:r>
          </a:p>
        </p:txBody>
      </p:sp>
      <p:sp>
        <p:nvSpPr>
          <p:cNvPr id="5" name="Text Placeholder 4">
            <a:extLst>
              <a:ext uri="{FF2B5EF4-FFF2-40B4-BE49-F238E27FC236}">
                <a16:creationId xmlns:a16="http://schemas.microsoft.com/office/drawing/2014/main" id="{56A5AAF5-0FA6-E942-96BC-3BAF8236B6A6}"/>
              </a:ext>
            </a:extLst>
          </p:cNvPr>
          <p:cNvSpPr>
            <a:spLocks noGrp="1"/>
          </p:cNvSpPr>
          <p:nvPr>
            <p:ph type="body" sz="quarter" idx="22"/>
          </p:nvPr>
        </p:nvSpPr>
        <p:spPr/>
        <p:txBody>
          <a:bodyPr/>
          <a:lstStyle/>
          <a:p>
            <a:pPr>
              <a:buFont typeface="Arial" panose="020B0604020202020204" pitchFamily="34" charset="0"/>
              <a:buChar char="•"/>
            </a:pPr>
            <a:r>
              <a:rPr lang="en-GB" sz="1500" dirty="0"/>
              <a:t>In the event of tampering, it can be difficult to identify which transaction was modified (particularly when there are many transactions in a block)</a:t>
            </a:r>
          </a:p>
          <a:p>
            <a:pPr lvl="1">
              <a:buFont typeface="Arial" panose="020B0604020202020204" pitchFamily="34" charset="0"/>
              <a:buChar char="•"/>
            </a:pPr>
            <a:r>
              <a:rPr lang="en-GB" sz="1500" dirty="0"/>
              <a:t>It is not feasible to have one transaction per block</a:t>
            </a:r>
          </a:p>
          <a:p>
            <a:pPr>
              <a:buFont typeface="Arial" panose="020B0604020202020204" pitchFamily="34" charset="0"/>
              <a:buChar char="•"/>
            </a:pPr>
            <a:endParaRPr lang="en-GB" sz="1500" dirty="0"/>
          </a:p>
          <a:p>
            <a:pPr>
              <a:buFont typeface="Arial" panose="020B0604020202020204" pitchFamily="34" charset="0"/>
              <a:buChar char="•"/>
            </a:pPr>
            <a:r>
              <a:rPr lang="en-GB" sz="1500" dirty="0"/>
              <a:t>It requires all transaction data in order to retain integrity of chain</a:t>
            </a:r>
          </a:p>
          <a:p>
            <a:pPr>
              <a:buFont typeface="Arial" panose="020B0604020202020204" pitchFamily="34" charset="0"/>
              <a:buChar char="•"/>
            </a:pPr>
            <a:endParaRPr lang="en-GB" sz="1500" dirty="0"/>
          </a:p>
          <a:p>
            <a:pPr>
              <a:buFont typeface="Arial" panose="020B0604020202020204" pitchFamily="34" charset="0"/>
              <a:buChar char="•"/>
            </a:pPr>
            <a:r>
              <a:rPr lang="en-GB" sz="1500" dirty="0"/>
              <a:t>Searching transactions is linear (time consuming)</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450650908"/>
      </p:ext>
    </p:extLst>
  </p:cSld>
  <p:clrMapOvr>
    <a:masterClrMapping/>
  </p:clrMapOvr>
</p:sld>
</file>

<file path=ppt/theme/theme1.xml><?xml version="1.0" encoding="utf-8"?>
<a:theme xmlns:a="http://schemas.openxmlformats.org/drawingml/2006/main" name="7588_IBM_Blockchain_MasterTemplate_101017">
  <a:themeElements>
    <a:clrScheme name="Custom 4">
      <a:dk1>
        <a:sysClr val="windowText" lastClr="000000"/>
      </a:dk1>
      <a:lt1>
        <a:sysClr val="window" lastClr="FFFFFF"/>
      </a:lt1>
      <a:dk2>
        <a:srgbClr val="003BC9"/>
      </a:dk2>
      <a:lt2>
        <a:srgbClr val="FFFFFF"/>
      </a:lt2>
      <a:accent1>
        <a:srgbClr val="272727"/>
      </a:accent1>
      <a:accent2>
        <a:srgbClr val="5FC8F1"/>
      </a:accent2>
      <a:accent3>
        <a:srgbClr val="C6C6C6"/>
      </a:accent3>
      <a:accent4>
        <a:srgbClr val="0064FF"/>
      </a:accent4>
      <a:accent5>
        <a:srgbClr val="626262"/>
      </a:accent5>
      <a:accent6>
        <a:srgbClr val="EAEAEA"/>
      </a:accent6>
      <a:hlink>
        <a:srgbClr val="5FC8F1"/>
      </a:hlink>
      <a:folHlink>
        <a:srgbClr val="8C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7588_IBM_Blockchain_MasterTemplate_101017.potx</Template>
  <TotalTime>2622</TotalTime>
  <Words>3710</Words>
  <Application>Microsoft Macintosh PowerPoint</Application>
  <PresentationFormat>On-screen Show (16:9)</PresentationFormat>
  <Paragraphs>642</Paragraphs>
  <Slides>36</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IBM Plex Sans</vt:lpstr>
      <vt:lpstr>IBM Plex Sans Regular</vt:lpstr>
      <vt:lpstr>Mangal</vt:lpstr>
      <vt:lpstr>7588_IBM_Blockchain_MasterTemplate_101017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Events are Used in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Centerline Digital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Kurt Edwards</dc:creator>
  <cp:lastModifiedBy>MATTHEW Lucas</cp:lastModifiedBy>
  <cp:revision>211</cp:revision>
  <cp:lastPrinted>2017-11-15T16:05:17Z</cp:lastPrinted>
  <dcterms:created xsi:type="dcterms:W3CDTF">2017-09-20T13:29:04Z</dcterms:created>
  <dcterms:modified xsi:type="dcterms:W3CDTF">2018-09-26T11:01:24Z</dcterms:modified>
</cp:coreProperties>
</file>